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313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ez, Sandra (Fed)" initials="MS(" lastIdx="8" clrIdx="0">
    <p:extLst>
      <p:ext uri="{19B8F6BF-5375-455C-9EA6-DF929625EA0E}">
        <p15:presenceInfo xmlns:p15="http://schemas.microsoft.com/office/powerpoint/2012/main" userId="S-1-5-21-1908027396-2059629336-315576832-236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2CE"/>
    <a:srgbClr val="F2EEC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82051" autoAdjust="0"/>
  </p:normalViewPr>
  <p:slideViewPr>
    <p:cSldViewPr snapToGrid="0">
      <p:cViewPr varScale="1">
        <p:scale>
          <a:sx n="111" d="100"/>
          <a:sy n="111" d="100"/>
        </p:scale>
        <p:origin x="852" y="114"/>
      </p:cViewPr>
      <p:guideLst>
        <p:guide orient="horz" pos="4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40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ez, Sandra (Fed)" userId="a803850f-d246-4701-851d-cf6e46ff4720" providerId="ADAL" clId="{42EC4294-6A0B-4B5F-8EF7-D5D115F1E16B}"/>
    <pc:docChg chg="modSld">
      <pc:chgData name="Martinez, Sandra (Fed)" userId="a803850f-d246-4701-851d-cf6e46ff4720" providerId="ADAL" clId="{42EC4294-6A0B-4B5F-8EF7-D5D115F1E16B}" dt="2018-08-02T19:14:35.388" v="0" actId="6549"/>
      <pc:docMkLst>
        <pc:docMk/>
      </pc:docMkLst>
      <pc:sldChg chg="modNotesTx">
        <pc:chgData name="Martinez, Sandra (Fed)" userId="a803850f-d246-4701-851d-cf6e46ff4720" providerId="ADAL" clId="{42EC4294-6A0B-4B5F-8EF7-D5D115F1E16B}" dt="2018-08-02T19:14:35.388" v="0" actId="6549"/>
        <pc:sldMkLst>
          <pc:docMk/>
          <pc:sldMk cId="3997257842" sldId="313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7-20T14:52:22.987" idx="5">
    <p:pos x="10" y="10"/>
    <p:text>Might need a video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9D756F37-617F-4B1C-BED3-CE7228747FF6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D4286623-A1E0-41AF-AC8F-2C16B3A5DC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3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05F3DAF8-C0B2-4ADF-8582-853CEA1E0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79456A49-2A3C-4D94-8023-ACBD8C58CC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20" indent="-291161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647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505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364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222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081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3939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9798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DC5ADB7-02A6-4DA9-B33E-D15760F1EB49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333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option4">
            <a:extLst>
              <a:ext uri="{FF2B5EF4-FFF2-40B4-BE49-F238E27FC236}">
                <a16:creationId xmlns:a16="http://schemas.microsoft.com/office/drawing/2014/main" id="{4B03BF51-98B3-4FE1-B4CA-FA47D42D6B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1" y="2514601"/>
            <a:ext cx="7454900" cy="560153"/>
          </a:xfrm>
        </p:spPr>
        <p:txBody>
          <a:bodyPr/>
          <a:lstStyle>
            <a:lvl1pPr>
              <a:lnSpc>
                <a:spcPct val="80000"/>
              </a:lnSpc>
              <a:defRPr sz="3800" b="0">
                <a:latin typeface="Franklin Gothic Medium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1" y="3535364"/>
            <a:ext cx="4055919" cy="430887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>
              <a:spcBef>
                <a:spcPct val="0"/>
              </a:spcBef>
              <a:buFontTx/>
              <a:buNone/>
              <a:defRPr i="1">
                <a:solidFill>
                  <a:srgbClr val="012445"/>
                </a:solidFill>
                <a:latin typeface="Franklin Gothic Book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2727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213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4603" y="279400"/>
            <a:ext cx="553998" cy="5729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279400"/>
            <a:ext cx="8265584" cy="5729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8524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6445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0701" y="831850"/>
            <a:ext cx="11137900" cy="5176838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920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19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518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080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952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016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031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992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905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footer">
            <a:extLst>
              <a:ext uri="{FF2B5EF4-FFF2-40B4-BE49-F238E27FC236}">
                <a16:creationId xmlns:a16="http://schemas.microsoft.com/office/drawing/2014/main" id="{BC18D0AE-EE1D-412C-95DB-52F32756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2676"/>
            <a:ext cx="12192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3D09C9D5-0483-4164-90A4-02E8C0E08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8300" y="279400"/>
            <a:ext cx="1097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CE06352D-0048-4914-877D-8E0186B7A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1" y="831850"/>
            <a:ext cx="11137900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levelz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88FB97DC-F269-4450-A93C-EBA034698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0" y="6448426"/>
            <a:ext cx="2844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52AA59DC-20F5-4270-AE9D-28FD836BDCF7}" type="slidenum">
              <a:rPr lang="en-US" altLang="en-US" sz="1000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3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630238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34" charset="-128"/>
        </a:defRPr>
      </a:lvl2pPr>
      <a:lvl3pPr marL="8604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34" charset="-128"/>
        </a:defRPr>
      </a:lvl3pPr>
      <a:lvl4pPr marL="1090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  <a:ea typeface="ＭＳ Ｐゴシック" pitchFamily="34" charset="-128"/>
        </a:defRPr>
      </a:lvl4pPr>
      <a:lvl5pPr marL="13335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ＭＳ Ｐゴシック" pitchFamily="34" charset="-128"/>
        </a:defRPr>
      </a:lvl5pPr>
      <a:lvl6pPr marL="17907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2479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27051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1623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comments" Target="../comments/commen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838" y="152401"/>
            <a:ext cx="8229600" cy="461963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ea typeface="ＭＳ Ｐゴシック" charset="0"/>
              </a:rPr>
              <a:t>Context-based Test Management: Uploading Test Plans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2C8F98-A2DA-4910-95E7-448B7B465BDA}"/>
              </a:ext>
            </a:extLst>
          </p:cNvPr>
          <p:cNvGrpSpPr/>
          <p:nvPr/>
        </p:nvGrpSpPr>
        <p:grpSpPr>
          <a:xfrm>
            <a:off x="392703" y="1721190"/>
            <a:ext cx="10306248" cy="1712625"/>
            <a:chOff x="402034" y="1330523"/>
            <a:chExt cx="10306248" cy="1712625"/>
          </a:xfrm>
        </p:grpSpPr>
        <p:pic>
          <p:nvPicPr>
            <p:cNvPr id="29" name="Picture 1">
              <a:extLst>
                <a:ext uri="{FF2B5EF4-FFF2-40B4-BE49-F238E27FC236}">
                  <a16:creationId xmlns:a16="http://schemas.microsoft.com/office/drawing/2014/main" id="{29C5319E-4954-483A-8D58-864D1A654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034" y="1330523"/>
              <a:ext cx="10306247" cy="17126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24" name="Rectangle 18">
              <a:extLst>
                <a:ext uri="{FF2B5EF4-FFF2-40B4-BE49-F238E27FC236}">
                  <a16:creationId xmlns:a16="http://schemas.microsoft.com/office/drawing/2014/main" id="{47580025-3421-48CC-B24F-E7070FB51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84" y="1335537"/>
              <a:ext cx="10285998" cy="1707611"/>
            </a:xfrm>
            <a:prstGeom prst="rect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7D3097C-5A53-420A-8C8E-8B50405864DB}"/>
              </a:ext>
            </a:extLst>
          </p:cNvPr>
          <p:cNvGrpSpPr/>
          <p:nvPr/>
        </p:nvGrpSpPr>
        <p:grpSpPr>
          <a:xfrm>
            <a:off x="580006" y="937320"/>
            <a:ext cx="2538418" cy="1589634"/>
            <a:chOff x="580006" y="592087"/>
            <a:chExt cx="2538418" cy="1589634"/>
          </a:xfrm>
        </p:grpSpPr>
        <p:grpSp>
          <p:nvGrpSpPr>
            <p:cNvPr id="5125" name="Group 10">
              <a:extLst>
                <a:ext uri="{FF2B5EF4-FFF2-40B4-BE49-F238E27FC236}">
                  <a16:creationId xmlns:a16="http://schemas.microsoft.com/office/drawing/2014/main" id="{D7211D64-AD04-499A-99C6-3138EDABC8E4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617335" y="-445242"/>
              <a:ext cx="463760" cy="2538418"/>
              <a:chOff x="8761304" y="7254255"/>
              <a:chExt cx="354334" cy="116763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8F4C46-0452-4FFF-AD32-E9EC2800C8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8422516" y="7665191"/>
                <a:ext cx="1104057" cy="282186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Using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Test Management 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Context-based 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validation, select a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Test Plan Type.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97710C4-4EBE-42E3-8981-8D1C1FD44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8805372" y="8272219"/>
                <a:ext cx="105602" cy="193737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1</a:t>
                </a:r>
              </a:p>
            </p:txBody>
          </p:sp>
        </p:grpSp>
        <p:cxnSp>
          <p:nvCxnSpPr>
            <p:cNvPr id="5131" name="Straight Connector 58">
              <a:extLst>
                <a:ext uri="{FF2B5EF4-FFF2-40B4-BE49-F238E27FC236}">
                  <a16:creationId xmlns:a16="http://schemas.microsoft.com/office/drawing/2014/main" id="{85FA5FC4-CCB4-419B-BB40-18C36A6125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21692" y="1043436"/>
              <a:ext cx="0" cy="1138285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5132" name="Picture 7">
            <a:extLst>
              <a:ext uri="{FF2B5EF4-FFF2-40B4-BE49-F238E27FC236}">
                <a16:creationId xmlns:a16="http://schemas.microsoft.com/office/drawing/2014/main" id="{60311CB7-4A2A-4100-B09D-402C042F0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478" y="3512748"/>
            <a:ext cx="8636042" cy="2109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3" name="Rectangle 18">
            <a:extLst>
              <a:ext uri="{FF2B5EF4-FFF2-40B4-BE49-F238E27FC236}">
                <a16:creationId xmlns:a16="http://schemas.microsoft.com/office/drawing/2014/main" id="{2B0E29B8-5CA1-4990-9E0C-C57901F6D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478" y="3526911"/>
            <a:ext cx="8636042" cy="2121237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solidFill>
                <a:srgbClr val="0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010499-6CC8-4F18-A850-8B4944C6E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308" y="3398153"/>
            <a:ext cx="2058735" cy="646331"/>
          </a:xfrm>
          <a:prstGeom prst="rect">
            <a:avLst/>
          </a:prstGeom>
          <a:solidFill>
            <a:srgbClr val="E1F2CE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 b="0" dirty="0">
                <a:solidFill>
                  <a:srgbClr val="000000"/>
                </a:solidFill>
                <a:highlight>
                  <a:srgbClr val="FFFF00"/>
                </a:highlight>
              </a:rPr>
              <a:t>If user have a supervisory role, </a:t>
            </a:r>
            <a:r>
              <a:rPr lang="en-US" altLang="en-US" sz="900" b="0" dirty="0">
                <a:solidFill>
                  <a:srgbClr val="000000"/>
                </a:solidFill>
              </a:rPr>
              <a:t>making the Test Plan </a:t>
            </a:r>
            <a:r>
              <a:rPr lang="en-US" altLang="en-US" sz="900" dirty="0">
                <a:solidFill>
                  <a:srgbClr val="000000"/>
                </a:solidFill>
              </a:rPr>
              <a:t>Public</a:t>
            </a:r>
            <a:r>
              <a:rPr lang="en-US" altLang="en-US" sz="900" b="0" dirty="0">
                <a:solidFill>
                  <a:srgbClr val="000000"/>
                </a:solidFill>
              </a:rPr>
              <a:t> will make it available to all GVT users </a:t>
            </a:r>
            <a:r>
              <a:rPr lang="en-US" altLang="en-US" sz="900" dirty="0">
                <a:solidFill>
                  <a:srgbClr val="000000"/>
                </a:solidFill>
              </a:rPr>
              <a:t>if</a:t>
            </a:r>
            <a:r>
              <a:rPr lang="en-US" altLang="en-US" sz="900" b="0" dirty="0">
                <a:solidFill>
                  <a:srgbClr val="000000"/>
                </a:solidFill>
              </a:rPr>
              <a:t> the </a:t>
            </a:r>
            <a:r>
              <a:rPr lang="en-US" altLang="en-US" sz="900" dirty="0">
                <a:solidFill>
                  <a:srgbClr val="000000"/>
                </a:solidFill>
              </a:rPr>
              <a:t>Tool Scope </a:t>
            </a:r>
            <a:r>
              <a:rPr lang="en-US" altLang="en-US" sz="900" b="0" dirty="0">
                <a:solidFill>
                  <a:srgbClr val="000000"/>
                </a:solidFill>
              </a:rPr>
              <a:t>is also </a:t>
            </a:r>
            <a:r>
              <a:rPr lang="en-US" altLang="en-US" sz="900" dirty="0">
                <a:solidFill>
                  <a:srgbClr val="000000"/>
                </a:solidFill>
              </a:rPr>
              <a:t>Public</a:t>
            </a:r>
            <a:r>
              <a:rPr lang="en-US" altLang="en-US" sz="900" b="0" dirty="0">
                <a:solidFill>
                  <a:srgbClr val="000000"/>
                </a:solidFill>
              </a:rPr>
              <a:t>. </a:t>
            </a:r>
            <a:endParaRPr lang="en-US" altLang="en-US" sz="800" b="0" dirty="0">
              <a:solidFill>
                <a:srgbClr val="00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7FCAF6-B0A6-4F10-9B60-E6B4FA910548}"/>
              </a:ext>
            </a:extLst>
          </p:cNvPr>
          <p:cNvGrpSpPr/>
          <p:nvPr/>
        </p:nvGrpSpPr>
        <p:grpSpPr>
          <a:xfrm>
            <a:off x="8910586" y="1059628"/>
            <a:ext cx="1909762" cy="1498410"/>
            <a:chOff x="8910586" y="714395"/>
            <a:chExt cx="1909762" cy="1498410"/>
          </a:xfrm>
        </p:grpSpPr>
        <p:grpSp>
          <p:nvGrpSpPr>
            <p:cNvPr id="5126" name="Group 10">
              <a:extLst>
                <a:ext uri="{FF2B5EF4-FFF2-40B4-BE49-F238E27FC236}">
                  <a16:creationId xmlns:a16="http://schemas.microsoft.com/office/drawing/2014/main" id="{FC9D32AB-7560-4C40-B084-65B329CD7E93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9680201" y="-55220"/>
              <a:ext cx="370532" cy="1909762"/>
              <a:chOff x="8648818" y="7867937"/>
              <a:chExt cx="487110" cy="54293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92669E2-FEA8-4C69-B835-349039247D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8737102" y="7963306"/>
                <a:ext cx="494196" cy="303457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Upload Test Plan (.Zip).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9A9C876-914D-4361-AB2A-6A39A2D11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8791711" y="8188551"/>
                <a:ext cx="79432" cy="365218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2</a:t>
                </a:r>
              </a:p>
            </p:txBody>
          </p:sp>
        </p:grpSp>
        <p:cxnSp>
          <p:nvCxnSpPr>
            <p:cNvPr id="30" name="Straight Connector 58">
              <a:extLst>
                <a:ext uri="{FF2B5EF4-FFF2-40B4-BE49-F238E27FC236}">
                  <a16:creationId xmlns:a16="http://schemas.microsoft.com/office/drawing/2014/main" id="{F2E3AD06-D389-45C7-9634-0897B499819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036620" y="1074520"/>
              <a:ext cx="0" cy="1138285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127" name="Straight Connector 58">
            <a:extLst>
              <a:ext uri="{FF2B5EF4-FFF2-40B4-BE49-F238E27FC236}">
                <a16:creationId xmlns:a16="http://schemas.microsoft.com/office/drawing/2014/main" id="{5F835356-D0FB-41AD-BBAA-A0C67942CB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32505" y="4654798"/>
            <a:ext cx="581731" cy="0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128" name="Group 10">
            <a:extLst>
              <a:ext uri="{FF2B5EF4-FFF2-40B4-BE49-F238E27FC236}">
                <a16:creationId xmlns:a16="http://schemas.microsoft.com/office/drawing/2014/main" id="{4383A1CE-E8B4-40DC-B2AD-7762E8346307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980378" y="3574246"/>
            <a:ext cx="1191854" cy="2112427"/>
            <a:chOff x="8583008" y="7236786"/>
            <a:chExt cx="951086" cy="1199058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A5A8F07-5081-406F-BDAB-A584C9E1F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548740" y="7374813"/>
              <a:ext cx="1123382" cy="847327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Plan is loaded:</a:t>
              </a:r>
            </a:p>
            <a:p>
              <a:pPr marL="171450" indent="-171450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 of uploaded Test Plan displays on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Plan dropdown menu</a:t>
              </a:r>
            </a:p>
            <a:p>
              <a:pPr marL="171450" indent="-171450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 of the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Cases 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the uploaded Test plan are brought into the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Cases panel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A937639-8696-49D5-94B7-FDCDFD5AB7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621802" y="8267119"/>
              <a:ext cx="129931" cy="207520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4</a:t>
              </a:r>
            </a:p>
          </p:txBody>
        </p:sp>
      </p:grpSp>
      <p:cxnSp>
        <p:nvCxnSpPr>
          <p:cNvPr id="35" name="Straight Connector 58">
            <a:extLst>
              <a:ext uri="{FF2B5EF4-FFF2-40B4-BE49-F238E27FC236}">
                <a16:creationId xmlns:a16="http://schemas.microsoft.com/office/drawing/2014/main" id="{5A0A55CC-D642-471A-A3EB-62DC8C67A80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32505" y="4228701"/>
            <a:ext cx="2413641" cy="0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7B29B61C-2BDB-4536-AFF5-C2CBD83EA8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1477" y="2444266"/>
            <a:ext cx="6563699" cy="914396"/>
          </a:xfrm>
          <a:prstGeom prst="rect">
            <a:avLst/>
          </a:prstGeom>
        </p:spPr>
      </p:pic>
      <p:sp>
        <p:nvSpPr>
          <p:cNvPr id="31" name="Rectangle 18">
            <a:extLst>
              <a:ext uri="{FF2B5EF4-FFF2-40B4-BE49-F238E27FC236}">
                <a16:creationId xmlns:a16="http://schemas.microsoft.com/office/drawing/2014/main" id="{68E10FF6-1684-4962-AB9F-0600EF415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8421" y="2448312"/>
            <a:ext cx="6569419" cy="883070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/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solidFill>
                <a:srgbClr val="000000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44F30E0-2E57-462D-B361-A3D26AD02249}"/>
              </a:ext>
            </a:extLst>
          </p:cNvPr>
          <p:cNvGrpSpPr/>
          <p:nvPr/>
        </p:nvGrpSpPr>
        <p:grpSpPr>
          <a:xfrm>
            <a:off x="6941976" y="2626469"/>
            <a:ext cx="2198324" cy="509032"/>
            <a:chOff x="8622021" y="714398"/>
            <a:chExt cx="2198324" cy="509032"/>
          </a:xfrm>
        </p:grpSpPr>
        <p:grpSp>
          <p:nvGrpSpPr>
            <p:cNvPr id="38" name="Group 10">
              <a:extLst>
                <a:ext uri="{FF2B5EF4-FFF2-40B4-BE49-F238E27FC236}">
                  <a16:creationId xmlns:a16="http://schemas.microsoft.com/office/drawing/2014/main" id="{92CCA50D-97A7-4DE2-99BD-391B4823BD2D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9610946" y="14031"/>
              <a:ext cx="509032" cy="1909766"/>
              <a:chOff x="8648818" y="7867936"/>
              <a:chExt cx="669185" cy="542940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0DE5BCA-D373-479A-8C27-A301BEC447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8828139" y="7872268"/>
                <a:ext cx="494196" cy="485532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Browse Test Plan (.Zip) 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select Test Plan to upload.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2468E0E-8351-4F9C-BE91-F02D5BCDE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8791711" y="8188551"/>
                <a:ext cx="79432" cy="365218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3</a:t>
                </a:r>
              </a:p>
            </p:txBody>
          </p:sp>
        </p:grpSp>
        <p:cxnSp>
          <p:nvCxnSpPr>
            <p:cNvPr id="39" name="Straight Connector 58">
              <a:extLst>
                <a:ext uri="{FF2B5EF4-FFF2-40B4-BE49-F238E27FC236}">
                  <a16:creationId xmlns:a16="http://schemas.microsoft.com/office/drawing/2014/main" id="{0ABBBBA4-DD92-4C45-B55B-B7CDBB7C5E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622021" y="992207"/>
              <a:ext cx="460018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3B36F6B-5166-4859-BB54-1099880D02A7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9709679" y="2740287"/>
            <a:ext cx="471368" cy="344108"/>
          </a:xfrm>
          <a:prstGeom prst="bentConnector3">
            <a:avLst>
              <a:gd name="adj1" fmla="val -62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150EDA3-2E8E-4991-9F03-6CAE329DF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5499" y="2175915"/>
            <a:ext cx="3021028" cy="369332"/>
          </a:xfrm>
          <a:prstGeom prst="rect">
            <a:avLst/>
          </a:prstGeom>
          <a:solidFill>
            <a:srgbClr val="E1F2CE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 b="0" dirty="0">
                <a:solidFill>
                  <a:srgbClr val="000000"/>
                </a:solidFill>
              </a:rPr>
              <a:t>Before attempting a Test Plan upload, first export the </a:t>
            </a:r>
            <a:r>
              <a:rPr lang="en-US" altLang="en-US" sz="900" dirty="0">
                <a:solidFill>
                  <a:srgbClr val="000000"/>
                </a:solidFill>
              </a:rPr>
              <a:t>Test Plan Resource Bundle </a:t>
            </a:r>
            <a:r>
              <a:rPr lang="en-US" altLang="en-US" sz="900" b="0" dirty="0">
                <a:solidFill>
                  <a:srgbClr val="000000"/>
                </a:solidFill>
              </a:rPr>
              <a:t>from TCAMT first. </a:t>
            </a:r>
            <a:endParaRPr lang="en-US" altLang="en-US" sz="800" b="0" dirty="0">
              <a:solidFill>
                <a:srgbClr val="0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BB741F-F1E5-49B0-92F8-C9A257FFE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42" y="2863017"/>
            <a:ext cx="3021028" cy="507831"/>
          </a:xfrm>
          <a:prstGeom prst="rect">
            <a:avLst/>
          </a:prstGeom>
          <a:solidFill>
            <a:srgbClr val="E1F2CE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 dirty="0">
                <a:solidFill>
                  <a:srgbClr val="000000"/>
                </a:solidFill>
              </a:rPr>
              <a:t>Test Plan Type </a:t>
            </a:r>
            <a:r>
              <a:rPr lang="en-US" altLang="en-US" sz="900" b="0" dirty="0">
                <a:solidFill>
                  <a:srgbClr val="000000"/>
                </a:solidFill>
              </a:rPr>
              <a:t>partly</a:t>
            </a:r>
            <a:r>
              <a:rPr lang="en-US" altLang="en-US" sz="90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</a:rPr>
              <a:t>determines if the Test Plan will be available to all GVT users or only available to the Test Plan developer or the GVT Account owner.</a:t>
            </a:r>
            <a:endParaRPr lang="en-US" altLang="en-US" sz="8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257842"/>
      </p:ext>
    </p:extLst>
  </p:cSld>
  <p:clrMapOvr>
    <a:masterClrMapping/>
  </p:clrMapOvr>
</p:sld>
</file>

<file path=ppt/theme/theme1.xml><?xml version="1.0" encoding="utf-8"?>
<a:theme xmlns:a="http://schemas.openxmlformats.org/drawingml/2006/main" name="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Franklin Gothic Dem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14359</TotalTime>
  <Words>155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Franklin Gothic Book</vt:lpstr>
      <vt:lpstr>Franklin Gothic Demi</vt:lpstr>
      <vt:lpstr>Franklin Gothic Medium</vt:lpstr>
      <vt:lpstr>5_Default Design</vt:lpstr>
      <vt:lpstr>Context-based Test Management: Uploading Test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Validation Tool (GVT) Overview</dc:title>
  <dc:creator>Martinez, Sandra (Fed)</dc:creator>
  <cp:lastModifiedBy>Martinez, Sandra (Fed)</cp:lastModifiedBy>
  <cp:revision>293</cp:revision>
  <cp:lastPrinted>2018-07-19T15:23:41Z</cp:lastPrinted>
  <dcterms:created xsi:type="dcterms:W3CDTF">2018-06-13T18:41:09Z</dcterms:created>
  <dcterms:modified xsi:type="dcterms:W3CDTF">2018-08-02T19:14:37Z</dcterms:modified>
</cp:coreProperties>
</file>