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3"/>
  </p:notesMasterIdLst>
  <p:sldIdLst>
    <p:sldId id="283"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ez, Sandra (Fed)" initials="MS(" lastIdx="8" clrIdx="0">
    <p:extLst>
      <p:ext uri="{19B8F6BF-5375-455C-9EA6-DF929625EA0E}">
        <p15:presenceInfo xmlns:p15="http://schemas.microsoft.com/office/powerpoint/2012/main" userId="S-1-5-21-1908027396-2059629336-315576832-236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F2CE"/>
    <a:srgbClr val="F2EECE"/>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1617" autoAdjust="0"/>
  </p:normalViewPr>
  <p:slideViewPr>
    <p:cSldViewPr snapToGrid="0">
      <p:cViewPr varScale="1">
        <p:scale>
          <a:sx n="124" d="100"/>
          <a:sy n="124" d="100"/>
        </p:scale>
        <p:origin x="330" y="108"/>
      </p:cViewPr>
      <p:guideLst>
        <p:guide orient="horz" pos="456"/>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40"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ez, Sandra (Fed)" userId="a803850f-d246-4701-851d-cf6e46ff4720" providerId="ADAL" clId="{6780B335-7725-4D0B-AB6F-90E0B9A69A6E}"/>
    <pc:docChg chg="modSld">
      <pc:chgData name="Martinez, Sandra (Fed)" userId="a803850f-d246-4701-851d-cf6e46ff4720" providerId="ADAL" clId="{6780B335-7725-4D0B-AB6F-90E0B9A69A6E}" dt="2018-08-02T19:22:15.863" v="0" actId="6549"/>
      <pc:docMkLst>
        <pc:docMk/>
      </pc:docMkLst>
      <pc:sldChg chg="modNotesTx">
        <pc:chgData name="Martinez, Sandra (Fed)" userId="a803850f-d246-4701-851d-cf6e46ff4720" providerId="ADAL" clId="{6780B335-7725-4D0B-AB6F-90E0B9A69A6E}" dt="2018-08-02T19:22:15.863" v="0" actId="6549"/>
        <pc:sldMkLst>
          <pc:docMk/>
          <pc:sldMk cId="4072254682"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37840" cy="466434"/>
          </a:xfrm>
          <a:prstGeom prst="rect">
            <a:avLst/>
          </a:prstGeom>
        </p:spPr>
        <p:txBody>
          <a:bodyPr vert="horz" lIns="93172" tIns="46586" rIns="93172" bIns="46586" rtlCol="0"/>
          <a:lstStyle>
            <a:lvl1pPr algn="l">
              <a:defRPr sz="1200"/>
            </a:lvl1pPr>
          </a:lstStyle>
          <a:p>
            <a:endParaRPr lang="en-US" dirty="0"/>
          </a:p>
        </p:txBody>
      </p:sp>
      <p:sp>
        <p:nvSpPr>
          <p:cNvPr id="3" name="Date Placeholder 2"/>
          <p:cNvSpPr>
            <a:spLocks noGrp="1"/>
          </p:cNvSpPr>
          <p:nvPr>
            <p:ph type="dt" idx="1"/>
          </p:nvPr>
        </p:nvSpPr>
        <p:spPr>
          <a:xfrm>
            <a:off x="3970940" y="2"/>
            <a:ext cx="3037840" cy="466434"/>
          </a:xfrm>
          <a:prstGeom prst="rect">
            <a:avLst/>
          </a:prstGeom>
        </p:spPr>
        <p:txBody>
          <a:bodyPr vert="horz" lIns="93172" tIns="46586" rIns="93172" bIns="46586" rtlCol="0"/>
          <a:lstStyle>
            <a:lvl1pPr algn="r">
              <a:defRPr sz="1200"/>
            </a:lvl1pPr>
          </a:lstStyle>
          <a:p>
            <a:fld id="{9D756F37-617F-4B1C-BED3-CE7228747FF6}" type="datetimeFigureOut">
              <a:rPr lang="en-US" smtClean="0"/>
              <a:t>8/2/2018</a:t>
            </a:fld>
            <a:endParaRPr lang="en-US" dirty="0"/>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72" tIns="46586" rIns="93172" bIns="46586" rtlCol="0" anchor="ctr"/>
          <a:lstStyle/>
          <a:p>
            <a:endParaRPr lang="en-US" dirty="0"/>
          </a:p>
        </p:txBody>
      </p:sp>
      <p:sp>
        <p:nvSpPr>
          <p:cNvPr id="5" name="Notes Placeholder 4"/>
          <p:cNvSpPr>
            <a:spLocks noGrp="1"/>
          </p:cNvSpPr>
          <p:nvPr>
            <p:ph type="body" sz="quarter" idx="3"/>
          </p:nvPr>
        </p:nvSpPr>
        <p:spPr>
          <a:xfrm>
            <a:off x="701041" y="4473893"/>
            <a:ext cx="5608320" cy="3660458"/>
          </a:xfrm>
          <a:prstGeom prst="rect">
            <a:avLst/>
          </a:prstGeom>
        </p:spPr>
        <p:txBody>
          <a:bodyPr vert="horz" lIns="93172" tIns="46586" rIns="93172" bIns="4658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29970"/>
            <a:ext cx="3037840" cy="466433"/>
          </a:xfrm>
          <a:prstGeom prst="rect">
            <a:avLst/>
          </a:prstGeom>
        </p:spPr>
        <p:txBody>
          <a:bodyPr vert="horz" lIns="93172" tIns="46586" rIns="93172" bIns="465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0" y="8829970"/>
            <a:ext cx="3037840" cy="466433"/>
          </a:xfrm>
          <a:prstGeom prst="rect">
            <a:avLst/>
          </a:prstGeom>
        </p:spPr>
        <p:txBody>
          <a:bodyPr vert="horz" lIns="93172" tIns="46586" rIns="93172" bIns="46586" rtlCol="0" anchor="b"/>
          <a:lstStyle>
            <a:lvl1pPr algn="r">
              <a:defRPr sz="1200"/>
            </a:lvl1pPr>
          </a:lstStyle>
          <a:p>
            <a:fld id="{D4286623-A1E0-41AF-AC8F-2C16B3A5DCA0}" type="slidenum">
              <a:rPr lang="en-US" smtClean="0"/>
              <a:t>‹#›</a:t>
            </a:fld>
            <a:endParaRPr lang="en-US" dirty="0"/>
          </a:p>
        </p:txBody>
      </p:sp>
    </p:spTree>
    <p:extLst>
      <p:ext uri="{BB962C8B-B14F-4D97-AF65-F5344CB8AC3E}">
        <p14:creationId xmlns:p14="http://schemas.microsoft.com/office/powerpoint/2010/main" val="75133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7" eaLnBrk="0" fontAlgn="base" hangingPunct="0">
              <a:spcBef>
                <a:spcPct val="30000"/>
              </a:spcBef>
              <a:spcAft>
                <a:spcPct val="0"/>
              </a:spcAft>
            </a:pPr>
            <a:endParaRPr lang="en-US" dirty="0"/>
          </a:p>
        </p:txBody>
      </p:sp>
      <p:sp>
        <p:nvSpPr>
          <p:cNvPr id="4" name="Slide Number Placeholder 3"/>
          <p:cNvSpPr>
            <a:spLocks noGrp="1"/>
          </p:cNvSpPr>
          <p:nvPr>
            <p:ph type="sldNum" sz="quarter" idx="10"/>
          </p:nvPr>
        </p:nvSpPr>
        <p:spPr/>
        <p:txBody>
          <a:bodyPr/>
          <a:lstStyle/>
          <a:p>
            <a:pPr defTabSz="947893" fontAlgn="base">
              <a:spcBef>
                <a:spcPct val="0"/>
              </a:spcBef>
              <a:spcAft>
                <a:spcPct val="0"/>
              </a:spcAft>
              <a:defRPr/>
            </a:pPr>
            <a:fld id="{0DA3D47B-D911-4073-8F0F-96B4BB8CDBE3}" type="slidenum">
              <a:rPr lang="en-US" altLang="en-US">
                <a:solidFill>
                  <a:srgbClr val="000000"/>
                </a:solidFill>
                <a:latin typeface="Arial" panose="020B0604020202020204" pitchFamily="34" charset="0"/>
                <a:ea typeface="ＭＳ Ｐゴシック" panose="020B0600070205080204" pitchFamily="34" charset="-128"/>
              </a:rPr>
              <a:pPr defTabSz="947893" fontAlgn="base">
                <a:spcBef>
                  <a:spcPct val="0"/>
                </a:spcBef>
                <a:spcAft>
                  <a:spcPct val="0"/>
                </a:spcAft>
                <a:defRPr/>
              </a:pPr>
              <a:t>1</a:t>
            </a:fld>
            <a:endParaRPr lang="en-US" altLang="en-US" dirty="0">
              <a:solidFill>
                <a:srgbClr val="0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6970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a:extLst>
              <a:ext uri="{FF2B5EF4-FFF2-40B4-BE49-F238E27FC236}">
                <a16:creationId xmlns:a16="http://schemas.microsoft.com/office/drawing/2014/main" id="{5BA128B3-569E-4FD1-A75F-3D36F795769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1" y="2514601"/>
            <a:ext cx="7454900" cy="560153"/>
          </a:xfrm>
        </p:spPr>
        <p:txBody>
          <a:bodyPr/>
          <a:lstStyle>
            <a:lvl1pPr>
              <a:lnSpc>
                <a:spcPct val="80000"/>
              </a:lnSpc>
              <a:defRPr sz="3800" b="0">
                <a:latin typeface="Franklin Gothic Medium" pitchFamily="34" charset="0"/>
              </a:defRPr>
            </a:lvl1pPr>
          </a:lstStyle>
          <a:p>
            <a:pPr lvl="0"/>
            <a:r>
              <a:rPr lang="en-US" noProof="0"/>
              <a:t>Click to edit Master title style</a:t>
            </a:r>
          </a:p>
        </p:txBody>
      </p:sp>
      <p:sp>
        <p:nvSpPr>
          <p:cNvPr id="11267" name="Rectangle 3"/>
          <p:cNvSpPr>
            <a:spLocks noGrp="1" noChangeArrowheads="1"/>
          </p:cNvSpPr>
          <p:nvPr>
            <p:ph type="subTitle" idx="1"/>
          </p:nvPr>
        </p:nvSpPr>
        <p:spPr>
          <a:xfrm>
            <a:off x="685801" y="3535364"/>
            <a:ext cx="4055919" cy="430887"/>
          </a:xfrm>
          <a:extLs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a:t>Click to edit Master subtitle style</a:t>
            </a:r>
          </a:p>
        </p:txBody>
      </p:sp>
    </p:spTree>
    <p:extLst>
      <p:ext uri="{BB962C8B-B14F-4D97-AF65-F5344CB8AC3E}">
        <p14:creationId xmlns:p14="http://schemas.microsoft.com/office/powerpoint/2010/main" val="251647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60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04603" y="279400"/>
            <a:ext cx="553998" cy="5729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8300" y="279400"/>
            <a:ext cx="8265584" cy="5729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928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8300" y="279400"/>
            <a:ext cx="10972800" cy="457200"/>
          </a:xfrm>
        </p:spPr>
        <p:txBody>
          <a:bodyPr/>
          <a:lstStyle/>
          <a:p>
            <a:r>
              <a:rPr lang="en-US"/>
              <a:t>Click to edit Master title style</a:t>
            </a:r>
          </a:p>
        </p:txBody>
      </p:sp>
      <p:sp>
        <p:nvSpPr>
          <p:cNvPr id="3" name="Text Placeholder 2"/>
          <p:cNvSpPr>
            <a:spLocks noGrp="1"/>
          </p:cNvSpPr>
          <p:nvPr>
            <p:ph type="body" sz="half" idx="1"/>
          </p:nvPr>
        </p:nvSpPr>
        <p:spPr>
          <a:xfrm>
            <a:off x="520701" y="831850"/>
            <a:ext cx="5467351"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831850"/>
            <a:ext cx="5467349"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45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8300" y="279400"/>
            <a:ext cx="10972800" cy="457200"/>
          </a:xfrm>
        </p:spPr>
        <p:txBody>
          <a:bodyPr/>
          <a:lstStyle/>
          <a:p>
            <a:r>
              <a:rPr lang="en-US"/>
              <a:t>Click to edit Master title style</a:t>
            </a:r>
          </a:p>
        </p:txBody>
      </p:sp>
      <p:sp>
        <p:nvSpPr>
          <p:cNvPr id="3" name="Table Placeholder 2"/>
          <p:cNvSpPr>
            <a:spLocks noGrp="1"/>
          </p:cNvSpPr>
          <p:nvPr>
            <p:ph type="tbl" idx="1"/>
          </p:nvPr>
        </p:nvSpPr>
        <p:spPr>
          <a:xfrm>
            <a:off x="520701" y="831850"/>
            <a:ext cx="11137900" cy="5176838"/>
          </a:xfrm>
        </p:spPr>
        <p:txBody>
          <a:bodyPr/>
          <a:lstStyle/>
          <a:p>
            <a:pPr lvl="0"/>
            <a:endParaRPr lang="en-US" noProof="0" dirty="0"/>
          </a:p>
        </p:txBody>
      </p:sp>
    </p:spTree>
    <p:extLst>
      <p:ext uri="{BB962C8B-B14F-4D97-AF65-F5344CB8AC3E}">
        <p14:creationId xmlns:p14="http://schemas.microsoft.com/office/powerpoint/2010/main" val="51584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662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5759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0701" y="831850"/>
            <a:ext cx="5467351"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831850"/>
            <a:ext cx="5467349"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3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616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673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568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527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4978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313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a:extLst>
              <a:ext uri="{FF2B5EF4-FFF2-40B4-BE49-F238E27FC236}">
                <a16:creationId xmlns:a16="http://schemas.microsoft.com/office/drawing/2014/main" id="{13B9CC83-3EBF-4FA8-911F-13BB2BD6FA6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162676"/>
            <a:ext cx="12192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3D09C9D5-0483-4164-90A4-02E8C0E08EC1}"/>
              </a:ext>
            </a:extLst>
          </p:cNvPr>
          <p:cNvSpPr>
            <a:spLocks noGrp="1" noChangeArrowheads="1"/>
          </p:cNvSpPr>
          <p:nvPr>
            <p:ph type="title"/>
          </p:nvPr>
        </p:nvSpPr>
        <p:spPr bwMode="auto">
          <a:xfrm>
            <a:off x="368300" y="279400"/>
            <a:ext cx="1097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3">
            <a:extLst>
              <a:ext uri="{FF2B5EF4-FFF2-40B4-BE49-F238E27FC236}">
                <a16:creationId xmlns:a16="http://schemas.microsoft.com/office/drawing/2014/main" id="{CE06352D-0048-4914-877D-8E0186B7A903}"/>
              </a:ext>
            </a:extLst>
          </p:cNvPr>
          <p:cNvSpPr>
            <a:spLocks noGrp="1" noChangeArrowheads="1"/>
          </p:cNvSpPr>
          <p:nvPr>
            <p:ph type="body" idx="1"/>
          </p:nvPr>
        </p:nvSpPr>
        <p:spPr bwMode="auto">
          <a:xfrm>
            <a:off x="520701" y="831850"/>
            <a:ext cx="11137900"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levelz</a:t>
            </a:r>
          </a:p>
        </p:txBody>
      </p:sp>
      <p:sp>
        <p:nvSpPr>
          <p:cNvPr id="1029" name="Rectangle 10">
            <a:extLst>
              <a:ext uri="{FF2B5EF4-FFF2-40B4-BE49-F238E27FC236}">
                <a16:creationId xmlns:a16="http://schemas.microsoft.com/office/drawing/2014/main" id="{88FB97DC-F269-4450-A93C-EBA0346984AC}"/>
              </a:ext>
            </a:extLst>
          </p:cNvPr>
          <p:cNvSpPr>
            <a:spLocks noChangeArrowheads="1"/>
          </p:cNvSpPr>
          <p:nvPr/>
        </p:nvSpPr>
        <p:spPr bwMode="auto">
          <a:xfrm>
            <a:off x="9271000" y="6448426"/>
            <a:ext cx="2844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algn="r" eaLnBrk="1" hangingPunct="1">
              <a:defRPr/>
            </a:pPr>
            <a:fld id="{74EBEAFA-6B7E-430A-B396-2677C8040210}" type="slidenum">
              <a:rPr lang="en-US" altLang="en-US" sz="1000" smtClean="0">
                <a:solidFill>
                  <a:schemeClr val="bg1"/>
                </a:solidFill>
              </a:rPr>
              <a:pPr algn="r" eaLnBrk="1" hangingPunct="1">
                <a:defRPr/>
              </a:pPr>
              <a:t>‹#›</a:t>
            </a:fld>
            <a:endParaRPr lang="en-US" altLang="en-US" sz="1000" dirty="0">
              <a:solidFill>
                <a:schemeClr val="bg1"/>
              </a:solidFill>
            </a:endParaRPr>
          </a:p>
        </p:txBody>
      </p:sp>
    </p:spTree>
    <p:extLst>
      <p:ext uri="{BB962C8B-B14F-4D97-AF65-F5344CB8AC3E}">
        <p14:creationId xmlns:p14="http://schemas.microsoft.com/office/powerpoint/2010/main" val="288948262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Lst>
  <p:txStyles>
    <p:titleStyle>
      <a:lvl1pPr algn="l" rtl="0" eaLnBrk="0" fontAlgn="base" hangingPunct="0">
        <a:spcBef>
          <a:spcPct val="0"/>
        </a:spcBef>
        <a:spcAft>
          <a:spcPct val="0"/>
        </a:spcAft>
        <a:defRPr sz="2400" b="1">
          <a:solidFill>
            <a:srgbClr val="012445"/>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2pPr>
      <a:lvl3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3pPr>
      <a:lvl4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4pPr>
      <a:lvl5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ＭＳ Ｐゴシック" pitchFamily="34" charset="-128"/>
          <a:cs typeface="+mn-cs"/>
        </a:defRPr>
      </a:lvl1pPr>
      <a:lvl2pPr marL="630238" indent="-285750" algn="l" rtl="0" eaLnBrk="0" fontAlgn="base" hangingPunct="0">
        <a:spcBef>
          <a:spcPct val="20000"/>
        </a:spcBef>
        <a:spcAft>
          <a:spcPct val="0"/>
        </a:spcAft>
        <a:buChar char="–"/>
        <a:defRPr>
          <a:solidFill>
            <a:schemeClr val="tx1"/>
          </a:solidFill>
          <a:latin typeface="+mn-lt"/>
          <a:ea typeface="ＭＳ Ｐゴシック" pitchFamily="34" charset="-128"/>
        </a:defRPr>
      </a:lvl2pPr>
      <a:lvl3pPr marL="860425" indent="-228600" algn="l" rtl="0" eaLnBrk="0" fontAlgn="base" hangingPunct="0">
        <a:spcBef>
          <a:spcPct val="20000"/>
        </a:spcBef>
        <a:spcAft>
          <a:spcPct val="0"/>
        </a:spcAft>
        <a:buChar char="•"/>
        <a:defRPr sz="1400">
          <a:solidFill>
            <a:schemeClr val="tx1"/>
          </a:solidFill>
          <a:latin typeface="+mn-lt"/>
          <a:ea typeface="ＭＳ Ｐゴシック" pitchFamily="34" charset="-128"/>
        </a:defRPr>
      </a:lvl3pPr>
      <a:lvl4pPr marL="1090613" indent="-228600" algn="l" rtl="0" eaLnBrk="0" fontAlgn="base" hangingPunct="0">
        <a:spcBef>
          <a:spcPct val="20000"/>
        </a:spcBef>
        <a:spcAft>
          <a:spcPct val="0"/>
        </a:spcAft>
        <a:buChar char="–"/>
        <a:defRPr sz="1000">
          <a:solidFill>
            <a:schemeClr val="tx1"/>
          </a:solidFill>
          <a:latin typeface="+mn-lt"/>
          <a:ea typeface="ＭＳ Ｐゴシック" pitchFamily="34" charset="-128"/>
        </a:defRPr>
      </a:lvl4pPr>
      <a:lvl5pPr marL="1333500" indent="-228600" algn="l" rtl="0" eaLnBrk="0" fontAlgn="base" hangingPunct="0">
        <a:spcBef>
          <a:spcPct val="20000"/>
        </a:spcBef>
        <a:spcAft>
          <a:spcPct val="0"/>
        </a:spcAft>
        <a:buChar char="»"/>
        <a:defRPr sz="1000">
          <a:solidFill>
            <a:schemeClr val="tx1"/>
          </a:solidFill>
          <a:latin typeface="+mn-lt"/>
          <a:ea typeface="ＭＳ Ｐゴシック" pitchFamily="34" charset="-128"/>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5">
            <a:extLst>
              <a:ext uri="{FF2B5EF4-FFF2-40B4-BE49-F238E27FC236}">
                <a16:creationId xmlns:a16="http://schemas.microsoft.com/office/drawing/2014/main" id="{D51530BF-35BA-4093-9F86-BBC4F313B0A4}"/>
              </a:ext>
            </a:extLst>
          </p:cNvPr>
          <p:cNvSpPr>
            <a:spLocks noChangeArrowheads="1"/>
          </p:cNvSpPr>
          <p:nvPr/>
        </p:nvSpPr>
        <p:spPr bwMode="auto">
          <a:xfrm>
            <a:off x="1651000" y="4641851"/>
            <a:ext cx="84010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marL="0" lvl="1" fontAlgn="base">
              <a:spcBef>
                <a:spcPct val="0"/>
              </a:spcBef>
              <a:spcAft>
                <a:spcPct val="0"/>
              </a:spcAft>
              <a:buNone/>
            </a:pPr>
            <a:endParaRPr lang="en-US" altLang="en-US" sz="1200" dirty="0">
              <a:solidFill>
                <a:srgbClr val="000000"/>
              </a:solidFill>
              <a:cs typeface="Arial" panose="020B0604020202020204" pitchFamily="34" charset="0"/>
            </a:endParaRPr>
          </a:p>
        </p:txBody>
      </p:sp>
      <p:graphicFrame>
        <p:nvGraphicFramePr>
          <p:cNvPr id="17" name="Table 16">
            <a:extLst>
              <a:ext uri="{FF2B5EF4-FFF2-40B4-BE49-F238E27FC236}">
                <a16:creationId xmlns:a16="http://schemas.microsoft.com/office/drawing/2014/main" id="{FEC4F861-D765-40B4-A454-18DCDEADE501}"/>
              </a:ext>
            </a:extLst>
          </p:cNvPr>
          <p:cNvGraphicFramePr>
            <a:graphicFrameLocks noGrp="1"/>
          </p:cNvGraphicFramePr>
          <p:nvPr>
            <p:extLst>
              <p:ext uri="{D42A27DB-BD31-4B8C-83A1-F6EECF244321}">
                <p14:modId xmlns:p14="http://schemas.microsoft.com/office/powerpoint/2010/main" val="263714121"/>
              </p:ext>
            </p:extLst>
          </p:nvPr>
        </p:nvGraphicFramePr>
        <p:xfrm>
          <a:off x="943583" y="648054"/>
          <a:ext cx="10359957" cy="5486400"/>
        </p:xfrm>
        <a:graphic>
          <a:graphicData uri="http://schemas.openxmlformats.org/drawingml/2006/table">
            <a:tbl>
              <a:tblPr/>
              <a:tblGrid>
                <a:gridCol w="2354988">
                  <a:extLst>
                    <a:ext uri="{9D8B030D-6E8A-4147-A177-3AD203B41FA5}">
                      <a16:colId xmlns:a16="http://schemas.microsoft.com/office/drawing/2014/main" val="20000"/>
                    </a:ext>
                  </a:extLst>
                </a:gridCol>
                <a:gridCol w="8004969">
                  <a:extLst>
                    <a:ext uri="{9D8B030D-6E8A-4147-A177-3AD203B41FA5}">
                      <a16:colId xmlns:a16="http://schemas.microsoft.com/office/drawing/2014/main" val="20001"/>
                    </a:ext>
                  </a:extLst>
                </a:gridCol>
              </a:tblGrid>
              <a:tr h="279828">
                <a:tc gridSpan="2">
                  <a:txBody>
                    <a:bodyPr/>
                    <a:lstStyle>
                      <a:lvl1pPr eaLnBrk="0" hangingPunct="0">
                        <a:spcBef>
                          <a:spcPct val="20000"/>
                        </a:spcBef>
                        <a:defRPr sz="2000">
                          <a:solidFill>
                            <a:schemeClr val="tx1"/>
                          </a:solidFill>
                          <a:latin typeface="Arial" charset="0"/>
                          <a:ea typeface="ＭＳ Ｐゴシック" pitchFamily="34" charset="-128"/>
                        </a:defRPr>
                      </a:lvl1pPr>
                      <a:lvl2pPr marL="742950" indent="-285750"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charset="0"/>
                          <a:ea typeface="ＭＳ Ｐゴシック" pitchFamily="34" charset="-128"/>
                        </a:rPr>
                        <a:t>Tool Key Capabilities</a:t>
                      </a:r>
                    </a:p>
                  </a:txBody>
                  <a:tcPr marL="91446" marR="91446" marT="45715" marB="45715" horzOverflow="overflow">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002060"/>
                    </a:solidFill>
                  </a:tcPr>
                </a:tc>
                <a:tc hMerge="1">
                  <a:txBody>
                    <a:bodyPr/>
                    <a:lstStyle/>
                    <a:p>
                      <a:endParaRPr lang="en-US"/>
                    </a:p>
                  </a:txBody>
                  <a:tcPr/>
                </a:tc>
                <a:extLst>
                  <a:ext uri="{0D108BD9-81ED-4DB2-BD59-A6C34878D82A}">
                    <a16:rowId xmlns:a16="http://schemas.microsoft.com/office/drawing/2014/main" val="10000"/>
                  </a:ext>
                </a:extLst>
              </a:tr>
              <a:tr h="775902">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charset="0"/>
                          <a:ea typeface="ＭＳ Ｐゴシック" pitchFamily="34" charset="-128"/>
                        </a:rPr>
                        <a:t>GVT is used for Testing and for Test Tool Development</a:t>
                      </a: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a:ln>
                            <a:noFill/>
                          </a:ln>
                          <a:solidFill>
                            <a:srgbClr val="000000"/>
                          </a:solidFill>
                          <a:effectLst/>
                          <a:latin typeface="Arial" charset="0"/>
                          <a:ea typeface="ＭＳ Ｐゴシック" pitchFamily="34" charset="-128"/>
                        </a:rPr>
                        <a:t>(Available to all users –  GVT Account needed for Tool Development privileges)</a:t>
                      </a:r>
                      <a:endParaRPr kumimoji="0" lang="en-US" altLang="en-US" sz="1100" b="1" i="0" u="none" strike="noStrike" cap="none" normalizeH="0" baseline="0" dirty="0">
                        <a:ln>
                          <a:noFill/>
                        </a:ln>
                        <a:solidFill>
                          <a:schemeClr val="tx1"/>
                        </a:solidFill>
                        <a:effectLst/>
                        <a:latin typeface="Arial" charset="0"/>
                        <a:ea typeface="ＭＳ Ｐゴシック" pitchFamily="34" charset="-128"/>
                      </a:endParaRPr>
                    </a:p>
                  </a:txBody>
                  <a:tcPr marL="91446" marR="91446" marT="45715" marB="45715" horzOverflow="overflow">
                    <a:lnL w="28575" cap="flat" cmpd="sng" algn="ctr">
                      <a:solidFill>
                        <a:srgbClr val="7E0407"/>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100" b="0" i="0" u="none" strike="noStrike" cap="none" normalizeH="0" baseline="0" dirty="0">
                          <a:ln>
                            <a:noFill/>
                          </a:ln>
                          <a:solidFill>
                            <a:schemeClr val="tx1"/>
                          </a:solidFill>
                          <a:effectLst/>
                          <a:latin typeface="Arial" charset="0"/>
                          <a:ea typeface="ＭＳ Ｐゴシック" pitchFamily="34" charset="-128"/>
                        </a:rPr>
                        <a:t>GVT is available to the public for conducting conformance testing. No Account is needed for accessing the Test Tools. Users need to create an Account in order to use GVT for Tool Development purposes.</a:t>
                      </a:r>
                    </a:p>
                  </a:txBody>
                  <a:tcPr marL="91446" marR="91446" marT="45745" marB="45745" horzOverflow="overflow">
                    <a:lnL w="12700" cap="flat" cmpd="sng" algn="ctr">
                      <a:solidFill>
                        <a:srgbClr val="A6A6A6"/>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7293049"/>
                  </a:ext>
                </a:extLst>
              </a:tr>
              <a:tr h="1615461">
                <a:tc>
                  <a:txBody>
                    <a:bodyPr/>
                    <a:lstStyle>
                      <a:lvl1pPr marL="342900" indent="-342900" eaLnBrk="0" hangingPunct="0">
                        <a:spcBef>
                          <a:spcPct val="20000"/>
                        </a:spcBef>
                        <a:defRPr sz="2000">
                          <a:solidFill>
                            <a:schemeClr val="tx1"/>
                          </a:solidFill>
                          <a:latin typeface="Arial" charset="0"/>
                          <a:ea typeface="ＭＳ Ｐゴシック" pitchFamily="34" charset="-128"/>
                        </a:defRPr>
                      </a:lvl1pPr>
                      <a:lvl2pPr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charset="0"/>
                          <a:ea typeface="ＭＳ Ｐゴシック" pitchFamily="34" charset="-128"/>
                        </a:rPr>
                        <a:t>Test Management </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charset="0"/>
                          <a:ea typeface="ＭＳ Ｐゴシック" pitchFamily="34" charset="-128"/>
                        </a:rPr>
                        <a:t>(Available to Test Tool developers only – GVT Account needed)</a:t>
                      </a:r>
                    </a:p>
                  </a:txBody>
                  <a:tcPr marL="91446" marR="91446" marT="45715" marB="45715" horzOverflow="overflow">
                    <a:lnL w="28575" cap="flat" cmpd="sng" algn="ctr">
                      <a:solidFill>
                        <a:srgbClr val="7E0407"/>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lvl1pPr marL="342900" indent="-342900" eaLnBrk="0" hangingPunct="0">
                        <a:spcBef>
                          <a:spcPct val="20000"/>
                        </a:spcBef>
                        <a:defRPr sz="2000">
                          <a:solidFill>
                            <a:schemeClr val="tx1"/>
                          </a:solidFill>
                          <a:latin typeface="Arial" charset="0"/>
                          <a:ea typeface="ＭＳ Ｐゴシック" pitchFamily="34" charset="-128"/>
                        </a:defRPr>
                      </a:lvl1pPr>
                      <a:lvl2pPr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charset="0"/>
                          <a:ea typeface="ＭＳ Ｐゴシック" pitchFamily="34" charset="-128"/>
                        </a:rPr>
                        <a:t>GVT Provides a </a:t>
                      </a:r>
                      <a:r>
                        <a:rPr kumimoji="0" lang="en-US" altLang="en-US" sz="1100" b="0" i="1" u="none" strike="noStrike" cap="none" normalizeH="0" baseline="0" dirty="0">
                          <a:ln>
                            <a:noFill/>
                          </a:ln>
                          <a:solidFill>
                            <a:srgbClr val="000000"/>
                          </a:solidFill>
                          <a:effectLst/>
                          <a:latin typeface="Arial" charset="0"/>
                          <a:ea typeface="ＭＳ Ｐゴシック" pitchFamily="34" charset="-128"/>
                        </a:rPr>
                        <a:t>Test Management </a:t>
                      </a:r>
                      <a:r>
                        <a:rPr kumimoji="0" lang="en-US" altLang="en-US" sz="1100" b="0" i="0" u="none" strike="noStrike" cap="none" normalizeH="0" baseline="0" dirty="0">
                          <a:ln>
                            <a:noFill/>
                          </a:ln>
                          <a:solidFill>
                            <a:srgbClr val="000000"/>
                          </a:solidFill>
                          <a:effectLst/>
                          <a:latin typeface="Arial" charset="0"/>
                          <a:ea typeface="ＭＳ Ｐゴシック" pitchFamily="34" charset="-128"/>
                        </a:rPr>
                        <a:t>capability that allows a Test Tool developer to build and manage testing tools for supporting </a:t>
                      </a:r>
                      <a:r>
                        <a:rPr lang="en-US" sz="1100" i="1" kern="1200" dirty="0">
                          <a:solidFill>
                            <a:schemeClr val="tx1"/>
                          </a:solidFill>
                          <a:effectLst/>
                          <a:latin typeface="Arial" charset="0"/>
                          <a:ea typeface="ＭＳ Ｐゴシック" pitchFamily="34" charset="-128"/>
                          <a:cs typeface="+mn-cs"/>
                        </a:rPr>
                        <a:t>context-free</a:t>
                      </a:r>
                      <a:r>
                        <a:rPr lang="en-US" sz="1100" kern="1200" dirty="0">
                          <a:solidFill>
                            <a:schemeClr val="tx1"/>
                          </a:solidFill>
                          <a:effectLst/>
                          <a:latin typeface="Arial" charset="0"/>
                          <a:ea typeface="ＭＳ Ｐゴシック" pitchFamily="34" charset="-128"/>
                          <a:cs typeface="+mn-cs"/>
                        </a:rPr>
                        <a:t> and </a:t>
                      </a:r>
                      <a:r>
                        <a:rPr lang="en-US" sz="1100" b="0" i="1" kern="1200" dirty="0">
                          <a:solidFill>
                            <a:schemeClr val="tx1"/>
                          </a:solidFill>
                          <a:effectLst/>
                          <a:latin typeface="Arial" charset="0"/>
                          <a:ea typeface="ＭＳ Ｐゴシック" pitchFamily="34" charset="-128"/>
                          <a:cs typeface="+mn-cs"/>
                        </a:rPr>
                        <a:t>context-based </a:t>
                      </a:r>
                      <a:r>
                        <a:rPr lang="en-US" sz="1100" kern="1200" dirty="0">
                          <a:solidFill>
                            <a:schemeClr val="tx1"/>
                          </a:solidFill>
                          <a:effectLst/>
                          <a:latin typeface="Arial" charset="0"/>
                          <a:ea typeface="ＭＳ Ｐゴシック" pitchFamily="34" charset="-128"/>
                          <a:cs typeface="+mn-cs"/>
                        </a:rPr>
                        <a:t>validation. </a:t>
                      </a:r>
                    </a:p>
                    <a:p>
                      <a:pPr marL="0" marR="0" lvl="1" indent="0" algn="l" defTabSz="914400" rtl="0" eaLnBrk="1" fontAlgn="base" latinLnBrk="0" hangingPunct="1">
                        <a:lnSpc>
                          <a:spcPct val="100000"/>
                        </a:lnSpc>
                        <a:spcBef>
                          <a:spcPct val="0"/>
                        </a:spcBef>
                        <a:spcAft>
                          <a:spcPct val="0"/>
                        </a:spcAft>
                        <a:buClrTx/>
                        <a:buSzTx/>
                        <a:buFontTx/>
                        <a:buNone/>
                        <a:tabLst/>
                      </a:pPr>
                      <a:endParaRPr lang="en-US" sz="1100" kern="1200" dirty="0">
                        <a:solidFill>
                          <a:schemeClr val="tx1"/>
                        </a:solidFill>
                        <a:effectLst/>
                        <a:latin typeface="Arial" charset="0"/>
                        <a:ea typeface="ＭＳ Ｐゴシック" pitchFamily="34" charset="-128"/>
                        <a:cs typeface="+mn-cs"/>
                      </a:endParaRPr>
                    </a:p>
                    <a:p>
                      <a:pPr marL="1714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100" kern="1200" dirty="0">
                          <a:solidFill>
                            <a:schemeClr val="tx1"/>
                          </a:solidFill>
                          <a:effectLst/>
                          <a:latin typeface="Arial" charset="0"/>
                          <a:ea typeface="ＭＳ Ｐゴシック" pitchFamily="34" charset="-128"/>
                          <a:cs typeface="+mn-cs"/>
                        </a:rPr>
                        <a:t>GVT Test Management for </a:t>
                      </a:r>
                      <a:r>
                        <a:rPr lang="en-US" sz="1100" b="1" kern="1200" dirty="0">
                          <a:solidFill>
                            <a:schemeClr val="tx1"/>
                          </a:solidFill>
                          <a:effectLst/>
                          <a:latin typeface="Arial" charset="0"/>
                          <a:ea typeface="ＭＳ Ｐゴシック" pitchFamily="34" charset="-128"/>
                          <a:cs typeface="+mn-cs"/>
                        </a:rPr>
                        <a:t>Context-free</a:t>
                      </a:r>
                      <a:r>
                        <a:rPr lang="en-US" sz="1100" kern="1200" dirty="0">
                          <a:solidFill>
                            <a:schemeClr val="tx1"/>
                          </a:solidFill>
                          <a:effectLst/>
                          <a:latin typeface="Arial" charset="0"/>
                          <a:ea typeface="ＭＳ Ｐゴシック" pitchFamily="34" charset="-128"/>
                          <a:cs typeface="+mn-cs"/>
                        </a:rPr>
                        <a:t> validation gives the </a:t>
                      </a:r>
                      <a:r>
                        <a:rPr kumimoji="0" lang="en-US" altLang="en-US" sz="1100" b="0" i="0" u="none" strike="noStrike" cap="none" normalizeH="0" baseline="0" dirty="0">
                          <a:ln>
                            <a:noFill/>
                          </a:ln>
                          <a:solidFill>
                            <a:srgbClr val="000000"/>
                          </a:solidFill>
                          <a:effectLst/>
                          <a:latin typeface="Arial" charset="0"/>
                          <a:ea typeface="ＭＳ Ｐゴシック" pitchFamily="34" charset="-128"/>
                        </a:rPr>
                        <a:t>Test Tool </a:t>
                      </a:r>
                      <a:r>
                        <a:rPr lang="en-US" sz="1100" kern="1200" dirty="0">
                          <a:solidFill>
                            <a:schemeClr val="tx1"/>
                          </a:solidFill>
                          <a:effectLst/>
                          <a:latin typeface="Arial" charset="0"/>
                          <a:ea typeface="ＭＳ Ｐゴシック" pitchFamily="34" charset="-128"/>
                          <a:cs typeface="+mn-cs"/>
                        </a:rPr>
                        <a:t>developer the ability to upload and organize the HL7 v2 profiles for their specific Implementation Guides.</a:t>
                      </a:r>
                    </a:p>
                    <a:p>
                      <a:pPr marL="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lang="en-US" sz="1100" kern="1200" dirty="0">
                        <a:solidFill>
                          <a:schemeClr val="tx1"/>
                        </a:solidFill>
                        <a:effectLst/>
                        <a:latin typeface="Arial" charset="0"/>
                        <a:ea typeface="ＭＳ Ｐゴシック" pitchFamily="34" charset="-128"/>
                        <a:cs typeface="+mn-cs"/>
                      </a:endParaRPr>
                    </a:p>
                    <a:p>
                      <a:pPr marL="1714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100" kern="1200" dirty="0">
                          <a:solidFill>
                            <a:schemeClr val="tx1"/>
                          </a:solidFill>
                          <a:effectLst/>
                          <a:latin typeface="Arial" charset="0"/>
                          <a:ea typeface="ＭＳ Ｐゴシック" pitchFamily="34" charset="-128"/>
                          <a:cs typeface="+mn-cs"/>
                        </a:rPr>
                        <a:t>GVT Test Management for </a:t>
                      </a:r>
                      <a:r>
                        <a:rPr lang="en-US" sz="1100" b="1" kern="1200" dirty="0">
                          <a:solidFill>
                            <a:schemeClr val="tx1"/>
                          </a:solidFill>
                          <a:effectLst/>
                          <a:latin typeface="Arial" charset="0"/>
                          <a:ea typeface="ＭＳ Ｐゴシック" pitchFamily="34" charset="-128"/>
                          <a:cs typeface="+mn-cs"/>
                        </a:rPr>
                        <a:t>Context-based</a:t>
                      </a:r>
                      <a:r>
                        <a:rPr lang="en-US" sz="1100" kern="1200" dirty="0">
                          <a:solidFill>
                            <a:schemeClr val="tx1"/>
                          </a:solidFill>
                          <a:effectLst/>
                          <a:latin typeface="Arial" charset="0"/>
                          <a:ea typeface="ＭＳ Ｐゴシック" pitchFamily="34" charset="-128"/>
                          <a:cs typeface="+mn-cs"/>
                        </a:rPr>
                        <a:t> validation enables the test developer to upload into a Test Tool a Test Plan that was built using the </a:t>
                      </a:r>
                      <a:r>
                        <a:rPr lang="en-US" sz="1100" i="1" kern="1200" dirty="0">
                          <a:solidFill>
                            <a:schemeClr val="tx1"/>
                          </a:solidFill>
                          <a:effectLst/>
                          <a:latin typeface="Arial" charset="0"/>
                          <a:ea typeface="ＭＳ Ｐゴシック" pitchFamily="34" charset="-128"/>
                          <a:cs typeface="+mn-cs"/>
                        </a:rPr>
                        <a:t>NIST Test Case Authoring and Management Tool (TCAMT). </a:t>
                      </a:r>
                      <a:r>
                        <a:rPr lang="en-US" sz="1100" kern="1200" dirty="0">
                          <a:solidFill>
                            <a:schemeClr val="tx1"/>
                          </a:solidFill>
                          <a:effectLst/>
                          <a:latin typeface="Arial" charset="0"/>
                          <a:ea typeface="ＭＳ Ｐゴシック" pitchFamily="34" charset="-128"/>
                          <a:cs typeface="+mn-cs"/>
                        </a:rPr>
                        <a:t>Test Plans are built and managed in TCAMT.</a:t>
                      </a:r>
                    </a:p>
                    <a:p>
                      <a:pPr marL="1714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US" altLang="en-US" sz="1100" b="0" i="0" u="none" strike="noStrike" kern="1200" cap="none" normalizeH="0" baseline="0" dirty="0">
                        <a:ln>
                          <a:noFill/>
                        </a:ln>
                        <a:solidFill>
                          <a:schemeClr val="tx1"/>
                        </a:solidFill>
                        <a:effectLst/>
                        <a:latin typeface="Arial" charset="0"/>
                        <a:ea typeface="ＭＳ Ｐゴシック" pitchFamily="34" charset="-128"/>
                        <a:cs typeface="+mn-cs"/>
                      </a:endParaRPr>
                    </a:p>
                    <a:p>
                      <a:pPr marL="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en-US" sz="1100" b="0" i="0" u="none" strike="noStrike" cap="none" normalizeH="0" baseline="0" dirty="0">
                          <a:ln>
                            <a:noFill/>
                          </a:ln>
                          <a:solidFill>
                            <a:schemeClr val="tx1"/>
                          </a:solidFill>
                          <a:effectLst/>
                          <a:latin typeface="Arial" charset="0"/>
                          <a:ea typeface="ＭＳ Ｐゴシック" pitchFamily="34" charset="-128"/>
                        </a:rPr>
                        <a:t>Any tool developed using GVT must be part of a </a:t>
                      </a:r>
                      <a:r>
                        <a:rPr kumimoji="0" lang="en-US" altLang="en-US" sz="1100" b="0" i="1" u="none" strike="noStrike" cap="none" normalizeH="0" baseline="0" dirty="0">
                          <a:ln>
                            <a:noFill/>
                          </a:ln>
                          <a:solidFill>
                            <a:schemeClr val="tx1"/>
                          </a:solidFill>
                          <a:effectLst/>
                          <a:latin typeface="Arial" charset="0"/>
                          <a:ea typeface="ＭＳ Ｐゴシック" pitchFamily="34" charset="-128"/>
                        </a:rPr>
                        <a:t>Tool Scope</a:t>
                      </a:r>
                      <a:r>
                        <a:rPr kumimoji="0" lang="en-US" altLang="en-US" sz="1100" b="0" i="0" u="none" strike="noStrike" cap="none" normalizeH="0" baseline="0" dirty="0">
                          <a:ln>
                            <a:noFill/>
                          </a:ln>
                          <a:solidFill>
                            <a:schemeClr val="tx1"/>
                          </a:solidFill>
                          <a:effectLst/>
                          <a:latin typeface="Arial" charset="0"/>
                          <a:ea typeface="ＭＳ Ｐゴシック" pitchFamily="34" charset="-128"/>
                        </a:rPr>
                        <a:t>. The </a:t>
                      </a:r>
                      <a:r>
                        <a:rPr kumimoji="0" lang="en-US" altLang="en-US" sz="1100" b="1" i="1" u="none" strike="noStrike" cap="none" normalizeH="0" baseline="0" dirty="0">
                          <a:ln>
                            <a:noFill/>
                          </a:ln>
                          <a:solidFill>
                            <a:schemeClr val="tx1"/>
                          </a:solidFill>
                          <a:effectLst/>
                          <a:latin typeface="Arial" charset="0"/>
                          <a:ea typeface="ＭＳ Ｐゴシック" pitchFamily="34" charset="-128"/>
                        </a:rPr>
                        <a:t>Tool Scope</a:t>
                      </a:r>
                      <a:r>
                        <a:rPr kumimoji="0" lang="en-US" altLang="en-US" sz="1100" b="1" i="0" u="none" strike="noStrike" cap="none" normalizeH="0" baseline="0" dirty="0">
                          <a:ln>
                            <a:noFill/>
                          </a:ln>
                          <a:solidFill>
                            <a:schemeClr val="tx1"/>
                          </a:solidFill>
                          <a:effectLst/>
                          <a:latin typeface="Arial" charset="0"/>
                          <a:ea typeface="ＭＳ Ｐゴシック" pitchFamily="34" charset="-128"/>
                        </a:rPr>
                        <a:t> </a:t>
                      </a:r>
                      <a:r>
                        <a:rPr kumimoji="0" lang="en-US" altLang="en-US" sz="1100" b="0" i="0" u="none" strike="noStrike" cap="none" normalizeH="0" baseline="0" dirty="0">
                          <a:ln>
                            <a:noFill/>
                          </a:ln>
                          <a:solidFill>
                            <a:schemeClr val="tx1"/>
                          </a:solidFill>
                          <a:effectLst/>
                          <a:latin typeface="Arial" charset="0"/>
                          <a:ea typeface="ＭＳ Ｐゴシック" pitchFamily="34" charset="-128"/>
                        </a:rPr>
                        <a:t>is a concept used in GVT that allows test developers to organize their tooling at their discretion. </a:t>
                      </a:r>
                      <a:endParaRPr kumimoji="0" lang="en-US" altLang="en-US" sz="1100" b="0" i="0" u="none" strike="noStrike" cap="none" normalizeH="0" baseline="0" dirty="0">
                        <a:ln>
                          <a:noFill/>
                        </a:ln>
                        <a:solidFill>
                          <a:srgbClr val="000000"/>
                        </a:solidFill>
                        <a:effectLst/>
                        <a:latin typeface="Arial" charset="0"/>
                        <a:ea typeface="ＭＳ Ｐゴシック" pitchFamily="34" charset="-128"/>
                      </a:endParaRPr>
                    </a:p>
                  </a:txBody>
                  <a:tcPr marL="91446" marR="91446" marT="45745" marB="45745" horzOverflow="overflow">
                    <a:lnL w="12700" cap="flat" cmpd="sng" algn="ctr">
                      <a:solidFill>
                        <a:srgbClr val="A6A6A6"/>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6065">
                <a:tc>
                  <a:txBody>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100" b="1" i="0" u="none" strike="noStrike" cap="none" normalizeH="0" baseline="0" dirty="0">
                          <a:ln>
                            <a:noFill/>
                          </a:ln>
                          <a:solidFill>
                            <a:srgbClr val="000000"/>
                          </a:solidFill>
                          <a:effectLst/>
                          <a:latin typeface="Arial" charset="0"/>
                          <a:ea typeface="ＭＳ Ｐゴシック" pitchFamily="34" charset="-128"/>
                        </a:rPr>
                        <a:t>Context-Free Testing </a:t>
                      </a: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a:ln>
                            <a:noFill/>
                          </a:ln>
                          <a:solidFill>
                            <a:srgbClr val="000000"/>
                          </a:solidFill>
                          <a:effectLst/>
                          <a:latin typeface="Arial" charset="0"/>
                          <a:ea typeface="ＭＳ Ｐゴシック" pitchFamily="34" charset="-128"/>
                        </a:rPr>
                        <a:t>(Available to all users – No GVT Account needed)</a:t>
                      </a:r>
                    </a:p>
                  </a:txBody>
                  <a:tcPr marL="91446" marR="91446" marT="45715" marB="45715" horzOverflow="overflow">
                    <a:lnL w="28575" cap="flat" cmpd="sng" algn="ctr">
                      <a:solidFill>
                        <a:srgbClr val="7E0407"/>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a:ln>
                            <a:noFill/>
                          </a:ln>
                          <a:solidFill>
                            <a:srgbClr val="000000"/>
                          </a:solidFill>
                          <a:effectLst/>
                          <a:latin typeface="Arial" charset="0"/>
                          <a:ea typeface="ＭＳ Ｐゴシック" pitchFamily="34" charset="-128"/>
                        </a:rPr>
                        <a:t>Provides a simple and convenient method for </a:t>
                      </a:r>
                      <a:r>
                        <a:rPr kumimoji="0" lang="en-US" altLang="en-US" sz="1100" b="0" i="0" u="none" strike="noStrike" cap="none" normalizeH="0" baseline="0" dirty="0">
                          <a:ln>
                            <a:noFill/>
                          </a:ln>
                          <a:solidFill>
                            <a:schemeClr val="tx1"/>
                          </a:solidFill>
                          <a:effectLst/>
                          <a:latin typeface="Arial" charset="0"/>
                          <a:ea typeface="ＭＳ Ｐゴシック" pitchFamily="34" charset="-128"/>
                        </a:rPr>
                        <a:t>testing HL7 v2 messages </a:t>
                      </a:r>
                      <a:r>
                        <a:rPr kumimoji="0" lang="en-US" altLang="en-US" sz="1100" b="0" i="0" u="none" strike="noStrike" cap="none" normalizeH="0" baseline="0" dirty="0">
                          <a:ln>
                            <a:noFill/>
                          </a:ln>
                          <a:solidFill>
                            <a:srgbClr val="000000"/>
                          </a:solidFill>
                          <a:effectLst/>
                          <a:latin typeface="Arial" charset="0"/>
                          <a:ea typeface="ＭＳ Ｐゴシック" pitchFamily="34" charset="-128"/>
                        </a:rPr>
                        <a:t>structure and most vocabulary. </a:t>
                      </a:r>
                    </a:p>
                  </a:txBody>
                  <a:tcPr marL="91446" marR="91446" marT="45745" marB="45745" horzOverflow="overflow">
                    <a:lnL w="12700" cap="flat" cmpd="sng" algn="ctr">
                      <a:solidFill>
                        <a:srgbClr val="A6A6A6"/>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2591608"/>
                  </a:ext>
                </a:extLst>
              </a:tr>
              <a:tr h="496065">
                <a:tc>
                  <a:txBody>
                    <a:bodyPr/>
                    <a:lstStyle>
                      <a:lvl1pPr marL="342900" indent="-342900" eaLnBrk="0" hangingPunct="0">
                        <a:spcBef>
                          <a:spcPct val="20000"/>
                        </a:spcBef>
                        <a:defRPr sz="2000">
                          <a:solidFill>
                            <a:schemeClr val="tx1"/>
                          </a:solidFill>
                          <a:latin typeface="Arial" charset="0"/>
                          <a:ea typeface="ＭＳ Ｐゴシック" pitchFamily="34" charset="-128"/>
                        </a:defRPr>
                      </a:lvl1pPr>
                      <a:lvl2pPr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charset="0"/>
                          <a:ea typeface="ＭＳ Ｐゴシック" pitchFamily="34" charset="-128"/>
                        </a:rPr>
                        <a:t>Context-Based Testing</a:t>
                      </a: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a:ln>
                            <a:noFill/>
                          </a:ln>
                          <a:solidFill>
                            <a:srgbClr val="000000"/>
                          </a:solidFill>
                          <a:effectLst/>
                          <a:latin typeface="Arial" charset="0"/>
                          <a:ea typeface="ＭＳ Ｐゴシック" pitchFamily="34" charset="-128"/>
                        </a:rPr>
                        <a:t>(Available to all users – No GVT Account needed)</a:t>
                      </a:r>
                    </a:p>
                  </a:txBody>
                  <a:tcPr marL="91446" marR="91446" marT="45715" marB="45715" horzOverflow="overflow">
                    <a:lnL w="28575" cap="flat" cmpd="sng" algn="ctr">
                      <a:solidFill>
                        <a:srgbClr val="7E0407"/>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defRPr sz="2000">
                          <a:solidFill>
                            <a:schemeClr val="tx1"/>
                          </a:solidFill>
                          <a:latin typeface="Arial" charset="0"/>
                          <a:ea typeface="ＭＳ Ｐゴシック" pitchFamily="34" charset="-128"/>
                        </a:defRPr>
                      </a:lvl1pPr>
                      <a:lvl2pPr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charset="0"/>
                          <a:ea typeface="ＭＳ Ｐゴシック" pitchFamily="34" charset="-128"/>
                        </a:rPr>
                        <a:t>Context-based testing provides, in addition to </a:t>
                      </a:r>
                      <a:r>
                        <a:rPr kumimoji="0" lang="en-US" altLang="en-US" sz="1100" b="0" i="0" u="none" strike="noStrike" cap="none" normalizeH="0" baseline="0" dirty="0">
                          <a:ln>
                            <a:noFill/>
                          </a:ln>
                          <a:solidFill>
                            <a:schemeClr val="tx1"/>
                          </a:solidFill>
                          <a:effectLst/>
                          <a:latin typeface="Arial" charset="0"/>
                          <a:ea typeface="ＭＳ Ｐゴシック" pitchFamily="34" charset="-128"/>
                        </a:rPr>
                        <a:t>HL7 v2 Context-free </a:t>
                      </a:r>
                      <a:r>
                        <a:rPr kumimoji="0" lang="en-US" altLang="en-US" sz="1100" b="0" i="0" u="none" strike="noStrike" cap="none" normalizeH="0" baseline="0" dirty="0">
                          <a:ln>
                            <a:noFill/>
                          </a:ln>
                          <a:solidFill>
                            <a:srgbClr val="000000"/>
                          </a:solidFill>
                          <a:effectLst/>
                          <a:latin typeface="Arial" charset="0"/>
                          <a:ea typeface="ＭＳ Ｐゴシック" pitchFamily="34" charset="-128"/>
                        </a:rPr>
                        <a:t>validation, message validation associated with a given test script that includes data for a specific test scenario where the context is known by the validation tool. </a:t>
                      </a:r>
                    </a:p>
                  </a:txBody>
                  <a:tcPr marL="91446" marR="91446" marT="45745" marB="45745" horzOverflow="overflow">
                    <a:lnL w="12700" cap="flat" cmpd="sng" algn="ctr">
                      <a:solidFill>
                        <a:srgbClr val="A6A6A6"/>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775902">
                <a:tc>
                  <a:txBody>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100" b="1" i="0" u="none" strike="noStrike" cap="none" normalizeH="0" baseline="0" dirty="0">
                          <a:ln>
                            <a:noFill/>
                          </a:ln>
                          <a:solidFill>
                            <a:srgbClr val="000000"/>
                          </a:solidFill>
                          <a:effectLst/>
                          <a:latin typeface="Arial" charset="0"/>
                          <a:ea typeface="ＭＳ Ｐゴシック" pitchFamily="34" charset="-128"/>
                        </a:rPr>
                        <a:t>Profile Verification</a:t>
                      </a: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a:ln>
                            <a:noFill/>
                          </a:ln>
                          <a:solidFill>
                            <a:srgbClr val="000000"/>
                          </a:solidFill>
                          <a:effectLst/>
                          <a:latin typeface="Arial" charset="0"/>
                          <a:ea typeface="ＭＳ Ｐゴシック" pitchFamily="34" charset="-128"/>
                        </a:rPr>
                        <a:t>(Available to Test Tool developers only – GVT Account needed)</a:t>
                      </a:r>
                    </a:p>
                    <a:p>
                      <a:pPr marL="0" marR="0" lvl="1" indent="0" algn="l" defTabSz="914400" rtl="0" eaLnBrk="1" fontAlgn="base" latinLnBrk="0" hangingPunct="1">
                        <a:lnSpc>
                          <a:spcPct val="100000"/>
                        </a:lnSpc>
                        <a:spcBef>
                          <a:spcPct val="0"/>
                        </a:spcBef>
                        <a:spcAft>
                          <a:spcPct val="0"/>
                        </a:spcAft>
                        <a:buClrTx/>
                        <a:buSzTx/>
                        <a:buFontTx/>
                        <a:buNone/>
                        <a:tabLst/>
                        <a:defRPr/>
                      </a:pPr>
                      <a:endParaRPr kumimoji="0" lang="en-US" altLang="en-US" sz="1100" b="1" i="0" u="none" strike="noStrike" cap="none" normalizeH="0" baseline="0" dirty="0">
                        <a:ln>
                          <a:noFill/>
                        </a:ln>
                        <a:solidFill>
                          <a:srgbClr val="000000"/>
                        </a:solidFill>
                        <a:effectLst/>
                        <a:latin typeface="Arial" charset="0"/>
                        <a:ea typeface="ＭＳ Ｐゴシック" pitchFamily="34" charset="-128"/>
                      </a:endParaRPr>
                    </a:p>
                    <a:p>
                      <a:pPr marL="0" marR="0" lvl="1" indent="0" algn="l"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0000"/>
                        </a:solidFill>
                        <a:effectLst/>
                        <a:latin typeface="Arial" charset="0"/>
                        <a:ea typeface="ＭＳ Ｐゴシック" pitchFamily="34" charset="-128"/>
                      </a:endParaRPr>
                    </a:p>
                  </a:txBody>
                  <a:tcPr marL="91446" marR="91446" marT="45715" marB="45715" horzOverflow="overflow">
                    <a:lnL w="28575" cap="flat" cmpd="sng" algn="ctr">
                      <a:solidFill>
                        <a:srgbClr val="7E0407"/>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2F2F2"/>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1100" dirty="0"/>
                        <a:t>Profile Verification </a:t>
                      </a:r>
                      <a:r>
                        <a:rPr lang="en-US" sz="1100" b="0" dirty="0"/>
                        <a:t>verifies conformance of all </a:t>
                      </a:r>
                      <a:r>
                        <a:rPr lang="en-US" sz="1100" b="0" dirty="0">
                          <a:solidFill>
                            <a:schemeClr val="tx1"/>
                          </a:solidFill>
                        </a:rPr>
                        <a:t>the XML files (files utilized to develop the Context-free testing tools) with their respective schemas. This  verification is performed to ensure compatibility of the XML files with </a:t>
                      </a:r>
                      <a:r>
                        <a:rPr lang="en-US" sz="1100" b="0" dirty="0"/>
                        <a:t>NIST </a:t>
                      </a:r>
                      <a:r>
                        <a:rPr lang="en-US" sz="1100" b="0" dirty="0">
                          <a:solidFill>
                            <a:schemeClr val="tx1"/>
                          </a:solidFill>
                        </a:rPr>
                        <a:t>validator</a:t>
                      </a:r>
                      <a:r>
                        <a:rPr lang="en-US" sz="1100" b="0" dirty="0"/>
                        <a:t> and other tools.</a:t>
                      </a:r>
                      <a:endParaRPr lang="en-US" altLang="en-US" sz="1100" dirty="0"/>
                    </a:p>
                  </a:txBody>
                  <a:tcPr marL="91446" marR="91446" marT="45745" marB="45745" horzOverflow="overflow">
                    <a:lnL w="12700" cap="flat" cmpd="sng" algn="ctr">
                      <a:solidFill>
                        <a:srgbClr val="A6A6A6"/>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739693370"/>
                  </a:ext>
                </a:extLst>
              </a:tr>
            </a:tbl>
          </a:graphicData>
        </a:graphic>
      </p:graphicFrame>
      <p:sp>
        <p:nvSpPr>
          <p:cNvPr id="4121" name="Rectangle 2">
            <a:extLst>
              <a:ext uri="{FF2B5EF4-FFF2-40B4-BE49-F238E27FC236}">
                <a16:creationId xmlns:a16="http://schemas.microsoft.com/office/drawing/2014/main" id="{6D573D4A-79B3-4F2A-A9CD-4040144356E1}"/>
              </a:ext>
            </a:extLst>
          </p:cNvPr>
          <p:cNvSpPr txBox="1">
            <a:spLocks noChangeArrowheads="1"/>
          </p:cNvSpPr>
          <p:nvPr/>
        </p:nvSpPr>
        <p:spPr bwMode="auto">
          <a:xfrm>
            <a:off x="1842073" y="75943"/>
            <a:ext cx="8562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200">
                <a:solidFill>
                  <a:schemeClr val="tx1"/>
                </a:solidFill>
                <a:latin typeface="Arial" charset="0"/>
                <a:ea typeface="ＭＳ Ｐゴシック" charset="0"/>
              </a:defRPr>
            </a:lvl1pPr>
            <a:lvl2pPr marL="742950">
              <a:defRPr>
                <a:solidFill>
                  <a:schemeClr val="tx1"/>
                </a:solidFill>
                <a:latin typeface="Arial" charset="0"/>
                <a:ea typeface="ＭＳ Ｐゴシック" charset="0"/>
              </a:defRPr>
            </a:lvl2pPr>
            <a:lvl3pPr marL="1143000">
              <a:defRPr sz="1400">
                <a:solidFill>
                  <a:schemeClr val="tx1"/>
                </a:solidFill>
                <a:latin typeface="Arial" charset="0"/>
                <a:ea typeface="ＭＳ Ｐゴシック" charset="0"/>
              </a:defRPr>
            </a:lvl3pPr>
            <a:lvl4pPr marL="1600200">
              <a:defRPr sz="1000">
                <a:solidFill>
                  <a:schemeClr val="tx1"/>
                </a:solidFill>
                <a:latin typeface="Arial" charset="0"/>
                <a:ea typeface="ＭＳ Ｐゴシック" charset="0"/>
              </a:defRPr>
            </a:lvl4pPr>
            <a:lvl5pPr marL="2057400">
              <a:defRPr sz="1000">
                <a:solidFill>
                  <a:schemeClr val="tx1"/>
                </a:solidFill>
                <a:latin typeface="Arial" charset="0"/>
                <a:ea typeface="ＭＳ Ｐゴシック" charset="0"/>
              </a:defRPr>
            </a:lvl5pPr>
            <a:lvl6pPr marL="2514600" eaLnBrk="0" hangingPunct="0">
              <a:defRPr sz="1000">
                <a:solidFill>
                  <a:schemeClr val="tx1"/>
                </a:solidFill>
                <a:latin typeface="Arial" charset="0"/>
                <a:ea typeface="ＭＳ Ｐゴシック" charset="0"/>
              </a:defRPr>
            </a:lvl6pPr>
            <a:lvl7pPr marL="2971800" eaLnBrk="0" hangingPunct="0">
              <a:defRPr sz="1000">
                <a:solidFill>
                  <a:schemeClr val="tx1"/>
                </a:solidFill>
                <a:latin typeface="Arial" charset="0"/>
                <a:ea typeface="ＭＳ Ｐゴシック" charset="0"/>
              </a:defRPr>
            </a:lvl7pPr>
            <a:lvl8pPr marL="3429000" eaLnBrk="0" hangingPunct="0">
              <a:defRPr sz="1000">
                <a:solidFill>
                  <a:schemeClr val="tx1"/>
                </a:solidFill>
                <a:latin typeface="Arial" charset="0"/>
                <a:ea typeface="ＭＳ Ｐゴシック" charset="0"/>
              </a:defRPr>
            </a:lvl8pPr>
            <a:lvl9pPr marL="3886200" eaLnBrk="0" hangingPunct="0">
              <a:defRPr sz="1000">
                <a:solidFill>
                  <a:schemeClr val="tx1"/>
                </a:solidFill>
                <a:latin typeface="Arial" charset="0"/>
                <a:ea typeface="ＭＳ Ｐゴシック" charset="0"/>
              </a:defRPr>
            </a:lvl9pPr>
          </a:lstStyle>
          <a:p>
            <a:pPr algn="ctr" fontAlgn="base">
              <a:spcBef>
                <a:spcPct val="0"/>
              </a:spcBef>
              <a:spcAft>
                <a:spcPct val="0"/>
              </a:spcAft>
              <a:defRPr/>
            </a:pPr>
            <a:r>
              <a:rPr lang="en-US" sz="2400" b="1" dirty="0">
                <a:solidFill>
                  <a:srgbClr val="012445"/>
                </a:solidFill>
                <a:latin typeface="Franklin Gothic Demi" charset="0"/>
                <a:cs typeface="Arial" charset="0"/>
              </a:rPr>
              <a:t>NIST GVT Features and Functions</a:t>
            </a:r>
          </a:p>
        </p:txBody>
      </p:sp>
    </p:spTree>
    <p:extLst>
      <p:ext uri="{BB962C8B-B14F-4D97-AF65-F5344CB8AC3E}">
        <p14:creationId xmlns:p14="http://schemas.microsoft.com/office/powerpoint/2010/main" val="4072254682"/>
      </p:ext>
    </p:extLst>
  </p:cSld>
  <p:clrMapOvr>
    <a:masterClrMapping/>
  </p:clrMapOvr>
</p:sld>
</file>

<file path=ppt/theme/theme1.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14358</TotalTime>
  <Words>349</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Franklin Gothic Book</vt:lpstr>
      <vt:lpstr>Franklin Gothic Demi</vt:lpstr>
      <vt:lpstr>Franklin Gothic Medium</vt:lpstr>
      <vt:lpstr>6_Default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Validation Tool (GVT) Overview</dc:title>
  <dc:creator>Martinez, Sandra (Fed)</dc:creator>
  <cp:lastModifiedBy>Martinez, Sandra (Fed)</cp:lastModifiedBy>
  <cp:revision>293</cp:revision>
  <cp:lastPrinted>2018-07-19T15:23:41Z</cp:lastPrinted>
  <dcterms:created xsi:type="dcterms:W3CDTF">2018-06-13T18:41:09Z</dcterms:created>
  <dcterms:modified xsi:type="dcterms:W3CDTF">2018-08-02T19:22:21Z</dcterms:modified>
</cp:coreProperties>
</file>