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6"/>
  </p:notesMasterIdLst>
  <p:sldIdLst>
    <p:sldId id="319" r:id="rId2"/>
    <p:sldId id="322" r:id="rId3"/>
    <p:sldId id="323" r:id="rId4"/>
    <p:sldId id="324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F5A67-64CE-4A2B-A56A-9CA5C9A44C5B}" v="3" dt="2019-05-15T13:08:1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821" autoAdjust="0"/>
  </p:normalViewPr>
  <p:slideViewPr>
    <p:cSldViewPr snapToGrid="0">
      <p:cViewPr varScale="1">
        <p:scale>
          <a:sx n="130" d="100"/>
          <a:sy n="130" d="100"/>
        </p:scale>
        <p:origin x="96" y="138"/>
      </p:cViewPr>
      <p:guideLst>
        <p:guide orient="horz" pos="28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4d3d0ce3547d3a6e" providerId="OrgId" clId="{723F5A67-64CE-4A2B-A56A-9CA5C9A44C5B}"/>
    <pc:docChg chg="custSel modSld">
      <pc:chgData name="Martinez, Sandra (Fed)" userId="4d3d0ce3547d3a6e" providerId="OrgId" clId="{723F5A67-64CE-4A2B-A56A-9CA5C9A44C5B}" dt="2019-05-15T13:08:10.396" v="2" actId="478"/>
      <pc:docMkLst>
        <pc:docMk/>
      </pc:docMkLst>
      <pc:sldChg chg="delSp">
        <pc:chgData name="Martinez, Sandra (Fed)" userId="4d3d0ce3547d3a6e" providerId="OrgId" clId="{723F5A67-64CE-4A2B-A56A-9CA5C9A44C5B}" dt="2019-05-15T13:08:10.396" v="2" actId="478"/>
        <pc:sldMkLst>
          <pc:docMk/>
          <pc:sldMk cId="854207401" sldId="322"/>
        </pc:sldMkLst>
        <pc:spChg chg="del">
          <ac:chgData name="Martinez, Sandra (Fed)" userId="4d3d0ce3547d3a6e" providerId="OrgId" clId="{723F5A67-64CE-4A2B-A56A-9CA5C9A44C5B}" dt="2019-05-15T13:08:10.396" v="2" actId="478"/>
          <ac:spMkLst>
            <pc:docMk/>
            <pc:sldMk cId="854207401" sldId="322"/>
            <ac:spMk id="2" creationId="{3F3730FD-D355-4DCE-95AD-CC38E6CCCA52}"/>
          </ac:spMkLst>
        </pc:spChg>
      </pc:sldChg>
      <pc:sldChg chg="delSp">
        <pc:chgData name="Martinez, Sandra (Fed)" userId="4d3d0ce3547d3a6e" providerId="OrgId" clId="{723F5A67-64CE-4A2B-A56A-9CA5C9A44C5B}" dt="2019-05-15T13:08:07.803" v="1" actId="478"/>
        <pc:sldMkLst>
          <pc:docMk/>
          <pc:sldMk cId="1076389263" sldId="323"/>
        </pc:sldMkLst>
        <pc:spChg chg="del">
          <ac:chgData name="Martinez, Sandra (Fed)" userId="4d3d0ce3547d3a6e" providerId="OrgId" clId="{723F5A67-64CE-4A2B-A56A-9CA5C9A44C5B}" dt="2019-05-15T13:08:07.803" v="1" actId="478"/>
          <ac:spMkLst>
            <pc:docMk/>
            <pc:sldMk cId="1076389263" sldId="323"/>
            <ac:spMk id="27" creationId="{CDD66707-160C-43C1-B451-F94F3BB7F941}"/>
          </ac:spMkLst>
        </pc:spChg>
      </pc:sldChg>
      <pc:sldChg chg="delSp">
        <pc:chgData name="Martinez, Sandra (Fed)" userId="4d3d0ce3547d3a6e" providerId="OrgId" clId="{723F5A67-64CE-4A2B-A56A-9CA5C9A44C5B}" dt="2019-05-15T13:08:04.631" v="0" actId="478"/>
        <pc:sldMkLst>
          <pc:docMk/>
          <pc:sldMk cId="1666118900" sldId="324"/>
        </pc:sldMkLst>
        <pc:spChg chg="del">
          <ac:chgData name="Martinez, Sandra (Fed)" userId="4d3d0ce3547d3a6e" providerId="OrgId" clId="{723F5A67-64CE-4A2B-A56A-9CA5C9A44C5B}" dt="2019-05-15T13:08:04.631" v="0" actId="478"/>
          <ac:spMkLst>
            <pc:docMk/>
            <pc:sldMk cId="1666118900" sldId="324"/>
            <ac:spMk id="29" creationId="{6A91C063-9A53-4316-AD06-5F7A081923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39070-0187-4D9F-895B-A34C5A25E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65C53-C5C5-4A1B-A0FE-C747921CE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C960E18-7743-402C-AE6F-ABBE9FF6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BF22B4-E505-4321-A854-F5430114A4C7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2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144564-3BBA-4E81-8BDB-D0F33930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1D28AFF-6991-427A-8574-81FD600A7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B8647E-DF81-4FDC-ADF2-4E09CDB5B95F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B852DB57-54BF-4619-9569-B17EC1EA8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0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5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28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40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8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9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44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6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2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9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6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E40A54A-66EF-445D-B18E-939BCF56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E01B952-3AAE-4C93-B5B4-B3990BF36FAC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l7v2.gvt.nist.gov/gv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90E51-96FA-4A29-83B4-DCA2F5F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12" y="123108"/>
            <a:ext cx="8229600" cy="4572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General Validation Tool (GVT)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3A038-8AF1-49ED-995F-CB8C89F8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326" y="702780"/>
            <a:ext cx="8353425" cy="5406565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r>
              <a:rPr lang="en-US" sz="1400" b="1" dirty="0"/>
              <a:t>GVT</a:t>
            </a:r>
            <a:r>
              <a:rPr lang="en-US" sz="1400" dirty="0"/>
              <a:t> is part of the </a:t>
            </a:r>
            <a:r>
              <a:rPr lang="en-US" sz="1400" b="1" dirty="0"/>
              <a:t>NIST HL7 V2 Standards Development and Testing platform</a:t>
            </a:r>
            <a:r>
              <a:rPr lang="en-US" sz="1400" dirty="0"/>
              <a:t>. It utilizes all the artifacts developed in </a:t>
            </a:r>
            <a:r>
              <a:rPr lang="en-US" sz="1400" b="1" dirty="0"/>
              <a:t>IGAMT</a:t>
            </a:r>
            <a:r>
              <a:rPr lang="en-US" sz="1400" dirty="0"/>
              <a:t> and </a:t>
            </a:r>
            <a:r>
              <a:rPr lang="en-US" sz="1400" b="1" dirty="0"/>
              <a:t>TCAMT</a:t>
            </a:r>
            <a:r>
              <a:rPr lang="en-US" sz="1400" dirty="0"/>
              <a:t>, including validation services provided by the </a:t>
            </a:r>
            <a:r>
              <a:rPr lang="en-US" sz="1400" b="1" dirty="0"/>
              <a:t>Testing Infrastructure and Framework</a:t>
            </a:r>
            <a:r>
              <a:rPr lang="en-US" sz="1400" dirty="0"/>
              <a:t>, to allow users to develop conformance testing tools</a:t>
            </a:r>
            <a:r>
              <a:rPr lang="en-US" sz="1800" dirty="0"/>
              <a:t>. </a:t>
            </a:r>
            <a:r>
              <a:rPr lang="en-US" sz="1400" b="1" dirty="0"/>
              <a:t>GVT</a:t>
            </a:r>
            <a:r>
              <a:rPr lang="en-US" sz="1400" dirty="0"/>
              <a:t> can be accessed at </a:t>
            </a:r>
            <a:r>
              <a:rPr lang="en-US" altLang="en-US" sz="1400" b="1" dirty="0">
                <a:solidFill>
                  <a:srgbClr val="000000"/>
                </a:solidFill>
                <a:cs typeface="Arial" panose="020B0604020202020204" pitchFamily="34" charset="0"/>
                <a:hlinkClick r:id="rId3"/>
              </a:rPr>
              <a:t>https://hl7v2.gvt.nist.gov/gvt</a:t>
            </a:r>
            <a:r>
              <a:rPr lang="en-US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. GVT 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documentation and guidance is found under the GVT tool </a:t>
            </a:r>
            <a:r>
              <a:rPr lang="en-US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Documentation 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tab. </a:t>
            </a:r>
            <a:endParaRPr lang="en-US" sz="1400" dirty="0"/>
          </a:p>
        </p:txBody>
      </p:sp>
      <p:grpSp>
        <p:nvGrpSpPr>
          <p:cNvPr id="5124" name="Group 65">
            <a:extLst>
              <a:ext uri="{FF2B5EF4-FFF2-40B4-BE49-F238E27FC236}">
                <a16:creationId xmlns:a16="http://schemas.microsoft.com/office/drawing/2014/main" id="{4CA81DC6-BF04-46E3-B6FF-683430FACD77}"/>
              </a:ext>
            </a:extLst>
          </p:cNvPr>
          <p:cNvGrpSpPr>
            <a:grpSpLocks/>
          </p:cNvGrpSpPr>
          <p:nvPr/>
        </p:nvGrpSpPr>
        <p:grpSpPr bwMode="auto">
          <a:xfrm>
            <a:off x="1977497" y="1262477"/>
            <a:ext cx="8256177" cy="1202301"/>
            <a:chOff x="1189703" y="1504336"/>
            <a:chExt cx="8377084" cy="1317523"/>
          </a:xfrm>
        </p:grpSpPr>
        <p:sp>
          <p:nvSpPr>
            <p:cNvPr id="67" name="Rounded Rectangle 31">
              <a:extLst>
                <a:ext uri="{FF2B5EF4-FFF2-40B4-BE49-F238E27FC236}">
                  <a16:creationId xmlns:a16="http://schemas.microsoft.com/office/drawing/2014/main" id="{0EF990F9-65E2-419F-9199-5DE00410B861}"/>
                </a:ext>
              </a:extLst>
            </p:cNvPr>
            <p:cNvSpPr/>
            <p:nvPr/>
          </p:nvSpPr>
          <p:spPr>
            <a:xfrm>
              <a:off x="1189703" y="1504336"/>
              <a:ext cx="8377084" cy="1317523"/>
            </a:xfrm>
            <a:prstGeom prst="roundRect">
              <a:avLst>
                <a:gd name="adj" fmla="val 5486"/>
              </a:avLst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FB53B8-5B99-403B-B6A6-F0B59FBC6298}"/>
                </a:ext>
              </a:extLst>
            </p:cNvPr>
            <p:cNvSpPr/>
            <p:nvPr/>
          </p:nvSpPr>
          <p:spPr>
            <a:xfrm>
              <a:off x="1916765" y="1750379"/>
              <a:ext cx="1136629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IGAMT</a:t>
              </a:r>
            </a:p>
          </p:txBody>
        </p:sp>
        <p:pic>
          <p:nvPicPr>
            <p:cNvPr id="5128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599CD903-DA94-4F9A-8DE6-3FD0B2543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677" y="1928514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ight Arrow 5">
              <a:extLst>
                <a:ext uri="{FF2B5EF4-FFF2-40B4-BE49-F238E27FC236}">
                  <a16:creationId xmlns:a16="http://schemas.microsoft.com/office/drawing/2014/main" id="{FB5089C5-715C-457D-944D-920CD6DC6C27}"/>
                </a:ext>
              </a:extLst>
            </p:cNvPr>
            <p:cNvSpPr/>
            <p:nvPr/>
          </p:nvSpPr>
          <p:spPr>
            <a:xfrm>
              <a:off x="1634195" y="2083728"/>
              <a:ext cx="280982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ACB087-5A0A-4C96-A03E-F5E621737080}"/>
                </a:ext>
              </a:extLst>
            </p:cNvPr>
            <p:cNvSpPr/>
            <p:nvPr/>
          </p:nvSpPr>
          <p:spPr>
            <a:xfrm>
              <a:off x="4021751" y="1750379"/>
              <a:ext cx="113821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TCAMT</a:t>
              </a:r>
            </a:p>
          </p:txBody>
        </p:sp>
        <p:pic>
          <p:nvPicPr>
            <p:cNvPr id="5131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03151166-1B84-4F6A-9888-5C67753B0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451" y="1646302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ight Arrow 8">
              <a:extLst>
                <a:ext uri="{FF2B5EF4-FFF2-40B4-BE49-F238E27FC236}">
                  <a16:creationId xmlns:a16="http://schemas.microsoft.com/office/drawing/2014/main" id="{E3C4E096-87A5-4625-9676-58A9792DFAB9}"/>
                </a:ext>
              </a:extLst>
            </p:cNvPr>
            <p:cNvSpPr/>
            <p:nvPr/>
          </p:nvSpPr>
          <p:spPr>
            <a:xfrm>
              <a:off x="3726482" y="1809111"/>
              <a:ext cx="279395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6429E2-7EB0-459E-B03A-E264305C9DB8}"/>
                </a:ext>
              </a:extLst>
            </p:cNvPr>
            <p:cNvSpPr/>
            <p:nvPr/>
          </p:nvSpPr>
          <p:spPr>
            <a:xfrm>
              <a:off x="6128325" y="1750379"/>
              <a:ext cx="122076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Testing Infrastructure &amp; Framework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D8B56A-0234-40D6-8418-74DB124E0A9E}"/>
                </a:ext>
              </a:extLst>
            </p:cNvPr>
            <p:cNvSpPr/>
            <p:nvPr/>
          </p:nvSpPr>
          <p:spPr>
            <a:xfrm>
              <a:off x="8317448" y="1740855"/>
              <a:ext cx="113821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 GVT</a:t>
              </a:r>
            </a:p>
          </p:txBody>
        </p:sp>
        <p:sp>
          <p:nvSpPr>
            <p:cNvPr id="76" name="Right Arrow 11">
              <a:extLst>
                <a:ext uri="{FF2B5EF4-FFF2-40B4-BE49-F238E27FC236}">
                  <a16:creationId xmlns:a16="http://schemas.microsoft.com/office/drawing/2014/main" id="{D52F5509-D15E-4ACC-BA55-08DB371265DB}"/>
                </a:ext>
              </a:extLst>
            </p:cNvPr>
            <p:cNvSpPr/>
            <p:nvPr/>
          </p:nvSpPr>
          <p:spPr>
            <a:xfrm>
              <a:off x="3732832" y="2410728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Right Arrow 12">
              <a:extLst>
                <a:ext uri="{FF2B5EF4-FFF2-40B4-BE49-F238E27FC236}">
                  <a16:creationId xmlns:a16="http://schemas.microsoft.com/office/drawing/2014/main" id="{A3D85A3E-EBBF-44C0-8613-79F0E9EA4DC3}"/>
                </a:ext>
              </a:extLst>
            </p:cNvPr>
            <p:cNvSpPr/>
            <p:nvPr/>
          </p:nvSpPr>
          <p:spPr>
            <a:xfrm>
              <a:off x="3064506" y="2405965"/>
              <a:ext cx="280983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37" name="Picture 77">
              <a:extLst>
                <a:ext uri="{FF2B5EF4-FFF2-40B4-BE49-F238E27FC236}">
                  <a16:creationId xmlns:a16="http://schemas.microsoft.com/office/drawing/2014/main" id="{2938C96F-448B-4399-84A7-B3A9A8A09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989" y="2208354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39CA9867-D975-4BCC-8B2E-02D58109D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429" y="1643248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ight Arrow 20">
              <a:extLst>
                <a:ext uri="{FF2B5EF4-FFF2-40B4-BE49-F238E27FC236}">
                  <a16:creationId xmlns:a16="http://schemas.microsoft.com/office/drawing/2014/main" id="{00883371-6177-4DB9-94F1-22E466144461}"/>
                </a:ext>
              </a:extLst>
            </p:cNvPr>
            <p:cNvSpPr/>
            <p:nvPr/>
          </p:nvSpPr>
          <p:spPr>
            <a:xfrm>
              <a:off x="5820355" y="1829748"/>
              <a:ext cx="280983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Right Arrow 21">
              <a:extLst>
                <a:ext uri="{FF2B5EF4-FFF2-40B4-BE49-F238E27FC236}">
                  <a16:creationId xmlns:a16="http://schemas.microsoft.com/office/drawing/2014/main" id="{353F77BA-B248-4A06-9724-C3A022670E1C}"/>
                </a:ext>
              </a:extLst>
            </p:cNvPr>
            <p:cNvSpPr/>
            <p:nvPr/>
          </p:nvSpPr>
          <p:spPr>
            <a:xfrm>
              <a:off x="5823530" y="2407553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Right Arrow 22">
              <a:extLst>
                <a:ext uri="{FF2B5EF4-FFF2-40B4-BE49-F238E27FC236}">
                  <a16:creationId xmlns:a16="http://schemas.microsoft.com/office/drawing/2014/main" id="{C21CC461-88AD-476A-868C-602A688C06FE}"/>
                </a:ext>
              </a:extLst>
            </p:cNvPr>
            <p:cNvSpPr/>
            <p:nvPr/>
          </p:nvSpPr>
          <p:spPr>
            <a:xfrm>
              <a:off x="5155206" y="2402790"/>
              <a:ext cx="280982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42" name="Picture 82">
              <a:extLst>
                <a:ext uri="{FF2B5EF4-FFF2-40B4-BE49-F238E27FC236}">
                  <a16:creationId xmlns:a16="http://schemas.microsoft.com/office/drawing/2014/main" id="{55B9E476-7E47-491B-9101-FC8CE9C3D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967" y="2205300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Right Arrow 24">
              <a:extLst>
                <a:ext uri="{FF2B5EF4-FFF2-40B4-BE49-F238E27FC236}">
                  <a16:creationId xmlns:a16="http://schemas.microsoft.com/office/drawing/2014/main" id="{1CFDB753-BC88-42A5-9D77-4B94FFC37800}"/>
                </a:ext>
              </a:extLst>
            </p:cNvPr>
            <p:cNvSpPr/>
            <p:nvPr/>
          </p:nvSpPr>
          <p:spPr>
            <a:xfrm>
              <a:off x="8017415" y="2407553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Right Arrow 25">
              <a:extLst>
                <a:ext uri="{FF2B5EF4-FFF2-40B4-BE49-F238E27FC236}">
                  <a16:creationId xmlns:a16="http://schemas.microsoft.com/office/drawing/2014/main" id="{B0F0EE35-421E-4822-A9EA-890160CCA055}"/>
                </a:ext>
              </a:extLst>
            </p:cNvPr>
            <p:cNvSpPr/>
            <p:nvPr/>
          </p:nvSpPr>
          <p:spPr>
            <a:xfrm>
              <a:off x="7349091" y="2402790"/>
              <a:ext cx="280982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45" name="Picture 85">
              <a:extLst>
                <a:ext uri="{FF2B5EF4-FFF2-40B4-BE49-F238E27FC236}">
                  <a16:creationId xmlns:a16="http://schemas.microsoft.com/office/drawing/2014/main" id="{90B2DBC3-EB11-49C1-B78C-7AB1E11CB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829" y="2205300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86">
              <a:extLst>
                <a:ext uri="{FF2B5EF4-FFF2-40B4-BE49-F238E27FC236}">
                  <a16:creationId xmlns:a16="http://schemas.microsoft.com/office/drawing/2014/main" id="{6C4019F4-FB6B-4060-9C20-7D4890FD4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429" y="1750884"/>
              <a:ext cx="454416" cy="45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ight Arrow 28">
              <a:extLst>
                <a:ext uri="{FF2B5EF4-FFF2-40B4-BE49-F238E27FC236}">
                  <a16:creationId xmlns:a16="http://schemas.microsoft.com/office/drawing/2014/main" id="{4F3E4D4D-C2DA-4BF0-9417-DCBA0E1B2CE5}"/>
                </a:ext>
              </a:extLst>
            </p:cNvPr>
            <p:cNvSpPr/>
            <p:nvPr/>
          </p:nvSpPr>
          <p:spPr>
            <a:xfrm>
              <a:off x="8025353" y="1934515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ight Arrow 29">
              <a:extLst>
                <a:ext uri="{FF2B5EF4-FFF2-40B4-BE49-F238E27FC236}">
                  <a16:creationId xmlns:a16="http://schemas.microsoft.com/office/drawing/2014/main" id="{EA9AA3C5-71F0-4918-B790-65282F1A4756}"/>
                </a:ext>
              </a:extLst>
            </p:cNvPr>
            <p:cNvSpPr/>
            <p:nvPr/>
          </p:nvSpPr>
          <p:spPr>
            <a:xfrm>
              <a:off x="7357027" y="1929752"/>
              <a:ext cx="280983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125" name="TextBox 89">
            <a:extLst>
              <a:ext uri="{FF2B5EF4-FFF2-40B4-BE49-F238E27FC236}">
                <a16:creationId xmlns:a16="http://schemas.microsoft.com/office/drawing/2014/main" id="{BEEB93CC-342C-4F40-A1A0-D2AEFFA4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461" y="2537361"/>
            <a:ext cx="593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</a:rPr>
              <a:t>NIST  HL7 V2 Standards Development and Testing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7688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Snagit_SNG869">
            <a:extLst>
              <a:ext uri="{FF2B5EF4-FFF2-40B4-BE49-F238E27FC236}">
                <a16:creationId xmlns:a16="http://schemas.microsoft.com/office/drawing/2014/main" id="{A8CC2F51-9463-4F31-8D26-D7E1F84F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5" y="1283883"/>
            <a:ext cx="10295300" cy="1166191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D07307D-4F72-44A7-909C-999A6FB67807}"/>
              </a:ext>
            </a:extLst>
          </p:cNvPr>
          <p:cNvGrpSpPr/>
          <p:nvPr/>
        </p:nvGrpSpPr>
        <p:grpSpPr>
          <a:xfrm>
            <a:off x="1815921" y="2312996"/>
            <a:ext cx="4084021" cy="3489559"/>
            <a:chOff x="1815921" y="2312996"/>
            <a:chExt cx="4084021" cy="3489559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91F2AA83-127D-43D1-BE0F-DD3C17961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948" y="2312996"/>
              <a:ext cx="3987729" cy="3134459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280D074-95F0-4614-8B36-01EC33D3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5921" y="5394671"/>
              <a:ext cx="4084021" cy="40788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45FA1FC-9F47-4795-909C-8852B9A1F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078" y="2746306"/>
            <a:ext cx="5000606" cy="330592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" y="9244"/>
            <a:ext cx="11803225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Connecting and Pushing Profiles to GVT from IGAMT </a:t>
            </a:r>
            <a:endParaRPr lang="en-US" sz="2800" dirty="0">
              <a:ea typeface="ＭＳ Ｐゴシック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48ABFAA-F45C-4555-A101-15BBF5C2714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560725" y="1433662"/>
            <a:ext cx="934927" cy="879336"/>
          </a:xfrm>
          <a:prstGeom prst="bentConnector3">
            <a:avLst>
              <a:gd name="adj1" fmla="val 99989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2" name="Group 32">
            <a:extLst>
              <a:ext uri="{FF2B5EF4-FFF2-40B4-BE49-F238E27FC236}">
                <a16:creationId xmlns:a16="http://schemas.microsoft.com/office/drawing/2014/main" id="{AE06AF07-41C2-4529-B8CB-68DF07C5EA5C}"/>
              </a:ext>
            </a:extLst>
          </p:cNvPr>
          <p:cNvGrpSpPr>
            <a:grpSpLocks/>
          </p:cNvGrpSpPr>
          <p:nvPr/>
        </p:nvGrpSpPr>
        <p:grpSpPr bwMode="auto">
          <a:xfrm>
            <a:off x="169827" y="5314983"/>
            <a:ext cx="1246434" cy="394343"/>
            <a:chOff x="2499700" y="3488679"/>
            <a:chExt cx="1246224" cy="39309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3D2C21-4DD5-4827-8713-8AC28C8B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691" y="3651672"/>
              <a:ext cx="1046233" cy="230099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on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NEXT.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D7BFDD-BE80-4272-B983-2442E4F0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700" y="3488679"/>
              <a:ext cx="266655" cy="2658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FC301-EA3E-49D8-802A-A616020BC640}"/>
              </a:ext>
            </a:extLst>
          </p:cNvPr>
          <p:cNvGrpSpPr/>
          <p:nvPr/>
        </p:nvGrpSpPr>
        <p:grpSpPr>
          <a:xfrm>
            <a:off x="7119775" y="3113780"/>
            <a:ext cx="4346570" cy="2693102"/>
            <a:chOff x="7119775" y="3113780"/>
            <a:chExt cx="4346570" cy="2693102"/>
          </a:xfrm>
        </p:grpSpPr>
        <p:grpSp>
          <p:nvGrpSpPr>
            <p:cNvPr id="5143" name="Group 47">
              <a:extLst>
                <a:ext uri="{FF2B5EF4-FFF2-40B4-BE49-F238E27FC236}">
                  <a16:creationId xmlns:a16="http://schemas.microsoft.com/office/drawing/2014/main" id="{692E8D2D-C344-4FFE-80F1-42F2B4975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7901" y="3113780"/>
              <a:ext cx="2458444" cy="613901"/>
              <a:chOff x="3459534" y="5261088"/>
              <a:chExt cx="2458043" cy="61502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D6614F-F342-44E0-99CE-B1D34DE38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3933" y="5367353"/>
                <a:ext cx="2373644" cy="50876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GVT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to connect to the GVT tool, enter the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Username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and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Password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for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GVT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and click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NEXT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button.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038A5-040D-467D-B9D9-21E8D9F0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534" y="5261088"/>
                <a:ext cx="271419" cy="2481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cxnSp>
          <p:nvCxnSpPr>
            <p:cNvPr id="5144" name="Straight Connector 19">
              <a:extLst>
                <a:ext uri="{FF2B5EF4-FFF2-40B4-BE49-F238E27FC236}">
                  <a16:creationId xmlns:a16="http://schemas.microsoft.com/office/drawing/2014/main" id="{A2DB89E0-6060-422B-8FC1-5DA795D834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63381" y="4715792"/>
              <a:ext cx="2672114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Straight Connector 19">
              <a:extLst>
                <a:ext uri="{FF2B5EF4-FFF2-40B4-BE49-F238E27FC236}">
                  <a16:creationId xmlns:a16="http://schemas.microsoft.com/office/drawing/2014/main" id="{3198A60C-D12B-4ADC-80E2-4EB27CA7BB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19775" y="3914972"/>
              <a:ext cx="2159589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5F13C6-37C1-409D-82B9-00FF67AA74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81794" y="3723640"/>
              <a:ext cx="0" cy="1998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19">
              <a:extLst>
                <a:ext uri="{FF2B5EF4-FFF2-40B4-BE49-F238E27FC236}">
                  <a16:creationId xmlns:a16="http://schemas.microsoft.com/office/drawing/2014/main" id="{888FEDD7-69EB-4A01-8141-A8A6B16AC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152626" y="4269920"/>
              <a:ext cx="2677394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3A20AA-E6AA-4B33-B170-47F92CE8E04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819070" y="3723641"/>
              <a:ext cx="10950" cy="9921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19">
              <a:extLst>
                <a:ext uri="{FF2B5EF4-FFF2-40B4-BE49-F238E27FC236}">
                  <a16:creationId xmlns:a16="http://schemas.microsoft.com/office/drawing/2014/main" id="{F1C0B210-AE7E-43FA-BFF6-44ABE3A06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248821" y="3727681"/>
              <a:ext cx="0" cy="207920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9F7374-AAFD-4C50-A7CB-E4F371CAF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477" y="1347356"/>
            <a:ext cx="867898" cy="2286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BFF7D760-0F97-4C98-AF08-B859CA5D36B1}"/>
              </a:ext>
            </a:extLst>
          </p:cNvPr>
          <p:cNvSpPr/>
          <p:nvPr/>
        </p:nvSpPr>
        <p:spPr bwMode="auto">
          <a:xfrm>
            <a:off x="4537146" y="697890"/>
            <a:ext cx="629558" cy="1825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33" name="Straight Connector 93">
            <a:extLst>
              <a:ext uri="{FF2B5EF4-FFF2-40B4-BE49-F238E27FC236}">
                <a16:creationId xmlns:a16="http://schemas.microsoft.com/office/drawing/2014/main" id="{6E390679-9FF8-4B00-96CD-BA3156FE37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6261" y="5624391"/>
            <a:ext cx="3999919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8033CD-2735-4F01-A761-3153C31D05CC}"/>
              </a:ext>
            </a:extLst>
          </p:cNvPr>
          <p:cNvGrpSpPr/>
          <p:nvPr/>
        </p:nvGrpSpPr>
        <p:grpSpPr>
          <a:xfrm>
            <a:off x="5762561" y="3989282"/>
            <a:ext cx="733089" cy="1638764"/>
            <a:chOff x="5762561" y="3989282"/>
            <a:chExt cx="733089" cy="1638764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8593BFA0-7EA7-411E-9C15-474AAEBAEF0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491487" y="4593795"/>
              <a:ext cx="1608676" cy="399650"/>
            </a:xfrm>
            <a:prstGeom prst="bentConnector3">
              <a:avLst>
                <a:gd name="adj1" fmla="val 99894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AA0CBC-7D55-4975-B538-4FE039311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561" y="5628046"/>
              <a:ext cx="33343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5" name="Group 31">
            <a:extLst>
              <a:ext uri="{FF2B5EF4-FFF2-40B4-BE49-F238E27FC236}">
                <a16:creationId xmlns:a16="http://schemas.microsoft.com/office/drawing/2014/main" id="{4A43AB01-600C-4640-BE33-7B074A80867C}"/>
              </a:ext>
            </a:extLst>
          </p:cNvPr>
          <p:cNvGrpSpPr>
            <a:grpSpLocks/>
          </p:cNvGrpSpPr>
          <p:nvPr/>
        </p:nvGrpSpPr>
        <p:grpSpPr bwMode="auto">
          <a:xfrm>
            <a:off x="90281" y="2494839"/>
            <a:ext cx="1937542" cy="1193316"/>
            <a:chOff x="1044920" y="6731010"/>
            <a:chExt cx="1937668" cy="1194250"/>
          </a:xfrm>
        </p:grpSpPr>
        <p:grpSp>
          <p:nvGrpSpPr>
            <p:cNvPr id="5152" name="Group 32">
              <a:extLst>
                <a:ext uri="{FF2B5EF4-FFF2-40B4-BE49-F238E27FC236}">
                  <a16:creationId xmlns:a16="http://schemas.microsoft.com/office/drawing/2014/main" id="{5E688786-CDD7-45C4-98B3-09FFD42ED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920" y="6731010"/>
              <a:ext cx="1587329" cy="1194250"/>
              <a:chOff x="2762997" y="4605819"/>
              <a:chExt cx="1587448" cy="119618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4E584-BA20-4599-8ABC-34CE328D1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467" y="4737623"/>
                <a:ext cx="1417978" cy="106438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From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Connect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window, select desired profiles from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Select Conformance Profile(s)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listing and/or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Select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Composite Profile(s)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listing.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AAAA57-BF93-4ECA-81EF-FF256B90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997" y="4605819"/>
                <a:ext cx="266738" cy="26734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5153" name="Straight Connector 93">
              <a:extLst>
                <a:ext uri="{FF2B5EF4-FFF2-40B4-BE49-F238E27FC236}">
                  <a16:creationId xmlns:a16="http://schemas.microsoft.com/office/drawing/2014/main" id="{0F17CF2B-4084-4E7B-AF3E-D4EBCBBB3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2251" y="6941260"/>
              <a:ext cx="350337" cy="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764C25-EA8C-4779-A7C7-5A63D848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0294" y="1706316"/>
            <a:ext cx="2312911" cy="743757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6F29650-0D8B-480A-AEE8-0F3D81D3AEA8}"/>
              </a:ext>
            </a:extLst>
          </p:cNvPr>
          <p:cNvGrpSpPr/>
          <p:nvPr/>
        </p:nvGrpSpPr>
        <p:grpSpPr>
          <a:xfrm>
            <a:off x="11380209" y="2209802"/>
            <a:ext cx="811114" cy="3724218"/>
            <a:chOff x="11380209" y="2209802"/>
            <a:chExt cx="811114" cy="3724218"/>
          </a:xfrm>
        </p:grpSpPr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2D2FC4A-3C7A-4B62-BC38-75D6D15CFE5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10154854" y="3897551"/>
              <a:ext cx="3724217" cy="348720"/>
            </a:xfrm>
            <a:prstGeom prst="bentConnector3">
              <a:avLst>
                <a:gd name="adj1" fmla="val 99924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E6E7B1-25C9-4FA2-87BB-8E09230785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380209" y="5926321"/>
              <a:ext cx="462393" cy="76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47" name="Group 6">
            <a:extLst>
              <a:ext uri="{FF2B5EF4-FFF2-40B4-BE49-F238E27FC236}">
                <a16:creationId xmlns:a16="http://schemas.microsoft.com/office/drawing/2014/main" id="{7AEA50A1-147B-4C61-8507-023354187AB9}"/>
              </a:ext>
            </a:extLst>
          </p:cNvPr>
          <p:cNvGrpSpPr>
            <a:grpSpLocks/>
          </p:cNvGrpSpPr>
          <p:nvPr/>
        </p:nvGrpSpPr>
        <p:grpSpPr bwMode="auto">
          <a:xfrm>
            <a:off x="4247006" y="522467"/>
            <a:ext cx="4161366" cy="838487"/>
            <a:chOff x="525668" y="3437539"/>
            <a:chExt cx="3236311" cy="8400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617BB6-6615-4D97-B7D8-84E086F5D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94" y="3593074"/>
              <a:ext cx="3102085" cy="37002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</a:rPr>
                <a:t>In </a:t>
              </a:r>
              <a:r>
                <a:rPr lang="en-US" altLang="en-US" sz="900" dirty="0">
                  <a:solidFill>
                    <a:srgbClr val="000000"/>
                  </a:solidFill>
                </a:rPr>
                <a:t>IGAMT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, select </a:t>
              </a:r>
              <a:r>
                <a:rPr lang="en-US" altLang="en-US" sz="900" dirty="0">
                  <a:solidFill>
                    <a:srgbClr val="000000"/>
                  </a:solidFill>
                </a:rPr>
                <a:t>IG Documents 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from the main </a:t>
              </a:r>
              <a:r>
                <a:rPr lang="en-US" altLang="en-US" sz="900" dirty="0">
                  <a:solidFill>
                    <a:srgbClr val="000000"/>
                  </a:solidFill>
                </a:rPr>
                <a:t>menu bar;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 open an IG document, select </a:t>
              </a:r>
              <a:r>
                <a:rPr lang="en-US" altLang="en-US" sz="900" dirty="0"/>
                <a:t>Connect</a:t>
              </a:r>
              <a:r>
                <a:rPr lang="en-US" altLang="en-US" sz="900" dirty="0">
                  <a:solidFill>
                    <a:srgbClr val="FF0000"/>
                  </a:solidFill>
                </a:rPr>
                <a:t> </a:t>
              </a:r>
              <a:r>
                <a:rPr lang="en-US" altLang="ja-JP" sz="900" b="0" dirty="0">
                  <a:solidFill>
                    <a:srgbClr val="000000"/>
                  </a:solidFill>
                </a:rPr>
                <a:t>from the </a:t>
              </a:r>
              <a:r>
                <a:rPr lang="en-US" altLang="ja-JP" sz="900" dirty="0">
                  <a:solidFill>
                    <a:srgbClr val="000000"/>
                  </a:solidFill>
                </a:rPr>
                <a:t>IG Document </a:t>
              </a:r>
              <a:r>
                <a:rPr lang="en-US" altLang="ja-JP" sz="900" b="0" dirty="0">
                  <a:solidFill>
                    <a:srgbClr val="000000"/>
                  </a:solidFill>
                </a:rPr>
                <a:t>m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enu bar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CF3CE8-EF2E-4F7E-BAE6-7F475BD0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68" y="3437539"/>
              <a:ext cx="199139" cy="2608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  <p:cxnSp>
          <p:nvCxnSpPr>
            <p:cNvPr id="5151" name="Straight Connector 31">
              <a:extLst>
                <a:ext uri="{FF2B5EF4-FFF2-40B4-BE49-F238E27FC236}">
                  <a16:creationId xmlns:a16="http://schemas.microsoft.com/office/drawing/2014/main" id="{A0D1566D-1319-4323-8B2C-87007F4903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3249" y="3977501"/>
              <a:ext cx="0" cy="30009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903D562-CE68-4DC2-B530-CB9BF9505EB0}"/>
              </a:ext>
            </a:extLst>
          </p:cNvPr>
          <p:cNvSpPr/>
          <p:nvPr/>
        </p:nvSpPr>
        <p:spPr bwMode="auto">
          <a:xfrm>
            <a:off x="4537146" y="703634"/>
            <a:ext cx="629558" cy="1825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0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92F469C-EEB0-4662-A64B-BCD58C09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6" y="746234"/>
            <a:ext cx="4785719" cy="160191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E37EC-EF73-4D01-BF6B-20F47D5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95" y="35858"/>
            <a:ext cx="10972800" cy="457200"/>
          </a:xfrm>
        </p:spPr>
        <p:txBody>
          <a:bodyPr/>
          <a:lstStyle/>
          <a:p>
            <a:pPr algn="ctr"/>
            <a:r>
              <a:rPr lang="en-US" dirty="0"/>
              <a:t>Connecting and Pushing Profiles to GVT from IGAMT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B7FBC-02E4-4E8F-8847-D643B8D8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10" y="2513047"/>
            <a:ext cx="7784456" cy="338045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8ADD4D-74E0-4936-8DFB-4FC6CEDD90EE}"/>
              </a:ext>
            </a:extLst>
          </p:cNvPr>
          <p:cNvCxnSpPr>
            <a:cxnSpLocks/>
          </p:cNvCxnSpPr>
          <p:nvPr/>
        </p:nvCxnSpPr>
        <p:spPr bwMode="auto">
          <a:xfrm flipV="1">
            <a:off x="0" y="1543341"/>
            <a:ext cx="985006" cy="6903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AE4B2A-E00C-4FC0-A5AA-E4487FC2BEAF}"/>
              </a:ext>
            </a:extLst>
          </p:cNvPr>
          <p:cNvCxnSpPr>
            <a:cxnSpLocks/>
          </p:cNvCxnSpPr>
          <p:nvPr/>
        </p:nvCxnSpPr>
        <p:spPr bwMode="auto">
          <a:xfrm>
            <a:off x="5709147" y="2216229"/>
            <a:ext cx="578241" cy="255240"/>
          </a:xfrm>
          <a:prstGeom prst="bentConnector3">
            <a:avLst>
              <a:gd name="adj1" fmla="val 99311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6FE70271-26A7-4BBE-8E27-E87CD4AE2E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19661" y="1258457"/>
            <a:ext cx="0" cy="40641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8D78DD7F-CB6E-47E1-B667-9154D94EA8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9679" y="1381883"/>
            <a:ext cx="0" cy="236636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111B99-DEE0-4268-9819-614FF2A96AC0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0284" y="1258457"/>
            <a:ext cx="46564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8DFA97-2A71-4B98-ADD9-E588883843E7}"/>
              </a:ext>
            </a:extLst>
          </p:cNvPr>
          <p:cNvGrpSpPr/>
          <p:nvPr/>
        </p:nvGrpSpPr>
        <p:grpSpPr>
          <a:xfrm>
            <a:off x="53264" y="3036142"/>
            <a:ext cx="2618117" cy="998624"/>
            <a:chOff x="577367" y="3154276"/>
            <a:chExt cx="2618117" cy="998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E5C20A-8329-4B5C-8DD5-3C515359BF1C}"/>
                </a:ext>
              </a:extLst>
            </p:cNvPr>
            <p:cNvGrpSpPr/>
            <p:nvPr/>
          </p:nvGrpSpPr>
          <p:grpSpPr>
            <a:xfrm>
              <a:off x="577367" y="3154276"/>
              <a:ext cx="2244488" cy="667825"/>
              <a:chOff x="1593548" y="4461730"/>
              <a:chExt cx="1784233" cy="66782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EE1C15-3B1F-4A66-AE87-F680EC8A0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2964" y="4621724"/>
                <a:ext cx="1664817" cy="50783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GVT Test Management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, click on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Profile Group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name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to display the Profile Group information.</a:t>
                </a:r>
                <a:endParaRPr lang="en-US" altLang="en-US" sz="9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56982D-942D-4721-88E3-849AFD97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548" y="4461730"/>
                <a:ext cx="211308" cy="26077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6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F1BC76-C5E2-431D-84CC-C339694354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31117" y="3815682"/>
              <a:ext cx="0" cy="3317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19">
              <a:extLst>
                <a:ext uri="{FF2B5EF4-FFF2-40B4-BE49-F238E27FC236}">
                  <a16:creationId xmlns:a16="http://schemas.microsoft.com/office/drawing/2014/main" id="{AED15060-288E-43C2-A1F3-13AEBACE36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6829" y="4147464"/>
              <a:ext cx="1278655" cy="543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530D53-D032-4CFB-AB53-07BE0C921D04}"/>
              </a:ext>
            </a:extLst>
          </p:cNvPr>
          <p:cNvCxnSpPr>
            <a:cxnSpLocks/>
          </p:cNvCxnSpPr>
          <p:nvPr/>
        </p:nvCxnSpPr>
        <p:spPr bwMode="auto">
          <a:xfrm>
            <a:off x="10257461" y="4533900"/>
            <a:ext cx="19345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3B3BA6C-B58A-41C8-AF77-D55109C58E32}"/>
              </a:ext>
            </a:extLst>
          </p:cNvPr>
          <p:cNvSpPr/>
          <p:nvPr/>
        </p:nvSpPr>
        <p:spPr bwMode="auto">
          <a:xfrm>
            <a:off x="2467610" y="2488895"/>
            <a:ext cx="803542" cy="3057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506AD9-C34D-4C62-81AF-3ABF81214E1B}"/>
              </a:ext>
            </a:extLst>
          </p:cNvPr>
          <p:cNvSpPr/>
          <p:nvPr/>
        </p:nvSpPr>
        <p:spPr bwMode="auto">
          <a:xfrm>
            <a:off x="3074182" y="2988404"/>
            <a:ext cx="614742" cy="1907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315A2F-58F9-40C3-BE2E-1EB31259449F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2422" y="1381883"/>
            <a:ext cx="22342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730AD4-C269-4849-8802-E3FBAB9ED41A}"/>
              </a:ext>
            </a:extLst>
          </p:cNvPr>
          <p:cNvGrpSpPr/>
          <p:nvPr/>
        </p:nvGrpSpPr>
        <p:grpSpPr>
          <a:xfrm>
            <a:off x="5997581" y="936035"/>
            <a:ext cx="3105779" cy="654785"/>
            <a:chOff x="859449" y="4864549"/>
            <a:chExt cx="2468904" cy="6547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EB7E07-2487-4616-AC56-5417CF10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726" y="5011503"/>
              <a:ext cx="2326627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on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+CREATE TOOL SCOPE</a:t>
              </a:r>
              <a:r>
                <a:rPr lang="en-US" altLang="en-US" sz="900" dirty="0">
                  <a:solidFill>
                    <a:srgbClr val="000000"/>
                  </a:solidFill>
                </a:rPr>
                <a:t> button OR click on “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Select Tool Scope” </a:t>
              </a:r>
              <a:r>
                <a:rPr lang="en-US" altLang="en-US" sz="900" dirty="0">
                  <a:solidFill>
                    <a:srgbClr val="000000"/>
                  </a:solidFill>
                </a:rPr>
                <a:t>and select an existing  Tool Scope from the dropdown menu and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SUBMIT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  <a:endParaRPr lang="en-US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1ABEF0-D1AF-44B2-B9F9-244772BA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449" y="4864549"/>
              <a:ext cx="213936" cy="266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</p:grp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63CF7281-3A86-4F09-AAA9-CE8CB9D42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6577" y="1499551"/>
            <a:ext cx="0" cy="58929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5653F-A91F-40D5-9F95-2D54646FCE0F}"/>
              </a:ext>
            </a:extLst>
          </p:cNvPr>
          <p:cNvCxnSpPr>
            <a:cxnSpLocks/>
          </p:cNvCxnSpPr>
          <p:nvPr/>
        </p:nvCxnSpPr>
        <p:spPr bwMode="auto">
          <a:xfrm flipH="1">
            <a:off x="5509320" y="1499551"/>
            <a:ext cx="6599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638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7EC-EF73-4D01-BF6B-20F47D5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5" y="14652"/>
            <a:ext cx="10972800" cy="457200"/>
          </a:xfrm>
        </p:spPr>
        <p:txBody>
          <a:bodyPr/>
          <a:lstStyle/>
          <a:p>
            <a:pPr algn="ctr"/>
            <a:r>
              <a:rPr lang="en-US" dirty="0"/>
              <a:t>Connecting and Pushing Profiles to GVT from IGAMT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A59D58-BA3B-47E3-8FA6-6E01242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" y="764134"/>
            <a:ext cx="8778498" cy="338373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8ADD4D-74E0-4936-8DFB-4FC6CEDD90E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624" y="4147871"/>
            <a:ext cx="869474" cy="397051"/>
          </a:xfrm>
          <a:prstGeom prst="bentConnector3">
            <a:avLst>
              <a:gd name="adj1" fmla="val 100246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E5C20A-8329-4B5C-8DD5-3C515359BF1C}"/>
              </a:ext>
            </a:extLst>
          </p:cNvPr>
          <p:cNvGrpSpPr/>
          <p:nvPr/>
        </p:nvGrpSpPr>
        <p:grpSpPr>
          <a:xfrm>
            <a:off x="9352530" y="2752646"/>
            <a:ext cx="2682853" cy="518435"/>
            <a:chOff x="1837813" y="4604701"/>
            <a:chExt cx="2132703" cy="51843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EE1C15-3B1F-4A66-AE87-F680EC8A0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099" y="4753804"/>
              <a:ext cx="1975417" cy="369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Enter (type in or copy/paste)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Example Message </a:t>
              </a:r>
              <a:r>
                <a:rPr lang="en-US" altLang="en-US" sz="900" dirty="0">
                  <a:solidFill>
                    <a:srgbClr val="000000"/>
                  </a:solidFill>
                </a:rPr>
                <a:t>for the new Profile and click </a:t>
              </a:r>
              <a:r>
                <a:rPr lang="en-US" altLang="ja-JP" sz="900" b="1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Save.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6982D-942D-4721-88E3-849AFD97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813" y="4604701"/>
              <a:ext cx="227047" cy="266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0B0162-018E-4354-B2DE-AE33FF5DF21C}"/>
              </a:ext>
            </a:extLst>
          </p:cNvPr>
          <p:cNvGrpSpPr/>
          <p:nvPr/>
        </p:nvGrpSpPr>
        <p:grpSpPr>
          <a:xfrm>
            <a:off x="2572885" y="4968819"/>
            <a:ext cx="2127495" cy="652659"/>
            <a:chOff x="-4529586" y="5403343"/>
            <a:chExt cx="1443211" cy="65265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3A97E5-5472-42D9-9B28-65DB1A4A2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395534" y="5548171"/>
              <a:ext cx="1309159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 Group </a:t>
              </a:r>
              <a:r>
                <a:rPr lang="en-US" altLang="en-US" sz="900" dirty="0">
                  <a:solidFill>
                    <a:srgbClr val="000000"/>
                  </a:solidFill>
                </a:rPr>
                <a:t>and associated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Profiles </a:t>
              </a:r>
              <a:r>
                <a:rPr lang="en-US" altLang="en-US" sz="900" dirty="0">
                  <a:solidFill>
                    <a:srgbClr val="000000"/>
                  </a:solidFill>
                </a:rPr>
                <a:t>in the Profiles list panel in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GVT Test Execution</a:t>
              </a:r>
              <a:r>
                <a:rPr lang="en-US" altLang="en-US" sz="900" dirty="0">
                  <a:solidFill>
                    <a:srgbClr val="000000"/>
                  </a:solidFill>
                </a:rPr>
                <a:t>. </a:t>
              </a:r>
              <a:endParaRPr lang="en-US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785ADF-1079-4C89-BBF4-32FDAD06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29586" y="5403343"/>
              <a:ext cx="197951" cy="2709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18D54C7-FA09-48D2-B3AE-57DD0D43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87" y="4287382"/>
            <a:ext cx="4619835" cy="181070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B52F19-6254-486C-9107-7D2E58681CC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35081" y="3271081"/>
            <a:ext cx="0" cy="7466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19">
            <a:extLst>
              <a:ext uri="{FF2B5EF4-FFF2-40B4-BE49-F238E27FC236}">
                <a16:creationId xmlns:a16="http://schemas.microsoft.com/office/drawing/2014/main" id="{36A6263C-8259-4169-9A70-F4B8E916A4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02565" y="4017747"/>
            <a:ext cx="1750136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3AFD4B6A-CD19-4566-9D22-6E830219A1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4615" y="3548557"/>
            <a:ext cx="1" cy="29625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2C1585B-3733-4A4D-9B66-2637E15C7635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rot="16200000" flipH="1">
            <a:off x="8766416" y="4388929"/>
            <a:ext cx="1087786" cy="519825"/>
          </a:xfrm>
          <a:prstGeom prst="bentConnector4">
            <a:avLst>
              <a:gd name="adj1" fmla="val -955"/>
              <a:gd name="adj2" fmla="val 143976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19">
            <a:extLst>
              <a:ext uri="{FF2B5EF4-FFF2-40B4-BE49-F238E27FC236}">
                <a16:creationId xmlns:a16="http://schemas.microsoft.com/office/drawing/2014/main" id="{AF83F2C2-9D79-481D-B351-638C5CAC45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7591" y="5239746"/>
            <a:ext cx="43928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19">
            <a:extLst>
              <a:ext uri="{FF2B5EF4-FFF2-40B4-BE49-F238E27FC236}">
                <a16:creationId xmlns:a16="http://schemas.microsoft.com/office/drawing/2014/main" id="{A2A66F86-93C8-412F-A416-6AB2309DD0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2392" y="4132592"/>
            <a:ext cx="0" cy="29624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3D3A071-7DF9-4CBE-AB82-BD166BF4CF07}"/>
              </a:ext>
            </a:extLst>
          </p:cNvPr>
          <p:cNvSpPr/>
          <p:nvPr/>
        </p:nvSpPr>
        <p:spPr bwMode="auto">
          <a:xfrm>
            <a:off x="5017395" y="4266210"/>
            <a:ext cx="809524" cy="2032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06A4F5-9557-4A0F-ACF6-8997E8B6B377}"/>
              </a:ext>
            </a:extLst>
          </p:cNvPr>
          <p:cNvGrpSpPr/>
          <p:nvPr/>
        </p:nvGrpSpPr>
        <p:grpSpPr>
          <a:xfrm>
            <a:off x="9433809" y="2075436"/>
            <a:ext cx="2063634" cy="379935"/>
            <a:chOff x="1837813" y="4604701"/>
            <a:chExt cx="1640463" cy="37993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A0CB76-2F4E-49CB-B862-9DB0AC4E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099" y="4753804"/>
              <a:ext cx="1483177" cy="2308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 Group </a:t>
              </a:r>
              <a:r>
                <a:rPr lang="en-US" altLang="en-US" sz="900" dirty="0">
                  <a:solidFill>
                    <a:srgbClr val="000000"/>
                  </a:solidFill>
                </a:rPr>
                <a:t>information.</a:t>
              </a:r>
              <a:endParaRPr lang="en-US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DFD1E3-A944-4C24-AE63-BEAE0953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813" y="4604701"/>
              <a:ext cx="227047" cy="266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</p:grpSp>
      <p:sp>
        <p:nvSpPr>
          <p:cNvPr id="45" name="Left Brace 44">
            <a:extLst>
              <a:ext uri="{FF2B5EF4-FFF2-40B4-BE49-F238E27FC236}">
                <a16:creationId xmlns:a16="http://schemas.microsoft.com/office/drawing/2014/main" id="{391CABFC-2552-4CE4-941C-F2CD7D54F571}"/>
              </a:ext>
            </a:extLst>
          </p:cNvPr>
          <p:cNvSpPr/>
          <p:nvPr/>
        </p:nvSpPr>
        <p:spPr>
          <a:xfrm rot="10800000">
            <a:off x="8980935" y="1126880"/>
            <a:ext cx="625475" cy="2549292"/>
          </a:xfrm>
          <a:prstGeom prst="leftBrace">
            <a:avLst>
              <a:gd name="adj1" fmla="val 0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853B6B-2782-424F-B5B2-DCBCBD3882F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288556" y="3846959"/>
            <a:ext cx="2102238" cy="158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A4B53A-870F-434A-BA94-B454B6DE4ABC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82208" y="3271081"/>
            <a:ext cx="0" cy="6007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17A077B-93E8-4A98-9842-EA0BDE0F0FB3}"/>
              </a:ext>
            </a:extLst>
          </p:cNvPr>
          <p:cNvSpPr/>
          <p:nvPr/>
        </p:nvSpPr>
        <p:spPr bwMode="auto">
          <a:xfrm>
            <a:off x="1007969" y="707892"/>
            <a:ext cx="809524" cy="2032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CD0E1-4E9A-4E30-88FA-C0999436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27" y="4346396"/>
            <a:ext cx="2802032" cy="5078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srgbClr val="000000"/>
                </a:solidFill>
              </a:rPr>
              <a:t>Profile Group Type </a:t>
            </a:r>
            <a:r>
              <a:rPr lang="en-US" altLang="en-US" sz="900" dirty="0">
                <a:solidFill>
                  <a:srgbClr val="000000"/>
                </a:solidFill>
              </a:rPr>
              <a:t>is </a:t>
            </a:r>
            <a:r>
              <a:rPr lang="en-US" altLang="en-US" sz="900" b="1" dirty="0">
                <a:solidFill>
                  <a:srgbClr val="000000"/>
                </a:solidFill>
              </a:rPr>
              <a:t>Private</a:t>
            </a:r>
            <a:r>
              <a:rPr lang="en-US" altLang="en-US" sz="900" dirty="0">
                <a:solidFill>
                  <a:srgbClr val="000000"/>
                </a:solidFill>
              </a:rPr>
              <a:t> by default; registered users with </a:t>
            </a:r>
            <a:r>
              <a:rPr lang="en-US" altLang="en-US" sz="900" b="1" dirty="0">
                <a:solidFill>
                  <a:srgbClr val="000000"/>
                </a:solidFill>
              </a:rPr>
              <a:t>Publisher Privileges </a:t>
            </a:r>
            <a:r>
              <a:rPr lang="en-US" altLang="en-US" sz="900" dirty="0">
                <a:solidFill>
                  <a:srgbClr val="000000"/>
                </a:solidFill>
              </a:rPr>
              <a:t>can click on </a:t>
            </a:r>
            <a:r>
              <a:rPr lang="en-US" altLang="en-US" sz="900" b="1" dirty="0">
                <a:solidFill>
                  <a:srgbClr val="000000"/>
                </a:solidFill>
              </a:rPr>
              <a:t>Make Public </a:t>
            </a:r>
            <a:r>
              <a:rPr lang="en-US" altLang="en-US" sz="900" dirty="0">
                <a:solidFill>
                  <a:srgbClr val="000000"/>
                </a:solidFill>
              </a:rPr>
              <a:t>to</a:t>
            </a:r>
            <a:r>
              <a:rPr lang="en-US" altLang="en-US" sz="900" b="1" dirty="0">
                <a:solidFill>
                  <a:srgbClr val="000000"/>
                </a:solidFill>
              </a:rPr>
              <a:t> </a:t>
            </a:r>
            <a:r>
              <a:rPr lang="en-US" altLang="en-US" sz="900" dirty="0">
                <a:solidFill>
                  <a:srgbClr val="000000"/>
                </a:solidFill>
              </a:rPr>
              <a:t>change to </a:t>
            </a:r>
            <a:r>
              <a:rPr lang="en-US" altLang="en-US" sz="900" b="1" dirty="0">
                <a:solidFill>
                  <a:srgbClr val="000000"/>
                </a:solidFill>
              </a:rPr>
              <a:t>Public</a:t>
            </a:r>
            <a:r>
              <a:rPr lang="en-US" altLang="en-US" sz="900" dirty="0">
                <a:solidFill>
                  <a:srgbClr val="000000"/>
                </a:solidFill>
              </a:rPr>
              <a:t> type. </a:t>
            </a:r>
            <a:endParaRPr lang="en-US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18900"/>
      </p:ext>
    </p:extLst>
  </p:cSld>
  <p:clrMapOvr>
    <a:masterClrMapping/>
  </p:clrMapOvr>
</p:sld>
</file>

<file path=ppt/theme/theme1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16167</TotalTime>
  <Words>326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PGothic</vt:lpstr>
      <vt:lpstr>Agency FB</vt:lpstr>
      <vt:lpstr>Arial</vt:lpstr>
      <vt:lpstr>Calibri</vt:lpstr>
      <vt:lpstr>Franklin Gothic Book</vt:lpstr>
      <vt:lpstr>Franklin Gothic Demi</vt:lpstr>
      <vt:lpstr>Franklin Gothic Medium</vt:lpstr>
      <vt:lpstr>9_Default Design</vt:lpstr>
      <vt:lpstr>General Validation Tool (GVT) Overview</vt:lpstr>
      <vt:lpstr>Connecting and Pushing Profiles to GVT from IGAMT </vt:lpstr>
      <vt:lpstr>Connecting and Pushing Profiles to GVT from IGAMT</vt:lpstr>
      <vt:lpstr>Connecting and Pushing Profiles to GVT from IGAMT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318</cp:revision>
  <cp:lastPrinted>2018-07-19T15:23:41Z</cp:lastPrinted>
  <dcterms:created xsi:type="dcterms:W3CDTF">2018-06-13T18:41:09Z</dcterms:created>
  <dcterms:modified xsi:type="dcterms:W3CDTF">2019-05-15T13:08:13Z</dcterms:modified>
</cp:coreProperties>
</file>