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"/>
  </p:notesMasterIdLst>
  <p:sldIdLst>
    <p:sldId id="313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inez, Sandra (Fed)" initials="MS(" lastIdx="8" clrIdx="0">
    <p:extLst>
      <p:ext uri="{19B8F6BF-5375-455C-9EA6-DF929625EA0E}">
        <p15:presenceInfo xmlns:p15="http://schemas.microsoft.com/office/powerpoint/2012/main" userId="S-1-5-21-1908027396-2059629336-315576832-2368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2CE"/>
    <a:srgbClr val="F2EECE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2B6B8A-40A5-43D0-97E1-1079E05C3B60}" v="2" dt="2019-04-10T15:52:06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49" autoAdjust="0"/>
    <p:restoredTop sz="74016" autoAdjust="0"/>
  </p:normalViewPr>
  <p:slideViewPr>
    <p:cSldViewPr snapToGrid="0">
      <p:cViewPr varScale="1">
        <p:scale>
          <a:sx n="130" d="100"/>
          <a:sy n="130" d="100"/>
        </p:scale>
        <p:origin x="132" y="252"/>
      </p:cViewPr>
      <p:guideLst>
        <p:guide orient="horz" pos="6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3540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ez, Sandra (Fed)" userId="4d3d0ce3547d3a6e" providerId="OrgId" clId="{CF2B6B8A-40A5-43D0-97E1-1079E05C3B60}"/>
    <pc:docChg chg="custSel delSld modSld">
      <pc:chgData name="Martinez, Sandra (Fed)" userId="4d3d0ce3547d3a6e" providerId="OrgId" clId="{CF2B6B8A-40A5-43D0-97E1-1079E05C3B60}" dt="2019-04-10T15:52:06.995" v="1" actId="2696"/>
      <pc:docMkLst>
        <pc:docMk/>
      </pc:docMkLst>
      <pc:sldChg chg="delSp">
        <pc:chgData name="Martinez, Sandra (Fed)" userId="4d3d0ce3547d3a6e" providerId="OrgId" clId="{CF2B6B8A-40A5-43D0-97E1-1079E05C3B60}" dt="2019-04-10T15:51:55.026" v="0" actId="478"/>
        <pc:sldMkLst>
          <pc:docMk/>
          <pc:sldMk cId="3997257842" sldId="313"/>
        </pc:sldMkLst>
        <pc:spChg chg="del">
          <ac:chgData name="Martinez, Sandra (Fed)" userId="4d3d0ce3547d3a6e" providerId="OrgId" clId="{CF2B6B8A-40A5-43D0-97E1-1079E05C3B60}" dt="2019-04-10T15:51:55.026" v="0" actId="478"/>
          <ac:spMkLst>
            <pc:docMk/>
            <pc:sldMk cId="3997257842" sldId="313"/>
            <ac:spMk id="17" creationId="{F106BA96-B066-4175-A539-81A50EB0542F}"/>
          </ac:spMkLst>
        </pc:spChg>
      </pc:sldChg>
      <pc:sldChg chg="del">
        <pc:chgData name="Martinez, Sandra (Fed)" userId="4d3d0ce3547d3a6e" providerId="OrgId" clId="{CF2B6B8A-40A5-43D0-97E1-1079E05C3B60}" dt="2019-04-10T15:52:06.995" v="1" actId="2696"/>
        <pc:sldMkLst>
          <pc:docMk/>
          <pc:sldMk cId="3131214344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2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200"/>
            </a:lvl1pPr>
          </a:lstStyle>
          <a:p>
            <a:fld id="{9D756F37-617F-4B1C-BED3-CE7228747FF6}" type="datetimeFigureOut">
              <a:rPr lang="en-US" smtClean="0"/>
              <a:t>4/10/2019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70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200"/>
            </a:lvl1pPr>
          </a:lstStyle>
          <a:p>
            <a:fld id="{D4286623-A1E0-41AF-AC8F-2C16B3A5DC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38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C93573-F841-41F5-8444-CD200C6E2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05F3DAF8-C0B2-4ADF-8582-853CEA1E0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79456A49-2A3C-4D94-8023-ACBD8C58CC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20" indent="-291161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647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505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364" indent="-232930" defTabSz="947893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222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081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3939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59798" indent="-232930" defTabSz="947893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DC5ADB7-02A6-4DA9-B33E-D15760F1EB49}" type="slidenum">
              <a:rPr lang="en-US" altLang="en-US" b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b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3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option4">
            <a:extLst>
              <a:ext uri="{FF2B5EF4-FFF2-40B4-BE49-F238E27FC236}">
                <a16:creationId xmlns:a16="http://schemas.microsoft.com/office/drawing/2014/main" id="{4B03BF51-98B3-4FE1-B4CA-FA47D42D6B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1" y="2514601"/>
            <a:ext cx="7454900" cy="560153"/>
          </a:xfrm>
        </p:spPr>
        <p:txBody>
          <a:bodyPr/>
          <a:lstStyle>
            <a:lvl1pPr>
              <a:lnSpc>
                <a:spcPct val="80000"/>
              </a:lnSpc>
              <a:defRPr sz="3800" b="0">
                <a:latin typeface="Franklin Gothic Medium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1" y="3535364"/>
            <a:ext cx="4055919" cy="430887"/>
          </a:xfrm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0" indent="0">
              <a:spcBef>
                <a:spcPct val="0"/>
              </a:spcBef>
              <a:buFontTx/>
              <a:buNone/>
              <a:defRPr i="1">
                <a:solidFill>
                  <a:srgbClr val="012445"/>
                </a:solidFill>
                <a:latin typeface="Franklin Gothic Book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727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213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04603" y="279400"/>
            <a:ext cx="553998" cy="5729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279400"/>
            <a:ext cx="8265584" cy="57292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8524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6445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0" y="279400"/>
            <a:ext cx="109728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20701" y="831850"/>
            <a:ext cx="11137900" cy="5176838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920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219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707886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5180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0701" y="831850"/>
            <a:ext cx="5467351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831850"/>
            <a:ext cx="5467349" cy="5176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00800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6166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9521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016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031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34990"/>
            <a:ext cx="4011084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92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67228"/>
            <a:ext cx="7315200" cy="40011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9052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ooter">
            <a:extLst>
              <a:ext uri="{FF2B5EF4-FFF2-40B4-BE49-F238E27FC236}">
                <a16:creationId xmlns:a16="http://schemas.microsoft.com/office/drawing/2014/main" id="{BC18D0AE-EE1D-412C-95DB-52F327561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62676"/>
            <a:ext cx="121920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3D09C9D5-0483-4164-90A4-02E8C0E08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68300" y="279400"/>
            <a:ext cx="1097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CE06352D-0048-4914-877D-8E0186B7A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20701" y="831850"/>
            <a:ext cx="11137900" cy="5176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levelz</a:t>
            </a:r>
          </a:p>
        </p:txBody>
      </p:sp>
      <p:sp>
        <p:nvSpPr>
          <p:cNvPr id="1029" name="Rectangle 10">
            <a:extLst>
              <a:ext uri="{FF2B5EF4-FFF2-40B4-BE49-F238E27FC236}">
                <a16:creationId xmlns:a16="http://schemas.microsoft.com/office/drawing/2014/main" id="{88FB97DC-F269-4450-A93C-EBA034698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0" y="6448426"/>
            <a:ext cx="2844800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defRPr/>
            </a:pPr>
            <a:fld id="{52AA59DC-20F5-4270-AE9D-28FD836BDCF7}" type="slidenum">
              <a:rPr lang="en-US" altLang="en-US" sz="1000" smtClean="0">
                <a:solidFill>
                  <a:schemeClr val="bg1"/>
                </a:solidFill>
              </a:rPr>
              <a:pPr algn="r" eaLnBrk="1" hangingPunct="1">
                <a:defRPr/>
              </a:pPr>
              <a:t>‹#›</a:t>
            </a:fld>
            <a:endParaRPr lang="en-US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3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+mj-lt"/>
          <a:ea typeface="ＭＳ Ｐゴシック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  <a:ea typeface="ＭＳ Ｐゴシック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12445"/>
          </a:solidFill>
          <a:latin typeface="Franklin Gothic Dem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630238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34" charset="-128"/>
        </a:defRPr>
      </a:lvl2pPr>
      <a:lvl3pPr marL="860425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pitchFamily="34" charset="-128"/>
        </a:defRPr>
      </a:lvl3pPr>
      <a:lvl4pPr marL="1090613" indent="-228600" algn="l" rtl="0" eaLnBrk="0" fontAlgn="base" hangingPunct="0">
        <a:spcBef>
          <a:spcPct val="20000"/>
        </a:spcBef>
        <a:spcAft>
          <a:spcPct val="0"/>
        </a:spcAft>
        <a:buChar char="–"/>
        <a:defRPr sz="1000">
          <a:solidFill>
            <a:schemeClr val="tx1"/>
          </a:solidFill>
          <a:latin typeface="+mn-lt"/>
          <a:ea typeface="ＭＳ Ｐゴシック" pitchFamily="34" charset="-128"/>
        </a:defRPr>
      </a:lvl4pPr>
      <a:lvl5pPr marL="13335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  <a:ea typeface="ＭＳ Ｐゴシック" pitchFamily="34" charset="-128"/>
        </a:defRPr>
      </a:lvl5pPr>
      <a:lvl6pPr marL="17907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2479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27051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1623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FAD29671-782F-4F75-8E61-EC2DC0407E60}"/>
              </a:ext>
            </a:extLst>
          </p:cNvPr>
          <p:cNvGrpSpPr/>
          <p:nvPr/>
        </p:nvGrpSpPr>
        <p:grpSpPr>
          <a:xfrm>
            <a:off x="412952" y="1573851"/>
            <a:ext cx="10783784" cy="1484771"/>
            <a:chOff x="412952" y="1573851"/>
            <a:chExt cx="10783784" cy="148477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9178B2D1-3F17-4447-A081-0EC17FE0B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2954" y="1573851"/>
              <a:ext cx="10783782" cy="1465867"/>
            </a:xfrm>
            <a:prstGeom prst="rect">
              <a:avLst/>
            </a:prstGeom>
          </p:spPr>
        </p:pic>
        <p:sp>
          <p:nvSpPr>
            <p:cNvPr id="5124" name="Rectangle 18">
              <a:extLst>
                <a:ext uri="{FF2B5EF4-FFF2-40B4-BE49-F238E27FC236}">
                  <a16:creationId xmlns:a16="http://schemas.microsoft.com/office/drawing/2014/main" id="{47580025-3421-48CC-B24F-E7070FB51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952" y="1586240"/>
              <a:ext cx="10783781" cy="1472382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9B38C27-7B5A-443B-9487-5F9EF611B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4838" y="152401"/>
            <a:ext cx="8229600" cy="461963"/>
          </a:xfrm>
        </p:spPr>
        <p:txBody>
          <a:bodyPr/>
          <a:lstStyle/>
          <a:p>
            <a:pPr algn="ctr">
              <a:defRPr/>
            </a:pPr>
            <a:r>
              <a:rPr lang="en-US" dirty="0">
                <a:ea typeface="ＭＳ Ｐゴシック" charset="0"/>
              </a:rPr>
              <a:t>Context-based Test Management: Uploading Test Plans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1E4FA90-E133-4074-8BF6-CE8532ED40A5}"/>
              </a:ext>
            </a:extLst>
          </p:cNvPr>
          <p:cNvGrpSpPr/>
          <p:nvPr/>
        </p:nvGrpSpPr>
        <p:grpSpPr>
          <a:xfrm>
            <a:off x="2857565" y="3988619"/>
            <a:ext cx="9141395" cy="2135400"/>
            <a:chOff x="2857565" y="3988619"/>
            <a:chExt cx="9141395" cy="2135400"/>
          </a:xfrm>
        </p:grpSpPr>
        <p:pic>
          <p:nvPicPr>
            <p:cNvPr id="5132" name="Picture 7">
              <a:extLst>
                <a:ext uri="{FF2B5EF4-FFF2-40B4-BE49-F238E27FC236}">
                  <a16:creationId xmlns:a16="http://schemas.microsoft.com/office/drawing/2014/main" id="{60311CB7-4A2A-4100-B09D-402C042F0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7565" y="3988619"/>
              <a:ext cx="9141395" cy="2109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33" name="Rectangle 18">
              <a:extLst>
                <a:ext uri="{FF2B5EF4-FFF2-40B4-BE49-F238E27FC236}">
                  <a16:creationId xmlns:a16="http://schemas.microsoft.com/office/drawing/2014/main" id="{2B0E29B8-5CA1-4990-9E0C-C57901F6DF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7565" y="4002782"/>
              <a:ext cx="9141395" cy="2121237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D010499-6CC8-4F18-A850-8B4944C6E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800" y="4900306"/>
            <a:ext cx="3521638" cy="1046440"/>
          </a:xfrm>
          <a:prstGeom prst="rect">
            <a:avLst/>
          </a:prstGeom>
          <a:solidFill>
            <a:srgbClr val="E1F2CE"/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dirty="0">
                <a:solidFill>
                  <a:srgbClr val="000000"/>
                </a:solidFill>
              </a:rPr>
              <a:t>Test Plan Type </a:t>
            </a:r>
            <a:r>
              <a:rPr lang="en-US" altLang="en-US" sz="900" b="0" dirty="0">
                <a:solidFill>
                  <a:srgbClr val="000000"/>
                </a:solidFill>
              </a:rPr>
              <a:t>is</a:t>
            </a:r>
            <a:r>
              <a:rPr lang="en-US" altLang="en-US" sz="90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</a:rPr>
              <a:t>one of the factors that</a:t>
            </a:r>
            <a:r>
              <a:rPr lang="en-US" altLang="en-US" sz="900" dirty="0">
                <a:solidFill>
                  <a:srgbClr val="000000"/>
                </a:solidFill>
              </a:rPr>
              <a:t> </a:t>
            </a:r>
            <a:r>
              <a:rPr lang="en-US" altLang="en-US" sz="900" b="0" dirty="0">
                <a:solidFill>
                  <a:srgbClr val="000000"/>
                </a:solidFill>
              </a:rPr>
              <a:t>determines if the Test Plan will be available to all GVT users (</a:t>
            </a:r>
            <a:r>
              <a:rPr lang="en-US" altLang="en-US" sz="900" dirty="0">
                <a:solidFill>
                  <a:srgbClr val="000000"/>
                </a:solidFill>
              </a:rPr>
              <a:t>Public</a:t>
            </a:r>
            <a:r>
              <a:rPr lang="en-US" altLang="en-US" sz="900" b="0" dirty="0">
                <a:solidFill>
                  <a:srgbClr val="000000"/>
                </a:solidFill>
              </a:rPr>
              <a:t>) or only available to the Test Plan developer or the GVT Account owner (</a:t>
            </a:r>
            <a:r>
              <a:rPr lang="en-US" altLang="en-US" sz="900" dirty="0">
                <a:solidFill>
                  <a:srgbClr val="000000"/>
                </a:solidFill>
              </a:rPr>
              <a:t>Private</a:t>
            </a:r>
            <a:r>
              <a:rPr lang="en-US" altLang="en-US" sz="900" b="0" dirty="0">
                <a:solidFill>
                  <a:srgbClr val="000000"/>
                </a:solidFill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800" b="0" dirty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b="0" dirty="0">
                <a:solidFill>
                  <a:srgbClr val="000000"/>
                </a:solidFill>
              </a:rPr>
              <a:t>A GVT Account User who is granted the </a:t>
            </a:r>
            <a:r>
              <a:rPr lang="en-US" altLang="en-US" sz="900" dirty="0">
                <a:solidFill>
                  <a:srgbClr val="000000"/>
                </a:solidFill>
              </a:rPr>
              <a:t>Publisher</a:t>
            </a:r>
            <a:r>
              <a:rPr lang="en-US" altLang="en-US" sz="900" b="0" dirty="0">
                <a:solidFill>
                  <a:srgbClr val="000000"/>
                </a:solidFill>
              </a:rPr>
              <a:t> Role can make the Test Plan Type </a:t>
            </a:r>
            <a:r>
              <a:rPr lang="en-US" altLang="en-US" sz="900" dirty="0">
                <a:solidFill>
                  <a:srgbClr val="000000"/>
                </a:solidFill>
              </a:rPr>
              <a:t>Public, </a:t>
            </a:r>
            <a:r>
              <a:rPr lang="en-US" altLang="en-US" sz="900" b="0" dirty="0">
                <a:solidFill>
                  <a:srgbClr val="000000"/>
                </a:solidFill>
              </a:rPr>
              <a:t>which will make it available to all GVT users </a:t>
            </a:r>
            <a:r>
              <a:rPr lang="en-US" altLang="en-US" sz="900" b="0" dirty="0">
                <a:solidFill>
                  <a:srgbClr val="FF0000"/>
                </a:solidFill>
              </a:rPr>
              <a:t> </a:t>
            </a:r>
            <a:r>
              <a:rPr lang="en-US" altLang="en-US" sz="900" b="0" i="1" dirty="0">
                <a:solidFill>
                  <a:srgbClr val="FF0000"/>
                </a:solidFill>
              </a:rPr>
              <a:t>if the </a:t>
            </a:r>
            <a:r>
              <a:rPr lang="en-US" altLang="en-US" sz="900" i="1" dirty="0">
                <a:solidFill>
                  <a:srgbClr val="FF0000"/>
                </a:solidFill>
              </a:rPr>
              <a:t>Tool Scope </a:t>
            </a:r>
            <a:r>
              <a:rPr lang="en-US" altLang="en-US" sz="900" b="0" i="1" dirty="0">
                <a:solidFill>
                  <a:srgbClr val="FF0000"/>
                </a:solidFill>
              </a:rPr>
              <a:t>is also </a:t>
            </a:r>
            <a:r>
              <a:rPr lang="en-US" altLang="en-US" sz="900" i="1" dirty="0">
                <a:solidFill>
                  <a:srgbClr val="FF0000"/>
                </a:solidFill>
              </a:rPr>
              <a:t>Public</a:t>
            </a:r>
            <a:endParaRPr lang="en-US" altLang="en-US" sz="800" b="0" i="1" dirty="0">
              <a:solidFill>
                <a:srgbClr val="FF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7FCAF6-B0A6-4F10-9B60-E6B4FA910548}"/>
              </a:ext>
            </a:extLst>
          </p:cNvPr>
          <p:cNvGrpSpPr/>
          <p:nvPr/>
        </p:nvGrpSpPr>
        <p:grpSpPr>
          <a:xfrm>
            <a:off x="7486596" y="809922"/>
            <a:ext cx="2617842" cy="1616923"/>
            <a:chOff x="9388072" y="807468"/>
            <a:chExt cx="2617842" cy="1616923"/>
          </a:xfrm>
        </p:grpSpPr>
        <p:grpSp>
          <p:nvGrpSpPr>
            <p:cNvPr id="5126" name="Group 10">
              <a:extLst>
                <a:ext uri="{FF2B5EF4-FFF2-40B4-BE49-F238E27FC236}">
                  <a16:creationId xmlns:a16="http://schemas.microsoft.com/office/drawing/2014/main" id="{FC9D32AB-7560-4C40-B084-65B329CD7E9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10324212" y="-128672"/>
              <a:ext cx="404796" cy="2277076"/>
              <a:chOff x="8771171" y="7627762"/>
              <a:chExt cx="532154" cy="647365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92669E2-FEA8-4C69-B835-349039247D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847772" y="7779858"/>
                <a:ext cx="607649" cy="303457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Upload Test Plan (.Zip)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button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9A9C876-914D-4361-AB2A-6A39A2D11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914064" y="8052802"/>
                <a:ext cx="79432" cy="365218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2</a:t>
                </a:r>
              </a:p>
            </p:txBody>
          </p:sp>
        </p:grpSp>
        <p:cxnSp>
          <p:nvCxnSpPr>
            <p:cNvPr id="30" name="Straight Connector 58">
              <a:extLst>
                <a:ext uri="{FF2B5EF4-FFF2-40B4-BE49-F238E27FC236}">
                  <a16:creationId xmlns:a16="http://schemas.microsoft.com/office/drawing/2014/main" id="{F2E3AD06-D389-45C7-9634-0897B49981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1361194" y="2420415"/>
              <a:ext cx="644720" cy="3976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5127" name="Straight Connector 58">
            <a:extLst>
              <a:ext uri="{FF2B5EF4-FFF2-40B4-BE49-F238E27FC236}">
                <a16:creationId xmlns:a16="http://schemas.microsoft.com/office/drawing/2014/main" id="{5F835356-D0FB-41AD-BBAA-A0C67942CB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41996" y="5373265"/>
            <a:ext cx="336335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128" name="Group 10">
            <a:extLst>
              <a:ext uri="{FF2B5EF4-FFF2-40B4-BE49-F238E27FC236}">
                <a16:creationId xmlns:a16="http://schemas.microsoft.com/office/drawing/2014/main" id="{4383A1CE-E8B4-40DC-B2AD-7762E8346307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890840" y="3734971"/>
            <a:ext cx="1053357" cy="2448955"/>
            <a:chOff x="8583007" y="7236785"/>
            <a:chExt cx="840567" cy="1390078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5A8F07-5081-406F-BDAB-A584C9E1F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403383" y="7520169"/>
              <a:ext cx="1303575" cy="736807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View Test Plan that was uploaded:</a:t>
              </a:r>
            </a:p>
            <a:p>
              <a:pPr marL="171450" indent="-171450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Name of uploaded Test Plan displays on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Plan dropdown menu</a:t>
              </a:r>
            </a:p>
            <a:p>
              <a:pPr marL="171450" indent="-171450" eaLnBrk="1" fontAlgn="base" hangingPunct="1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All of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Cases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the uploaded Test plan are displayed in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Cases 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panel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A937639-8696-49D5-94B7-FDCDFD5AB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618244" y="8454581"/>
              <a:ext cx="137045" cy="207520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4</a:t>
              </a:r>
            </a:p>
          </p:txBody>
        </p:sp>
      </p:grpSp>
      <p:cxnSp>
        <p:nvCxnSpPr>
          <p:cNvPr id="35" name="Straight Connector 58">
            <a:extLst>
              <a:ext uri="{FF2B5EF4-FFF2-40B4-BE49-F238E27FC236}">
                <a16:creationId xmlns:a16="http://schemas.microsoft.com/office/drawing/2014/main" id="{5A0A55CC-D642-471A-A3EB-62DC8C67A80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23993" y="4729554"/>
            <a:ext cx="2303317" cy="0"/>
          </a:xfrm>
          <a:prstGeom prst="line">
            <a:avLst/>
          </a:prstGeom>
          <a:noFill/>
          <a:ln w="28575">
            <a:solidFill>
              <a:srgbClr val="7F7F7F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E5CD2B6-E147-464E-8809-2799BBFECF53}"/>
              </a:ext>
            </a:extLst>
          </p:cNvPr>
          <p:cNvGrpSpPr/>
          <p:nvPr/>
        </p:nvGrpSpPr>
        <p:grpSpPr>
          <a:xfrm>
            <a:off x="3148635" y="2646085"/>
            <a:ext cx="7805497" cy="1125043"/>
            <a:chOff x="3148635" y="2646085"/>
            <a:chExt cx="7805497" cy="1125043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94E92C6-6F13-452E-AFA6-61602BD3B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48635" y="2646085"/>
              <a:ext cx="7805497" cy="1125043"/>
            </a:xfrm>
            <a:prstGeom prst="rect">
              <a:avLst/>
            </a:prstGeom>
          </p:spPr>
        </p:pic>
        <p:sp>
          <p:nvSpPr>
            <p:cNvPr id="31" name="Rectangle 18">
              <a:extLst>
                <a:ext uri="{FF2B5EF4-FFF2-40B4-BE49-F238E27FC236}">
                  <a16:creationId xmlns:a16="http://schemas.microsoft.com/office/drawing/2014/main" id="{68E10FF6-1684-4962-AB9F-0600EF415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770" y="2646154"/>
              <a:ext cx="7788362" cy="1114488"/>
            </a:xfrm>
            <a:prstGeom prst="rect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  <a:extLst/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lang="en-US" altLang="en-US" sz="18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4F30E0-2E57-462D-B361-A3D26AD02249}"/>
              </a:ext>
            </a:extLst>
          </p:cNvPr>
          <p:cNvGrpSpPr/>
          <p:nvPr/>
        </p:nvGrpSpPr>
        <p:grpSpPr>
          <a:xfrm>
            <a:off x="193040" y="3300567"/>
            <a:ext cx="6266389" cy="838359"/>
            <a:chOff x="8494128" y="323978"/>
            <a:chExt cx="6266389" cy="838359"/>
          </a:xfrm>
        </p:grpSpPr>
        <p:grpSp>
          <p:nvGrpSpPr>
            <p:cNvPr id="38" name="Group 10">
              <a:extLst>
                <a:ext uri="{FF2B5EF4-FFF2-40B4-BE49-F238E27FC236}">
                  <a16:creationId xmlns:a16="http://schemas.microsoft.com/office/drawing/2014/main" id="{92CCA50D-97A7-4DE2-99BD-391B4823BD2D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9218105" y="-157354"/>
              <a:ext cx="595714" cy="2043668"/>
              <a:chOff x="8454554" y="7948268"/>
              <a:chExt cx="783139" cy="581008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DE5BCA-D373-479A-8C27-A301BEC447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8649263" y="7869092"/>
                <a:ext cx="509254" cy="667606"/>
              </a:xfrm>
              <a:prstGeom prst="rect">
                <a:avLst/>
              </a:prstGeom>
              <a:solidFill>
                <a:srgbClr val="F2EECE"/>
              </a:solidFill>
              <a:ln w="28575">
                <a:solidFill>
                  <a:schemeClr val="tx1">
                    <a:lumMod val="50000"/>
                    <a:lumOff val="50000"/>
                  </a:schemeClr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charset="0"/>
                    <a:ea typeface="ＭＳ Ｐゴシック" pitchFamily="34" charset="-128"/>
                  </a:defRPr>
                </a:lvl9pPr>
              </a:lstStyle>
              <a:p>
                <a:pPr eaLnBrk="1" fontAlgn="base" hangingPunct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Click 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Browse Test Plan (.Zip)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button</a:t>
                </a:r>
                <a:r>
                  <a:rPr lang="en-US" altLang="ja-JP" sz="90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900" b="0" dirty="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select the exported Test Plan to upload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468E0E-8351-4F9C-BE91-F02D5BCDE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8597447" y="8306951"/>
                <a:ext cx="79432" cy="365218"/>
              </a:xfrm>
              <a:prstGeom prst="ellipse">
                <a:avLst/>
              </a:prstGeom>
              <a:solidFill>
                <a:srgbClr val="002060"/>
              </a:solidFill>
              <a:ln w="9525">
                <a:solidFill>
                  <a:schemeClr val="bg1"/>
                </a:solidFill>
                <a:round/>
                <a:headEnd/>
                <a:tailEnd/>
              </a:ln>
              <a:effectLst>
                <a:outerShdw blurRad="50800" dist="38100" dir="5400000" algn="t" rotWithShape="0">
                  <a:srgbClr val="808080">
                    <a:alpha val="39998"/>
                  </a:srgbClr>
                </a:outerShdw>
              </a:effectLst>
            </p:spPr>
            <p:txBody>
              <a:bodyPr lIns="0" tIns="0" rIns="0" bIns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900" b="1" dirty="0">
                    <a:solidFill>
                      <a:srgbClr val="FFFFFF"/>
                    </a:solidFill>
                    <a:latin typeface="Franklin Gothic Demi"/>
                    <a:ea typeface="ＭＳ Ｐゴシック" panose="020B0600070205080204" pitchFamily="34" charset="-128"/>
                  </a:rPr>
                  <a:t>3</a:t>
                </a:r>
              </a:p>
            </p:txBody>
          </p:sp>
        </p:grpSp>
        <p:cxnSp>
          <p:nvCxnSpPr>
            <p:cNvPr id="39" name="Straight Connector 58">
              <a:extLst>
                <a:ext uri="{FF2B5EF4-FFF2-40B4-BE49-F238E27FC236}">
                  <a16:creationId xmlns:a16="http://schemas.microsoft.com/office/drawing/2014/main" id="{0ABBBBA4-DD92-4C45-B55B-B7CDBB7C5E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4760517" y="323978"/>
              <a:ext cx="0" cy="571394"/>
            </a:xfrm>
            <a:prstGeom prst="line">
              <a:avLst/>
            </a:prstGeom>
            <a:noFill/>
            <a:ln w="28575">
              <a:solidFill>
                <a:srgbClr val="7F7F7F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3B36F6B-5166-4859-BB54-1099880D02A7}"/>
              </a:ext>
            </a:extLst>
          </p:cNvPr>
          <p:cNvCxnSpPr>
            <a:cxnSpLocks/>
            <a:endCxn id="31" idx="3"/>
          </p:cNvCxnSpPr>
          <p:nvPr/>
        </p:nvCxnSpPr>
        <p:spPr bwMode="auto">
          <a:xfrm rot="5400000">
            <a:off x="10782912" y="2607329"/>
            <a:ext cx="767290" cy="424849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F7F8-6CEA-4ED1-88F7-C94C15CBA237}"/>
              </a:ext>
            </a:extLst>
          </p:cNvPr>
          <p:cNvCxnSpPr>
            <a:cxnSpLocks/>
          </p:cNvCxnSpPr>
          <p:nvPr/>
        </p:nvCxnSpPr>
        <p:spPr bwMode="auto">
          <a:xfrm>
            <a:off x="9447750" y="1205387"/>
            <a:ext cx="0" cy="123071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0" name="Group 10">
            <a:extLst>
              <a:ext uri="{FF2B5EF4-FFF2-40B4-BE49-F238E27FC236}">
                <a16:creationId xmlns:a16="http://schemas.microsoft.com/office/drawing/2014/main" id="{6DCE10CE-4F4F-46BD-9FDA-6C31A5C0B3B6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52141" y="72207"/>
            <a:ext cx="509032" cy="2037735"/>
            <a:chOff x="8648818" y="7831555"/>
            <a:chExt cx="669186" cy="579321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A03D16-C34F-4F55-9AEA-21AC1914E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8809950" y="7854076"/>
              <a:ext cx="530575" cy="485533"/>
            </a:xfrm>
            <a:prstGeom prst="rect">
              <a:avLst/>
            </a:prstGeom>
            <a:solidFill>
              <a:srgbClr val="F2EECE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charset="0"/>
                  <a:ea typeface="ＭＳ Ｐゴシック" pitchFamily="34" charset="-128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Export the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 Plan Resource Bundle</a:t>
              </a:r>
              <a:r>
                <a:rPr lang="en-US" altLang="ja-JP" sz="900" b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from </a:t>
              </a:r>
              <a:r>
                <a:rPr lang="en-US" altLang="ja-JP" sz="90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TCAMT</a:t>
              </a:r>
              <a:endParaRPr lang="en-US" altLang="ja-JP" sz="9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4954E7-5A88-480A-AEBD-994FAB2376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8791711" y="8188551"/>
              <a:ext cx="79432" cy="365218"/>
            </a:xfrm>
            <a:prstGeom prst="ellipse">
              <a:avLst/>
            </a:prstGeom>
            <a:solidFill>
              <a:srgbClr val="00206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5400000" algn="t" rotWithShape="0">
                <a:srgbClr val="808080">
                  <a:alpha val="39998"/>
                </a:srgbClr>
              </a:outerShdw>
            </a:effectLst>
          </p:spPr>
          <p:txBody>
            <a:bodyPr lIns="0" tIns="0" rIns="0" bIns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900" b="1" dirty="0">
                  <a:solidFill>
                    <a:srgbClr val="FFFFFF"/>
                  </a:solidFill>
                  <a:latin typeface="Franklin Gothic Demi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2F5478-6D3D-4A6F-801B-B8A1C3F6D854}"/>
              </a:ext>
            </a:extLst>
          </p:cNvPr>
          <p:cNvCxnSpPr>
            <a:cxnSpLocks/>
          </p:cNvCxnSpPr>
          <p:nvPr/>
        </p:nvCxnSpPr>
        <p:spPr bwMode="auto">
          <a:xfrm>
            <a:off x="2246039" y="3885011"/>
            <a:ext cx="4222721" cy="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36" name="Straight Connector 5135">
            <a:extLst>
              <a:ext uri="{FF2B5EF4-FFF2-40B4-BE49-F238E27FC236}">
                <a16:creationId xmlns:a16="http://schemas.microsoft.com/office/drawing/2014/main" id="{73F2538A-9107-48E6-9099-D5D2A29A068E}"/>
              </a:ext>
            </a:extLst>
          </p:cNvPr>
          <p:cNvCxnSpPr/>
          <p:nvPr/>
        </p:nvCxnSpPr>
        <p:spPr bwMode="auto">
          <a:xfrm>
            <a:off x="9993086" y="1241355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E89F4A6-FDDC-44B0-985B-7E9B6A3650C9}"/>
              </a:ext>
            </a:extLst>
          </p:cNvPr>
          <p:cNvCxnSpPr>
            <a:cxnSpLocks/>
          </p:cNvCxnSpPr>
          <p:nvPr/>
        </p:nvCxnSpPr>
        <p:spPr bwMode="auto">
          <a:xfrm>
            <a:off x="10984374" y="2437331"/>
            <a:ext cx="394607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7257842"/>
      </p:ext>
    </p:extLst>
  </p:cSld>
  <p:clrMapOvr>
    <a:masterClrMapping/>
  </p:clrMapOvr>
</p:sld>
</file>

<file path=ppt/theme/theme1.xml><?xml version="1.0" encoding="utf-8"?>
<a:theme xmlns:a="http://schemas.openxmlformats.org/drawingml/2006/main" name="5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Franklin Gothic Dem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14769</TotalTime>
  <Words>153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ＭＳ Ｐゴシック</vt:lpstr>
      <vt:lpstr>Arial</vt:lpstr>
      <vt:lpstr>Calibri</vt:lpstr>
      <vt:lpstr>Franklin Gothic Book</vt:lpstr>
      <vt:lpstr>Franklin Gothic Demi</vt:lpstr>
      <vt:lpstr>Franklin Gothic Medium</vt:lpstr>
      <vt:lpstr>5_Default Design</vt:lpstr>
      <vt:lpstr>Context-based Test Management: Uploading Test Plans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Validation Tool (GVT) Overview</dc:title>
  <dc:creator>Martinez, Sandra (Fed)</dc:creator>
  <cp:lastModifiedBy>Martinez, Sandra (Fed)</cp:lastModifiedBy>
  <cp:revision>302</cp:revision>
  <cp:lastPrinted>2018-07-19T15:23:41Z</cp:lastPrinted>
  <dcterms:created xsi:type="dcterms:W3CDTF">2018-06-13T18:41:09Z</dcterms:created>
  <dcterms:modified xsi:type="dcterms:W3CDTF">2019-04-10T15:52:15Z</dcterms:modified>
</cp:coreProperties>
</file>