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9"/>
  </p:notesMasterIdLst>
  <p:handoutMasterIdLst>
    <p:handoutMasterId r:id="rId40"/>
  </p:handoutMasterIdLst>
  <p:sldIdLst>
    <p:sldId id="344" r:id="rId2"/>
    <p:sldId id="345" r:id="rId3"/>
    <p:sldId id="402" r:id="rId4"/>
    <p:sldId id="357" r:id="rId5"/>
    <p:sldId id="385" r:id="rId6"/>
    <p:sldId id="348" r:id="rId7"/>
    <p:sldId id="342" r:id="rId8"/>
    <p:sldId id="387" r:id="rId9"/>
    <p:sldId id="399" r:id="rId10"/>
    <p:sldId id="425" r:id="rId11"/>
    <p:sldId id="426" r:id="rId12"/>
    <p:sldId id="424" r:id="rId13"/>
    <p:sldId id="386" r:id="rId14"/>
    <p:sldId id="346" r:id="rId15"/>
    <p:sldId id="406" r:id="rId16"/>
    <p:sldId id="309" r:id="rId17"/>
    <p:sldId id="349" r:id="rId18"/>
    <p:sldId id="391" r:id="rId19"/>
    <p:sldId id="408" r:id="rId20"/>
    <p:sldId id="421" r:id="rId21"/>
    <p:sldId id="392" r:id="rId22"/>
    <p:sldId id="393" r:id="rId23"/>
    <p:sldId id="395" r:id="rId24"/>
    <p:sldId id="396" r:id="rId25"/>
    <p:sldId id="409" r:id="rId26"/>
    <p:sldId id="410" r:id="rId27"/>
    <p:sldId id="411" r:id="rId28"/>
    <p:sldId id="412" r:id="rId29"/>
    <p:sldId id="418" r:id="rId30"/>
    <p:sldId id="413" r:id="rId31"/>
    <p:sldId id="414" r:id="rId32"/>
    <p:sldId id="423" r:id="rId33"/>
    <p:sldId id="420" r:id="rId34"/>
    <p:sldId id="417" r:id="rId35"/>
    <p:sldId id="419" r:id="rId36"/>
    <p:sldId id="427" r:id="rId37"/>
    <p:sldId id="354" r:id="rId38"/>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8">
          <p15:clr>
            <a:srgbClr val="A4A3A4"/>
          </p15:clr>
        </p15:guide>
        <p15:guide id="2" pos="2064">
          <p15:clr>
            <a:srgbClr val="A4A3A4"/>
          </p15:clr>
        </p15:guide>
        <p15:guide id="3" orient="horz" pos="1776">
          <p15:clr>
            <a:srgbClr val="A4A3A4"/>
          </p15:clr>
        </p15:guide>
        <p15:guide id="4" pos="4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E4F3F4"/>
    <a:srgbClr val="FCD5B4"/>
    <a:srgbClr val="FF9999"/>
    <a:srgbClr val="D1D1F0"/>
    <a:srgbClr val="FAD790"/>
    <a:srgbClr val="9CA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autoAdjust="0"/>
    <p:restoredTop sz="94619" autoAdjust="0"/>
  </p:normalViewPr>
  <p:slideViewPr>
    <p:cSldViewPr>
      <p:cViewPr varScale="1">
        <p:scale>
          <a:sx n="62" d="100"/>
          <a:sy n="62" d="100"/>
        </p:scale>
        <p:origin x="1400" y="28"/>
      </p:cViewPr>
      <p:guideLst>
        <p:guide orient="horz" pos="48"/>
        <p:guide pos="2064"/>
        <p:guide orient="horz" pos="1776"/>
        <p:guide pos="480"/>
      </p:guideLst>
    </p:cSldViewPr>
  </p:slideViewPr>
  <p:outlineViewPr>
    <p:cViewPr>
      <p:scale>
        <a:sx n="33" d="100"/>
        <a:sy n="33" d="100"/>
      </p:scale>
      <p:origin x="0" y="7968"/>
    </p:cViewPr>
  </p:outlineViewPr>
  <p:notesTextViewPr>
    <p:cViewPr>
      <p:scale>
        <a:sx n="100" d="100"/>
        <a:sy n="100" d="100"/>
      </p:scale>
      <p:origin x="0" y="0"/>
    </p:cViewPr>
  </p:notesTextViewPr>
  <p:sorterViewPr>
    <p:cViewPr>
      <p:scale>
        <a:sx n="90" d="100"/>
        <a:sy n="90" d="100"/>
      </p:scale>
      <p:origin x="0" y="-671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958F960-DECA-4D8D-B624-F3A4AAB8D93F}"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en-US"/>
        </a:p>
      </dgm:t>
    </dgm:pt>
    <dgm:pt modelId="{EEE165BE-2DA9-47D5-ABE4-521B98CD774F}">
      <dgm:prSet custT="1"/>
      <dgm:spPr>
        <a:solidFill>
          <a:schemeClr val="accent1"/>
        </a:solidFill>
      </dgm:spPr>
      <dgm:t>
        <a:bodyPr/>
        <a:lstStyle/>
        <a:p>
          <a:pPr rtl="0"/>
          <a:r>
            <a:rPr lang="en-US" sz="1700" dirty="0"/>
            <a:t>Per the ONC Edition 2015 Final Rule, capabilities of each Health IT Module are tested rather than specific installed instances of a Health IT Module</a:t>
          </a:r>
        </a:p>
      </dgm:t>
    </dgm:pt>
    <dgm:pt modelId="{97C2FB57-F7A9-46C7-B28D-341DCA6BB3CF}" type="parTrans" cxnId="{A39C844E-E830-43F4-A553-FFA7AE73DB77}">
      <dgm:prSet/>
      <dgm:spPr/>
      <dgm:t>
        <a:bodyPr/>
        <a:lstStyle/>
        <a:p>
          <a:endParaRPr lang="en-US"/>
        </a:p>
      </dgm:t>
    </dgm:pt>
    <dgm:pt modelId="{12CB45A7-CFE7-4C57-91E5-1C4335549A7B}" type="sibTrans" cxnId="{A39C844E-E830-43F4-A553-FFA7AE73DB77}">
      <dgm:prSet/>
      <dgm:spPr/>
      <dgm:t>
        <a:bodyPr/>
        <a:lstStyle/>
        <a:p>
          <a:endParaRPr lang="en-US"/>
        </a:p>
      </dgm:t>
    </dgm:pt>
    <dgm:pt modelId="{6F1027AC-2BBD-40C9-A180-0C54E8BE76AD}">
      <dgm:prSet custT="1"/>
      <dgm:spPr/>
      <dgm:t>
        <a:bodyPr/>
        <a:lstStyle/>
        <a:p>
          <a:pPr marL="166688" indent="-166688" rtl="0"/>
          <a:r>
            <a:rPr lang="en-US" sz="1200" dirty="0"/>
            <a:t>The ONC certification criterion specifies testing the capability of a Health IT Module to create immunization information and query messages for electronic transmission and to receive electronic responses</a:t>
          </a:r>
        </a:p>
      </dgm:t>
    </dgm:pt>
    <dgm:pt modelId="{A2D8BD2F-863F-4083-AB7D-CD6386A1C7D3}" type="parTrans" cxnId="{B8650DAF-0036-4839-A11B-6C31314DF6E0}">
      <dgm:prSet/>
      <dgm:spPr/>
      <dgm:t>
        <a:bodyPr/>
        <a:lstStyle/>
        <a:p>
          <a:endParaRPr lang="en-US"/>
        </a:p>
      </dgm:t>
    </dgm:pt>
    <dgm:pt modelId="{3F4A3D18-BB88-4130-ABDD-C520821CE52D}" type="sibTrans" cxnId="{B8650DAF-0036-4839-A11B-6C31314DF6E0}">
      <dgm:prSet/>
      <dgm:spPr/>
      <dgm:t>
        <a:bodyPr/>
        <a:lstStyle/>
        <a:p>
          <a:endParaRPr lang="en-US"/>
        </a:p>
      </dgm:t>
    </dgm:pt>
    <dgm:pt modelId="{FA4D482B-6551-4F3A-9C75-AB0A93B21D16}">
      <dgm:prSet custT="1"/>
      <dgm:spPr/>
      <dgm:t>
        <a:bodyPr/>
        <a:lstStyle/>
        <a:p>
          <a:pPr marL="166688" indent="-166688" rtl="0"/>
          <a:r>
            <a:rPr lang="en-US" sz="1200" dirty="0"/>
            <a:t>Receiving systems, such as immunization information systems (IIS), are not being certified; however, a receiving system should be capable of processing the data specified in the ONC criterion</a:t>
          </a:r>
        </a:p>
      </dgm:t>
    </dgm:pt>
    <dgm:pt modelId="{731BBE58-5AEA-442E-A602-C0D01567AFBF}" type="parTrans" cxnId="{2679FA1C-300A-46E1-9DCA-C07C3A4FFE5A}">
      <dgm:prSet/>
      <dgm:spPr/>
      <dgm:t>
        <a:bodyPr/>
        <a:lstStyle/>
        <a:p>
          <a:endParaRPr lang="en-US"/>
        </a:p>
      </dgm:t>
    </dgm:pt>
    <dgm:pt modelId="{2E38FC82-ADFA-4FE2-A3D3-F76EF51A41F3}" type="sibTrans" cxnId="{2679FA1C-300A-46E1-9DCA-C07C3A4FFE5A}">
      <dgm:prSet/>
      <dgm:spPr/>
      <dgm:t>
        <a:bodyPr/>
        <a:lstStyle/>
        <a:p>
          <a:endParaRPr lang="en-US"/>
        </a:p>
      </dgm:t>
    </dgm:pt>
    <dgm:pt modelId="{73A58A39-E5E8-4328-82CA-EA480BCAFE27}">
      <dgm:prSet custT="1"/>
      <dgm:spPr>
        <a:solidFill>
          <a:schemeClr val="accent1"/>
        </a:solidFill>
      </dgm:spPr>
      <dgm:t>
        <a:bodyPr/>
        <a:lstStyle/>
        <a:p>
          <a:pPr rtl="0"/>
          <a:r>
            <a:rPr lang="en-US" sz="1800" dirty="0"/>
            <a:t>Testing focus and scope are narrow</a:t>
          </a:r>
        </a:p>
      </dgm:t>
    </dgm:pt>
    <dgm:pt modelId="{4B585953-5979-4A51-BD7E-9F3BFAEAF074}" type="parTrans" cxnId="{5278D981-2C8A-4A92-9726-2AE24189C7C9}">
      <dgm:prSet/>
      <dgm:spPr/>
      <dgm:t>
        <a:bodyPr/>
        <a:lstStyle/>
        <a:p>
          <a:endParaRPr lang="en-US"/>
        </a:p>
      </dgm:t>
    </dgm:pt>
    <dgm:pt modelId="{567277A6-FCB2-49E4-9414-BD472C9152D0}" type="sibTrans" cxnId="{5278D981-2C8A-4A92-9726-2AE24189C7C9}">
      <dgm:prSet/>
      <dgm:spPr/>
      <dgm:t>
        <a:bodyPr/>
        <a:lstStyle/>
        <a:p>
          <a:endParaRPr lang="en-US"/>
        </a:p>
      </dgm:t>
    </dgm:pt>
    <dgm:pt modelId="{FB64A0B6-3230-47CE-BB15-4D2F1873AC7D}">
      <dgm:prSet custT="1"/>
      <dgm:spPr/>
      <dgm:t>
        <a:bodyPr/>
        <a:lstStyle/>
        <a:p>
          <a:pPr marL="166688" indent="-166688" rtl="0"/>
          <a:r>
            <a:rPr lang="en-US" sz="1200" dirty="0"/>
            <a:t>Testing encompasses only the specific use case indicated in the    Final Rule</a:t>
          </a:r>
        </a:p>
      </dgm:t>
    </dgm:pt>
    <dgm:pt modelId="{C075F740-0F10-4D4D-9C07-3AB4060441AD}" type="parTrans" cxnId="{D2FB5BF8-F34B-449B-BE02-418907C09927}">
      <dgm:prSet/>
      <dgm:spPr/>
      <dgm:t>
        <a:bodyPr/>
        <a:lstStyle/>
        <a:p>
          <a:endParaRPr lang="en-US"/>
        </a:p>
      </dgm:t>
    </dgm:pt>
    <dgm:pt modelId="{9C9E7E83-1BAD-41EB-AD36-4769145A9EE0}" type="sibTrans" cxnId="{D2FB5BF8-F34B-449B-BE02-418907C09927}">
      <dgm:prSet/>
      <dgm:spPr/>
      <dgm:t>
        <a:bodyPr/>
        <a:lstStyle/>
        <a:p>
          <a:endParaRPr lang="en-US"/>
        </a:p>
      </dgm:t>
    </dgm:pt>
    <dgm:pt modelId="{77989C9A-2532-4E8C-949A-8FEAD7C53123}">
      <dgm:prSet custT="1"/>
      <dgm:spPr/>
      <dgm:t>
        <a:bodyPr/>
        <a:lstStyle/>
        <a:p>
          <a:pPr marL="166688" indent="-166688" rtl="0"/>
          <a:r>
            <a:rPr lang="en-US" sz="1200" dirty="0"/>
            <a:t>Testing does not attempt to address the entire spectrum of use cases found in the production setting or specified in implementation guides</a:t>
          </a:r>
        </a:p>
      </dgm:t>
    </dgm:pt>
    <dgm:pt modelId="{414D69CF-4783-4A66-A345-4BDB7639D25E}" type="parTrans" cxnId="{C7FE746B-A3F4-47F1-A352-61B96C1D4691}">
      <dgm:prSet/>
      <dgm:spPr/>
      <dgm:t>
        <a:bodyPr/>
        <a:lstStyle/>
        <a:p>
          <a:endParaRPr lang="en-US"/>
        </a:p>
      </dgm:t>
    </dgm:pt>
    <dgm:pt modelId="{8DC2BFF0-C2ED-42D5-AD1A-E7C8B8BFD3BB}" type="sibTrans" cxnId="{C7FE746B-A3F4-47F1-A352-61B96C1D4691}">
      <dgm:prSet/>
      <dgm:spPr/>
      <dgm:t>
        <a:bodyPr/>
        <a:lstStyle/>
        <a:p>
          <a:endParaRPr lang="en-US"/>
        </a:p>
      </dgm:t>
    </dgm:pt>
    <dgm:pt modelId="{2248E3B7-D333-4089-9662-8FD76787833D}">
      <dgm:prSet custT="1"/>
      <dgm:spPr>
        <a:solidFill>
          <a:schemeClr val="accent1"/>
        </a:solidFill>
      </dgm:spPr>
      <dgm:t>
        <a:bodyPr/>
        <a:lstStyle/>
        <a:p>
          <a:pPr rtl="0"/>
          <a:r>
            <a:rPr lang="en-US" sz="1800" dirty="0"/>
            <a:t>Health IT Module certification testing is driven by the test data</a:t>
          </a:r>
        </a:p>
      </dgm:t>
    </dgm:pt>
    <dgm:pt modelId="{E834E846-AC27-4FA4-82A6-EB9C73C56959}" type="parTrans" cxnId="{B5B83EC3-577F-453E-9FB5-4E7FDA167845}">
      <dgm:prSet/>
      <dgm:spPr/>
      <dgm:t>
        <a:bodyPr/>
        <a:lstStyle/>
        <a:p>
          <a:endParaRPr lang="en-US"/>
        </a:p>
      </dgm:t>
    </dgm:pt>
    <dgm:pt modelId="{7D1E6F1B-1E99-4AB0-B010-64283E70B5BC}" type="sibTrans" cxnId="{B5B83EC3-577F-453E-9FB5-4E7FDA167845}">
      <dgm:prSet/>
      <dgm:spPr/>
      <dgm:t>
        <a:bodyPr/>
        <a:lstStyle/>
        <a:p>
          <a:endParaRPr lang="en-US"/>
        </a:p>
      </dgm:t>
    </dgm:pt>
    <dgm:pt modelId="{9C0A4250-38F8-44A2-8F93-1174978AB95D}">
      <dgm:prSet custT="1"/>
      <dgm:spPr/>
      <dgm:t>
        <a:bodyPr/>
        <a:lstStyle/>
        <a:p>
          <a:pPr marL="166688" indent="-166688" rtl="0"/>
          <a:r>
            <a:rPr lang="en-US" sz="1200" dirty="0"/>
            <a:t>The NIST test tool assesses the capability of a Health IT Module to use specific data to create and consume immunization messages for transmission to/from public health agencies</a:t>
          </a:r>
        </a:p>
      </dgm:t>
    </dgm:pt>
    <dgm:pt modelId="{4A92C92B-8548-41BC-BE2C-34045BE6C00E}" type="parTrans" cxnId="{A43AE6E6-BD80-42B1-A391-00EBF617A96D}">
      <dgm:prSet/>
      <dgm:spPr/>
      <dgm:t>
        <a:bodyPr/>
        <a:lstStyle/>
        <a:p>
          <a:endParaRPr lang="en-US"/>
        </a:p>
      </dgm:t>
    </dgm:pt>
    <dgm:pt modelId="{C6DD9566-E1A5-41BF-81EF-BF833C293836}" type="sibTrans" cxnId="{A43AE6E6-BD80-42B1-A391-00EBF617A96D}">
      <dgm:prSet/>
      <dgm:spPr/>
      <dgm:t>
        <a:bodyPr/>
        <a:lstStyle/>
        <a:p>
          <a:endParaRPr lang="en-US"/>
        </a:p>
      </dgm:t>
    </dgm:pt>
    <dgm:pt modelId="{C6AE941C-01E6-482A-A5DC-10CCC25CF5A0}">
      <dgm:prSet custT="1"/>
      <dgm:spPr/>
      <dgm:t>
        <a:bodyPr/>
        <a:lstStyle/>
        <a:p>
          <a:pPr marL="166688" indent="-166688" rtl="0"/>
          <a:r>
            <a:rPr lang="en-US" sz="1200" dirty="0"/>
            <a:t>The testing will not demonstrate complete conformance to the Implementation Guide as it is not practical for ONC certification  testing to be exhaustive</a:t>
          </a:r>
        </a:p>
      </dgm:t>
    </dgm:pt>
    <dgm:pt modelId="{FBC49FF3-69E3-4546-A86F-0B2DB50034A9}" type="parTrans" cxnId="{B195534B-7662-490C-AB98-F222D0F3D0AE}">
      <dgm:prSet/>
      <dgm:spPr/>
      <dgm:t>
        <a:bodyPr/>
        <a:lstStyle/>
        <a:p>
          <a:endParaRPr lang="en-US"/>
        </a:p>
      </dgm:t>
    </dgm:pt>
    <dgm:pt modelId="{B8E39372-A6DE-4326-BE9D-CC0DA643E07D}" type="sibTrans" cxnId="{B195534B-7662-490C-AB98-F222D0F3D0AE}">
      <dgm:prSet/>
      <dgm:spPr/>
      <dgm:t>
        <a:bodyPr/>
        <a:lstStyle/>
        <a:p>
          <a:endParaRPr lang="en-US"/>
        </a:p>
      </dgm:t>
    </dgm:pt>
    <dgm:pt modelId="{F679D161-75A7-48A0-BC0C-F6D4E26B5C25}">
      <dgm:prSet custT="1"/>
      <dgm:spPr/>
      <dgm:t>
        <a:bodyPr/>
        <a:lstStyle/>
        <a:p>
          <a:pPr marL="166688" indent="-166688" rtl="0"/>
          <a:r>
            <a:rPr lang="en-US" sz="1200" dirty="0"/>
            <a:t>Transmission of the messages is not being tested</a:t>
          </a:r>
        </a:p>
      </dgm:t>
    </dgm:pt>
    <dgm:pt modelId="{C5922A76-928A-447B-ACAE-590906473EAB}" type="parTrans" cxnId="{0E6CEC40-5FFF-4DA6-A8CC-6E0495F863FE}">
      <dgm:prSet/>
      <dgm:spPr/>
      <dgm:t>
        <a:bodyPr/>
        <a:lstStyle/>
        <a:p>
          <a:endParaRPr lang="en-US"/>
        </a:p>
      </dgm:t>
    </dgm:pt>
    <dgm:pt modelId="{20F804DF-1461-48E5-937E-62F971FC56B3}" type="sibTrans" cxnId="{0E6CEC40-5FFF-4DA6-A8CC-6E0495F863FE}">
      <dgm:prSet/>
      <dgm:spPr/>
      <dgm:t>
        <a:bodyPr/>
        <a:lstStyle/>
        <a:p>
          <a:endParaRPr lang="en-US"/>
        </a:p>
      </dgm:t>
    </dgm:pt>
    <dgm:pt modelId="{428DF0D7-51CD-46CE-A19E-DACBED35439B}">
      <dgm:prSet custT="1"/>
      <dgm:spPr/>
      <dgm:t>
        <a:bodyPr/>
        <a:lstStyle/>
        <a:p>
          <a:pPr marL="166688" indent="-166688" rtl="0"/>
          <a:r>
            <a:rPr lang="en-US" sz="1200" dirty="0"/>
            <a:t>The Test Cases provided do not cover the full extent of use cases specified in the Implementation Guide; through consultation with CDC Immunization experts, a set of  scenarios were created for testing</a:t>
          </a:r>
        </a:p>
      </dgm:t>
    </dgm:pt>
    <dgm:pt modelId="{BF973FED-18BD-45B3-83F9-9F1BE8F815D3}" type="parTrans" cxnId="{CAA4E6A2-8398-4AC0-BDB4-6840015CC8EB}">
      <dgm:prSet/>
      <dgm:spPr/>
      <dgm:t>
        <a:bodyPr/>
        <a:lstStyle/>
        <a:p>
          <a:endParaRPr lang="en-US"/>
        </a:p>
      </dgm:t>
    </dgm:pt>
    <dgm:pt modelId="{507BA2AF-5DAE-4A79-83DC-8976A9B322F9}" type="sibTrans" cxnId="{CAA4E6A2-8398-4AC0-BDB4-6840015CC8EB}">
      <dgm:prSet/>
      <dgm:spPr/>
      <dgm:t>
        <a:bodyPr/>
        <a:lstStyle/>
        <a:p>
          <a:endParaRPr lang="en-US"/>
        </a:p>
      </dgm:t>
    </dgm:pt>
    <dgm:pt modelId="{17FD8BEC-3A84-43C3-A358-73687C7997F7}" type="pres">
      <dgm:prSet presAssocID="{3958F960-DECA-4D8D-B624-F3A4AAB8D93F}" presName="Name0" presStyleCnt="0">
        <dgm:presLayoutVars>
          <dgm:dir/>
          <dgm:animLvl val="lvl"/>
          <dgm:resizeHandles val="exact"/>
        </dgm:presLayoutVars>
      </dgm:prSet>
      <dgm:spPr/>
    </dgm:pt>
    <dgm:pt modelId="{EEF9BE27-B0CA-4000-8A69-E5CED89CC419}" type="pres">
      <dgm:prSet presAssocID="{EEE165BE-2DA9-47D5-ABE4-521B98CD774F}" presName="linNode" presStyleCnt="0"/>
      <dgm:spPr/>
    </dgm:pt>
    <dgm:pt modelId="{69EA68D7-D70B-4203-BF80-F098E5F1A890}" type="pres">
      <dgm:prSet presAssocID="{EEE165BE-2DA9-47D5-ABE4-521B98CD774F}" presName="parentText" presStyleLbl="node1" presStyleIdx="0" presStyleCnt="3" custScaleX="94786">
        <dgm:presLayoutVars>
          <dgm:chMax val="1"/>
          <dgm:bulletEnabled val="1"/>
        </dgm:presLayoutVars>
      </dgm:prSet>
      <dgm:spPr/>
    </dgm:pt>
    <dgm:pt modelId="{CDCA1351-20A5-4C5F-B6BB-7884011AF83C}" type="pres">
      <dgm:prSet presAssocID="{EEE165BE-2DA9-47D5-ABE4-521B98CD774F}" presName="descendantText" presStyleLbl="alignAccFollowNode1" presStyleIdx="0" presStyleCnt="3">
        <dgm:presLayoutVars>
          <dgm:bulletEnabled val="1"/>
        </dgm:presLayoutVars>
      </dgm:prSet>
      <dgm:spPr/>
    </dgm:pt>
    <dgm:pt modelId="{44389E5B-AE3B-42E6-9938-50BE965FFF45}" type="pres">
      <dgm:prSet presAssocID="{12CB45A7-CFE7-4C57-91E5-1C4335549A7B}" presName="sp" presStyleCnt="0"/>
      <dgm:spPr/>
    </dgm:pt>
    <dgm:pt modelId="{C2D932AA-5772-471E-B156-1B8F7CD713E9}" type="pres">
      <dgm:prSet presAssocID="{73A58A39-E5E8-4328-82CA-EA480BCAFE27}" presName="linNode" presStyleCnt="0"/>
      <dgm:spPr/>
    </dgm:pt>
    <dgm:pt modelId="{7F87D7F1-1E7A-4440-A2A4-44A2584F20C7}" type="pres">
      <dgm:prSet presAssocID="{73A58A39-E5E8-4328-82CA-EA480BCAFE27}" presName="parentText" presStyleLbl="node1" presStyleIdx="1" presStyleCnt="3" custScaleX="94933">
        <dgm:presLayoutVars>
          <dgm:chMax val="1"/>
          <dgm:bulletEnabled val="1"/>
        </dgm:presLayoutVars>
      </dgm:prSet>
      <dgm:spPr/>
    </dgm:pt>
    <dgm:pt modelId="{3D82EC8C-B11E-404B-A8C8-BED6641AE4A8}" type="pres">
      <dgm:prSet presAssocID="{73A58A39-E5E8-4328-82CA-EA480BCAFE27}" presName="descendantText" presStyleLbl="alignAccFollowNode1" presStyleIdx="1" presStyleCnt="3">
        <dgm:presLayoutVars>
          <dgm:bulletEnabled val="1"/>
        </dgm:presLayoutVars>
      </dgm:prSet>
      <dgm:spPr/>
    </dgm:pt>
    <dgm:pt modelId="{332F69A5-FB89-48FD-91C2-391CD75CB95F}" type="pres">
      <dgm:prSet presAssocID="{567277A6-FCB2-49E4-9414-BD472C9152D0}" presName="sp" presStyleCnt="0"/>
      <dgm:spPr/>
    </dgm:pt>
    <dgm:pt modelId="{753F2AD7-0258-4303-8064-BBD2D90B8A4A}" type="pres">
      <dgm:prSet presAssocID="{2248E3B7-D333-4089-9662-8FD76787833D}" presName="linNode" presStyleCnt="0"/>
      <dgm:spPr/>
    </dgm:pt>
    <dgm:pt modelId="{97611083-6693-47C7-BE13-138D3C8A8FF0}" type="pres">
      <dgm:prSet presAssocID="{2248E3B7-D333-4089-9662-8FD76787833D}" presName="parentText" presStyleLbl="node1" presStyleIdx="2" presStyleCnt="3" custScaleX="94785">
        <dgm:presLayoutVars>
          <dgm:chMax val="1"/>
          <dgm:bulletEnabled val="1"/>
        </dgm:presLayoutVars>
      </dgm:prSet>
      <dgm:spPr/>
    </dgm:pt>
    <dgm:pt modelId="{65C42CF7-3BCF-45EA-9230-8F109B28E3FA}" type="pres">
      <dgm:prSet presAssocID="{2248E3B7-D333-4089-9662-8FD76787833D}" presName="descendantText" presStyleLbl="alignAccFollowNode1" presStyleIdx="2" presStyleCnt="3" custScaleY="113960">
        <dgm:presLayoutVars>
          <dgm:bulletEnabled val="1"/>
        </dgm:presLayoutVars>
      </dgm:prSet>
      <dgm:spPr/>
    </dgm:pt>
  </dgm:ptLst>
  <dgm:cxnLst>
    <dgm:cxn modelId="{B57D8E0F-2A0B-4D06-A26F-13A367A49F14}" type="presOf" srcId="{FA4D482B-6551-4F3A-9C75-AB0A93B21D16}" destId="{CDCA1351-20A5-4C5F-B6BB-7884011AF83C}" srcOrd="0" destOrd="2" presId="urn:microsoft.com/office/officeart/2005/8/layout/vList5"/>
    <dgm:cxn modelId="{D236D211-9B30-4B34-B997-F9933F222CFB}" type="presOf" srcId="{428DF0D7-51CD-46CE-A19E-DACBED35439B}" destId="{65C42CF7-3BCF-45EA-9230-8F109B28E3FA}" srcOrd="0" destOrd="1" presId="urn:microsoft.com/office/officeart/2005/8/layout/vList5"/>
    <dgm:cxn modelId="{2679FA1C-300A-46E1-9DCA-C07C3A4FFE5A}" srcId="{EEE165BE-2DA9-47D5-ABE4-521B98CD774F}" destId="{FA4D482B-6551-4F3A-9C75-AB0A93B21D16}" srcOrd="2" destOrd="0" parTransId="{731BBE58-5AEA-442E-A602-C0D01567AFBF}" sibTransId="{2E38FC82-ADFA-4FE2-A3D3-F76EF51A41F3}"/>
    <dgm:cxn modelId="{0E6CEC40-5FFF-4DA6-A8CC-6E0495F863FE}" srcId="{EEE165BE-2DA9-47D5-ABE4-521B98CD774F}" destId="{F679D161-75A7-48A0-BC0C-F6D4E26B5C25}" srcOrd="1" destOrd="0" parTransId="{C5922A76-928A-447B-ACAE-590906473EAB}" sibTransId="{20F804DF-1461-48E5-937E-62F971FC56B3}"/>
    <dgm:cxn modelId="{E07CD061-4932-432E-9318-089EC1AC76E4}" type="presOf" srcId="{2248E3B7-D333-4089-9662-8FD76787833D}" destId="{97611083-6693-47C7-BE13-138D3C8A8FF0}" srcOrd="0" destOrd="0" presId="urn:microsoft.com/office/officeart/2005/8/layout/vList5"/>
    <dgm:cxn modelId="{B195534B-7662-490C-AB98-F222D0F3D0AE}" srcId="{2248E3B7-D333-4089-9662-8FD76787833D}" destId="{C6AE941C-01E6-482A-A5DC-10CCC25CF5A0}" srcOrd="2" destOrd="0" parTransId="{FBC49FF3-69E3-4546-A86F-0B2DB50034A9}" sibTransId="{B8E39372-A6DE-4326-BE9D-CC0DA643E07D}"/>
    <dgm:cxn modelId="{C7FE746B-A3F4-47F1-A352-61B96C1D4691}" srcId="{73A58A39-E5E8-4328-82CA-EA480BCAFE27}" destId="{77989C9A-2532-4E8C-949A-8FEAD7C53123}" srcOrd="1" destOrd="0" parTransId="{414D69CF-4783-4A66-A345-4BDB7639D25E}" sibTransId="{8DC2BFF0-C2ED-42D5-AD1A-E7C8B8BFD3BB}"/>
    <dgm:cxn modelId="{E0DEDC4C-7688-4C13-9E33-536C1233E6F9}" type="presOf" srcId="{77989C9A-2532-4E8C-949A-8FEAD7C53123}" destId="{3D82EC8C-B11E-404B-A8C8-BED6641AE4A8}" srcOrd="0" destOrd="1" presId="urn:microsoft.com/office/officeart/2005/8/layout/vList5"/>
    <dgm:cxn modelId="{A39C844E-E830-43F4-A553-FFA7AE73DB77}" srcId="{3958F960-DECA-4D8D-B624-F3A4AAB8D93F}" destId="{EEE165BE-2DA9-47D5-ABE4-521B98CD774F}" srcOrd="0" destOrd="0" parTransId="{97C2FB57-F7A9-46C7-B28D-341DCA6BB3CF}" sibTransId="{12CB45A7-CFE7-4C57-91E5-1C4335549A7B}"/>
    <dgm:cxn modelId="{1A63E876-1C0B-4630-A31E-69C34D333131}" type="presOf" srcId="{73A58A39-E5E8-4328-82CA-EA480BCAFE27}" destId="{7F87D7F1-1E7A-4440-A2A4-44A2584F20C7}" srcOrd="0" destOrd="0" presId="urn:microsoft.com/office/officeart/2005/8/layout/vList5"/>
    <dgm:cxn modelId="{F08D367B-EE99-44E4-9E34-201BA6574EC0}" type="presOf" srcId="{6F1027AC-2BBD-40C9-A180-0C54E8BE76AD}" destId="{CDCA1351-20A5-4C5F-B6BB-7884011AF83C}" srcOrd="0" destOrd="0" presId="urn:microsoft.com/office/officeart/2005/8/layout/vList5"/>
    <dgm:cxn modelId="{5278D981-2C8A-4A92-9726-2AE24189C7C9}" srcId="{3958F960-DECA-4D8D-B624-F3A4AAB8D93F}" destId="{73A58A39-E5E8-4328-82CA-EA480BCAFE27}" srcOrd="1" destOrd="0" parTransId="{4B585953-5979-4A51-BD7E-9F3BFAEAF074}" sibTransId="{567277A6-FCB2-49E4-9414-BD472C9152D0}"/>
    <dgm:cxn modelId="{79675987-E5F2-480B-8250-4C01CD816AEA}" type="presOf" srcId="{F679D161-75A7-48A0-BC0C-F6D4E26B5C25}" destId="{CDCA1351-20A5-4C5F-B6BB-7884011AF83C}" srcOrd="0" destOrd="1" presId="urn:microsoft.com/office/officeart/2005/8/layout/vList5"/>
    <dgm:cxn modelId="{C7D1E89D-7E2B-40F6-94F8-0E5A4AF74575}" type="presOf" srcId="{3958F960-DECA-4D8D-B624-F3A4AAB8D93F}" destId="{17FD8BEC-3A84-43C3-A358-73687C7997F7}" srcOrd="0" destOrd="0" presId="urn:microsoft.com/office/officeart/2005/8/layout/vList5"/>
    <dgm:cxn modelId="{CAA4E6A2-8398-4AC0-BDB4-6840015CC8EB}" srcId="{2248E3B7-D333-4089-9662-8FD76787833D}" destId="{428DF0D7-51CD-46CE-A19E-DACBED35439B}" srcOrd="1" destOrd="0" parTransId="{BF973FED-18BD-45B3-83F9-9F1BE8F815D3}" sibTransId="{507BA2AF-5DAE-4A79-83DC-8976A9B322F9}"/>
    <dgm:cxn modelId="{B8650DAF-0036-4839-A11B-6C31314DF6E0}" srcId="{EEE165BE-2DA9-47D5-ABE4-521B98CD774F}" destId="{6F1027AC-2BBD-40C9-A180-0C54E8BE76AD}" srcOrd="0" destOrd="0" parTransId="{A2D8BD2F-863F-4083-AB7D-CD6386A1C7D3}" sibTransId="{3F4A3D18-BB88-4130-ABDD-C520821CE52D}"/>
    <dgm:cxn modelId="{19880EBA-CB3C-419D-B268-99F855957745}" type="presOf" srcId="{FB64A0B6-3230-47CE-BB15-4D2F1873AC7D}" destId="{3D82EC8C-B11E-404B-A8C8-BED6641AE4A8}" srcOrd="0" destOrd="0" presId="urn:microsoft.com/office/officeart/2005/8/layout/vList5"/>
    <dgm:cxn modelId="{8DAF17C2-CA8A-4288-8DB7-639C1839FD05}" type="presOf" srcId="{C6AE941C-01E6-482A-A5DC-10CCC25CF5A0}" destId="{65C42CF7-3BCF-45EA-9230-8F109B28E3FA}" srcOrd="0" destOrd="2" presId="urn:microsoft.com/office/officeart/2005/8/layout/vList5"/>
    <dgm:cxn modelId="{B5B83EC3-577F-453E-9FB5-4E7FDA167845}" srcId="{3958F960-DECA-4D8D-B624-F3A4AAB8D93F}" destId="{2248E3B7-D333-4089-9662-8FD76787833D}" srcOrd="2" destOrd="0" parTransId="{E834E846-AC27-4FA4-82A6-EB9C73C56959}" sibTransId="{7D1E6F1B-1E99-4AB0-B010-64283E70B5BC}"/>
    <dgm:cxn modelId="{C3D26FD2-8D8C-4B9F-8059-852C89D66CB1}" type="presOf" srcId="{EEE165BE-2DA9-47D5-ABE4-521B98CD774F}" destId="{69EA68D7-D70B-4203-BF80-F098E5F1A890}" srcOrd="0" destOrd="0" presId="urn:microsoft.com/office/officeart/2005/8/layout/vList5"/>
    <dgm:cxn modelId="{A43AE6E6-BD80-42B1-A391-00EBF617A96D}" srcId="{2248E3B7-D333-4089-9662-8FD76787833D}" destId="{9C0A4250-38F8-44A2-8F93-1174978AB95D}" srcOrd="0" destOrd="0" parTransId="{4A92C92B-8548-41BC-BE2C-34045BE6C00E}" sibTransId="{C6DD9566-E1A5-41BF-81EF-BF833C293836}"/>
    <dgm:cxn modelId="{133CEAF5-08E0-46EF-894D-724D925CFC56}" type="presOf" srcId="{9C0A4250-38F8-44A2-8F93-1174978AB95D}" destId="{65C42CF7-3BCF-45EA-9230-8F109B28E3FA}" srcOrd="0" destOrd="0" presId="urn:microsoft.com/office/officeart/2005/8/layout/vList5"/>
    <dgm:cxn modelId="{D2FB5BF8-F34B-449B-BE02-418907C09927}" srcId="{73A58A39-E5E8-4328-82CA-EA480BCAFE27}" destId="{FB64A0B6-3230-47CE-BB15-4D2F1873AC7D}" srcOrd="0" destOrd="0" parTransId="{C075F740-0F10-4D4D-9C07-3AB4060441AD}" sibTransId="{9C9E7E83-1BAD-41EB-AD36-4769145A9EE0}"/>
    <dgm:cxn modelId="{2E51CCFF-70DB-44AB-8929-75991C490647}" type="presParOf" srcId="{17FD8BEC-3A84-43C3-A358-73687C7997F7}" destId="{EEF9BE27-B0CA-4000-8A69-E5CED89CC419}" srcOrd="0" destOrd="0" presId="urn:microsoft.com/office/officeart/2005/8/layout/vList5"/>
    <dgm:cxn modelId="{2947AF5B-7B6A-4850-A77C-6C16C9465B3D}" type="presParOf" srcId="{EEF9BE27-B0CA-4000-8A69-E5CED89CC419}" destId="{69EA68D7-D70B-4203-BF80-F098E5F1A890}" srcOrd="0" destOrd="0" presId="urn:microsoft.com/office/officeart/2005/8/layout/vList5"/>
    <dgm:cxn modelId="{7067A0D6-7BB9-43E5-93BF-D32A906E40D4}" type="presParOf" srcId="{EEF9BE27-B0CA-4000-8A69-E5CED89CC419}" destId="{CDCA1351-20A5-4C5F-B6BB-7884011AF83C}" srcOrd="1" destOrd="0" presId="urn:microsoft.com/office/officeart/2005/8/layout/vList5"/>
    <dgm:cxn modelId="{3CA4CA3B-0FE1-408B-A807-DB60513AC2D3}" type="presParOf" srcId="{17FD8BEC-3A84-43C3-A358-73687C7997F7}" destId="{44389E5B-AE3B-42E6-9938-50BE965FFF45}" srcOrd="1" destOrd="0" presId="urn:microsoft.com/office/officeart/2005/8/layout/vList5"/>
    <dgm:cxn modelId="{2F6F6D6C-B3B0-4151-A8A6-5CD67C9A30CB}" type="presParOf" srcId="{17FD8BEC-3A84-43C3-A358-73687C7997F7}" destId="{C2D932AA-5772-471E-B156-1B8F7CD713E9}" srcOrd="2" destOrd="0" presId="urn:microsoft.com/office/officeart/2005/8/layout/vList5"/>
    <dgm:cxn modelId="{EE8DE3A3-F11D-4B0A-8845-7A4F3CB09F95}" type="presParOf" srcId="{C2D932AA-5772-471E-B156-1B8F7CD713E9}" destId="{7F87D7F1-1E7A-4440-A2A4-44A2584F20C7}" srcOrd="0" destOrd="0" presId="urn:microsoft.com/office/officeart/2005/8/layout/vList5"/>
    <dgm:cxn modelId="{43AAF141-5651-49BB-A5C1-748F4F64FEEB}" type="presParOf" srcId="{C2D932AA-5772-471E-B156-1B8F7CD713E9}" destId="{3D82EC8C-B11E-404B-A8C8-BED6641AE4A8}" srcOrd="1" destOrd="0" presId="urn:microsoft.com/office/officeart/2005/8/layout/vList5"/>
    <dgm:cxn modelId="{BB4ADBBD-A8A1-4839-8074-DD8BC9AC8016}" type="presParOf" srcId="{17FD8BEC-3A84-43C3-A358-73687C7997F7}" destId="{332F69A5-FB89-48FD-91C2-391CD75CB95F}" srcOrd="3" destOrd="0" presId="urn:microsoft.com/office/officeart/2005/8/layout/vList5"/>
    <dgm:cxn modelId="{1FE73480-4622-4155-9145-7B0834AA6B7C}" type="presParOf" srcId="{17FD8BEC-3A84-43C3-A358-73687C7997F7}" destId="{753F2AD7-0258-4303-8064-BBD2D90B8A4A}" srcOrd="4" destOrd="0" presId="urn:microsoft.com/office/officeart/2005/8/layout/vList5"/>
    <dgm:cxn modelId="{80B7C813-CA06-45D1-A4EC-A3EBC2E3321E}" type="presParOf" srcId="{753F2AD7-0258-4303-8064-BBD2D90B8A4A}" destId="{97611083-6693-47C7-BE13-138D3C8A8FF0}" srcOrd="0" destOrd="0" presId="urn:microsoft.com/office/officeart/2005/8/layout/vList5"/>
    <dgm:cxn modelId="{230372F8-DA70-48C8-8250-F93E16E7C6D5}" type="presParOf" srcId="{753F2AD7-0258-4303-8064-BBD2D90B8A4A}" destId="{65C42CF7-3BCF-45EA-9230-8F109B28E3F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CA1351-20A5-4C5F-B6BB-7884011AF83C}">
      <dsp:nvSpPr>
        <dsp:cNvPr id="0" name=""/>
        <dsp:cNvSpPr/>
      </dsp:nvSpPr>
      <dsp:spPr>
        <a:xfrm rot="5400000">
          <a:off x="5092266" y="-1907960"/>
          <a:ext cx="1346931"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The ONC certification criterion specifies testing the capability of a Health IT Module to create immunization information and query messages for electronic transmission and to receive electronic responses</a:t>
          </a:r>
        </a:p>
        <a:p>
          <a:pPr marL="166688" lvl="1" indent="-166688" algn="l" defTabSz="533400" rtl="0">
            <a:lnSpc>
              <a:spcPct val="90000"/>
            </a:lnSpc>
            <a:spcBef>
              <a:spcPct val="0"/>
            </a:spcBef>
            <a:spcAft>
              <a:spcPct val="15000"/>
            </a:spcAft>
            <a:buChar char="•"/>
          </a:pPr>
          <a:r>
            <a:rPr lang="en-US" sz="1200" kern="1200" dirty="0"/>
            <a:t>Transmission of the messages is not being tested</a:t>
          </a:r>
        </a:p>
        <a:p>
          <a:pPr marL="166688" lvl="1" indent="-166688" algn="l" defTabSz="533400" rtl="0">
            <a:lnSpc>
              <a:spcPct val="90000"/>
            </a:lnSpc>
            <a:spcBef>
              <a:spcPct val="0"/>
            </a:spcBef>
            <a:spcAft>
              <a:spcPct val="15000"/>
            </a:spcAft>
            <a:buChar char="•"/>
          </a:pPr>
          <a:r>
            <a:rPr lang="en-US" sz="1200" kern="1200" dirty="0"/>
            <a:t>Receiving systems, such as immunization information systems (IIS), are not being certified; however, a receiving system should be capable of processing the data specified in the ONC criterion</a:t>
          </a:r>
        </a:p>
      </dsp:txBody>
      <dsp:txXfrm rot="-5400000">
        <a:off x="3013388" y="236670"/>
        <a:ext cx="5438936" cy="1215427"/>
      </dsp:txXfrm>
    </dsp:sp>
    <dsp:sp modelId="{69EA68D7-D70B-4203-BF80-F098E5F1A890}">
      <dsp:nvSpPr>
        <dsp:cNvPr id="0" name=""/>
        <dsp:cNvSpPr/>
      </dsp:nvSpPr>
      <dsp:spPr>
        <a:xfrm>
          <a:off x="78446" y="2551"/>
          <a:ext cx="2934941"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32385" rIns="64770" bIns="32385" numCol="1" spcCol="1270" anchor="ctr" anchorCtr="0">
          <a:noAutofit/>
        </a:bodyPr>
        <a:lstStyle/>
        <a:p>
          <a:pPr marL="0" lvl="0" indent="0" algn="ctr" defTabSz="755650" rtl="0">
            <a:lnSpc>
              <a:spcPct val="90000"/>
            </a:lnSpc>
            <a:spcBef>
              <a:spcPct val="0"/>
            </a:spcBef>
            <a:spcAft>
              <a:spcPct val="35000"/>
            </a:spcAft>
            <a:buNone/>
          </a:pPr>
          <a:r>
            <a:rPr lang="en-US" sz="1700" kern="1200" dirty="0"/>
            <a:t>Per the ONC Edition 2015 Final Rule, capabilities of each Health IT Module are tested rather than specific installed instances of a Health IT Module</a:t>
          </a:r>
        </a:p>
      </dsp:txBody>
      <dsp:txXfrm>
        <a:off x="160636" y="84741"/>
        <a:ext cx="2770561" cy="1519284"/>
      </dsp:txXfrm>
    </dsp:sp>
    <dsp:sp modelId="{3D82EC8C-B11E-404B-A8C8-BED6641AE4A8}">
      <dsp:nvSpPr>
        <dsp:cNvPr id="0" name=""/>
        <dsp:cNvSpPr/>
      </dsp:nvSpPr>
      <dsp:spPr>
        <a:xfrm rot="5400000">
          <a:off x="5096818" y="-140112"/>
          <a:ext cx="1346931"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Testing encompasses only the specific use case indicated in the    Final Rule</a:t>
          </a:r>
        </a:p>
        <a:p>
          <a:pPr marL="166688" lvl="1" indent="-166688" algn="l" defTabSz="533400" rtl="0">
            <a:lnSpc>
              <a:spcPct val="90000"/>
            </a:lnSpc>
            <a:spcBef>
              <a:spcPct val="0"/>
            </a:spcBef>
            <a:spcAft>
              <a:spcPct val="15000"/>
            </a:spcAft>
            <a:buChar char="•"/>
          </a:pPr>
          <a:r>
            <a:rPr lang="en-US" sz="1200" kern="1200" dirty="0"/>
            <a:t>Testing does not attempt to address the entire spectrum of use cases found in the production setting or specified in implementation guides</a:t>
          </a:r>
        </a:p>
      </dsp:txBody>
      <dsp:txXfrm rot="-5400000">
        <a:off x="3017940" y="2004518"/>
        <a:ext cx="5438936" cy="1215427"/>
      </dsp:txXfrm>
    </dsp:sp>
    <dsp:sp modelId="{7F87D7F1-1E7A-4440-A2A4-44A2584F20C7}">
      <dsp:nvSpPr>
        <dsp:cNvPr id="0" name=""/>
        <dsp:cNvSpPr/>
      </dsp:nvSpPr>
      <dsp:spPr>
        <a:xfrm>
          <a:off x="78446" y="1770399"/>
          <a:ext cx="2939493"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t>Testing focus and scope are narrow</a:t>
          </a:r>
        </a:p>
      </dsp:txBody>
      <dsp:txXfrm>
        <a:off x="160636" y="1852589"/>
        <a:ext cx="2775113" cy="1519284"/>
      </dsp:txXfrm>
    </dsp:sp>
    <dsp:sp modelId="{65C42CF7-3BCF-45EA-9230-8F109B28E3FA}">
      <dsp:nvSpPr>
        <dsp:cNvPr id="0" name=""/>
        <dsp:cNvSpPr/>
      </dsp:nvSpPr>
      <dsp:spPr>
        <a:xfrm rot="5400000">
          <a:off x="4998219" y="1627735"/>
          <a:ext cx="1534963" cy="5504688"/>
        </a:xfrm>
        <a:prstGeom prst="round2Same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66688" lvl="1" indent="-166688" algn="l" defTabSz="533400" rtl="0">
            <a:lnSpc>
              <a:spcPct val="90000"/>
            </a:lnSpc>
            <a:spcBef>
              <a:spcPct val="0"/>
            </a:spcBef>
            <a:spcAft>
              <a:spcPct val="15000"/>
            </a:spcAft>
            <a:buChar char="•"/>
          </a:pPr>
          <a:r>
            <a:rPr lang="en-US" sz="1200" kern="1200" dirty="0"/>
            <a:t>The NIST test tool assesses the capability of a Health IT Module to use specific data to create and consume immunization messages for transmission to/from public health agencies</a:t>
          </a:r>
        </a:p>
        <a:p>
          <a:pPr marL="166688" lvl="1" indent="-166688" algn="l" defTabSz="533400" rtl="0">
            <a:lnSpc>
              <a:spcPct val="90000"/>
            </a:lnSpc>
            <a:spcBef>
              <a:spcPct val="0"/>
            </a:spcBef>
            <a:spcAft>
              <a:spcPct val="15000"/>
            </a:spcAft>
            <a:buChar char="•"/>
          </a:pPr>
          <a:r>
            <a:rPr lang="en-US" sz="1200" kern="1200" dirty="0"/>
            <a:t>The Test Cases provided do not cover the full extent of use cases specified in the Implementation Guide; through consultation with CDC Immunization experts, a set of  scenarios were created for testing</a:t>
          </a:r>
        </a:p>
        <a:p>
          <a:pPr marL="166688" lvl="1" indent="-166688" algn="l" defTabSz="533400" rtl="0">
            <a:lnSpc>
              <a:spcPct val="90000"/>
            </a:lnSpc>
            <a:spcBef>
              <a:spcPct val="0"/>
            </a:spcBef>
            <a:spcAft>
              <a:spcPct val="15000"/>
            </a:spcAft>
            <a:buChar char="•"/>
          </a:pPr>
          <a:r>
            <a:rPr lang="en-US" sz="1200" kern="1200" dirty="0"/>
            <a:t>The testing will not demonstrate complete conformance to the Implementation Guide as it is not practical for ONC certification  testing to be exhaustive</a:t>
          </a:r>
        </a:p>
      </dsp:txBody>
      <dsp:txXfrm rot="-5400000">
        <a:off x="3013357" y="3687529"/>
        <a:ext cx="5429757" cy="1385101"/>
      </dsp:txXfrm>
    </dsp:sp>
    <dsp:sp modelId="{97611083-6693-47C7-BE13-138D3C8A8FF0}">
      <dsp:nvSpPr>
        <dsp:cNvPr id="0" name=""/>
        <dsp:cNvSpPr/>
      </dsp:nvSpPr>
      <dsp:spPr>
        <a:xfrm>
          <a:off x="78446" y="3538247"/>
          <a:ext cx="2934910" cy="1683664"/>
        </a:xfrm>
        <a:prstGeom prst="roundRect">
          <a:avLst/>
        </a:prstGeom>
        <a:solidFill>
          <a:schemeClr val="accent1"/>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t>Health IT Module certification testing is driven by the test data</a:t>
          </a:r>
        </a:p>
      </dsp:txBody>
      <dsp:txXfrm>
        <a:off x="160636" y="3620437"/>
        <a:ext cx="2770530" cy="151928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sz="quarter" idx="1"/>
          </p:nvPr>
        </p:nvSpPr>
        <p:spPr>
          <a:xfrm>
            <a:off x="3897513" y="0"/>
            <a:ext cx="2982742" cy="465138"/>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919373BE-5971-4B90-B5D8-8C5F9ADED5EE}" type="datetimeFigureOut">
              <a:rPr lang="en-US"/>
              <a:pPr>
                <a:defRPr/>
              </a:pPr>
              <a:t>6/27/2023</a:t>
            </a:fld>
            <a:endParaRPr lang="en-US"/>
          </a:p>
        </p:txBody>
      </p:sp>
      <p:sp>
        <p:nvSpPr>
          <p:cNvPr id="4" name="Footer Placeholder 3"/>
          <p:cNvSpPr>
            <a:spLocks noGrp="1"/>
          </p:cNvSpPr>
          <p:nvPr>
            <p:ph type="ftr" sz="quarter" idx="2"/>
          </p:nvPr>
        </p:nvSpPr>
        <p:spPr>
          <a:xfrm>
            <a:off x="1" y="8829675"/>
            <a:ext cx="2982742" cy="465138"/>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a:p>
        </p:txBody>
      </p:sp>
      <p:sp>
        <p:nvSpPr>
          <p:cNvPr id="5" name="Slide Number Placeholder 4"/>
          <p:cNvSpPr>
            <a:spLocks noGrp="1"/>
          </p:cNvSpPr>
          <p:nvPr>
            <p:ph type="sldNum" sz="quarter" idx="3"/>
          </p:nvPr>
        </p:nvSpPr>
        <p:spPr>
          <a:xfrm>
            <a:off x="3897513" y="8829675"/>
            <a:ext cx="2982742" cy="465138"/>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3C869583-7A61-4EF3-B1C1-7D605E6C2810}" type="slidenum">
              <a:rPr lang="en-US"/>
              <a:pPr>
                <a:defRPr/>
              </a:pPr>
              <a:t>‹#›</a:t>
            </a:fld>
            <a:endParaRPr lang="en-US"/>
          </a:p>
        </p:txBody>
      </p:sp>
    </p:spTree>
    <p:extLst>
      <p:ext uri="{BB962C8B-B14F-4D97-AF65-F5344CB8AC3E}">
        <p14:creationId xmlns:p14="http://schemas.microsoft.com/office/powerpoint/2010/main" val="37988098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742" cy="465138"/>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97513" y="0"/>
            <a:ext cx="2982742" cy="465138"/>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489D6220-3255-43B5-9015-08E0877580DF}" type="datetimeFigureOut">
              <a:rPr lang="en-US"/>
              <a:pPr>
                <a:defRPr/>
              </a:pPr>
              <a:t>6/27/2023</a:t>
            </a:fld>
            <a:endParaRPr lang="en-US"/>
          </a:p>
        </p:txBody>
      </p:sp>
      <p:sp>
        <p:nvSpPr>
          <p:cNvPr id="4" name="Slide Image Placeholder 3"/>
          <p:cNvSpPr>
            <a:spLocks noGrp="1" noRot="1" noChangeAspect="1"/>
          </p:cNvSpPr>
          <p:nvPr>
            <p:ph type="sldImg" idx="2"/>
          </p:nvPr>
        </p:nvSpPr>
        <p:spPr>
          <a:xfrm>
            <a:off x="1117600" y="696913"/>
            <a:ext cx="4646613"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688805" y="4416426"/>
            <a:ext cx="5504204" cy="4183063"/>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829675"/>
            <a:ext cx="2982742" cy="465138"/>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97513" y="8829675"/>
            <a:ext cx="2982742" cy="465138"/>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80B9C26A-3399-4C27-9685-1D8F080E1509}" type="slidenum">
              <a:rPr lang="en-US"/>
              <a:pPr>
                <a:defRPr/>
              </a:pPr>
              <a:t>‹#›</a:t>
            </a:fld>
            <a:endParaRPr lang="en-US"/>
          </a:p>
        </p:txBody>
      </p:sp>
    </p:spTree>
    <p:extLst>
      <p:ext uri="{BB962C8B-B14F-4D97-AF65-F5344CB8AC3E}">
        <p14:creationId xmlns:p14="http://schemas.microsoft.com/office/powerpoint/2010/main" val="180635223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a:t>
            </a:fld>
            <a:endParaRPr lang="en-US" dirty="0"/>
          </a:p>
        </p:txBody>
      </p:sp>
    </p:spTree>
    <p:extLst>
      <p:ext uri="{BB962C8B-B14F-4D97-AF65-F5344CB8AC3E}">
        <p14:creationId xmlns:p14="http://schemas.microsoft.com/office/powerpoint/2010/main" val="3145359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29</a:t>
            </a:fld>
            <a:endParaRPr lang="en-US" sz="1200" dirty="0"/>
          </a:p>
        </p:txBody>
      </p:sp>
    </p:spTree>
    <p:extLst>
      <p:ext uri="{BB962C8B-B14F-4D97-AF65-F5344CB8AC3E}">
        <p14:creationId xmlns:p14="http://schemas.microsoft.com/office/powerpoint/2010/main" val="275366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4</a:t>
            </a:fld>
            <a:endParaRPr lang="en-US"/>
          </a:p>
        </p:txBody>
      </p:sp>
    </p:spTree>
    <p:extLst>
      <p:ext uri="{BB962C8B-B14F-4D97-AF65-F5344CB8AC3E}">
        <p14:creationId xmlns:p14="http://schemas.microsoft.com/office/powerpoint/2010/main" val="400628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6BF39421-CE60-4F2F-8195-C72B06D7765D}" type="slidenum">
              <a:rPr lang="en-US" smtClean="0"/>
              <a:pPr>
                <a:defRPr/>
              </a:pPr>
              <a:t>7</a:t>
            </a:fld>
            <a:endParaRPr lang="en-US"/>
          </a:p>
        </p:txBody>
      </p:sp>
    </p:spTree>
    <p:extLst>
      <p:ext uri="{BB962C8B-B14F-4D97-AF65-F5344CB8AC3E}">
        <p14:creationId xmlns:p14="http://schemas.microsoft.com/office/powerpoint/2010/main" val="63878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p:spPr>
      </p:sp>
      <p:sp>
        <p:nvSpPr>
          <p:cNvPr id="4710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 name="Slide Number Placeholder 3"/>
          <p:cNvSpPr>
            <a:spLocks noGrp="1"/>
          </p:cNvSpPr>
          <p:nvPr>
            <p:ph type="sldNum" sz="quarter" idx="5"/>
          </p:nvPr>
        </p:nvSpPr>
        <p:spPr/>
        <p:txBody>
          <a:bodyPr/>
          <a:lstStyle/>
          <a:p>
            <a:pPr>
              <a:defRPr/>
            </a:pPr>
            <a:fld id="{6BF39421-CE60-4F2F-8195-C72B06D7765D}" type="slidenum">
              <a:rPr lang="en-US" smtClean="0"/>
              <a:pPr>
                <a:defRPr/>
              </a:pPr>
              <a:t>8</a:t>
            </a:fld>
            <a:endParaRPr lang="en-US"/>
          </a:p>
        </p:txBody>
      </p:sp>
    </p:spTree>
    <p:extLst>
      <p:ext uri="{BB962C8B-B14F-4D97-AF65-F5344CB8AC3E}">
        <p14:creationId xmlns:p14="http://schemas.microsoft.com/office/powerpoint/2010/main" val="638781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16</a:t>
            </a:fld>
            <a:endParaRPr lang="en-US"/>
          </a:p>
        </p:txBody>
      </p:sp>
    </p:spTree>
    <p:extLst>
      <p:ext uri="{BB962C8B-B14F-4D97-AF65-F5344CB8AC3E}">
        <p14:creationId xmlns:p14="http://schemas.microsoft.com/office/powerpoint/2010/main" val="2385624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80B9C26A-3399-4C27-9685-1D8F080E1509}" type="slidenum">
              <a:rPr lang="en-US" smtClean="0"/>
              <a:pPr>
                <a:defRPr/>
              </a:pPr>
              <a:t>19</a:t>
            </a:fld>
            <a:endParaRPr lang="en-US"/>
          </a:p>
        </p:txBody>
      </p:sp>
    </p:spTree>
    <p:extLst>
      <p:ext uri="{BB962C8B-B14F-4D97-AF65-F5344CB8AC3E}">
        <p14:creationId xmlns:p14="http://schemas.microsoft.com/office/powerpoint/2010/main" val="238562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26</a:t>
            </a:fld>
            <a:endParaRPr lang="en-US" sz="1200" dirty="0"/>
          </a:p>
        </p:txBody>
      </p:sp>
    </p:spTree>
    <p:extLst>
      <p:ext uri="{BB962C8B-B14F-4D97-AF65-F5344CB8AC3E}">
        <p14:creationId xmlns:p14="http://schemas.microsoft.com/office/powerpoint/2010/main" val="4261873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27</a:t>
            </a:fld>
            <a:endParaRPr lang="en-US" sz="1200" dirty="0"/>
          </a:p>
        </p:txBody>
      </p:sp>
    </p:spTree>
    <p:extLst>
      <p:ext uri="{BB962C8B-B14F-4D97-AF65-F5344CB8AC3E}">
        <p14:creationId xmlns:p14="http://schemas.microsoft.com/office/powerpoint/2010/main" val="1183044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28</a:t>
            </a:fld>
            <a:endParaRPr lang="en-US" sz="1200" dirty="0"/>
          </a:p>
        </p:txBody>
      </p:sp>
    </p:spTree>
    <p:extLst>
      <p:ext uri="{BB962C8B-B14F-4D97-AF65-F5344CB8AC3E}">
        <p14:creationId xmlns:p14="http://schemas.microsoft.com/office/powerpoint/2010/main" val="5069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pPr>
                <a:defRPr/>
              </a:pPr>
              <a:t>‹#›</a:t>
            </a:fld>
            <a:endParaRPr lang="en-US" dirty="0"/>
          </a:p>
        </p:txBody>
      </p:sp>
    </p:spTree>
    <p:extLst>
      <p:ext uri="{BB962C8B-B14F-4D97-AF65-F5344CB8AC3E}">
        <p14:creationId xmlns:p14="http://schemas.microsoft.com/office/powerpoint/2010/main" val="470673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5882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auto">
              <a:spcBef>
                <a:spcPts val="0"/>
              </a:spcBef>
              <a:spcAft>
                <a:spcPts val="0"/>
              </a:spcAft>
              <a:defRPr/>
            </a:pPr>
            <a:fld id="{CC83BF03-FB24-4FF1-84B5-A80A93B5FEF6}" type="slidenum">
              <a:rPr lang="en-US" sz="1000" b="1">
                <a:solidFill>
                  <a:schemeClr val="bg1"/>
                </a:solidFill>
                <a:latin typeface="+mn-lt"/>
              </a:rPr>
              <a:pPr algn="r" fontAlgn="auto">
                <a:spcBef>
                  <a:spcPts val="0"/>
                </a:spcBef>
                <a:spcAft>
                  <a:spcPts val="0"/>
                </a:spcAft>
                <a:defRPr/>
              </a:pPr>
              <a:t>‹#›</a:t>
            </a:fld>
            <a:endParaRPr lang="en-US" sz="1000" b="1">
              <a:solidFill>
                <a:schemeClr val="bg1"/>
              </a:solidFill>
              <a:latin typeface="+mn-lt"/>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5" r:id="rId4"/>
    <p:sldLayoutId id="2147483746"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hl7v2-iz-r1-5-testing.nist.gov/"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hl7v2-iz-r1-5-testing.nist.gov/" TargetMode="External"/><Relationship Id="rId2" Type="http://schemas.openxmlformats.org/officeDocument/2006/relationships/hyperlink" Target="https://groups.google.com/d/forum/hl7v2-immunization-testing"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hl7v2-iz-r1-5-testing.nist.gov/" TargetMode="External"/><Relationship Id="rId2" Type="http://schemas.openxmlformats.org/officeDocument/2006/relationships/hyperlink" Target="https://groups.google.com/d/forum/hl7v2-immunization-testing" TargetMode="Externa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hyperlink" Target="https://hl7v2-iz-r1-5-testing.nist.gov/" TargetMode="External"/><Relationship Id="rId2" Type="http://schemas.openxmlformats.org/officeDocument/2006/relationships/hyperlink" Target="https://www.healthit.gov/policy-researchers-implementers/2015-edition-test-method"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healthit.gov/policy-researchers-implementers/2015-edition-test-method" TargetMode="External"/><Relationship Id="rId7" Type="http://schemas.openxmlformats.org/officeDocument/2006/relationships/hyperlink" Target="https://groups.google.com/d/forum/hl7v2-immunization-testing"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www.cdc.gov/vaccines/programs/iis/technical-guidance/downloads/hl7guide-addendum-7-2015.pdf" TargetMode="External"/><Relationship Id="rId5" Type="http://schemas.openxmlformats.org/officeDocument/2006/relationships/hyperlink" Target="http://www.cdc.gov/vaccines/programs/iis/technical-guidance/downloads/hl7guide-1-5-2014-11.pdf" TargetMode="External"/><Relationship Id="rId4" Type="http://schemas.openxmlformats.org/officeDocument/2006/relationships/hyperlink" Target="https://hl7v2-iz-r1-5-testing.nist.gov/"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www.cdc.gov/vaccines/programs/iis/technical-guidance/downloads/hl7guide-1-5-2014-11.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www.cdc.gov/vaccines/programs/iis/technical-guidance/downloads/hl7guide-addendum-7-2015.pdf"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www2a.cdc.gov/vaccines/IIS/IISStandards/vaccines.asp?rpt=cvx"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www2a.cdc.gov/vaccines/iis/iisstandards/ndc_tableaccess.as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2286000"/>
            <a:ext cx="8839200" cy="1447800"/>
          </a:xfrm>
        </p:spPr>
        <p:txBody>
          <a:bodyPr/>
          <a:lstStyle/>
          <a:p>
            <a:pPr algn="l"/>
            <a:r>
              <a:rPr lang="en-US" dirty="0">
                <a:solidFill>
                  <a:schemeClr val="accent2">
                    <a:lumMod val="50000"/>
                  </a:schemeClr>
                </a:solidFill>
              </a:rPr>
              <a:t>§170.315(f)(1) Transmission to Immunization Registries                                                            Testing Process Supplement</a:t>
            </a:r>
          </a:p>
        </p:txBody>
      </p:sp>
      <p:sp>
        <p:nvSpPr>
          <p:cNvPr id="4098" name="Title 1"/>
          <p:cNvSpPr>
            <a:spLocks noGrp="1"/>
          </p:cNvSpPr>
          <p:nvPr>
            <p:ph type="ctrTitle"/>
          </p:nvPr>
        </p:nvSpPr>
        <p:spPr>
          <a:xfrm>
            <a:off x="304800" y="762000"/>
            <a:ext cx="8458200" cy="1384995"/>
          </a:xfrm>
        </p:spPr>
        <p:txBody>
          <a:bodyPr/>
          <a:lstStyle/>
          <a:p>
            <a:pPr eaLnBrk="1" hangingPunct="1"/>
            <a:r>
              <a:rPr lang="en-US" dirty="0"/>
              <a:t>2015 ONC Certification Testing  Approach Overview: </a:t>
            </a:r>
            <a:br>
              <a:rPr lang="en-US" dirty="0"/>
            </a:br>
            <a:r>
              <a:rPr lang="en-US" dirty="0"/>
              <a:t>Using the HL7 V2 Immunization Validation Tool        for Testing an HIT Module</a:t>
            </a:r>
          </a:p>
        </p:txBody>
      </p:sp>
      <p:sp>
        <p:nvSpPr>
          <p:cNvPr id="4" name="Subtitle 2"/>
          <p:cNvSpPr txBox="1">
            <a:spLocks/>
          </p:cNvSpPr>
          <p:nvPr/>
        </p:nvSpPr>
        <p:spPr>
          <a:xfrm>
            <a:off x="685800" y="4267200"/>
            <a:ext cx="6400800" cy="1066800"/>
          </a:xfrm>
          <a:prstGeom prst="rect">
            <a:avLst/>
          </a:prstGeom>
        </p:spPr>
        <p:txBody>
          <a:bodyPr>
            <a:normAutofit/>
          </a:bodyPr>
          <a:lstStyle/>
          <a:p>
            <a:pPr fontAlgn="auto">
              <a:spcBef>
                <a:spcPct val="20000"/>
              </a:spcBef>
              <a:spcAft>
                <a:spcPts val="0"/>
              </a:spcAft>
              <a:buFont typeface="Arial" pitchFamily="34" charset="0"/>
              <a:buNone/>
              <a:defRPr/>
            </a:pPr>
            <a:r>
              <a:rPr lang="en-US" sz="2400" i="1" dirty="0">
                <a:solidFill>
                  <a:schemeClr val="accent2">
                    <a:lumMod val="50000"/>
                  </a:schemeClr>
                </a:solidFill>
                <a:latin typeface="+mn-lt"/>
              </a:rPr>
              <a:t>Robert Snelick, NIST (rsnelick@nist.gov)</a:t>
            </a:r>
          </a:p>
          <a:p>
            <a:pPr fontAlgn="auto">
              <a:spcBef>
                <a:spcPct val="20000"/>
              </a:spcBef>
              <a:spcAft>
                <a:spcPts val="0"/>
              </a:spcAft>
              <a:buFont typeface="Arial" pitchFamily="34" charset="0"/>
              <a:buNone/>
              <a:defRPr/>
            </a:pPr>
            <a:r>
              <a:rPr lang="en-US" sz="2400" i="1" dirty="0">
                <a:latin typeface="+mn-lt"/>
              </a:rPr>
              <a:t>June 27, 2023</a:t>
            </a:r>
          </a:p>
        </p:txBody>
      </p:sp>
      <p:sp>
        <p:nvSpPr>
          <p:cNvPr id="2" name="Slide Number Placeholder 1"/>
          <p:cNvSpPr>
            <a:spLocks noGrp="1"/>
          </p:cNvSpPr>
          <p:nvPr>
            <p:ph type="sldNum" sz="quarter" idx="12"/>
          </p:nvPr>
        </p:nvSpPr>
        <p:spPr/>
        <p:txBody>
          <a:bodyPr/>
          <a:lstStyle/>
          <a:p>
            <a:pPr>
              <a:defRPr/>
            </a:pPr>
            <a:fld id="{682F49CE-5C74-46FE-B22E-026A178112EE}" type="slidenum">
              <a:rPr lang="en-US" smtClean="0"/>
              <a:pPr>
                <a:defRPr/>
              </a:pPr>
              <a:t>1</a:t>
            </a:fld>
            <a:endParaRPr lang="en-US" dirty="0"/>
          </a:p>
        </p:txBody>
      </p:sp>
    </p:spTree>
    <p:extLst>
      <p:ext uri="{BB962C8B-B14F-4D97-AF65-F5344CB8AC3E}">
        <p14:creationId xmlns:p14="http://schemas.microsoft.com/office/powerpoint/2010/main" val="2058894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641350"/>
          </a:xfrm>
        </p:spPr>
        <p:txBody>
          <a:bodyPr/>
          <a:lstStyle/>
          <a:p>
            <a:r>
              <a:rPr lang="en-US" dirty="0"/>
              <a:t>Vaccine Codes Required for Immunization Messages</a:t>
            </a:r>
          </a:p>
        </p:txBody>
      </p:sp>
      <p:sp>
        <p:nvSpPr>
          <p:cNvPr id="3" name="Content Placeholder 2"/>
          <p:cNvSpPr>
            <a:spLocks noGrp="1"/>
          </p:cNvSpPr>
          <p:nvPr>
            <p:ph idx="1"/>
          </p:nvPr>
        </p:nvSpPr>
        <p:spPr>
          <a:xfrm>
            <a:off x="314324" y="770468"/>
            <a:ext cx="8524875" cy="5257800"/>
          </a:xfrm>
        </p:spPr>
        <p:txBody>
          <a:bodyPr>
            <a:noAutofit/>
          </a:bodyPr>
          <a:lstStyle/>
          <a:p>
            <a:r>
              <a:rPr lang="en-US" sz="2000" dirty="0"/>
              <a:t>2015 ONC Certification Testing Only</a:t>
            </a:r>
          </a:p>
          <a:p>
            <a:pPr lvl="1"/>
            <a:r>
              <a:rPr lang="en-US" sz="1800" dirty="0"/>
              <a:t>Codes from the </a:t>
            </a:r>
            <a:r>
              <a:rPr lang="en-US" sz="1800" dirty="0">
                <a:solidFill>
                  <a:srgbClr val="C00000"/>
                </a:solidFill>
              </a:rPr>
              <a:t>NDC Directory </a:t>
            </a:r>
            <a:r>
              <a:rPr lang="en-US" sz="1800" dirty="0"/>
              <a:t>are required for vaccines in </a:t>
            </a:r>
            <a:r>
              <a:rPr lang="en-US" sz="1800" i="1" dirty="0">
                <a:solidFill>
                  <a:srgbClr val="C00000"/>
                </a:solidFill>
              </a:rPr>
              <a:t>new vaccine administered</a:t>
            </a:r>
            <a:r>
              <a:rPr lang="en-US" sz="1800" dirty="0"/>
              <a:t> records in</a:t>
            </a:r>
          </a:p>
          <a:p>
            <a:pPr lvl="2"/>
            <a:r>
              <a:rPr lang="en-US" sz="1600" dirty="0"/>
              <a:t>Z22 VXU (send unsolicited immunization update message)</a:t>
            </a:r>
          </a:p>
          <a:p>
            <a:pPr lvl="1"/>
            <a:r>
              <a:rPr lang="en-US" sz="1800" dirty="0">
                <a:solidFill>
                  <a:srgbClr val="C00000"/>
                </a:solidFill>
              </a:rPr>
              <a:t>CVX</a:t>
            </a:r>
            <a:r>
              <a:rPr lang="en-US" sz="1800" dirty="0"/>
              <a:t> codes are required for vaccines in </a:t>
            </a:r>
            <a:r>
              <a:rPr lang="en-US" sz="1800" i="1" dirty="0"/>
              <a:t>vaccine </a:t>
            </a:r>
            <a:r>
              <a:rPr lang="en-US" sz="1800" i="1" dirty="0">
                <a:solidFill>
                  <a:srgbClr val="C00000"/>
                </a:solidFill>
              </a:rPr>
              <a:t>historical </a:t>
            </a:r>
            <a:r>
              <a:rPr lang="en-US" sz="1800" dirty="0"/>
              <a:t>records in</a:t>
            </a:r>
          </a:p>
          <a:p>
            <a:pPr lvl="2"/>
            <a:r>
              <a:rPr lang="en-US" sz="1600" dirty="0"/>
              <a:t>Z22 VXU (send unsolicited immunization update message)</a:t>
            </a:r>
          </a:p>
          <a:p>
            <a:pPr lvl="2"/>
            <a:r>
              <a:rPr lang="en-US" sz="1600" dirty="0"/>
              <a:t>Z42 RSP (return evaluated history and forecast message)</a:t>
            </a:r>
          </a:p>
          <a:p>
            <a:pPr marL="57150" indent="0">
              <a:buNone/>
            </a:pPr>
            <a:endParaRPr lang="en-US" sz="2000" dirty="0"/>
          </a:p>
          <a:p>
            <a:pPr marL="57150" indent="0">
              <a:buNone/>
            </a:pPr>
            <a:r>
              <a:rPr lang="en-US" sz="2000" dirty="0"/>
              <a:t>Example Scenario</a:t>
            </a:r>
          </a:p>
          <a:p>
            <a:r>
              <a:rPr lang="en-US" sz="1800" dirty="0"/>
              <a:t>A Z22 VXU message is transmitted from an EHR to an IIS with an NDC for a new vaccine administered</a:t>
            </a:r>
          </a:p>
          <a:p>
            <a:r>
              <a:rPr lang="en-US" sz="1800" dirty="0"/>
              <a:t>A query for an Evaluated Immunization History and Forecast (Z44 QBP message) is performed via the EHR the next day</a:t>
            </a:r>
          </a:p>
          <a:p>
            <a:r>
              <a:rPr lang="en-US" sz="1800" dirty="0"/>
              <a:t>The response for the Evaluated Immunization History and Forecast (Z42 RSP message) is transmitted from the IIS with a CVX code for the vaccine sent with an NDC in the Z22 VXU the day before, as this vaccine now exists as a historical record in the IIS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10</a:t>
            </a:fld>
            <a:endParaRPr lang="en-US"/>
          </a:p>
        </p:txBody>
      </p:sp>
    </p:spTree>
    <p:extLst>
      <p:ext uri="{BB962C8B-B14F-4D97-AF65-F5344CB8AC3E}">
        <p14:creationId xmlns:p14="http://schemas.microsoft.com/office/powerpoint/2010/main" val="3026762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4" y="120651"/>
            <a:ext cx="8562975" cy="523220"/>
          </a:xfrm>
        </p:spPr>
        <p:txBody>
          <a:bodyPr/>
          <a:lstStyle/>
          <a:p>
            <a:r>
              <a:rPr lang="en-US" dirty="0"/>
              <a:t>NDC Format</a:t>
            </a:r>
          </a:p>
        </p:txBody>
      </p:sp>
      <p:sp>
        <p:nvSpPr>
          <p:cNvPr id="3" name="Content Placeholder 2"/>
          <p:cNvSpPr>
            <a:spLocks noGrp="1"/>
          </p:cNvSpPr>
          <p:nvPr>
            <p:ph idx="1"/>
          </p:nvPr>
        </p:nvSpPr>
        <p:spPr>
          <a:xfrm>
            <a:off x="228600" y="770468"/>
            <a:ext cx="8763000" cy="5477932"/>
          </a:xfrm>
        </p:spPr>
        <p:txBody>
          <a:bodyPr>
            <a:normAutofit fontScale="92500" lnSpcReduction="20000"/>
          </a:bodyPr>
          <a:lstStyle/>
          <a:p>
            <a:r>
              <a:rPr lang="en-US" sz="2000" dirty="0"/>
              <a:t>NDC has various formats for representing a concept</a:t>
            </a:r>
          </a:p>
          <a:p>
            <a:pPr lvl="1"/>
            <a:r>
              <a:rPr lang="en-US" sz="1600" dirty="0"/>
              <a:t>Published NDC codes are 10 digits with dashes (can be groups of 4-5, 3-4, 1-2, digits but always 10 total)</a:t>
            </a:r>
          </a:p>
          <a:p>
            <a:pPr lvl="1"/>
            <a:r>
              <a:rPr lang="en-US" sz="1600" dirty="0"/>
              <a:t>CMS created 11 digit unformatted (padded without dashes, always with 5-4-2, groups of digits with one of the 1</a:t>
            </a:r>
            <a:r>
              <a:rPr lang="en-US" sz="1600" baseline="30000" dirty="0"/>
              <a:t>st</a:t>
            </a:r>
            <a:r>
              <a:rPr lang="en-US" sz="1600" dirty="0"/>
              <a:t>, 2</a:t>
            </a:r>
            <a:r>
              <a:rPr lang="en-US" sz="1600" baseline="30000" dirty="0"/>
              <a:t>nd</a:t>
            </a:r>
            <a:r>
              <a:rPr lang="en-US" sz="1600" dirty="0"/>
              <a:t>, or 3</a:t>
            </a:r>
            <a:r>
              <a:rPr lang="en-US" sz="1600" baseline="30000" dirty="0"/>
              <a:t>rd</a:t>
            </a:r>
            <a:r>
              <a:rPr lang="en-US" sz="1600" dirty="0"/>
              <a:t> component padded with a 0)</a:t>
            </a:r>
          </a:p>
          <a:p>
            <a:pPr lvl="2"/>
            <a:r>
              <a:rPr lang="en-US" sz="1200" dirty="0"/>
              <a:t>The problem of the 10-digit format is that they don’t often have the dashes and so can’t reliably be determined to match a given vaccine.  This motivated the “normalization” to 11 characters</a:t>
            </a:r>
            <a:r>
              <a:rPr lang="en-US" sz="1200" dirty="0">
                <a:solidFill>
                  <a:srgbClr val="00B050"/>
                </a:solidFill>
              </a:rPr>
              <a:t>.</a:t>
            </a:r>
            <a:r>
              <a:rPr lang="en-US" sz="1200" dirty="0"/>
              <a:t>  </a:t>
            </a:r>
            <a:endParaRPr lang="en-US" sz="1400" dirty="0"/>
          </a:p>
          <a:p>
            <a:pPr lvl="1"/>
            <a:r>
              <a:rPr lang="en-US" sz="1600" dirty="0">
                <a:solidFill>
                  <a:srgbClr val="C00000"/>
                </a:solidFill>
              </a:rPr>
              <a:t>11-digit format with dashes and padded. </a:t>
            </a:r>
            <a:r>
              <a:rPr lang="en-US" sz="1600" dirty="0"/>
              <a:t>E.g., “CDC Vaccine Price List”</a:t>
            </a:r>
          </a:p>
          <a:p>
            <a:pPr lvl="2"/>
            <a:r>
              <a:rPr lang="en-US" sz="1400" dirty="0"/>
              <a:t>much of the vaccine used in the US is federally funded and ordering uses the 11 character with dash—this format was determined to be the most appropriate choice</a:t>
            </a:r>
          </a:p>
          <a:p>
            <a:pPr lvl="2"/>
            <a:r>
              <a:rPr lang="en-US" sz="1400" dirty="0">
                <a:solidFill>
                  <a:srgbClr val="C00000"/>
                </a:solidFill>
              </a:rPr>
              <a:t>The link in the ONC rule points to files that contain the 11-digit format with dashes and padded.</a:t>
            </a:r>
            <a:r>
              <a:rPr lang="en-US" sz="1400" dirty="0"/>
              <a:t> </a:t>
            </a:r>
          </a:p>
          <a:p>
            <a:pPr lvl="1"/>
            <a:r>
              <a:rPr lang="en-US" sz="1600" dirty="0"/>
              <a:t>Bar codes are created that map to the NDC codes (Today’s NDC bar codes are unique). Bar codes contain a prefix, 10-digit NDC (no dashes), and a check digit</a:t>
            </a:r>
          </a:p>
          <a:p>
            <a:pPr lvl="1"/>
            <a:r>
              <a:rPr lang="en-US" sz="1600" dirty="0"/>
              <a:t>There are crosswalk tables to keep all of this straight and to be able to go from one format to another (Implementers may need to do this to meet their implementation choices)</a:t>
            </a:r>
          </a:p>
          <a:p>
            <a:r>
              <a:rPr lang="en-US" sz="1800" dirty="0">
                <a:solidFill>
                  <a:srgbClr val="C00000"/>
                </a:solidFill>
              </a:rPr>
              <a:t>Certification Requirements are to use the 11-digit format with dashes and padded</a:t>
            </a:r>
          </a:p>
          <a:p>
            <a:pPr lvl="1"/>
            <a:r>
              <a:rPr lang="en-US" sz="1600" dirty="0"/>
              <a:t>RXA-5.1 Example: 00006-4047-20^RotaTeq^NDC</a:t>
            </a:r>
          </a:p>
          <a:p>
            <a:pPr lvl="1"/>
            <a:r>
              <a:rPr lang="en-US" sz="1600" dirty="0"/>
              <a:t>Note 10-digit NDC code is 0006-4047-20 with the leading 0 added to the first component.</a:t>
            </a:r>
          </a:p>
          <a:p>
            <a:r>
              <a:rPr lang="en-US" sz="1800" dirty="0"/>
              <a:t>No other formats are acceptable for certification</a:t>
            </a:r>
          </a:p>
          <a:p>
            <a:r>
              <a:rPr lang="en-US" sz="1800" dirty="0"/>
              <a:t>If vendors wish to send an alternative code, they may do so in the 2</a:t>
            </a:r>
            <a:r>
              <a:rPr lang="en-US" sz="1800" baseline="30000" dirty="0"/>
              <a:t>nd</a:t>
            </a:r>
            <a:r>
              <a:rPr lang="en-US" sz="1800" dirty="0"/>
              <a:t> triplet of RXA-5 </a:t>
            </a:r>
          </a:p>
          <a:p>
            <a:pPr lvl="1"/>
            <a:r>
              <a:rPr lang="en-US" sz="1600" dirty="0"/>
              <a:t>e.g., 00006-4047-20^RotaTeq^NDC^00006404720^RotaTeq^NDC</a:t>
            </a:r>
          </a:p>
          <a:p>
            <a:pPr lvl="1"/>
            <a:r>
              <a:rPr lang="en-US" sz="1600" dirty="0"/>
              <a:t>In this case the 11-digit padded without dashes format is used</a:t>
            </a:r>
          </a:p>
          <a:p>
            <a:pPr lvl="0"/>
            <a:r>
              <a:rPr lang="en-US" sz="1800" dirty="0"/>
              <a:t>Vendors can represent the NDC codes internally in their HIT system in any manner they choose</a:t>
            </a:r>
          </a:p>
          <a:p>
            <a:pPr marL="457200" lvl="1" indent="0">
              <a:buNone/>
            </a:pPr>
            <a:endParaRPr lang="en-US" sz="1800"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11</a:t>
            </a:fld>
            <a:endParaRPr lang="en-US"/>
          </a:p>
        </p:txBody>
      </p:sp>
    </p:spTree>
    <p:extLst>
      <p:ext uri="{BB962C8B-B14F-4D97-AF65-F5344CB8AC3E}">
        <p14:creationId xmlns:p14="http://schemas.microsoft.com/office/powerpoint/2010/main" val="529598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p:cNvGraphicFramePr>
            <a:graphicFrameLocks noGrp="1"/>
          </p:cNvGraphicFramePr>
          <p:nvPr>
            <p:extLst>
              <p:ext uri="{D42A27DB-BD31-4B8C-83A1-F6EECF244321}">
                <p14:modId xmlns:p14="http://schemas.microsoft.com/office/powerpoint/2010/main" val="4191108061"/>
              </p:ext>
            </p:extLst>
          </p:nvPr>
        </p:nvGraphicFramePr>
        <p:xfrm>
          <a:off x="419893" y="838200"/>
          <a:ext cx="8275638" cy="3382964"/>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3">
                  <a:extLst>
                    <a:ext uri="{9D8B030D-6E8A-4147-A177-3AD203B41FA5}">
                      <a16:colId xmlns:a16="http://schemas.microsoft.com/office/drawing/2014/main" val="20001"/>
                    </a:ext>
                  </a:extLst>
                </a:gridCol>
              </a:tblGrid>
              <a:tr h="380880">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06" marB="45706">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SOAP Envelope</a:t>
                      </a:r>
                      <a:r>
                        <a:rPr lang="en-US" sz="1100" b="1" baseline="0" dirty="0">
                          <a:sym typeface="Wingdings" pitchFamily="2" charset="2"/>
                        </a:rPr>
                        <a:t> Testing</a:t>
                      </a:r>
                      <a:endParaRPr lang="en-US" sz="1100" b="1" dirty="0">
                        <a:sym typeface="Wingdings" pitchFamily="2" charset="2"/>
                      </a:endParaRP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dirty="0"/>
                        <a:t>The SOAP Envelop Testing ensures SOAP envelopes are correctly formed, validating the conformance of </a:t>
                      </a:r>
                      <a:r>
                        <a:rPr lang="en-US" sz="1100" baseline="0" dirty="0"/>
                        <a:t> the </a:t>
                      </a:r>
                      <a:r>
                        <a:rPr lang="en-US" sz="1100" dirty="0"/>
                        <a:t>messages to the requirements in the SOAP and Transport</a:t>
                      </a:r>
                      <a:r>
                        <a:rPr lang="en-US" sz="1100" baseline="0" dirty="0"/>
                        <a:t> specifications. </a:t>
                      </a:r>
                      <a:endParaRPr lang="en-US" sz="1100" b="0" dirty="0"/>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197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SOAP Connectivity </a:t>
                      </a:r>
                      <a:r>
                        <a:rPr lang="en-US" sz="1100" b="1" baseline="0" dirty="0">
                          <a:sym typeface="Wingdings" pitchFamily="2" charset="2"/>
                        </a:rPr>
                        <a:t>Testing</a:t>
                      </a:r>
                      <a:endParaRPr lang="en-US" sz="1100" b="1" dirty="0"/>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dirty="0"/>
                        <a:t>The SOAP Connectivity Testing evaluates valid SOAP connectivity, the ability to send and receive SOAP messages,</a:t>
                      </a:r>
                      <a:r>
                        <a:rPr lang="en-US" sz="1100" baseline="0" dirty="0"/>
                        <a:t> </a:t>
                      </a:r>
                      <a:r>
                        <a:rPr lang="en-US" sz="1100" dirty="0"/>
                        <a:t>validating the conformance of </a:t>
                      </a:r>
                      <a:r>
                        <a:rPr lang="en-US" sz="1100" baseline="0" dirty="0"/>
                        <a:t> the </a:t>
                      </a:r>
                      <a:r>
                        <a:rPr lang="en-US" sz="1100" dirty="0"/>
                        <a:t>messages to the requirements in the SOAP and Transport</a:t>
                      </a:r>
                      <a:r>
                        <a:rPr lang="en-US" sz="1100" baseline="0" dirty="0"/>
                        <a:t> specifications. </a:t>
                      </a:r>
                      <a:endParaRPr lang="en-US" sz="1100" b="0" dirty="0"/>
                    </a:p>
                    <a:p>
                      <a:pPr marL="0" lvl="1" algn="l">
                        <a:defRPr/>
                      </a:pPr>
                      <a:endParaRPr lang="en-US" sz="1100" b="0" dirty="0">
                        <a:solidFill>
                          <a:srgbClr val="FF0000"/>
                        </a:solidFill>
                      </a:endParaRPr>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05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Context-Free Testing</a:t>
                      </a:r>
                      <a:r>
                        <a:rPr lang="en-US" sz="1100" b="1" baseline="0" dirty="0"/>
                        <a:t> </a:t>
                      </a:r>
                      <a:endParaRPr lang="en-US" sz="1100" b="1" dirty="0"/>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 simple and convenient method for testing immunization messages structure and most vocabulary. Validation is performed on messages with or without a SOAP wrapper.</a:t>
                      </a:r>
                    </a:p>
                  </a:txBody>
                  <a:tcPr marL="91446" marR="91446" marT="45736" marB="4573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9439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Context-Based Testing</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Context-based testing provides, in addition to HL7 Context-free validation, message validation associated with a given test script that includes data for a specific test scenario where the context  is known by the validation tool. It also validate messages with a SOAP wrapper.</a:t>
                      </a:r>
                    </a:p>
                  </a:txBody>
                  <a:tcPr marL="91446" marR="91446" marT="45736" marB="4573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noFill/>
                  </a:tcPr>
                </a:tc>
                <a:extLst>
                  <a:ext uri="{0D108BD9-81ED-4DB2-BD59-A6C34878D82A}">
                    <a16:rowId xmlns:a16="http://schemas.microsoft.com/office/drawing/2014/main" val="10004"/>
                  </a:ext>
                </a:extLst>
              </a:tr>
              <a:tr h="594332">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Isolated Testing </a:t>
                      </a:r>
                    </a:p>
                  </a:txBody>
                  <a:tcPr marL="91446" marR="91446" marT="45706" marB="45706">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100" b="0" dirty="0"/>
                        <a:t>Isolated testing provides a simulated operational environment that allows validation at the functional level in addition to content and context-free testing, where Test Agents simulates the functions of IZ EHR-S or IIS. </a:t>
                      </a:r>
                    </a:p>
                  </a:txBody>
                  <a:tcPr marL="91446" marR="91446" marT="45706" marB="45706">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5145" name="Rectangle 2"/>
          <p:cNvSpPr txBox="1">
            <a:spLocks noChangeArrowheads="1"/>
          </p:cNvSpPr>
          <p:nvPr/>
        </p:nvSpPr>
        <p:spPr bwMode="auto">
          <a:xfrm>
            <a:off x="276225" y="279400"/>
            <a:ext cx="85629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2200">
                <a:solidFill>
                  <a:schemeClr val="tx1"/>
                </a:solidFill>
                <a:latin typeface="Arial" panose="020B0604020202020204" pitchFamily="34" charset="0"/>
              </a:defRPr>
            </a:lvl1pPr>
            <a:lvl2pPr marL="742950" indent="-285750" eaLnBrk="0" hangingPunct="0">
              <a:spcBef>
                <a:spcPct val="20000"/>
              </a:spcBef>
              <a:buChar char="–"/>
              <a:defRPr>
                <a:solidFill>
                  <a:schemeClr val="tx1"/>
                </a:solidFill>
                <a:latin typeface="Arial" panose="020B0604020202020204" pitchFamily="34" charset="0"/>
              </a:defRPr>
            </a:lvl2pPr>
            <a:lvl3pPr marL="1143000" indent="-228600" eaLnBrk="0" hangingPunct="0">
              <a:spcBef>
                <a:spcPct val="20000"/>
              </a:spcBef>
              <a:buChar char="•"/>
              <a:defRPr sz="1400">
                <a:solidFill>
                  <a:schemeClr val="tx1"/>
                </a:solidFill>
                <a:latin typeface="Arial" panose="020B0604020202020204" pitchFamily="34" charset="0"/>
              </a:defRPr>
            </a:lvl3pPr>
            <a:lvl4pPr marL="1600200" indent="-228600" eaLnBrk="0" hangingPunct="0">
              <a:spcBef>
                <a:spcPct val="20000"/>
              </a:spcBef>
              <a:buChar char="–"/>
              <a:defRPr sz="1000">
                <a:solidFill>
                  <a:schemeClr val="tx1"/>
                </a:solidFill>
                <a:latin typeface="Arial" panose="020B0604020202020204" pitchFamily="34" charset="0"/>
              </a:defRPr>
            </a:lvl4pPr>
            <a:lvl5pPr marL="2057400" indent="-228600" eaLnBrk="0" hangingPunct="0">
              <a:spcBef>
                <a:spcPct val="20000"/>
              </a:spcBef>
              <a:buChar char="»"/>
              <a:defRPr sz="1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000">
                <a:solidFill>
                  <a:schemeClr val="tx1"/>
                </a:solidFill>
                <a:latin typeface="Arial" panose="020B0604020202020204" pitchFamily="34" charset="0"/>
              </a:defRPr>
            </a:lvl9pPr>
          </a:lstStyle>
          <a:p>
            <a:pPr eaLnBrk="1" hangingPunct="1">
              <a:spcBef>
                <a:spcPct val="0"/>
              </a:spcBef>
              <a:buFontTx/>
              <a:buNone/>
            </a:pPr>
            <a:r>
              <a:rPr lang="en-US" altLang="en-US" sz="2400">
                <a:solidFill>
                  <a:srgbClr val="012445"/>
                </a:solidFill>
                <a:latin typeface="Franklin Gothic Demi" panose="020B0703020102020204" pitchFamily="34" charset="0"/>
              </a:rPr>
              <a:t>Immunization Validation Tool Overview</a:t>
            </a:r>
          </a:p>
        </p:txBody>
      </p:sp>
      <p:sp>
        <p:nvSpPr>
          <p:cNvPr id="3" name="Rectangle 2"/>
          <p:cNvSpPr/>
          <p:nvPr/>
        </p:nvSpPr>
        <p:spPr>
          <a:xfrm>
            <a:off x="250825" y="5257800"/>
            <a:ext cx="8377237" cy="892552"/>
          </a:xfrm>
          <a:prstGeom prst="rect">
            <a:avLst/>
          </a:prstGeom>
        </p:spPr>
        <p:txBody>
          <a:bodyPr wrap="square">
            <a:spAutoFit/>
          </a:bodyPr>
          <a:lstStyle/>
          <a:p>
            <a:pPr marL="58738" indent="-171450">
              <a:defRPr/>
            </a:pPr>
            <a:r>
              <a:rPr lang="en-US" altLang="en-US" sz="1200" dirty="0">
                <a:latin typeface="Arial" charset="0"/>
              </a:rPr>
              <a:t>Environment</a:t>
            </a:r>
            <a:r>
              <a:rPr lang="en-US" altLang="en-US" sz="1600" dirty="0">
                <a:latin typeface="Arial" charset="0"/>
              </a:rPr>
              <a:t>: </a:t>
            </a:r>
            <a:r>
              <a:rPr lang="en-US" altLang="en-US" sz="1200" dirty="0">
                <a:latin typeface="Arial" charset="0"/>
              </a:rPr>
              <a:t>NIST Immunization Test Suite is accessible as a web application. </a:t>
            </a:r>
          </a:p>
          <a:p>
            <a:pPr marL="58738" indent="-171450">
              <a:defRPr/>
            </a:pPr>
            <a:r>
              <a:rPr lang="en-US" altLang="en-US" sz="1200" dirty="0">
                <a:latin typeface="Arial" charset="0"/>
              </a:rPr>
              <a:t>Supported Browsers: Firefox, Chrome, Safari, and Edge</a:t>
            </a:r>
          </a:p>
          <a:p>
            <a:pPr marL="58738" indent="-171450">
              <a:defRPr/>
            </a:pPr>
            <a:r>
              <a:rPr lang="en-US" altLang="en-US" sz="1200" dirty="0">
                <a:latin typeface="Arial" charset="0"/>
              </a:rPr>
              <a:t>URL: </a:t>
            </a:r>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https://hl7v2-iz-r1-5-testing.nist.gov</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endParaRPr lang="en-US" altLang="en-US" sz="1200" dirty="0">
              <a:latin typeface="Arial" charset="0"/>
            </a:endParaRPr>
          </a:p>
          <a:p>
            <a:pPr marL="58738" indent="-171450">
              <a:defRPr/>
            </a:pPr>
            <a:r>
              <a:rPr lang="en-US" sz="1200" dirty="0"/>
              <a:t>NOTE: The Test Tool (.war file) can also be downloaded and installed locally. See Documentation tab in Test Tool</a:t>
            </a:r>
          </a:p>
        </p:txBody>
      </p:sp>
      <p:pic>
        <p:nvPicPr>
          <p:cNvPr id="2" name="Picture 1"/>
          <p:cNvPicPr>
            <a:picLocks noChangeAspect="1"/>
          </p:cNvPicPr>
          <p:nvPr/>
        </p:nvPicPr>
        <p:blipFill>
          <a:blip r:embed="rId3"/>
          <a:stretch>
            <a:fillRect/>
          </a:stretch>
        </p:blipFill>
        <p:spPr>
          <a:xfrm>
            <a:off x="127000" y="4403189"/>
            <a:ext cx="8940800" cy="809625"/>
          </a:xfrm>
          <a:prstGeom prst="rect">
            <a:avLst/>
          </a:prstGeom>
        </p:spPr>
      </p:pic>
    </p:spTree>
    <p:extLst>
      <p:ext uri="{BB962C8B-B14F-4D97-AF65-F5344CB8AC3E}">
        <p14:creationId xmlns:p14="http://schemas.microsoft.com/office/powerpoint/2010/main" val="290907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ChangeArrowheads="1"/>
          </p:cNvSpPr>
          <p:nvPr/>
        </p:nvSpPr>
        <p:spPr bwMode="auto">
          <a:xfrm>
            <a:off x="323850" y="4419600"/>
            <a:ext cx="8401050" cy="162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a:t>No registration or log-in credentials are needed.  Simply click on the link below and send/paste/load message into tool to obtain a Validation report.</a:t>
            </a:r>
          </a:p>
          <a:p>
            <a:pPr marL="0" lvl="1"/>
            <a:endParaRPr lang="en-US" sz="1200" b="0" dirty="0"/>
          </a:p>
          <a:p>
            <a:pPr marL="0" lvl="1"/>
            <a:endParaRPr lang="en-US" sz="1200" b="0" dirty="0"/>
          </a:p>
          <a:p>
            <a:pPr marL="0" lvl="1"/>
            <a:r>
              <a:rPr lang="en-US" sz="1200" dirty="0">
                <a:solidFill>
                  <a:srgbClr val="FF0000"/>
                </a:solidFill>
              </a:rPr>
              <a:t>NOTE: The Test Tool (.war file) can also be downloaded and installed locally. See Documentation tab in Test Tool</a:t>
            </a:r>
          </a:p>
          <a:p>
            <a:pPr marL="0" lvl="1"/>
            <a:r>
              <a:rPr lang="en-US" sz="1200" b="0" dirty="0"/>
              <a:t>NOTE: </a:t>
            </a:r>
            <a:r>
              <a:rPr lang="en-US" sz="1200" dirty="0"/>
              <a:t>Web Application is compatible with Firefox, Chrome, and Safari.</a:t>
            </a:r>
            <a:endParaRPr lang="en-US" sz="1200" b="0" dirty="0"/>
          </a:p>
          <a:p>
            <a:pPr marL="0" lvl="1"/>
            <a:endParaRPr lang="en-US" sz="1200" b="0" dirty="0"/>
          </a:p>
          <a:p>
            <a:pPr marL="0" lvl="1"/>
            <a:r>
              <a:rPr lang="en-US" sz="1200" b="0" dirty="0"/>
              <a:t>Register to Google Group at </a:t>
            </a:r>
            <a:r>
              <a:rPr lang="en-US" sz="1200" dirty="0">
                <a:hlinkClick r:id="rId2"/>
              </a:rPr>
              <a:t>https://groups.google.com/d/forum/hl7v2-immunization-testing</a:t>
            </a:r>
            <a:r>
              <a:rPr lang="en-US" sz="1200" dirty="0"/>
              <a:t> </a:t>
            </a:r>
            <a:r>
              <a:rPr lang="en-US" sz="1200" b="0" dirty="0"/>
              <a:t>to ask questions and               provide feedback. </a:t>
            </a:r>
          </a:p>
        </p:txBody>
      </p:sp>
      <p:graphicFrame>
        <p:nvGraphicFramePr>
          <p:cNvPr id="17" name="Table 16"/>
          <p:cNvGraphicFramePr>
            <a:graphicFrameLocks noGrp="1"/>
          </p:cNvGraphicFramePr>
          <p:nvPr>
            <p:extLst>
              <p:ext uri="{D42A27DB-BD31-4B8C-83A1-F6EECF244321}">
                <p14:modId xmlns:p14="http://schemas.microsoft.com/office/powerpoint/2010/main" val="336172019"/>
              </p:ext>
            </p:extLst>
          </p:nvPr>
        </p:nvGraphicFramePr>
        <p:xfrm>
          <a:off x="420688" y="1335088"/>
          <a:ext cx="8275637" cy="3032128"/>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2">
                  <a:extLst>
                    <a:ext uri="{9D8B030D-6E8A-4147-A177-3AD203B41FA5}">
                      <a16:colId xmlns:a16="http://schemas.microsoft.com/office/drawing/2014/main" val="20001"/>
                    </a:ext>
                  </a:extLst>
                </a:gridCol>
              </a:tblGrid>
              <a:tr h="380871">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04" marB="4570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3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Context-free</a:t>
                      </a:r>
                      <a:r>
                        <a:rPr lang="en-US" sz="1100" b="1" baseline="0" dirty="0">
                          <a:sym typeface="Wingdings" pitchFamily="2" charset="2"/>
                        </a:rPr>
                        <a:t> Testing</a:t>
                      </a:r>
                      <a:endParaRPr lang="en-US" sz="1100" b="1" dirty="0">
                        <a:sym typeface="Wingdings" pitchFamily="2" charset="2"/>
                      </a:endParaRP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a:sym typeface="Wingdings" pitchFamily="2" charset="2"/>
                        </a:rPr>
                        <a:t>(No Test Cases - T</a:t>
                      </a:r>
                      <a:r>
                        <a:rPr lang="en-US" sz="1100" b="1" dirty="0"/>
                        <a:t>est any Immunization message created by Health IT Module</a:t>
                      </a:r>
                      <a:r>
                        <a:rPr lang="en-US" sz="1100" b="0" dirty="0"/>
                        <a:t>)</a:t>
                      </a:r>
                    </a:p>
                    <a:p>
                      <a:pPr marL="171450" lvl="1" indent="-171450">
                        <a:buFont typeface="Arial" pitchFamily="34" charset="0"/>
                        <a:buChar char="•"/>
                        <a:defRPr/>
                      </a:pPr>
                      <a:r>
                        <a:rPr lang="en-US" sz="1100" b="0" dirty="0"/>
                        <a:t>Context is unknown to validation tool</a:t>
                      </a:r>
                    </a:p>
                    <a:p>
                      <a:pPr marL="171450" lvl="1" indent="-171450">
                        <a:buFont typeface="Arial" pitchFamily="34" charset="0"/>
                        <a:buChar char="•"/>
                        <a:defRPr/>
                      </a:pPr>
                      <a:r>
                        <a:rPr lang="en-US" sz="1100" b="0" dirty="0"/>
                        <a:t>Provides a simple and convenient method for testing message structure and most vocabulary</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196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a:t>
                      </a:r>
                      <a:r>
                        <a:rPr lang="en-US" sz="1100" b="1" baseline="0" dirty="0">
                          <a:sym typeface="Wingdings" pitchFamily="2" charset="2"/>
                        </a:rPr>
                        <a:t>Testing</a:t>
                      </a:r>
                      <a:endParaRPr lang="en-US" sz="1100" b="1" dirty="0"/>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a:solidFill>
                            <a:schemeClr val="tx1"/>
                          </a:solidFill>
                        </a:rPr>
                        <a:t>(</a:t>
                      </a:r>
                      <a:r>
                        <a:rPr lang="en-US" sz="1100" b="1" dirty="0">
                          <a:sym typeface="Wingdings" pitchFamily="2" charset="2"/>
                        </a:rPr>
                        <a:t>Test Cases </a:t>
                      </a:r>
                      <a:r>
                        <a:rPr lang="en-US" sz="1100" b="1" dirty="0">
                          <a:solidFill>
                            <a:schemeClr val="tx1"/>
                          </a:solidFill>
                        </a:rPr>
                        <a:t>- Test Immunization message </a:t>
                      </a:r>
                      <a:r>
                        <a:rPr lang="en-US" sz="1100" b="1" baseline="0" dirty="0">
                          <a:solidFill>
                            <a:schemeClr val="tx1"/>
                          </a:solidFill>
                        </a:rPr>
                        <a:t>associated with a specific test scenario</a:t>
                      </a:r>
                      <a:r>
                        <a:rPr lang="en-US" sz="1100" b="1" dirty="0">
                          <a:solidFill>
                            <a:schemeClr val="tx1"/>
                          </a:solidFill>
                          <a:sym typeface="Wingdings" pitchFamily="2" charset="2"/>
                        </a:rPr>
                        <a:t>)</a:t>
                      </a:r>
                    </a:p>
                    <a:p>
                      <a:pPr marL="171450" lvl="1" indent="-171450">
                        <a:buFont typeface="Arial" pitchFamily="34" charset="0"/>
                        <a:buChar char="•"/>
                        <a:defRPr/>
                      </a:pPr>
                      <a:r>
                        <a:rPr lang="en-US" sz="1100" b="0" dirty="0"/>
                        <a:t>Context is known to validation tool</a:t>
                      </a:r>
                    </a:p>
                    <a:p>
                      <a:pPr marL="171450" lvl="1" indent="-171450">
                        <a:buFont typeface="Arial" pitchFamily="34" charset="0"/>
                        <a:buChar char="•"/>
                        <a:defRPr/>
                      </a:pPr>
                      <a:r>
                        <a:rPr lang="en-US" sz="1100" b="0" dirty="0"/>
                        <a:t>All conformance requirements of the Immunization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rgbClr val="FF0000"/>
                          </a:solidFill>
                        </a:rPr>
                        <a:t>Used for certifying ONC 2015 Edition Health IT Modules</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component of message that generated an error and view the related conformance data (such as if Required, format, value, etc.)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08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a:t>
                      </a:r>
                      <a:r>
                        <a:rPr lang="en-US" sz="1100" b="1" baseline="0" dirty="0"/>
                        <a:t> </a:t>
                      </a:r>
                      <a:r>
                        <a:rPr lang="en-US" sz="1100" b="1" dirty="0"/>
                        <a:t>Browser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table value that generated an error and view valid values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which will assist in using the tool (including test procedure</a:t>
                      </a:r>
                      <a:r>
                        <a:rPr lang="en-US" sz="1100" b="0" baseline="0" dirty="0"/>
                        <a:t>, test cases, profile descriptions, vocabulary descriptions</a:t>
                      </a:r>
                      <a:r>
                        <a:rPr lang="en-US" sz="1100" b="0" dirty="0"/>
                        <a:t> and validation tool download).</a:t>
                      </a:r>
                      <a:endParaRPr lang="en-US" sz="1100" dirty="0"/>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122" name="Rectangle 45"/>
          <p:cNvSpPr>
            <a:spLocks noChangeArrowheads="1"/>
          </p:cNvSpPr>
          <p:nvPr/>
        </p:nvSpPr>
        <p:spPr bwMode="auto">
          <a:xfrm>
            <a:off x="304800" y="685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Immunization messages created </a:t>
            </a:r>
            <a:r>
              <a:rPr lang="en-US" sz="1600" dirty="0"/>
              <a:t>by Health IT Modules, and </a:t>
            </a:r>
            <a:r>
              <a:rPr lang="en-US" sz="1600" dirty="0">
                <a:solidFill>
                  <a:srgbClr val="FF0000"/>
                </a:solidFill>
              </a:rPr>
              <a:t>Context-based Testing </a:t>
            </a:r>
            <a:r>
              <a:rPr lang="en-US" sz="1600" dirty="0"/>
              <a:t>is intended for ONC 2015 Edition certification testing.</a:t>
            </a:r>
          </a:p>
          <a:p>
            <a:pPr marL="0" lvl="1"/>
            <a:endParaRPr lang="en-US" sz="1400" dirty="0"/>
          </a:p>
          <a:p>
            <a:pPr marL="0" lvl="1"/>
            <a:r>
              <a:rPr lang="en-US" sz="1600" b="0" dirty="0"/>
              <a:t>.</a:t>
            </a:r>
          </a:p>
          <a:p>
            <a:pPr marL="0" lvl="1"/>
            <a:endParaRPr lang="en-US" sz="1200" b="0" dirty="0"/>
          </a:p>
          <a:p>
            <a:pPr marL="0" lvl="1"/>
            <a:endParaRPr lang="en-US" sz="1200" b="0" dirty="0"/>
          </a:p>
          <a:p>
            <a:pPr marL="0" lvl="1"/>
            <a:endParaRPr lang="en-US" sz="1200" b="0" dirty="0"/>
          </a:p>
        </p:txBody>
      </p:sp>
      <p:sp>
        <p:nvSpPr>
          <p:cNvPr id="4123" name="Rectangle 2"/>
          <p:cNvSpPr txBox="1">
            <a:spLocks noChangeArrowheads="1"/>
          </p:cNvSpPr>
          <p:nvPr/>
        </p:nvSpPr>
        <p:spPr bwMode="auto">
          <a:xfrm>
            <a:off x="276225" y="8638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solidFill>
                  <a:srgbClr val="012445"/>
                </a:solidFill>
                <a:latin typeface="Franklin Gothic Demi" pitchFamily="34" charset="0"/>
              </a:rPr>
              <a:t>Immunization Messaging Test Tool Overview</a:t>
            </a:r>
          </a:p>
        </p:txBody>
      </p:sp>
      <p:sp>
        <p:nvSpPr>
          <p:cNvPr id="7" name="Slide Number Placeholder 1"/>
          <p:cNvSpPr txBox="1">
            <a:spLocks/>
          </p:cNvSpPr>
          <p:nvPr/>
        </p:nvSpPr>
        <p:spPr>
          <a:xfrm>
            <a:off x="3886200" y="6416675"/>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EA31CE9E-EEB0-4064-9934-BEB9D43E6608}" type="slidenum">
              <a:rPr lang="en-US" sz="1400" smtClean="0">
                <a:solidFill>
                  <a:schemeClr val="bg1"/>
                </a:solidFill>
              </a:rPr>
              <a:pPr algn="ctr"/>
              <a:t>13</a:t>
            </a:fld>
            <a:endParaRPr lang="en-US" dirty="0">
              <a:solidFill>
                <a:schemeClr val="bg1"/>
              </a:solidFill>
            </a:endParaRPr>
          </a:p>
        </p:txBody>
      </p:sp>
      <p:sp>
        <p:nvSpPr>
          <p:cNvPr id="8" name="Rectangle 7"/>
          <p:cNvSpPr/>
          <p:nvPr/>
        </p:nvSpPr>
        <p:spPr>
          <a:xfrm>
            <a:off x="342122" y="4876800"/>
            <a:ext cx="3581400" cy="492443"/>
          </a:xfrm>
          <a:prstGeom prst="rect">
            <a:avLst/>
          </a:prstGeom>
        </p:spPr>
        <p:txBody>
          <a:bodyPr wrap="square">
            <a:spAutoFit/>
          </a:bodyPr>
          <a:lstStyle/>
          <a:p>
            <a:r>
              <a:rPr lang="en-US" sz="1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https://hl7v2-iz-r1-5-testing.nist.gov</a:t>
            </a:r>
            <a:r>
              <a:rPr lang="en-US" sz="14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200" dirty="0"/>
              <a:t> </a:t>
            </a:r>
          </a:p>
        </p:txBody>
      </p:sp>
    </p:spTree>
    <p:extLst>
      <p:ext uri="{BB962C8B-B14F-4D97-AF65-F5344CB8AC3E}">
        <p14:creationId xmlns:p14="http://schemas.microsoft.com/office/powerpoint/2010/main" val="20645086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76224" y="120650"/>
            <a:ext cx="8715375" cy="523220"/>
          </a:xfrm>
        </p:spPr>
        <p:txBody>
          <a:bodyPr/>
          <a:lstStyle/>
          <a:p>
            <a:r>
              <a:rPr lang="en-US" dirty="0"/>
              <a:t>Scope of ONC Final Rule Criteria and Testing</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52219656"/>
              </p:ext>
            </p:extLst>
          </p:nvPr>
        </p:nvGraphicFramePr>
        <p:xfrm>
          <a:off x="390525" y="609600"/>
          <a:ext cx="8601075" cy="5224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14</a:t>
            </a:fld>
            <a:endParaRPr lang="en-US"/>
          </a:p>
        </p:txBody>
      </p:sp>
      <p:sp>
        <p:nvSpPr>
          <p:cNvPr id="5" name="TextBox 4"/>
          <p:cNvSpPr txBox="1"/>
          <p:nvPr/>
        </p:nvSpPr>
        <p:spPr>
          <a:xfrm>
            <a:off x="838200" y="5791200"/>
            <a:ext cx="7620000" cy="400110"/>
          </a:xfrm>
          <a:prstGeom prst="rect">
            <a:avLst/>
          </a:prstGeom>
          <a:noFill/>
        </p:spPr>
        <p:txBody>
          <a:bodyPr wrap="square" rtlCol="0">
            <a:spAutoFit/>
          </a:bodyPr>
          <a:lstStyle/>
          <a:p>
            <a:r>
              <a:rPr lang="en-US" sz="1000" dirty="0"/>
              <a:t>The Centers for Disease Control and Prevention (CDC), in collaboration with the American Immunization Registries Association (AIRA) and NIST, provided the Test Cases and Test Data for the Immunization Messaging testing process</a:t>
            </a:r>
          </a:p>
        </p:txBody>
      </p:sp>
    </p:spTree>
    <p:extLst>
      <p:ext uri="{BB962C8B-B14F-4D97-AF65-F5344CB8AC3E}">
        <p14:creationId xmlns:p14="http://schemas.microsoft.com/office/powerpoint/2010/main" val="91454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Derived Conformance Statements / Requirements</a:t>
            </a:r>
          </a:p>
        </p:txBody>
      </p:sp>
      <p:sp>
        <p:nvSpPr>
          <p:cNvPr id="4" name="Content Placeholder 3"/>
          <p:cNvSpPr>
            <a:spLocks noGrp="1"/>
          </p:cNvSpPr>
          <p:nvPr>
            <p:ph idx="1"/>
          </p:nvPr>
        </p:nvSpPr>
        <p:spPr>
          <a:xfrm>
            <a:off x="380999" y="838200"/>
            <a:ext cx="8001001" cy="4876800"/>
          </a:xfrm>
        </p:spPr>
        <p:txBody>
          <a:bodyPr>
            <a:noAutofit/>
          </a:bodyPr>
          <a:lstStyle/>
          <a:p>
            <a:r>
              <a:rPr lang="en-US" dirty="0"/>
              <a:t>The NIST HL7 v2 Immunization Test Suite performs certain conformance testing that is not directly related to any conformance statement in the Immunization Messaging Guide</a:t>
            </a:r>
          </a:p>
          <a:p>
            <a:r>
              <a:rPr lang="en-US" dirty="0"/>
              <a:t>These “derived statements” are based on requirements from the HL7 v2.5.1 Base Standard, as well as statements that NIST has determined should be included in the validation (e.g., evaluating the format of a code for conformance to the Code System’s format, or testing for conformance to a specific Time Stamp format)</a:t>
            </a:r>
          </a:p>
          <a:p>
            <a:pPr marL="0" indent="0">
              <a:buNone/>
            </a:pPr>
            <a:endParaRPr lang="en-US" sz="2200"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15</a:t>
            </a:fld>
            <a:endParaRPr lang="en-US" dirty="0"/>
          </a:p>
        </p:txBody>
      </p:sp>
    </p:spTree>
    <p:extLst>
      <p:ext uri="{BB962C8B-B14F-4D97-AF65-F5344CB8AC3E}">
        <p14:creationId xmlns:p14="http://schemas.microsoft.com/office/powerpoint/2010/main" val="3685609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p:txBody>
          <a:bodyPr/>
          <a:lstStyle/>
          <a:p>
            <a:r>
              <a:rPr lang="en-US" dirty="0"/>
              <a:t>Immunizations to Public Health Testing Process</a:t>
            </a:r>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16</a:t>
            </a:fld>
            <a:endParaRPr lang="en-US" dirty="0"/>
          </a:p>
        </p:txBody>
      </p:sp>
      <p:sp>
        <p:nvSpPr>
          <p:cNvPr id="23" name="TextBox 23"/>
          <p:cNvSpPr txBox="1">
            <a:spLocks noChangeArrowheads="1"/>
          </p:cNvSpPr>
          <p:nvPr/>
        </p:nvSpPr>
        <p:spPr bwMode="auto">
          <a:xfrm>
            <a:off x="228600" y="3276600"/>
            <a:ext cx="8686800" cy="2769989"/>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50" dirty="0">
                <a:latin typeface="+mn-lt"/>
              </a:rPr>
              <a:t>The HIT Module is the system being tested. The HIT Module is required to create VXU messages and consume ACK messages that conform to the referenced standards (see previous slides).</a:t>
            </a:r>
          </a:p>
          <a:p>
            <a:pPr marL="342900" indent="-342900">
              <a:buFont typeface="Franklin Gothic Demi" pitchFamily="34" charset="0"/>
              <a:buAutoNum type="arabicPeriod"/>
            </a:pPr>
            <a:r>
              <a:rPr lang="en-US" sz="1450" dirty="0">
                <a:latin typeface="+mn-lt"/>
              </a:rPr>
              <a:t>Test data can be entered into the HIT Module directly via the Module’s user interface or can be imported via an incoming message.</a:t>
            </a:r>
          </a:p>
          <a:p>
            <a:pPr marL="342900" indent="-342900">
              <a:buFont typeface="Franklin Gothic Demi" pitchFamily="34" charset="0"/>
              <a:buAutoNum type="arabicPeriod"/>
            </a:pPr>
            <a:r>
              <a:rPr lang="en-US" sz="1450" dirty="0">
                <a:latin typeface="+mn-lt"/>
              </a:rPr>
              <a:t>The HIT Module is expected to process the test data to create a VXU message. This message is imported into the testing tool for validation (Test Step 1 – Z22 VXU). The HIT Module is expected to consume an ACK message. This message is imported from the testing tool into the HIT Module (Test Step 2 – Z23 ACK). </a:t>
            </a:r>
          </a:p>
          <a:p>
            <a:pPr marL="342900" indent="-342900">
              <a:buFont typeface="Franklin Gothic Demi" pitchFamily="34" charset="0"/>
              <a:buAutoNum type="arabicPeriod"/>
            </a:pPr>
            <a:r>
              <a:rPr lang="en-US" sz="1450" dirty="0">
                <a:latin typeface="+mn-lt"/>
              </a:rPr>
              <a:t>Test data are available through the Test Tool via the Test Steps in the Test Cases. Each Test Step includes a Test Story that provides the context, a Test Data Specification that lists the test data, a Message Content Data Sheet that shows the conformant message (in a table format), and a Juror Document (for ACK Test Steps). </a:t>
            </a:r>
          </a:p>
        </p:txBody>
      </p:sp>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Immunization Data Entry</a:t>
            </a:r>
          </a:p>
        </p:txBody>
      </p:sp>
      <p:sp>
        <p:nvSpPr>
          <p:cNvPr id="4" name="Rounded Rectangle 3"/>
          <p:cNvSpPr/>
          <p:nvPr/>
        </p:nvSpPr>
        <p:spPr>
          <a:xfrm>
            <a:off x="32766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accent2"/>
                </a:solidFill>
              </a:rPr>
              <a:t>HIT Module</a:t>
            </a: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38200"/>
            <a:ext cx="1825699" cy="461665"/>
          </a:xfrm>
          <a:prstGeom prst="rect">
            <a:avLst/>
          </a:prstGeom>
          <a:noFill/>
          <a:ln w="9525">
            <a:noFill/>
            <a:miter lim="800000"/>
            <a:headEnd/>
            <a:tailEnd/>
          </a:ln>
        </p:spPr>
        <p:txBody>
          <a:bodyPr wrap="square">
            <a:spAutoFit/>
          </a:bodyPr>
          <a:lstStyle/>
          <a:p>
            <a:pPr algn="ctr"/>
            <a:r>
              <a:rPr lang="en-US" sz="1200" dirty="0">
                <a:latin typeface="Calibri" pitchFamily="34" charset="0"/>
              </a:rPr>
              <a:t>Immunization IG, Release 1.5, and Addendum</a:t>
            </a:r>
          </a:p>
        </p:txBody>
      </p:sp>
      <p:sp>
        <p:nvSpPr>
          <p:cNvPr id="10253" name="TextBox 18"/>
          <p:cNvSpPr txBox="1">
            <a:spLocks noChangeArrowheads="1"/>
          </p:cNvSpPr>
          <p:nvPr/>
        </p:nvSpPr>
        <p:spPr bwMode="auto">
          <a:xfrm>
            <a:off x="1828800" y="1442316"/>
            <a:ext cx="1255486" cy="461665"/>
          </a:xfrm>
          <a:prstGeom prst="rect">
            <a:avLst/>
          </a:prstGeom>
          <a:noFill/>
          <a:ln w="9525">
            <a:noFill/>
            <a:miter lim="800000"/>
            <a:headEnd/>
            <a:tailEnd/>
          </a:ln>
        </p:spPr>
        <p:txBody>
          <a:bodyPr wrap="square">
            <a:spAutoFit/>
          </a:bodyPr>
          <a:lstStyle/>
          <a:p>
            <a:r>
              <a:rPr lang="en-US" sz="1200" dirty="0">
                <a:latin typeface="Calibri" pitchFamily="34" charset="0"/>
              </a:rPr>
              <a:t>VXU Message &amp; Direct Data Entry</a:t>
            </a: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37785" cy="276999"/>
            </a:xfrm>
            <a:prstGeom prst="rect">
              <a:avLst/>
            </a:prstGeom>
            <a:noFill/>
            <a:ln w="9525">
              <a:noFill/>
              <a:miter lim="800000"/>
              <a:headEnd/>
              <a:tailEnd/>
            </a:ln>
          </p:spPr>
          <p:txBody>
            <a:bodyPr wrap="none">
              <a:spAutoFit/>
            </a:bodyPr>
            <a:lstStyle/>
            <a:p>
              <a:r>
                <a:rPr lang="en-US" sz="1200" dirty="0">
                  <a:latin typeface="Calibri" pitchFamily="34" charset="0"/>
                </a:rPr>
                <a:t>VXU Message</a:t>
              </a:r>
            </a:p>
          </p:txBody>
        </p:sp>
      </p:grpSp>
      <p:sp>
        <p:nvSpPr>
          <p:cNvPr id="10261" name="TextBox 18"/>
          <p:cNvSpPr txBox="1">
            <a:spLocks noChangeArrowheads="1"/>
          </p:cNvSpPr>
          <p:nvPr/>
        </p:nvSpPr>
        <p:spPr bwMode="auto">
          <a:xfrm>
            <a:off x="2992229" y="2381147"/>
            <a:ext cx="1282507" cy="461665"/>
          </a:xfrm>
          <a:prstGeom prst="rect">
            <a:avLst/>
          </a:prstGeom>
          <a:noFill/>
          <a:ln w="9525">
            <a:noFill/>
            <a:miter lim="800000"/>
            <a:headEnd/>
            <a:tailEnd/>
          </a:ln>
        </p:spPr>
        <p:txBody>
          <a:bodyPr wrap="square">
            <a:spAutoFit/>
          </a:bodyPr>
          <a:lstStyle/>
          <a:p>
            <a:pPr algn="r"/>
            <a:r>
              <a:rPr lang="en-US" sz="1200" dirty="0">
                <a:solidFill>
                  <a:srgbClr val="FF0000"/>
                </a:solidFill>
                <a:latin typeface="Calibri" pitchFamily="34" charset="0"/>
              </a:rPr>
              <a:t>VXU Message </a:t>
            </a:r>
          </a:p>
          <a:p>
            <a:pPr algn="r"/>
            <a:r>
              <a:rPr lang="en-US" sz="1200" dirty="0">
                <a:solidFill>
                  <a:srgbClr val="FF0000"/>
                </a:solidFill>
                <a:latin typeface="Calibri" pitchFamily="34" charset="0"/>
              </a:rPr>
              <a:t>Imported</a:t>
            </a:r>
          </a:p>
        </p:txBody>
      </p:sp>
      <p:sp>
        <p:nvSpPr>
          <p:cNvPr id="35" name="TextBox 18"/>
          <p:cNvSpPr txBox="1">
            <a:spLocks noChangeArrowheads="1"/>
          </p:cNvSpPr>
          <p:nvPr/>
        </p:nvSpPr>
        <p:spPr bwMode="auto">
          <a:xfrm>
            <a:off x="6641960" y="2386368"/>
            <a:ext cx="1143000" cy="461665"/>
          </a:xfrm>
          <a:prstGeom prst="rect">
            <a:avLst/>
          </a:prstGeom>
          <a:noFill/>
          <a:ln w="9525">
            <a:noFill/>
            <a:miter lim="800000"/>
            <a:headEnd/>
            <a:tailEnd/>
          </a:ln>
        </p:spPr>
        <p:txBody>
          <a:bodyPr wrap="square">
            <a:spAutoFit/>
          </a:bodyPr>
          <a:lstStyle/>
          <a:p>
            <a:r>
              <a:rPr lang="en-US" sz="1200" dirty="0">
                <a:solidFill>
                  <a:srgbClr val="FF0000"/>
                </a:solidFill>
                <a:latin typeface="Calibri" pitchFamily="34" charset="0"/>
              </a:rPr>
              <a:t>ACK  Message Imported</a:t>
            </a: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10200" y="1800367"/>
              <a:ext cx="1022203" cy="276999"/>
            </a:xfrm>
            <a:prstGeom prst="rect">
              <a:avLst/>
            </a:prstGeom>
            <a:noFill/>
            <a:ln w="9525">
              <a:noFill/>
              <a:miter lim="800000"/>
              <a:headEnd/>
              <a:tailEnd/>
            </a:ln>
          </p:spPr>
          <p:txBody>
            <a:bodyPr wrap="none">
              <a:spAutoFit/>
            </a:bodyPr>
            <a:lstStyle/>
            <a:p>
              <a:r>
                <a:rPr lang="en-US" sz="1200" dirty="0">
                  <a:latin typeface="Calibri" pitchFamily="34" charset="0"/>
                </a:rPr>
                <a:t>ACK Message</a:t>
              </a: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a:t>Test Step 1</a:t>
            </a:r>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a:t>Test Step 2</a:t>
            </a:r>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Tool </a:t>
            </a:r>
            <a:r>
              <a:rPr lang="en-US" sz="1200" dirty="0">
                <a:solidFill>
                  <a:schemeClr val="tx1"/>
                </a:solidFill>
                <a:latin typeface="Calibri" pitchFamily="34" charset="0"/>
              </a:rPr>
              <a:t>(acting as IIS)</a:t>
            </a: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a:latin typeface="Calibri" pitchFamily="34" charset="0"/>
              </a:rPr>
              <a:t>ONC Certification Testing Scope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Workflow Diagram (Test Step 1 – Z22 VXU)</a:t>
            </a:r>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a:t>This diagram shows</a:t>
            </a:r>
          </a:p>
          <a:p>
            <a:pPr lvl="1"/>
            <a:r>
              <a:rPr lang="en-US" sz="2000" dirty="0"/>
              <a:t>How the major steps of the create VXU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17</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5262737" cy="434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9220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Testing Workflow Diagram (Test Step 2 – Z23 ACK)</a:t>
            </a:r>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a:t>This diagram shows</a:t>
            </a:r>
          </a:p>
          <a:p>
            <a:pPr lvl="1"/>
            <a:r>
              <a:rPr lang="en-US" sz="2000" dirty="0"/>
              <a:t>How the major steps of the consume ACK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18</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828800"/>
            <a:ext cx="6706595" cy="428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624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276225" y="120650"/>
            <a:ext cx="8229600" cy="954107"/>
          </a:xfrm>
        </p:spPr>
        <p:txBody>
          <a:bodyPr/>
          <a:lstStyle/>
          <a:p>
            <a:r>
              <a:rPr lang="en-US" dirty="0"/>
              <a:t>Request for Evaluated Immunization History &amp; Immunization Forecast Testing Process</a:t>
            </a:r>
          </a:p>
        </p:txBody>
      </p:sp>
      <p:sp>
        <p:nvSpPr>
          <p:cNvPr id="12" name="Slide Number Placeholder 11"/>
          <p:cNvSpPr>
            <a:spLocks noGrp="1"/>
          </p:cNvSpPr>
          <p:nvPr>
            <p:ph type="sldNum" sz="quarter" idx="12"/>
          </p:nvPr>
        </p:nvSpPr>
        <p:spPr/>
        <p:txBody>
          <a:bodyPr/>
          <a:lstStyle/>
          <a:p>
            <a:pPr>
              <a:defRPr/>
            </a:pPr>
            <a:fld id="{F73034F6-D698-486E-9B63-D59A1C5B8B39}" type="slidenum">
              <a:rPr lang="en-US" smtClean="0"/>
              <a:pPr>
                <a:defRPr/>
              </a:pPr>
              <a:t>19</a:t>
            </a:fld>
            <a:endParaRPr lang="en-US" dirty="0"/>
          </a:p>
        </p:txBody>
      </p:sp>
      <p:grpSp>
        <p:nvGrpSpPr>
          <p:cNvPr id="22" name="Group 21"/>
          <p:cNvGrpSpPr/>
          <p:nvPr/>
        </p:nvGrpSpPr>
        <p:grpSpPr>
          <a:xfrm>
            <a:off x="457200" y="1066800"/>
            <a:ext cx="8229600" cy="2200108"/>
            <a:chOff x="457200" y="851356"/>
            <a:chExt cx="8229600" cy="2200108"/>
          </a:xfrm>
        </p:grpSpPr>
        <p:sp>
          <p:nvSpPr>
            <p:cNvPr id="9" name="Rectangle 8"/>
            <p:cNvSpPr/>
            <p:nvPr/>
          </p:nvSpPr>
          <p:spPr>
            <a:xfrm>
              <a:off x="4495800" y="1266580"/>
              <a:ext cx="1981200" cy="1474061"/>
            </a:xfrm>
            <a:prstGeom prst="rect">
              <a:avLst/>
            </a:prstGeom>
            <a:solidFill>
              <a:srgbClr val="D1D1F0">
                <a:alpha val="50196"/>
              </a:srgbClr>
            </a:solidFill>
            <a:ln w="635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000" dirty="0">
                <a:solidFill>
                  <a:schemeClr val="accent2"/>
                </a:solidFill>
                <a:latin typeface="Calibri" pitchFamily="34" charset="0"/>
              </a:endParaRPr>
            </a:p>
          </p:txBody>
        </p:sp>
        <p:sp>
          <p:nvSpPr>
            <p:cNvPr id="3" name="Rounded Rectangle 2"/>
            <p:cNvSpPr/>
            <p:nvPr/>
          </p:nvSpPr>
          <p:spPr>
            <a:xfrm>
              <a:off x="4572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solidFill>
                    <a:schemeClr val="accent2"/>
                  </a:solidFill>
                </a:rPr>
                <a:t>Patient Data Entry</a:t>
              </a:r>
            </a:p>
          </p:txBody>
        </p:sp>
        <p:sp>
          <p:nvSpPr>
            <p:cNvPr id="4" name="Rounded Rectangle 3"/>
            <p:cNvSpPr/>
            <p:nvPr/>
          </p:nvSpPr>
          <p:spPr>
            <a:xfrm>
              <a:off x="3276600" y="1390547"/>
              <a:ext cx="1371600" cy="990600"/>
            </a:xfrm>
            <a:prstGeom prst="roundRect">
              <a:avLst/>
            </a:prstGeom>
            <a:solidFill>
              <a:srgbClr val="E4F3F4"/>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accent2"/>
                  </a:solidFill>
                </a:rPr>
                <a:t>HIT Module</a:t>
              </a:r>
            </a:p>
            <a:p>
              <a:pPr algn="ctr">
                <a:defRPr/>
              </a:pPr>
              <a:r>
                <a:rPr lang="en-US" sz="1000" dirty="0">
                  <a:solidFill>
                    <a:schemeClr val="accent2"/>
                  </a:solidFill>
                  <a:latin typeface="Calibri" pitchFamily="34" charset="0"/>
                </a:rPr>
                <a:t>(System under Test)</a:t>
              </a:r>
            </a:p>
          </p:txBody>
        </p:sp>
        <p:cxnSp>
          <p:nvCxnSpPr>
            <p:cNvPr id="7" name="Straight Arrow Connector 6"/>
            <p:cNvCxnSpPr>
              <a:stCxn id="3" idx="3"/>
              <a:endCxn id="4" idx="1"/>
            </p:cNvCxnSpPr>
            <p:nvPr/>
          </p:nvCxnSpPr>
          <p:spPr>
            <a:xfrm>
              <a:off x="1828800" y="1885847"/>
              <a:ext cx="14478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10250" name="TextBox 9"/>
            <p:cNvSpPr txBox="1">
              <a:spLocks noChangeArrowheads="1"/>
            </p:cNvSpPr>
            <p:nvPr/>
          </p:nvSpPr>
          <p:spPr bwMode="auto">
            <a:xfrm>
              <a:off x="4551251" y="851356"/>
              <a:ext cx="1825699" cy="461665"/>
            </a:xfrm>
            <a:prstGeom prst="rect">
              <a:avLst/>
            </a:prstGeom>
            <a:noFill/>
            <a:ln w="9525">
              <a:noFill/>
              <a:miter lim="800000"/>
              <a:headEnd/>
              <a:tailEnd/>
            </a:ln>
          </p:spPr>
          <p:txBody>
            <a:bodyPr wrap="square">
              <a:spAutoFit/>
            </a:bodyPr>
            <a:lstStyle/>
            <a:p>
              <a:pPr algn="ctr"/>
              <a:r>
                <a:rPr lang="en-US" sz="1200" dirty="0">
                  <a:latin typeface="Calibri" pitchFamily="34" charset="0"/>
                </a:rPr>
                <a:t>Immunization IG, Release 1.5, and Addendum</a:t>
              </a:r>
            </a:p>
          </p:txBody>
        </p:sp>
        <p:sp>
          <p:nvSpPr>
            <p:cNvPr id="10253" name="TextBox 18"/>
            <p:cNvSpPr txBox="1">
              <a:spLocks noChangeArrowheads="1"/>
            </p:cNvSpPr>
            <p:nvPr/>
          </p:nvSpPr>
          <p:spPr bwMode="auto">
            <a:xfrm>
              <a:off x="1905000" y="1442316"/>
              <a:ext cx="1255486" cy="461665"/>
            </a:xfrm>
            <a:prstGeom prst="rect">
              <a:avLst/>
            </a:prstGeom>
            <a:noFill/>
            <a:ln w="9525">
              <a:noFill/>
              <a:miter lim="800000"/>
              <a:headEnd/>
              <a:tailEnd/>
            </a:ln>
          </p:spPr>
          <p:txBody>
            <a:bodyPr wrap="square">
              <a:spAutoFit/>
            </a:bodyPr>
            <a:lstStyle/>
            <a:p>
              <a:r>
                <a:rPr lang="en-US" sz="1200" dirty="0">
                  <a:latin typeface="Calibri" pitchFamily="34" charset="0"/>
                </a:rPr>
                <a:t>ADT Message &amp; Direct Data Entry</a:t>
              </a:r>
            </a:p>
          </p:txBody>
        </p:sp>
        <p:grpSp>
          <p:nvGrpSpPr>
            <p:cNvPr id="6" name="Group 5"/>
            <p:cNvGrpSpPr/>
            <p:nvPr/>
          </p:nvGrpSpPr>
          <p:grpSpPr>
            <a:xfrm>
              <a:off x="4953000" y="1522981"/>
              <a:ext cx="1066800" cy="304800"/>
              <a:chOff x="5181600" y="1295400"/>
              <a:chExt cx="1066800" cy="304800"/>
            </a:xfrm>
          </p:grpSpPr>
          <p:sp>
            <p:nvSpPr>
              <p:cNvPr id="19" name="Rectangle 18"/>
              <p:cNvSpPr/>
              <p:nvPr/>
            </p:nvSpPr>
            <p:spPr>
              <a:xfrm>
                <a:off x="5181600" y="1295400"/>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54" name="TextBox 19"/>
              <p:cNvSpPr txBox="1">
                <a:spLocks noChangeArrowheads="1"/>
              </p:cNvSpPr>
              <p:nvPr/>
            </p:nvSpPr>
            <p:spPr bwMode="auto">
              <a:xfrm>
                <a:off x="5181600" y="1323201"/>
                <a:ext cx="1039387" cy="276999"/>
              </a:xfrm>
              <a:prstGeom prst="rect">
                <a:avLst/>
              </a:prstGeom>
              <a:noFill/>
              <a:ln w="9525">
                <a:noFill/>
                <a:miter lim="800000"/>
                <a:headEnd/>
                <a:tailEnd/>
              </a:ln>
            </p:spPr>
            <p:txBody>
              <a:bodyPr wrap="none">
                <a:spAutoFit/>
              </a:bodyPr>
              <a:lstStyle/>
              <a:p>
                <a:r>
                  <a:rPr lang="en-US" sz="1200" dirty="0">
                    <a:latin typeface="Calibri" pitchFamily="34" charset="0"/>
                  </a:rPr>
                  <a:t>QBP Message</a:t>
                </a:r>
              </a:p>
            </p:txBody>
          </p:sp>
        </p:grpSp>
        <p:sp>
          <p:nvSpPr>
            <p:cNvPr id="10261" name="TextBox 18"/>
            <p:cNvSpPr txBox="1">
              <a:spLocks noChangeArrowheads="1"/>
            </p:cNvSpPr>
            <p:nvPr/>
          </p:nvSpPr>
          <p:spPr bwMode="auto">
            <a:xfrm>
              <a:off x="6248400" y="2361199"/>
              <a:ext cx="1282507" cy="461665"/>
            </a:xfrm>
            <a:prstGeom prst="rect">
              <a:avLst/>
            </a:prstGeom>
            <a:noFill/>
            <a:ln w="9525">
              <a:noFill/>
              <a:miter lim="800000"/>
              <a:headEnd/>
              <a:tailEnd/>
            </a:ln>
          </p:spPr>
          <p:txBody>
            <a:bodyPr wrap="square">
              <a:spAutoFit/>
            </a:bodyPr>
            <a:lstStyle/>
            <a:p>
              <a:pPr algn="r"/>
              <a:r>
                <a:rPr lang="en-US" sz="1200" dirty="0">
                  <a:solidFill>
                    <a:srgbClr val="FF0000"/>
                  </a:solidFill>
                  <a:latin typeface="Calibri" pitchFamily="34" charset="0"/>
                </a:rPr>
                <a:t>RSP Message </a:t>
              </a:r>
            </a:p>
            <a:p>
              <a:pPr algn="r"/>
              <a:r>
                <a:rPr lang="en-US" sz="1200" dirty="0">
                  <a:solidFill>
                    <a:srgbClr val="FF0000"/>
                  </a:solidFill>
                  <a:latin typeface="Calibri" pitchFamily="34" charset="0"/>
                </a:rPr>
                <a:t>Imported</a:t>
              </a:r>
            </a:p>
          </p:txBody>
        </p:sp>
        <p:sp>
          <p:nvSpPr>
            <p:cNvPr id="35" name="TextBox 18"/>
            <p:cNvSpPr txBox="1">
              <a:spLocks noChangeArrowheads="1"/>
            </p:cNvSpPr>
            <p:nvPr/>
          </p:nvSpPr>
          <p:spPr bwMode="auto">
            <a:xfrm>
              <a:off x="3276600" y="2361199"/>
              <a:ext cx="1143000" cy="461665"/>
            </a:xfrm>
            <a:prstGeom prst="rect">
              <a:avLst/>
            </a:prstGeom>
            <a:noFill/>
            <a:ln w="9525">
              <a:noFill/>
              <a:miter lim="800000"/>
              <a:headEnd/>
              <a:tailEnd/>
            </a:ln>
          </p:spPr>
          <p:txBody>
            <a:bodyPr wrap="square">
              <a:spAutoFit/>
            </a:bodyPr>
            <a:lstStyle/>
            <a:p>
              <a:r>
                <a:rPr lang="en-US" sz="1200" dirty="0">
                  <a:solidFill>
                    <a:srgbClr val="FF0000"/>
                  </a:solidFill>
                  <a:latin typeface="Calibri" pitchFamily="34" charset="0"/>
                </a:rPr>
                <a:t>QBP Message Imported</a:t>
              </a:r>
            </a:p>
          </p:txBody>
        </p:sp>
        <p:grpSp>
          <p:nvGrpSpPr>
            <p:cNvPr id="11" name="Group 10"/>
            <p:cNvGrpSpPr/>
            <p:nvPr/>
          </p:nvGrpSpPr>
          <p:grpSpPr>
            <a:xfrm>
              <a:off x="4953000" y="2076347"/>
              <a:ext cx="1066800" cy="304800"/>
              <a:chOff x="5410200" y="1772566"/>
              <a:chExt cx="1066800" cy="304800"/>
            </a:xfrm>
          </p:grpSpPr>
          <p:sp>
            <p:nvSpPr>
              <p:cNvPr id="39" name="Rectangle 38"/>
              <p:cNvSpPr/>
              <p:nvPr/>
            </p:nvSpPr>
            <p:spPr>
              <a:xfrm>
                <a:off x="5410200" y="1772566"/>
                <a:ext cx="106680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41" name="TextBox 19"/>
              <p:cNvSpPr txBox="1">
                <a:spLocks noChangeArrowheads="1"/>
              </p:cNvSpPr>
              <p:nvPr/>
            </p:nvSpPr>
            <p:spPr bwMode="auto">
              <a:xfrm>
                <a:off x="5410200" y="1800367"/>
                <a:ext cx="1003673" cy="276999"/>
              </a:xfrm>
              <a:prstGeom prst="rect">
                <a:avLst/>
              </a:prstGeom>
              <a:noFill/>
              <a:ln w="9525">
                <a:noFill/>
                <a:miter lim="800000"/>
                <a:headEnd/>
                <a:tailEnd/>
              </a:ln>
            </p:spPr>
            <p:txBody>
              <a:bodyPr wrap="none">
                <a:spAutoFit/>
              </a:bodyPr>
              <a:lstStyle/>
              <a:p>
                <a:r>
                  <a:rPr lang="en-US" sz="1200" dirty="0">
                    <a:latin typeface="Calibri" pitchFamily="34" charset="0"/>
                  </a:rPr>
                  <a:t>RSP Message</a:t>
                </a:r>
              </a:p>
            </p:txBody>
          </p:sp>
        </p:grpSp>
        <p:cxnSp>
          <p:nvCxnSpPr>
            <p:cNvPr id="40" name="Straight Arrow Connector 39"/>
            <p:cNvCxnSpPr/>
            <p:nvPr/>
          </p:nvCxnSpPr>
          <p:spPr>
            <a:xfrm>
              <a:off x="4648200" y="2056381"/>
              <a:ext cx="1676400" cy="0"/>
            </a:xfrm>
            <a:prstGeom prst="straightConnector1">
              <a:avLst/>
            </a:prstGeom>
            <a:ln w="28575">
              <a:solidFill>
                <a:schemeClr val="tx2"/>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302387" y="2789854"/>
              <a:ext cx="1193413" cy="261610"/>
            </a:xfrm>
            <a:prstGeom prst="rect">
              <a:avLst/>
            </a:prstGeom>
            <a:noFill/>
            <a:ln>
              <a:solidFill>
                <a:schemeClr val="tx1"/>
              </a:solidFill>
            </a:ln>
          </p:spPr>
          <p:txBody>
            <a:bodyPr wrap="square" rtlCol="0">
              <a:spAutoFit/>
            </a:bodyPr>
            <a:lstStyle/>
            <a:p>
              <a:pPr algn="ctr"/>
              <a:r>
                <a:rPr lang="en-US" sz="1050" b="1" dirty="0"/>
                <a:t>Test Step 1</a:t>
              </a:r>
            </a:p>
          </p:txBody>
        </p:sp>
        <p:sp>
          <p:nvSpPr>
            <p:cNvPr id="29" name="TextBox 28"/>
            <p:cNvSpPr txBox="1"/>
            <p:nvPr/>
          </p:nvSpPr>
          <p:spPr>
            <a:xfrm>
              <a:off x="6502787" y="2789854"/>
              <a:ext cx="1193413" cy="261610"/>
            </a:xfrm>
            <a:prstGeom prst="rect">
              <a:avLst/>
            </a:prstGeom>
            <a:noFill/>
            <a:ln>
              <a:solidFill>
                <a:schemeClr val="tx1"/>
              </a:solidFill>
            </a:ln>
          </p:spPr>
          <p:txBody>
            <a:bodyPr wrap="square" rtlCol="0">
              <a:spAutoFit/>
            </a:bodyPr>
            <a:lstStyle/>
            <a:p>
              <a:pPr algn="ctr"/>
              <a:r>
                <a:rPr lang="en-US" sz="1050" b="1" dirty="0"/>
                <a:t>Test Step 2</a:t>
              </a:r>
            </a:p>
          </p:txBody>
        </p:sp>
        <p:cxnSp>
          <p:nvCxnSpPr>
            <p:cNvPr id="10" name="Straight Arrow Connector 9"/>
            <p:cNvCxnSpPr/>
            <p:nvPr/>
          </p:nvCxnSpPr>
          <p:spPr>
            <a:xfrm flipV="1">
              <a:off x="4191000" y="1585392"/>
              <a:ext cx="655866" cy="1204462"/>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6096000" y="2104148"/>
              <a:ext cx="609600" cy="68570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ounded Rectangle 31"/>
            <p:cNvSpPr/>
            <p:nvPr/>
          </p:nvSpPr>
          <p:spPr>
            <a:xfrm>
              <a:off x="6324600" y="1387268"/>
              <a:ext cx="2362200" cy="915411"/>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latin typeface="Arial" panose="020B0604020202020204" pitchFamily="34" charset="0"/>
                  <a:cs typeface="Arial" panose="020B0604020202020204" pitchFamily="34" charset="0"/>
                </a:rPr>
                <a:t>NIST Validation Tool </a:t>
              </a:r>
              <a:r>
                <a:rPr lang="en-US" sz="1200" dirty="0">
                  <a:solidFill>
                    <a:schemeClr val="tx1"/>
                  </a:solidFill>
                  <a:latin typeface="Calibri" pitchFamily="34" charset="0"/>
                </a:rPr>
                <a:t>(acting as IIS)</a:t>
              </a:r>
            </a:p>
          </p:txBody>
        </p:sp>
        <p:cxnSp>
          <p:nvCxnSpPr>
            <p:cNvPr id="8" name="Straight Arrow Connector 7"/>
            <p:cNvCxnSpPr/>
            <p:nvPr/>
          </p:nvCxnSpPr>
          <p:spPr>
            <a:xfrm>
              <a:off x="4648200" y="1522981"/>
              <a:ext cx="1676400" cy="1588"/>
            </a:xfrm>
            <a:prstGeom prst="straightConnector1">
              <a:avLst/>
            </a:prstGeom>
            <a:ln w="28575">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267200" y="2346554"/>
              <a:ext cx="1447800" cy="400110"/>
            </a:xfrm>
            <a:prstGeom prst="rect">
              <a:avLst/>
            </a:prstGeom>
            <a:noFill/>
          </p:spPr>
          <p:txBody>
            <a:bodyPr>
              <a:spAutoFit/>
            </a:bodyPr>
            <a:lstStyle/>
            <a:p>
              <a:pPr algn="ctr">
                <a:defRPr/>
              </a:pPr>
              <a:r>
                <a:rPr lang="en-US" sz="1000" i="1" dirty="0">
                  <a:latin typeface="Calibri" pitchFamily="34" charset="0"/>
                </a:rPr>
                <a:t>ONC Certification Testing Scope</a:t>
              </a:r>
            </a:p>
          </p:txBody>
        </p:sp>
      </p:grpSp>
      <p:sp>
        <p:nvSpPr>
          <p:cNvPr id="30" name="TextBox 23"/>
          <p:cNvSpPr txBox="1">
            <a:spLocks noChangeArrowheads="1"/>
          </p:cNvSpPr>
          <p:nvPr/>
        </p:nvSpPr>
        <p:spPr bwMode="auto">
          <a:xfrm>
            <a:off x="228600" y="3494544"/>
            <a:ext cx="8610600" cy="2677656"/>
          </a:xfrm>
          <a:prstGeom prst="rect">
            <a:avLst/>
          </a:prstGeom>
          <a:noFill/>
          <a:ln w="9525">
            <a:noFill/>
            <a:miter lim="800000"/>
            <a:headEnd/>
            <a:tailEnd/>
          </a:ln>
        </p:spPr>
        <p:txBody>
          <a:bodyPr wrap="square">
            <a:spAutoFit/>
          </a:bodyPr>
          <a:lstStyle/>
          <a:p>
            <a:pPr marL="342900" indent="-342900">
              <a:buFont typeface="Franklin Gothic Demi" pitchFamily="34" charset="0"/>
              <a:buAutoNum type="arabicPeriod"/>
            </a:pPr>
            <a:r>
              <a:rPr lang="en-US" sz="1400" dirty="0">
                <a:latin typeface="+mn-lt"/>
              </a:rPr>
              <a:t>The HIT Module is the system being tested. The HIT Module is required to create QBP messages and consume RSP messages that conform to the referenced standards (see previous slides).</a:t>
            </a:r>
          </a:p>
          <a:p>
            <a:pPr marL="342900" indent="-342900">
              <a:buFont typeface="Franklin Gothic Demi" pitchFamily="34" charset="0"/>
              <a:buAutoNum type="arabicPeriod"/>
            </a:pPr>
            <a:r>
              <a:rPr lang="en-US" sz="1400" dirty="0">
                <a:latin typeface="+mn-lt"/>
              </a:rPr>
              <a:t>Test data can be entered into HIT Module directly via the Module’s user interface or can be imported via an incoming message.</a:t>
            </a:r>
          </a:p>
          <a:p>
            <a:pPr marL="342900" indent="-342900">
              <a:buFont typeface="Franklin Gothic Demi" pitchFamily="34" charset="0"/>
              <a:buAutoNum type="arabicPeriod"/>
            </a:pPr>
            <a:r>
              <a:rPr lang="en-US" sz="1400" dirty="0">
                <a:latin typeface="+mn-lt"/>
              </a:rPr>
              <a:t>The HIT Module is expected to process the test data to create a QBP message. This message is imported into the testing tool for validation (Test Step 1 – Z44 QBP). The HIT Module is expected to process an RSP message and display the Evaluated Immunization History &amp; Forecast if received. The RSP message is imported from the testing tool into the HIT Module (Test Step 2 – Z42 or Z33 RSP). </a:t>
            </a:r>
          </a:p>
          <a:p>
            <a:pPr marL="342900" indent="-342900">
              <a:buFont typeface="Franklin Gothic Demi" pitchFamily="34" charset="0"/>
              <a:buAutoNum type="arabicPeriod"/>
            </a:pPr>
            <a:r>
              <a:rPr lang="en-US" sz="1400" dirty="0">
                <a:latin typeface="+mn-lt"/>
              </a:rPr>
              <a:t>Test data are available through the Test Tool via the Test Steps in the Test Cases. Each Test Step includes a Test Story that provides the context, a Test Data Specification that lists the test data, a Message Content Data Sheet that shows the conformant message (in a table format), and a Juror Document (for RSP Test Steps).</a:t>
            </a:r>
          </a:p>
        </p:txBody>
      </p:sp>
    </p:spTree>
    <p:extLst>
      <p:ext uri="{BB962C8B-B14F-4D97-AF65-F5344CB8AC3E}">
        <p14:creationId xmlns:p14="http://schemas.microsoft.com/office/powerpoint/2010/main" val="7821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Purpose</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Provide an additional resource to explain the process of certification testing of a Health IT Module related to HL7 V2 Immunization Messaging</a:t>
            </a:r>
            <a:endParaRPr lang="en-US" dirty="0">
              <a:solidFill>
                <a:srgbClr val="0070C0"/>
              </a:solidFill>
            </a:endParaRPr>
          </a:p>
          <a:p>
            <a:pPr eaLnBrk="1" hangingPunct="1">
              <a:defRPr/>
            </a:pPr>
            <a:r>
              <a:rPr lang="en-US" dirty="0"/>
              <a:t>Describe the National Institute of Standards and Technology (NIST) approach for assessing and validating the test messages created by Health IT Modules and for validating the ability of Health IT Modules to consume acknowledgement and response messages</a:t>
            </a:r>
          </a:p>
          <a:p>
            <a:pPr eaLnBrk="1" hangingPunct="1">
              <a:defRPr/>
            </a:pPr>
            <a:r>
              <a:rPr lang="en-US" dirty="0"/>
              <a:t>Provide an overview of the testing requirements</a:t>
            </a:r>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a:t>
            </a:fld>
            <a:endParaRPr lang="en-US" dirty="0"/>
          </a:p>
        </p:txBody>
      </p:sp>
    </p:spTree>
    <p:extLst>
      <p:ext uri="{BB962C8B-B14F-4D97-AF65-F5344CB8AC3E}">
        <p14:creationId xmlns:p14="http://schemas.microsoft.com/office/powerpoint/2010/main" val="3769888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6225" y="152400"/>
            <a:ext cx="8229600" cy="523220"/>
          </a:xfrm>
        </p:spPr>
        <p:txBody>
          <a:bodyPr/>
          <a:lstStyle/>
          <a:p>
            <a:r>
              <a:rPr lang="en-US" dirty="0"/>
              <a:t>Display of IIS Evaluated History and Forecast</a:t>
            </a:r>
          </a:p>
        </p:txBody>
      </p:sp>
      <p:sp>
        <p:nvSpPr>
          <p:cNvPr id="5" name="Text Placeholder 4"/>
          <p:cNvSpPr>
            <a:spLocks noGrp="1"/>
          </p:cNvSpPr>
          <p:nvPr>
            <p:ph type="body" sz="half" idx="1"/>
          </p:nvPr>
        </p:nvSpPr>
        <p:spPr>
          <a:xfrm>
            <a:off x="76200" y="685800"/>
            <a:ext cx="9067800" cy="5486400"/>
          </a:xfrm>
        </p:spPr>
        <p:txBody>
          <a:bodyPr>
            <a:normAutofit lnSpcReduction="10000"/>
          </a:bodyPr>
          <a:lstStyle/>
          <a:p>
            <a:r>
              <a:rPr lang="en-US" sz="1800" dirty="0"/>
              <a:t>Workflow and Pre-conditions</a:t>
            </a:r>
          </a:p>
          <a:p>
            <a:pPr lvl="1"/>
            <a:r>
              <a:rPr lang="en-US" sz="1400" dirty="0"/>
              <a:t>HIT Module has a test patient for the Test Case</a:t>
            </a:r>
          </a:p>
          <a:p>
            <a:pPr lvl="1"/>
            <a:r>
              <a:rPr lang="en-US" sz="1400" dirty="0"/>
              <a:t>Tester verifies that this patient has no current immunization administration information in their electronic record</a:t>
            </a:r>
          </a:p>
          <a:p>
            <a:pPr lvl="1"/>
            <a:r>
              <a:rPr lang="en-US" sz="1400" dirty="0"/>
              <a:t>Tester causes Module to create a Query for Evaluated History and Forecast</a:t>
            </a:r>
          </a:p>
          <a:p>
            <a:pPr lvl="1"/>
            <a:r>
              <a:rPr lang="en-US" sz="1400" dirty="0"/>
              <a:t>Module must display the Evaluated History and Forecast Response information returned by the IIS    (IIS simulated by NIST Test Tool)</a:t>
            </a:r>
          </a:p>
          <a:p>
            <a:r>
              <a:rPr lang="en-US" sz="2000" dirty="0"/>
              <a:t> </a:t>
            </a:r>
            <a:r>
              <a:rPr lang="en-US" sz="1800" dirty="0"/>
              <a:t>Scope</a:t>
            </a:r>
          </a:p>
          <a:p>
            <a:pPr lvl="1"/>
            <a:r>
              <a:rPr lang="en-US" sz="1400" dirty="0"/>
              <a:t>ONC requirement is for the HIT Module to receive and display Evaluated History and Forecast from IIS</a:t>
            </a:r>
          </a:p>
          <a:p>
            <a:pPr lvl="1"/>
            <a:r>
              <a:rPr lang="en-US" sz="1400" dirty="0"/>
              <a:t>Test environment is set up so this information sent in the RSP message from the Test Tool is the only available immunization administration information in the patient’s electronic record</a:t>
            </a:r>
          </a:p>
          <a:p>
            <a:pPr lvl="1"/>
            <a:r>
              <a:rPr lang="en-US" sz="1400" dirty="0"/>
              <a:t>This information must be displayed, and only display of this information for the Evaluated History and Forecast is valid for ONC certification testing </a:t>
            </a:r>
          </a:p>
          <a:p>
            <a:pPr lvl="1"/>
            <a:r>
              <a:rPr lang="en-US" sz="1400" dirty="0"/>
              <a:t>HIT Modules can be designed to display the immunization Forecast based on data stored in the Module, but this capability is out-of-scope for ONC certification testing </a:t>
            </a:r>
          </a:p>
          <a:p>
            <a:pPr lvl="1"/>
            <a:r>
              <a:rPr lang="en-US" sz="1400" dirty="0"/>
              <a:t>Scope of ONC certification testing is focused on verifying that the HIT Module is able to display the Evaluated History and Forecast </a:t>
            </a:r>
            <a:r>
              <a:rPr lang="en-US" sz="1400" b="1" dirty="0"/>
              <a:t>from the IIS</a:t>
            </a:r>
          </a:p>
          <a:p>
            <a:pPr lvl="1"/>
            <a:r>
              <a:rPr lang="en-US" sz="1400" dirty="0"/>
              <a:t>Substitution of a Forecast produced from patient immunization data stored in the HIT Module is not acceptable for the ONC certification testing; the Testers will check to make sure the electronic record for the test patient has no immunization information prior creation of the Evaluated History and Forecast Query</a:t>
            </a:r>
          </a:p>
          <a:p>
            <a:pPr lvl="1"/>
            <a:r>
              <a:rPr lang="en-US" sz="1400" dirty="0"/>
              <a:t>The Juror Document used for assessing the Evaluated History and Forecast Response step indicates what information from the RSP message must be displayed, not how this information is to be displayed</a:t>
            </a:r>
          </a:p>
          <a:p>
            <a:endParaRPr lang="en-US" dirty="0"/>
          </a:p>
        </p:txBody>
      </p:sp>
      <p:sp>
        <p:nvSpPr>
          <p:cNvPr id="3" name="Slide Number Placeholder 2"/>
          <p:cNvSpPr>
            <a:spLocks noGrp="1"/>
          </p:cNvSpPr>
          <p:nvPr>
            <p:ph type="sldNum" sz="quarter" idx="4294967295"/>
          </p:nvPr>
        </p:nvSpPr>
        <p:spPr>
          <a:xfrm>
            <a:off x="7010400" y="6445250"/>
            <a:ext cx="2133600" cy="476250"/>
          </a:xfrm>
        </p:spPr>
        <p:txBody>
          <a:bodyPr/>
          <a:lstStyle/>
          <a:p>
            <a:pPr>
              <a:defRPr/>
            </a:pPr>
            <a:fld id="{F73034F6-D698-486E-9B63-D59A1C5B8B39}" type="slidenum">
              <a:rPr lang="en-US" smtClean="0"/>
              <a:pPr>
                <a:defRPr/>
              </a:pPr>
              <a:t>20</a:t>
            </a:fld>
            <a:endParaRPr lang="en-US" dirty="0"/>
          </a:p>
        </p:txBody>
      </p:sp>
    </p:spTree>
    <p:extLst>
      <p:ext uri="{BB962C8B-B14F-4D97-AF65-F5344CB8AC3E}">
        <p14:creationId xmlns:p14="http://schemas.microsoft.com/office/powerpoint/2010/main" val="17910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199" y="1776409"/>
            <a:ext cx="7106153" cy="4319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itle 2"/>
          <p:cNvSpPr>
            <a:spLocks noGrp="1"/>
          </p:cNvSpPr>
          <p:nvPr>
            <p:ph type="title"/>
          </p:nvPr>
        </p:nvSpPr>
        <p:spPr/>
        <p:txBody>
          <a:bodyPr/>
          <a:lstStyle/>
          <a:p>
            <a:r>
              <a:rPr lang="en-US" dirty="0"/>
              <a:t>Testing Workflow Diagram (Test Step 1 – Z44 QBP)</a:t>
            </a:r>
          </a:p>
        </p:txBody>
      </p:sp>
      <p:sp>
        <p:nvSpPr>
          <p:cNvPr id="4" name="Content Placeholder 3"/>
          <p:cNvSpPr>
            <a:spLocks noGrp="1"/>
          </p:cNvSpPr>
          <p:nvPr>
            <p:ph idx="1"/>
          </p:nvPr>
        </p:nvSpPr>
        <p:spPr>
          <a:xfrm>
            <a:off x="152400" y="657225"/>
            <a:ext cx="8753475" cy="1124662"/>
          </a:xfrm>
        </p:spPr>
        <p:txBody>
          <a:bodyPr/>
          <a:lstStyle/>
          <a:p>
            <a:pPr marL="0" indent="0">
              <a:buNone/>
            </a:pPr>
            <a:r>
              <a:rPr lang="en-US" sz="2200" dirty="0"/>
              <a:t>This diagram shows</a:t>
            </a:r>
          </a:p>
          <a:p>
            <a:pPr lvl="1"/>
            <a:r>
              <a:rPr lang="en-US" sz="2000" dirty="0"/>
              <a:t>How the major steps of the create QBP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21</a:t>
            </a:fld>
            <a:endParaRPr lang="en-US"/>
          </a:p>
        </p:txBody>
      </p:sp>
    </p:spTree>
    <p:extLst>
      <p:ext uri="{BB962C8B-B14F-4D97-AF65-F5344CB8AC3E}">
        <p14:creationId xmlns:p14="http://schemas.microsoft.com/office/powerpoint/2010/main" val="2822981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120650"/>
            <a:ext cx="9372600" cy="954107"/>
          </a:xfrm>
        </p:spPr>
        <p:txBody>
          <a:bodyPr/>
          <a:lstStyle/>
          <a:p>
            <a:r>
              <a:rPr lang="en-US" dirty="0"/>
              <a:t>Testing Workflow Diagram (Test Step 2 – Z42 or Z33 RSP)</a:t>
            </a:r>
          </a:p>
        </p:txBody>
      </p:sp>
      <p:sp>
        <p:nvSpPr>
          <p:cNvPr id="4" name="Content Placeholder 3"/>
          <p:cNvSpPr>
            <a:spLocks noGrp="1"/>
          </p:cNvSpPr>
          <p:nvPr>
            <p:ph idx="1"/>
          </p:nvPr>
        </p:nvSpPr>
        <p:spPr>
          <a:xfrm>
            <a:off x="152400" y="657225"/>
            <a:ext cx="8991600" cy="1124662"/>
          </a:xfrm>
        </p:spPr>
        <p:txBody>
          <a:bodyPr/>
          <a:lstStyle/>
          <a:p>
            <a:pPr marL="0" indent="0">
              <a:buNone/>
            </a:pPr>
            <a:r>
              <a:rPr lang="en-US" sz="2200" dirty="0"/>
              <a:t>This diagram shows</a:t>
            </a:r>
          </a:p>
          <a:p>
            <a:pPr lvl="1"/>
            <a:r>
              <a:rPr lang="en-US" sz="2000" dirty="0"/>
              <a:t>How the major steps of the process RSP message test are sequenced</a:t>
            </a:r>
          </a:p>
          <a:p>
            <a:pPr lvl="1"/>
            <a:r>
              <a:rPr lang="en-US" sz="2000" dirty="0"/>
              <a:t>When the Test Tool is to be used</a:t>
            </a:r>
          </a:p>
          <a:p>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22</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757348"/>
            <a:ext cx="6338887" cy="4367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690762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and Associated Test Steps</a:t>
            </a:r>
          </a:p>
        </p:txBody>
      </p:sp>
      <p:sp>
        <p:nvSpPr>
          <p:cNvPr id="4" name="Content Placeholder 3"/>
          <p:cNvSpPr>
            <a:spLocks noGrp="1"/>
          </p:cNvSpPr>
          <p:nvPr>
            <p:ph idx="1"/>
          </p:nvPr>
        </p:nvSpPr>
        <p:spPr>
          <a:xfrm>
            <a:off x="390525" y="990600"/>
            <a:ext cx="8601075" cy="3429000"/>
          </a:xfrm>
        </p:spPr>
        <p:txBody>
          <a:bodyPr>
            <a:normAutofit fontScale="92500"/>
          </a:bodyPr>
          <a:lstStyle/>
          <a:p>
            <a:r>
              <a:rPr lang="en-US" dirty="0"/>
              <a:t>The immunization test data are used for both ambulatory and  inpatient settings</a:t>
            </a:r>
          </a:p>
          <a:p>
            <a:r>
              <a:rPr lang="en-US" dirty="0"/>
              <a:t>The </a:t>
            </a:r>
            <a:r>
              <a:rPr lang="en-US" b="1" dirty="0"/>
              <a:t>ONC 2015 Test Plan </a:t>
            </a:r>
            <a:r>
              <a:rPr lang="en-US" dirty="0"/>
              <a:t>in the Test Tool </a:t>
            </a:r>
          </a:p>
          <a:p>
            <a:pPr lvl="1"/>
            <a:r>
              <a:rPr lang="en-US" dirty="0"/>
              <a:t>Consists of  two Groups of Test Cases</a:t>
            </a:r>
          </a:p>
          <a:p>
            <a:pPr lvl="2"/>
            <a:r>
              <a:rPr lang="en-US" sz="1900" dirty="0"/>
              <a:t>10 Administration Test Cases</a:t>
            </a:r>
          </a:p>
          <a:p>
            <a:pPr lvl="2"/>
            <a:r>
              <a:rPr lang="en-US" sz="1900" dirty="0"/>
              <a:t>  4 Evaluated History and Forecast Test Cases</a:t>
            </a:r>
          </a:p>
          <a:p>
            <a:pPr lvl="1"/>
            <a:r>
              <a:rPr lang="en-US" dirty="0"/>
              <a:t>Provides Test Steps containing the test data for certification testing </a:t>
            </a:r>
          </a:p>
          <a:p>
            <a:pPr marL="342900" lvl="1" indent="-342900">
              <a:buFontTx/>
              <a:buChar char="•"/>
            </a:pPr>
            <a:r>
              <a:rPr lang="en-US" sz="2400" dirty="0"/>
              <a:t>Five of the profiles defined in the Immunization Messaging Guide are in-scope and are paired for ONC certification testing </a:t>
            </a:r>
          </a:p>
          <a:p>
            <a:pPr marL="114300" indent="0">
              <a:buNone/>
            </a:pPr>
            <a:endParaRPr lang="en-US" dirty="0"/>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23</a:t>
            </a:fld>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4276725"/>
            <a:ext cx="8583283" cy="189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0260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 y="2914650"/>
            <a:ext cx="8629650"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Test Cases and Associated Test Steps (cont’d)</a:t>
            </a:r>
          </a:p>
        </p:txBody>
      </p:sp>
      <p:sp>
        <p:nvSpPr>
          <p:cNvPr id="7" name="Slide Number Placeholder 6"/>
          <p:cNvSpPr>
            <a:spLocks noGrp="1"/>
          </p:cNvSpPr>
          <p:nvPr>
            <p:ph type="sldNum" sz="quarter" idx="10"/>
          </p:nvPr>
        </p:nvSpPr>
        <p:spPr/>
        <p:txBody>
          <a:bodyPr/>
          <a:lstStyle/>
          <a:p>
            <a:pPr>
              <a:defRPr/>
            </a:pPr>
            <a:fld id="{38B21DEC-B2E7-4DB1-B478-8098B74F8C3E}" type="slidenum">
              <a:rPr lang="en-US" smtClean="0"/>
              <a:pPr>
                <a:defRPr/>
              </a:pPr>
              <a:t>24</a:t>
            </a:fld>
            <a:endParaRPr lang="en-US" dirty="0"/>
          </a:p>
        </p:txBody>
      </p:sp>
      <p:sp>
        <p:nvSpPr>
          <p:cNvPr id="17" name="Content Placeholder 3"/>
          <p:cNvSpPr>
            <a:spLocks noGrp="1"/>
          </p:cNvSpPr>
          <p:nvPr>
            <p:ph idx="1"/>
          </p:nvPr>
        </p:nvSpPr>
        <p:spPr>
          <a:xfrm>
            <a:off x="390525" y="685800"/>
            <a:ext cx="8524875" cy="2286000"/>
          </a:xfrm>
        </p:spPr>
        <p:txBody>
          <a:bodyPr/>
          <a:lstStyle/>
          <a:p>
            <a:r>
              <a:rPr lang="en-US" sz="2000" dirty="0"/>
              <a:t>Each Test Case consists of two Test Steps</a:t>
            </a:r>
          </a:p>
          <a:p>
            <a:pPr lvl="1"/>
            <a:r>
              <a:rPr lang="en-US" sz="1800" dirty="0"/>
              <a:t>First Test Step involves creation of a test message by the HIT</a:t>
            </a:r>
          </a:p>
          <a:p>
            <a:pPr lvl="1"/>
            <a:r>
              <a:rPr lang="en-US" sz="1800" dirty="0"/>
              <a:t>Second Test Step involves return of a test message by the IIS</a:t>
            </a:r>
          </a:p>
          <a:p>
            <a:pPr lvl="1"/>
            <a:r>
              <a:rPr lang="en-US" sz="1800" dirty="0"/>
              <a:t>First Test Step includes a Test Data Specification </a:t>
            </a:r>
          </a:p>
          <a:p>
            <a:pPr lvl="1"/>
            <a:r>
              <a:rPr lang="en-US" sz="1800" dirty="0"/>
              <a:t>Second Test Step includes a Juror Document</a:t>
            </a:r>
          </a:p>
          <a:p>
            <a:pPr lvl="1"/>
            <a:r>
              <a:rPr lang="en-US" sz="1800" dirty="0"/>
              <a:t>Both Test Steps include a Test Story, Message Content Data Sheet, and Example Message</a:t>
            </a:r>
          </a:p>
        </p:txBody>
      </p:sp>
    </p:spTree>
    <p:extLst>
      <p:ext uri="{BB962C8B-B14F-4D97-AF65-F5344CB8AC3E}">
        <p14:creationId xmlns:p14="http://schemas.microsoft.com/office/powerpoint/2010/main" val="9217343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1"/>
            <a:ext cx="3733799" cy="464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9600" y="811494"/>
            <a:ext cx="3810000" cy="4598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a:t>Test Data Documents for the Test Cases</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25</a:t>
            </a:fld>
            <a:endParaRPr lang="en-US" dirty="0">
              <a:solidFill>
                <a:schemeClr val="bg1"/>
              </a:solidFill>
            </a:endParaRPr>
          </a:p>
        </p:txBody>
      </p:sp>
      <p:sp>
        <p:nvSpPr>
          <p:cNvPr id="4" name="TextBox 3"/>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
        <p:nvSpPr>
          <p:cNvPr id="5" name="TextBox 4"/>
          <p:cNvSpPr txBox="1"/>
          <p:nvPr/>
        </p:nvSpPr>
        <p:spPr>
          <a:xfrm>
            <a:off x="4724400" y="1295400"/>
            <a:ext cx="3657600" cy="1477328"/>
          </a:xfrm>
          <a:prstGeom prst="rect">
            <a:avLst/>
          </a:prstGeom>
          <a:noFill/>
        </p:spPr>
        <p:txBody>
          <a:bodyPr wrap="square" rtlCol="0">
            <a:spAutoFit/>
          </a:bodyPr>
          <a:lstStyle/>
          <a:p>
            <a:r>
              <a:rPr lang="en-US" dirty="0"/>
              <a:t>Each Test Case includes a narrative Test Story that describes a real-world situation and provides context </a:t>
            </a:r>
            <a:r>
              <a:rPr lang="en-US" u="sng" dirty="0"/>
              <a:t>for each Test Step</a:t>
            </a:r>
          </a:p>
        </p:txBody>
      </p:sp>
    </p:spTree>
    <p:extLst>
      <p:ext uri="{BB962C8B-B14F-4D97-AF65-F5344CB8AC3E}">
        <p14:creationId xmlns:p14="http://schemas.microsoft.com/office/powerpoint/2010/main" val="26259901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679260"/>
            <a:ext cx="3445788" cy="490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9" name="TextBox 8"/>
          <p:cNvSpPr txBox="1"/>
          <p:nvPr/>
        </p:nvSpPr>
        <p:spPr>
          <a:xfrm>
            <a:off x="4800600" y="847068"/>
            <a:ext cx="3505200" cy="4524315"/>
          </a:xfrm>
          <a:prstGeom prst="rect">
            <a:avLst/>
          </a:prstGeom>
          <a:noFill/>
        </p:spPr>
        <p:txBody>
          <a:bodyPr wrap="square" rtlCol="0">
            <a:spAutoFit/>
          </a:bodyPr>
          <a:lstStyle/>
          <a:p>
            <a:pPr marL="285750" indent="-285750">
              <a:buFont typeface="Arial" pitchFamily="34" charset="0"/>
              <a:buChar char="•"/>
            </a:pPr>
            <a:r>
              <a:rPr lang="en-US" dirty="0"/>
              <a:t>Each Test Case includes a Test Data Specification </a:t>
            </a:r>
            <a:r>
              <a:rPr lang="en-US" u="sng" dirty="0"/>
              <a:t>for each Test Step</a:t>
            </a:r>
            <a:r>
              <a:rPr lang="en-US" dirty="0"/>
              <a:t> for which test data are expected to be entered into the HIT Module</a:t>
            </a:r>
            <a:endParaRPr lang="en-US" u="sng" dirty="0"/>
          </a:p>
          <a:p>
            <a:pPr marL="627063" lvl="1" indent="-285750">
              <a:buFont typeface="Arial" pitchFamily="34" charset="0"/>
              <a:buChar char="-"/>
            </a:pPr>
            <a:r>
              <a:rPr lang="en-US" sz="1600" dirty="0"/>
              <a:t>Lists data associated with the Test Story</a:t>
            </a:r>
          </a:p>
          <a:p>
            <a:pPr marL="627063" lvl="1" indent="-285750">
              <a:buFont typeface="Arial" pitchFamily="34" charset="0"/>
              <a:buChar char="-"/>
            </a:pPr>
            <a:r>
              <a:rPr lang="en-US" sz="1600" dirty="0"/>
              <a:t>Consists of typical information found in the clinical setting </a:t>
            </a:r>
          </a:p>
          <a:p>
            <a:pPr marL="627063" lvl="1" indent="-285750">
              <a:buFont typeface="Arial" pitchFamily="34" charset="0"/>
              <a:buChar char="-"/>
            </a:pPr>
            <a:r>
              <a:rPr lang="en-US" sz="1600" dirty="0"/>
              <a:t>Along with the Test Story, provides sufficient information to be entered into the HIT Module for the Test Step</a:t>
            </a:r>
          </a:p>
          <a:p>
            <a:pPr marL="285750" indent="-285750">
              <a:buFont typeface="Arial" pitchFamily="34" charset="0"/>
              <a:buChar char="•"/>
            </a:pPr>
            <a:r>
              <a:rPr lang="en-US" dirty="0"/>
              <a:t>A test message is generated using these data and the HIT Module functions </a:t>
            </a: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26</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26</a:t>
            </a:fld>
            <a:endParaRPr lang="en-US" dirty="0"/>
          </a:p>
        </p:txBody>
      </p:sp>
      <p:sp>
        <p:nvSpPr>
          <p:cNvPr id="11" name="Rectangle 10"/>
          <p:cNvSpPr/>
          <p:nvPr/>
        </p:nvSpPr>
        <p:spPr>
          <a:xfrm>
            <a:off x="685800" y="636965"/>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Tree>
    <p:extLst>
      <p:ext uri="{BB962C8B-B14F-4D97-AF65-F5344CB8AC3E}">
        <p14:creationId xmlns:p14="http://schemas.microsoft.com/office/powerpoint/2010/main" val="2016766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85800"/>
            <a:ext cx="3442496" cy="490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27</a:t>
            </a:fld>
            <a:endParaRPr lang="en-US" sz="1400" dirty="0">
              <a:solidFill>
                <a:schemeClr val="bg1"/>
              </a:solidFill>
            </a:endParaRPr>
          </a:p>
        </p:txBody>
      </p:sp>
      <p:sp>
        <p:nvSpPr>
          <p:cNvPr id="2" name="TextBox 1"/>
          <p:cNvSpPr txBox="1"/>
          <p:nvPr/>
        </p:nvSpPr>
        <p:spPr>
          <a:xfrm>
            <a:off x="4993595" y="989514"/>
            <a:ext cx="3014662" cy="1477328"/>
          </a:xfrm>
          <a:prstGeom prst="rect">
            <a:avLst/>
          </a:prstGeom>
          <a:noFill/>
        </p:spPr>
        <p:txBody>
          <a:bodyPr wrap="square" rtlCol="0">
            <a:spAutoFit/>
          </a:bodyPr>
          <a:lstStyle/>
          <a:p>
            <a:r>
              <a:rPr lang="en-US" dirty="0"/>
              <a:t>Each Test Case includes a Message Content Data Sheet that shows a conformant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27</a:t>
            </a:fld>
            <a:endParaRPr lang="en-US" dirty="0"/>
          </a:p>
        </p:txBody>
      </p:sp>
      <p:sp>
        <p:nvSpPr>
          <p:cNvPr id="4" name="TextBox 3"/>
          <p:cNvSpPr txBox="1"/>
          <p:nvPr/>
        </p:nvSpPr>
        <p:spPr>
          <a:xfrm>
            <a:off x="4993595" y="2971800"/>
            <a:ext cx="2590800" cy="1477328"/>
          </a:xfrm>
          <a:prstGeom prst="rect">
            <a:avLst/>
          </a:prstGeom>
          <a:noFill/>
        </p:spPr>
        <p:txBody>
          <a:bodyPr wrap="square" rtlCol="0">
            <a:spAutoFit/>
          </a:bodyPr>
          <a:lstStyle/>
          <a:p>
            <a:pPr algn="ctr"/>
            <a:r>
              <a:rPr lang="en-US" dirty="0"/>
              <a:t>The Category of the test data is listed in the Categorization column for each Data Element Location</a:t>
            </a:r>
          </a:p>
        </p:txBody>
      </p:sp>
      <p:sp>
        <p:nvSpPr>
          <p:cNvPr id="18" name="Rectangle 17"/>
          <p:cNvSpPr/>
          <p:nvPr/>
        </p:nvSpPr>
        <p:spPr>
          <a:xfrm>
            <a:off x="605249" y="687286"/>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3524705" y="1147277"/>
            <a:ext cx="1656895" cy="19893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Tree>
    <p:extLst>
      <p:ext uri="{BB962C8B-B14F-4D97-AF65-F5344CB8AC3E}">
        <p14:creationId xmlns:p14="http://schemas.microsoft.com/office/powerpoint/2010/main" val="1210744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80" y="862542"/>
            <a:ext cx="5802058" cy="2974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28</a:t>
            </a:fld>
            <a:endParaRPr lang="en-US" sz="1400" dirty="0">
              <a:solidFill>
                <a:schemeClr val="bg1"/>
              </a:solidFill>
            </a:endParaRPr>
          </a:p>
        </p:txBody>
      </p:sp>
      <p:sp>
        <p:nvSpPr>
          <p:cNvPr id="2" name="TextBox 1"/>
          <p:cNvSpPr txBox="1"/>
          <p:nvPr/>
        </p:nvSpPr>
        <p:spPr>
          <a:xfrm>
            <a:off x="6400800" y="1185388"/>
            <a:ext cx="2438400" cy="1200329"/>
          </a:xfrm>
          <a:prstGeom prst="rect">
            <a:avLst/>
          </a:prstGeom>
          <a:noFill/>
        </p:spPr>
        <p:txBody>
          <a:bodyPr wrap="square" rtlCol="0">
            <a:spAutoFit/>
          </a:bodyPr>
          <a:lstStyle/>
          <a:p>
            <a:r>
              <a:rPr lang="en-US" dirty="0"/>
              <a:t>Each Test Case includes an Example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28</a:t>
            </a:fld>
            <a:endParaRPr lang="en-US" dirty="0"/>
          </a:p>
        </p:txBody>
      </p:sp>
      <p:sp>
        <p:nvSpPr>
          <p:cNvPr id="12" name="Rectangle 11"/>
          <p:cNvSpPr/>
          <p:nvPr/>
        </p:nvSpPr>
        <p:spPr>
          <a:xfrm>
            <a:off x="246531" y="862542"/>
            <a:ext cx="57912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43200"/>
            <a:ext cx="5181600" cy="258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143000" y="2743200"/>
            <a:ext cx="52578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422571" y="2782669"/>
            <a:ext cx="2286000" cy="1477328"/>
          </a:xfrm>
          <a:prstGeom prst="rect">
            <a:avLst/>
          </a:prstGeom>
        </p:spPr>
        <p:txBody>
          <a:bodyPr wrap="square">
            <a:spAutoFit/>
          </a:bodyPr>
          <a:lstStyle/>
          <a:p>
            <a:r>
              <a:rPr lang="en-US" altLang="en-US" dirty="0">
                <a:ea typeface="ＭＳ Ｐゴシック" charset="0"/>
              </a:rPr>
              <a:t>These example messages demonstrate use and interpretation of the standards</a:t>
            </a:r>
            <a:endParaRPr lang="en-US" altLang="en-US" dirty="0"/>
          </a:p>
        </p:txBody>
      </p:sp>
    </p:spTree>
    <p:extLst>
      <p:ext uri="{BB962C8B-B14F-4D97-AF65-F5344CB8AC3E}">
        <p14:creationId xmlns:p14="http://schemas.microsoft.com/office/powerpoint/2010/main" val="4126750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54" y="850612"/>
            <a:ext cx="4933046" cy="440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Data Documents for the Test Cases (cont’d)</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29</a:t>
            </a:fld>
            <a:endParaRPr lang="en-US" sz="1400" dirty="0">
              <a:solidFill>
                <a:schemeClr val="bg1"/>
              </a:solidFill>
            </a:endParaRPr>
          </a:p>
        </p:txBody>
      </p:sp>
      <p:sp>
        <p:nvSpPr>
          <p:cNvPr id="2" name="TextBox 1"/>
          <p:cNvSpPr txBox="1"/>
          <p:nvPr/>
        </p:nvSpPr>
        <p:spPr>
          <a:xfrm>
            <a:off x="6400800" y="1185388"/>
            <a:ext cx="2438400" cy="1477328"/>
          </a:xfrm>
          <a:prstGeom prst="rect">
            <a:avLst/>
          </a:prstGeom>
          <a:noFill/>
        </p:spPr>
        <p:txBody>
          <a:bodyPr wrap="square" rtlCol="0">
            <a:spAutoFit/>
          </a:bodyPr>
          <a:lstStyle/>
          <a:p>
            <a:r>
              <a:rPr lang="en-US" dirty="0"/>
              <a:t>Each Test Case includes a Juror Document </a:t>
            </a:r>
            <a:r>
              <a:rPr lang="en-US" u="sng" dirty="0"/>
              <a:t>for the Receive or Response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29</a:t>
            </a:fld>
            <a:endParaRPr lang="en-US" dirty="0"/>
          </a:p>
        </p:txBody>
      </p:sp>
      <p:sp>
        <p:nvSpPr>
          <p:cNvPr id="12" name="Rectangle 11"/>
          <p:cNvSpPr/>
          <p:nvPr/>
        </p:nvSpPr>
        <p:spPr>
          <a:xfrm>
            <a:off x="799884" y="862542"/>
            <a:ext cx="4915116" cy="43952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2.IZ-AD-1.2_Receive_ACK_Z23</a:t>
            </a:r>
            <a:endParaRPr lang="en-US" sz="1600" u="sng" dirty="0"/>
          </a:p>
        </p:txBody>
      </p:sp>
    </p:spTree>
    <p:extLst>
      <p:ext uri="{BB962C8B-B14F-4D97-AF65-F5344CB8AC3E}">
        <p14:creationId xmlns:p14="http://schemas.microsoft.com/office/powerpoint/2010/main" val="2838632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Table of Contents</a:t>
            </a:r>
          </a:p>
        </p:txBody>
      </p:sp>
      <p:sp>
        <p:nvSpPr>
          <p:cNvPr id="3" name="Content Placeholder 2"/>
          <p:cNvSpPr>
            <a:spLocks noGrp="1"/>
          </p:cNvSpPr>
          <p:nvPr>
            <p:ph idx="1"/>
          </p:nvPr>
        </p:nvSpPr>
        <p:spPr>
          <a:xfrm>
            <a:off x="390525" y="914400"/>
            <a:ext cx="8353425" cy="4981575"/>
          </a:xfrm>
        </p:spPr>
        <p:txBody>
          <a:bodyPr>
            <a:normAutofit/>
          </a:bodyPr>
          <a:lstStyle/>
          <a:p>
            <a:pPr eaLnBrk="1" hangingPunct="1">
              <a:defRPr/>
            </a:pPr>
            <a:r>
              <a:rPr lang="en-US" dirty="0"/>
              <a:t>List of Resources</a:t>
            </a:r>
          </a:p>
          <a:p>
            <a:pPr eaLnBrk="1" hangingPunct="1">
              <a:defRPr/>
            </a:pPr>
            <a:r>
              <a:rPr lang="en-US" dirty="0"/>
              <a:t>ONC Immunization Criterion</a:t>
            </a:r>
          </a:p>
          <a:p>
            <a:pPr eaLnBrk="1" hangingPunct="1">
              <a:defRPr/>
            </a:pPr>
            <a:r>
              <a:rPr lang="en-US" dirty="0"/>
              <a:t>Referenced Standards</a:t>
            </a:r>
          </a:p>
          <a:p>
            <a:pPr eaLnBrk="1" hangingPunct="1">
              <a:defRPr/>
            </a:pPr>
            <a:r>
              <a:rPr lang="en-US" dirty="0"/>
              <a:t>Test Tool Overview</a:t>
            </a:r>
          </a:p>
          <a:p>
            <a:pPr eaLnBrk="1" hangingPunct="1">
              <a:defRPr/>
            </a:pPr>
            <a:r>
              <a:rPr lang="en-US" dirty="0"/>
              <a:t>Scope of NIST Immunization Messaging Testing </a:t>
            </a:r>
          </a:p>
          <a:p>
            <a:pPr eaLnBrk="1" hangingPunct="1">
              <a:defRPr/>
            </a:pPr>
            <a:r>
              <a:rPr lang="en-US" dirty="0"/>
              <a:t>Testing Process and Testing Workflow Diagrams</a:t>
            </a:r>
          </a:p>
          <a:p>
            <a:pPr eaLnBrk="1" hangingPunct="1">
              <a:defRPr/>
            </a:pPr>
            <a:r>
              <a:rPr lang="en-US" dirty="0"/>
              <a:t>Explanation of Test Cases and Test Steps</a:t>
            </a:r>
          </a:p>
          <a:p>
            <a:pPr eaLnBrk="1" hangingPunct="1">
              <a:defRPr/>
            </a:pPr>
            <a:r>
              <a:rPr lang="en-US" dirty="0"/>
              <a:t>Example Test Case Documents</a:t>
            </a:r>
          </a:p>
          <a:p>
            <a:pPr eaLnBrk="1" hangingPunct="1">
              <a:defRPr/>
            </a:pPr>
            <a:r>
              <a:rPr lang="en-US" dirty="0"/>
              <a:t>Explanation of Test Data Categorization/Validation</a:t>
            </a:r>
          </a:p>
          <a:p>
            <a:pPr eaLnBrk="1" hangingPunct="1">
              <a:defRPr/>
            </a:pPr>
            <a:r>
              <a:rPr lang="en-US" dirty="0"/>
              <a:t>Test Tool Overview and Example Test Tool Screen</a:t>
            </a:r>
          </a:p>
          <a:p>
            <a:pPr eaLnBrk="1" hangingPunct="1">
              <a:defRPr/>
            </a:pPr>
            <a:r>
              <a:rPr lang="en-US" dirty="0"/>
              <a:t>Additional Resources</a:t>
            </a:r>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a:t>
            </a:fld>
            <a:endParaRPr lang="en-US" dirty="0"/>
          </a:p>
        </p:txBody>
      </p:sp>
    </p:spTree>
    <p:extLst>
      <p:ext uri="{BB962C8B-B14F-4D97-AF65-F5344CB8AC3E}">
        <p14:creationId xmlns:p14="http://schemas.microsoft.com/office/powerpoint/2010/main" val="3406273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30</a:t>
            </a:fld>
            <a:endParaRPr lang="en-US" dirty="0"/>
          </a:p>
        </p:txBody>
      </p:sp>
      <p:sp>
        <p:nvSpPr>
          <p:cNvPr id="6" name="Content Placeholder 2"/>
          <p:cNvSpPr>
            <a:spLocks noGrp="1"/>
          </p:cNvSpPr>
          <p:nvPr>
            <p:ph idx="1"/>
          </p:nvPr>
        </p:nvSpPr>
        <p:spPr>
          <a:xfrm>
            <a:off x="457200" y="762000"/>
            <a:ext cx="8229600" cy="2408948"/>
          </a:xfrm>
        </p:spPr>
        <p:txBody>
          <a:bodyPr>
            <a:normAutofit lnSpcReduction="10000"/>
          </a:bodyPr>
          <a:lstStyle/>
          <a:p>
            <a:pPr eaLnBrk="1" hangingPunct="1">
              <a:defRPr/>
            </a:pPr>
            <a:r>
              <a:rPr lang="en-US" sz="2000" dirty="0"/>
              <a:t>The Message Content Data Sheet shows the Categorization of the test data that are provided for each Location </a:t>
            </a:r>
          </a:p>
          <a:p>
            <a:pPr eaLnBrk="1" hangingPunct="1">
              <a:defRPr/>
            </a:pPr>
            <a:r>
              <a:rPr lang="en-US" sz="2000" dirty="0"/>
              <a:t>Each Test Data Category </a:t>
            </a:r>
          </a:p>
          <a:p>
            <a:pPr lvl="1" eaLnBrk="1" hangingPunct="1">
              <a:defRPr/>
            </a:pPr>
            <a:r>
              <a:rPr lang="en-US" sz="1800" dirty="0"/>
              <a:t>Defines the criteria that are used by the test tool to assess the test data that populate each field in a message</a:t>
            </a:r>
          </a:p>
          <a:p>
            <a:pPr lvl="1" eaLnBrk="1" hangingPunct="1">
              <a:defRPr/>
            </a:pPr>
            <a:r>
              <a:rPr lang="en-US" sz="1800" dirty="0"/>
              <a:t>Tells the Tester if the test data in a specific field can be changed, the source of the test data, and to what level of precision the validation tool will assess the data</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01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 (cont’d)</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31</a:t>
            </a:fld>
            <a:endParaRPr lang="en-US" dirty="0"/>
          </a:p>
        </p:txBody>
      </p:sp>
      <p:sp>
        <p:nvSpPr>
          <p:cNvPr id="6" name="Content Placeholder 2"/>
          <p:cNvSpPr>
            <a:spLocks noGrp="1"/>
          </p:cNvSpPr>
          <p:nvPr>
            <p:ph idx="1"/>
          </p:nvPr>
        </p:nvSpPr>
        <p:spPr>
          <a:xfrm>
            <a:off x="457200" y="762000"/>
            <a:ext cx="8229600" cy="1295400"/>
          </a:xfrm>
        </p:spPr>
        <p:txBody>
          <a:bodyPr>
            <a:normAutofit lnSpcReduction="10000"/>
          </a:bodyPr>
          <a:lstStyle/>
          <a:p>
            <a:pPr eaLnBrk="1" hangingPunct="1">
              <a:defRPr/>
            </a:pPr>
            <a:r>
              <a:rPr lang="en-US" sz="2000" b="1" dirty="0"/>
              <a:t>Qualifiers</a:t>
            </a:r>
            <a:r>
              <a:rPr lang="en-US" sz="2000" dirty="0"/>
              <a:t> enable refinement of the Test Data Category, providing additional information to the Tester about the source of the data and the expectations of the data element</a:t>
            </a:r>
          </a:p>
          <a:p>
            <a:pPr eaLnBrk="1" hangingPunct="1">
              <a:defRPr/>
            </a:pPr>
            <a:r>
              <a:rPr lang="en-US" sz="2000" dirty="0"/>
              <a:t>The Qualifier does not impact the validation of the data element</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7137"/>
            <a:ext cx="9144000" cy="40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3352800" y="2124074"/>
            <a:ext cx="762000" cy="247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31624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Test Category Assessment Table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16992591"/>
              </p:ext>
            </p:extLst>
          </p:nvPr>
        </p:nvGraphicFramePr>
        <p:xfrm>
          <a:off x="152400" y="939589"/>
          <a:ext cx="8791576" cy="4663440"/>
        </p:xfrm>
        <a:graphic>
          <a:graphicData uri="http://schemas.openxmlformats.org/drawingml/2006/table">
            <a:tbl>
              <a:tblPr firstRow="1" bandRow="1">
                <a:tableStyleId>{9DCAF9ED-07DC-4A11-8D7F-57B35C25682E}</a:tableStyleId>
              </a:tblPr>
              <a:tblGrid>
                <a:gridCol w="1447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095376">
                  <a:extLst>
                    <a:ext uri="{9D8B030D-6E8A-4147-A177-3AD203B41FA5}">
                      <a16:colId xmlns:a16="http://schemas.microsoft.com/office/drawing/2014/main" val="20006"/>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Data in</a:t>
                      </a:r>
                      <a:r>
                        <a:rPr lang="en-US" sz="1400" baseline="0" dirty="0"/>
                        <a:t> Message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Validation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solidFill>
                            <a:srgbClr val="C00000"/>
                          </a:solidFill>
                        </a:rPr>
                        <a:t>&lt;Empty&gt;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Victoria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4800">
                <a:tc>
                  <a:txBody>
                    <a:bodyPr/>
                    <a:lstStyle/>
                    <a:p>
                      <a:pPr algn="l"/>
                      <a:r>
                        <a:rPr lang="en-US" sz="1400" dirty="0"/>
                        <a:t>MSH-9.2</a:t>
                      </a:r>
                    </a:p>
                    <a:p>
                      <a:pPr algn="l"/>
                      <a:r>
                        <a:rPr lang="en-US" sz="1400" dirty="0"/>
                        <a:t>(Trigger 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Value-Profile</a:t>
                      </a:r>
                      <a:r>
                        <a:rPr lang="en-US" sz="1400" baseline="0" dirty="0"/>
                        <a:t>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Required</a:t>
                      </a:r>
                    </a:p>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 = 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32</a:t>
            </a:fld>
            <a:endParaRPr lang="en-US">
              <a:solidFill>
                <a:srgbClr val="FFFFFF"/>
              </a:solidFill>
            </a:endParaRPr>
          </a:p>
        </p:txBody>
      </p:sp>
      <p:sp>
        <p:nvSpPr>
          <p:cNvPr id="5" name="Rectangle 4"/>
          <p:cNvSpPr/>
          <p:nvPr/>
        </p:nvSpPr>
        <p:spPr>
          <a:xfrm>
            <a:off x="0" y="5801492"/>
            <a:ext cx="6129867" cy="369332"/>
          </a:xfrm>
          <a:prstGeom prst="rect">
            <a:avLst/>
          </a:prstGeom>
        </p:spPr>
        <p:txBody>
          <a:bodyPr wrap="square">
            <a:spAutoFit/>
          </a:bodyPr>
          <a:lstStyle/>
          <a:p>
            <a:r>
              <a:rPr lang="en-US" dirty="0"/>
              <a:t>* </a:t>
            </a:r>
            <a:r>
              <a:rPr lang="en-US" sz="1200" dirty="0">
                <a:solidFill>
                  <a:srgbClr val="0070C0"/>
                </a:solidFill>
              </a:rPr>
              <a:t>Actual description is “Second and Further Given Names or Initials Thereof”</a:t>
            </a:r>
          </a:p>
        </p:txBody>
      </p:sp>
    </p:spTree>
    <p:extLst>
      <p:ext uri="{BB962C8B-B14F-4D97-AF65-F5344CB8AC3E}">
        <p14:creationId xmlns:p14="http://schemas.microsoft.com/office/powerpoint/2010/main" val="872570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45404"/>
            <a:ext cx="8229600" cy="519113"/>
          </a:xfrm>
        </p:spPr>
        <p:txBody>
          <a:bodyPr/>
          <a:lstStyle/>
          <a:p>
            <a:r>
              <a:rPr lang="en-US" dirty="0"/>
              <a:t>Coded Element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3790749"/>
              </p:ext>
            </p:extLst>
          </p:nvPr>
        </p:nvGraphicFramePr>
        <p:xfrm>
          <a:off x="228600" y="1676083"/>
          <a:ext cx="8839199" cy="1645920"/>
        </p:xfrm>
        <a:graphic>
          <a:graphicData uri="http://schemas.openxmlformats.org/drawingml/2006/table">
            <a:tbl>
              <a:tblPr firstRow="1" bandRow="1">
                <a:tableStyleId>{9DCAF9ED-07DC-4A11-8D7F-57B35C25682E}</a:tableStyleId>
              </a:tblPr>
              <a:tblGrid>
                <a:gridCol w="990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4038599">
                  <a:extLst>
                    <a:ext uri="{9D8B030D-6E8A-4147-A177-3AD203B41FA5}">
                      <a16:colId xmlns:a16="http://schemas.microsoft.com/office/drawing/2014/main" val="20003"/>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r>
                        <a:rPr lang="en-US" sz="1400" dirty="0"/>
                        <a:t>RXA.5.1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49281-0560-05</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Content must be </a:t>
                      </a:r>
                      <a:r>
                        <a:rPr lang="en-US" sz="1400" u="sng" dirty="0"/>
                        <a:t>present and exactly</a:t>
                      </a:r>
                      <a:r>
                        <a:rPr lang="en-US" sz="1400" dirty="0"/>
                        <a:t> “</a:t>
                      </a:r>
                      <a:r>
                        <a:rPr lang="en-US" sz="1400" dirty="0">
                          <a:solidFill>
                            <a:schemeClr val="tx1"/>
                          </a:solidFill>
                        </a:rPr>
                        <a:t>49281-0560-05</a:t>
                      </a: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r>
                        <a:rPr lang="en-US" sz="1400"/>
                        <a:t>RXA.5.2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Pentacel</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Presence-Test</a:t>
                      </a:r>
                      <a:r>
                        <a:rPr lang="en-US" sz="1400" b="0" i="0" kern="1200" baseline="0" dirty="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dirty="0"/>
                        <a:t> and indicate a value equivalent</a:t>
                      </a:r>
                      <a:r>
                        <a:rPr lang="en-US" sz="1400" baseline="0" dirty="0"/>
                        <a:t> to </a:t>
                      </a:r>
                      <a:r>
                        <a:rPr lang="en-US" sz="1400" dirty="0"/>
                        <a:t>Pentacel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r>
                        <a:rPr lang="en-US" sz="1400" dirty="0"/>
                        <a:t>RXA.5.3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NDC</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u="sng" baseline="0" dirty="0"/>
                        <a:t> and </a:t>
                      </a:r>
                      <a:r>
                        <a:rPr lang="en-US" sz="1400" u="sng" dirty="0"/>
                        <a:t>exactly</a:t>
                      </a:r>
                      <a:r>
                        <a:rPr lang="en-US" sz="1400" dirty="0"/>
                        <a:t> “NDC”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33</a:t>
            </a:fld>
            <a:endParaRPr lang="en-US">
              <a:solidFill>
                <a:srgbClr val="FFFFFF"/>
              </a:solidFill>
            </a:endParaRPr>
          </a:p>
        </p:txBody>
      </p:sp>
      <p:sp>
        <p:nvSpPr>
          <p:cNvPr id="6" name="TextBox 5"/>
          <p:cNvSpPr txBox="1"/>
          <p:nvPr/>
        </p:nvSpPr>
        <p:spPr>
          <a:xfrm>
            <a:off x="194733" y="570715"/>
            <a:ext cx="8153400" cy="1077218"/>
          </a:xfrm>
          <a:prstGeom prst="rect">
            <a:avLst/>
          </a:prstGeom>
          <a:noFill/>
        </p:spPr>
        <p:txBody>
          <a:bodyPr wrap="square" rtlCol="0">
            <a:spAutoFit/>
          </a:bodyPr>
          <a:lstStyle/>
          <a:p>
            <a:r>
              <a:rPr lang="en-US" sz="1600" dirty="0"/>
              <a:t>Example Message Segment: </a:t>
            </a:r>
          </a:p>
          <a:p>
            <a:pPr lvl="1"/>
            <a:r>
              <a:rPr lang="en-US" sz="1600" dirty="0"/>
              <a:t>RXA|0|1|20150624||</a:t>
            </a:r>
            <a:r>
              <a:rPr lang="en-US" sz="1600" dirty="0">
                <a:solidFill>
                  <a:srgbClr val="C00000"/>
                </a:solidFill>
              </a:rPr>
              <a:t>49281-0560-05^Pentacel^NDC</a:t>
            </a:r>
            <a:r>
              <a:rPr lang="en-US" sz="1600" dirty="0"/>
              <a:t>|0.5|mL^mL^UCUM||00^New Record^NIP001|7824^Jackson^Lily^Suzanne^^^^^</a:t>
            </a:r>
            <a:r>
              <a:rPr lang="en-US" sz="1600" dirty="0" err="1"/>
              <a:t>wcEHR^L</a:t>
            </a:r>
            <a:r>
              <a:rPr lang="en-US" sz="1600" dirty="0"/>
              <a:t>^^^PRN|^^^</a:t>
            </a:r>
            <a:r>
              <a:rPr lang="en-US" sz="1600" dirty="0" err="1"/>
              <a:t>wcEHR</a:t>
            </a:r>
            <a:r>
              <a:rPr lang="en-US" sz="1600" dirty="0"/>
              <a:t>||||526434|20150722|SKB^GlaxoSmithKline^MVX|||CP|A</a:t>
            </a:r>
          </a:p>
        </p:txBody>
      </p:sp>
      <p:sp>
        <p:nvSpPr>
          <p:cNvPr id="7" name="TextBox 6"/>
          <p:cNvSpPr txBox="1"/>
          <p:nvPr/>
        </p:nvSpPr>
        <p:spPr>
          <a:xfrm>
            <a:off x="177799" y="3403674"/>
            <a:ext cx="8153400" cy="584775"/>
          </a:xfrm>
          <a:prstGeom prst="rect">
            <a:avLst/>
          </a:prstGeom>
          <a:noFill/>
        </p:spPr>
        <p:txBody>
          <a:bodyPr wrap="square" rtlCol="0">
            <a:spAutoFit/>
          </a:bodyPr>
          <a:lstStyle/>
          <a:p>
            <a:r>
              <a:rPr lang="en-US" sz="1600" dirty="0"/>
              <a:t>Example Message Segment: </a:t>
            </a:r>
          </a:p>
          <a:p>
            <a:pPr lvl="1"/>
            <a:r>
              <a:rPr lang="en-US" sz="1600" dirty="0"/>
              <a:t>RXR|</a:t>
            </a:r>
            <a:r>
              <a:rPr lang="en-US" sz="1600" dirty="0">
                <a:solidFill>
                  <a:srgbClr val="C00000"/>
                </a:solidFill>
              </a:rPr>
              <a:t>C28161^Intramuscular^NCIT</a:t>
            </a:r>
            <a:r>
              <a:rPr lang="en-US" sz="1600" dirty="0"/>
              <a:t>|RT^Right Thigh^HL70163</a:t>
            </a:r>
          </a:p>
        </p:txBody>
      </p:sp>
      <p:graphicFrame>
        <p:nvGraphicFramePr>
          <p:cNvPr id="8" name="Content Placeholder 3"/>
          <p:cNvGraphicFramePr>
            <a:graphicFrameLocks/>
          </p:cNvGraphicFramePr>
          <p:nvPr>
            <p:extLst>
              <p:ext uri="{D42A27DB-BD31-4B8C-83A1-F6EECF244321}">
                <p14:modId xmlns:p14="http://schemas.microsoft.com/office/powerpoint/2010/main" val="761916708"/>
              </p:ext>
            </p:extLst>
          </p:nvPr>
        </p:nvGraphicFramePr>
        <p:xfrm>
          <a:off x="177799" y="4017162"/>
          <a:ext cx="8839199" cy="2072640"/>
        </p:xfrm>
        <a:graphic>
          <a:graphicData uri="http://schemas.openxmlformats.org/drawingml/2006/table">
            <a:tbl>
              <a:tblPr firstRow="1" bandRow="1">
                <a:tableStyleId>{9DCAF9ED-07DC-4A11-8D7F-57B35C25682E}</a:tableStyleId>
              </a:tblPr>
              <a:tblGrid>
                <a:gridCol w="990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4038599">
                  <a:extLst>
                    <a:ext uri="{9D8B030D-6E8A-4147-A177-3AD203B41FA5}">
                      <a16:colId xmlns:a16="http://schemas.microsoft.com/office/drawing/2014/main" val="20003"/>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r>
                        <a:rPr lang="en-US" sz="1400" dirty="0"/>
                        <a:t>RXR-1.1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C28161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Presence-Content Indifferent</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Content is expected to be </a:t>
                      </a:r>
                      <a:r>
                        <a:rPr lang="en-US" sz="1400" u="sng" dirty="0"/>
                        <a:t>present</a:t>
                      </a:r>
                      <a:r>
                        <a:rPr lang="en-US" sz="1400" dirty="0"/>
                        <a:t> in the message, but not a specific value</a:t>
                      </a:r>
                      <a:endParaRPr lang="en-US" sz="1400" b="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r>
                        <a:rPr lang="en-US" sz="1400" dirty="0"/>
                        <a:t>RXR-1.2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Intramuscular</a:t>
                      </a:r>
                      <a:endParaRPr lang="en-US" sz="1400" i="1"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Presence-Test</a:t>
                      </a:r>
                      <a:r>
                        <a:rPr lang="en-US" sz="1400" b="0" i="0" kern="1200" baseline="0" dirty="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dirty="0"/>
                        <a:t> and indicate a value equivalent</a:t>
                      </a:r>
                      <a:r>
                        <a:rPr lang="en-US" sz="1400" baseline="0" dirty="0"/>
                        <a:t> to the code in RXR-1.1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r>
                        <a:rPr lang="en-US" sz="1400" dirty="0"/>
                        <a:t>RXR-1.3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NCIT</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Value-Profile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a:solidFill>
                            <a:schemeClr val="dk1"/>
                          </a:solidFill>
                          <a:effectLst/>
                          <a:latin typeface="+mn-lt"/>
                          <a:ea typeface="+mn-ea"/>
                          <a:cs typeface="+mn-cs"/>
                        </a:rPr>
                        <a:t>Content is defined as a constant in the profile. The constant is specified in the test data;</a:t>
                      </a:r>
                      <a:r>
                        <a:rPr lang="en-US" sz="1400" u="none" kern="1200" baseline="0" dirty="0">
                          <a:solidFill>
                            <a:schemeClr val="dk1"/>
                          </a:solidFill>
                          <a:effectLst/>
                          <a:latin typeface="+mn-lt"/>
                          <a:ea typeface="+mn-ea"/>
                          <a:cs typeface="+mn-cs"/>
                        </a:rPr>
                        <a:t> </a:t>
                      </a:r>
                      <a:r>
                        <a:rPr lang="en-US" sz="1400" u="none" dirty="0"/>
                        <a:t>value must be </a:t>
                      </a:r>
                      <a:r>
                        <a:rPr lang="en-US" sz="1400" u="sng" dirty="0"/>
                        <a:t>present</a:t>
                      </a:r>
                      <a:r>
                        <a:rPr lang="en-US" sz="1400" u="sng" baseline="0" dirty="0"/>
                        <a:t> and </a:t>
                      </a:r>
                      <a:r>
                        <a:rPr lang="en-US" sz="1400" u="sng" dirty="0"/>
                        <a:t>exactly “NCIT”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12328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 Sequencing of Segments</a:t>
            </a:r>
          </a:p>
        </p:txBody>
      </p:sp>
      <p:sp>
        <p:nvSpPr>
          <p:cNvPr id="10256" name="TextBox 23"/>
          <p:cNvSpPr txBox="1">
            <a:spLocks noChangeArrowheads="1"/>
          </p:cNvSpPr>
          <p:nvPr/>
        </p:nvSpPr>
        <p:spPr bwMode="auto">
          <a:xfrm>
            <a:off x="381000" y="838200"/>
            <a:ext cx="8077200" cy="5324535"/>
          </a:xfrm>
          <a:prstGeom prst="rect">
            <a:avLst/>
          </a:prstGeom>
          <a:noFill/>
          <a:ln w="9525">
            <a:noFill/>
            <a:miter lim="800000"/>
            <a:headEnd/>
            <a:tailEnd/>
          </a:ln>
        </p:spPr>
        <p:txBody>
          <a:bodyPr wrap="square">
            <a:spAutoFit/>
          </a:bodyPr>
          <a:lstStyle/>
          <a:p>
            <a:pPr marL="285750" indent="-285750">
              <a:buFont typeface="Arial" panose="020B0604020202020204" pitchFamily="34" charset="0"/>
              <a:buChar char="•"/>
            </a:pPr>
            <a:r>
              <a:rPr lang="en-US" sz="2000" dirty="0"/>
              <a:t>Previously, in order to perform Context-based validation using the Category/Qualifier combination assigned to the Data Elements in the message, the NIST Tool expected the </a:t>
            </a:r>
            <a:r>
              <a:rPr lang="en-US" sz="2000" b="1" dirty="0"/>
              <a:t>repeatable</a:t>
            </a:r>
            <a:r>
              <a:rPr lang="en-US" sz="2000" dirty="0"/>
              <a:t> </a:t>
            </a:r>
            <a:r>
              <a:rPr lang="en-US" sz="2000" b="1" dirty="0"/>
              <a:t>fields/segments/segment groups</a:t>
            </a:r>
            <a:r>
              <a:rPr lang="en-US" sz="2000" dirty="0"/>
              <a:t> in the message to be sequenced in a certain order. </a:t>
            </a:r>
          </a:p>
          <a:p>
            <a:pPr marL="285750" indent="-285750">
              <a:buFont typeface="Arial" panose="020B0604020202020204" pitchFamily="34" charset="0"/>
              <a:buChar char="•"/>
            </a:pPr>
            <a:r>
              <a:rPr lang="en-US" sz="2000" dirty="0"/>
              <a:t>This sequencing requirement has been changed. The Tool now has the ability to validate </a:t>
            </a:r>
            <a:r>
              <a:rPr lang="en-US" sz="2000" b="1" dirty="0"/>
              <a:t>repeatable</a:t>
            </a:r>
            <a:r>
              <a:rPr lang="en-US" sz="2000" dirty="0"/>
              <a:t> </a:t>
            </a:r>
            <a:r>
              <a:rPr lang="en-US" sz="2000" b="1" dirty="0"/>
              <a:t>fields/segments/segment groups</a:t>
            </a:r>
            <a:r>
              <a:rPr lang="en-US" sz="2000" dirty="0"/>
              <a:t> in a given message in any sequence. </a:t>
            </a:r>
          </a:p>
          <a:p>
            <a:pPr marL="285750" indent="-285750">
              <a:buFont typeface="Arial" panose="020B0604020202020204" pitchFamily="34" charset="0"/>
              <a:buChar char="•"/>
            </a:pPr>
            <a:r>
              <a:rPr lang="en-US" sz="2000" dirty="0"/>
              <a:t>In addition, </a:t>
            </a:r>
            <a:r>
              <a:rPr lang="en-US" sz="2000" b="1" dirty="0"/>
              <a:t>segments</a:t>
            </a:r>
            <a:r>
              <a:rPr lang="en-US" sz="2000" dirty="0"/>
              <a:t> and </a:t>
            </a:r>
            <a:r>
              <a:rPr lang="en-US" sz="2000" b="1" dirty="0"/>
              <a:t>segment groups</a:t>
            </a:r>
            <a:r>
              <a:rPr lang="en-US" sz="2000" dirty="0"/>
              <a:t> that </a:t>
            </a:r>
            <a:r>
              <a:rPr lang="en-US" sz="2000" i="1" dirty="0"/>
              <a:t>are not accounted for in the test data</a:t>
            </a:r>
            <a:r>
              <a:rPr lang="en-US" sz="2000" dirty="0"/>
              <a:t> can be added to the message in any sequence (as long as the segment sequence is conformant to the standard), and the Tool will validate these elements without generating a content error. </a:t>
            </a:r>
          </a:p>
          <a:p>
            <a:r>
              <a:rPr lang="en-US" u="sng" dirty="0"/>
              <a:t>Note</a:t>
            </a:r>
            <a:r>
              <a:rPr lang="en-US" dirty="0"/>
              <a:t>: For </a:t>
            </a:r>
            <a:r>
              <a:rPr lang="en-US" b="1" dirty="0"/>
              <a:t>repeatable fields </a:t>
            </a:r>
            <a:r>
              <a:rPr lang="en-US" dirty="0"/>
              <a:t>– such as PID-13 (Phone Number) – the Tool will still generate a content error if a field that is not accounted for in the test data is inserted </a:t>
            </a:r>
            <a:r>
              <a:rPr lang="en-US" b="1" u="sng" dirty="0"/>
              <a:t>before</a:t>
            </a:r>
            <a:r>
              <a:rPr lang="en-US" dirty="0"/>
              <a:t> a field that is populated with data that are provided in the test data. </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34</a:t>
            </a:fld>
            <a:endParaRPr lang="en-US" dirty="0"/>
          </a:p>
        </p:txBody>
      </p:sp>
    </p:spTree>
    <p:extLst>
      <p:ext uri="{BB962C8B-B14F-4D97-AF65-F5344CB8AC3E}">
        <p14:creationId xmlns:p14="http://schemas.microsoft.com/office/powerpoint/2010/main" val="38775514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5"/>
          <p:cNvSpPr>
            <a:spLocks noChangeArrowheads="1"/>
          </p:cNvSpPr>
          <p:nvPr/>
        </p:nvSpPr>
        <p:spPr bwMode="auto">
          <a:xfrm>
            <a:off x="323850" y="4419600"/>
            <a:ext cx="8401050" cy="1621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200" b="0" dirty="0"/>
              <a:t>No registration or log-in credentials are needed.  Simply click on the link below and send/paste/load message into tool to obtain a Validation report.</a:t>
            </a:r>
          </a:p>
          <a:p>
            <a:pPr marL="0" lvl="1"/>
            <a:r>
              <a:rPr lang="en-US" sz="1200" b="0" dirty="0"/>
              <a:t> </a:t>
            </a:r>
          </a:p>
          <a:p>
            <a:pPr marL="0" lvl="1"/>
            <a:endParaRPr lang="en-US" sz="1200" b="0" dirty="0"/>
          </a:p>
          <a:p>
            <a:pPr marL="0" lvl="1"/>
            <a:r>
              <a:rPr lang="en-US" sz="1200" dirty="0">
                <a:solidFill>
                  <a:srgbClr val="FF0000"/>
                </a:solidFill>
              </a:rPr>
              <a:t>NOTE: The Test Tool (.war file) can also be downloaded and installed locally. See Documentation tab in Test Tool</a:t>
            </a:r>
          </a:p>
          <a:p>
            <a:pPr marL="0" lvl="1"/>
            <a:r>
              <a:rPr lang="en-US" sz="1200" b="0" dirty="0"/>
              <a:t>NOTE: </a:t>
            </a:r>
            <a:r>
              <a:rPr lang="en-US" sz="1200" dirty="0"/>
              <a:t>Web Application is compatible with Firefox, Chrome, and Safari.</a:t>
            </a:r>
            <a:endParaRPr lang="en-US" sz="1200" b="0" dirty="0"/>
          </a:p>
          <a:p>
            <a:pPr marL="0" lvl="1"/>
            <a:endParaRPr lang="en-US" sz="1200" b="0" dirty="0"/>
          </a:p>
          <a:p>
            <a:pPr marL="0" lvl="1"/>
            <a:r>
              <a:rPr lang="en-US" sz="1200" b="0" dirty="0"/>
              <a:t>Register to Google Group at </a:t>
            </a:r>
            <a:r>
              <a:rPr lang="en-US" sz="1200" dirty="0">
                <a:hlinkClick r:id="rId2"/>
              </a:rPr>
              <a:t>https://groups.google.com/d/forum/hl7v2-immunization-testing</a:t>
            </a:r>
            <a:r>
              <a:rPr lang="en-US" sz="1200" dirty="0"/>
              <a:t> </a:t>
            </a:r>
            <a:r>
              <a:rPr lang="en-US" sz="1200" b="0" dirty="0"/>
              <a:t>to ask questions and               provide feedback. </a:t>
            </a:r>
          </a:p>
        </p:txBody>
      </p:sp>
      <p:graphicFrame>
        <p:nvGraphicFramePr>
          <p:cNvPr id="17" name="Table 16"/>
          <p:cNvGraphicFramePr>
            <a:graphicFrameLocks noGrp="1"/>
          </p:cNvGraphicFramePr>
          <p:nvPr>
            <p:extLst>
              <p:ext uri="{D42A27DB-BD31-4B8C-83A1-F6EECF244321}">
                <p14:modId xmlns:p14="http://schemas.microsoft.com/office/powerpoint/2010/main" val="3335593019"/>
              </p:ext>
            </p:extLst>
          </p:nvPr>
        </p:nvGraphicFramePr>
        <p:xfrm>
          <a:off x="420688" y="1335088"/>
          <a:ext cx="8275637" cy="3032128"/>
        </p:xfrm>
        <a:graphic>
          <a:graphicData uri="http://schemas.openxmlformats.org/drawingml/2006/table">
            <a:tbl>
              <a:tblPr firstRow="1" bandRow="1">
                <a:tableStyleId>{5C22544A-7EE6-4342-B048-85BDC9FD1C3A}</a:tableStyleId>
              </a:tblPr>
              <a:tblGrid>
                <a:gridCol w="1880825">
                  <a:extLst>
                    <a:ext uri="{9D8B030D-6E8A-4147-A177-3AD203B41FA5}">
                      <a16:colId xmlns:a16="http://schemas.microsoft.com/office/drawing/2014/main" val="20000"/>
                    </a:ext>
                  </a:extLst>
                </a:gridCol>
                <a:gridCol w="6394812">
                  <a:extLst>
                    <a:ext uri="{9D8B030D-6E8A-4147-A177-3AD203B41FA5}">
                      <a16:colId xmlns:a16="http://schemas.microsoft.com/office/drawing/2014/main" val="20001"/>
                    </a:ext>
                  </a:extLst>
                </a:gridCol>
              </a:tblGrid>
              <a:tr h="380871">
                <a:tc gridSpan="2">
                  <a:txBody>
                    <a:bodyPr/>
                    <a:lstStyle/>
                    <a:p>
                      <a:pPr algn="ctr"/>
                      <a:r>
                        <a:rPr lang="en-US" sz="1600" dirty="0">
                          <a:solidFill>
                            <a:schemeClr val="bg1"/>
                          </a:solidFill>
                        </a:rPr>
                        <a:t>Tool Key</a:t>
                      </a:r>
                      <a:r>
                        <a:rPr lang="en-US" sz="1600" baseline="0" dirty="0">
                          <a:solidFill>
                            <a:schemeClr val="bg1"/>
                          </a:solidFill>
                        </a:rPr>
                        <a:t> Capabilities</a:t>
                      </a:r>
                      <a:endParaRPr lang="en-US" sz="1600" dirty="0">
                        <a:solidFill>
                          <a:schemeClr val="bg1"/>
                        </a:solidFill>
                      </a:endParaRPr>
                    </a:p>
                  </a:txBody>
                  <a:tcPr marL="91446" marR="91446" marT="45704" marB="45704">
                    <a:lnL w="28575" cap="flat" cmpd="sng" algn="ctr">
                      <a:solidFill>
                        <a:srgbClr val="7E0407"/>
                      </a:solidFill>
                      <a:prstDash val="solid"/>
                      <a:round/>
                      <a:headEnd type="none" w="med" len="med"/>
                      <a:tailEnd type="none" w="med" len="med"/>
                    </a:lnL>
                    <a:lnR w="28575" cap="flat" cmpd="sng" algn="ctr">
                      <a:solidFill>
                        <a:srgbClr val="7E0407"/>
                      </a:solidFill>
                      <a:prstDash val="solid"/>
                      <a:round/>
                      <a:headEnd type="none" w="med" len="med"/>
                      <a:tailEnd type="none" w="med" len="med"/>
                    </a:lnR>
                    <a:lnT w="28575" cap="flat" cmpd="sng" algn="ctr">
                      <a:solidFill>
                        <a:srgbClr val="7E0407"/>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rgbClr val="002060"/>
                    </a:solidFill>
                  </a:tcPr>
                </a:tc>
                <a:tc hMerge="1">
                  <a:txBody>
                    <a:bodyPr/>
                    <a:lstStyle/>
                    <a:p>
                      <a:endParaRPr lang="en-US" dirty="0"/>
                    </a:p>
                  </a:txBody>
                  <a:tcPr/>
                </a:tc>
                <a:extLst>
                  <a:ext uri="{0D108BD9-81ED-4DB2-BD59-A6C34878D82A}">
                    <a16:rowId xmlns:a16="http://schemas.microsoft.com/office/drawing/2014/main" val="10000"/>
                  </a:ext>
                </a:extLst>
              </a:tr>
              <a:tr h="59432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Context-free</a:t>
                      </a:r>
                      <a:r>
                        <a:rPr lang="en-US" sz="1100" b="1" baseline="0" dirty="0">
                          <a:sym typeface="Wingdings" pitchFamily="2" charset="2"/>
                        </a:rPr>
                        <a:t> Testing</a:t>
                      </a:r>
                      <a:endParaRPr lang="en-US" sz="1100" b="1" dirty="0">
                        <a:sym typeface="Wingdings" pitchFamily="2" charset="2"/>
                      </a:endParaRP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lvl="1" algn="l">
                        <a:defRPr/>
                      </a:pPr>
                      <a:r>
                        <a:rPr lang="en-US" sz="1100" b="1" dirty="0">
                          <a:sym typeface="Wingdings" pitchFamily="2" charset="2"/>
                        </a:rPr>
                        <a:t>(No Test Cases - T</a:t>
                      </a:r>
                      <a:r>
                        <a:rPr lang="en-US" sz="1100" b="1" dirty="0"/>
                        <a:t>est any Immunization message created by Health IT Module</a:t>
                      </a:r>
                      <a:r>
                        <a:rPr lang="en-US" sz="1100" b="0" dirty="0"/>
                        <a:t>)</a:t>
                      </a:r>
                    </a:p>
                    <a:p>
                      <a:pPr marL="171450" lvl="1" indent="-171450">
                        <a:buFont typeface="Arial" pitchFamily="34" charset="0"/>
                        <a:buChar char="•"/>
                        <a:defRPr/>
                      </a:pPr>
                      <a:r>
                        <a:rPr lang="en-US" sz="1100" b="0" dirty="0"/>
                        <a:t>Context is unknown to validation tool</a:t>
                      </a:r>
                    </a:p>
                    <a:p>
                      <a:pPr marL="171450" lvl="1" indent="-171450">
                        <a:buFont typeface="Arial" pitchFamily="34" charset="0"/>
                        <a:buChar char="•"/>
                        <a:defRPr/>
                      </a:pPr>
                      <a:r>
                        <a:rPr lang="en-US" sz="1100" b="0" dirty="0"/>
                        <a:t>Provides a simple and convenient method for testing message structure and most vocabulary</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761966">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sym typeface="Wingdings" pitchFamily="2" charset="2"/>
                        </a:rPr>
                        <a:t>Context-based </a:t>
                      </a:r>
                      <a:r>
                        <a:rPr lang="en-US" sz="1100" b="1" baseline="0" dirty="0">
                          <a:sym typeface="Wingdings" pitchFamily="2" charset="2"/>
                        </a:rPr>
                        <a:t>Testing</a:t>
                      </a:r>
                      <a:endParaRPr lang="en-US" sz="1100" b="1" dirty="0"/>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lvl="1" algn="l">
                        <a:defRPr/>
                      </a:pPr>
                      <a:r>
                        <a:rPr lang="en-US" sz="1100" b="1" dirty="0">
                          <a:solidFill>
                            <a:schemeClr val="tx1"/>
                          </a:solidFill>
                        </a:rPr>
                        <a:t>(</a:t>
                      </a:r>
                      <a:r>
                        <a:rPr lang="en-US" sz="1100" b="1" dirty="0">
                          <a:sym typeface="Wingdings" pitchFamily="2" charset="2"/>
                        </a:rPr>
                        <a:t>Test Cases </a:t>
                      </a:r>
                      <a:r>
                        <a:rPr lang="en-US" sz="1100" b="1" dirty="0">
                          <a:solidFill>
                            <a:schemeClr val="tx1"/>
                          </a:solidFill>
                        </a:rPr>
                        <a:t>- Test Immunization message </a:t>
                      </a:r>
                      <a:r>
                        <a:rPr lang="en-US" sz="1100" b="1" baseline="0" dirty="0">
                          <a:solidFill>
                            <a:schemeClr val="tx1"/>
                          </a:solidFill>
                        </a:rPr>
                        <a:t>associated with a specific test scenario</a:t>
                      </a:r>
                      <a:r>
                        <a:rPr lang="en-US" sz="1100" b="1" dirty="0">
                          <a:solidFill>
                            <a:schemeClr val="tx1"/>
                          </a:solidFill>
                          <a:sym typeface="Wingdings" pitchFamily="2" charset="2"/>
                        </a:rPr>
                        <a:t>)</a:t>
                      </a:r>
                    </a:p>
                    <a:p>
                      <a:pPr marL="171450" lvl="1" indent="-171450">
                        <a:buFont typeface="Arial" pitchFamily="34" charset="0"/>
                        <a:buChar char="•"/>
                        <a:defRPr/>
                      </a:pPr>
                      <a:r>
                        <a:rPr lang="en-US" sz="1100" b="0" dirty="0"/>
                        <a:t>Context is known to validation tool</a:t>
                      </a:r>
                    </a:p>
                    <a:p>
                      <a:pPr marL="171450" lvl="1" indent="-171450">
                        <a:buFont typeface="Arial" pitchFamily="34" charset="0"/>
                        <a:buChar char="•"/>
                        <a:defRPr/>
                      </a:pPr>
                      <a:r>
                        <a:rPr lang="en-US" sz="1100" b="0" dirty="0"/>
                        <a:t>All conformance requirements of the Immunization implementation guide can be assessed</a:t>
                      </a:r>
                    </a:p>
                    <a:p>
                      <a:pPr marL="171450" marR="0" lvl="1"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100" b="0" dirty="0">
                          <a:solidFill>
                            <a:srgbClr val="FF0000"/>
                          </a:solidFill>
                        </a:rPr>
                        <a:t>Used for certifying ONC 2015 Edition Health IT Modules</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Profile Viewer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component of message that generated an error and view the related conformance data (such as if Required, format, value, etc.)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80871">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Value Set</a:t>
                      </a:r>
                      <a:r>
                        <a:rPr lang="en-US" sz="1100" b="1" baseline="0" dirty="0"/>
                        <a:t> </a:t>
                      </a:r>
                      <a:r>
                        <a:rPr lang="en-US" sz="1100" b="1" dirty="0"/>
                        <a:t>Browser</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Allows user to look up table value that generated an error and view valid values to correct message.</a:t>
                      </a:r>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12700" cap="flat" cmpd="sng" algn="ctr">
                      <a:solidFill>
                        <a:schemeClr val="bg1">
                          <a:lumMod val="6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45704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1" dirty="0"/>
                        <a:t>Documentation</a:t>
                      </a:r>
                    </a:p>
                  </a:txBody>
                  <a:tcPr marL="91446" marR="91446" marT="45704" marB="45704">
                    <a:lnL w="28575" cap="flat" cmpd="sng" algn="ctr">
                      <a:solidFill>
                        <a:srgbClr val="7E0407"/>
                      </a:solidFill>
                      <a:prstDash val="solid"/>
                      <a:round/>
                      <a:headEnd type="none" w="med" len="med"/>
                      <a:tailEnd type="none" w="med" len="med"/>
                    </a:lnL>
                    <a:lnR w="12700" cap="flat" cmpd="sng" algn="ctr">
                      <a:solidFill>
                        <a:schemeClr val="bg1">
                          <a:lumMod val="65000"/>
                        </a:schemeClr>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100" b="0" dirty="0"/>
                        <a:t>Provides access to documents which will assist in using the tool (including test procedure</a:t>
                      </a:r>
                      <a:r>
                        <a:rPr lang="en-US" sz="1100" b="0" baseline="0" dirty="0"/>
                        <a:t>, test cases, profile descriptions, vocabulary descriptions</a:t>
                      </a:r>
                      <a:r>
                        <a:rPr lang="en-US" sz="1100" b="0" dirty="0"/>
                        <a:t> and validation tool download).</a:t>
                      </a:r>
                      <a:endParaRPr lang="en-US" sz="1100" dirty="0"/>
                    </a:p>
                  </a:txBody>
                  <a:tcPr marL="91446" marR="91446" marT="45704" marB="45704">
                    <a:lnL w="12700" cap="flat" cmpd="sng" algn="ctr">
                      <a:solidFill>
                        <a:schemeClr val="bg1">
                          <a:lumMod val="65000"/>
                        </a:schemeClr>
                      </a:solidFill>
                      <a:prstDash val="solid"/>
                      <a:round/>
                      <a:headEnd type="none" w="med" len="med"/>
                      <a:tailEnd type="none" w="med" len="med"/>
                    </a:lnL>
                    <a:lnR w="28575" cap="flat" cmpd="sng" algn="ctr">
                      <a:solidFill>
                        <a:srgbClr val="7E0407"/>
                      </a:solidFill>
                      <a:prstDash val="solid"/>
                      <a:round/>
                      <a:headEnd type="none" w="med" len="med"/>
                      <a:tailEnd type="none" w="med" len="med"/>
                    </a:lnR>
                    <a:lnT w="12700" cap="flat" cmpd="sng" algn="ctr">
                      <a:solidFill>
                        <a:schemeClr val="bg1">
                          <a:lumMod val="65000"/>
                        </a:schemeClr>
                      </a:solidFill>
                      <a:prstDash val="solid"/>
                      <a:round/>
                      <a:headEnd type="none" w="med" len="med"/>
                      <a:tailEnd type="none" w="med" len="med"/>
                    </a:lnT>
                    <a:lnB w="28575" cap="flat" cmpd="sng" algn="ctr">
                      <a:solidFill>
                        <a:srgbClr val="7E0407"/>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4122" name="Rectangle 45"/>
          <p:cNvSpPr>
            <a:spLocks noChangeArrowheads="1"/>
          </p:cNvSpPr>
          <p:nvPr/>
        </p:nvSpPr>
        <p:spPr bwMode="auto">
          <a:xfrm>
            <a:off x="304800" y="685800"/>
            <a:ext cx="8686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sz="1600" u="sng" dirty="0"/>
              <a:t>Purpose</a:t>
            </a:r>
            <a:r>
              <a:rPr lang="en-US" sz="1600" dirty="0"/>
              <a:t>:  </a:t>
            </a:r>
            <a:r>
              <a:rPr lang="en-US" sz="1600" b="0" dirty="0"/>
              <a:t>The tool validates Immunization messages created </a:t>
            </a:r>
            <a:r>
              <a:rPr lang="en-US" sz="1600" dirty="0"/>
              <a:t>by Health IT Modules, and </a:t>
            </a:r>
            <a:r>
              <a:rPr lang="en-US" sz="1600" dirty="0">
                <a:solidFill>
                  <a:srgbClr val="FF0000"/>
                </a:solidFill>
              </a:rPr>
              <a:t>Context-based Testing </a:t>
            </a:r>
            <a:r>
              <a:rPr lang="en-US" sz="1600" dirty="0"/>
              <a:t>is intended for ONC 2015 Edition certification testing.</a:t>
            </a:r>
          </a:p>
          <a:p>
            <a:pPr marL="0" lvl="1"/>
            <a:endParaRPr lang="en-US" sz="1400" dirty="0"/>
          </a:p>
          <a:p>
            <a:pPr marL="0" lvl="1"/>
            <a:r>
              <a:rPr lang="en-US" sz="1600" b="0" dirty="0"/>
              <a:t>.</a:t>
            </a:r>
          </a:p>
          <a:p>
            <a:pPr marL="0" lvl="1"/>
            <a:endParaRPr lang="en-US" sz="1200" b="0" dirty="0"/>
          </a:p>
          <a:p>
            <a:pPr marL="0" lvl="1"/>
            <a:endParaRPr lang="en-US" sz="1200" b="0" dirty="0"/>
          </a:p>
          <a:p>
            <a:pPr marL="0" lvl="1"/>
            <a:endParaRPr lang="en-US" sz="1200" b="0" dirty="0"/>
          </a:p>
        </p:txBody>
      </p:sp>
      <p:sp>
        <p:nvSpPr>
          <p:cNvPr id="4123" name="Rectangle 2"/>
          <p:cNvSpPr txBox="1">
            <a:spLocks noChangeArrowheads="1"/>
          </p:cNvSpPr>
          <p:nvPr/>
        </p:nvSpPr>
        <p:spPr bwMode="auto">
          <a:xfrm>
            <a:off x="276225" y="86380"/>
            <a:ext cx="8562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charset="0"/>
              </a:defRPr>
            </a:lvl1pPr>
            <a:lvl2pPr marL="742950" indent="-285750" eaLnBrk="0" hangingPunct="0">
              <a:defRPr b="1">
                <a:solidFill>
                  <a:schemeClr val="tx1"/>
                </a:solidFill>
                <a:latin typeface="Arial" charset="0"/>
              </a:defRPr>
            </a:lvl2pPr>
            <a:lvl3pPr marL="1143000" indent="-228600" eaLnBrk="0" hangingPunct="0">
              <a:defRPr b="1">
                <a:solidFill>
                  <a:schemeClr val="tx1"/>
                </a:solidFill>
                <a:latin typeface="Arial" charset="0"/>
              </a:defRPr>
            </a:lvl3pPr>
            <a:lvl4pPr marL="1600200" indent="-228600" eaLnBrk="0" hangingPunct="0">
              <a:defRPr b="1">
                <a:solidFill>
                  <a:schemeClr val="tx1"/>
                </a:solidFill>
                <a:latin typeface="Arial" charset="0"/>
              </a:defRPr>
            </a:lvl4pPr>
            <a:lvl5pPr marL="2057400" indent="-228600" eaLnBrk="0" hangingPunct="0">
              <a:defRPr b="1">
                <a:solidFill>
                  <a:schemeClr val="tx1"/>
                </a:solidFill>
                <a:latin typeface="Arial" charset="0"/>
              </a:defRPr>
            </a:lvl5pPr>
            <a:lvl6pPr marL="2514600" indent="-228600" eaLnBrk="0" fontAlgn="base" hangingPunct="0">
              <a:spcBef>
                <a:spcPct val="0"/>
              </a:spcBef>
              <a:spcAft>
                <a:spcPct val="0"/>
              </a:spcAft>
              <a:defRPr b="1">
                <a:solidFill>
                  <a:schemeClr val="tx1"/>
                </a:solidFill>
                <a:latin typeface="Arial" charset="0"/>
              </a:defRPr>
            </a:lvl6pPr>
            <a:lvl7pPr marL="2971800" indent="-228600" eaLnBrk="0" fontAlgn="base" hangingPunct="0">
              <a:spcBef>
                <a:spcPct val="0"/>
              </a:spcBef>
              <a:spcAft>
                <a:spcPct val="0"/>
              </a:spcAft>
              <a:defRPr b="1">
                <a:solidFill>
                  <a:schemeClr val="tx1"/>
                </a:solidFill>
                <a:latin typeface="Arial" charset="0"/>
              </a:defRPr>
            </a:lvl7pPr>
            <a:lvl8pPr marL="3429000" indent="-228600" eaLnBrk="0" fontAlgn="base" hangingPunct="0">
              <a:spcBef>
                <a:spcPct val="0"/>
              </a:spcBef>
              <a:spcAft>
                <a:spcPct val="0"/>
              </a:spcAft>
              <a:defRPr b="1">
                <a:solidFill>
                  <a:schemeClr val="tx1"/>
                </a:solidFill>
                <a:latin typeface="Arial" charset="0"/>
              </a:defRPr>
            </a:lvl8pPr>
            <a:lvl9pPr marL="3886200" indent="-228600" eaLnBrk="0" fontAlgn="base" hangingPunct="0">
              <a:spcBef>
                <a:spcPct val="0"/>
              </a:spcBef>
              <a:spcAft>
                <a:spcPct val="0"/>
              </a:spcAft>
              <a:defRPr b="1">
                <a:solidFill>
                  <a:schemeClr val="tx1"/>
                </a:solidFill>
                <a:latin typeface="Arial" charset="0"/>
              </a:defRPr>
            </a:lvl9pPr>
          </a:lstStyle>
          <a:p>
            <a:pPr eaLnBrk="1" hangingPunct="1"/>
            <a:r>
              <a:rPr lang="en-US" sz="2800" dirty="0">
                <a:solidFill>
                  <a:srgbClr val="012445"/>
                </a:solidFill>
                <a:latin typeface="Franklin Gothic Demi" pitchFamily="34" charset="0"/>
              </a:rPr>
              <a:t>Immunization Messaging Test Tool Overview</a:t>
            </a:r>
          </a:p>
        </p:txBody>
      </p:sp>
      <p:sp>
        <p:nvSpPr>
          <p:cNvPr id="7" name="Slide Number Placeholder 1"/>
          <p:cNvSpPr txBox="1">
            <a:spLocks/>
          </p:cNvSpPr>
          <p:nvPr/>
        </p:nvSpPr>
        <p:spPr>
          <a:xfrm>
            <a:off x="3886200" y="6416675"/>
            <a:ext cx="2133600" cy="365125"/>
          </a:xfrm>
          <a:prstGeom prst="rect">
            <a:avLst/>
          </a:prstGeom>
        </p:spPr>
        <p:txBody>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fld id="{EA31CE9E-EEB0-4064-9934-BEB9D43E6608}" type="slidenum">
              <a:rPr lang="en-US" sz="1400" smtClean="0">
                <a:solidFill>
                  <a:schemeClr val="bg1"/>
                </a:solidFill>
              </a:rPr>
              <a:pPr algn="ctr"/>
              <a:t>35</a:t>
            </a:fld>
            <a:endParaRPr lang="en-US" dirty="0">
              <a:solidFill>
                <a:schemeClr val="bg1"/>
              </a:solidFill>
            </a:endParaRPr>
          </a:p>
        </p:txBody>
      </p:sp>
      <p:sp>
        <p:nvSpPr>
          <p:cNvPr id="2" name="Rectangle 1"/>
          <p:cNvSpPr/>
          <p:nvPr/>
        </p:nvSpPr>
        <p:spPr>
          <a:xfrm>
            <a:off x="323850" y="4876800"/>
            <a:ext cx="3581400" cy="461665"/>
          </a:xfrm>
          <a:prstGeom prst="rect">
            <a:avLst/>
          </a:prstGeom>
        </p:spPr>
        <p:txBody>
          <a:bodyPr wrap="square">
            <a:spAutoFit/>
          </a:bodyPr>
          <a:lstStyle/>
          <a:p>
            <a:r>
              <a:rPr lang="en-US" sz="12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https://hl7v2-iz-r1-5-testing.nist.gov</a:t>
            </a:r>
            <a:r>
              <a:rPr lang="en-US" sz="1200" dirty="0">
                <a:effectLst/>
                <a:latin typeface="Calibri" panose="020F0502020204030204" pitchFamily="34" charset="0"/>
                <a:ea typeface="Calibri" panose="020F0502020204030204" pitchFamily="34" charset="0"/>
                <a:cs typeface="Times New Roman" panose="02020603050405020304" pitchFamily="18" charset="0"/>
              </a:rPr>
              <a:t> </a:t>
            </a:r>
          </a:p>
          <a:p>
            <a:r>
              <a:rPr lang="en-US" sz="1200" dirty="0"/>
              <a:t> </a:t>
            </a:r>
          </a:p>
        </p:txBody>
      </p:sp>
    </p:spTree>
    <p:extLst>
      <p:ext uri="{BB962C8B-B14F-4D97-AF65-F5344CB8AC3E}">
        <p14:creationId xmlns:p14="http://schemas.microsoft.com/office/powerpoint/2010/main" val="28018163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77803" y="1055562"/>
            <a:ext cx="8413108" cy="4047605"/>
          </a:xfrm>
          <a:prstGeom prst="rect">
            <a:avLst/>
          </a:prstGeom>
        </p:spPr>
      </p:pic>
      <p:sp>
        <p:nvSpPr>
          <p:cNvPr id="25613" name="Title 2"/>
          <p:cNvSpPr>
            <a:spLocks noGrp="1"/>
          </p:cNvSpPr>
          <p:nvPr>
            <p:ph type="title"/>
          </p:nvPr>
        </p:nvSpPr>
        <p:spPr>
          <a:xfrm>
            <a:off x="76200" y="86380"/>
            <a:ext cx="8867775" cy="523220"/>
          </a:xfrm>
        </p:spPr>
        <p:txBody>
          <a:bodyPr/>
          <a:lstStyle/>
          <a:p>
            <a:r>
              <a:rPr lang="en-US" dirty="0"/>
              <a:t>Example Immunization Test Tool Screen</a:t>
            </a:r>
          </a:p>
        </p:txBody>
      </p:sp>
      <p:sp>
        <p:nvSpPr>
          <p:cNvPr id="17" name="Content Placeholder 2"/>
          <p:cNvSpPr>
            <a:spLocks noGrp="1"/>
          </p:cNvSpPr>
          <p:nvPr>
            <p:ph idx="1"/>
          </p:nvPr>
        </p:nvSpPr>
        <p:spPr>
          <a:xfrm>
            <a:off x="457200" y="609600"/>
            <a:ext cx="8382000" cy="381000"/>
          </a:xfrm>
        </p:spPr>
        <p:txBody>
          <a:bodyPr>
            <a:normAutofit lnSpcReduction="10000"/>
          </a:bodyPr>
          <a:lstStyle/>
          <a:p>
            <a:pPr marL="0" indent="0" eaLnBrk="1" hangingPunct="1">
              <a:buNone/>
              <a:defRPr/>
            </a:pPr>
            <a:r>
              <a:rPr lang="en-US" sz="2000" dirty="0"/>
              <a:t>See Immunization Tool Tutorial on Documentation Tab for full guide</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pPr>
                <a:defRPr/>
              </a:pPr>
              <a:t>36</a:t>
            </a:fld>
            <a:endParaRPr lang="en-US"/>
          </a:p>
        </p:txBody>
      </p:sp>
      <p:sp>
        <p:nvSpPr>
          <p:cNvPr id="11" name="Rectangle 10"/>
          <p:cNvSpPr/>
          <p:nvPr/>
        </p:nvSpPr>
        <p:spPr>
          <a:xfrm>
            <a:off x="568277" y="1066800"/>
            <a:ext cx="8422633" cy="403636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3"/>
          <p:cNvSpPr txBox="1">
            <a:spLocks noChangeArrowheads="1"/>
          </p:cNvSpPr>
          <p:nvPr/>
        </p:nvSpPr>
        <p:spPr bwMode="auto">
          <a:xfrm>
            <a:off x="242888" y="4465637"/>
            <a:ext cx="1552575" cy="338138"/>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If message fails validation, errors will display.</a:t>
            </a:r>
            <a:endParaRPr lang="en-US" dirty="0">
              <a:solidFill>
                <a:srgbClr val="FF0000"/>
              </a:solidFill>
            </a:endParaRPr>
          </a:p>
        </p:txBody>
      </p:sp>
      <p:cxnSp>
        <p:nvCxnSpPr>
          <p:cNvPr id="23" name="Straight Arrow Connector 76"/>
          <p:cNvCxnSpPr>
            <a:cxnSpLocks noChangeShapeType="1"/>
          </p:cNvCxnSpPr>
          <p:nvPr/>
        </p:nvCxnSpPr>
        <p:spPr bwMode="auto">
          <a:xfrm flipV="1">
            <a:off x="1795463" y="4343401"/>
            <a:ext cx="1709737" cy="193674"/>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Oval 23"/>
          <p:cNvSpPr/>
          <p:nvPr/>
        </p:nvSpPr>
        <p:spPr bwMode="auto">
          <a:xfrm>
            <a:off x="85725" y="4267200"/>
            <a:ext cx="266700" cy="269875"/>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b="0" dirty="0">
                <a:solidFill>
                  <a:schemeClr val="bg1"/>
                </a:solidFill>
                <a:latin typeface="+mj-lt"/>
              </a:rPr>
              <a:t>2</a:t>
            </a:r>
          </a:p>
        </p:txBody>
      </p:sp>
      <p:sp>
        <p:nvSpPr>
          <p:cNvPr id="34" name="Rectangle 3"/>
          <p:cNvSpPr txBox="1">
            <a:spLocks noChangeArrowheads="1"/>
          </p:cNvSpPr>
          <p:nvPr/>
        </p:nvSpPr>
        <p:spPr bwMode="auto">
          <a:xfrm>
            <a:off x="228600" y="2938463"/>
            <a:ext cx="1066800" cy="338137"/>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t>Uploaded test message displays.</a:t>
            </a:r>
          </a:p>
        </p:txBody>
      </p:sp>
      <p:sp>
        <p:nvSpPr>
          <p:cNvPr id="35" name="Oval 34"/>
          <p:cNvSpPr/>
          <p:nvPr/>
        </p:nvSpPr>
        <p:spPr bwMode="auto">
          <a:xfrm>
            <a:off x="109538" y="2741613"/>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b="0" dirty="0">
                <a:solidFill>
                  <a:schemeClr val="bg1"/>
                </a:solidFill>
                <a:latin typeface="+mj-lt"/>
              </a:rPr>
              <a:t>1</a:t>
            </a:r>
          </a:p>
        </p:txBody>
      </p:sp>
      <p:cxnSp>
        <p:nvCxnSpPr>
          <p:cNvPr id="36" name="Straight Arrow Connector 76"/>
          <p:cNvCxnSpPr>
            <a:cxnSpLocks noChangeShapeType="1"/>
            <a:stCxn id="34" idx="3"/>
          </p:cNvCxnSpPr>
          <p:nvPr/>
        </p:nvCxnSpPr>
        <p:spPr bwMode="auto">
          <a:xfrm flipV="1">
            <a:off x="1295400" y="2609850"/>
            <a:ext cx="2286000" cy="497682"/>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Arrow Connector 76"/>
          <p:cNvCxnSpPr>
            <a:cxnSpLocks noChangeShapeType="1"/>
          </p:cNvCxnSpPr>
          <p:nvPr/>
        </p:nvCxnSpPr>
        <p:spPr bwMode="auto">
          <a:xfrm>
            <a:off x="1795463" y="4537075"/>
            <a:ext cx="3309937" cy="339725"/>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9" name="Rectangle 3"/>
          <p:cNvSpPr txBox="1">
            <a:spLocks noChangeArrowheads="1"/>
          </p:cNvSpPr>
          <p:nvPr/>
        </p:nvSpPr>
        <p:spPr bwMode="auto">
          <a:xfrm>
            <a:off x="219075" y="5253335"/>
            <a:ext cx="1957387" cy="461665"/>
          </a:xfrm>
          <a:prstGeom prst="rect">
            <a:avLst/>
          </a:prstGeom>
          <a:solidFill>
            <a:schemeClr val="bg1"/>
          </a:solidFill>
          <a:ln w="28575">
            <a:solidFill>
              <a:schemeClr val="tx1">
                <a:lumMod val="50000"/>
                <a:lumOff val="50000"/>
              </a:schemeClr>
            </a:solidFill>
            <a:miter lim="800000"/>
            <a:headEnd/>
            <a:tailEnd/>
          </a:ln>
        </p:spPr>
        <p:txBody>
          <a:bodyPr>
            <a:spAutoFit/>
          </a:bodyPr>
          <a:lstStyle>
            <a:defPPr>
              <a:defRPr lang="en-US"/>
            </a:defPPr>
            <a:lvl1pPr eaLnBrk="1" hangingPunct="1">
              <a:defRPr sz="800" b="0"/>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gn="ctr">
              <a:defRPr/>
            </a:pPr>
            <a:r>
              <a:rPr lang="en-US" dirty="0">
                <a:latin typeface="Arial" charset="0"/>
              </a:rPr>
              <a:t>Click on Path link to highlight </a:t>
            </a:r>
            <a:r>
              <a:rPr lang="en-US" dirty="0"/>
              <a:t> within the Message and Message Tree</a:t>
            </a:r>
          </a:p>
          <a:p>
            <a:pPr algn="ctr">
              <a:defRPr/>
            </a:pPr>
            <a:r>
              <a:rPr lang="en-US" dirty="0">
                <a:latin typeface="Arial" charset="0"/>
              </a:rPr>
              <a:t>the data element causing the error</a:t>
            </a:r>
          </a:p>
        </p:txBody>
      </p:sp>
      <p:sp>
        <p:nvSpPr>
          <p:cNvPr id="20" name="Oval 19"/>
          <p:cNvSpPr/>
          <p:nvPr/>
        </p:nvSpPr>
        <p:spPr bwMode="auto">
          <a:xfrm>
            <a:off x="76200" y="5116810"/>
            <a:ext cx="266700" cy="268287"/>
          </a:xfrm>
          <a:prstGeom prst="ellipse">
            <a:avLst/>
          </a:prstGeom>
          <a:gradFill flip="none" rotWithShape="1">
            <a:gsLst>
              <a:gs pos="0">
                <a:srgbClr val="002060"/>
              </a:gs>
              <a:gs pos="50000">
                <a:schemeClr val="accent2">
                  <a:lumMod val="75000"/>
                </a:schemeClr>
              </a:gs>
              <a:gs pos="100000">
                <a:srgbClr val="8FB4FF"/>
              </a:gs>
            </a:gsLst>
            <a:lin ang="16200000" scaled="1"/>
            <a:tileRect/>
          </a:gradFill>
          <a:ln w="9525" cap="flat" cmpd="sng" algn="ctr">
            <a:solidFill>
              <a:schemeClr val="bg1"/>
            </a:solidFill>
            <a:prstDash val="solid"/>
            <a:round/>
            <a:headEnd type="none" w="med" len="med"/>
            <a:tailEnd type="none" w="med" len="med"/>
          </a:ln>
          <a:effectLst>
            <a:outerShdw blurRad="50800" dist="38100" dir="5400000" algn="t" rotWithShape="0">
              <a:prstClr val="black">
                <a:alpha val="40000"/>
              </a:prstClr>
            </a:outerShdw>
          </a:effectLst>
        </p:spPr>
        <p:txBody>
          <a:bodyPr lIns="0" tIns="0" rIns="0" bIns="0" anchor="ctr"/>
          <a:lstStyle/>
          <a:p>
            <a:pPr algn="ctr">
              <a:defRPr/>
            </a:pPr>
            <a:r>
              <a:rPr lang="en-US" sz="1200" b="0" dirty="0">
                <a:solidFill>
                  <a:schemeClr val="bg1"/>
                </a:solidFill>
                <a:latin typeface="+mj-lt"/>
              </a:rPr>
              <a:t>3</a:t>
            </a:r>
          </a:p>
        </p:txBody>
      </p:sp>
      <p:cxnSp>
        <p:nvCxnSpPr>
          <p:cNvPr id="21" name="Straight Arrow Connector 76"/>
          <p:cNvCxnSpPr>
            <a:cxnSpLocks noChangeShapeType="1"/>
            <a:stCxn id="19" idx="3"/>
          </p:cNvCxnSpPr>
          <p:nvPr/>
        </p:nvCxnSpPr>
        <p:spPr bwMode="auto">
          <a:xfrm flipV="1">
            <a:off x="2176462" y="5029200"/>
            <a:ext cx="1404938" cy="454968"/>
          </a:xfrm>
          <a:prstGeom prst="straightConnector1">
            <a:avLst/>
          </a:prstGeom>
          <a:solidFill>
            <a:schemeClr val="accent1"/>
          </a:solidFill>
          <a:ln w="28575" cap="flat" cmpd="sng" algn="ctr">
            <a:solidFill>
              <a:schemeClr val="tx1">
                <a:lumMod val="50000"/>
                <a:lumOff val="50000"/>
              </a:schemeClr>
            </a:solidFill>
            <a:prstDash val="solid"/>
            <a:round/>
            <a:headEnd type="none"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41965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t>Resources</a:t>
            </a:r>
          </a:p>
        </p:txBody>
      </p:sp>
      <p:sp>
        <p:nvSpPr>
          <p:cNvPr id="3" name="Content Placeholder 2"/>
          <p:cNvSpPr>
            <a:spLocks noGrp="1"/>
          </p:cNvSpPr>
          <p:nvPr>
            <p:ph idx="1"/>
          </p:nvPr>
        </p:nvSpPr>
        <p:spPr>
          <a:xfrm>
            <a:off x="390525" y="685800"/>
            <a:ext cx="8448675" cy="5638800"/>
          </a:xfrm>
        </p:spPr>
        <p:txBody>
          <a:bodyPr>
            <a:normAutofit/>
          </a:bodyPr>
          <a:lstStyle/>
          <a:p>
            <a:pPr marL="342900" lvl="1" indent="-342900" eaLnBrk="1" hangingPunct="1">
              <a:buFontTx/>
              <a:buChar char="•"/>
              <a:defRPr/>
            </a:pPr>
            <a:r>
              <a:rPr lang="en-US" dirty="0"/>
              <a:t>ONC Test Procedure</a:t>
            </a:r>
          </a:p>
          <a:p>
            <a:pPr marL="400050" lvl="2" indent="0" eaLnBrk="1" hangingPunct="1">
              <a:buNone/>
              <a:defRPr/>
            </a:pPr>
            <a:r>
              <a:rPr lang="en-US" sz="1400" dirty="0"/>
              <a:t>( </a:t>
            </a:r>
            <a:r>
              <a:rPr lang="en-US" sz="1400" dirty="0">
                <a:hlinkClick r:id="rId2"/>
              </a:rPr>
              <a:t>https://www.healthit.gov/policy-researchers-implementers/2015-edition-test-method</a:t>
            </a:r>
            <a:r>
              <a:rPr lang="en-US" sz="1400" dirty="0"/>
              <a:t> )</a:t>
            </a:r>
          </a:p>
          <a:p>
            <a:pPr marL="342900" lvl="1" indent="-342900" eaLnBrk="1" hangingPunct="1">
              <a:buFontTx/>
              <a:buChar char="•"/>
              <a:defRPr/>
            </a:pPr>
            <a:r>
              <a:rPr lang="en-US" dirty="0"/>
              <a:t>Test Suite Web Site </a:t>
            </a:r>
            <a:r>
              <a:rPr lang="en-US" sz="1400" dirty="0"/>
              <a:t>(</a:t>
            </a:r>
            <a:r>
              <a:rPr lang="en-US" sz="16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https://hl7v2-iz-r1-5-testing.nist.gov</a:t>
            </a:r>
            <a:r>
              <a:rPr lang="en-US" sz="16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t>)</a:t>
            </a:r>
            <a:r>
              <a:rPr lang="en-US" sz="1600" dirty="0"/>
              <a:t> </a:t>
            </a:r>
            <a:r>
              <a:rPr lang="en-US" dirty="0"/>
              <a:t>provides</a:t>
            </a:r>
          </a:p>
          <a:p>
            <a:pPr lvl="1" eaLnBrk="1" hangingPunct="1">
              <a:defRPr/>
            </a:pPr>
            <a:r>
              <a:rPr lang="en-US" dirty="0"/>
              <a:t>Test Tool (API, Web Application, and Desktop)</a:t>
            </a:r>
          </a:p>
          <a:p>
            <a:pPr lvl="1" eaLnBrk="1" hangingPunct="1">
              <a:defRPr/>
            </a:pPr>
            <a:r>
              <a:rPr lang="en-US" dirty="0"/>
              <a:t>Test Cases / Test Steps / Test Stories / Message Content Details / Test Data / Juror Document / User Documentation</a:t>
            </a:r>
          </a:p>
          <a:p>
            <a:pPr lvl="1" eaLnBrk="1" hangingPunct="1">
              <a:defRPr/>
            </a:pPr>
            <a:r>
              <a:rPr lang="en-US" dirty="0"/>
              <a:t>Example messages</a:t>
            </a:r>
          </a:p>
          <a:p>
            <a:pPr lvl="1" eaLnBrk="1" hangingPunct="1">
              <a:defRPr/>
            </a:pPr>
            <a:r>
              <a:rPr lang="en-US" dirty="0"/>
              <a:t>Testing Artifacts </a:t>
            </a:r>
          </a:p>
          <a:p>
            <a:pPr lvl="2" eaLnBrk="1" hangingPunct="1">
              <a:defRPr/>
            </a:pPr>
            <a:r>
              <a:rPr lang="en-US" dirty="0"/>
              <a:t>Message Profiles</a:t>
            </a:r>
          </a:p>
          <a:p>
            <a:pPr lvl="2" eaLnBrk="1" hangingPunct="1">
              <a:defRPr/>
            </a:pPr>
            <a:r>
              <a:rPr lang="en-US" dirty="0"/>
              <a:t>Value Sets</a:t>
            </a:r>
          </a:p>
          <a:p>
            <a:pPr eaLnBrk="1" hangingPunct="1">
              <a:defRPr/>
            </a:pPr>
            <a:r>
              <a:rPr lang="en-US" dirty="0"/>
              <a:t>Contact</a:t>
            </a:r>
          </a:p>
          <a:p>
            <a:pPr lvl="1" eaLnBrk="1" hangingPunct="1">
              <a:defRPr/>
            </a:pPr>
            <a:r>
              <a:rPr lang="en-US" dirty="0"/>
              <a:t>Rob Snelick (rsnelick@nist.gov)</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37</a:t>
            </a:fld>
            <a:endParaRPr lang="en-US"/>
          </a:p>
        </p:txBody>
      </p:sp>
    </p:spTree>
    <p:extLst>
      <p:ext uri="{BB962C8B-B14F-4D97-AF65-F5344CB8AC3E}">
        <p14:creationId xmlns:p14="http://schemas.microsoft.com/office/powerpoint/2010/main" val="367559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pPr eaLnBrk="1" hangingPunct="1"/>
            <a:r>
              <a:rPr lang="en-US" dirty="0"/>
              <a:t>Resources</a:t>
            </a:r>
          </a:p>
        </p:txBody>
      </p:sp>
      <p:sp>
        <p:nvSpPr>
          <p:cNvPr id="3" name="Content Placeholder 2"/>
          <p:cNvSpPr>
            <a:spLocks noGrp="1"/>
          </p:cNvSpPr>
          <p:nvPr>
            <p:ph idx="1"/>
          </p:nvPr>
        </p:nvSpPr>
        <p:spPr>
          <a:xfrm>
            <a:off x="390525" y="762001"/>
            <a:ext cx="8524875" cy="5410200"/>
          </a:xfrm>
        </p:spPr>
        <p:txBody>
          <a:bodyPr>
            <a:normAutofit fontScale="92500" lnSpcReduction="10000"/>
          </a:bodyPr>
          <a:lstStyle/>
          <a:p>
            <a:pPr marL="342900" lvl="1" indent="-342900" eaLnBrk="1" hangingPunct="1">
              <a:buFontTx/>
              <a:buChar char="•"/>
              <a:defRPr/>
            </a:pPr>
            <a:r>
              <a:rPr lang="en-US" sz="2000" dirty="0"/>
              <a:t>ONC Test Procedure</a:t>
            </a:r>
          </a:p>
          <a:p>
            <a:pPr marL="400050" lvl="2" indent="0" eaLnBrk="1" hangingPunct="1">
              <a:buNone/>
              <a:defRPr/>
            </a:pPr>
            <a:r>
              <a:rPr lang="en-US" sz="1200" dirty="0"/>
              <a:t>( </a:t>
            </a:r>
            <a:r>
              <a:rPr lang="en-US" sz="1200" dirty="0">
                <a:hlinkClick r:id="rId3"/>
              </a:rPr>
              <a:t>https://www.healthit.gov/policy-researchers-implementers/2015-edition-test-method</a:t>
            </a:r>
            <a:r>
              <a:rPr lang="en-US" sz="1200" dirty="0"/>
              <a:t> )</a:t>
            </a:r>
          </a:p>
          <a:p>
            <a:pPr eaLnBrk="1" hangingPunct="1">
              <a:defRPr/>
            </a:pPr>
            <a:r>
              <a:rPr lang="en-US" sz="2000" dirty="0"/>
              <a:t>Test Tool Web Site </a:t>
            </a:r>
            <a:r>
              <a:rPr lang="en-US" sz="1400" dirty="0"/>
              <a:t>(</a:t>
            </a:r>
            <a:r>
              <a:rPr lang="en-US" sz="15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https://hl7v2-iz-r1-5-testing.nist.gov</a:t>
            </a:r>
            <a:r>
              <a:rPr lang="en-US" sz="1500" dirty="0">
                <a:effectLst/>
                <a:latin typeface="Calibri" panose="020F0502020204030204" pitchFamily="34" charset="0"/>
                <a:ea typeface="Calibri" panose="020F0502020204030204" pitchFamily="34" charset="0"/>
                <a:cs typeface="Times New Roman" panose="02020603050405020304" pitchFamily="18" charset="0"/>
              </a:rPr>
              <a:t> </a:t>
            </a:r>
            <a:r>
              <a:rPr lang="en-US" sz="1400" dirty="0"/>
              <a:t>)</a:t>
            </a:r>
          </a:p>
          <a:p>
            <a:pPr lvl="1" eaLnBrk="1" hangingPunct="1">
              <a:defRPr/>
            </a:pPr>
            <a:r>
              <a:rPr lang="en-US" sz="1900" dirty="0"/>
              <a:t>Validation Tools</a:t>
            </a:r>
          </a:p>
          <a:p>
            <a:pPr lvl="1" eaLnBrk="1" hangingPunct="1">
              <a:defRPr/>
            </a:pPr>
            <a:r>
              <a:rPr lang="en-US" sz="1900" dirty="0"/>
              <a:t>User Documentation</a:t>
            </a:r>
          </a:p>
          <a:p>
            <a:pPr lvl="2" eaLnBrk="1" hangingPunct="1">
              <a:defRPr/>
            </a:pPr>
            <a:r>
              <a:rPr lang="en-US" sz="1700" dirty="0"/>
              <a:t>HL7 Implementation Guide for Immunization Messaging, Release 1.5 </a:t>
            </a:r>
            <a:r>
              <a:rPr lang="en-US" sz="1200" dirty="0"/>
              <a:t>(</a:t>
            </a:r>
            <a:r>
              <a:rPr lang="en-US" sz="1200" dirty="0">
                <a:hlinkClick r:id="rId5"/>
              </a:rPr>
              <a:t>http://www.cdc.gov/vaccines/programs/iis/technical-guidance/downloads/hl7guide-1-5-2014-11.pdf</a:t>
            </a:r>
            <a:r>
              <a:rPr lang="en-US" sz="1200" dirty="0"/>
              <a:t>)</a:t>
            </a:r>
          </a:p>
          <a:p>
            <a:pPr lvl="2" eaLnBrk="1" hangingPunct="1">
              <a:defRPr/>
            </a:pPr>
            <a:r>
              <a:rPr lang="en-US" sz="1700" dirty="0"/>
              <a:t>HL7 Implementation Guide for Immunization Messaging, Release 1.5, Addendum</a:t>
            </a:r>
          </a:p>
          <a:p>
            <a:pPr marL="914400" lvl="2" indent="0" eaLnBrk="1" hangingPunct="1">
              <a:buNone/>
              <a:defRPr/>
            </a:pPr>
            <a:r>
              <a:rPr lang="en-US" sz="1200" dirty="0"/>
              <a:t>(</a:t>
            </a:r>
            <a:r>
              <a:rPr lang="en-US" sz="1200" dirty="0">
                <a:hlinkClick r:id="rId6"/>
              </a:rPr>
              <a:t>http://www.cdc.gov/vaccines/programs/iis/technical-guidance/downloads/hl7guide-addendum-7-2015.pdf</a:t>
            </a:r>
            <a:r>
              <a:rPr lang="en-US" sz="1200" dirty="0"/>
              <a:t>)</a:t>
            </a:r>
          </a:p>
          <a:p>
            <a:pPr lvl="2" eaLnBrk="1" hangingPunct="1">
              <a:defRPr/>
            </a:pPr>
            <a:r>
              <a:rPr lang="en-US" sz="1700" dirty="0"/>
              <a:t>On Test Tool Documentation Tab</a:t>
            </a:r>
          </a:p>
          <a:p>
            <a:pPr lvl="3" eaLnBrk="1" hangingPunct="1">
              <a:defRPr/>
            </a:pPr>
            <a:r>
              <a:rPr lang="en-US" sz="1700" dirty="0"/>
              <a:t>NIST Immunization Messaging Testing Process</a:t>
            </a:r>
          </a:p>
          <a:p>
            <a:pPr lvl="3" eaLnBrk="1" hangingPunct="1">
              <a:defRPr/>
            </a:pPr>
            <a:r>
              <a:rPr lang="en-US" sz="1700" dirty="0"/>
              <a:t>Immunization Tool Quick Reference Guide </a:t>
            </a:r>
          </a:p>
          <a:p>
            <a:pPr lvl="3" eaLnBrk="1" hangingPunct="1">
              <a:defRPr/>
            </a:pPr>
            <a:r>
              <a:rPr lang="en-US" sz="1700" dirty="0"/>
              <a:t>Immunization Tool Tutorial </a:t>
            </a:r>
          </a:p>
          <a:p>
            <a:pPr lvl="3" eaLnBrk="1" hangingPunct="1">
              <a:defRPr/>
            </a:pPr>
            <a:r>
              <a:rPr lang="en-US" sz="1700" dirty="0"/>
              <a:t>Release Notes for each version of Test Tool </a:t>
            </a:r>
          </a:p>
          <a:p>
            <a:pPr lvl="3" eaLnBrk="1" hangingPunct="1">
              <a:defRPr/>
            </a:pPr>
            <a:r>
              <a:rPr lang="en-US" sz="1700" dirty="0"/>
              <a:t>Known Issues</a:t>
            </a:r>
          </a:p>
          <a:p>
            <a:pPr eaLnBrk="1" hangingPunct="1">
              <a:defRPr/>
            </a:pPr>
            <a:r>
              <a:rPr lang="en-US" sz="2000" dirty="0"/>
              <a:t>Immunization Test Tool Google Group for submitting questions to the Test Tool developers                       </a:t>
            </a:r>
          </a:p>
          <a:p>
            <a:pPr marL="400050" lvl="1" indent="0" eaLnBrk="1" hangingPunct="1">
              <a:buNone/>
              <a:defRPr/>
            </a:pPr>
            <a:r>
              <a:rPr lang="en-US" sz="1400" dirty="0"/>
              <a:t>(</a:t>
            </a:r>
            <a:r>
              <a:rPr lang="en-US" sz="1400" dirty="0">
                <a:hlinkClick r:id="rId7"/>
              </a:rPr>
              <a:t>https://groups.google.com/d/forum/hl7v2-immunization-testing</a:t>
            </a:r>
            <a:r>
              <a:rPr lang="en-US" sz="1400" dirty="0"/>
              <a:t>) </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4</a:t>
            </a:fld>
            <a:endParaRPr lang="en-US"/>
          </a:p>
        </p:txBody>
      </p:sp>
    </p:spTree>
    <p:extLst>
      <p:ext uri="{BB962C8B-B14F-4D97-AF65-F5344CB8AC3E}">
        <p14:creationId xmlns:p14="http://schemas.microsoft.com/office/powerpoint/2010/main" val="3489666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276225" y="120650"/>
            <a:ext cx="8229600" cy="523220"/>
          </a:xfrm>
        </p:spPr>
        <p:txBody>
          <a:bodyPr/>
          <a:lstStyle/>
          <a:p>
            <a:pPr eaLnBrk="1" hangingPunct="1"/>
            <a:r>
              <a:rPr lang="en-US" dirty="0"/>
              <a:t>ONC Final Rule Criterion - Immunizations</a:t>
            </a:r>
          </a:p>
        </p:txBody>
      </p:sp>
      <p:sp>
        <p:nvSpPr>
          <p:cNvPr id="3" name="Content Placeholder 2"/>
          <p:cNvSpPr>
            <a:spLocks noGrp="1"/>
          </p:cNvSpPr>
          <p:nvPr>
            <p:ph idx="1"/>
          </p:nvPr>
        </p:nvSpPr>
        <p:spPr>
          <a:xfrm>
            <a:off x="390525" y="609600"/>
            <a:ext cx="8524875" cy="5562600"/>
          </a:xfrm>
        </p:spPr>
        <p:txBody>
          <a:bodyPr>
            <a:noAutofit/>
          </a:bodyPr>
          <a:lstStyle/>
          <a:p>
            <a:pPr marL="0" indent="0">
              <a:buNone/>
            </a:pPr>
            <a:r>
              <a:rPr lang="en-US" dirty="0"/>
              <a:t>§170.315(f)(1) Transmission to immunization registries </a:t>
            </a:r>
          </a:p>
          <a:p>
            <a:r>
              <a:rPr lang="en-US" sz="2200" dirty="0"/>
              <a:t>Evaluates the capability for a Health IT Module to electronically </a:t>
            </a:r>
            <a:r>
              <a:rPr lang="en-US" sz="2200" i="1" dirty="0"/>
              <a:t>create</a:t>
            </a:r>
            <a:r>
              <a:rPr lang="en-US" sz="2200" dirty="0"/>
              <a:t> immunization information for electronic transmission using the Immunization Messaging Guide and associated Addendum, with CVX codes for </a:t>
            </a:r>
            <a:r>
              <a:rPr lang="en-US" sz="2200" i="1" dirty="0"/>
              <a:t>historical vaccines and </a:t>
            </a:r>
            <a:r>
              <a:rPr lang="en-US" sz="2200" dirty="0"/>
              <a:t>National Drug Code Directory codes </a:t>
            </a:r>
            <a:r>
              <a:rPr lang="en-US" sz="2200" i="1" dirty="0"/>
              <a:t>for administered vaccines</a:t>
            </a:r>
          </a:p>
          <a:p>
            <a:r>
              <a:rPr lang="en-US" sz="2200" dirty="0"/>
              <a:t>Evaluates the capability for a Health IT Module to enable a user to request, access, and display a patient’s evaluated immunization history and forecast from an immunization registry with information from the Health IT Module, if applicable, using the Immunization Messaging Guide and associated Addendum</a:t>
            </a:r>
            <a:endParaRPr lang="en-US" sz="1800" dirty="0"/>
          </a:p>
          <a:p>
            <a:pPr marL="0" indent="0">
              <a:buNone/>
            </a:pPr>
            <a:r>
              <a:rPr lang="en-US" dirty="0"/>
              <a:t>Note: The ONC certification criterion does not specify use of a </a:t>
            </a:r>
            <a:r>
              <a:rPr lang="en-US" i="1" dirty="0"/>
              <a:t>transport</a:t>
            </a:r>
            <a:r>
              <a:rPr lang="en-US" dirty="0"/>
              <a:t> standard; therefore, testing for this criterion does not require Health IT Modules to be certified to any transport standards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5</a:t>
            </a:fld>
            <a:endParaRPr lang="en-US"/>
          </a:p>
        </p:txBody>
      </p:sp>
    </p:spTree>
    <p:extLst>
      <p:ext uri="{BB962C8B-B14F-4D97-AF65-F5344CB8AC3E}">
        <p14:creationId xmlns:p14="http://schemas.microsoft.com/office/powerpoint/2010/main" val="254903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Referenced Standards - Immunizations</a:t>
            </a:r>
          </a:p>
        </p:txBody>
      </p:sp>
      <p:sp>
        <p:nvSpPr>
          <p:cNvPr id="3" name="Content Placeholder 2"/>
          <p:cNvSpPr>
            <a:spLocks noGrp="1"/>
          </p:cNvSpPr>
          <p:nvPr>
            <p:ph idx="1"/>
          </p:nvPr>
        </p:nvSpPr>
        <p:spPr>
          <a:xfrm>
            <a:off x="390525" y="914400"/>
            <a:ext cx="8353425" cy="5257800"/>
          </a:xfrm>
        </p:spPr>
        <p:txBody>
          <a:bodyPr>
            <a:noAutofit/>
          </a:bodyPr>
          <a:lstStyle/>
          <a:p>
            <a:pPr>
              <a:defRPr/>
            </a:pPr>
            <a:r>
              <a:rPr lang="en-US" sz="2200" dirty="0"/>
              <a:t>§170.205 Content exchange and implementation specifications for exchanging electronic health information </a:t>
            </a:r>
          </a:p>
          <a:p>
            <a:pPr lvl="1"/>
            <a:r>
              <a:rPr lang="en-US" sz="2000" dirty="0"/>
              <a:t>(e)(4) Standard. HL7 2.5.1 Implementation specifications.</a:t>
            </a:r>
          </a:p>
          <a:p>
            <a:pPr lvl="2"/>
            <a:r>
              <a:rPr lang="en-US" sz="1800" dirty="0"/>
              <a:t>HL7 2.5.1 Implementation Guide for Immunization Messaging, Release 1.5</a:t>
            </a:r>
          </a:p>
          <a:p>
            <a:pPr lvl="2"/>
            <a:r>
              <a:rPr lang="en-US" sz="1800" dirty="0"/>
              <a:t>HL7 Version 2.5.1 Implementation Guide for Immunization Messaging (Release 1.5)—Addendum, July 2015</a:t>
            </a:r>
          </a:p>
          <a:p>
            <a:r>
              <a:rPr lang="en-US" sz="2200" dirty="0"/>
              <a:t>§170.207 Vocabulary standards for representing electronic health information</a:t>
            </a:r>
          </a:p>
          <a:p>
            <a:pPr lvl="1"/>
            <a:r>
              <a:rPr lang="en-US" sz="2000" dirty="0"/>
              <a:t>(e)(2) Standard. HL7 Standard Code Set CVX -- Vaccines Administered, updates through August 17, 2015</a:t>
            </a:r>
          </a:p>
          <a:p>
            <a:pPr lvl="1"/>
            <a:r>
              <a:rPr lang="en-US" sz="2000" dirty="0"/>
              <a:t>(e)(4) Standard. National Drug Code Directory– Vaccine Codes, updates through August 17, 2015</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6</a:t>
            </a:fld>
            <a:endParaRPr lang="en-US"/>
          </a:p>
        </p:txBody>
      </p:sp>
    </p:spTree>
    <p:extLst>
      <p:ext uri="{BB962C8B-B14F-4D97-AF65-F5344CB8AC3E}">
        <p14:creationId xmlns:p14="http://schemas.microsoft.com/office/powerpoint/2010/main" val="250591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76224" y="120650"/>
            <a:ext cx="8715375" cy="954107"/>
          </a:xfrm>
        </p:spPr>
        <p:txBody>
          <a:bodyPr/>
          <a:lstStyle/>
          <a:p>
            <a:r>
              <a:rPr lang="en-US" dirty="0"/>
              <a:t>Referenced Content Exchange Standards Documents</a:t>
            </a:r>
          </a:p>
        </p:txBody>
      </p:sp>
      <p:sp>
        <p:nvSpPr>
          <p:cNvPr id="9222" name="TextBox 5"/>
          <p:cNvSpPr txBox="1">
            <a:spLocks noChangeArrowheads="1"/>
          </p:cNvSpPr>
          <p:nvPr/>
        </p:nvSpPr>
        <p:spPr bwMode="auto">
          <a:xfrm>
            <a:off x="949849" y="5364160"/>
            <a:ext cx="2590800" cy="461665"/>
          </a:xfrm>
          <a:prstGeom prst="rect">
            <a:avLst/>
          </a:prstGeom>
          <a:noFill/>
          <a:ln w="9525">
            <a:noFill/>
            <a:miter lim="800000"/>
            <a:headEnd/>
            <a:tailEnd/>
          </a:ln>
        </p:spPr>
        <p:txBody>
          <a:bodyPr>
            <a:spAutoFit/>
          </a:bodyPr>
          <a:lstStyle/>
          <a:p>
            <a:pPr algn="ctr"/>
            <a:r>
              <a:rPr lang="en-US" sz="1200" dirty="0"/>
              <a:t>HL7 2.5.1 Immunization Implementation Guide Release 1.5</a:t>
            </a:r>
          </a:p>
        </p:txBody>
      </p:sp>
      <p:sp>
        <p:nvSpPr>
          <p:cNvPr id="13" name="TextBox 5"/>
          <p:cNvSpPr txBox="1">
            <a:spLocks noChangeArrowheads="1"/>
          </p:cNvSpPr>
          <p:nvPr/>
        </p:nvSpPr>
        <p:spPr bwMode="auto">
          <a:xfrm>
            <a:off x="4991100" y="5359695"/>
            <a:ext cx="3086100" cy="461665"/>
          </a:xfrm>
          <a:prstGeom prst="rect">
            <a:avLst/>
          </a:prstGeom>
          <a:noFill/>
          <a:ln w="9525">
            <a:noFill/>
            <a:miter lim="800000"/>
            <a:headEnd/>
            <a:tailEnd/>
          </a:ln>
        </p:spPr>
        <p:txBody>
          <a:bodyPr wrap="square">
            <a:spAutoFit/>
          </a:bodyPr>
          <a:lstStyle/>
          <a:p>
            <a:pPr algn="ctr"/>
            <a:r>
              <a:rPr lang="en-US" sz="1200" dirty="0"/>
              <a:t>HL7 2.5.1 Immunization Implementation Guide Release 1.5, Addendum</a:t>
            </a:r>
          </a:p>
        </p:txBody>
      </p:sp>
      <p:sp>
        <p:nvSpPr>
          <p:cNvPr id="15" name="TextBox 14"/>
          <p:cNvSpPr txBox="1"/>
          <p:nvPr/>
        </p:nvSpPr>
        <p:spPr>
          <a:xfrm>
            <a:off x="1026049" y="5745160"/>
            <a:ext cx="2667000" cy="369332"/>
          </a:xfrm>
          <a:prstGeom prst="rect">
            <a:avLst/>
          </a:prstGeom>
          <a:noFill/>
        </p:spPr>
        <p:txBody>
          <a:bodyPr wrap="square" rtlCol="0">
            <a:spAutoFit/>
          </a:bodyPr>
          <a:lstStyle/>
          <a:p>
            <a:pPr marL="0" lvl="2" algn="ctr"/>
            <a:r>
              <a:rPr lang="en-US" sz="900" dirty="0">
                <a:hlinkClick r:id="rId3"/>
              </a:rPr>
              <a:t>http://www.cdc.gov/vaccines/programs/iis/technical-guidance/downloads/hl7guide-1-5-2014-11.pdf</a:t>
            </a:r>
            <a:endParaRPr lang="en-US" sz="900" dirty="0"/>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pPr>
                <a:defRPr/>
              </a:pPr>
              <a:t>7</a:t>
            </a:fld>
            <a:endParaRPr lang="en-US" dirty="0"/>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364" y="695949"/>
            <a:ext cx="3591636" cy="4629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0364" y="695949"/>
            <a:ext cx="3591636" cy="46293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TextBox 16"/>
          <p:cNvSpPr txBox="1"/>
          <p:nvPr/>
        </p:nvSpPr>
        <p:spPr>
          <a:xfrm>
            <a:off x="4953000" y="5715000"/>
            <a:ext cx="3363036" cy="369332"/>
          </a:xfrm>
          <a:prstGeom prst="rect">
            <a:avLst/>
          </a:prstGeom>
          <a:noFill/>
        </p:spPr>
        <p:txBody>
          <a:bodyPr wrap="square" rtlCol="0">
            <a:spAutoFit/>
          </a:bodyPr>
          <a:lstStyle/>
          <a:p>
            <a:pPr algn="ctr">
              <a:defRPr/>
            </a:pPr>
            <a:r>
              <a:rPr lang="en-US" sz="900" dirty="0">
                <a:hlinkClick r:id="rId6"/>
              </a:rPr>
              <a:t>http://www.cdc.gov/vaccines/programs/iis/technical-guidance/downloads/hl7guide-addendum-7-2015.pdf</a:t>
            </a:r>
            <a:endParaRPr 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Referenced Vocabulary Standards Web Sites</a:t>
            </a:r>
          </a:p>
        </p:txBody>
      </p:sp>
      <p:sp>
        <p:nvSpPr>
          <p:cNvPr id="9226" name="TextBox 9"/>
          <p:cNvSpPr txBox="1">
            <a:spLocks noChangeArrowheads="1"/>
          </p:cNvSpPr>
          <p:nvPr/>
        </p:nvSpPr>
        <p:spPr bwMode="auto">
          <a:xfrm>
            <a:off x="5937913" y="1447800"/>
            <a:ext cx="2514600" cy="276225"/>
          </a:xfrm>
          <a:prstGeom prst="rect">
            <a:avLst/>
          </a:prstGeom>
          <a:noFill/>
          <a:ln w="9525">
            <a:noFill/>
            <a:miter lim="800000"/>
            <a:headEnd/>
            <a:tailEnd/>
          </a:ln>
        </p:spPr>
        <p:txBody>
          <a:bodyPr>
            <a:spAutoFit/>
          </a:bodyPr>
          <a:lstStyle/>
          <a:p>
            <a:pPr algn="ctr"/>
            <a:r>
              <a:rPr lang="en-US" sz="1200" dirty="0"/>
              <a:t>CDC CVX Codes</a:t>
            </a:r>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pPr>
                <a:defRPr/>
              </a:pPr>
              <a:t>8</a:t>
            </a:fld>
            <a:endParaRPr lang="en-US" dirty="0"/>
          </a:p>
        </p:txBody>
      </p:sp>
      <p:sp>
        <p:nvSpPr>
          <p:cNvPr id="8" name="TextBox 7"/>
          <p:cNvSpPr txBox="1"/>
          <p:nvPr/>
        </p:nvSpPr>
        <p:spPr>
          <a:xfrm>
            <a:off x="6096000" y="1730427"/>
            <a:ext cx="2286000" cy="369332"/>
          </a:xfrm>
          <a:prstGeom prst="rect">
            <a:avLst/>
          </a:prstGeom>
          <a:noFill/>
        </p:spPr>
        <p:txBody>
          <a:bodyPr wrap="square" rtlCol="0">
            <a:spAutoFit/>
          </a:bodyPr>
          <a:lstStyle/>
          <a:p>
            <a:pPr algn="ctr"/>
            <a:r>
              <a:rPr lang="en-US" sz="900" dirty="0">
                <a:hlinkClick r:id="rId3"/>
              </a:rPr>
              <a:t>http://www2a.cdc.gov/vaccines/IIS/IISStandards/vaccines.asp?rpt=cvx</a:t>
            </a:r>
            <a:r>
              <a:rPr lang="en-US" sz="900" dirty="0"/>
              <a:t> </a:t>
            </a:r>
          </a:p>
        </p:txBody>
      </p:sp>
      <p:sp>
        <p:nvSpPr>
          <p:cNvPr id="18" name="TextBox 9"/>
          <p:cNvSpPr txBox="1">
            <a:spLocks noChangeArrowheads="1"/>
          </p:cNvSpPr>
          <p:nvPr/>
        </p:nvSpPr>
        <p:spPr bwMode="auto">
          <a:xfrm>
            <a:off x="6019801" y="4453441"/>
            <a:ext cx="2514600" cy="276225"/>
          </a:xfrm>
          <a:prstGeom prst="rect">
            <a:avLst/>
          </a:prstGeom>
          <a:noFill/>
          <a:ln w="9525">
            <a:noFill/>
            <a:miter lim="800000"/>
            <a:headEnd/>
            <a:tailEnd/>
          </a:ln>
        </p:spPr>
        <p:txBody>
          <a:bodyPr>
            <a:spAutoFit/>
          </a:bodyPr>
          <a:lstStyle/>
          <a:p>
            <a:pPr algn="ctr"/>
            <a:r>
              <a:rPr lang="en-US" sz="1200" dirty="0"/>
              <a:t>CDC NDC (Unit of Use)</a:t>
            </a:r>
          </a:p>
        </p:txBody>
      </p:sp>
      <p:sp>
        <p:nvSpPr>
          <p:cNvPr id="19" name="TextBox 18"/>
          <p:cNvSpPr txBox="1"/>
          <p:nvPr/>
        </p:nvSpPr>
        <p:spPr>
          <a:xfrm>
            <a:off x="5867400" y="4736068"/>
            <a:ext cx="2819399" cy="369332"/>
          </a:xfrm>
          <a:prstGeom prst="rect">
            <a:avLst/>
          </a:prstGeom>
          <a:noFill/>
        </p:spPr>
        <p:txBody>
          <a:bodyPr wrap="square" rtlCol="0">
            <a:spAutoFit/>
          </a:bodyPr>
          <a:lstStyle/>
          <a:p>
            <a:pPr algn="ctr"/>
            <a:r>
              <a:rPr lang="en-US" sz="900" u="sng" dirty="0">
                <a:hlinkClick r:id="rId4"/>
              </a:rPr>
              <a:t>http://www2a.cdc.gov/vaccines/iis/iisstandards/ndc_tableaccess.asp</a:t>
            </a:r>
            <a:endParaRPr lang="en-US" sz="900" dirty="0"/>
          </a:p>
        </p:txBody>
      </p:sp>
      <p:pic>
        <p:nvPicPr>
          <p:cNvPr id="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72686" y="834156"/>
            <a:ext cx="5013714" cy="2518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2686" y="3566959"/>
            <a:ext cx="5013714" cy="25147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5751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76225" y="120650"/>
            <a:ext cx="8229600" cy="523220"/>
          </a:xfrm>
        </p:spPr>
        <p:txBody>
          <a:bodyPr/>
          <a:lstStyle/>
          <a:p>
            <a:r>
              <a:rPr lang="en-US" dirty="0"/>
              <a:t>Use of MVX Codes for Immunization Messages</a:t>
            </a:r>
          </a:p>
        </p:txBody>
      </p:sp>
      <p:sp>
        <p:nvSpPr>
          <p:cNvPr id="3" name="Content Placeholder 2"/>
          <p:cNvSpPr>
            <a:spLocks noGrp="1"/>
          </p:cNvSpPr>
          <p:nvPr>
            <p:ph idx="1"/>
          </p:nvPr>
        </p:nvSpPr>
        <p:spPr>
          <a:xfrm>
            <a:off x="390525" y="914400"/>
            <a:ext cx="8524875" cy="5257800"/>
          </a:xfrm>
        </p:spPr>
        <p:txBody>
          <a:bodyPr>
            <a:noAutofit/>
          </a:bodyPr>
          <a:lstStyle/>
          <a:p>
            <a:pPr marL="0" indent="0">
              <a:buNone/>
            </a:pPr>
            <a:r>
              <a:rPr lang="en-US" sz="1200" dirty="0"/>
              <a:t>ONC did not adopt MVX (Manufacturers of Vaccines) codes for vaccine manufacturers in the 2015 Edition Health IT Certification Criteria Final Rule and did not include MVX codes in their list of code sets. For the purposes of administered vaccines, ONC requires that the NDC (National Drug Code) be sent in the VXU message [RXA-5] when an immunization is reported at the time it is administered when the actual product is known; and states that CVX (Vaccines Administered) codes are to be sent [RXA-5] when reporting historical vaccines. The NIST HL7 Context-based validation in the 2015 Edition Immunization Test Suite used for ONC certification testing will verify that the Health IT Module supports NDC for new immunization records and CVX for historical immunization records in HL7 immunization messages, and the Test Cases in the Test Suite (ONC 2015 Test Plan) will reflect this requirement.</a:t>
            </a:r>
          </a:p>
          <a:p>
            <a:pPr marL="0" indent="0">
              <a:buNone/>
            </a:pPr>
            <a:endParaRPr lang="en-US" sz="1200" dirty="0"/>
          </a:p>
          <a:p>
            <a:pPr marL="0" indent="0">
              <a:buNone/>
            </a:pPr>
            <a:r>
              <a:rPr lang="en-US" sz="1200" dirty="0"/>
              <a:t>A question has arisen regarding whether the MVX code should be included in the VXU message [RXA-17] when an immunization is reported at the time it is administered, since the NDC is required to be sent and an NDC typically includes the identification of the vaccine manufacturer (Note: if the NDC identifies the re-packager of the vaccine, the identification of the actual vaccine manufacturer may not be readily available or apparent via that NDC). </a:t>
            </a:r>
          </a:p>
          <a:p>
            <a:pPr marL="0" indent="0">
              <a:buNone/>
            </a:pPr>
            <a:endParaRPr lang="en-US" sz="1200" dirty="0"/>
          </a:p>
          <a:p>
            <a:pPr marL="0" indent="0">
              <a:buNone/>
            </a:pPr>
            <a:r>
              <a:rPr lang="en-US" sz="1200" dirty="0"/>
              <a:t>The Implementation Guide for Immunization Messaging, Release 1.5, requires the MVX code be sent conditionally in RXA-17 of the VXU. The Condition Predicate that triggers populating RXA-17 with the MVX code is the first occurrence of RXA-9.1 (Administration Notes-Identifier) being valued "00" (New Immunization Record, i.e., newly administered vaccine) and RXA-20 (Completion Status) being valued "CP" (Complete) or "PA" (Partially Administered). </a:t>
            </a:r>
          </a:p>
          <a:p>
            <a:pPr marL="0" indent="0">
              <a:buNone/>
            </a:pPr>
            <a:endParaRPr lang="en-US" sz="1200" dirty="0"/>
          </a:p>
          <a:p>
            <a:pPr marL="0" indent="0">
              <a:buNone/>
            </a:pPr>
            <a:r>
              <a:rPr lang="en-US" sz="1200" dirty="0"/>
              <a:t>Though ONC does not require use of MVX codes in the VXU messages created by certified Health IT Modules, the Immunization Messaging Guide does require use of MVX codes if the Condition Predicate is met. Immunization registries (IIS), which are not included in CMS Meaningful Use and are not incented to conform to the ONC health IT certification requirements, are likely to be following the Guide rather than the ONC 2015 Edition Final Rule regarding use of MVX codes. To facilitate interoperability, the NIST test cases include MVX codes in accordance with the requirement in the Implementation Guide for Immunization Messaging, Release 1.5; therefore, the NIST Immunization Test Suite verifies that the health IT being tested supports MVX codes for RXA-17 as well as NDC for RXA-5 (for New Immunization Records) even though certain data available via the NDC and MVX code may be redundant.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pPr>
                <a:defRPr/>
              </a:pPr>
              <a:t>9</a:t>
            </a:fld>
            <a:endParaRPr lang="en-US"/>
          </a:p>
        </p:txBody>
      </p:sp>
    </p:spTree>
    <p:extLst>
      <p:ext uri="{BB962C8B-B14F-4D97-AF65-F5344CB8AC3E}">
        <p14:creationId xmlns:p14="http://schemas.microsoft.com/office/powerpoint/2010/main" val="3651548201"/>
      </p:ext>
    </p:extLst>
  </p:cSld>
  <p:clrMapOvr>
    <a:masterClrMapping/>
  </p:clrMapOvr>
</p:sld>
</file>

<file path=ppt/theme/theme1.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ppt127F.tmp</Template>
  <TotalTime>61849</TotalTime>
  <Words>5142</Words>
  <Application>Microsoft Office PowerPoint</Application>
  <PresentationFormat>On-screen Show (4:3)</PresentationFormat>
  <Paragraphs>502</Paragraphs>
  <Slides>37</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Franklin Gothic Demi</vt:lpstr>
      <vt:lpstr>Wingdings</vt:lpstr>
      <vt:lpstr>ppt127F.tmp</vt:lpstr>
      <vt:lpstr>2015 ONC Certification Testing  Approach Overview:  Using the HL7 V2 Immunization Validation Tool        for Testing an HIT Module</vt:lpstr>
      <vt:lpstr>Purpose</vt:lpstr>
      <vt:lpstr>Table of Contents</vt:lpstr>
      <vt:lpstr>Resources</vt:lpstr>
      <vt:lpstr>ONC Final Rule Criterion - Immunizations</vt:lpstr>
      <vt:lpstr>Referenced Standards - Immunizations</vt:lpstr>
      <vt:lpstr>Referenced Content Exchange Standards Documents</vt:lpstr>
      <vt:lpstr>Referenced Vocabulary Standards Web Sites</vt:lpstr>
      <vt:lpstr>Use of MVX Codes for Immunization Messages</vt:lpstr>
      <vt:lpstr>Vaccine Codes Required for Immunization Messages</vt:lpstr>
      <vt:lpstr>NDC Format</vt:lpstr>
      <vt:lpstr>PowerPoint Presentation</vt:lpstr>
      <vt:lpstr>PowerPoint Presentation</vt:lpstr>
      <vt:lpstr>Scope of ONC Final Rule Criteria and Testing</vt:lpstr>
      <vt:lpstr>Derived Conformance Statements / Requirements</vt:lpstr>
      <vt:lpstr>Immunizations to Public Health Testing Process</vt:lpstr>
      <vt:lpstr>Testing Workflow Diagram (Test Step 1 – Z22 VXU)</vt:lpstr>
      <vt:lpstr>Testing Workflow Diagram (Test Step 2 – Z23 ACK)</vt:lpstr>
      <vt:lpstr>Request for Evaluated Immunization History &amp; Immunization Forecast Testing Process</vt:lpstr>
      <vt:lpstr>Display of IIS Evaluated History and Forecast</vt:lpstr>
      <vt:lpstr>Testing Workflow Diagram (Test Step 1 – Z44 QBP)</vt:lpstr>
      <vt:lpstr>Testing Workflow Diagram (Test Step 2 – Z42 or Z33 RSP)</vt:lpstr>
      <vt:lpstr>Test Cases and Associated Test Steps</vt:lpstr>
      <vt:lpstr>Test Cases and Associated Test Steps (cont’d)</vt:lpstr>
      <vt:lpstr>Test Data Documents for the Test Cases</vt:lpstr>
      <vt:lpstr>Test Data Documents for the Test Cases (cont’d)</vt:lpstr>
      <vt:lpstr>Test Data Documents for the Test Cases (cont’d)</vt:lpstr>
      <vt:lpstr>Test Data Documents for the Test Cases (cont’d)</vt:lpstr>
      <vt:lpstr>Test Data Documents for the Test Cases (cont’d)</vt:lpstr>
      <vt:lpstr>Test Data Categorization and Validation</vt:lpstr>
      <vt:lpstr>Test Data Categorization and Validation (cont’d)</vt:lpstr>
      <vt:lpstr>Test Category Assessment Table (Examples)</vt:lpstr>
      <vt:lpstr>Coded Element Examples</vt:lpstr>
      <vt:lpstr>Test Data Validation – Sequencing of Segments</vt:lpstr>
      <vt:lpstr>PowerPoint Presentation</vt:lpstr>
      <vt:lpstr>Example Immunization Test Tool Screen</vt:lpstr>
      <vt:lpstr>Resources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Meaningful Use Supplement</dc:title>
  <dc:creator>Rob Snelick</dc:creator>
  <cp:lastModifiedBy>Taylor, Sheryl L. (Fed)</cp:lastModifiedBy>
  <cp:revision>1269</cp:revision>
  <cp:lastPrinted>2013-04-03T13:45:04Z</cp:lastPrinted>
  <dcterms:created xsi:type="dcterms:W3CDTF">2010-05-04T12:43:55Z</dcterms:created>
  <dcterms:modified xsi:type="dcterms:W3CDTF">2023-06-27T14:46:40Z</dcterms:modified>
</cp:coreProperties>
</file>