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 id="2147483665" r:id="rId2"/>
    <p:sldMasterId id="2147483671" r:id="rId3"/>
    <p:sldMasterId id="2147483677" r:id="rId4"/>
    <p:sldMasterId id="2147483683" r:id="rId5"/>
  </p:sldMasterIdLst>
  <p:notesMasterIdLst>
    <p:notesMasterId r:id="rId67"/>
  </p:notesMasterIdLst>
  <p:handoutMasterIdLst>
    <p:handoutMasterId r:id="rId68"/>
  </p:handoutMasterIdLst>
  <p:sldIdLst>
    <p:sldId id="266" r:id="rId6"/>
    <p:sldId id="440" r:id="rId7"/>
    <p:sldId id="441" r:id="rId8"/>
    <p:sldId id="401" r:id="rId9"/>
    <p:sldId id="399" r:id="rId10"/>
    <p:sldId id="293" r:id="rId11"/>
    <p:sldId id="311" r:id="rId12"/>
    <p:sldId id="295" r:id="rId13"/>
    <p:sldId id="294" r:id="rId14"/>
    <p:sldId id="353" r:id="rId15"/>
    <p:sldId id="386" r:id="rId16"/>
    <p:sldId id="387" r:id="rId17"/>
    <p:sldId id="388" r:id="rId18"/>
    <p:sldId id="394" r:id="rId19"/>
    <p:sldId id="392" r:id="rId20"/>
    <p:sldId id="389" r:id="rId21"/>
    <p:sldId id="471" r:id="rId22"/>
    <p:sldId id="472" r:id="rId23"/>
    <p:sldId id="454" r:id="rId24"/>
    <p:sldId id="451" r:id="rId25"/>
    <p:sldId id="475" r:id="rId26"/>
    <p:sldId id="452" r:id="rId27"/>
    <p:sldId id="453" r:id="rId28"/>
    <p:sldId id="460" r:id="rId29"/>
    <p:sldId id="457" r:id="rId30"/>
    <p:sldId id="458" r:id="rId31"/>
    <p:sldId id="459" r:id="rId32"/>
    <p:sldId id="476" r:id="rId33"/>
    <p:sldId id="461" r:id="rId34"/>
    <p:sldId id="489" r:id="rId35"/>
    <p:sldId id="462" r:id="rId36"/>
    <p:sldId id="477" r:id="rId37"/>
    <p:sldId id="478" r:id="rId38"/>
    <p:sldId id="479" r:id="rId39"/>
    <p:sldId id="487" r:id="rId40"/>
    <p:sldId id="488" r:id="rId41"/>
    <p:sldId id="480" r:id="rId42"/>
    <p:sldId id="481" r:id="rId43"/>
    <p:sldId id="482" r:id="rId44"/>
    <p:sldId id="455" r:id="rId45"/>
    <p:sldId id="491" r:id="rId46"/>
    <p:sldId id="490" r:id="rId47"/>
    <p:sldId id="492" r:id="rId48"/>
    <p:sldId id="493" r:id="rId49"/>
    <p:sldId id="456" r:id="rId50"/>
    <p:sldId id="483" r:id="rId51"/>
    <p:sldId id="494" r:id="rId52"/>
    <p:sldId id="495" r:id="rId53"/>
    <p:sldId id="496" r:id="rId54"/>
    <p:sldId id="406" r:id="rId55"/>
    <p:sldId id="449" r:id="rId56"/>
    <p:sldId id="444" r:id="rId57"/>
    <p:sldId id="447" r:id="rId58"/>
    <p:sldId id="445" r:id="rId59"/>
    <p:sldId id="446" r:id="rId60"/>
    <p:sldId id="448" r:id="rId61"/>
    <p:sldId id="473" r:id="rId62"/>
    <p:sldId id="468" r:id="rId63"/>
    <p:sldId id="395" r:id="rId64"/>
    <p:sldId id="396" r:id="rId65"/>
    <p:sldId id="407" r:id="rId66"/>
  </p:sldIdLst>
  <p:sldSz cx="9144000" cy="6858000" type="screen4x3"/>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5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9DBFF"/>
    <a:srgbClr val="CCECFF"/>
    <a:srgbClr val="FFCCCC"/>
    <a:srgbClr val="E6AF00"/>
    <a:srgbClr val="F3C9A7"/>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1" autoAdjust="0"/>
    <p:restoredTop sz="96606" autoAdjust="0"/>
  </p:normalViewPr>
  <p:slideViewPr>
    <p:cSldViewPr>
      <p:cViewPr varScale="1">
        <p:scale>
          <a:sx n="62" d="100"/>
          <a:sy n="62" d="100"/>
        </p:scale>
        <p:origin x="1268" y="44"/>
      </p:cViewPr>
      <p:guideLst>
        <p:guide orient="horz" pos="2352"/>
        <p:guide pos="2880"/>
      </p:guideLst>
    </p:cSldViewPr>
  </p:slideViewPr>
  <p:notesTextViewPr>
    <p:cViewPr>
      <p:scale>
        <a:sx n="1" d="1"/>
        <a:sy n="1" d="1"/>
      </p:scale>
      <p:origin x="0" y="0"/>
    </p:cViewPr>
  </p:notesTextViewPr>
  <p:sorterViewPr>
    <p:cViewPr>
      <p:scale>
        <a:sx n="100" d="100"/>
        <a:sy n="100" d="100"/>
      </p:scale>
      <p:origin x="0" y="-600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handoutMaster" Target="handoutMasters/handoutMaster1.xml"/><Relationship Id="rId7" Type="http://schemas.openxmlformats.org/officeDocument/2006/relationships/slide" Target="slides/slide2.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notesMaster" Target="notesMasters/notesMaster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913"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97313" y="0"/>
            <a:ext cx="2982912" cy="465138"/>
          </a:xfrm>
          <a:prstGeom prst="rect">
            <a:avLst/>
          </a:prstGeom>
        </p:spPr>
        <p:txBody>
          <a:bodyPr vert="horz" lIns="91440" tIns="45720" rIns="91440" bIns="45720" rtlCol="0"/>
          <a:lstStyle>
            <a:lvl1pPr algn="r">
              <a:defRPr sz="1200"/>
            </a:lvl1pPr>
          </a:lstStyle>
          <a:p>
            <a:fld id="{579914E0-997B-4C9A-8F9C-9D39CB61320B}" type="datetimeFigureOut">
              <a:rPr lang="en-US" smtClean="0"/>
              <a:t>6/27/2023</a:t>
            </a:fld>
            <a:endParaRPr lang="en-US"/>
          </a:p>
        </p:txBody>
      </p:sp>
      <p:sp>
        <p:nvSpPr>
          <p:cNvPr id="4" name="Footer Placeholder 3"/>
          <p:cNvSpPr>
            <a:spLocks noGrp="1"/>
          </p:cNvSpPr>
          <p:nvPr>
            <p:ph type="ftr" sz="quarter" idx="2"/>
          </p:nvPr>
        </p:nvSpPr>
        <p:spPr>
          <a:xfrm>
            <a:off x="0" y="8829675"/>
            <a:ext cx="2982913"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97313" y="8829675"/>
            <a:ext cx="2982912" cy="465138"/>
          </a:xfrm>
          <a:prstGeom prst="rect">
            <a:avLst/>
          </a:prstGeom>
        </p:spPr>
        <p:txBody>
          <a:bodyPr vert="horz" lIns="91440" tIns="45720" rIns="91440" bIns="45720" rtlCol="0" anchor="b"/>
          <a:lstStyle>
            <a:lvl1pPr algn="r">
              <a:defRPr sz="1200"/>
            </a:lvl1pPr>
          </a:lstStyle>
          <a:p>
            <a:fld id="{B5C9EE34-CBF4-44A3-B957-010FF6753D98}" type="slidenum">
              <a:rPr lang="en-US" smtClean="0"/>
              <a:t>‹#›</a:t>
            </a:fld>
            <a:endParaRPr lang="en-US"/>
          </a:p>
        </p:txBody>
      </p:sp>
    </p:spTree>
    <p:extLst>
      <p:ext uri="{BB962C8B-B14F-4D97-AF65-F5344CB8AC3E}">
        <p14:creationId xmlns:p14="http://schemas.microsoft.com/office/powerpoint/2010/main" val="33026918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idx="1"/>
          </p:nvPr>
        </p:nvSpPr>
        <p:spPr>
          <a:xfrm>
            <a:off x="3898102" y="0"/>
            <a:ext cx="2982119" cy="464820"/>
          </a:xfrm>
          <a:prstGeom prst="rect">
            <a:avLst/>
          </a:prstGeom>
        </p:spPr>
        <p:txBody>
          <a:bodyPr vert="horz" lIns="92446" tIns="46223" rIns="92446" bIns="46223" rtlCol="0"/>
          <a:lstStyle>
            <a:lvl1pPr algn="r">
              <a:defRPr sz="1200"/>
            </a:lvl1pPr>
          </a:lstStyle>
          <a:p>
            <a:fld id="{EDF9C6D8-913B-4B90-B8C0-6B21960DCF22}" type="datetimeFigureOut">
              <a:rPr lang="en-US" smtClean="0"/>
              <a:t>6/27/2023</a:t>
            </a:fld>
            <a:endParaRPr lang="en-US"/>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2446" tIns="46223" rIns="92446" bIns="4622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82119" cy="464820"/>
          </a:xfrm>
          <a:prstGeom prst="rect">
            <a:avLst/>
          </a:prstGeom>
        </p:spPr>
        <p:txBody>
          <a:bodyPr vert="horz" lIns="92446" tIns="46223" rIns="92446" bIns="46223" rtlCol="0" anchor="b"/>
          <a:lstStyle>
            <a:lvl1pPr algn="l">
              <a:defRPr sz="1200"/>
            </a:lvl1pPr>
          </a:lstStyle>
          <a:p>
            <a:endParaRPr lang="en-US"/>
          </a:p>
        </p:txBody>
      </p:sp>
      <p:sp>
        <p:nvSpPr>
          <p:cNvPr id="7" name="Slide Number Placeholder 6"/>
          <p:cNvSpPr>
            <a:spLocks noGrp="1"/>
          </p:cNvSpPr>
          <p:nvPr>
            <p:ph type="sldNum" sz="quarter" idx="5"/>
          </p:nvPr>
        </p:nvSpPr>
        <p:spPr>
          <a:xfrm>
            <a:off x="3898102" y="8829967"/>
            <a:ext cx="2982119" cy="464820"/>
          </a:xfrm>
          <a:prstGeom prst="rect">
            <a:avLst/>
          </a:prstGeom>
        </p:spPr>
        <p:txBody>
          <a:bodyPr vert="horz" lIns="92446" tIns="46223" rIns="92446" bIns="46223" rtlCol="0" anchor="b"/>
          <a:lstStyle>
            <a:lvl1pPr algn="r">
              <a:defRPr sz="1200"/>
            </a:lvl1pPr>
          </a:lstStyle>
          <a:p>
            <a:fld id="{60A3BF65-9A1F-499C-90EA-5C1D822E5A07}" type="slidenum">
              <a:rPr lang="en-US" smtClean="0"/>
              <a:t>‹#›</a:t>
            </a:fld>
            <a:endParaRPr lang="en-US"/>
          </a:p>
        </p:txBody>
      </p:sp>
    </p:spTree>
    <p:extLst>
      <p:ext uri="{BB962C8B-B14F-4D97-AF65-F5344CB8AC3E}">
        <p14:creationId xmlns:p14="http://schemas.microsoft.com/office/powerpoint/2010/main" val="1664309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91516D89-033E-439A-B08A-8BA5E524DB1B}" type="slidenum">
              <a:rPr lang="en-US" smtClean="0">
                <a:solidFill>
                  <a:srgbClr val="000000"/>
                </a:solidFill>
              </a:rPr>
              <a:pPr/>
              <a:t>1</a:t>
            </a:fld>
            <a:endParaRPr lang="en-US">
              <a:solidFill>
                <a:srgbClr val="000000"/>
              </a:solidFill>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6814088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91516D89-033E-439A-B08A-8BA5E524DB1B}" type="slidenum">
              <a:rPr lang="en-US" smtClean="0">
                <a:solidFill>
                  <a:srgbClr val="000000"/>
                </a:solidFill>
              </a:rPr>
              <a:pPr/>
              <a:t>50</a:t>
            </a:fld>
            <a:endParaRPr lang="en-US">
              <a:solidFill>
                <a:srgbClr val="000000"/>
              </a:solidFill>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7189885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91516D89-033E-439A-B08A-8BA5E524DB1B}" type="slidenum">
              <a:rPr lang="en-US" smtClean="0">
                <a:solidFill>
                  <a:srgbClr val="000000"/>
                </a:solidFill>
              </a:rPr>
              <a:pPr/>
              <a:t>57</a:t>
            </a:fld>
            <a:endParaRPr lang="en-US">
              <a:solidFill>
                <a:srgbClr val="000000"/>
              </a:solidFill>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831161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Limited: by the (availability/testability/in-scope</a:t>
            </a:r>
            <a:r>
              <a:rPr lang="en-US" baseline="0" dirty="0"/>
              <a:t> for this)</a:t>
            </a:r>
            <a:r>
              <a:rPr lang="en-US" dirty="0"/>
              <a:t> of functional requirements; time/resources</a:t>
            </a:r>
          </a:p>
        </p:txBody>
      </p:sp>
      <p:sp>
        <p:nvSpPr>
          <p:cNvPr id="4" name="Slide Number Placeholder 3"/>
          <p:cNvSpPr>
            <a:spLocks noGrp="1"/>
          </p:cNvSpPr>
          <p:nvPr>
            <p:ph type="sldNum" sz="quarter" idx="10"/>
          </p:nvPr>
        </p:nvSpPr>
        <p:spPr/>
        <p:txBody>
          <a:bodyPr/>
          <a:lstStyle/>
          <a:p>
            <a:fld id="{60A3BF65-9A1F-499C-90EA-5C1D822E5A07}" type="slidenum">
              <a:rPr lang="en-US" smtClean="0"/>
              <a:t>2</a:t>
            </a:fld>
            <a:endParaRPr lang="en-US"/>
          </a:p>
        </p:txBody>
      </p:sp>
    </p:spTree>
    <p:extLst>
      <p:ext uri="{BB962C8B-B14F-4D97-AF65-F5344CB8AC3E}">
        <p14:creationId xmlns:p14="http://schemas.microsoft.com/office/powerpoint/2010/main" val="927659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Limited: by the (availability/testability/in-scope</a:t>
            </a:r>
            <a:r>
              <a:rPr lang="en-US" baseline="0" dirty="0"/>
              <a:t> for this)</a:t>
            </a:r>
            <a:r>
              <a:rPr lang="en-US" dirty="0"/>
              <a:t> of functional requirements; time/resources</a:t>
            </a:r>
          </a:p>
        </p:txBody>
      </p:sp>
      <p:sp>
        <p:nvSpPr>
          <p:cNvPr id="4" name="Slide Number Placeholder 3"/>
          <p:cNvSpPr>
            <a:spLocks noGrp="1"/>
          </p:cNvSpPr>
          <p:nvPr>
            <p:ph type="sldNum" sz="quarter" idx="10"/>
          </p:nvPr>
        </p:nvSpPr>
        <p:spPr/>
        <p:txBody>
          <a:bodyPr/>
          <a:lstStyle/>
          <a:p>
            <a:fld id="{60A3BF65-9A1F-499C-90EA-5C1D822E5A07}" type="slidenum">
              <a:rPr lang="en-US" smtClean="0"/>
              <a:t>3</a:t>
            </a:fld>
            <a:endParaRPr lang="en-US"/>
          </a:p>
        </p:txBody>
      </p:sp>
    </p:spTree>
    <p:extLst>
      <p:ext uri="{BB962C8B-B14F-4D97-AF65-F5344CB8AC3E}">
        <p14:creationId xmlns:p14="http://schemas.microsoft.com/office/powerpoint/2010/main" val="1884752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91516D89-033E-439A-B08A-8BA5E524DB1B}" type="slidenum">
              <a:rPr lang="en-US" smtClean="0">
                <a:solidFill>
                  <a:srgbClr val="000000"/>
                </a:solidFill>
              </a:rPr>
              <a:pPr/>
              <a:t>4</a:t>
            </a:fld>
            <a:endParaRPr lang="en-US">
              <a:solidFill>
                <a:srgbClr val="000000"/>
              </a:solidFill>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014991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lstStyle/>
          <a:p>
            <a:endParaRPr lang="en-US" dirty="0"/>
          </a:p>
        </p:txBody>
      </p:sp>
      <p:sp>
        <p:nvSpPr>
          <p:cNvPr id="60420" name="Slide Number Placeholder 3"/>
          <p:cNvSpPr txBox="1">
            <a:spLocks noGrp="1"/>
          </p:cNvSpPr>
          <p:nvPr/>
        </p:nvSpPr>
        <p:spPr bwMode="auto">
          <a:xfrm>
            <a:off x="3897902" y="8830663"/>
            <a:ext cx="2982418" cy="464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nchor="b"/>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lgn="r" eaLnBrk="1" hangingPunct="1"/>
            <a:fld id="{DCE07BC8-2BB5-4F4C-B3A2-BCFA95665938}" type="slidenum">
              <a:rPr lang="en-US" sz="1200"/>
              <a:pPr algn="r" eaLnBrk="1" hangingPunct="1"/>
              <a:t>12</a:t>
            </a:fld>
            <a:endParaRPr lang="en-US" sz="1200" dirty="0"/>
          </a:p>
        </p:txBody>
      </p:sp>
    </p:spTree>
    <p:extLst>
      <p:ext uri="{BB962C8B-B14F-4D97-AF65-F5344CB8AC3E}">
        <p14:creationId xmlns:p14="http://schemas.microsoft.com/office/powerpoint/2010/main" val="3774382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lstStyle/>
          <a:p>
            <a:endParaRPr lang="en-US" dirty="0"/>
          </a:p>
        </p:txBody>
      </p:sp>
      <p:sp>
        <p:nvSpPr>
          <p:cNvPr id="60420" name="Slide Number Placeholder 3"/>
          <p:cNvSpPr txBox="1">
            <a:spLocks noGrp="1"/>
          </p:cNvSpPr>
          <p:nvPr/>
        </p:nvSpPr>
        <p:spPr bwMode="auto">
          <a:xfrm>
            <a:off x="3897902" y="8830663"/>
            <a:ext cx="2982418" cy="464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nchor="b"/>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lgn="r" eaLnBrk="1" hangingPunct="1"/>
            <a:fld id="{DCE07BC8-2BB5-4F4C-B3A2-BCFA95665938}" type="slidenum">
              <a:rPr lang="en-US" sz="1200"/>
              <a:pPr algn="r" eaLnBrk="1" hangingPunct="1"/>
              <a:t>13</a:t>
            </a:fld>
            <a:endParaRPr lang="en-US" sz="1200" dirty="0"/>
          </a:p>
        </p:txBody>
      </p:sp>
    </p:spTree>
    <p:extLst>
      <p:ext uri="{BB962C8B-B14F-4D97-AF65-F5344CB8AC3E}">
        <p14:creationId xmlns:p14="http://schemas.microsoft.com/office/powerpoint/2010/main" val="13839017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lstStyle/>
          <a:p>
            <a:endParaRPr lang="en-US" dirty="0"/>
          </a:p>
        </p:txBody>
      </p:sp>
      <p:sp>
        <p:nvSpPr>
          <p:cNvPr id="60420" name="Slide Number Placeholder 3"/>
          <p:cNvSpPr txBox="1">
            <a:spLocks noGrp="1"/>
          </p:cNvSpPr>
          <p:nvPr/>
        </p:nvSpPr>
        <p:spPr bwMode="auto">
          <a:xfrm>
            <a:off x="3897902" y="8830663"/>
            <a:ext cx="2982418" cy="464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nchor="b"/>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lgn="r" eaLnBrk="1" hangingPunct="1"/>
            <a:fld id="{DCE07BC8-2BB5-4F4C-B3A2-BCFA95665938}" type="slidenum">
              <a:rPr lang="en-US" sz="1200"/>
              <a:pPr algn="r" eaLnBrk="1" hangingPunct="1"/>
              <a:t>15</a:t>
            </a:fld>
            <a:endParaRPr lang="en-US" sz="1200" dirty="0"/>
          </a:p>
        </p:txBody>
      </p:sp>
    </p:spTree>
    <p:extLst>
      <p:ext uri="{BB962C8B-B14F-4D97-AF65-F5344CB8AC3E}">
        <p14:creationId xmlns:p14="http://schemas.microsoft.com/office/powerpoint/2010/main" val="13990221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lstStyle/>
          <a:p>
            <a:endParaRPr lang="en-US" dirty="0"/>
          </a:p>
        </p:txBody>
      </p:sp>
      <p:sp>
        <p:nvSpPr>
          <p:cNvPr id="60420" name="Slide Number Placeholder 3"/>
          <p:cNvSpPr txBox="1">
            <a:spLocks noGrp="1"/>
          </p:cNvSpPr>
          <p:nvPr/>
        </p:nvSpPr>
        <p:spPr bwMode="auto">
          <a:xfrm>
            <a:off x="3897902" y="8830663"/>
            <a:ext cx="2982418" cy="464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nchor="b"/>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lgn="r" eaLnBrk="1" hangingPunct="1"/>
            <a:fld id="{DCE07BC8-2BB5-4F4C-B3A2-BCFA95665938}" type="slidenum">
              <a:rPr lang="en-US" sz="1200"/>
              <a:pPr algn="r" eaLnBrk="1" hangingPunct="1"/>
              <a:t>16</a:t>
            </a:fld>
            <a:endParaRPr lang="en-US" sz="1200" dirty="0"/>
          </a:p>
        </p:txBody>
      </p:sp>
    </p:spTree>
    <p:extLst>
      <p:ext uri="{BB962C8B-B14F-4D97-AF65-F5344CB8AC3E}">
        <p14:creationId xmlns:p14="http://schemas.microsoft.com/office/powerpoint/2010/main" val="29466662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91516D89-033E-439A-B08A-8BA5E524DB1B}" type="slidenum">
              <a:rPr lang="en-US" smtClean="0">
                <a:solidFill>
                  <a:srgbClr val="000000"/>
                </a:solidFill>
              </a:rPr>
              <a:pPr/>
              <a:t>19</a:t>
            </a:fld>
            <a:endParaRPr lang="en-US">
              <a:solidFill>
                <a:srgbClr val="000000"/>
              </a:solidFill>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2597985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7" descr="option4"/>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11266" name="Rectangle 2"/>
          <p:cNvSpPr>
            <a:spLocks noGrp="1" noChangeArrowheads="1"/>
          </p:cNvSpPr>
          <p:nvPr>
            <p:ph type="ctrTitle"/>
          </p:nvPr>
        </p:nvSpPr>
        <p:spPr>
          <a:xfrm>
            <a:off x="514350" y="2514600"/>
            <a:ext cx="5591175" cy="1019175"/>
          </a:xfrm>
        </p:spPr>
        <p:txBody>
          <a:bodyPr/>
          <a:lstStyle>
            <a:lvl1pPr>
              <a:lnSpc>
                <a:spcPct val="80000"/>
              </a:lnSpc>
              <a:defRPr sz="3800" b="0">
                <a:latin typeface="Franklin Gothic Medium" pitchFamily="34" charset="0"/>
              </a:defRPr>
            </a:lvl1pPr>
          </a:lstStyle>
          <a:p>
            <a:r>
              <a:rPr lang="en-US"/>
              <a:t>Click to edit Master title style</a:t>
            </a:r>
          </a:p>
        </p:txBody>
      </p:sp>
      <p:sp>
        <p:nvSpPr>
          <p:cNvPr id="11267" name="Rectangle 3"/>
          <p:cNvSpPr>
            <a:spLocks noGrp="1" noChangeArrowheads="1"/>
          </p:cNvSpPr>
          <p:nvPr>
            <p:ph type="subTitle" idx="1"/>
          </p:nvPr>
        </p:nvSpPr>
        <p:spPr>
          <a:xfrm>
            <a:off x="514350" y="3535363"/>
            <a:ext cx="4017963" cy="427037"/>
          </a:xfrm>
          <a:ln algn="ctr"/>
        </p:spPr>
        <p:txBody>
          <a:bodyPr wrap="none">
            <a:spAutoFit/>
          </a:bodyPr>
          <a:lstStyle>
            <a:lvl1pPr marL="0" indent="0">
              <a:spcBef>
                <a:spcPct val="0"/>
              </a:spcBef>
              <a:buFontTx/>
              <a:buNone/>
              <a:defRPr i="1">
                <a:solidFill>
                  <a:srgbClr val="012445"/>
                </a:solidFill>
                <a:latin typeface="Franklin Gothic Book" pitchFamily="34" charset="0"/>
              </a:defRPr>
            </a:lvl1pPr>
          </a:lstStyle>
          <a:p>
            <a:r>
              <a:rPr lang="en-US"/>
              <a:t>Click to edit Master subtitle style</a:t>
            </a:r>
          </a:p>
        </p:txBody>
      </p:sp>
    </p:spTree>
    <p:extLst>
      <p:ext uri="{BB962C8B-B14F-4D97-AF65-F5344CB8AC3E}">
        <p14:creationId xmlns:p14="http://schemas.microsoft.com/office/powerpoint/2010/main" val="1196773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EA31CE9E-EEB0-4064-9934-BEB9D43E6608}" type="slidenum">
              <a:rPr lang="en-US">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val="2339437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225" y="279400"/>
            <a:ext cx="8229600" cy="457200"/>
          </a:xfrm>
        </p:spPr>
        <p:txBody>
          <a:bodyPr/>
          <a:lstStyle/>
          <a:p>
            <a:r>
              <a:rPr lang="en-US"/>
              <a:t>Click to edit Master title style</a:t>
            </a:r>
          </a:p>
        </p:txBody>
      </p:sp>
      <p:sp>
        <p:nvSpPr>
          <p:cNvPr id="3" name="Text Placeholder 2"/>
          <p:cNvSpPr>
            <a:spLocks noGrp="1"/>
          </p:cNvSpPr>
          <p:nvPr>
            <p:ph type="body" sz="half" idx="1"/>
          </p:nvPr>
        </p:nvSpPr>
        <p:spPr>
          <a:xfrm>
            <a:off x="390525" y="831850"/>
            <a:ext cx="4100513" cy="5176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831850"/>
            <a:ext cx="4100512" cy="5176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5566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38B21DEC-B2E7-4DB1-B478-8098B74F8C3E}"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22463337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endParaRPr lang="en-US">
              <a:solidFill>
                <a:srgbClr val="000000"/>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pPr>
              <a:defRPr/>
            </a:pPr>
            <a:fld id="{682F49CE-5C74-46FE-B22E-026A178112EE}"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13659782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endParaRPr lang="en-US">
              <a:solidFill>
                <a:srgbClr val="000000"/>
              </a:solidFill>
            </a:endParaRPr>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pPr>
              <a:defRPr/>
            </a:pPr>
            <a:fld id="{F73034F6-D698-486E-9B63-D59A1C5B8B39}" type="slidenum">
              <a:rPr lang="en-US">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val="24160338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EA31CE9E-EEB0-4064-9934-BEB9D43E6608}" type="slidenum">
              <a:rPr lang="en-US">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val="29483919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225" y="279400"/>
            <a:ext cx="8229600" cy="457200"/>
          </a:xfrm>
        </p:spPr>
        <p:txBody>
          <a:bodyPr/>
          <a:lstStyle/>
          <a:p>
            <a:r>
              <a:rPr lang="en-US"/>
              <a:t>Click to edit Master title style</a:t>
            </a:r>
          </a:p>
        </p:txBody>
      </p:sp>
      <p:sp>
        <p:nvSpPr>
          <p:cNvPr id="3" name="Text Placeholder 2"/>
          <p:cNvSpPr>
            <a:spLocks noGrp="1"/>
          </p:cNvSpPr>
          <p:nvPr>
            <p:ph type="body" sz="half" idx="1"/>
          </p:nvPr>
        </p:nvSpPr>
        <p:spPr>
          <a:xfrm>
            <a:off x="390525" y="831850"/>
            <a:ext cx="4100513" cy="5176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831850"/>
            <a:ext cx="4100512" cy="5176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439538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xfrm>
            <a:off x="3124200" y="6324600"/>
            <a:ext cx="2133600" cy="476250"/>
          </a:xfrm>
          <a:prstGeom prst="rect">
            <a:avLst/>
          </a:prstGeom>
          <a:ln/>
        </p:spPr>
        <p:txBody>
          <a:bodyPr/>
          <a:lstStyle>
            <a:lvl1pPr>
              <a:defRPr/>
            </a:lvl1pPr>
          </a:lstStyle>
          <a:p>
            <a:pPr>
              <a:defRPr/>
            </a:pPr>
            <a:fld id="{090000D6-F1D6-4ABC-A16C-710C44607872}"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4129037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7" descr="option4"/>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11266" name="Rectangle 2"/>
          <p:cNvSpPr>
            <a:spLocks noGrp="1" noChangeArrowheads="1"/>
          </p:cNvSpPr>
          <p:nvPr>
            <p:ph type="ctrTitle"/>
          </p:nvPr>
        </p:nvSpPr>
        <p:spPr>
          <a:xfrm>
            <a:off x="514350" y="2514600"/>
            <a:ext cx="5591175" cy="1019175"/>
          </a:xfrm>
        </p:spPr>
        <p:txBody>
          <a:bodyPr/>
          <a:lstStyle>
            <a:lvl1pPr>
              <a:lnSpc>
                <a:spcPct val="80000"/>
              </a:lnSpc>
              <a:defRPr sz="3800" b="0">
                <a:latin typeface="Franklin Gothic Medium" pitchFamily="34" charset="0"/>
              </a:defRPr>
            </a:lvl1pPr>
          </a:lstStyle>
          <a:p>
            <a:r>
              <a:rPr lang="en-US"/>
              <a:t>Click to edit Master title style</a:t>
            </a:r>
          </a:p>
        </p:txBody>
      </p:sp>
      <p:sp>
        <p:nvSpPr>
          <p:cNvPr id="11267" name="Rectangle 3"/>
          <p:cNvSpPr>
            <a:spLocks noGrp="1" noChangeArrowheads="1"/>
          </p:cNvSpPr>
          <p:nvPr>
            <p:ph type="subTitle" idx="1"/>
          </p:nvPr>
        </p:nvSpPr>
        <p:spPr>
          <a:xfrm>
            <a:off x="514350" y="3535363"/>
            <a:ext cx="4017963" cy="427037"/>
          </a:xfrm>
          <a:ln algn="ctr"/>
        </p:spPr>
        <p:txBody>
          <a:bodyPr wrap="none">
            <a:spAutoFit/>
          </a:bodyPr>
          <a:lstStyle>
            <a:lvl1pPr marL="0" indent="0">
              <a:spcBef>
                <a:spcPct val="0"/>
              </a:spcBef>
              <a:buFontTx/>
              <a:buNone/>
              <a:defRPr i="1">
                <a:solidFill>
                  <a:srgbClr val="012445"/>
                </a:solidFill>
                <a:latin typeface="Franklin Gothic Book" pitchFamily="34" charset="0"/>
              </a:defRPr>
            </a:lvl1pPr>
          </a:lstStyle>
          <a:p>
            <a:r>
              <a:rPr lang="en-US"/>
              <a:t>Click to edit Master subtitle style</a:t>
            </a:r>
          </a:p>
        </p:txBody>
      </p:sp>
    </p:spTree>
    <p:extLst>
      <p:ext uri="{BB962C8B-B14F-4D97-AF65-F5344CB8AC3E}">
        <p14:creationId xmlns:p14="http://schemas.microsoft.com/office/powerpoint/2010/main" val="3159674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xfrm>
            <a:off x="3919538" y="6445250"/>
            <a:ext cx="2133600" cy="476250"/>
          </a:xfrm>
          <a:prstGeom prst="rect">
            <a:avLst/>
          </a:prstGeom>
          <a:ln/>
        </p:spPr>
        <p:txBody>
          <a:bodyPr/>
          <a:lstStyle>
            <a:lvl1pPr>
              <a:defRPr/>
            </a:lvl1pPr>
          </a:lstStyle>
          <a:p>
            <a:pPr>
              <a:defRPr/>
            </a:pPr>
            <a:fld id="{090000D6-F1D6-4ABC-A16C-710C4460787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783536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4007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38B21DEC-B2E7-4DB1-B478-8098B74F8C3E}"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1169519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endParaRPr lang="en-US">
              <a:solidFill>
                <a:srgbClr val="000000"/>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pPr>
              <a:defRPr/>
            </a:pPr>
            <a:fld id="{682F49CE-5C74-46FE-B22E-026A178112EE}"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2001202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endParaRPr lang="en-US">
              <a:solidFill>
                <a:srgbClr val="000000"/>
              </a:solidFill>
            </a:endParaRPr>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pPr>
              <a:defRPr/>
            </a:pPr>
            <a:fld id="{F73034F6-D698-486E-9B63-D59A1C5B8B39}" type="slidenum">
              <a:rPr lang="en-US">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val="1400244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EA31CE9E-EEB0-4064-9934-BEB9D43E6608}" type="slidenum">
              <a:rPr lang="en-US">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val="3671488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endParaRPr lang="en-US">
              <a:solidFill>
                <a:srgbClr val="000000"/>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pPr>
              <a:defRPr/>
            </a:pPr>
            <a:fld id="{682F49CE-5C74-46FE-B22E-026A178112EE}"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307673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endParaRPr lang="en-US">
              <a:solidFill>
                <a:srgbClr val="000000"/>
              </a:solidFill>
            </a:endParaRPr>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pPr>
              <a:defRPr/>
            </a:pPr>
            <a:fld id="{F73034F6-D698-486E-9B63-D59A1C5B8B39}" type="slidenum">
              <a:rPr lang="en-US">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val="114357863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image" Target="../media/image3.jpeg"/><Relationship Id="rId5" Type="http://schemas.openxmlformats.org/officeDocument/2006/relationships/theme" Target="../theme/theme2.xml"/><Relationship Id="rId4"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image" Target="../media/image3.jpeg"/><Relationship Id="rId5" Type="http://schemas.openxmlformats.org/officeDocument/2006/relationships/theme" Target="../theme/theme3.xml"/><Relationship Id="rId4"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3.jpe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4.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8.xml"/><Relationship Id="rId1" Type="http://schemas.openxmlformats.org/officeDocument/2006/relationships/slideLayout" Target="../slideLayouts/slideLayout17.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1" descr="footer"/>
          <p:cNvPicPr>
            <a:picLocks noChangeAspect="1" noChangeArrowheads="1"/>
          </p:cNvPicPr>
          <p:nvPr/>
        </p:nvPicPr>
        <p:blipFill>
          <a:blip r:embed="rId5" cstate="print"/>
          <a:srcRect/>
          <a:stretch>
            <a:fillRect/>
          </a:stretch>
        </p:blipFill>
        <p:spPr bwMode="auto">
          <a:xfrm>
            <a:off x="0" y="6162675"/>
            <a:ext cx="9144000" cy="695325"/>
          </a:xfrm>
          <a:prstGeom prst="rect">
            <a:avLst/>
          </a:prstGeom>
          <a:noFill/>
          <a:ln w="9525">
            <a:noFill/>
            <a:miter lim="800000"/>
            <a:headEnd/>
            <a:tailEnd/>
          </a:ln>
        </p:spPr>
      </p:pic>
      <p:sp>
        <p:nvSpPr>
          <p:cNvPr id="1027" name="Rectangle 2"/>
          <p:cNvSpPr>
            <a:spLocks noGrp="1" noChangeArrowheads="1"/>
          </p:cNvSpPr>
          <p:nvPr>
            <p:ph type="title"/>
          </p:nvPr>
        </p:nvSpPr>
        <p:spPr bwMode="auto">
          <a:xfrm>
            <a:off x="276225" y="279400"/>
            <a:ext cx="8229600" cy="45720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spAutoFit/>
          </a:bodyPr>
          <a:lstStyle/>
          <a:p>
            <a:pPr lvl="0"/>
            <a:r>
              <a:rPr lang="en-US"/>
              <a:t>Click to edit Master title style</a:t>
            </a:r>
          </a:p>
        </p:txBody>
      </p:sp>
      <p:sp>
        <p:nvSpPr>
          <p:cNvPr id="1028" name="Rectangle 3"/>
          <p:cNvSpPr>
            <a:spLocks noGrp="1" noChangeArrowheads="1"/>
          </p:cNvSpPr>
          <p:nvPr>
            <p:ph type="body" idx="1"/>
          </p:nvPr>
        </p:nvSpPr>
        <p:spPr bwMode="auto">
          <a:xfrm>
            <a:off x="390525" y="831850"/>
            <a:ext cx="8353425" cy="5176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levelz</a:t>
            </a:r>
          </a:p>
        </p:txBody>
      </p:sp>
      <p:sp>
        <p:nvSpPr>
          <p:cNvPr id="1034" name="Rectangle 10"/>
          <p:cNvSpPr>
            <a:spLocks noChangeArrowheads="1"/>
          </p:cNvSpPr>
          <p:nvPr/>
        </p:nvSpPr>
        <p:spPr bwMode="auto">
          <a:xfrm>
            <a:off x="6953250" y="6448425"/>
            <a:ext cx="2133600" cy="333375"/>
          </a:xfrm>
          <a:prstGeom prst="rect">
            <a:avLst/>
          </a:prstGeom>
          <a:noFill/>
          <a:ln w="9525">
            <a:noFill/>
            <a:miter lim="800000"/>
            <a:headEnd/>
            <a:tailEnd/>
          </a:ln>
          <a:effectLst/>
        </p:spPr>
        <p:txBody>
          <a:bodyPr/>
          <a:lstStyle/>
          <a:p>
            <a:pPr algn="r" fontAlgn="base">
              <a:spcBef>
                <a:spcPct val="0"/>
              </a:spcBef>
              <a:spcAft>
                <a:spcPct val="0"/>
              </a:spcAft>
              <a:defRPr/>
            </a:pPr>
            <a:fld id="{41A03635-9795-41F2-BCD4-147B79957516}" type="slidenum">
              <a:rPr lang="en-US" sz="1000" b="1">
                <a:solidFill>
                  <a:srgbClr val="FFFFFF"/>
                </a:solidFill>
              </a:rPr>
              <a:pPr algn="r" fontAlgn="base">
                <a:spcBef>
                  <a:spcPct val="0"/>
                </a:spcBef>
                <a:spcAft>
                  <a:spcPct val="0"/>
                </a:spcAft>
                <a:defRPr/>
              </a:pPr>
              <a:t>‹#›</a:t>
            </a:fld>
            <a:endParaRPr lang="en-US" sz="1000" b="1">
              <a:solidFill>
                <a:srgbClr val="FFFFFF"/>
              </a:solidFill>
            </a:endParaRPr>
          </a:p>
        </p:txBody>
      </p:sp>
    </p:spTree>
    <p:extLst>
      <p:ext uri="{BB962C8B-B14F-4D97-AF65-F5344CB8AC3E}">
        <p14:creationId xmlns:p14="http://schemas.microsoft.com/office/powerpoint/2010/main" val="34734212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rtl="0" eaLnBrk="0" fontAlgn="base" hangingPunct="0">
        <a:spcBef>
          <a:spcPct val="0"/>
        </a:spcBef>
        <a:spcAft>
          <a:spcPct val="0"/>
        </a:spcAft>
        <a:defRPr sz="2400" b="1">
          <a:solidFill>
            <a:srgbClr val="012445"/>
          </a:solidFill>
          <a:latin typeface="+mj-lt"/>
          <a:ea typeface="+mj-ea"/>
          <a:cs typeface="+mj-cs"/>
        </a:defRPr>
      </a:lvl1pPr>
      <a:lvl2pPr algn="l" rtl="0" eaLnBrk="0" fontAlgn="base" hangingPunct="0">
        <a:spcBef>
          <a:spcPct val="0"/>
        </a:spcBef>
        <a:spcAft>
          <a:spcPct val="0"/>
        </a:spcAft>
        <a:defRPr sz="2400" b="1">
          <a:solidFill>
            <a:srgbClr val="012445"/>
          </a:solidFill>
          <a:latin typeface="Franklin Gothic Demi" pitchFamily="34" charset="0"/>
        </a:defRPr>
      </a:lvl2pPr>
      <a:lvl3pPr algn="l" rtl="0" eaLnBrk="0" fontAlgn="base" hangingPunct="0">
        <a:spcBef>
          <a:spcPct val="0"/>
        </a:spcBef>
        <a:spcAft>
          <a:spcPct val="0"/>
        </a:spcAft>
        <a:defRPr sz="2400" b="1">
          <a:solidFill>
            <a:srgbClr val="012445"/>
          </a:solidFill>
          <a:latin typeface="Franklin Gothic Demi" pitchFamily="34" charset="0"/>
        </a:defRPr>
      </a:lvl3pPr>
      <a:lvl4pPr algn="l" rtl="0" eaLnBrk="0" fontAlgn="base" hangingPunct="0">
        <a:spcBef>
          <a:spcPct val="0"/>
        </a:spcBef>
        <a:spcAft>
          <a:spcPct val="0"/>
        </a:spcAft>
        <a:defRPr sz="2400" b="1">
          <a:solidFill>
            <a:srgbClr val="012445"/>
          </a:solidFill>
          <a:latin typeface="Franklin Gothic Demi" pitchFamily="34" charset="0"/>
        </a:defRPr>
      </a:lvl4pPr>
      <a:lvl5pPr algn="l" rtl="0" eaLnBrk="0" fontAlgn="base" hangingPunct="0">
        <a:spcBef>
          <a:spcPct val="0"/>
        </a:spcBef>
        <a:spcAft>
          <a:spcPct val="0"/>
        </a:spcAft>
        <a:defRPr sz="2400" b="1">
          <a:solidFill>
            <a:srgbClr val="012445"/>
          </a:solidFill>
          <a:latin typeface="Franklin Gothic Demi" pitchFamily="34" charset="0"/>
        </a:defRPr>
      </a:lvl5pPr>
      <a:lvl6pPr marL="457200" algn="l" rtl="0" fontAlgn="base">
        <a:spcBef>
          <a:spcPct val="0"/>
        </a:spcBef>
        <a:spcAft>
          <a:spcPct val="0"/>
        </a:spcAft>
        <a:defRPr sz="2400" b="1">
          <a:solidFill>
            <a:srgbClr val="012445"/>
          </a:solidFill>
          <a:latin typeface="Franklin Gothic Demi" pitchFamily="34" charset="0"/>
        </a:defRPr>
      </a:lvl6pPr>
      <a:lvl7pPr marL="914400" algn="l" rtl="0" fontAlgn="base">
        <a:spcBef>
          <a:spcPct val="0"/>
        </a:spcBef>
        <a:spcAft>
          <a:spcPct val="0"/>
        </a:spcAft>
        <a:defRPr sz="2400" b="1">
          <a:solidFill>
            <a:srgbClr val="012445"/>
          </a:solidFill>
          <a:latin typeface="Franklin Gothic Demi" pitchFamily="34" charset="0"/>
        </a:defRPr>
      </a:lvl7pPr>
      <a:lvl8pPr marL="1371600" algn="l" rtl="0" fontAlgn="base">
        <a:spcBef>
          <a:spcPct val="0"/>
        </a:spcBef>
        <a:spcAft>
          <a:spcPct val="0"/>
        </a:spcAft>
        <a:defRPr sz="2400" b="1">
          <a:solidFill>
            <a:srgbClr val="012445"/>
          </a:solidFill>
          <a:latin typeface="Franklin Gothic Demi" pitchFamily="34" charset="0"/>
        </a:defRPr>
      </a:lvl8pPr>
      <a:lvl9pPr marL="1828800" algn="l" rtl="0" fontAlgn="base">
        <a:spcBef>
          <a:spcPct val="0"/>
        </a:spcBef>
        <a:spcAft>
          <a:spcPct val="0"/>
        </a:spcAft>
        <a:defRPr sz="2400" b="1">
          <a:solidFill>
            <a:srgbClr val="012445"/>
          </a:solidFill>
          <a:latin typeface="Franklin Gothic Demi" pitchFamily="34" charset="0"/>
        </a:defRPr>
      </a:lvl9pPr>
    </p:titleStyle>
    <p:bodyStyle>
      <a:lvl1pPr marL="342900" indent="-342900" algn="l" rtl="0" eaLnBrk="0" fontAlgn="base" hangingPunct="0">
        <a:spcBef>
          <a:spcPct val="20000"/>
        </a:spcBef>
        <a:spcAft>
          <a:spcPct val="0"/>
        </a:spcAft>
        <a:buChar char="•"/>
        <a:defRPr sz="2200">
          <a:solidFill>
            <a:schemeClr val="tx1"/>
          </a:solidFill>
          <a:latin typeface="+mn-lt"/>
          <a:ea typeface="+mn-ea"/>
          <a:cs typeface="+mn-cs"/>
        </a:defRPr>
      </a:lvl1pPr>
      <a:lvl2pPr marL="630238" indent="-285750" algn="l" rtl="0" eaLnBrk="0" fontAlgn="base" hangingPunct="0">
        <a:spcBef>
          <a:spcPct val="20000"/>
        </a:spcBef>
        <a:spcAft>
          <a:spcPct val="0"/>
        </a:spcAft>
        <a:buChar char="–"/>
        <a:defRPr>
          <a:solidFill>
            <a:schemeClr val="tx1"/>
          </a:solidFill>
          <a:latin typeface="+mn-lt"/>
        </a:defRPr>
      </a:lvl2pPr>
      <a:lvl3pPr marL="860425" indent="-228600" algn="l" rtl="0" eaLnBrk="0" fontAlgn="base" hangingPunct="0">
        <a:spcBef>
          <a:spcPct val="20000"/>
        </a:spcBef>
        <a:spcAft>
          <a:spcPct val="0"/>
        </a:spcAft>
        <a:buChar char="•"/>
        <a:defRPr sz="1400">
          <a:solidFill>
            <a:schemeClr val="tx1"/>
          </a:solidFill>
          <a:latin typeface="+mn-lt"/>
        </a:defRPr>
      </a:lvl3pPr>
      <a:lvl4pPr marL="1090613" indent="-228600" algn="l" rtl="0" eaLnBrk="0" fontAlgn="base" hangingPunct="0">
        <a:spcBef>
          <a:spcPct val="20000"/>
        </a:spcBef>
        <a:spcAft>
          <a:spcPct val="0"/>
        </a:spcAft>
        <a:buChar char="–"/>
        <a:defRPr sz="1000">
          <a:solidFill>
            <a:schemeClr val="tx1"/>
          </a:solidFill>
          <a:latin typeface="+mn-lt"/>
        </a:defRPr>
      </a:lvl4pPr>
      <a:lvl5pPr marL="1333500" indent="-228600" algn="l" rtl="0" eaLnBrk="0" fontAlgn="base" hangingPunct="0">
        <a:spcBef>
          <a:spcPct val="20000"/>
        </a:spcBef>
        <a:spcAft>
          <a:spcPct val="0"/>
        </a:spcAft>
        <a:buChar char="»"/>
        <a:defRPr sz="1000">
          <a:solidFill>
            <a:schemeClr val="tx1"/>
          </a:solidFill>
          <a:latin typeface="+mn-lt"/>
        </a:defRPr>
      </a:lvl5pPr>
      <a:lvl6pPr marL="1790700" indent="-228600" algn="l" rtl="0" fontAlgn="base">
        <a:spcBef>
          <a:spcPct val="20000"/>
        </a:spcBef>
        <a:spcAft>
          <a:spcPct val="0"/>
        </a:spcAft>
        <a:buChar char="»"/>
        <a:defRPr sz="1000">
          <a:solidFill>
            <a:schemeClr val="tx1"/>
          </a:solidFill>
          <a:latin typeface="+mn-lt"/>
        </a:defRPr>
      </a:lvl6pPr>
      <a:lvl7pPr marL="2247900" indent="-228600" algn="l" rtl="0" fontAlgn="base">
        <a:spcBef>
          <a:spcPct val="20000"/>
        </a:spcBef>
        <a:spcAft>
          <a:spcPct val="0"/>
        </a:spcAft>
        <a:buChar char="»"/>
        <a:defRPr sz="1000">
          <a:solidFill>
            <a:schemeClr val="tx1"/>
          </a:solidFill>
          <a:latin typeface="+mn-lt"/>
        </a:defRPr>
      </a:lvl7pPr>
      <a:lvl8pPr marL="2705100" indent="-228600" algn="l" rtl="0" fontAlgn="base">
        <a:spcBef>
          <a:spcPct val="20000"/>
        </a:spcBef>
        <a:spcAft>
          <a:spcPct val="0"/>
        </a:spcAft>
        <a:buChar char="»"/>
        <a:defRPr sz="1000">
          <a:solidFill>
            <a:schemeClr val="tx1"/>
          </a:solidFill>
          <a:latin typeface="+mn-lt"/>
        </a:defRPr>
      </a:lvl8pPr>
      <a:lvl9pPr marL="3162300" indent="-228600" algn="l" rtl="0" fontAlgn="base">
        <a:spcBef>
          <a:spcPct val="20000"/>
        </a:spcBef>
        <a:spcAft>
          <a:spcPct val="0"/>
        </a:spcAft>
        <a:buChar char="»"/>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76225" y="120650"/>
            <a:ext cx="8229600" cy="519113"/>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spAutoFit/>
          </a:bodyPr>
          <a:lstStyle/>
          <a:p>
            <a:pPr lvl="0"/>
            <a:r>
              <a:rPr lang="en-US"/>
              <a:t>Click to edit Master title style</a:t>
            </a:r>
          </a:p>
        </p:txBody>
      </p:sp>
      <p:sp>
        <p:nvSpPr>
          <p:cNvPr id="1027" name="Rectangle 3"/>
          <p:cNvSpPr>
            <a:spLocks noGrp="1" noChangeArrowheads="1"/>
          </p:cNvSpPr>
          <p:nvPr>
            <p:ph type="body" idx="1"/>
          </p:nvPr>
        </p:nvSpPr>
        <p:spPr bwMode="auto">
          <a:xfrm>
            <a:off x="390525" y="657225"/>
            <a:ext cx="8353425" cy="5176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4" name="Rectangle 10"/>
          <p:cNvSpPr>
            <a:spLocks noChangeArrowheads="1"/>
          </p:cNvSpPr>
          <p:nvPr/>
        </p:nvSpPr>
        <p:spPr bwMode="auto">
          <a:xfrm>
            <a:off x="6953250" y="6448425"/>
            <a:ext cx="2133600" cy="333375"/>
          </a:xfrm>
          <a:prstGeom prst="rect">
            <a:avLst/>
          </a:prstGeom>
          <a:noFill/>
          <a:ln w="9525">
            <a:noFill/>
            <a:miter lim="800000"/>
            <a:headEnd/>
            <a:tailEnd/>
          </a:ln>
          <a:effectLst/>
        </p:spPr>
        <p:txBody>
          <a:bodyPr/>
          <a:lstStyle/>
          <a:p>
            <a:pPr algn="r">
              <a:defRPr/>
            </a:pPr>
            <a:fld id="{CC83BF03-FB24-4FF1-84B5-A80A93B5FEF6}" type="slidenum">
              <a:rPr lang="en-US" sz="1000" b="1">
                <a:solidFill>
                  <a:srgbClr val="FFFFFF"/>
                </a:solidFill>
              </a:rPr>
              <a:pPr algn="r">
                <a:defRPr/>
              </a:pPr>
              <a:t>‹#›</a:t>
            </a:fld>
            <a:endParaRPr lang="en-US" sz="1000" b="1">
              <a:solidFill>
                <a:srgbClr val="FFFFFF"/>
              </a:solidFill>
            </a:endParaRPr>
          </a:p>
        </p:txBody>
      </p:sp>
      <p:pic>
        <p:nvPicPr>
          <p:cNvPr id="1029" name="Picture 6" descr="NIST_pptFooter_final"/>
          <p:cNvPicPr>
            <a:picLocks noChangeAspect="1" noChangeArrowheads="1"/>
          </p:cNvPicPr>
          <p:nvPr/>
        </p:nvPicPr>
        <p:blipFill>
          <a:blip r:embed="rId6" cstate="print"/>
          <a:srcRect/>
          <a:stretch>
            <a:fillRect/>
          </a:stretch>
        </p:blipFill>
        <p:spPr bwMode="auto">
          <a:xfrm>
            <a:off x="0" y="6162675"/>
            <a:ext cx="9144000" cy="695325"/>
          </a:xfrm>
          <a:prstGeom prst="rect">
            <a:avLst/>
          </a:prstGeom>
          <a:noFill/>
          <a:ln w="9525">
            <a:noFill/>
            <a:miter lim="800000"/>
            <a:headEnd/>
            <a:tailEnd/>
          </a:ln>
        </p:spPr>
      </p:pic>
      <p:sp>
        <p:nvSpPr>
          <p:cNvPr id="1030" name="Rectangle 6"/>
          <p:cNvSpPr>
            <a:spLocks noGrp="1" noChangeArrowheads="1"/>
          </p:cNvSpPr>
          <p:nvPr>
            <p:ph type="sldNum" sz="quarter" idx="4"/>
          </p:nvPr>
        </p:nvSpPr>
        <p:spPr bwMode="auto">
          <a:xfrm>
            <a:off x="3919538" y="64452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fontAlgn="auto" hangingPunct="0">
              <a:spcBef>
                <a:spcPts val="0"/>
              </a:spcBef>
              <a:spcAft>
                <a:spcPts val="0"/>
              </a:spcAft>
              <a:defRPr sz="1400">
                <a:solidFill>
                  <a:schemeClr val="bg1"/>
                </a:solidFill>
                <a:latin typeface="+mn-lt"/>
              </a:defRPr>
            </a:lvl1pPr>
          </a:lstStyle>
          <a:p>
            <a:pPr>
              <a:defRPr/>
            </a:pPr>
            <a:fld id="{774E2DDC-43E9-4E4A-8F7D-AFEC864574CD}"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257282894"/>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Lst>
  <p:hf hdr="0" ftr="0" dt="0"/>
  <p:txStyles>
    <p:titleStyle>
      <a:lvl1pPr algn="l" rtl="0" eaLnBrk="0" fontAlgn="base" hangingPunct="0">
        <a:spcBef>
          <a:spcPct val="0"/>
        </a:spcBef>
        <a:spcAft>
          <a:spcPct val="0"/>
        </a:spcAft>
        <a:defRPr sz="2800" b="1">
          <a:solidFill>
            <a:srgbClr val="012445"/>
          </a:solidFill>
          <a:latin typeface="+mj-lt"/>
          <a:ea typeface="+mj-ea"/>
          <a:cs typeface="+mj-cs"/>
        </a:defRPr>
      </a:lvl1pPr>
      <a:lvl2pPr algn="l" rtl="0" eaLnBrk="0" fontAlgn="base" hangingPunct="0">
        <a:spcBef>
          <a:spcPct val="0"/>
        </a:spcBef>
        <a:spcAft>
          <a:spcPct val="0"/>
        </a:spcAft>
        <a:defRPr sz="2800" b="1">
          <a:solidFill>
            <a:srgbClr val="012445"/>
          </a:solidFill>
          <a:latin typeface="Franklin Gothic Demi" pitchFamily="34" charset="0"/>
        </a:defRPr>
      </a:lvl2pPr>
      <a:lvl3pPr algn="l" rtl="0" eaLnBrk="0" fontAlgn="base" hangingPunct="0">
        <a:spcBef>
          <a:spcPct val="0"/>
        </a:spcBef>
        <a:spcAft>
          <a:spcPct val="0"/>
        </a:spcAft>
        <a:defRPr sz="2800" b="1">
          <a:solidFill>
            <a:srgbClr val="012445"/>
          </a:solidFill>
          <a:latin typeface="Franklin Gothic Demi" pitchFamily="34" charset="0"/>
        </a:defRPr>
      </a:lvl3pPr>
      <a:lvl4pPr algn="l" rtl="0" eaLnBrk="0" fontAlgn="base" hangingPunct="0">
        <a:spcBef>
          <a:spcPct val="0"/>
        </a:spcBef>
        <a:spcAft>
          <a:spcPct val="0"/>
        </a:spcAft>
        <a:defRPr sz="2800" b="1">
          <a:solidFill>
            <a:srgbClr val="012445"/>
          </a:solidFill>
          <a:latin typeface="Franklin Gothic Demi" pitchFamily="34" charset="0"/>
        </a:defRPr>
      </a:lvl4pPr>
      <a:lvl5pPr algn="l" rtl="0" eaLnBrk="0" fontAlgn="base" hangingPunct="0">
        <a:spcBef>
          <a:spcPct val="0"/>
        </a:spcBef>
        <a:spcAft>
          <a:spcPct val="0"/>
        </a:spcAft>
        <a:defRPr sz="2800" b="1">
          <a:solidFill>
            <a:srgbClr val="012445"/>
          </a:solidFill>
          <a:latin typeface="Franklin Gothic Demi" pitchFamily="34" charset="0"/>
        </a:defRPr>
      </a:lvl5pPr>
      <a:lvl6pPr marL="457200" algn="l" rtl="0" eaLnBrk="1" fontAlgn="base" hangingPunct="1">
        <a:spcBef>
          <a:spcPct val="0"/>
        </a:spcBef>
        <a:spcAft>
          <a:spcPct val="0"/>
        </a:spcAft>
        <a:defRPr sz="2200" b="1">
          <a:solidFill>
            <a:srgbClr val="012445"/>
          </a:solidFill>
          <a:latin typeface="Franklin Gothic Demi" pitchFamily="34" charset="0"/>
        </a:defRPr>
      </a:lvl6pPr>
      <a:lvl7pPr marL="914400" algn="l" rtl="0" eaLnBrk="1" fontAlgn="base" hangingPunct="1">
        <a:spcBef>
          <a:spcPct val="0"/>
        </a:spcBef>
        <a:spcAft>
          <a:spcPct val="0"/>
        </a:spcAft>
        <a:defRPr sz="2200" b="1">
          <a:solidFill>
            <a:srgbClr val="012445"/>
          </a:solidFill>
          <a:latin typeface="Franklin Gothic Demi" pitchFamily="34" charset="0"/>
        </a:defRPr>
      </a:lvl7pPr>
      <a:lvl8pPr marL="1371600" algn="l" rtl="0" eaLnBrk="1" fontAlgn="base" hangingPunct="1">
        <a:spcBef>
          <a:spcPct val="0"/>
        </a:spcBef>
        <a:spcAft>
          <a:spcPct val="0"/>
        </a:spcAft>
        <a:defRPr sz="2200" b="1">
          <a:solidFill>
            <a:srgbClr val="012445"/>
          </a:solidFill>
          <a:latin typeface="Franklin Gothic Demi" pitchFamily="34" charset="0"/>
        </a:defRPr>
      </a:lvl8pPr>
      <a:lvl9pPr marL="1828800" algn="l" rtl="0" eaLnBrk="1" fontAlgn="base" hangingPunct="1">
        <a:spcBef>
          <a:spcPct val="0"/>
        </a:spcBef>
        <a:spcAft>
          <a:spcPct val="0"/>
        </a:spcAft>
        <a:defRPr sz="2200" b="1">
          <a:solidFill>
            <a:srgbClr val="012445"/>
          </a:solidFill>
          <a:latin typeface="Franklin Gothic Demi" pitchFamily="34"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000">
          <a:solidFill>
            <a:schemeClr val="tx1"/>
          </a:solidFill>
          <a:latin typeface="+mn-lt"/>
        </a:defRPr>
      </a:lvl4pPr>
      <a:lvl5pPr marL="2057400" indent="-228600" algn="l" rtl="0" eaLnBrk="0" fontAlgn="base" hangingPunct="0">
        <a:spcBef>
          <a:spcPct val="20000"/>
        </a:spcBef>
        <a:spcAft>
          <a:spcPct val="0"/>
        </a:spcAft>
        <a:buChar char="»"/>
        <a:defRPr sz="1000">
          <a:solidFill>
            <a:schemeClr val="tx1"/>
          </a:solidFill>
          <a:latin typeface="+mn-lt"/>
        </a:defRPr>
      </a:lvl5pPr>
      <a:lvl6pPr marL="2514600" indent="-228600" algn="l" rtl="0" eaLnBrk="1" fontAlgn="base" hangingPunct="1">
        <a:spcBef>
          <a:spcPct val="20000"/>
        </a:spcBef>
        <a:spcAft>
          <a:spcPct val="0"/>
        </a:spcAft>
        <a:buChar char="»"/>
        <a:defRPr sz="1000">
          <a:solidFill>
            <a:schemeClr val="tx1"/>
          </a:solidFill>
          <a:latin typeface="+mn-lt"/>
        </a:defRPr>
      </a:lvl6pPr>
      <a:lvl7pPr marL="2971800" indent="-228600" algn="l" rtl="0" eaLnBrk="1" fontAlgn="base" hangingPunct="1">
        <a:spcBef>
          <a:spcPct val="20000"/>
        </a:spcBef>
        <a:spcAft>
          <a:spcPct val="0"/>
        </a:spcAft>
        <a:buChar char="»"/>
        <a:defRPr sz="1000">
          <a:solidFill>
            <a:schemeClr val="tx1"/>
          </a:solidFill>
          <a:latin typeface="+mn-lt"/>
        </a:defRPr>
      </a:lvl7pPr>
      <a:lvl8pPr marL="3429000" indent="-228600" algn="l" rtl="0" eaLnBrk="1" fontAlgn="base" hangingPunct="1">
        <a:spcBef>
          <a:spcPct val="20000"/>
        </a:spcBef>
        <a:spcAft>
          <a:spcPct val="0"/>
        </a:spcAft>
        <a:buChar char="»"/>
        <a:defRPr sz="1000">
          <a:solidFill>
            <a:schemeClr val="tx1"/>
          </a:solidFill>
          <a:latin typeface="+mn-lt"/>
        </a:defRPr>
      </a:lvl8pPr>
      <a:lvl9pPr marL="3886200" indent="-228600" algn="l" rtl="0" eaLnBrk="1" fontAlgn="base" hangingPunct="1">
        <a:spcBef>
          <a:spcPct val="20000"/>
        </a:spcBef>
        <a:spcAft>
          <a:spcPct val="0"/>
        </a:spcAft>
        <a:buChar char="»"/>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76225" y="120650"/>
            <a:ext cx="8229600" cy="519113"/>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spAutoFit/>
          </a:bodyPr>
          <a:lstStyle/>
          <a:p>
            <a:pPr lvl="0"/>
            <a:r>
              <a:rPr lang="en-US"/>
              <a:t>Click to edit Master title style</a:t>
            </a:r>
          </a:p>
        </p:txBody>
      </p:sp>
      <p:sp>
        <p:nvSpPr>
          <p:cNvPr id="1027" name="Rectangle 3"/>
          <p:cNvSpPr>
            <a:spLocks noGrp="1" noChangeArrowheads="1"/>
          </p:cNvSpPr>
          <p:nvPr>
            <p:ph type="body" idx="1"/>
          </p:nvPr>
        </p:nvSpPr>
        <p:spPr bwMode="auto">
          <a:xfrm>
            <a:off x="390525" y="657225"/>
            <a:ext cx="8353425" cy="5176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4" name="Rectangle 10"/>
          <p:cNvSpPr>
            <a:spLocks noChangeArrowheads="1"/>
          </p:cNvSpPr>
          <p:nvPr/>
        </p:nvSpPr>
        <p:spPr bwMode="auto">
          <a:xfrm>
            <a:off x="6953250" y="6448425"/>
            <a:ext cx="2133600" cy="333375"/>
          </a:xfrm>
          <a:prstGeom prst="rect">
            <a:avLst/>
          </a:prstGeom>
          <a:noFill/>
          <a:ln w="9525">
            <a:noFill/>
            <a:miter lim="800000"/>
            <a:headEnd/>
            <a:tailEnd/>
          </a:ln>
          <a:effectLst/>
        </p:spPr>
        <p:txBody>
          <a:bodyPr/>
          <a:lstStyle/>
          <a:p>
            <a:pPr algn="r">
              <a:defRPr/>
            </a:pPr>
            <a:fld id="{CC83BF03-FB24-4FF1-84B5-A80A93B5FEF6}" type="slidenum">
              <a:rPr lang="en-US" sz="1000" b="1">
                <a:solidFill>
                  <a:srgbClr val="FFFFFF"/>
                </a:solidFill>
              </a:rPr>
              <a:pPr algn="r">
                <a:defRPr/>
              </a:pPr>
              <a:t>‹#›</a:t>
            </a:fld>
            <a:endParaRPr lang="en-US" sz="1000" b="1">
              <a:solidFill>
                <a:srgbClr val="FFFFFF"/>
              </a:solidFill>
            </a:endParaRPr>
          </a:p>
        </p:txBody>
      </p:sp>
      <p:pic>
        <p:nvPicPr>
          <p:cNvPr id="1029" name="Picture 6" descr="NIST_pptFooter_final"/>
          <p:cNvPicPr>
            <a:picLocks noChangeAspect="1" noChangeArrowheads="1"/>
          </p:cNvPicPr>
          <p:nvPr/>
        </p:nvPicPr>
        <p:blipFill>
          <a:blip r:embed="rId6" cstate="print"/>
          <a:srcRect/>
          <a:stretch>
            <a:fillRect/>
          </a:stretch>
        </p:blipFill>
        <p:spPr bwMode="auto">
          <a:xfrm>
            <a:off x="0" y="6162675"/>
            <a:ext cx="9144000" cy="695325"/>
          </a:xfrm>
          <a:prstGeom prst="rect">
            <a:avLst/>
          </a:prstGeom>
          <a:noFill/>
          <a:ln w="9525">
            <a:noFill/>
            <a:miter lim="800000"/>
            <a:headEnd/>
            <a:tailEnd/>
          </a:ln>
        </p:spPr>
      </p:pic>
      <p:sp>
        <p:nvSpPr>
          <p:cNvPr id="1030" name="Rectangle 6"/>
          <p:cNvSpPr>
            <a:spLocks noGrp="1" noChangeArrowheads="1"/>
          </p:cNvSpPr>
          <p:nvPr>
            <p:ph type="sldNum" sz="quarter" idx="4"/>
          </p:nvPr>
        </p:nvSpPr>
        <p:spPr bwMode="auto">
          <a:xfrm>
            <a:off x="3919538" y="64452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fontAlgn="auto" hangingPunct="0">
              <a:spcBef>
                <a:spcPts val="0"/>
              </a:spcBef>
              <a:spcAft>
                <a:spcPts val="0"/>
              </a:spcAft>
              <a:defRPr sz="1400">
                <a:solidFill>
                  <a:schemeClr val="bg1"/>
                </a:solidFill>
                <a:latin typeface="+mn-lt"/>
              </a:defRPr>
            </a:lvl1pPr>
          </a:lstStyle>
          <a:p>
            <a:pPr>
              <a:defRPr/>
            </a:pPr>
            <a:fld id="{774E2DDC-43E9-4E4A-8F7D-AFEC864574CD}"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386885619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Lst>
  <p:hf hdr="0" ftr="0" dt="0"/>
  <p:txStyles>
    <p:titleStyle>
      <a:lvl1pPr algn="l" rtl="0" eaLnBrk="0" fontAlgn="base" hangingPunct="0">
        <a:spcBef>
          <a:spcPct val="0"/>
        </a:spcBef>
        <a:spcAft>
          <a:spcPct val="0"/>
        </a:spcAft>
        <a:defRPr sz="2800" b="1">
          <a:solidFill>
            <a:srgbClr val="012445"/>
          </a:solidFill>
          <a:latin typeface="+mj-lt"/>
          <a:ea typeface="+mj-ea"/>
          <a:cs typeface="+mj-cs"/>
        </a:defRPr>
      </a:lvl1pPr>
      <a:lvl2pPr algn="l" rtl="0" eaLnBrk="0" fontAlgn="base" hangingPunct="0">
        <a:spcBef>
          <a:spcPct val="0"/>
        </a:spcBef>
        <a:spcAft>
          <a:spcPct val="0"/>
        </a:spcAft>
        <a:defRPr sz="2800" b="1">
          <a:solidFill>
            <a:srgbClr val="012445"/>
          </a:solidFill>
          <a:latin typeface="Franklin Gothic Demi" pitchFamily="34" charset="0"/>
        </a:defRPr>
      </a:lvl2pPr>
      <a:lvl3pPr algn="l" rtl="0" eaLnBrk="0" fontAlgn="base" hangingPunct="0">
        <a:spcBef>
          <a:spcPct val="0"/>
        </a:spcBef>
        <a:spcAft>
          <a:spcPct val="0"/>
        </a:spcAft>
        <a:defRPr sz="2800" b="1">
          <a:solidFill>
            <a:srgbClr val="012445"/>
          </a:solidFill>
          <a:latin typeface="Franklin Gothic Demi" pitchFamily="34" charset="0"/>
        </a:defRPr>
      </a:lvl3pPr>
      <a:lvl4pPr algn="l" rtl="0" eaLnBrk="0" fontAlgn="base" hangingPunct="0">
        <a:spcBef>
          <a:spcPct val="0"/>
        </a:spcBef>
        <a:spcAft>
          <a:spcPct val="0"/>
        </a:spcAft>
        <a:defRPr sz="2800" b="1">
          <a:solidFill>
            <a:srgbClr val="012445"/>
          </a:solidFill>
          <a:latin typeface="Franklin Gothic Demi" pitchFamily="34" charset="0"/>
        </a:defRPr>
      </a:lvl4pPr>
      <a:lvl5pPr algn="l" rtl="0" eaLnBrk="0" fontAlgn="base" hangingPunct="0">
        <a:spcBef>
          <a:spcPct val="0"/>
        </a:spcBef>
        <a:spcAft>
          <a:spcPct val="0"/>
        </a:spcAft>
        <a:defRPr sz="2800" b="1">
          <a:solidFill>
            <a:srgbClr val="012445"/>
          </a:solidFill>
          <a:latin typeface="Franklin Gothic Demi" pitchFamily="34" charset="0"/>
        </a:defRPr>
      </a:lvl5pPr>
      <a:lvl6pPr marL="457200" algn="l" rtl="0" eaLnBrk="1" fontAlgn="base" hangingPunct="1">
        <a:spcBef>
          <a:spcPct val="0"/>
        </a:spcBef>
        <a:spcAft>
          <a:spcPct val="0"/>
        </a:spcAft>
        <a:defRPr sz="2200" b="1">
          <a:solidFill>
            <a:srgbClr val="012445"/>
          </a:solidFill>
          <a:latin typeface="Franklin Gothic Demi" pitchFamily="34" charset="0"/>
        </a:defRPr>
      </a:lvl6pPr>
      <a:lvl7pPr marL="914400" algn="l" rtl="0" eaLnBrk="1" fontAlgn="base" hangingPunct="1">
        <a:spcBef>
          <a:spcPct val="0"/>
        </a:spcBef>
        <a:spcAft>
          <a:spcPct val="0"/>
        </a:spcAft>
        <a:defRPr sz="2200" b="1">
          <a:solidFill>
            <a:srgbClr val="012445"/>
          </a:solidFill>
          <a:latin typeface="Franklin Gothic Demi" pitchFamily="34" charset="0"/>
        </a:defRPr>
      </a:lvl7pPr>
      <a:lvl8pPr marL="1371600" algn="l" rtl="0" eaLnBrk="1" fontAlgn="base" hangingPunct="1">
        <a:spcBef>
          <a:spcPct val="0"/>
        </a:spcBef>
        <a:spcAft>
          <a:spcPct val="0"/>
        </a:spcAft>
        <a:defRPr sz="2200" b="1">
          <a:solidFill>
            <a:srgbClr val="012445"/>
          </a:solidFill>
          <a:latin typeface="Franklin Gothic Demi" pitchFamily="34" charset="0"/>
        </a:defRPr>
      </a:lvl8pPr>
      <a:lvl9pPr marL="1828800" algn="l" rtl="0" eaLnBrk="1" fontAlgn="base" hangingPunct="1">
        <a:spcBef>
          <a:spcPct val="0"/>
        </a:spcBef>
        <a:spcAft>
          <a:spcPct val="0"/>
        </a:spcAft>
        <a:defRPr sz="2200" b="1">
          <a:solidFill>
            <a:srgbClr val="012445"/>
          </a:solidFill>
          <a:latin typeface="Franklin Gothic Demi" pitchFamily="34"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000">
          <a:solidFill>
            <a:schemeClr val="tx1"/>
          </a:solidFill>
          <a:latin typeface="+mn-lt"/>
        </a:defRPr>
      </a:lvl4pPr>
      <a:lvl5pPr marL="2057400" indent="-228600" algn="l" rtl="0" eaLnBrk="0" fontAlgn="base" hangingPunct="0">
        <a:spcBef>
          <a:spcPct val="20000"/>
        </a:spcBef>
        <a:spcAft>
          <a:spcPct val="0"/>
        </a:spcAft>
        <a:buChar char="»"/>
        <a:defRPr sz="1000">
          <a:solidFill>
            <a:schemeClr val="tx1"/>
          </a:solidFill>
          <a:latin typeface="+mn-lt"/>
        </a:defRPr>
      </a:lvl5pPr>
      <a:lvl6pPr marL="2514600" indent="-228600" algn="l" rtl="0" eaLnBrk="1" fontAlgn="base" hangingPunct="1">
        <a:spcBef>
          <a:spcPct val="20000"/>
        </a:spcBef>
        <a:spcAft>
          <a:spcPct val="0"/>
        </a:spcAft>
        <a:buChar char="»"/>
        <a:defRPr sz="1000">
          <a:solidFill>
            <a:schemeClr val="tx1"/>
          </a:solidFill>
          <a:latin typeface="+mn-lt"/>
        </a:defRPr>
      </a:lvl6pPr>
      <a:lvl7pPr marL="2971800" indent="-228600" algn="l" rtl="0" eaLnBrk="1" fontAlgn="base" hangingPunct="1">
        <a:spcBef>
          <a:spcPct val="20000"/>
        </a:spcBef>
        <a:spcAft>
          <a:spcPct val="0"/>
        </a:spcAft>
        <a:buChar char="»"/>
        <a:defRPr sz="1000">
          <a:solidFill>
            <a:schemeClr val="tx1"/>
          </a:solidFill>
          <a:latin typeface="+mn-lt"/>
        </a:defRPr>
      </a:lvl7pPr>
      <a:lvl8pPr marL="3429000" indent="-228600" algn="l" rtl="0" eaLnBrk="1" fontAlgn="base" hangingPunct="1">
        <a:spcBef>
          <a:spcPct val="20000"/>
        </a:spcBef>
        <a:spcAft>
          <a:spcPct val="0"/>
        </a:spcAft>
        <a:buChar char="»"/>
        <a:defRPr sz="1000">
          <a:solidFill>
            <a:schemeClr val="tx1"/>
          </a:solidFill>
          <a:latin typeface="+mn-lt"/>
        </a:defRPr>
      </a:lvl8pPr>
      <a:lvl9pPr marL="3886200" indent="-228600" algn="l" rtl="0" eaLnBrk="1" fontAlgn="base" hangingPunct="1">
        <a:spcBef>
          <a:spcPct val="20000"/>
        </a:spcBef>
        <a:spcAft>
          <a:spcPct val="0"/>
        </a:spcAft>
        <a:buChar char="»"/>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76225" y="120650"/>
            <a:ext cx="8229600" cy="519113"/>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spAutoFit/>
          </a:bodyPr>
          <a:lstStyle/>
          <a:p>
            <a:pPr lvl="0"/>
            <a:r>
              <a:rPr lang="en-US"/>
              <a:t>Click to edit Master title style</a:t>
            </a:r>
          </a:p>
        </p:txBody>
      </p:sp>
      <p:sp>
        <p:nvSpPr>
          <p:cNvPr id="1027" name="Rectangle 3"/>
          <p:cNvSpPr>
            <a:spLocks noGrp="1" noChangeArrowheads="1"/>
          </p:cNvSpPr>
          <p:nvPr>
            <p:ph type="body" idx="1"/>
          </p:nvPr>
        </p:nvSpPr>
        <p:spPr bwMode="auto">
          <a:xfrm>
            <a:off x="390525" y="657225"/>
            <a:ext cx="8353425" cy="5176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4" name="Rectangle 10"/>
          <p:cNvSpPr>
            <a:spLocks noChangeArrowheads="1"/>
          </p:cNvSpPr>
          <p:nvPr/>
        </p:nvSpPr>
        <p:spPr bwMode="auto">
          <a:xfrm>
            <a:off x="6953250" y="6448425"/>
            <a:ext cx="2133600" cy="333375"/>
          </a:xfrm>
          <a:prstGeom prst="rect">
            <a:avLst/>
          </a:prstGeom>
          <a:noFill/>
          <a:ln w="9525">
            <a:noFill/>
            <a:miter lim="800000"/>
            <a:headEnd/>
            <a:tailEnd/>
          </a:ln>
          <a:effectLst/>
        </p:spPr>
        <p:txBody>
          <a:bodyPr/>
          <a:lstStyle/>
          <a:p>
            <a:pPr algn="r">
              <a:defRPr/>
            </a:pPr>
            <a:fld id="{CC83BF03-FB24-4FF1-84B5-A80A93B5FEF6}" type="slidenum">
              <a:rPr lang="en-US" sz="1000" b="1">
                <a:solidFill>
                  <a:srgbClr val="FFFFFF"/>
                </a:solidFill>
              </a:rPr>
              <a:pPr algn="r">
                <a:defRPr/>
              </a:pPr>
              <a:t>‹#›</a:t>
            </a:fld>
            <a:endParaRPr lang="en-US" sz="1000" b="1">
              <a:solidFill>
                <a:srgbClr val="FFFFFF"/>
              </a:solidFill>
            </a:endParaRPr>
          </a:p>
        </p:txBody>
      </p:sp>
      <p:pic>
        <p:nvPicPr>
          <p:cNvPr id="1029" name="Picture 6" descr="NIST_pptFooter_final"/>
          <p:cNvPicPr>
            <a:picLocks noChangeAspect="1" noChangeArrowheads="1"/>
          </p:cNvPicPr>
          <p:nvPr/>
        </p:nvPicPr>
        <p:blipFill>
          <a:blip r:embed="rId7" cstate="print"/>
          <a:srcRect/>
          <a:stretch>
            <a:fillRect/>
          </a:stretch>
        </p:blipFill>
        <p:spPr bwMode="auto">
          <a:xfrm>
            <a:off x="0" y="6162675"/>
            <a:ext cx="9144000" cy="695325"/>
          </a:xfrm>
          <a:prstGeom prst="rect">
            <a:avLst/>
          </a:prstGeom>
          <a:noFill/>
          <a:ln w="9525">
            <a:noFill/>
            <a:miter lim="800000"/>
            <a:headEnd/>
            <a:tailEnd/>
          </a:ln>
        </p:spPr>
      </p:pic>
      <p:sp>
        <p:nvSpPr>
          <p:cNvPr id="1030" name="Rectangle 6"/>
          <p:cNvSpPr>
            <a:spLocks noGrp="1" noChangeArrowheads="1"/>
          </p:cNvSpPr>
          <p:nvPr>
            <p:ph type="sldNum" sz="quarter" idx="4"/>
          </p:nvPr>
        </p:nvSpPr>
        <p:spPr bwMode="auto">
          <a:xfrm>
            <a:off x="3919538" y="64452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fontAlgn="auto" hangingPunct="0">
              <a:spcBef>
                <a:spcPts val="0"/>
              </a:spcBef>
              <a:spcAft>
                <a:spcPts val="0"/>
              </a:spcAft>
              <a:defRPr sz="1400">
                <a:solidFill>
                  <a:schemeClr val="bg1"/>
                </a:solidFill>
                <a:latin typeface="+mn-lt"/>
              </a:defRPr>
            </a:lvl1pPr>
          </a:lstStyle>
          <a:p>
            <a:pPr>
              <a:defRPr/>
            </a:pPr>
            <a:fld id="{774E2DDC-43E9-4E4A-8F7D-AFEC864574CD}"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6735459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Lst>
  <p:hf hdr="0" ftr="0" dt="0"/>
  <p:txStyles>
    <p:titleStyle>
      <a:lvl1pPr algn="l" rtl="0" eaLnBrk="0" fontAlgn="base" hangingPunct="0">
        <a:spcBef>
          <a:spcPct val="0"/>
        </a:spcBef>
        <a:spcAft>
          <a:spcPct val="0"/>
        </a:spcAft>
        <a:defRPr sz="2800" b="1">
          <a:solidFill>
            <a:srgbClr val="012445"/>
          </a:solidFill>
          <a:latin typeface="+mj-lt"/>
          <a:ea typeface="+mj-ea"/>
          <a:cs typeface="+mj-cs"/>
        </a:defRPr>
      </a:lvl1pPr>
      <a:lvl2pPr algn="l" rtl="0" eaLnBrk="0" fontAlgn="base" hangingPunct="0">
        <a:spcBef>
          <a:spcPct val="0"/>
        </a:spcBef>
        <a:spcAft>
          <a:spcPct val="0"/>
        </a:spcAft>
        <a:defRPr sz="2800" b="1">
          <a:solidFill>
            <a:srgbClr val="012445"/>
          </a:solidFill>
          <a:latin typeface="Franklin Gothic Demi" pitchFamily="34" charset="0"/>
        </a:defRPr>
      </a:lvl2pPr>
      <a:lvl3pPr algn="l" rtl="0" eaLnBrk="0" fontAlgn="base" hangingPunct="0">
        <a:spcBef>
          <a:spcPct val="0"/>
        </a:spcBef>
        <a:spcAft>
          <a:spcPct val="0"/>
        </a:spcAft>
        <a:defRPr sz="2800" b="1">
          <a:solidFill>
            <a:srgbClr val="012445"/>
          </a:solidFill>
          <a:latin typeface="Franklin Gothic Demi" pitchFamily="34" charset="0"/>
        </a:defRPr>
      </a:lvl3pPr>
      <a:lvl4pPr algn="l" rtl="0" eaLnBrk="0" fontAlgn="base" hangingPunct="0">
        <a:spcBef>
          <a:spcPct val="0"/>
        </a:spcBef>
        <a:spcAft>
          <a:spcPct val="0"/>
        </a:spcAft>
        <a:defRPr sz="2800" b="1">
          <a:solidFill>
            <a:srgbClr val="012445"/>
          </a:solidFill>
          <a:latin typeface="Franklin Gothic Demi" pitchFamily="34" charset="0"/>
        </a:defRPr>
      </a:lvl4pPr>
      <a:lvl5pPr algn="l" rtl="0" eaLnBrk="0" fontAlgn="base" hangingPunct="0">
        <a:spcBef>
          <a:spcPct val="0"/>
        </a:spcBef>
        <a:spcAft>
          <a:spcPct val="0"/>
        </a:spcAft>
        <a:defRPr sz="2800" b="1">
          <a:solidFill>
            <a:srgbClr val="012445"/>
          </a:solidFill>
          <a:latin typeface="Franklin Gothic Demi" pitchFamily="34" charset="0"/>
        </a:defRPr>
      </a:lvl5pPr>
      <a:lvl6pPr marL="457200" algn="l" rtl="0" eaLnBrk="1" fontAlgn="base" hangingPunct="1">
        <a:spcBef>
          <a:spcPct val="0"/>
        </a:spcBef>
        <a:spcAft>
          <a:spcPct val="0"/>
        </a:spcAft>
        <a:defRPr sz="2200" b="1">
          <a:solidFill>
            <a:srgbClr val="012445"/>
          </a:solidFill>
          <a:latin typeface="Franklin Gothic Demi" pitchFamily="34" charset="0"/>
        </a:defRPr>
      </a:lvl6pPr>
      <a:lvl7pPr marL="914400" algn="l" rtl="0" eaLnBrk="1" fontAlgn="base" hangingPunct="1">
        <a:spcBef>
          <a:spcPct val="0"/>
        </a:spcBef>
        <a:spcAft>
          <a:spcPct val="0"/>
        </a:spcAft>
        <a:defRPr sz="2200" b="1">
          <a:solidFill>
            <a:srgbClr val="012445"/>
          </a:solidFill>
          <a:latin typeface="Franklin Gothic Demi" pitchFamily="34" charset="0"/>
        </a:defRPr>
      </a:lvl7pPr>
      <a:lvl8pPr marL="1371600" algn="l" rtl="0" eaLnBrk="1" fontAlgn="base" hangingPunct="1">
        <a:spcBef>
          <a:spcPct val="0"/>
        </a:spcBef>
        <a:spcAft>
          <a:spcPct val="0"/>
        </a:spcAft>
        <a:defRPr sz="2200" b="1">
          <a:solidFill>
            <a:srgbClr val="012445"/>
          </a:solidFill>
          <a:latin typeface="Franklin Gothic Demi" pitchFamily="34" charset="0"/>
        </a:defRPr>
      </a:lvl8pPr>
      <a:lvl9pPr marL="1828800" algn="l" rtl="0" eaLnBrk="1" fontAlgn="base" hangingPunct="1">
        <a:spcBef>
          <a:spcPct val="0"/>
        </a:spcBef>
        <a:spcAft>
          <a:spcPct val="0"/>
        </a:spcAft>
        <a:defRPr sz="2200" b="1">
          <a:solidFill>
            <a:srgbClr val="012445"/>
          </a:solidFill>
          <a:latin typeface="Franklin Gothic Demi" pitchFamily="34"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000">
          <a:solidFill>
            <a:schemeClr val="tx1"/>
          </a:solidFill>
          <a:latin typeface="+mn-lt"/>
        </a:defRPr>
      </a:lvl4pPr>
      <a:lvl5pPr marL="2057400" indent="-228600" algn="l" rtl="0" eaLnBrk="0" fontAlgn="base" hangingPunct="0">
        <a:spcBef>
          <a:spcPct val="20000"/>
        </a:spcBef>
        <a:spcAft>
          <a:spcPct val="0"/>
        </a:spcAft>
        <a:buChar char="»"/>
        <a:defRPr sz="1000">
          <a:solidFill>
            <a:schemeClr val="tx1"/>
          </a:solidFill>
          <a:latin typeface="+mn-lt"/>
        </a:defRPr>
      </a:lvl5pPr>
      <a:lvl6pPr marL="2514600" indent="-228600" algn="l" rtl="0" eaLnBrk="1" fontAlgn="base" hangingPunct="1">
        <a:spcBef>
          <a:spcPct val="20000"/>
        </a:spcBef>
        <a:spcAft>
          <a:spcPct val="0"/>
        </a:spcAft>
        <a:buChar char="»"/>
        <a:defRPr sz="1000">
          <a:solidFill>
            <a:schemeClr val="tx1"/>
          </a:solidFill>
          <a:latin typeface="+mn-lt"/>
        </a:defRPr>
      </a:lvl6pPr>
      <a:lvl7pPr marL="2971800" indent="-228600" algn="l" rtl="0" eaLnBrk="1" fontAlgn="base" hangingPunct="1">
        <a:spcBef>
          <a:spcPct val="20000"/>
        </a:spcBef>
        <a:spcAft>
          <a:spcPct val="0"/>
        </a:spcAft>
        <a:buChar char="»"/>
        <a:defRPr sz="1000">
          <a:solidFill>
            <a:schemeClr val="tx1"/>
          </a:solidFill>
          <a:latin typeface="+mn-lt"/>
        </a:defRPr>
      </a:lvl7pPr>
      <a:lvl8pPr marL="3429000" indent="-228600" algn="l" rtl="0" eaLnBrk="1" fontAlgn="base" hangingPunct="1">
        <a:spcBef>
          <a:spcPct val="20000"/>
        </a:spcBef>
        <a:spcAft>
          <a:spcPct val="0"/>
        </a:spcAft>
        <a:buChar char="»"/>
        <a:defRPr sz="1000">
          <a:solidFill>
            <a:schemeClr val="tx1"/>
          </a:solidFill>
          <a:latin typeface="+mn-lt"/>
        </a:defRPr>
      </a:lvl8pPr>
      <a:lvl9pPr marL="3886200" indent="-228600" algn="l" rtl="0" eaLnBrk="1" fontAlgn="base" hangingPunct="1">
        <a:spcBef>
          <a:spcPct val="20000"/>
        </a:spcBef>
        <a:spcAft>
          <a:spcPct val="0"/>
        </a:spcAft>
        <a:buChar char="»"/>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1" descr="footer"/>
          <p:cNvPicPr>
            <a:picLocks noChangeAspect="1" noChangeArrowheads="1"/>
          </p:cNvPicPr>
          <p:nvPr/>
        </p:nvPicPr>
        <p:blipFill>
          <a:blip r:embed="rId4" cstate="print"/>
          <a:srcRect/>
          <a:stretch>
            <a:fillRect/>
          </a:stretch>
        </p:blipFill>
        <p:spPr bwMode="auto">
          <a:xfrm>
            <a:off x="0" y="6162675"/>
            <a:ext cx="9144000" cy="695325"/>
          </a:xfrm>
          <a:prstGeom prst="rect">
            <a:avLst/>
          </a:prstGeom>
          <a:noFill/>
          <a:ln w="9525">
            <a:noFill/>
            <a:miter lim="800000"/>
            <a:headEnd/>
            <a:tailEnd/>
          </a:ln>
        </p:spPr>
      </p:pic>
      <p:sp>
        <p:nvSpPr>
          <p:cNvPr id="1027" name="Rectangle 2"/>
          <p:cNvSpPr>
            <a:spLocks noGrp="1" noChangeArrowheads="1"/>
          </p:cNvSpPr>
          <p:nvPr>
            <p:ph type="title"/>
          </p:nvPr>
        </p:nvSpPr>
        <p:spPr bwMode="auto">
          <a:xfrm>
            <a:off x="276225" y="279400"/>
            <a:ext cx="8229600" cy="45720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spAutoFit/>
          </a:bodyPr>
          <a:lstStyle/>
          <a:p>
            <a:pPr lvl="0"/>
            <a:r>
              <a:rPr lang="en-US"/>
              <a:t>Click to edit Master title style</a:t>
            </a:r>
          </a:p>
        </p:txBody>
      </p:sp>
      <p:sp>
        <p:nvSpPr>
          <p:cNvPr id="1028" name="Rectangle 3"/>
          <p:cNvSpPr>
            <a:spLocks noGrp="1" noChangeArrowheads="1"/>
          </p:cNvSpPr>
          <p:nvPr>
            <p:ph type="body" idx="1"/>
          </p:nvPr>
        </p:nvSpPr>
        <p:spPr bwMode="auto">
          <a:xfrm>
            <a:off x="390525" y="831850"/>
            <a:ext cx="8353425" cy="5176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levelz</a:t>
            </a:r>
          </a:p>
        </p:txBody>
      </p:sp>
      <p:sp>
        <p:nvSpPr>
          <p:cNvPr id="1034" name="Rectangle 10"/>
          <p:cNvSpPr>
            <a:spLocks noChangeArrowheads="1"/>
          </p:cNvSpPr>
          <p:nvPr/>
        </p:nvSpPr>
        <p:spPr bwMode="auto">
          <a:xfrm>
            <a:off x="6953250" y="6448425"/>
            <a:ext cx="2133600" cy="333375"/>
          </a:xfrm>
          <a:prstGeom prst="rect">
            <a:avLst/>
          </a:prstGeom>
          <a:noFill/>
          <a:ln w="9525">
            <a:noFill/>
            <a:miter lim="800000"/>
            <a:headEnd/>
            <a:tailEnd/>
          </a:ln>
          <a:effectLst/>
        </p:spPr>
        <p:txBody>
          <a:bodyPr/>
          <a:lstStyle/>
          <a:p>
            <a:pPr algn="r" fontAlgn="base">
              <a:spcBef>
                <a:spcPct val="0"/>
              </a:spcBef>
              <a:spcAft>
                <a:spcPct val="0"/>
              </a:spcAft>
              <a:defRPr/>
            </a:pPr>
            <a:fld id="{41A03635-9795-41F2-BCD4-147B79957516}" type="slidenum">
              <a:rPr lang="en-US" sz="1000" b="1">
                <a:solidFill>
                  <a:srgbClr val="FFFFFF"/>
                </a:solidFill>
              </a:rPr>
              <a:pPr algn="r" fontAlgn="base">
                <a:spcBef>
                  <a:spcPct val="0"/>
                </a:spcBef>
                <a:spcAft>
                  <a:spcPct val="0"/>
                </a:spcAft>
                <a:defRPr/>
              </a:pPr>
              <a:t>‹#›</a:t>
            </a:fld>
            <a:endParaRPr lang="en-US" sz="1000" b="1" dirty="0">
              <a:solidFill>
                <a:srgbClr val="FFFFFF"/>
              </a:solidFill>
            </a:endParaRPr>
          </a:p>
        </p:txBody>
      </p:sp>
    </p:spTree>
    <p:extLst>
      <p:ext uri="{BB962C8B-B14F-4D97-AF65-F5344CB8AC3E}">
        <p14:creationId xmlns:p14="http://schemas.microsoft.com/office/powerpoint/2010/main" val="1134108101"/>
      </p:ext>
    </p:extLst>
  </p:cSld>
  <p:clrMap bg1="lt1" tx1="dk1" bg2="lt2" tx2="dk2" accent1="accent1" accent2="accent2" accent3="accent3" accent4="accent4" accent5="accent5" accent6="accent6" hlink="hlink" folHlink="folHlink"/>
  <p:sldLayoutIdLst>
    <p:sldLayoutId id="2147483684" r:id="rId1"/>
    <p:sldLayoutId id="2147483685" r:id="rId2"/>
  </p:sldLayoutIdLst>
  <p:txStyles>
    <p:titleStyle>
      <a:lvl1pPr algn="l" rtl="0" eaLnBrk="0" fontAlgn="base" hangingPunct="0">
        <a:spcBef>
          <a:spcPct val="0"/>
        </a:spcBef>
        <a:spcAft>
          <a:spcPct val="0"/>
        </a:spcAft>
        <a:defRPr sz="2400" b="1">
          <a:solidFill>
            <a:srgbClr val="012445"/>
          </a:solidFill>
          <a:latin typeface="+mj-lt"/>
          <a:ea typeface="+mj-ea"/>
          <a:cs typeface="+mj-cs"/>
        </a:defRPr>
      </a:lvl1pPr>
      <a:lvl2pPr algn="l" rtl="0" eaLnBrk="0" fontAlgn="base" hangingPunct="0">
        <a:spcBef>
          <a:spcPct val="0"/>
        </a:spcBef>
        <a:spcAft>
          <a:spcPct val="0"/>
        </a:spcAft>
        <a:defRPr sz="2400" b="1">
          <a:solidFill>
            <a:srgbClr val="012445"/>
          </a:solidFill>
          <a:latin typeface="Franklin Gothic Demi" pitchFamily="34" charset="0"/>
        </a:defRPr>
      </a:lvl2pPr>
      <a:lvl3pPr algn="l" rtl="0" eaLnBrk="0" fontAlgn="base" hangingPunct="0">
        <a:spcBef>
          <a:spcPct val="0"/>
        </a:spcBef>
        <a:spcAft>
          <a:spcPct val="0"/>
        </a:spcAft>
        <a:defRPr sz="2400" b="1">
          <a:solidFill>
            <a:srgbClr val="012445"/>
          </a:solidFill>
          <a:latin typeface="Franklin Gothic Demi" pitchFamily="34" charset="0"/>
        </a:defRPr>
      </a:lvl3pPr>
      <a:lvl4pPr algn="l" rtl="0" eaLnBrk="0" fontAlgn="base" hangingPunct="0">
        <a:spcBef>
          <a:spcPct val="0"/>
        </a:spcBef>
        <a:spcAft>
          <a:spcPct val="0"/>
        </a:spcAft>
        <a:defRPr sz="2400" b="1">
          <a:solidFill>
            <a:srgbClr val="012445"/>
          </a:solidFill>
          <a:latin typeface="Franklin Gothic Demi" pitchFamily="34" charset="0"/>
        </a:defRPr>
      </a:lvl4pPr>
      <a:lvl5pPr algn="l" rtl="0" eaLnBrk="0" fontAlgn="base" hangingPunct="0">
        <a:spcBef>
          <a:spcPct val="0"/>
        </a:spcBef>
        <a:spcAft>
          <a:spcPct val="0"/>
        </a:spcAft>
        <a:defRPr sz="2400" b="1">
          <a:solidFill>
            <a:srgbClr val="012445"/>
          </a:solidFill>
          <a:latin typeface="Franklin Gothic Demi" pitchFamily="34" charset="0"/>
        </a:defRPr>
      </a:lvl5pPr>
      <a:lvl6pPr marL="457200" algn="l" rtl="0" fontAlgn="base">
        <a:spcBef>
          <a:spcPct val="0"/>
        </a:spcBef>
        <a:spcAft>
          <a:spcPct val="0"/>
        </a:spcAft>
        <a:defRPr sz="2400" b="1">
          <a:solidFill>
            <a:srgbClr val="012445"/>
          </a:solidFill>
          <a:latin typeface="Franklin Gothic Demi" pitchFamily="34" charset="0"/>
        </a:defRPr>
      </a:lvl6pPr>
      <a:lvl7pPr marL="914400" algn="l" rtl="0" fontAlgn="base">
        <a:spcBef>
          <a:spcPct val="0"/>
        </a:spcBef>
        <a:spcAft>
          <a:spcPct val="0"/>
        </a:spcAft>
        <a:defRPr sz="2400" b="1">
          <a:solidFill>
            <a:srgbClr val="012445"/>
          </a:solidFill>
          <a:latin typeface="Franklin Gothic Demi" pitchFamily="34" charset="0"/>
        </a:defRPr>
      </a:lvl7pPr>
      <a:lvl8pPr marL="1371600" algn="l" rtl="0" fontAlgn="base">
        <a:spcBef>
          <a:spcPct val="0"/>
        </a:spcBef>
        <a:spcAft>
          <a:spcPct val="0"/>
        </a:spcAft>
        <a:defRPr sz="2400" b="1">
          <a:solidFill>
            <a:srgbClr val="012445"/>
          </a:solidFill>
          <a:latin typeface="Franklin Gothic Demi" pitchFamily="34" charset="0"/>
        </a:defRPr>
      </a:lvl8pPr>
      <a:lvl9pPr marL="1828800" algn="l" rtl="0" fontAlgn="base">
        <a:spcBef>
          <a:spcPct val="0"/>
        </a:spcBef>
        <a:spcAft>
          <a:spcPct val="0"/>
        </a:spcAft>
        <a:defRPr sz="2400" b="1">
          <a:solidFill>
            <a:srgbClr val="012445"/>
          </a:solidFill>
          <a:latin typeface="Franklin Gothic Demi" pitchFamily="34" charset="0"/>
        </a:defRPr>
      </a:lvl9pPr>
    </p:titleStyle>
    <p:bodyStyle>
      <a:lvl1pPr marL="342900" indent="-342900" algn="l" rtl="0" eaLnBrk="0" fontAlgn="base" hangingPunct="0">
        <a:spcBef>
          <a:spcPct val="20000"/>
        </a:spcBef>
        <a:spcAft>
          <a:spcPct val="0"/>
        </a:spcAft>
        <a:buChar char="•"/>
        <a:defRPr sz="2200">
          <a:solidFill>
            <a:schemeClr val="tx1"/>
          </a:solidFill>
          <a:latin typeface="+mn-lt"/>
          <a:ea typeface="+mn-ea"/>
          <a:cs typeface="+mn-cs"/>
        </a:defRPr>
      </a:lvl1pPr>
      <a:lvl2pPr marL="630238" indent="-285750" algn="l" rtl="0" eaLnBrk="0" fontAlgn="base" hangingPunct="0">
        <a:spcBef>
          <a:spcPct val="20000"/>
        </a:spcBef>
        <a:spcAft>
          <a:spcPct val="0"/>
        </a:spcAft>
        <a:buChar char="–"/>
        <a:defRPr>
          <a:solidFill>
            <a:schemeClr val="tx1"/>
          </a:solidFill>
          <a:latin typeface="+mn-lt"/>
        </a:defRPr>
      </a:lvl2pPr>
      <a:lvl3pPr marL="860425" indent="-228600" algn="l" rtl="0" eaLnBrk="0" fontAlgn="base" hangingPunct="0">
        <a:spcBef>
          <a:spcPct val="20000"/>
        </a:spcBef>
        <a:spcAft>
          <a:spcPct val="0"/>
        </a:spcAft>
        <a:buChar char="•"/>
        <a:defRPr sz="1400">
          <a:solidFill>
            <a:schemeClr val="tx1"/>
          </a:solidFill>
          <a:latin typeface="+mn-lt"/>
        </a:defRPr>
      </a:lvl3pPr>
      <a:lvl4pPr marL="1090613" indent="-228600" algn="l" rtl="0" eaLnBrk="0" fontAlgn="base" hangingPunct="0">
        <a:spcBef>
          <a:spcPct val="20000"/>
        </a:spcBef>
        <a:spcAft>
          <a:spcPct val="0"/>
        </a:spcAft>
        <a:buChar char="–"/>
        <a:defRPr sz="1000">
          <a:solidFill>
            <a:schemeClr val="tx1"/>
          </a:solidFill>
          <a:latin typeface="+mn-lt"/>
        </a:defRPr>
      </a:lvl4pPr>
      <a:lvl5pPr marL="1333500" indent="-228600" algn="l" rtl="0" eaLnBrk="0" fontAlgn="base" hangingPunct="0">
        <a:spcBef>
          <a:spcPct val="20000"/>
        </a:spcBef>
        <a:spcAft>
          <a:spcPct val="0"/>
        </a:spcAft>
        <a:buChar char="»"/>
        <a:defRPr sz="1000">
          <a:solidFill>
            <a:schemeClr val="tx1"/>
          </a:solidFill>
          <a:latin typeface="+mn-lt"/>
        </a:defRPr>
      </a:lvl5pPr>
      <a:lvl6pPr marL="1790700" indent="-228600" algn="l" rtl="0" fontAlgn="base">
        <a:spcBef>
          <a:spcPct val="20000"/>
        </a:spcBef>
        <a:spcAft>
          <a:spcPct val="0"/>
        </a:spcAft>
        <a:buChar char="»"/>
        <a:defRPr sz="1000">
          <a:solidFill>
            <a:schemeClr val="tx1"/>
          </a:solidFill>
          <a:latin typeface="+mn-lt"/>
        </a:defRPr>
      </a:lvl6pPr>
      <a:lvl7pPr marL="2247900" indent="-228600" algn="l" rtl="0" fontAlgn="base">
        <a:spcBef>
          <a:spcPct val="20000"/>
        </a:spcBef>
        <a:spcAft>
          <a:spcPct val="0"/>
        </a:spcAft>
        <a:buChar char="»"/>
        <a:defRPr sz="1000">
          <a:solidFill>
            <a:schemeClr val="tx1"/>
          </a:solidFill>
          <a:latin typeface="+mn-lt"/>
        </a:defRPr>
      </a:lvl7pPr>
      <a:lvl8pPr marL="2705100" indent="-228600" algn="l" rtl="0" fontAlgn="base">
        <a:spcBef>
          <a:spcPct val="20000"/>
        </a:spcBef>
        <a:spcAft>
          <a:spcPct val="0"/>
        </a:spcAft>
        <a:buChar char="»"/>
        <a:defRPr sz="1000">
          <a:solidFill>
            <a:schemeClr val="tx1"/>
          </a:solidFill>
          <a:latin typeface="+mn-lt"/>
        </a:defRPr>
      </a:lvl8pPr>
      <a:lvl9pPr marL="3162300" indent="-228600" algn="l" rtl="0" fontAlgn="base">
        <a:spcBef>
          <a:spcPct val="20000"/>
        </a:spcBef>
        <a:spcAft>
          <a:spcPct val="0"/>
        </a:spcAft>
        <a:buChar char="»"/>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15" descr="option4"/>
          <p:cNvPicPr>
            <a:picLocks noChangeAspect="1" noChangeArrowheads="1"/>
          </p:cNvPicPr>
          <p:nvPr/>
        </p:nvPicPr>
        <p:blipFill>
          <a:blip r:embed="rId3" cstate="print"/>
          <a:srcRect/>
          <a:stretch>
            <a:fillRect/>
          </a:stretch>
        </p:blipFill>
        <p:spPr bwMode="auto">
          <a:xfrm>
            <a:off x="3578225" y="2141538"/>
            <a:ext cx="5565775" cy="2974975"/>
          </a:xfrm>
          <a:prstGeom prst="rect">
            <a:avLst/>
          </a:prstGeom>
          <a:noFill/>
          <a:ln w="9525">
            <a:noFill/>
            <a:miter lim="800000"/>
            <a:headEnd/>
            <a:tailEnd/>
          </a:ln>
        </p:spPr>
      </p:pic>
      <p:sp>
        <p:nvSpPr>
          <p:cNvPr id="3075" name="Rectangle 18"/>
          <p:cNvSpPr>
            <a:spLocks noChangeArrowheads="1"/>
          </p:cNvSpPr>
          <p:nvPr/>
        </p:nvSpPr>
        <p:spPr bwMode="auto">
          <a:xfrm>
            <a:off x="533400" y="2209800"/>
            <a:ext cx="8248650" cy="1077218"/>
          </a:xfrm>
          <a:prstGeom prst="rect">
            <a:avLst/>
          </a:prstGeom>
          <a:noFill/>
          <a:ln w="9525" algn="ctr">
            <a:noFill/>
            <a:miter lim="800000"/>
            <a:headEnd/>
            <a:tailEnd/>
          </a:ln>
        </p:spPr>
        <p:txBody>
          <a:bodyPr wrap="square">
            <a:spAutoFit/>
          </a:bodyPr>
          <a:lstStyle/>
          <a:p>
            <a:pPr fontAlgn="base">
              <a:lnSpc>
                <a:spcPct val="80000"/>
              </a:lnSpc>
              <a:spcBef>
                <a:spcPct val="0"/>
              </a:spcBef>
              <a:spcAft>
                <a:spcPct val="0"/>
              </a:spcAft>
              <a:defRPr/>
            </a:pPr>
            <a:r>
              <a:rPr lang="en-US" sz="3200" dirty="0">
                <a:solidFill>
                  <a:srgbClr val="012445"/>
                </a:solidFill>
                <a:latin typeface="Franklin Gothic Medium" pitchFamily="34" charset="0"/>
              </a:rPr>
              <a:t>Understanding NIST HL7 v2 Test Tools</a:t>
            </a:r>
          </a:p>
          <a:p>
            <a:pPr fontAlgn="base">
              <a:lnSpc>
                <a:spcPct val="80000"/>
              </a:lnSpc>
              <a:spcBef>
                <a:spcPct val="0"/>
              </a:spcBef>
              <a:spcAft>
                <a:spcPct val="0"/>
              </a:spcAft>
              <a:defRPr/>
            </a:pPr>
            <a:r>
              <a:rPr lang="en-US" sz="2400" i="1" dirty="0">
                <a:solidFill>
                  <a:srgbClr val="012445"/>
                </a:solidFill>
              </a:rPr>
              <a:t>Focus on ONC 2015 Health IT Certification</a:t>
            </a:r>
          </a:p>
          <a:p>
            <a:pPr fontAlgn="base">
              <a:lnSpc>
                <a:spcPct val="80000"/>
              </a:lnSpc>
              <a:spcBef>
                <a:spcPct val="0"/>
              </a:spcBef>
              <a:spcAft>
                <a:spcPct val="0"/>
              </a:spcAft>
              <a:defRPr/>
            </a:pPr>
            <a:endParaRPr lang="en-US" sz="2400" i="1" dirty="0">
              <a:solidFill>
                <a:srgbClr val="012445"/>
              </a:solidFill>
            </a:endParaRPr>
          </a:p>
        </p:txBody>
      </p:sp>
      <p:sp>
        <p:nvSpPr>
          <p:cNvPr id="3076" name="Rectangle 19"/>
          <p:cNvSpPr>
            <a:spLocks noChangeArrowheads="1"/>
          </p:cNvSpPr>
          <p:nvPr/>
        </p:nvSpPr>
        <p:spPr bwMode="auto">
          <a:xfrm>
            <a:off x="533400" y="3276600"/>
            <a:ext cx="6324600" cy="1778179"/>
          </a:xfrm>
          <a:prstGeom prst="rect">
            <a:avLst/>
          </a:prstGeom>
          <a:noFill/>
          <a:ln w="9525" algn="ctr">
            <a:noFill/>
            <a:miter lim="800000"/>
            <a:headEnd/>
            <a:tailEnd/>
          </a:ln>
        </p:spPr>
        <p:txBody>
          <a:bodyPr wrap="square">
            <a:spAutoFit/>
          </a:bodyPr>
          <a:lstStyle/>
          <a:p>
            <a:pPr fontAlgn="base">
              <a:spcBef>
                <a:spcPct val="0"/>
              </a:spcBef>
              <a:spcAft>
                <a:spcPct val="0"/>
              </a:spcAft>
            </a:pPr>
            <a:endParaRPr lang="en-US" sz="800" i="1" dirty="0">
              <a:solidFill>
                <a:srgbClr val="012445"/>
              </a:solidFill>
              <a:latin typeface="Franklin Gothic Book" pitchFamily="34" charset="0"/>
            </a:endParaRPr>
          </a:p>
          <a:p>
            <a:pPr fontAlgn="base">
              <a:spcBef>
                <a:spcPct val="0"/>
              </a:spcBef>
              <a:spcAft>
                <a:spcPct val="0"/>
              </a:spcAft>
            </a:pPr>
            <a:r>
              <a:rPr lang="en-US" b="1" i="1" dirty="0">
                <a:solidFill>
                  <a:srgbClr val="012445"/>
                </a:solidFill>
                <a:latin typeface="Franklin Gothic Book" pitchFamily="34" charset="0"/>
              </a:rPr>
              <a:t>Robert Snelick</a:t>
            </a:r>
          </a:p>
          <a:p>
            <a:pPr fontAlgn="base">
              <a:spcBef>
                <a:spcPct val="0"/>
              </a:spcBef>
              <a:spcAft>
                <a:spcPct val="0"/>
              </a:spcAft>
            </a:pPr>
            <a:r>
              <a:rPr lang="en-US" b="1" i="1" dirty="0">
                <a:solidFill>
                  <a:srgbClr val="012445"/>
                </a:solidFill>
                <a:latin typeface="Franklin Gothic Book" pitchFamily="34" charset="0"/>
              </a:rPr>
              <a:t>National Institute of Standards and Technology (NIST)</a:t>
            </a:r>
          </a:p>
          <a:p>
            <a:pPr fontAlgn="base">
              <a:spcBef>
                <a:spcPct val="0"/>
              </a:spcBef>
              <a:spcAft>
                <a:spcPct val="0"/>
              </a:spcAft>
            </a:pPr>
            <a:endParaRPr lang="en-US" b="1" i="1" dirty="0">
              <a:solidFill>
                <a:srgbClr val="012445"/>
              </a:solidFill>
              <a:latin typeface="Franklin Gothic Book" pitchFamily="34" charset="0"/>
            </a:endParaRPr>
          </a:p>
          <a:p>
            <a:pPr fontAlgn="base">
              <a:lnSpc>
                <a:spcPct val="140000"/>
              </a:lnSpc>
              <a:spcBef>
                <a:spcPct val="0"/>
              </a:spcBef>
              <a:spcAft>
                <a:spcPct val="0"/>
              </a:spcAft>
            </a:pPr>
            <a:r>
              <a:rPr lang="en-US" b="1" i="1" dirty="0">
                <a:solidFill>
                  <a:srgbClr val="012445"/>
                </a:solidFill>
                <a:latin typeface="Franklin Gothic Book" pitchFamily="34" charset="0"/>
              </a:rPr>
              <a:t>June 27, 2023</a:t>
            </a:r>
            <a:endParaRPr lang="en-US" b="1" i="1" dirty="0">
              <a:solidFill>
                <a:srgbClr val="FF0000"/>
              </a:solidFill>
              <a:latin typeface="Franklin Gothic Book" pitchFamily="34" charset="0"/>
            </a:endParaRPr>
          </a:p>
          <a:p>
            <a:pPr fontAlgn="base">
              <a:lnSpc>
                <a:spcPct val="140000"/>
              </a:lnSpc>
              <a:spcBef>
                <a:spcPct val="0"/>
              </a:spcBef>
              <a:spcAft>
                <a:spcPct val="0"/>
              </a:spcAft>
            </a:pPr>
            <a:r>
              <a:rPr lang="en-US" b="1" i="1" dirty="0">
                <a:solidFill>
                  <a:srgbClr val="012445"/>
                </a:solidFill>
                <a:latin typeface="Franklin Gothic Book" pitchFamily="34" charset="0"/>
              </a:rPr>
              <a:t>Contact: robert.snelick@nist.gov</a:t>
            </a:r>
          </a:p>
        </p:txBody>
      </p:sp>
    </p:spTree>
    <p:extLst>
      <p:ext uri="{BB962C8B-B14F-4D97-AF65-F5344CB8AC3E}">
        <p14:creationId xmlns:p14="http://schemas.microsoft.com/office/powerpoint/2010/main" val="2385629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304800"/>
            <a:ext cx="8382000" cy="533400"/>
          </a:xfrm>
        </p:spPr>
        <p:txBody>
          <a:bodyPr>
            <a:normAutofit/>
          </a:bodyPr>
          <a:lstStyle/>
          <a:p>
            <a:r>
              <a:rPr lang="en-US" dirty="0">
                <a:solidFill>
                  <a:srgbClr val="002060"/>
                </a:solidFill>
              </a:rPr>
              <a:t>Test Case Overview</a:t>
            </a:r>
          </a:p>
        </p:txBody>
      </p:sp>
      <p:sp>
        <p:nvSpPr>
          <p:cNvPr id="9" name="Content Placeholder 8"/>
          <p:cNvSpPr>
            <a:spLocks noGrp="1"/>
          </p:cNvSpPr>
          <p:nvPr>
            <p:ph idx="1"/>
          </p:nvPr>
        </p:nvSpPr>
        <p:spPr>
          <a:xfrm>
            <a:off x="431800" y="855133"/>
            <a:ext cx="8382000" cy="5105400"/>
          </a:xfrm>
        </p:spPr>
        <p:txBody>
          <a:bodyPr>
            <a:normAutofit fontScale="92500" lnSpcReduction="10000"/>
          </a:bodyPr>
          <a:lstStyle/>
          <a:p>
            <a:pPr>
              <a:buClr>
                <a:srgbClr val="0070C0"/>
              </a:buClr>
              <a:buFont typeface="Wingdings" panose="05000000000000000000" pitchFamily="2" charset="2"/>
              <a:buChar char="Ø"/>
            </a:pPr>
            <a:r>
              <a:rPr lang="en-US" sz="2400" dirty="0"/>
              <a:t>Example use cases and messages</a:t>
            </a:r>
          </a:p>
          <a:p>
            <a:pPr lvl="1">
              <a:buClr>
                <a:srgbClr val="0070C0"/>
              </a:buClr>
              <a:buFont typeface="Wingdings" panose="05000000000000000000" pitchFamily="2" charset="2"/>
              <a:buChar char="Ø"/>
            </a:pPr>
            <a:r>
              <a:rPr lang="en-US" sz="2000" dirty="0"/>
              <a:t>Provides realistic scenarios</a:t>
            </a:r>
          </a:p>
          <a:p>
            <a:pPr lvl="1">
              <a:buClr>
                <a:srgbClr val="0070C0"/>
              </a:buClr>
              <a:buFont typeface="Wingdings" panose="05000000000000000000" pitchFamily="2" charset="2"/>
              <a:buChar char="Ø"/>
            </a:pPr>
            <a:r>
              <a:rPr lang="en-US" sz="2000" dirty="0"/>
              <a:t>Demonstrates desired interpretation and implementation of the standard—”brings it all together”</a:t>
            </a:r>
          </a:p>
          <a:p>
            <a:pPr lvl="1">
              <a:buClr>
                <a:srgbClr val="0070C0"/>
              </a:buClr>
              <a:buFont typeface="Wingdings" panose="05000000000000000000" pitchFamily="2" charset="2"/>
              <a:buChar char="Ø"/>
            </a:pPr>
            <a:r>
              <a:rPr lang="en-US" sz="2000" dirty="0"/>
              <a:t>Implementers like to copy what they see—”we provide the example we want them to copy!”</a:t>
            </a:r>
          </a:p>
          <a:p>
            <a:pPr>
              <a:buClr>
                <a:srgbClr val="0070C0"/>
              </a:buClr>
              <a:buFont typeface="Wingdings" panose="05000000000000000000" pitchFamily="2" charset="2"/>
              <a:buChar char="Ø"/>
            </a:pPr>
            <a:r>
              <a:rPr lang="en-US" sz="2400" dirty="0"/>
              <a:t>Test Plan</a:t>
            </a:r>
          </a:p>
          <a:p>
            <a:pPr lvl="1">
              <a:buClr>
                <a:srgbClr val="0070C0"/>
              </a:buClr>
              <a:buFont typeface="Wingdings" panose="05000000000000000000" pitchFamily="2" charset="2"/>
              <a:buChar char="Ø"/>
            </a:pPr>
            <a:r>
              <a:rPr lang="en-US" sz="2000" dirty="0"/>
              <a:t>Scenario/Test Cases</a:t>
            </a:r>
          </a:p>
          <a:p>
            <a:pPr lvl="1">
              <a:buClr>
                <a:srgbClr val="0070C0"/>
              </a:buClr>
              <a:buFont typeface="Wingdings" panose="05000000000000000000" pitchFamily="2" charset="2"/>
              <a:buChar char="Ø"/>
            </a:pPr>
            <a:r>
              <a:rPr lang="en-US" sz="2000" dirty="0"/>
              <a:t>Test Story</a:t>
            </a:r>
          </a:p>
          <a:p>
            <a:pPr lvl="1">
              <a:buClr>
                <a:srgbClr val="0070C0"/>
              </a:buClr>
              <a:buFont typeface="Wingdings" panose="05000000000000000000" pitchFamily="2" charset="2"/>
              <a:buChar char="Ø"/>
            </a:pPr>
            <a:r>
              <a:rPr lang="en-US" sz="2000" dirty="0"/>
              <a:t>Test Data</a:t>
            </a:r>
          </a:p>
          <a:p>
            <a:pPr lvl="1">
              <a:buClr>
                <a:srgbClr val="0070C0"/>
              </a:buClr>
              <a:buFont typeface="Wingdings" panose="05000000000000000000" pitchFamily="2" charset="2"/>
              <a:buChar char="Ø"/>
            </a:pPr>
            <a:r>
              <a:rPr lang="en-US" sz="2000" dirty="0"/>
              <a:t>Test Objectives</a:t>
            </a:r>
          </a:p>
          <a:p>
            <a:pPr lvl="1">
              <a:buClr>
                <a:srgbClr val="0070C0"/>
              </a:buClr>
              <a:buFont typeface="Wingdings" panose="05000000000000000000" pitchFamily="2" charset="2"/>
              <a:buChar char="Ø"/>
            </a:pPr>
            <a:r>
              <a:rPr lang="en-US" sz="2000" dirty="0"/>
              <a:t>Pre-condition/Post Conditions</a:t>
            </a:r>
          </a:p>
          <a:p>
            <a:pPr lvl="1">
              <a:buClr>
                <a:srgbClr val="0070C0"/>
              </a:buClr>
              <a:buFont typeface="Wingdings" panose="05000000000000000000" pitchFamily="2" charset="2"/>
              <a:buChar char="Ø"/>
            </a:pPr>
            <a:r>
              <a:rPr lang="en-US" sz="2000" dirty="0"/>
              <a:t>Evaluation Criteria and Notes to Testers</a:t>
            </a:r>
          </a:p>
          <a:p>
            <a:pPr lvl="1">
              <a:buClr>
                <a:srgbClr val="0070C0"/>
              </a:buClr>
              <a:buFont typeface="Wingdings" panose="05000000000000000000" pitchFamily="2" charset="2"/>
              <a:buChar char="Ø"/>
            </a:pPr>
            <a:r>
              <a:rPr lang="en-US" sz="2000" dirty="0"/>
              <a:t>Poses questions to common real world scenarios and provides answers</a:t>
            </a:r>
          </a:p>
          <a:p>
            <a:pPr>
              <a:buClr>
                <a:srgbClr val="0070C0"/>
              </a:buClr>
              <a:buFont typeface="Wingdings" panose="05000000000000000000" pitchFamily="2" charset="2"/>
              <a:buChar char="Ø"/>
            </a:pPr>
            <a:r>
              <a:rPr lang="en-US" sz="2400" dirty="0"/>
              <a:t>Dynamic “living” test cases on test site</a:t>
            </a:r>
          </a:p>
        </p:txBody>
      </p:sp>
    </p:spTree>
    <p:extLst>
      <p:ext uri="{BB962C8B-B14F-4D97-AF65-F5344CB8AC3E}">
        <p14:creationId xmlns:p14="http://schemas.microsoft.com/office/powerpoint/2010/main" val="1918130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762001"/>
            <a:ext cx="3733799" cy="46481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609600" y="811494"/>
            <a:ext cx="3810000" cy="45987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p:txBody>
          <a:bodyPr/>
          <a:lstStyle/>
          <a:p>
            <a:r>
              <a:rPr lang="en-US" dirty="0"/>
              <a:t>Test Cases: Test Story</a:t>
            </a:r>
          </a:p>
        </p:txBody>
      </p:sp>
      <p:sp>
        <p:nvSpPr>
          <p:cNvPr id="2" name="Slide Number Placeholder 1"/>
          <p:cNvSpPr>
            <a:spLocks noGrp="1"/>
          </p:cNvSpPr>
          <p:nvPr>
            <p:ph type="sldNum" sz="quarter" idx="10"/>
          </p:nvPr>
        </p:nvSpPr>
        <p:spPr>
          <a:xfrm>
            <a:off x="3886200" y="6416675"/>
            <a:ext cx="2133600" cy="365125"/>
          </a:xfrm>
        </p:spPr>
        <p:txBody>
          <a:bodyPr/>
          <a:lstStyle/>
          <a:p>
            <a:pPr algn="ctr"/>
            <a:fld id="{EA31CE9E-EEB0-4064-9934-BEB9D43E6608}" type="slidenum">
              <a:rPr lang="en-US" sz="1400" smtClean="0">
                <a:solidFill>
                  <a:schemeClr val="bg1"/>
                </a:solidFill>
              </a:rPr>
              <a:pPr algn="ctr"/>
              <a:t>11</a:t>
            </a:fld>
            <a:endParaRPr lang="en-US" dirty="0">
              <a:solidFill>
                <a:schemeClr val="bg1"/>
              </a:solidFill>
            </a:endParaRPr>
          </a:p>
        </p:txBody>
      </p:sp>
      <p:sp>
        <p:nvSpPr>
          <p:cNvPr id="4" name="TextBox 3"/>
          <p:cNvSpPr txBox="1"/>
          <p:nvPr/>
        </p:nvSpPr>
        <p:spPr>
          <a:xfrm>
            <a:off x="0" y="5587425"/>
            <a:ext cx="6096000" cy="584775"/>
          </a:xfrm>
          <a:prstGeom prst="rect">
            <a:avLst/>
          </a:prstGeom>
          <a:noFill/>
        </p:spPr>
        <p:txBody>
          <a:bodyPr wrap="square" rtlCol="0">
            <a:spAutoFit/>
          </a:bodyPr>
          <a:lstStyle/>
          <a:p>
            <a:r>
              <a:rPr lang="en-US" sz="1600" dirty="0"/>
              <a:t>Example Test Data document: Test Case: IZ-AD-1_Admin_Child – 1.IZ-AD-1.1_Send_V04_Z22</a:t>
            </a:r>
            <a:endParaRPr lang="en-US" sz="1600" u="sng" dirty="0"/>
          </a:p>
        </p:txBody>
      </p:sp>
      <p:sp>
        <p:nvSpPr>
          <p:cNvPr id="5" name="TextBox 4"/>
          <p:cNvSpPr txBox="1"/>
          <p:nvPr/>
        </p:nvSpPr>
        <p:spPr>
          <a:xfrm>
            <a:off x="4724400" y="1295400"/>
            <a:ext cx="3657600" cy="1477328"/>
          </a:xfrm>
          <a:prstGeom prst="rect">
            <a:avLst/>
          </a:prstGeom>
          <a:noFill/>
        </p:spPr>
        <p:txBody>
          <a:bodyPr wrap="square" rtlCol="0">
            <a:spAutoFit/>
          </a:bodyPr>
          <a:lstStyle/>
          <a:p>
            <a:r>
              <a:rPr lang="en-US" dirty="0"/>
              <a:t>Each Test Case includes a narrative Test Story that describes a real-world situation and provides context </a:t>
            </a:r>
            <a:r>
              <a:rPr lang="en-US" u="sng" dirty="0"/>
              <a:t>for each Test Step</a:t>
            </a:r>
          </a:p>
        </p:txBody>
      </p:sp>
    </p:spTree>
    <p:extLst>
      <p:ext uri="{BB962C8B-B14F-4D97-AF65-F5344CB8AC3E}">
        <p14:creationId xmlns:p14="http://schemas.microsoft.com/office/powerpoint/2010/main" val="3248435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1" y="679260"/>
            <a:ext cx="3445788" cy="49026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314" name="Rectangle 2"/>
          <p:cNvSpPr>
            <a:spLocks noGrp="1" noChangeArrowheads="1"/>
          </p:cNvSpPr>
          <p:nvPr>
            <p:ph type="title" idx="4294967295"/>
          </p:nvPr>
        </p:nvSpPr>
        <p:spPr>
          <a:xfrm>
            <a:off x="165100" y="120650"/>
            <a:ext cx="8867775" cy="523220"/>
          </a:xfrm>
        </p:spPr>
        <p:txBody>
          <a:bodyPr/>
          <a:lstStyle/>
          <a:p>
            <a:r>
              <a:rPr lang="en-US" dirty="0"/>
              <a:t>Test Cases: Test Data Specification</a:t>
            </a:r>
            <a:endParaRPr lang="en-US" dirty="0">
              <a:solidFill>
                <a:srgbClr val="FF0000"/>
              </a:solidFill>
            </a:endParaRPr>
          </a:p>
        </p:txBody>
      </p:sp>
      <p:sp>
        <p:nvSpPr>
          <p:cNvPr id="9" name="TextBox 8"/>
          <p:cNvSpPr txBox="1"/>
          <p:nvPr/>
        </p:nvSpPr>
        <p:spPr>
          <a:xfrm>
            <a:off x="4800600" y="847068"/>
            <a:ext cx="3505200" cy="4524315"/>
          </a:xfrm>
          <a:prstGeom prst="rect">
            <a:avLst/>
          </a:prstGeom>
          <a:noFill/>
        </p:spPr>
        <p:txBody>
          <a:bodyPr wrap="square" rtlCol="0">
            <a:spAutoFit/>
          </a:bodyPr>
          <a:lstStyle/>
          <a:p>
            <a:pPr marL="285750" indent="-285750">
              <a:buFont typeface="Arial" pitchFamily="34" charset="0"/>
              <a:buChar char="•"/>
            </a:pPr>
            <a:r>
              <a:rPr lang="en-US" dirty="0"/>
              <a:t>Each Test Case includes a Test Data Specification </a:t>
            </a:r>
            <a:r>
              <a:rPr lang="en-US" u="sng" dirty="0"/>
              <a:t>for each Test Step</a:t>
            </a:r>
            <a:r>
              <a:rPr lang="en-US" dirty="0"/>
              <a:t> for which test data are expected to be entered into the HIT Module</a:t>
            </a:r>
            <a:endParaRPr lang="en-US" u="sng" dirty="0"/>
          </a:p>
          <a:p>
            <a:pPr marL="627063" lvl="1" indent="-285750">
              <a:buFont typeface="Arial" pitchFamily="34" charset="0"/>
              <a:buChar char="-"/>
            </a:pPr>
            <a:r>
              <a:rPr lang="en-US" sz="1600" dirty="0"/>
              <a:t>Lists data associated with the Test Story</a:t>
            </a:r>
          </a:p>
          <a:p>
            <a:pPr marL="627063" lvl="1" indent="-285750">
              <a:buFont typeface="Arial" pitchFamily="34" charset="0"/>
              <a:buChar char="-"/>
            </a:pPr>
            <a:r>
              <a:rPr lang="en-US" sz="1600" dirty="0"/>
              <a:t>Consists of typical information found in the clinical setting </a:t>
            </a:r>
          </a:p>
          <a:p>
            <a:pPr marL="627063" lvl="1" indent="-285750">
              <a:buFont typeface="Arial" pitchFamily="34" charset="0"/>
              <a:buChar char="-"/>
            </a:pPr>
            <a:r>
              <a:rPr lang="en-US" sz="1600" dirty="0"/>
              <a:t>Along with the Test Story, provides sufficient information to be entered into the HIT Module for the Test Step</a:t>
            </a:r>
          </a:p>
          <a:p>
            <a:pPr marL="285750" indent="-285750">
              <a:buFont typeface="Arial" pitchFamily="34" charset="0"/>
              <a:buChar char="•"/>
            </a:pPr>
            <a:r>
              <a:rPr lang="en-US" dirty="0"/>
              <a:t>A test message is generated using these data and the HIT Module functions </a:t>
            </a:r>
          </a:p>
        </p:txBody>
      </p:sp>
      <p:sp>
        <p:nvSpPr>
          <p:cNvPr id="13" name="Slide Number Placeholder 3"/>
          <p:cNvSpPr txBox="1">
            <a:spLocks noGrp="1"/>
          </p:cNvSpPr>
          <p:nvPr/>
        </p:nvSpPr>
        <p:spPr bwMode="auto">
          <a:xfrm>
            <a:off x="3919538" y="6445250"/>
            <a:ext cx="21336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fld id="{4FF381BF-7786-4653-90BF-47A210FC0BF9}" type="slidenum">
              <a:rPr lang="en-US" sz="1400">
                <a:solidFill>
                  <a:schemeClr val="bg1"/>
                </a:solidFill>
              </a:rPr>
              <a:pPr algn="ctr"/>
              <a:t>12</a:t>
            </a:fld>
            <a:endParaRPr lang="en-US" sz="1400" dirty="0">
              <a:solidFill>
                <a:schemeClr val="bg1"/>
              </a:solidFill>
            </a:endParaRPr>
          </a:p>
        </p:txBody>
      </p:sp>
      <p:sp>
        <p:nvSpPr>
          <p:cNvPr id="2" name="Slide Number Placeholder 1"/>
          <p:cNvSpPr>
            <a:spLocks noGrp="1"/>
          </p:cNvSpPr>
          <p:nvPr>
            <p:ph type="sldNum" sz="quarter" idx="10"/>
          </p:nvPr>
        </p:nvSpPr>
        <p:spPr/>
        <p:txBody>
          <a:bodyPr/>
          <a:lstStyle/>
          <a:p>
            <a:pPr>
              <a:defRPr/>
            </a:pPr>
            <a:fld id="{EA31CE9E-EEB0-4064-9934-BEB9D43E6608}" type="slidenum">
              <a:rPr lang="en-US" smtClean="0"/>
              <a:pPr>
                <a:defRPr/>
              </a:pPr>
              <a:t>12</a:t>
            </a:fld>
            <a:endParaRPr lang="en-US" dirty="0"/>
          </a:p>
        </p:txBody>
      </p:sp>
      <p:sp>
        <p:nvSpPr>
          <p:cNvPr id="11" name="Rectangle 10"/>
          <p:cNvSpPr/>
          <p:nvPr/>
        </p:nvSpPr>
        <p:spPr>
          <a:xfrm>
            <a:off x="685800" y="636965"/>
            <a:ext cx="3445789" cy="49001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0" y="5587425"/>
            <a:ext cx="6096000" cy="584775"/>
          </a:xfrm>
          <a:prstGeom prst="rect">
            <a:avLst/>
          </a:prstGeom>
          <a:noFill/>
        </p:spPr>
        <p:txBody>
          <a:bodyPr wrap="square" rtlCol="0">
            <a:spAutoFit/>
          </a:bodyPr>
          <a:lstStyle/>
          <a:p>
            <a:r>
              <a:rPr lang="en-US" sz="1600" dirty="0"/>
              <a:t>Example Test Data document: Test Case: IZ-AD-1_Admin_Child – 1.IZ-AD-1.1_Send_V04_Z22</a:t>
            </a:r>
            <a:endParaRPr lang="en-US" sz="1600" u="sng" dirty="0"/>
          </a:p>
        </p:txBody>
      </p:sp>
    </p:spTree>
    <p:extLst>
      <p:ext uri="{BB962C8B-B14F-4D97-AF65-F5344CB8AC3E}">
        <p14:creationId xmlns:p14="http://schemas.microsoft.com/office/powerpoint/2010/main" val="2486824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685800"/>
            <a:ext cx="3442496" cy="4901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314" name="Rectangle 2"/>
          <p:cNvSpPr>
            <a:spLocks noGrp="1" noChangeArrowheads="1"/>
          </p:cNvSpPr>
          <p:nvPr>
            <p:ph type="title" idx="4294967295"/>
          </p:nvPr>
        </p:nvSpPr>
        <p:spPr>
          <a:xfrm>
            <a:off x="165100" y="120650"/>
            <a:ext cx="8867775" cy="523220"/>
          </a:xfrm>
        </p:spPr>
        <p:txBody>
          <a:bodyPr/>
          <a:lstStyle/>
          <a:p>
            <a:r>
              <a:rPr lang="en-US" dirty="0"/>
              <a:t>Test Cases: Message Content</a:t>
            </a:r>
            <a:endParaRPr lang="en-US" dirty="0">
              <a:solidFill>
                <a:srgbClr val="FF0000"/>
              </a:solidFill>
            </a:endParaRPr>
          </a:p>
        </p:txBody>
      </p:sp>
      <p:sp>
        <p:nvSpPr>
          <p:cNvPr id="13" name="Slide Number Placeholder 3"/>
          <p:cNvSpPr txBox="1">
            <a:spLocks noGrp="1"/>
          </p:cNvSpPr>
          <p:nvPr/>
        </p:nvSpPr>
        <p:spPr bwMode="auto">
          <a:xfrm>
            <a:off x="3919538" y="6292850"/>
            <a:ext cx="21336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fld id="{4FF381BF-7786-4653-90BF-47A210FC0BF9}" type="slidenum">
              <a:rPr lang="en-US" sz="1400">
                <a:solidFill>
                  <a:schemeClr val="bg1"/>
                </a:solidFill>
              </a:rPr>
              <a:pPr algn="ctr"/>
              <a:t>13</a:t>
            </a:fld>
            <a:endParaRPr lang="en-US" sz="1400" dirty="0">
              <a:solidFill>
                <a:schemeClr val="bg1"/>
              </a:solidFill>
            </a:endParaRPr>
          </a:p>
        </p:txBody>
      </p:sp>
      <p:sp>
        <p:nvSpPr>
          <p:cNvPr id="2" name="TextBox 1"/>
          <p:cNvSpPr txBox="1"/>
          <p:nvPr/>
        </p:nvSpPr>
        <p:spPr>
          <a:xfrm>
            <a:off x="4993595" y="989514"/>
            <a:ext cx="3014662" cy="1477328"/>
          </a:xfrm>
          <a:prstGeom prst="rect">
            <a:avLst/>
          </a:prstGeom>
          <a:noFill/>
        </p:spPr>
        <p:txBody>
          <a:bodyPr wrap="square" rtlCol="0">
            <a:spAutoFit/>
          </a:bodyPr>
          <a:lstStyle/>
          <a:p>
            <a:r>
              <a:rPr lang="en-US" dirty="0"/>
              <a:t>Each Test Case includes a Message Content Data Sheet that shows a conformant message instance </a:t>
            </a:r>
            <a:r>
              <a:rPr lang="en-US" u="sng" dirty="0"/>
              <a:t>for each Test Step </a:t>
            </a:r>
          </a:p>
        </p:txBody>
      </p:sp>
      <p:sp>
        <p:nvSpPr>
          <p:cNvPr id="3" name="Slide Number Placeholder 2"/>
          <p:cNvSpPr>
            <a:spLocks noGrp="1"/>
          </p:cNvSpPr>
          <p:nvPr>
            <p:ph type="sldNum" sz="quarter" idx="10"/>
          </p:nvPr>
        </p:nvSpPr>
        <p:spPr>
          <a:xfrm>
            <a:off x="3919538" y="6292850"/>
            <a:ext cx="2133600" cy="476250"/>
          </a:xfrm>
        </p:spPr>
        <p:txBody>
          <a:bodyPr/>
          <a:lstStyle/>
          <a:p>
            <a:pPr>
              <a:defRPr/>
            </a:pPr>
            <a:fld id="{EA31CE9E-EEB0-4064-9934-BEB9D43E6608}" type="slidenum">
              <a:rPr lang="en-US" smtClean="0"/>
              <a:pPr>
                <a:defRPr/>
              </a:pPr>
              <a:t>13</a:t>
            </a:fld>
            <a:endParaRPr lang="en-US" dirty="0"/>
          </a:p>
        </p:txBody>
      </p:sp>
      <p:sp>
        <p:nvSpPr>
          <p:cNvPr id="4" name="TextBox 3"/>
          <p:cNvSpPr txBox="1"/>
          <p:nvPr/>
        </p:nvSpPr>
        <p:spPr>
          <a:xfrm>
            <a:off x="4993595" y="2971800"/>
            <a:ext cx="2590800" cy="1477328"/>
          </a:xfrm>
          <a:prstGeom prst="rect">
            <a:avLst/>
          </a:prstGeom>
          <a:noFill/>
        </p:spPr>
        <p:txBody>
          <a:bodyPr wrap="square" rtlCol="0">
            <a:spAutoFit/>
          </a:bodyPr>
          <a:lstStyle/>
          <a:p>
            <a:pPr algn="ctr"/>
            <a:r>
              <a:rPr lang="en-US" dirty="0"/>
              <a:t>The Category of the test data is listed in the Categorization column for each Data Element Location</a:t>
            </a:r>
          </a:p>
        </p:txBody>
      </p:sp>
      <p:sp>
        <p:nvSpPr>
          <p:cNvPr id="18" name="Rectangle 17"/>
          <p:cNvSpPr/>
          <p:nvPr/>
        </p:nvSpPr>
        <p:spPr>
          <a:xfrm>
            <a:off x="605249" y="687286"/>
            <a:ext cx="3445789" cy="49001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flipH="1" flipV="1">
            <a:off x="3524705" y="1147277"/>
            <a:ext cx="1656895" cy="198933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0" y="5587425"/>
            <a:ext cx="6096000" cy="584775"/>
          </a:xfrm>
          <a:prstGeom prst="rect">
            <a:avLst/>
          </a:prstGeom>
          <a:noFill/>
        </p:spPr>
        <p:txBody>
          <a:bodyPr wrap="square" rtlCol="0">
            <a:spAutoFit/>
          </a:bodyPr>
          <a:lstStyle/>
          <a:p>
            <a:r>
              <a:rPr lang="en-US" sz="1600" dirty="0"/>
              <a:t>Example Test Data document: Test Case: IZ-AD-1_Admin_Child – 1.IZ-AD-1.1_Send_V04_Z22</a:t>
            </a:r>
            <a:endParaRPr lang="en-US" sz="1600" u="sng" dirty="0"/>
          </a:p>
        </p:txBody>
      </p:sp>
    </p:spTree>
    <p:extLst>
      <p:ext uri="{BB962C8B-B14F-4D97-AF65-F5344CB8AC3E}">
        <p14:creationId xmlns:p14="http://schemas.microsoft.com/office/powerpoint/2010/main" val="3367874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276225" y="120650"/>
            <a:ext cx="8229600" cy="523220"/>
          </a:xfrm>
        </p:spPr>
        <p:txBody>
          <a:bodyPr/>
          <a:lstStyle/>
          <a:p>
            <a:pPr eaLnBrk="1" hangingPunct="1"/>
            <a:r>
              <a:rPr lang="en-US" dirty="0"/>
              <a:t>Test Data Categorization and Validation</a:t>
            </a:r>
          </a:p>
        </p:txBody>
      </p:sp>
      <p:sp>
        <p:nvSpPr>
          <p:cNvPr id="3" name="Slide Number Placeholder 2"/>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14</a:t>
            </a:fld>
            <a:endParaRPr lang="en-US" dirty="0">
              <a:solidFill>
                <a:srgbClr val="FFFFFF"/>
              </a:solidFill>
            </a:endParaRPr>
          </a:p>
        </p:txBody>
      </p:sp>
      <p:sp>
        <p:nvSpPr>
          <p:cNvPr id="6" name="Content Placeholder 2"/>
          <p:cNvSpPr>
            <a:spLocks noGrp="1"/>
          </p:cNvSpPr>
          <p:nvPr>
            <p:ph idx="1"/>
          </p:nvPr>
        </p:nvSpPr>
        <p:spPr>
          <a:xfrm>
            <a:off x="310092" y="652337"/>
            <a:ext cx="8229600" cy="2408948"/>
          </a:xfrm>
        </p:spPr>
        <p:txBody>
          <a:bodyPr>
            <a:normAutofit lnSpcReduction="10000"/>
          </a:bodyPr>
          <a:lstStyle/>
          <a:p>
            <a:pPr eaLnBrk="1" hangingPunct="1">
              <a:defRPr/>
            </a:pPr>
            <a:r>
              <a:rPr lang="en-US" sz="2000" dirty="0"/>
              <a:t>The Message Content Data Sheet shows the Categorization of the test data that are provided for each Location </a:t>
            </a:r>
          </a:p>
          <a:p>
            <a:pPr eaLnBrk="1" hangingPunct="1">
              <a:defRPr/>
            </a:pPr>
            <a:r>
              <a:rPr lang="en-US" sz="2000" dirty="0"/>
              <a:t>Each Test Data Category </a:t>
            </a:r>
          </a:p>
          <a:p>
            <a:pPr lvl="1" eaLnBrk="1" hangingPunct="1">
              <a:defRPr/>
            </a:pPr>
            <a:r>
              <a:rPr lang="en-US" sz="1800" dirty="0"/>
              <a:t>Defines the criteria that are used by the test tool to assess the test data that populate each element in a message</a:t>
            </a:r>
          </a:p>
          <a:p>
            <a:pPr lvl="1" eaLnBrk="1" hangingPunct="1">
              <a:defRPr/>
            </a:pPr>
            <a:r>
              <a:rPr lang="en-US" sz="1800" dirty="0"/>
              <a:t>Tells the Tester if the test data in a specific field can be changed, the source of the test data, and to what level of precision the validation tool will assess the data</a:t>
            </a:r>
          </a:p>
          <a:p>
            <a:pPr eaLnBrk="1" hangingPunct="1">
              <a:buFontTx/>
              <a:buNone/>
              <a:defRPr/>
            </a:pPr>
            <a:endParaRPr lang="en-US" dirty="0"/>
          </a:p>
          <a:p>
            <a:pPr eaLnBrk="1" hangingPunct="1">
              <a:buFontTx/>
              <a:buNone/>
              <a:defRPr/>
            </a:pPr>
            <a:endParaRPr lang="en-US" dirty="0"/>
          </a:p>
          <a:p>
            <a:pPr eaLnBrk="1" hangingPunct="1">
              <a:buFontTx/>
              <a:buNone/>
              <a:defRPr/>
            </a:pPr>
            <a:endParaRPr lang="en-US" dirty="0"/>
          </a:p>
          <a:p>
            <a:pPr eaLnBrk="1" hangingPunct="1">
              <a:buFontTx/>
              <a:buNone/>
              <a:defRPr/>
            </a:pPr>
            <a:endParaRPr lang="en-US"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34735"/>
            <a:ext cx="9144000" cy="31374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ounded Rectangle 1"/>
          <p:cNvSpPr/>
          <p:nvPr/>
        </p:nvSpPr>
        <p:spPr>
          <a:xfrm>
            <a:off x="0" y="3034735"/>
            <a:ext cx="1066800" cy="39426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
        <p:nvSpPr>
          <p:cNvPr id="4" name="TextBox 3"/>
          <p:cNvSpPr txBox="1"/>
          <p:nvPr/>
        </p:nvSpPr>
        <p:spPr>
          <a:xfrm>
            <a:off x="6248400" y="3962400"/>
            <a:ext cx="2057400" cy="400110"/>
          </a:xfrm>
          <a:prstGeom prst="rect">
            <a:avLst/>
          </a:prstGeom>
          <a:noFill/>
        </p:spPr>
        <p:txBody>
          <a:bodyPr wrap="square" rtlCol="0">
            <a:spAutoFit/>
          </a:bodyPr>
          <a:lstStyle/>
          <a:p>
            <a:r>
              <a:rPr lang="en-US" sz="1000" dirty="0">
                <a:solidFill>
                  <a:srgbClr val="C00000"/>
                </a:solidFill>
              </a:rPr>
              <a:t>Important point—some data can be modified, e.g., “Presence”</a:t>
            </a:r>
          </a:p>
        </p:txBody>
      </p:sp>
      <p:sp>
        <p:nvSpPr>
          <p:cNvPr id="8" name="Rounded Rectangle 7"/>
          <p:cNvSpPr/>
          <p:nvPr/>
        </p:nvSpPr>
        <p:spPr>
          <a:xfrm>
            <a:off x="6186024" y="3958354"/>
            <a:ext cx="2043576" cy="39426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Tree>
    <p:extLst>
      <p:ext uri="{BB962C8B-B14F-4D97-AF65-F5344CB8AC3E}">
        <p14:creationId xmlns:p14="http://schemas.microsoft.com/office/powerpoint/2010/main" val="4220433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954" y="850612"/>
            <a:ext cx="4933046" cy="4407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314" name="Rectangle 2"/>
          <p:cNvSpPr>
            <a:spLocks noGrp="1" noChangeArrowheads="1"/>
          </p:cNvSpPr>
          <p:nvPr>
            <p:ph type="title" idx="4294967295"/>
          </p:nvPr>
        </p:nvSpPr>
        <p:spPr>
          <a:xfrm>
            <a:off x="165100" y="120650"/>
            <a:ext cx="8867775" cy="461665"/>
          </a:xfrm>
        </p:spPr>
        <p:txBody>
          <a:bodyPr/>
          <a:lstStyle/>
          <a:p>
            <a:r>
              <a:rPr lang="en-US" dirty="0"/>
              <a:t>Test Cases: Juror Document</a:t>
            </a:r>
            <a:endParaRPr lang="en-US" dirty="0">
              <a:solidFill>
                <a:srgbClr val="FF0000"/>
              </a:solidFill>
            </a:endParaRPr>
          </a:p>
        </p:txBody>
      </p:sp>
      <p:sp>
        <p:nvSpPr>
          <p:cNvPr id="13" name="Slide Number Placeholder 3"/>
          <p:cNvSpPr txBox="1">
            <a:spLocks noGrp="1"/>
          </p:cNvSpPr>
          <p:nvPr/>
        </p:nvSpPr>
        <p:spPr bwMode="auto">
          <a:xfrm>
            <a:off x="3919538" y="6292850"/>
            <a:ext cx="21336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fld id="{4FF381BF-7786-4653-90BF-47A210FC0BF9}" type="slidenum">
              <a:rPr lang="en-US" sz="1400">
                <a:solidFill>
                  <a:schemeClr val="bg1"/>
                </a:solidFill>
              </a:rPr>
              <a:pPr algn="ctr"/>
              <a:t>15</a:t>
            </a:fld>
            <a:endParaRPr lang="en-US" sz="1400" dirty="0">
              <a:solidFill>
                <a:schemeClr val="bg1"/>
              </a:solidFill>
            </a:endParaRPr>
          </a:p>
        </p:txBody>
      </p:sp>
      <p:sp>
        <p:nvSpPr>
          <p:cNvPr id="2" name="TextBox 1"/>
          <p:cNvSpPr txBox="1"/>
          <p:nvPr/>
        </p:nvSpPr>
        <p:spPr>
          <a:xfrm>
            <a:off x="6400800" y="1185388"/>
            <a:ext cx="2438400" cy="1477328"/>
          </a:xfrm>
          <a:prstGeom prst="rect">
            <a:avLst/>
          </a:prstGeom>
          <a:noFill/>
        </p:spPr>
        <p:txBody>
          <a:bodyPr wrap="square" rtlCol="0">
            <a:spAutoFit/>
          </a:bodyPr>
          <a:lstStyle/>
          <a:p>
            <a:r>
              <a:rPr lang="en-US" dirty="0"/>
              <a:t>Each Test Case includes a Juror Document </a:t>
            </a:r>
            <a:r>
              <a:rPr lang="en-US" u="sng" dirty="0"/>
              <a:t>for the Receive or Response Test Step </a:t>
            </a:r>
          </a:p>
        </p:txBody>
      </p:sp>
      <p:sp>
        <p:nvSpPr>
          <p:cNvPr id="3" name="Slide Number Placeholder 2"/>
          <p:cNvSpPr>
            <a:spLocks noGrp="1"/>
          </p:cNvSpPr>
          <p:nvPr>
            <p:ph type="sldNum" sz="quarter" idx="4294967295"/>
          </p:nvPr>
        </p:nvSpPr>
        <p:spPr>
          <a:xfrm>
            <a:off x="3919538" y="6292850"/>
            <a:ext cx="2133600" cy="476250"/>
          </a:xfrm>
          <a:prstGeom prst="rect">
            <a:avLst/>
          </a:prstGeom>
        </p:spPr>
        <p:txBody>
          <a:bodyPr/>
          <a:lstStyle/>
          <a:p>
            <a:pPr>
              <a:defRPr/>
            </a:pPr>
            <a:fld id="{EA31CE9E-EEB0-4064-9934-BEB9D43E6608}" type="slidenum">
              <a:rPr lang="en-US" smtClean="0"/>
              <a:pPr>
                <a:defRPr/>
              </a:pPr>
              <a:t>15</a:t>
            </a:fld>
            <a:endParaRPr lang="en-US" dirty="0"/>
          </a:p>
        </p:txBody>
      </p:sp>
      <p:sp>
        <p:nvSpPr>
          <p:cNvPr id="12" name="Rectangle 11"/>
          <p:cNvSpPr/>
          <p:nvPr/>
        </p:nvSpPr>
        <p:spPr>
          <a:xfrm>
            <a:off x="799884" y="862542"/>
            <a:ext cx="4915116" cy="439525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0" y="5587425"/>
            <a:ext cx="6096000" cy="584775"/>
          </a:xfrm>
          <a:prstGeom prst="rect">
            <a:avLst/>
          </a:prstGeom>
          <a:noFill/>
        </p:spPr>
        <p:txBody>
          <a:bodyPr wrap="square" rtlCol="0">
            <a:spAutoFit/>
          </a:bodyPr>
          <a:lstStyle/>
          <a:p>
            <a:r>
              <a:rPr lang="en-US" sz="1600" dirty="0"/>
              <a:t>Example Test Data document: Test Case: IZ-AD-1_Admin_Child – 2.IZ-AD-1.2_Receive_ACK_Z23</a:t>
            </a:r>
            <a:endParaRPr lang="en-US" sz="1600" u="sng" dirty="0"/>
          </a:p>
        </p:txBody>
      </p:sp>
    </p:spTree>
    <p:extLst>
      <p:ext uri="{BB962C8B-B14F-4D97-AF65-F5344CB8AC3E}">
        <p14:creationId xmlns:p14="http://schemas.microsoft.com/office/powerpoint/2010/main" val="2274058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080" y="862542"/>
            <a:ext cx="5802058" cy="29748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314" name="Rectangle 2"/>
          <p:cNvSpPr>
            <a:spLocks noGrp="1" noChangeArrowheads="1"/>
          </p:cNvSpPr>
          <p:nvPr>
            <p:ph type="title" idx="4294967295"/>
          </p:nvPr>
        </p:nvSpPr>
        <p:spPr>
          <a:xfrm>
            <a:off x="165100" y="120650"/>
            <a:ext cx="8867775" cy="523220"/>
          </a:xfrm>
        </p:spPr>
        <p:txBody>
          <a:bodyPr/>
          <a:lstStyle/>
          <a:p>
            <a:r>
              <a:rPr lang="en-US" dirty="0"/>
              <a:t>Test Cases: Example Messages</a:t>
            </a:r>
            <a:endParaRPr lang="en-US" dirty="0">
              <a:solidFill>
                <a:srgbClr val="FF0000"/>
              </a:solidFill>
            </a:endParaRPr>
          </a:p>
        </p:txBody>
      </p:sp>
      <p:sp>
        <p:nvSpPr>
          <p:cNvPr id="13" name="Slide Number Placeholder 3"/>
          <p:cNvSpPr txBox="1">
            <a:spLocks noGrp="1"/>
          </p:cNvSpPr>
          <p:nvPr/>
        </p:nvSpPr>
        <p:spPr bwMode="auto">
          <a:xfrm>
            <a:off x="3919538" y="6292850"/>
            <a:ext cx="21336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fld id="{4FF381BF-7786-4653-90BF-47A210FC0BF9}" type="slidenum">
              <a:rPr lang="en-US" sz="1400">
                <a:solidFill>
                  <a:schemeClr val="bg1"/>
                </a:solidFill>
              </a:rPr>
              <a:pPr algn="ctr"/>
              <a:t>16</a:t>
            </a:fld>
            <a:endParaRPr lang="en-US" sz="1400" dirty="0">
              <a:solidFill>
                <a:schemeClr val="bg1"/>
              </a:solidFill>
            </a:endParaRPr>
          </a:p>
        </p:txBody>
      </p:sp>
      <p:sp>
        <p:nvSpPr>
          <p:cNvPr id="2" name="TextBox 1"/>
          <p:cNvSpPr txBox="1"/>
          <p:nvPr/>
        </p:nvSpPr>
        <p:spPr>
          <a:xfrm>
            <a:off x="6400800" y="1185388"/>
            <a:ext cx="2438400" cy="3416320"/>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rgbClr val="0070C0"/>
                </a:solidFill>
              </a:rPr>
              <a:t>Each Test Case includes an Example Message instance </a:t>
            </a:r>
            <a:r>
              <a:rPr lang="en-US" u="sng" dirty="0">
                <a:solidFill>
                  <a:srgbClr val="0070C0"/>
                </a:solidFill>
              </a:rPr>
              <a:t>for each Test Step </a:t>
            </a:r>
          </a:p>
          <a:p>
            <a:pPr marL="285750" indent="-285750">
              <a:buFont typeface="Wingdings" panose="05000000000000000000" pitchFamily="2" charset="2"/>
              <a:buChar char="Ø"/>
            </a:pPr>
            <a:endParaRPr lang="en-US" altLang="en-US" u="sng" dirty="0">
              <a:solidFill>
                <a:srgbClr val="0070C0"/>
              </a:solidFill>
              <a:ea typeface="ＭＳ Ｐゴシック" charset="0"/>
            </a:endParaRPr>
          </a:p>
          <a:p>
            <a:pPr marL="285750" indent="-285750">
              <a:buFont typeface="Wingdings" panose="05000000000000000000" pitchFamily="2" charset="2"/>
              <a:buChar char="Ø"/>
            </a:pPr>
            <a:r>
              <a:rPr lang="en-US" altLang="en-US" dirty="0">
                <a:solidFill>
                  <a:srgbClr val="0070C0"/>
                </a:solidFill>
                <a:ea typeface="ＭＳ Ｐゴシック" charset="0"/>
              </a:rPr>
              <a:t>These example messages demonstrate use and interpretation of the standards</a:t>
            </a:r>
            <a:endParaRPr lang="en-US" altLang="en-US" dirty="0">
              <a:solidFill>
                <a:srgbClr val="0070C0"/>
              </a:solidFill>
            </a:endParaRPr>
          </a:p>
          <a:p>
            <a:endParaRPr lang="en-US" u="sng" dirty="0"/>
          </a:p>
        </p:txBody>
      </p:sp>
      <p:sp>
        <p:nvSpPr>
          <p:cNvPr id="3" name="Slide Number Placeholder 2"/>
          <p:cNvSpPr>
            <a:spLocks noGrp="1"/>
          </p:cNvSpPr>
          <p:nvPr>
            <p:ph type="sldNum" sz="quarter" idx="10"/>
          </p:nvPr>
        </p:nvSpPr>
        <p:spPr>
          <a:xfrm>
            <a:off x="3919538" y="6292850"/>
            <a:ext cx="2133600" cy="476250"/>
          </a:xfrm>
        </p:spPr>
        <p:txBody>
          <a:bodyPr/>
          <a:lstStyle/>
          <a:p>
            <a:pPr>
              <a:defRPr/>
            </a:pPr>
            <a:fld id="{EA31CE9E-EEB0-4064-9934-BEB9D43E6608}" type="slidenum">
              <a:rPr lang="en-US" smtClean="0"/>
              <a:pPr>
                <a:defRPr/>
              </a:pPr>
              <a:t>16</a:t>
            </a:fld>
            <a:endParaRPr lang="en-US" dirty="0"/>
          </a:p>
        </p:txBody>
      </p:sp>
      <p:sp>
        <p:nvSpPr>
          <p:cNvPr id="12" name="Rectangle 11"/>
          <p:cNvSpPr/>
          <p:nvPr/>
        </p:nvSpPr>
        <p:spPr>
          <a:xfrm>
            <a:off x="246531" y="862542"/>
            <a:ext cx="5791200" cy="2971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0" y="5587425"/>
            <a:ext cx="6096000" cy="584775"/>
          </a:xfrm>
          <a:prstGeom prst="rect">
            <a:avLst/>
          </a:prstGeom>
          <a:noFill/>
        </p:spPr>
        <p:txBody>
          <a:bodyPr wrap="square" rtlCol="0">
            <a:spAutoFit/>
          </a:bodyPr>
          <a:lstStyle/>
          <a:p>
            <a:r>
              <a:rPr lang="en-US" sz="1600" dirty="0"/>
              <a:t>Example Test Data document: Test Case: IZ-AD-1_Admin_Child – 1.IZ-AD-1.1_Send_V04_Z22</a:t>
            </a:r>
            <a:endParaRPr lang="en-US" sz="1600" u="sng" dirty="0"/>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743200"/>
            <a:ext cx="5181600" cy="2585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1143000" y="2743200"/>
            <a:ext cx="5257800" cy="2667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9945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304800"/>
            <a:ext cx="8382000" cy="533400"/>
          </a:xfrm>
        </p:spPr>
        <p:txBody>
          <a:bodyPr>
            <a:normAutofit/>
          </a:bodyPr>
          <a:lstStyle/>
          <a:p>
            <a:r>
              <a:rPr lang="en-US" dirty="0">
                <a:solidFill>
                  <a:srgbClr val="002060"/>
                </a:solidFill>
              </a:rPr>
              <a:t>Test Case Design</a:t>
            </a:r>
          </a:p>
        </p:txBody>
      </p:sp>
      <p:sp>
        <p:nvSpPr>
          <p:cNvPr id="9" name="Content Placeholder 8"/>
          <p:cNvSpPr>
            <a:spLocks noGrp="1"/>
          </p:cNvSpPr>
          <p:nvPr>
            <p:ph idx="1"/>
          </p:nvPr>
        </p:nvSpPr>
        <p:spPr>
          <a:xfrm>
            <a:off x="431800" y="855133"/>
            <a:ext cx="8382000" cy="5105400"/>
          </a:xfrm>
        </p:spPr>
        <p:txBody>
          <a:bodyPr>
            <a:normAutofit fontScale="92500" lnSpcReduction="10000"/>
          </a:bodyPr>
          <a:lstStyle/>
          <a:p>
            <a:pPr>
              <a:buClr>
                <a:srgbClr val="0070C0"/>
              </a:buClr>
              <a:buFont typeface="Wingdings" panose="05000000000000000000" pitchFamily="2" charset="2"/>
              <a:buChar char="Ø"/>
            </a:pPr>
            <a:r>
              <a:rPr lang="en-US" sz="2400" dirty="0"/>
              <a:t>Designed to test as much as possible with a minimum set of test cases—</a:t>
            </a:r>
            <a:r>
              <a:rPr lang="en-US" sz="2400" dirty="0">
                <a:solidFill>
                  <a:srgbClr val="0070C0"/>
                </a:solidFill>
              </a:rPr>
              <a:t>Yes, they’re all needed…the point of testing…</a:t>
            </a:r>
          </a:p>
          <a:p>
            <a:pPr>
              <a:buClr>
                <a:srgbClr val="0070C0"/>
              </a:buClr>
              <a:buFont typeface="Wingdings" panose="05000000000000000000" pitchFamily="2" charset="2"/>
              <a:buChar char="Ø"/>
            </a:pPr>
            <a:r>
              <a:rPr lang="en-US" sz="2400" dirty="0"/>
              <a:t>Goal is to try and test entire set of requirements</a:t>
            </a:r>
          </a:p>
          <a:p>
            <a:pPr>
              <a:buClr>
                <a:srgbClr val="0070C0"/>
              </a:buClr>
              <a:buFont typeface="Wingdings" panose="05000000000000000000" pitchFamily="2" charset="2"/>
              <a:buChar char="Ø"/>
            </a:pPr>
            <a:r>
              <a:rPr lang="en-US" sz="2400" dirty="0"/>
              <a:t>Provide a realistic set of test cases and scenarios</a:t>
            </a:r>
          </a:p>
          <a:p>
            <a:pPr>
              <a:buClr>
                <a:srgbClr val="0070C0"/>
              </a:buClr>
              <a:buFont typeface="Wingdings" panose="05000000000000000000" pitchFamily="2" charset="2"/>
              <a:buChar char="Ø"/>
            </a:pPr>
            <a:r>
              <a:rPr lang="en-US" sz="2400" dirty="0"/>
              <a:t>SMEs provided content and determined most important aspects to test</a:t>
            </a:r>
          </a:p>
          <a:p>
            <a:pPr>
              <a:buClr>
                <a:srgbClr val="0070C0"/>
              </a:buClr>
              <a:buFont typeface="Wingdings" panose="05000000000000000000" pitchFamily="2" charset="2"/>
              <a:buChar char="Ø"/>
            </a:pPr>
            <a:r>
              <a:rPr lang="en-US" sz="2400" dirty="0"/>
              <a:t>Each test case is designed to test something unique, and often aspects tested are mutually exclusive or require a multistep workflow</a:t>
            </a:r>
          </a:p>
          <a:p>
            <a:pPr lvl="1">
              <a:buClr>
                <a:srgbClr val="0070C0"/>
              </a:buClr>
              <a:buFont typeface="Wingdings" panose="05000000000000000000" pitchFamily="2" charset="2"/>
              <a:buChar char="Ø"/>
            </a:pPr>
            <a:r>
              <a:rPr lang="en-US" sz="2000" dirty="0"/>
              <a:t>E.g., A record must exist before updating or deleting</a:t>
            </a:r>
          </a:p>
          <a:p>
            <a:pPr lvl="1">
              <a:buClr>
                <a:srgbClr val="0070C0"/>
              </a:buClr>
              <a:buFont typeface="Wingdings" panose="05000000000000000000" pitchFamily="2" charset="2"/>
              <a:buChar char="Ø"/>
            </a:pPr>
            <a:r>
              <a:rPr lang="en-US" sz="2000" dirty="0"/>
              <a:t>Separate messages are needed</a:t>
            </a:r>
          </a:p>
          <a:p>
            <a:pPr>
              <a:buClr>
                <a:srgbClr val="0070C0"/>
              </a:buClr>
              <a:buFont typeface="Wingdings" panose="05000000000000000000" pitchFamily="2" charset="2"/>
              <a:buChar char="Ø"/>
            </a:pPr>
            <a:r>
              <a:rPr lang="en-US" sz="2400" dirty="0"/>
              <a:t>Testing aspects are combined when reasonable to do so</a:t>
            </a:r>
          </a:p>
          <a:p>
            <a:pPr>
              <a:buClr>
                <a:srgbClr val="0070C0"/>
              </a:buClr>
              <a:buFont typeface="Wingdings" panose="05000000000000000000" pitchFamily="2" charset="2"/>
              <a:buChar char="Ø"/>
            </a:pPr>
            <a:r>
              <a:rPr lang="en-US" sz="2400" dirty="0"/>
              <a:t>Always a trade-off between a few complicated test cases and a greater number of more isolated (~ Unit) test cases</a:t>
            </a:r>
          </a:p>
          <a:p>
            <a:pPr lvl="1">
              <a:buClr>
                <a:srgbClr val="0070C0"/>
              </a:buClr>
              <a:buFont typeface="Wingdings" panose="05000000000000000000" pitchFamily="2" charset="2"/>
              <a:buChar char="Ø"/>
            </a:pPr>
            <a:r>
              <a:rPr lang="en-US" sz="2000" dirty="0"/>
              <a:t>We tried for a happy middle ground</a:t>
            </a:r>
          </a:p>
        </p:txBody>
      </p:sp>
    </p:spTree>
    <p:extLst>
      <p:ext uri="{BB962C8B-B14F-4D97-AF65-F5344CB8AC3E}">
        <p14:creationId xmlns:p14="http://schemas.microsoft.com/office/powerpoint/2010/main" val="1702721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304800"/>
            <a:ext cx="8382000" cy="533400"/>
          </a:xfrm>
        </p:spPr>
        <p:txBody>
          <a:bodyPr>
            <a:normAutofit/>
          </a:bodyPr>
          <a:lstStyle/>
          <a:p>
            <a:r>
              <a:rPr lang="en-US" dirty="0">
                <a:solidFill>
                  <a:srgbClr val="002060"/>
                </a:solidFill>
              </a:rPr>
              <a:t>Pre-loading Test Data</a:t>
            </a:r>
          </a:p>
        </p:txBody>
      </p:sp>
      <p:sp>
        <p:nvSpPr>
          <p:cNvPr id="9" name="Content Placeholder 8"/>
          <p:cNvSpPr>
            <a:spLocks noGrp="1"/>
          </p:cNvSpPr>
          <p:nvPr>
            <p:ph idx="1"/>
          </p:nvPr>
        </p:nvSpPr>
        <p:spPr>
          <a:xfrm>
            <a:off x="431800" y="855133"/>
            <a:ext cx="8382000" cy="5105400"/>
          </a:xfrm>
        </p:spPr>
        <p:txBody>
          <a:bodyPr>
            <a:normAutofit/>
          </a:bodyPr>
          <a:lstStyle/>
          <a:p>
            <a:pPr>
              <a:buClr>
                <a:srgbClr val="0070C0"/>
              </a:buClr>
              <a:buFont typeface="Wingdings" panose="05000000000000000000" pitchFamily="2" charset="2"/>
              <a:buChar char="Ø"/>
            </a:pPr>
            <a:r>
              <a:rPr lang="en-US" sz="2400" dirty="0"/>
              <a:t>Can data be pre-loaded by the vendor prior to testing?</a:t>
            </a:r>
          </a:p>
          <a:p>
            <a:pPr>
              <a:buClr>
                <a:srgbClr val="0070C0"/>
              </a:buClr>
              <a:buFont typeface="Wingdings" panose="05000000000000000000" pitchFamily="2" charset="2"/>
              <a:buChar char="Ø"/>
            </a:pPr>
            <a:r>
              <a:rPr lang="en-US" sz="2400" dirty="0"/>
              <a:t>This is an ATL or ONC decision, not a NIST decision</a:t>
            </a:r>
          </a:p>
          <a:p>
            <a:pPr>
              <a:buClr>
                <a:srgbClr val="0070C0"/>
              </a:buClr>
              <a:buFont typeface="Wingdings" panose="05000000000000000000" pitchFamily="2" charset="2"/>
              <a:buChar char="Ø"/>
            </a:pPr>
            <a:r>
              <a:rPr lang="en-US" sz="2400" dirty="0"/>
              <a:t>It is certainly viable and makes sense for efficiency in testing</a:t>
            </a:r>
          </a:p>
          <a:p>
            <a:pPr>
              <a:buClr>
                <a:srgbClr val="0070C0"/>
              </a:buClr>
              <a:buFont typeface="Wingdings" panose="05000000000000000000" pitchFamily="2" charset="2"/>
              <a:buChar char="Ø"/>
            </a:pPr>
            <a:r>
              <a:rPr lang="en-US" sz="2400" dirty="0"/>
              <a:t>Certain measures should be taken to ensure no gaming of the tests—if they choose to do so, it is on the ATL (and out-of-scope for NIST test tools)</a:t>
            </a:r>
          </a:p>
          <a:p>
            <a:pPr>
              <a:buClr>
                <a:srgbClr val="0070C0"/>
              </a:buClr>
              <a:buFont typeface="Wingdings" panose="05000000000000000000" pitchFamily="2" charset="2"/>
              <a:buChar char="Ø"/>
            </a:pPr>
            <a:r>
              <a:rPr lang="en-US" sz="2400" dirty="0"/>
              <a:t>The 2014 Edition testing provided some guidelines for implementing this policy—see the associated document to the 2014 Test Procedures (for the Public Health Criterion)</a:t>
            </a:r>
          </a:p>
        </p:txBody>
      </p:sp>
    </p:spTree>
    <p:extLst>
      <p:ext uri="{BB962C8B-B14F-4D97-AF65-F5344CB8AC3E}">
        <p14:creationId xmlns:p14="http://schemas.microsoft.com/office/powerpoint/2010/main" val="37462928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15" descr="option4"/>
          <p:cNvPicPr>
            <a:picLocks noChangeAspect="1" noChangeArrowheads="1"/>
          </p:cNvPicPr>
          <p:nvPr/>
        </p:nvPicPr>
        <p:blipFill>
          <a:blip r:embed="rId3" cstate="print"/>
          <a:srcRect/>
          <a:stretch>
            <a:fillRect/>
          </a:stretch>
        </p:blipFill>
        <p:spPr bwMode="auto">
          <a:xfrm>
            <a:off x="3578225" y="2141538"/>
            <a:ext cx="5565775" cy="2974975"/>
          </a:xfrm>
          <a:prstGeom prst="rect">
            <a:avLst/>
          </a:prstGeom>
          <a:noFill/>
          <a:ln w="9525">
            <a:noFill/>
            <a:miter lim="800000"/>
            <a:headEnd/>
            <a:tailEnd/>
          </a:ln>
        </p:spPr>
      </p:pic>
      <p:sp>
        <p:nvSpPr>
          <p:cNvPr id="3075" name="Rectangle 18"/>
          <p:cNvSpPr>
            <a:spLocks noChangeArrowheads="1"/>
          </p:cNvSpPr>
          <p:nvPr/>
        </p:nvSpPr>
        <p:spPr bwMode="auto">
          <a:xfrm>
            <a:off x="533400" y="2209800"/>
            <a:ext cx="8248650" cy="781752"/>
          </a:xfrm>
          <a:prstGeom prst="rect">
            <a:avLst/>
          </a:prstGeom>
          <a:noFill/>
          <a:ln w="9525" algn="ctr">
            <a:noFill/>
            <a:miter lim="800000"/>
            <a:headEnd/>
            <a:tailEnd/>
          </a:ln>
        </p:spPr>
        <p:txBody>
          <a:bodyPr wrap="square">
            <a:spAutoFit/>
          </a:bodyPr>
          <a:lstStyle/>
          <a:p>
            <a:pPr fontAlgn="base">
              <a:lnSpc>
                <a:spcPct val="80000"/>
              </a:lnSpc>
              <a:spcBef>
                <a:spcPct val="0"/>
              </a:spcBef>
              <a:spcAft>
                <a:spcPct val="0"/>
              </a:spcAft>
              <a:defRPr/>
            </a:pPr>
            <a:r>
              <a:rPr lang="en-US" sz="3200" dirty="0">
                <a:solidFill>
                  <a:srgbClr val="012445"/>
                </a:solidFill>
                <a:latin typeface="+mj-lt"/>
              </a:rPr>
              <a:t>Understanding the Validation Results</a:t>
            </a:r>
            <a:endParaRPr lang="en-US" sz="3200" dirty="0">
              <a:solidFill>
                <a:srgbClr val="C00000"/>
              </a:solidFill>
              <a:latin typeface="+mj-lt"/>
            </a:endParaRPr>
          </a:p>
          <a:p>
            <a:pPr fontAlgn="base">
              <a:lnSpc>
                <a:spcPct val="80000"/>
              </a:lnSpc>
              <a:spcBef>
                <a:spcPct val="0"/>
              </a:spcBef>
              <a:spcAft>
                <a:spcPct val="0"/>
              </a:spcAft>
              <a:defRPr/>
            </a:pPr>
            <a:endParaRPr lang="en-US" sz="2400" i="1" dirty="0">
              <a:solidFill>
                <a:srgbClr val="012445"/>
              </a:solidFill>
            </a:endParaRPr>
          </a:p>
        </p:txBody>
      </p:sp>
    </p:spTree>
    <p:extLst>
      <p:ext uri="{BB962C8B-B14F-4D97-AF65-F5344CB8AC3E}">
        <p14:creationId xmlns:p14="http://schemas.microsoft.com/office/powerpoint/2010/main" val="2562905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Tool Capabilities and Navigation</a:t>
            </a:r>
          </a:p>
        </p:txBody>
      </p:sp>
      <p:sp>
        <p:nvSpPr>
          <p:cNvPr id="3" name="Content Placeholder 2"/>
          <p:cNvSpPr>
            <a:spLocks noGrp="1"/>
          </p:cNvSpPr>
          <p:nvPr>
            <p:ph idx="1"/>
          </p:nvPr>
        </p:nvSpPr>
        <p:spPr>
          <a:xfrm>
            <a:off x="381000" y="762000"/>
            <a:ext cx="8524875" cy="5264150"/>
          </a:xfrm>
        </p:spPr>
        <p:txBody>
          <a:bodyPr>
            <a:normAutofit/>
          </a:bodyPr>
          <a:lstStyle/>
          <a:p>
            <a:pPr>
              <a:buClr>
                <a:srgbClr val="0070C0"/>
              </a:buClr>
              <a:buFont typeface="Wingdings" panose="05000000000000000000" pitchFamily="2" charset="2"/>
              <a:buChar char="Ø"/>
            </a:pPr>
            <a:r>
              <a:rPr lang="en-US" dirty="0"/>
              <a:t>Home – See Google Groups Link</a:t>
            </a:r>
          </a:p>
          <a:p>
            <a:pPr>
              <a:buClr>
                <a:srgbClr val="0070C0"/>
              </a:buClr>
              <a:buFont typeface="Wingdings" panose="05000000000000000000" pitchFamily="2" charset="2"/>
              <a:buChar char="Ø"/>
            </a:pPr>
            <a:r>
              <a:rPr lang="en-US" dirty="0"/>
              <a:t>Context-free Testing</a:t>
            </a:r>
            <a:endParaRPr lang="en-US" dirty="0">
              <a:solidFill>
                <a:srgbClr val="C00000"/>
              </a:solidFill>
            </a:endParaRPr>
          </a:p>
          <a:p>
            <a:pPr>
              <a:buClr>
                <a:srgbClr val="0070C0"/>
              </a:buClr>
              <a:buFont typeface="Wingdings" panose="05000000000000000000" pitchFamily="2" charset="2"/>
              <a:buChar char="Ø"/>
            </a:pPr>
            <a:r>
              <a:rPr lang="en-US" dirty="0"/>
              <a:t>Context-based Testing</a:t>
            </a:r>
          </a:p>
          <a:p>
            <a:pPr>
              <a:buClr>
                <a:srgbClr val="0070C0"/>
              </a:buClr>
              <a:buFont typeface="Wingdings" panose="05000000000000000000" pitchFamily="2" charset="2"/>
              <a:buChar char="Ø"/>
            </a:pPr>
            <a:r>
              <a:rPr lang="en-US" dirty="0"/>
              <a:t>Profile Viewer</a:t>
            </a:r>
          </a:p>
          <a:p>
            <a:pPr>
              <a:buClr>
                <a:srgbClr val="0070C0"/>
              </a:buClr>
              <a:buFont typeface="Wingdings" panose="05000000000000000000" pitchFamily="2" charset="2"/>
              <a:buChar char="Ø"/>
            </a:pPr>
            <a:r>
              <a:rPr lang="en-US" dirty="0"/>
              <a:t>Vocabulary Viewer</a:t>
            </a:r>
          </a:p>
          <a:p>
            <a:pPr>
              <a:buClr>
                <a:srgbClr val="0070C0"/>
              </a:buClr>
              <a:buFont typeface="Wingdings" panose="05000000000000000000" pitchFamily="2" charset="2"/>
              <a:buChar char="Ø"/>
            </a:pPr>
            <a:r>
              <a:rPr lang="en-US" dirty="0"/>
              <a:t>Documentation</a:t>
            </a:r>
          </a:p>
          <a:p>
            <a:pPr lvl="1">
              <a:buClr>
                <a:srgbClr val="0070C0"/>
              </a:buClr>
              <a:buFont typeface="Wingdings" panose="05000000000000000000" pitchFamily="2" charset="2"/>
              <a:buChar char="Ø"/>
            </a:pPr>
            <a:r>
              <a:rPr lang="en-US" dirty="0"/>
              <a:t>Documentation</a:t>
            </a:r>
          </a:p>
          <a:p>
            <a:pPr lvl="1">
              <a:buClr>
                <a:srgbClr val="0070C0"/>
              </a:buClr>
              <a:buFont typeface="Wingdings" panose="05000000000000000000" pitchFamily="2" charset="2"/>
              <a:buChar char="Ø"/>
            </a:pPr>
            <a:r>
              <a:rPr lang="en-US" dirty="0"/>
              <a:t>Resources</a:t>
            </a:r>
          </a:p>
          <a:p>
            <a:pPr lvl="1">
              <a:buClr>
                <a:srgbClr val="0070C0"/>
              </a:buClr>
              <a:buFont typeface="Wingdings" panose="05000000000000000000" pitchFamily="2" charset="2"/>
              <a:buChar char="Ø"/>
            </a:pPr>
            <a:r>
              <a:rPr lang="en-US" dirty="0"/>
              <a:t>Tool Download</a:t>
            </a:r>
          </a:p>
          <a:p>
            <a:pPr lvl="1">
              <a:buClr>
                <a:srgbClr val="0070C0"/>
              </a:buClr>
              <a:buFont typeface="Wingdings" panose="05000000000000000000" pitchFamily="2" charset="2"/>
              <a:buChar char="Ø"/>
            </a:pPr>
            <a:r>
              <a:rPr lang="en-US" dirty="0"/>
              <a:t>Release Notes</a:t>
            </a:r>
          </a:p>
          <a:p>
            <a:pPr lvl="1">
              <a:buClr>
                <a:srgbClr val="0070C0"/>
              </a:buClr>
              <a:buFont typeface="Wingdings" panose="05000000000000000000" pitchFamily="2" charset="2"/>
              <a:buChar char="Ø"/>
            </a:pPr>
            <a:r>
              <a:rPr lang="en-US" dirty="0"/>
              <a:t>Known Issues</a:t>
            </a:r>
          </a:p>
          <a:p>
            <a:pPr marL="0" indent="0">
              <a:buClr>
                <a:srgbClr val="0070C0"/>
              </a:buClr>
              <a:buNone/>
            </a:pPr>
            <a:endParaRPr lang="en-US" dirty="0"/>
          </a:p>
        </p:txBody>
      </p:sp>
    </p:spTree>
    <p:extLst>
      <p:ext uri="{BB962C8B-B14F-4D97-AF65-F5344CB8AC3E}">
        <p14:creationId xmlns:p14="http://schemas.microsoft.com/office/powerpoint/2010/main" val="5430843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91440" y="137799"/>
            <a:ext cx="8229600" cy="519113"/>
          </a:xfrm>
        </p:spPr>
        <p:txBody>
          <a:bodyPr/>
          <a:lstStyle/>
          <a:p>
            <a:r>
              <a:rPr lang="en-US" dirty="0"/>
              <a:t>Classification of Validation Detections</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20</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4248205070"/>
              </p:ext>
            </p:extLst>
          </p:nvPr>
        </p:nvGraphicFramePr>
        <p:xfrm>
          <a:off x="381000" y="838200"/>
          <a:ext cx="8229600" cy="5013817"/>
        </p:xfrm>
        <a:graphic>
          <a:graphicData uri="http://schemas.openxmlformats.org/drawingml/2006/table">
            <a:tbl>
              <a:tblPr firstRow="1" firstCol="1" bandRow="1"/>
              <a:tblGrid>
                <a:gridCol w="1502797">
                  <a:extLst>
                    <a:ext uri="{9D8B030D-6E8A-4147-A177-3AD203B41FA5}">
                      <a16:colId xmlns:a16="http://schemas.microsoft.com/office/drawing/2014/main" val="20000"/>
                    </a:ext>
                  </a:extLst>
                </a:gridCol>
                <a:gridCol w="6726803">
                  <a:extLst>
                    <a:ext uri="{9D8B030D-6E8A-4147-A177-3AD203B41FA5}">
                      <a16:colId xmlns:a16="http://schemas.microsoft.com/office/drawing/2014/main" val="20001"/>
                    </a:ext>
                  </a:extLst>
                </a:gridCol>
              </a:tblGrid>
              <a:tr h="350377">
                <a:tc>
                  <a:txBody>
                    <a:bodyPr/>
                    <a:lstStyle/>
                    <a:p>
                      <a:pPr marL="0" marR="0" algn="ctr">
                        <a:spcBef>
                          <a:spcPts val="0"/>
                        </a:spcBef>
                        <a:spcAft>
                          <a:spcPts val="0"/>
                        </a:spcAft>
                      </a:pPr>
                      <a:r>
                        <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Classification</a:t>
                      </a: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spcBef>
                          <a:spcPts val="0"/>
                        </a:spcBef>
                        <a:spcAft>
                          <a:spcPts val="0"/>
                        </a:spcAft>
                      </a:pPr>
                      <a:r>
                        <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Description</a:t>
                      </a: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286672">
                <a:tc>
                  <a:txBody>
                    <a:bodyPr/>
                    <a:lstStyle/>
                    <a:p>
                      <a:pPr marL="0" marR="0">
                        <a:spcBef>
                          <a:spcPts val="0"/>
                        </a:spcBef>
                        <a:spcAft>
                          <a:spcPts val="0"/>
                        </a:spcAft>
                      </a:pPr>
                      <a:r>
                        <a:rPr lang="en-US" sz="1800" dirty="0">
                          <a:effectLst/>
                          <a:latin typeface="Arial" panose="020B0604020202020204" pitchFamily="34" charset="0"/>
                          <a:ea typeface="Times New Roman" panose="02020603050405020304" pitchFamily="18" charset="0"/>
                          <a:cs typeface="Arial" panose="020B0604020202020204" pitchFamily="34" charset="0"/>
                        </a:rPr>
                        <a:t>Errors</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285750" marR="0" indent="-285750">
                        <a:spcBef>
                          <a:spcPts val="0"/>
                        </a:spcBef>
                        <a:spcAft>
                          <a:spcPts val="0"/>
                        </a:spcAft>
                        <a:buClr>
                          <a:srgbClr val="0070C0"/>
                        </a:buClr>
                        <a:buFont typeface="Wingdings" panose="05000000000000000000" pitchFamily="2" charset="2"/>
                        <a:buChar char="Ø"/>
                      </a:pPr>
                      <a:r>
                        <a:rPr lang="en-US" sz="1800" dirty="0">
                          <a:effectLst/>
                          <a:latin typeface="Arial" panose="020B0604020202020204" pitchFamily="34" charset="0"/>
                          <a:ea typeface="Times New Roman" panose="02020603050405020304" pitchFamily="18" charset="0"/>
                          <a:cs typeface="Arial" panose="020B0604020202020204" pitchFamily="34" charset="0"/>
                        </a:rPr>
                        <a:t>Indicates non-conformance to a requirement.</a:t>
                      </a:r>
                    </a:p>
                    <a:p>
                      <a:pPr marL="285750" marR="0" indent="-285750">
                        <a:spcBef>
                          <a:spcPts val="0"/>
                        </a:spcBef>
                        <a:spcAft>
                          <a:spcPts val="0"/>
                        </a:spcAft>
                        <a:buClr>
                          <a:srgbClr val="0070C0"/>
                        </a:buClr>
                        <a:buFont typeface="Wingdings" panose="05000000000000000000" pitchFamily="2" charset="2"/>
                        <a:buChar char="Ø"/>
                      </a:pPr>
                      <a:r>
                        <a:rPr lang="en-US" sz="1800" dirty="0">
                          <a:effectLst/>
                          <a:latin typeface="Arial" panose="020B0604020202020204" pitchFamily="34" charset="0"/>
                          <a:ea typeface="Times New Roman" panose="02020603050405020304" pitchFamily="18" charset="0"/>
                          <a:cs typeface="Arial" panose="020B0604020202020204" pitchFamily="34" charset="0"/>
                        </a:rPr>
                        <a:t>Errors do constitute a failed validation</a:t>
                      </a:r>
                    </a:p>
                    <a:p>
                      <a:pPr marL="285750" marR="0" indent="-285750">
                        <a:spcBef>
                          <a:spcPts val="0"/>
                        </a:spcBef>
                        <a:spcAft>
                          <a:spcPts val="0"/>
                        </a:spcAft>
                        <a:buClr>
                          <a:srgbClr val="0070C0"/>
                        </a:buClr>
                        <a:buFont typeface="Wingdings" panose="05000000000000000000" pitchFamily="2" charset="2"/>
                        <a:buChar char="Ø"/>
                      </a:pPr>
                      <a:r>
                        <a:rPr lang="en-US" sz="180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An</a:t>
                      </a:r>
                      <a:r>
                        <a:rPr lang="en-US" sz="1800" baseline="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 EHR Product will fail certification if any of the validation reports indicate an Error (unless the Error can be proved to be a false negative—NIST can be consulted to remediate)</a:t>
                      </a:r>
                      <a:endParaRPr lang="en-US" sz="1800" dirty="0">
                        <a:solidFill>
                          <a:srgbClr val="C0000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86672">
                <a:tc>
                  <a:txBody>
                    <a:bodyPr/>
                    <a:lstStyle/>
                    <a:p>
                      <a:pPr marL="0" marR="0">
                        <a:spcBef>
                          <a:spcPts val="0"/>
                        </a:spcBef>
                        <a:spcAft>
                          <a:spcPts val="0"/>
                        </a:spcAft>
                      </a:pPr>
                      <a:r>
                        <a:rPr lang="en-US" sz="1800" dirty="0">
                          <a:effectLst/>
                          <a:latin typeface="Arial" panose="020B0604020202020204" pitchFamily="34" charset="0"/>
                          <a:ea typeface="Times New Roman" panose="02020603050405020304" pitchFamily="18" charset="0"/>
                          <a:cs typeface="Arial" panose="020B0604020202020204" pitchFamily="34" charset="0"/>
                        </a:rPr>
                        <a:t>Warnings</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285750" marR="0" indent="-285750">
                        <a:spcBef>
                          <a:spcPts val="0"/>
                        </a:spcBef>
                        <a:spcAft>
                          <a:spcPts val="0"/>
                        </a:spcAft>
                        <a:buClr>
                          <a:srgbClr val="0070C0"/>
                        </a:buClr>
                        <a:buFont typeface="Wingdings" panose="05000000000000000000" pitchFamily="2" charset="2"/>
                        <a:buChar char="Ø"/>
                      </a:pPr>
                      <a:r>
                        <a:rPr lang="en-US" sz="1800" dirty="0">
                          <a:effectLst/>
                          <a:latin typeface="Arial" panose="020B0604020202020204" pitchFamily="34" charset="0"/>
                          <a:ea typeface="Times New Roman" panose="02020603050405020304" pitchFamily="18" charset="0"/>
                          <a:cs typeface="Arial" panose="020B0604020202020204" pitchFamily="34" charset="0"/>
                        </a:rPr>
                        <a:t>Provides information about potential missing support for a requirement or recommendation.</a:t>
                      </a:r>
                    </a:p>
                    <a:p>
                      <a:pPr marL="285750" marR="0" indent="-285750">
                        <a:spcBef>
                          <a:spcPts val="0"/>
                        </a:spcBef>
                        <a:spcAft>
                          <a:spcPts val="0"/>
                        </a:spcAft>
                        <a:buClr>
                          <a:srgbClr val="0070C0"/>
                        </a:buClr>
                        <a:buFont typeface="Wingdings" panose="05000000000000000000" pitchFamily="2" charset="2"/>
                        <a:buChar char="Ø"/>
                      </a:pPr>
                      <a:r>
                        <a:rPr lang="en-US" sz="1800" dirty="0">
                          <a:effectLst/>
                          <a:latin typeface="Arial" panose="020B0604020202020204" pitchFamily="34" charset="0"/>
                          <a:ea typeface="Times New Roman" panose="02020603050405020304" pitchFamily="18" charset="0"/>
                          <a:cs typeface="Arial" panose="020B0604020202020204" pitchFamily="34" charset="0"/>
                        </a:rPr>
                        <a:t>Warnings do not constitute a failed validation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86672">
                <a:tc>
                  <a:txBody>
                    <a:bodyPr/>
                    <a:lstStyle/>
                    <a:p>
                      <a:pPr marL="0" marR="0">
                        <a:spcBef>
                          <a:spcPts val="0"/>
                        </a:spcBef>
                        <a:spcAft>
                          <a:spcPts val="0"/>
                        </a:spcAft>
                      </a:pPr>
                      <a:r>
                        <a:rPr lang="en-US" sz="1800" dirty="0">
                          <a:effectLst/>
                          <a:latin typeface="Arial" panose="020B0604020202020204" pitchFamily="34" charset="0"/>
                          <a:ea typeface="Times New Roman" panose="02020603050405020304" pitchFamily="18" charset="0"/>
                          <a:cs typeface="Arial" panose="020B0604020202020204" pitchFamily="34" charset="0"/>
                        </a:rPr>
                        <a:t>Alerts</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285750" marR="0" indent="-285750">
                        <a:spcBef>
                          <a:spcPts val="0"/>
                        </a:spcBef>
                        <a:spcAft>
                          <a:spcPts val="0"/>
                        </a:spcAft>
                        <a:buClr>
                          <a:srgbClr val="0070C0"/>
                        </a:buClr>
                        <a:buFont typeface="Wingdings" panose="05000000000000000000" pitchFamily="2" charset="2"/>
                        <a:buChar char="Ø"/>
                      </a:pPr>
                      <a:r>
                        <a:rPr lang="en-US" sz="1800" dirty="0">
                          <a:effectLst/>
                          <a:latin typeface="Arial" panose="020B0604020202020204" pitchFamily="34" charset="0"/>
                          <a:ea typeface="Times New Roman" panose="02020603050405020304" pitchFamily="18" charset="0"/>
                          <a:cs typeface="Arial" panose="020B0604020202020204" pitchFamily="34" charset="0"/>
                        </a:rPr>
                        <a:t>Provides information about how the validation verifies or does not verify requirements. For example, the specification may provide a value set binding to an element but the value set is empty. Therefore, the user is alerted to the fact that no meaningful validation can be performed.</a:t>
                      </a:r>
                    </a:p>
                    <a:p>
                      <a:pPr marL="285750" marR="0" indent="-285750">
                        <a:spcBef>
                          <a:spcPts val="0"/>
                        </a:spcBef>
                        <a:spcAft>
                          <a:spcPts val="0"/>
                        </a:spcAft>
                        <a:buClr>
                          <a:srgbClr val="0070C0"/>
                        </a:buClr>
                        <a:buFont typeface="Wingdings" panose="05000000000000000000" pitchFamily="2" charset="2"/>
                        <a:buChar char="Ø"/>
                      </a:pPr>
                      <a:r>
                        <a:rPr lang="en-US" sz="1800" dirty="0">
                          <a:effectLst/>
                          <a:latin typeface="Arial" panose="020B0604020202020204" pitchFamily="34" charset="0"/>
                          <a:ea typeface="Times New Roman" panose="02020603050405020304" pitchFamily="18" charset="0"/>
                          <a:cs typeface="Arial" panose="020B0604020202020204" pitchFamily="34" charset="0"/>
                        </a:rPr>
                        <a:t>Alerts do not constitute a failed validation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86672">
                <a:tc>
                  <a:txBody>
                    <a:bodyPr/>
                    <a:lstStyle/>
                    <a:p>
                      <a:pPr marL="0" marR="0">
                        <a:spcBef>
                          <a:spcPts val="0"/>
                        </a:spcBef>
                        <a:spcAft>
                          <a:spcPts val="0"/>
                        </a:spcAft>
                      </a:pPr>
                      <a:r>
                        <a:rPr lang="en-US" sz="1800" dirty="0">
                          <a:effectLst/>
                          <a:latin typeface="Arial" panose="020B0604020202020204" pitchFamily="34" charset="0"/>
                          <a:ea typeface="Times New Roman" panose="02020603050405020304" pitchFamily="18" charset="0"/>
                          <a:cs typeface="Arial" panose="020B0604020202020204" pitchFamily="34" charset="0"/>
                        </a:rPr>
                        <a:t>Affirmatives</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285750" marR="0" indent="-285750">
                        <a:spcBef>
                          <a:spcPts val="0"/>
                        </a:spcBef>
                        <a:spcAft>
                          <a:spcPts val="0"/>
                        </a:spcAft>
                        <a:buClr>
                          <a:srgbClr val="0070C0"/>
                        </a:buClr>
                        <a:buFont typeface="Wingdings" panose="05000000000000000000" pitchFamily="2" charset="2"/>
                        <a:buChar char="Ø"/>
                      </a:pPr>
                      <a:r>
                        <a:rPr lang="en-US" sz="1800" dirty="0">
                          <a:effectLst/>
                          <a:latin typeface="Arial" panose="020B0604020202020204" pitchFamily="34" charset="0"/>
                          <a:ea typeface="Times New Roman" panose="02020603050405020304" pitchFamily="18" charset="0"/>
                          <a:cs typeface="Arial" panose="020B0604020202020204" pitchFamily="34" charset="0"/>
                        </a:rPr>
                        <a:t>Provides</a:t>
                      </a:r>
                      <a:r>
                        <a:rPr lang="en-US" sz="1800" baseline="0" dirty="0">
                          <a:effectLst/>
                          <a:latin typeface="Arial" panose="020B0604020202020204" pitchFamily="34" charset="0"/>
                          <a:ea typeface="Times New Roman" panose="02020603050405020304" pitchFamily="18" charset="0"/>
                          <a:cs typeface="Arial" panose="020B0604020202020204" pitchFamily="34" charset="0"/>
                        </a:rPr>
                        <a:t> an indication of a positive outcome to a </a:t>
                      </a:r>
                      <a:r>
                        <a:rPr lang="en-US" sz="1800" dirty="0">
                          <a:effectLst/>
                          <a:latin typeface="Arial" panose="020B0604020202020204" pitchFamily="34" charset="0"/>
                          <a:ea typeface="Times New Roman" panose="02020603050405020304" pitchFamily="18" charset="0"/>
                          <a:cs typeface="Arial" panose="020B0604020202020204" pitchFamily="34" charset="0"/>
                        </a:rPr>
                        <a:t>validation assertion</a:t>
                      </a:r>
                    </a:p>
                    <a:p>
                      <a:pPr marL="285750" marR="0" indent="-285750">
                        <a:spcBef>
                          <a:spcPts val="0"/>
                        </a:spcBef>
                        <a:spcAft>
                          <a:spcPts val="0"/>
                        </a:spcAft>
                        <a:buClr>
                          <a:srgbClr val="0070C0"/>
                        </a:buClr>
                        <a:buFont typeface="Wingdings" panose="05000000000000000000" pitchFamily="2" charset="2"/>
                        <a:buChar char="Ø"/>
                      </a:pPr>
                      <a:r>
                        <a:rPr lang="en-US" sz="1800" dirty="0">
                          <a:effectLst/>
                          <a:latin typeface="Arial" panose="020B0604020202020204" pitchFamily="34" charset="0"/>
                          <a:ea typeface="Times New Roman" panose="02020603050405020304" pitchFamily="18" charset="0"/>
                          <a:cs typeface="Arial" panose="020B0604020202020204" pitchFamily="34" charset="0"/>
                        </a:rPr>
                        <a:t>Affirmatives display only as user preference, not by default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9128317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91440" y="137799"/>
            <a:ext cx="8229600" cy="519113"/>
          </a:xfrm>
        </p:spPr>
        <p:txBody>
          <a:bodyPr/>
          <a:lstStyle/>
          <a:p>
            <a:r>
              <a:rPr lang="en-US" dirty="0"/>
              <a:t>Detection Categories</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21</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709990225"/>
              </p:ext>
            </p:extLst>
          </p:nvPr>
        </p:nvGraphicFramePr>
        <p:xfrm>
          <a:off x="457200" y="914400"/>
          <a:ext cx="8229600" cy="4325760"/>
        </p:xfrm>
        <a:graphic>
          <a:graphicData uri="http://schemas.openxmlformats.org/drawingml/2006/table">
            <a:tbl>
              <a:tblPr firstRow="1" firstCol="1" bandRow="1"/>
              <a:tblGrid>
                <a:gridCol w="3886200">
                  <a:extLst>
                    <a:ext uri="{9D8B030D-6E8A-4147-A177-3AD203B41FA5}">
                      <a16:colId xmlns:a16="http://schemas.microsoft.com/office/drawing/2014/main" val="20000"/>
                    </a:ext>
                  </a:extLst>
                </a:gridCol>
                <a:gridCol w="4343400">
                  <a:extLst>
                    <a:ext uri="{9D8B030D-6E8A-4147-A177-3AD203B41FA5}">
                      <a16:colId xmlns:a16="http://schemas.microsoft.com/office/drawing/2014/main" val="20001"/>
                    </a:ext>
                  </a:extLst>
                </a:gridCol>
              </a:tblGrid>
              <a:tr h="260484">
                <a:tc>
                  <a:txBody>
                    <a:bodyPr/>
                    <a:lstStyle/>
                    <a:p>
                      <a:pPr marL="0" marR="0" algn="ctr">
                        <a:spcBef>
                          <a:spcPts val="0"/>
                        </a:spcBef>
                        <a:spcAft>
                          <a:spcPts val="0"/>
                        </a:spcAft>
                      </a:pPr>
                      <a:r>
                        <a:rPr lang="en-US" sz="10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Structure</a:t>
                      </a:r>
                      <a:r>
                        <a:rPr lang="en-US" sz="1000" b="1" baseline="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Validation</a:t>
                      </a:r>
                      <a:endParaRPr lang="en-US" sz="10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spcBef>
                          <a:spcPts val="0"/>
                        </a:spcBef>
                        <a:spcAft>
                          <a:spcPts val="0"/>
                        </a:spcAft>
                      </a:pPr>
                      <a:r>
                        <a:rPr lang="en-US" sz="10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Content</a:t>
                      </a:r>
                      <a:r>
                        <a:rPr lang="en-US" sz="1000" b="1" baseline="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Validation</a:t>
                      </a:r>
                      <a:endParaRPr lang="en-US" sz="10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238439">
                <a:tc>
                  <a:txBody>
                    <a:bodyPr/>
                    <a:lstStyle/>
                    <a:p>
                      <a:pPr fontAlgn="t"/>
                      <a:r>
                        <a:rPr lang="en-US" sz="1000" dirty="0">
                          <a:effectLst/>
                        </a:rPr>
                        <a:t>R-Usage</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rgbClr val="000000"/>
                          </a:solidFill>
                          <a:effectLst/>
                          <a:latin typeface="Arial" panose="020B0604020202020204" pitchFamily="34" charset="0"/>
                          <a:ea typeface="Arial" panose="020B0604020202020204" pitchFamily="34" charset="0"/>
                        </a:rPr>
                        <a:t>Constraint Failure add</a:t>
                      </a:r>
                      <a:r>
                        <a:rPr lang="en-US" sz="1000" baseline="0" dirty="0">
                          <a:solidFill>
                            <a:srgbClr val="000000"/>
                          </a:solidFill>
                          <a:effectLst/>
                          <a:latin typeface="Arial" panose="020B0604020202020204" pitchFamily="34" charset="0"/>
                          <a:ea typeface="Arial" panose="020B0604020202020204" pitchFamily="34" charset="0"/>
                        </a:rPr>
                        <a:t> content failure</a:t>
                      </a:r>
                      <a:endParaRPr lang="en-US" sz="1000" dirty="0">
                        <a:solidFill>
                          <a:srgbClr val="000000"/>
                        </a:solidFill>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38439">
                <a:tc>
                  <a:txBody>
                    <a:bodyPr/>
                    <a:lstStyle/>
                    <a:p>
                      <a:pPr fontAlgn="t"/>
                      <a:r>
                        <a:rPr lang="en-US" sz="1000" dirty="0">
                          <a:effectLst/>
                        </a:rPr>
                        <a:t>X-Usage</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Arial" panose="020B0604020202020204" pitchFamily="34" charset="0"/>
                          <a:ea typeface="Arial" panose="020B0604020202020204" pitchFamily="34" charset="0"/>
                        </a:rPr>
                        <a:t>Content (Based on Test Cases)</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38439">
                <a:tc>
                  <a:txBody>
                    <a:bodyPr/>
                    <a:lstStyle/>
                    <a:p>
                      <a:pPr fontAlgn="t"/>
                      <a:r>
                        <a:rPr lang="en-US" sz="1000" dirty="0">
                          <a:effectLst/>
                        </a:rPr>
                        <a:t>W-Usage</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a:solidFill>
                            <a:srgbClr val="000000"/>
                          </a:solidFill>
                          <a:effectLst/>
                          <a:latin typeface="Arial" panose="020B0604020202020204" pitchFamily="34" charset="0"/>
                          <a:ea typeface="Arial" panose="020B0604020202020204" pitchFamily="34" charset="0"/>
                        </a:rPr>
                        <a:t>Predicate Failure – </a:t>
                      </a:r>
                      <a:r>
                        <a:rPr lang="en-US" sz="1000" dirty="0">
                          <a:solidFill>
                            <a:srgbClr val="C00000"/>
                          </a:solidFill>
                          <a:effectLst/>
                          <a:latin typeface="Arial" panose="020B0604020202020204" pitchFamily="34" charset="0"/>
                          <a:ea typeface="Arial" panose="020B0604020202020204" pitchFamily="34" charset="0"/>
                        </a:rPr>
                        <a:t>Usage determined by a Conditional</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38439">
                <a:tc>
                  <a:txBody>
                    <a:bodyPr/>
                    <a:lstStyle/>
                    <a:p>
                      <a:pPr fontAlgn="t"/>
                      <a:r>
                        <a:rPr lang="en-US" sz="1000" dirty="0">
                          <a:effectLst/>
                        </a:rPr>
                        <a:t>RE-Usage</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rgbClr val="0070C0"/>
                          </a:solidFill>
                          <a:effectLst/>
                          <a:latin typeface="Arial" panose="020B0604020202020204" pitchFamily="34" charset="0"/>
                          <a:ea typeface="Arial" panose="020B0604020202020204" pitchFamily="34" charset="0"/>
                        </a:rPr>
                        <a:t>Constraint Spec Error</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38439">
                <a:tc>
                  <a:txBody>
                    <a:bodyPr/>
                    <a:lstStyle/>
                    <a:p>
                      <a:pPr fontAlgn="t"/>
                      <a:r>
                        <a:rPr lang="en-US" sz="1000">
                          <a:effectLst/>
                        </a:rPr>
                        <a:t>Cardinality</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rgbClr val="0070C0"/>
                          </a:solidFill>
                          <a:effectLst/>
                          <a:latin typeface="Arial" panose="020B0604020202020204" pitchFamily="34" charset="0"/>
                          <a:ea typeface="Arial" panose="020B0604020202020204" pitchFamily="34" charset="0"/>
                        </a:rPr>
                        <a:t>Predicate Spec Err</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38439">
                <a:tc>
                  <a:txBody>
                    <a:bodyPr/>
                    <a:lstStyle/>
                    <a:p>
                      <a:pPr fontAlgn="t"/>
                      <a:r>
                        <a:rPr lang="en-US" sz="1000" dirty="0">
                          <a:solidFill>
                            <a:srgbClr val="0070C0"/>
                          </a:solidFill>
                          <a:effectLst/>
                        </a:rPr>
                        <a:t>Null-cardinality</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t"/>
                      <a:r>
                        <a:rPr lang="en-US" sz="1000" b="1" dirty="0">
                          <a:solidFill>
                            <a:schemeClr val="bg1"/>
                          </a:solidFill>
                          <a:effectLst/>
                        </a:rPr>
                        <a:t>Value Set Validation</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6"/>
                  </a:ext>
                </a:extLst>
              </a:tr>
              <a:tr h="238439">
                <a:tc>
                  <a:txBody>
                    <a:bodyPr/>
                    <a:lstStyle/>
                    <a:p>
                      <a:pPr fontAlgn="t"/>
                      <a:r>
                        <a:rPr lang="en-US" sz="1000">
                          <a:effectLst/>
                        </a:rPr>
                        <a:t>Length</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rgbClr val="0070C0"/>
                          </a:solidFill>
                          <a:effectLst/>
                          <a:latin typeface="Arial" panose="020B0604020202020204" pitchFamily="34" charset="0"/>
                          <a:ea typeface="Arial" panose="020B0604020202020204" pitchFamily="34" charset="0"/>
                        </a:rPr>
                        <a:t>EVS</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38439">
                <a:tc>
                  <a:txBody>
                    <a:bodyPr/>
                    <a:lstStyle/>
                    <a:p>
                      <a:pPr fontAlgn="t"/>
                      <a:r>
                        <a:rPr lang="en-US" sz="1000" dirty="0">
                          <a:effectLst/>
                        </a:rPr>
                        <a:t>Format</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rgbClr val="0070C0"/>
                          </a:solidFill>
                          <a:effectLst/>
                          <a:latin typeface="Arial" panose="020B0604020202020204" pitchFamily="34" charset="0"/>
                          <a:ea typeface="Arial" panose="020B0604020202020204" pitchFamily="34" charset="0"/>
                        </a:rPr>
                        <a:t>PVS</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38439">
                <a:tc>
                  <a:txBody>
                    <a:bodyPr/>
                    <a:lstStyle/>
                    <a:p>
                      <a:pPr fontAlgn="t"/>
                      <a:r>
                        <a:rPr lang="en-US" sz="1000" dirty="0">
                          <a:effectLst/>
                        </a:rPr>
                        <a:t>Extra</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rgbClr val="000000"/>
                          </a:solidFill>
                          <a:effectLst/>
                          <a:latin typeface="Arial" panose="020B0604020202020204" pitchFamily="34" charset="0"/>
                          <a:ea typeface="Arial" panose="020B0604020202020204" pitchFamily="34" charset="0"/>
                        </a:rPr>
                        <a:t>Code Not Found</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38439">
                <a:tc>
                  <a:txBody>
                    <a:bodyPr/>
                    <a:lstStyle/>
                    <a:p>
                      <a:pPr fontAlgn="t"/>
                      <a:r>
                        <a:rPr lang="en-US" sz="1000">
                          <a:effectLst/>
                        </a:rPr>
                        <a:t>UnescapedSeparator</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rgbClr val="000000"/>
                          </a:solidFill>
                          <a:effectLst/>
                          <a:latin typeface="Arial" panose="020B0604020202020204" pitchFamily="34" charset="0"/>
                          <a:ea typeface="Arial" panose="020B0604020202020204" pitchFamily="34" charset="0"/>
                        </a:rPr>
                        <a:t>VS Not Found</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38439">
                <a:tc>
                  <a:txBody>
                    <a:bodyPr/>
                    <a:lstStyle/>
                    <a:p>
                      <a:pPr fontAlgn="t"/>
                      <a:r>
                        <a:rPr lang="en-US" sz="1000">
                          <a:effectLst/>
                        </a:rPr>
                        <a:t>Unexpected</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rgbClr val="000000"/>
                          </a:solidFill>
                          <a:effectLst/>
                          <a:latin typeface="Arial" panose="020B0604020202020204" pitchFamily="34" charset="0"/>
                          <a:ea typeface="Arial" panose="020B0604020202020204" pitchFamily="34" charset="0"/>
                        </a:rPr>
                        <a:t>Empty VS</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38439">
                <a:tc>
                  <a:txBody>
                    <a:bodyPr/>
                    <a:lstStyle/>
                    <a:p>
                      <a:pPr fontAlgn="t"/>
                      <a:r>
                        <a:rPr lang="en-US" sz="1000" dirty="0" err="1">
                          <a:effectLst/>
                        </a:rPr>
                        <a:t>InvalidContent</a:t>
                      </a:r>
                      <a:endParaRPr lang="en-US" sz="1000" dirty="0">
                        <a:effectLst/>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rgbClr val="0070C0"/>
                          </a:solidFill>
                          <a:effectLst/>
                          <a:latin typeface="Arial" panose="020B0604020202020204" pitchFamily="34" charset="0"/>
                          <a:ea typeface="Arial" panose="020B0604020202020204" pitchFamily="34" charset="0"/>
                        </a:rPr>
                        <a:t>VS Error</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96728">
                <a:tc>
                  <a:txBody>
                    <a:bodyPr/>
                    <a:lstStyle/>
                    <a:p>
                      <a:endParaRPr lang="en-US" dirty="0"/>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nSpc>
                          <a:spcPct val="115000"/>
                        </a:lnSpc>
                        <a:spcBef>
                          <a:spcPts val="0"/>
                        </a:spcBef>
                        <a:spcAft>
                          <a:spcPts val="0"/>
                        </a:spcAft>
                      </a:pPr>
                      <a:r>
                        <a:rPr lang="en-US" sz="1000">
                          <a:solidFill>
                            <a:srgbClr val="000000"/>
                          </a:solidFill>
                          <a:effectLst/>
                          <a:latin typeface="Arial" panose="020B0604020202020204" pitchFamily="34" charset="0"/>
                          <a:ea typeface="Arial" panose="020B0604020202020204" pitchFamily="34" charset="0"/>
                        </a:rPr>
                        <a:t>VS No Validation</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34770">
                <a:tc>
                  <a:txBody>
                    <a:bodyPr/>
                    <a:lstStyle/>
                    <a:p>
                      <a:pPr marL="0" marR="0" algn="ctr">
                        <a:spcBef>
                          <a:spcPts val="0"/>
                        </a:spcBef>
                        <a:spcAft>
                          <a:spcPts val="0"/>
                        </a:spcAft>
                      </a:pPr>
                      <a:endParaRPr lang="en-US" sz="10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nSpc>
                          <a:spcPct val="115000"/>
                        </a:lnSpc>
                        <a:spcBef>
                          <a:spcPts val="0"/>
                        </a:spcBef>
                        <a:spcAft>
                          <a:spcPts val="0"/>
                        </a:spcAft>
                      </a:pPr>
                      <a:r>
                        <a:rPr lang="en-US" sz="1000" dirty="0">
                          <a:solidFill>
                            <a:srgbClr val="0070C0"/>
                          </a:solidFill>
                          <a:effectLst/>
                          <a:latin typeface="Arial" panose="020B0604020202020204" pitchFamily="34" charset="0"/>
                          <a:ea typeface="Arial" panose="020B0604020202020204" pitchFamily="34" charset="0"/>
                        </a:rPr>
                        <a:t>Coded Element</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bl>
          </a:graphicData>
        </a:graphic>
      </p:graphicFrame>
      <p:sp>
        <p:nvSpPr>
          <p:cNvPr id="4" name="TextBox 3"/>
          <p:cNvSpPr txBox="1"/>
          <p:nvPr/>
        </p:nvSpPr>
        <p:spPr>
          <a:xfrm>
            <a:off x="381000" y="5732649"/>
            <a:ext cx="4487126" cy="369332"/>
          </a:xfrm>
          <a:prstGeom prst="rect">
            <a:avLst/>
          </a:prstGeom>
          <a:noFill/>
        </p:spPr>
        <p:txBody>
          <a:bodyPr wrap="none" rtlCol="0">
            <a:spAutoFit/>
          </a:bodyPr>
          <a:lstStyle/>
          <a:p>
            <a:r>
              <a:rPr lang="en-US" dirty="0">
                <a:solidFill>
                  <a:srgbClr val="0070C0"/>
                </a:solidFill>
              </a:rPr>
              <a:t>BLUE = Not relevant for ONC Certification</a:t>
            </a:r>
          </a:p>
        </p:txBody>
      </p:sp>
    </p:spTree>
    <p:extLst>
      <p:ext uri="{BB962C8B-B14F-4D97-AF65-F5344CB8AC3E}">
        <p14:creationId xmlns:p14="http://schemas.microsoft.com/office/powerpoint/2010/main" val="24429768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91440" y="137799"/>
            <a:ext cx="8229600" cy="519113"/>
          </a:xfrm>
        </p:spPr>
        <p:txBody>
          <a:bodyPr/>
          <a:lstStyle/>
          <a:p>
            <a:r>
              <a:rPr lang="en-US" dirty="0"/>
              <a:t>Detection Categories: Structure Validation</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22</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872319555"/>
              </p:ext>
            </p:extLst>
          </p:nvPr>
        </p:nvGraphicFramePr>
        <p:xfrm>
          <a:off x="381000" y="838200"/>
          <a:ext cx="8229600" cy="4480417"/>
        </p:xfrm>
        <a:graphic>
          <a:graphicData uri="http://schemas.openxmlformats.org/drawingml/2006/table">
            <a:tbl>
              <a:tblPr firstRow="1" firstCol="1" bandRow="1"/>
              <a:tblGrid>
                <a:gridCol w="1981200">
                  <a:extLst>
                    <a:ext uri="{9D8B030D-6E8A-4147-A177-3AD203B41FA5}">
                      <a16:colId xmlns:a16="http://schemas.microsoft.com/office/drawing/2014/main" val="20000"/>
                    </a:ext>
                  </a:extLst>
                </a:gridCol>
                <a:gridCol w="6248400">
                  <a:extLst>
                    <a:ext uri="{9D8B030D-6E8A-4147-A177-3AD203B41FA5}">
                      <a16:colId xmlns:a16="http://schemas.microsoft.com/office/drawing/2014/main" val="20001"/>
                    </a:ext>
                  </a:extLst>
                </a:gridCol>
              </a:tblGrid>
              <a:tr h="350377">
                <a:tc>
                  <a:txBody>
                    <a:bodyPr/>
                    <a:lstStyle/>
                    <a:p>
                      <a:pPr marL="0" marR="0" algn="ctr">
                        <a:spcBef>
                          <a:spcPts val="0"/>
                        </a:spcBef>
                        <a:spcAft>
                          <a:spcPts val="0"/>
                        </a:spcAft>
                      </a:pPr>
                      <a:r>
                        <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Category</a:t>
                      </a: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spcBef>
                          <a:spcPts val="0"/>
                        </a:spcBef>
                        <a:spcAft>
                          <a:spcPts val="0"/>
                        </a:spcAft>
                      </a:pPr>
                      <a:r>
                        <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Description</a:t>
                      </a: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286672">
                <a:tc>
                  <a:txBody>
                    <a:bodyPr/>
                    <a:lstStyle/>
                    <a:p>
                      <a:pPr fontAlgn="t"/>
                      <a:r>
                        <a:rPr lang="en-US" sz="1400" dirty="0">
                          <a:effectLst/>
                        </a:rPr>
                        <a:t>R-Usage</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sz="1400" dirty="0">
                          <a:effectLst/>
                        </a:rPr>
                        <a:t>Issued when “Required” element is missing.</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86672">
                <a:tc>
                  <a:txBody>
                    <a:bodyPr/>
                    <a:lstStyle/>
                    <a:p>
                      <a:pPr fontAlgn="t"/>
                      <a:r>
                        <a:rPr lang="en-US" sz="1400">
                          <a:effectLst/>
                        </a:rPr>
                        <a:t>X-Usage</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sz="1400" dirty="0">
                          <a:effectLst/>
                        </a:rPr>
                        <a:t>Issued when a “Not Supported” element is present.</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86672">
                <a:tc>
                  <a:txBody>
                    <a:bodyPr/>
                    <a:lstStyle/>
                    <a:p>
                      <a:pPr fontAlgn="t"/>
                      <a:r>
                        <a:rPr lang="en-US" sz="1400">
                          <a:effectLst/>
                        </a:rPr>
                        <a:t>W-Usage</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sz="1400" dirty="0">
                          <a:effectLst/>
                        </a:rPr>
                        <a:t>Issued when a HL7 withdrawn element is present.</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86672">
                <a:tc>
                  <a:txBody>
                    <a:bodyPr/>
                    <a:lstStyle/>
                    <a:p>
                      <a:pPr fontAlgn="t"/>
                      <a:r>
                        <a:rPr lang="en-US" sz="1400">
                          <a:effectLst/>
                        </a:rPr>
                        <a:t>RE-Usage</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sz="1400">
                          <a:effectLst/>
                        </a:rPr>
                        <a:t>Issued when a "Required or Empty" element is missing.</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86672">
                <a:tc>
                  <a:txBody>
                    <a:bodyPr/>
                    <a:lstStyle/>
                    <a:p>
                      <a:pPr fontAlgn="t"/>
                      <a:r>
                        <a:rPr lang="en-US" sz="1400">
                          <a:effectLst/>
                        </a:rPr>
                        <a:t>Cardinality</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sz="1400">
                          <a:effectLst/>
                        </a:rPr>
                        <a:t>Issued when either the minimal or the maximal cardinality is violated.</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86672">
                <a:tc>
                  <a:txBody>
                    <a:bodyPr/>
                    <a:lstStyle/>
                    <a:p>
                      <a:pPr fontAlgn="t"/>
                      <a:r>
                        <a:rPr lang="en-US" sz="1400" dirty="0">
                          <a:solidFill>
                            <a:srgbClr val="0070C0"/>
                          </a:solidFill>
                          <a:effectLst/>
                        </a:rPr>
                        <a:t>Null-cardinality</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sz="1400">
                          <a:effectLst/>
                        </a:rPr>
                        <a:t>Issued when a null element has more than one occurrence.</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86672">
                <a:tc>
                  <a:txBody>
                    <a:bodyPr/>
                    <a:lstStyle/>
                    <a:p>
                      <a:pPr fontAlgn="t"/>
                      <a:r>
                        <a:rPr lang="en-US" sz="1400">
                          <a:effectLst/>
                        </a:rPr>
                        <a:t>Length</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sz="1400">
                          <a:effectLst/>
                        </a:rPr>
                        <a:t>Issued when the specified data element length is violated.</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86672">
                <a:tc>
                  <a:txBody>
                    <a:bodyPr/>
                    <a:lstStyle/>
                    <a:p>
                      <a:pPr fontAlgn="t"/>
                      <a:r>
                        <a:rPr lang="en-US" sz="1400">
                          <a:effectLst/>
                        </a:rPr>
                        <a:t>Format</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sz="1400">
                          <a:effectLst/>
                        </a:rPr>
                        <a:t>Issued when the data element format is violated. Format is derived from the data type.</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86672">
                <a:tc>
                  <a:txBody>
                    <a:bodyPr/>
                    <a:lstStyle/>
                    <a:p>
                      <a:pPr fontAlgn="t"/>
                      <a:r>
                        <a:rPr lang="en-US" sz="1400">
                          <a:effectLst/>
                        </a:rPr>
                        <a:t>Extra</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sz="1400">
                          <a:effectLst/>
                        </a:rPr>
                        <a:t>Issued when a complex element has extra children.</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86672">
                <a:tc>
                  <a:txBody>
                    <a:bodyPr/>
                    <a:lstStyle/>
                    <a:p>
                      <a:pPr fontAlgn="t"/>
                      <a:r>
                        <a:rPr lang="en-US" sz="1400">
                          <a:effectLst/>
                        </a:rPr>
                        <a:t>UnescapedSeparator</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sz="1400" dirty="0">
                          <a:effectLst/>
                        </a:rPr>
                        <a:t>Issued when a primitive element contains un-escaped separators.</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86672">
                <a:tc>
                  <a:txBody>
                    <a:bodyPr/>
                    <a:lstStyle/>
                    <a:p>
                      <a:pPr fontAlgn="t"/>
                      <a:r>
                        <a:rPr lang="en-US" sz="1400">
                          <a:effectLst/>
                        </a:rPr>
                        <a:t>Unexpected</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sz="1400">
                          <a:effectLst/>
                        </a:rPr>
                        <a:t>Issued for an unexpected segment at a specific position in the message.</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86672">
                <a:tc>
                  <a:txBody>
                    <a:bodyPr/>
                    <a:lstStyle/>
                    <a:p>
                      <a:pPr fontAlgn="t"/>
                      <a:r>
                        <a:rPr lang="en-US" sz="1400" dirty="0" err="1">
                          <a:effectLst/>
                        </a:rPr>
                        <a:t>InvalidContent</a:t>
                      </a:r>
                      <a:endParaRPr lang="en-US" sz="1400" dirty="0">
                        <a:effectLst/>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sz="1400" dirty="0">
                          <a:effectLst/>
                        </a:rPr>
                        <a:t>Issued for every line in the message instance which doesn't represent a valid segment definition.</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30641292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185738" y="685800"/>
            <a:ext cx="3733800" cy="1571625"/>
          </a:xfrm>
          <a:prstGeom prst="rect">
            <a:avLst/>
          </a:prstGeom>
        </p:spPr>
      </p:pic>
      <p:sp>
        <p:nvSpPr>
          <p:cNvPr id="8194" name="Title 1"/>
          <p:cNvSpPr>
            <a:spLocks noGrp="1"/>
          </p:cNvSpPr>
          <p:nvPr>
            <p:ph type="title"/>
          </p:nvPr>
        </p:nvSpPr>
        <p:spPr>
          <a:xfrm>
            <a:off x="76200" y="71237"/>
            <a:ext cx="8229600" cy="519113"/>
          </a:xfrm>
        </p:spPr>
        <p:txBody>
          <a:bodyPr/>
          <a:lstStyle/>
          <a:p>
            <a:r>
              <a:rPr lang="en-US" dirty="0"/>
              <a:t>Validation Detections: Help</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23</a:t>
            </a:fld>
            <a:endParaRPr lang="en-US">
              <a:solidFill>
                <a:srgbClr val="FFFFFF"/>
              </a:solidFill>
            </a:endParaRPr>
          </a:p>
        </p:txBody>
      </p:sp>
      <p:pic>
        <p:nvPicPr>
          <p:cNvPr id="7" name="Picture 6"/>
          <p:cNvPicPr>
            <a:picLocks noChangeAspect="1"/>
          </p:cNvPicPr>
          <p:nvPr/>
        </p:nvPicPr>
        <p:blipFill>
          <a:blip r:embed="rId3"/>
          <a:stretch>
            <a:fillRect/>
          </a:stretch>
        </p:blipFill>
        <p:spPr>
          <a:xfrm>
            <a:off x="2514600" y="1219200"/>
            <a:ext cx="6327845" cy="4862512"/>
          </a:xfrm>
          <a:prstGeom prst="rect">
            <a:avLst/>
          </a:prstGeom>
        </p:spPr>
      </p:pic>
    </p:spTree>
    <p:extLst>
      <p:ext uri="{BB962C8B-B14F-4D97-AF65-F5344CB8AC3E}">
        <p14:creationId xmlns:p14="http://schemas.microsoft.com/office/powerpoint/2010/main" val="30544081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6200" y="71237"/>
            <a:ext cx="8229600" cy="519113"/>
          </a:xfrm>
        </p:spPr>
        <p:txBody>
          <a:bodyPr/>
          <a:lstStyle/>
          <a:p>
            <a:r>
              <a:rPr lang="en-US" dirty="0"/>
              <a:t>R-Usage Error</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24</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823846134"/>
              </p:ext>
            </p:extLst>
          </p:nvPr>
        </p:nvGraphicFramePr>
        <p:xfrm>
          <a:off x="381000" y="672152"/>
          <a:ext cx="8229600" cy="3337986"/>
        </p:xfrm>
        <a:graphic>
          <a:graphicData uri="http://schemas.openxmlformats.org/drawingml/2006/table">
            <a:tbl>
              <a:tblPr firstRow="1" firstCol="1" bandRow="1"/>
              <a:tblGrid>
                <a:gridCol w="1676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242248">
                <a:tc gridSpan="2">
                  <a:txBody>
                    <a:bodyPr/>
                    <a:lstStyle/>
                    <a:p>
                      <a:pPr marL="0" marR="0" algn="ctr">
                        <a:spcBef>
                          <a:spcPts val="0"/>
                        </a:spcBef>
                        <a:spcAft>
                          <a:spcPts val="0"/>
                        </a:spcAft>
                      </a:pPr>
                      <a:r>
                        <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R-Usage</a:t>
                      </a:r>
                      <a:r>
                        <a:rPr lang="en-US" sz="1600" b="1" baseline="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Error</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47174">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Reason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Issued when “Required” element is missing.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51142">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The required Field PID-7 (Date/Time of Birth) is missing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4371">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Comments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The usage for the message element is “R-Required” therefore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a data value is expected. In it’s absence an Error is reported.</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Default Classification: </a:t>
                      </a:r>
                      <a:r>
                        <a:rPr lang="en-US" sz="160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Error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320470">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Example Message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 name="TextBox 4"/>
          <p:cNvSpPr txBox="1"/>
          <p:nvPr/>
        </p:nvSpPr>
        <p:spPr>
          <a:xfrm>
            <a:off x="2057400" y="2701939"/>
            <a:ext cx="6477000" cy="1323439"/>
          </a:xfrm>
          <a:prstGeom prst="rect">
            <a:avLst/>
          </a:prstGeom>
          <a:noFill/>
        </p:spPr>
        <p:txBody>
          <a:bodyPr wrap="square" rtlCol="0">
            <a:spAutoFit/>
          </a:bodyPr>
          <a:lstStyle/>
          <a:p>
            <a:r>
              <a:rPr lang="en-US" sz="800" dirty="0"/>
              <a:t>MSH|^~\&amp;|NISTEHRAPP|NISTEHRFAC|NISTIISAPP|NISTIISFAC|20150625121047.839-0500||VXU^V04^VXU_V04|NIST-IZ-AD-7.1_Send_V04_Z22|P|2.5.1|||ER|AL|||||Z22^CDCPHINVS|NISTEHRFAC^^^^^NIST-AA-IZ-1^XX^^^100-6482|NISTIISFAC^^^^^NIST-AA-IZ-1^XX^^^100-3322</a:t>
            </a:r>
          </a:p>
          <a:p>
            <a:r>
              <a:rPr lang="en-US" sz="800" dirty="0"/>
              <a:t>PID|1||7120^^^NIST-MPI-1^MR||</a:t>
            </a:r>
            <a:r>
              <a:rPr lang="en-US" sz="800" dirty="0" err="1"/>
              <a:t>Barrett^Helen</a:t>
            </a:r>
            <a:r>
              <a:rPr lang="en-US" sz="800" dirty="0"/>
              <a:t>^^^^^L|</a:t>
            </a:r>
            <a:r>
              <a:rPr lang="en-US" sz="800" dirty="0">
                <a:solidFill>
                  <a:srgbClr val="FF0000"/>
                </a:solidFill>
              </a:rPr>
              <a:t>||</a:t>
            </a:r>
            <a:r>
              <a:rPr lang="en-US" sz="800" dirty="0"/>
              <a:t>F||2106-3^White^CDCREC|763 Main St^^Bozeman^MT^59715^USA^P||^PRN^PH^^^406^5554064~^NET^^Helen.Barrett@isp.com|||||||||2186-5^Not Hispanic or </a:t>
            </a:r>
            <a:r>
              <a:rPr lang="en-US" sz="800" dirty="0" err="1"/>
              <a:t>Latino^CDCREC</a:t>
            </a:r>
            <a:r>
              <a:rPr lang="en-US" sz="800" dirty="0"/>
              <a:t>||N|1|||||N</a:t>
            </a:r>
          </a:p>
          <a:p>
            <a:r>
              <a:rPr lang="en-US" sz="800" dirty="0"/>
              <a:t>PD1|||||||||||06^Recall only - any method^HL70215|Y|20150625|||A|19500317|20150625</a:t>
            </a:r>
          </a:p>
          <a:p>
            <a:r>
              <a:rPr lang="en-US" sz="800" dirty="0"/>
              <a:t>ORC|RE|7646^NIST-AA-IZ-2|53100^NIST-AA-IZ-2|||||||7824^Jackson^Lily^Suzanne^^^^^NIST-PI-1^L^^^PRN|||||||NISTEHRFAC^NISTEHRFacility^HL70362|</a:t>
            </a:r>
          </a:p>
          <a:p>
            <a:r>
              <a:rPr lang="en-US" sz="800" dirty="0"/>
              <a:t>RXA|0|1|20150317||121^zoster^CVX|999|||01^Historical Administration^NIP001|||||||||||CP|A</a:t>
            </a:r>
          </a:p>
        </p:txBody>
      </p:sp>
      <p:sp>
        <p:nvSpPr>
          <p:cNvPr id="6" name="Rounded Rectangle 5"/>
          <p:cNvSpPr/>
          <p:nvPr/>
        </p:nvSpPr>
        <p:spPr>
          <a:xfrm>
            <a:off x="4343400" y="3019860"/>
            <a:ext cx="457200" cy="343798"/>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2"/>
          <a:stretch>
            <a:fillRect/>
          </a:stretch>
        </p:blipFill>
        <p:spPr>
          <a:xfrm>
            <a:off x="381000" y="4150165"/>
            <a:ext cx="8229600" cy="1905000"/>
          </a:xfrm>
          <a:prstGeom prst="rect">
            <a:avLst/>
          </a:prstGeom>
        </p:spPr>
      </p:pic>
    </p:spTree>
    <p:extLst>
      <p:ext uri="{BB962C8B-B14F-4D97-AF65-F5344CB8AC3E}">
        <p14:creationId xmlns:p14="http://schemas.microsoft.com/office/powerpoint/2010/main" val="12426624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4100034126"/>
              </p:ext>
            </p:extLst>
          </p:nvPr>
        </p:nvGraphicFramePr>
        <p:xfrm>
          <a:off x="381000" y="672152"/>
          <a:ext cx="8229600" cy="3374524"/>
        </p:xfrm>
        <a:graphic>
          <a:graphicData uri="http://schemas.openxmlformats.org/drawingml/2006/table">
            <a:tbl>
              <a:tblPr firstRow="1" firstCol="1" bandRow="1"/>
              <a:tblGrid>
                <a:gridCol w="1676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242248">
                <a:tc gridSpan="2">
                  <a:txBody>
                    <a:bodyPr/>
                    <a:lstStyle/>
                    <a:p>
                      <a:pPr marL="0" marR="0" algn="ctr">
                        <a:spcBef>
                          <a:spcPts val="0"/>
                        </a:spcBef>
                        <a:spcAft>
                          <a:spcPts val="0"/>
                        </a:spcAft>
                      </a:pPr>
                      <a:r>
                        <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X-Usage</a:t>
                      </a:r>
                      <a:r>
                        <a:rPr lang="en-US" sz="1600" b="1" baseline="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Error</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47174">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Reason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Issued when “Not-supported” element is</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present</a:t>
                      </a:r>
                      <a:r>
                        <a:rPr lang="en-US" sz="1600" dirty="0">
                          <a:effectLst/>
                          <a:latin typeface="Arial" panose="020B0604020202020204" pitchFamily="34" charset="0"/>
                          <a:ea typeface="Times New Roman" panose="02020603050405020304" pitchFamily="18" charset="0"/>
                          <a:cs typeface="Arial" panose="020B0604020202020204" pitchFamily="34"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51142">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The Field PID-19 (SSN Number - Patient) is present whereas it is an unsupported element (Usage = 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4371">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Comments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The usage for the message element is “X-Not-supported” therefore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a data value is not expected. If it is present an Error is reported.</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Default Classification: </a:t>
                      </a:r>
                      <a:r>
                        <a:rPr lang="en-US" sz="160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Error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320470">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Example Message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0" name="TextBox 9"/>
          <p:cNvSpPr txBox="1"/>
          <p:nvPr/>
        </p:nvSpPr>
        <p:spPr>
          <a:xfrm>
            <a:off x="2057400" y="2686699"/>
            <a:ext cx="6629400" cy="1323439"/>
          </a:xfrm>
          <a:prstGeom prst="rect">
            <a:avLst/>
          </a:prstGeom>
          <a:noFill/>
        </p:spPr>
        <p:txBody>
          <a:bodyPr wrap="square" rtlCol="0">
            <a:spAutoFit/>
          </a:bodyPr>
          <a:lstStyle/>
          <a:p>
            <a:r>
              <a:rPr lang="en-US" sz="800" dirty="0"/>
              <a:t>MSH|^~\&amp;|NISTEHRAPP|NISTEHRFAC|NISTIISAPP|NISTIISFAC|20150625121047.839-0500||VXU^V04^VXU_V04|NIST-IZ-AD-7.1_Send_V04_Z22|P|2.5.1|||ER|AL|||||Z22^CDCPHINVS|NISTEHRFAC^^^^^NIST-AA-IZ-1^XX^^^100-6482|NISTIISFAC^^^^^NIST-AA-IZ-1^XX^^^100-3322</a:t>
            </a:r>
          </a:p>
          <a:p>
            <a:r>
              <a:rPr lang="en-US" sz="800" dirty="0"/>
              <a:t>PID|1||7120^^^NIST-MPI-1^MR||</a:t>
            </a:r>
            <a:r>
              <a:rPr lang="en-US" sz="800" dirty="0" err="1"/>
              <a:t>Barrett^Helen</a:t>
            </a:r>
            <a:r>
              <a:rPr lang="en-US" sz="800" dirty="0"/>
              <a:t>^^^^^L||19500317|F||2106-3^White^CDCREC|763 Main St^^Bozeman^MT^59715^USA^P||^PRN^PH^^^406^5554064~^NET^^Helen.Barrett@isp.com||||||</a:t>
            </a:r>
            <a:r>
              <a:rPr lang="en-US" sz="800" dirty="0">
                <a:solidFill>
                  <a:srgbClr val="C00000"/>
                </a:solidFill>
              </a:rPr>
              <a:t>VALUE</a:t>
            </a:r>
            <a:r>
              <a:rPr lang="en-US" sz="800" dirty="0"/>
              <a:t>|||2186-5^Not Hispanic or </a:t>
            </a:r>
            <a:r>
              <a:rPr lang="en-US" sz="800" dirty="0" err="1"/>
              <a:t>Latino^CDCREC</a:t>
            </a:r>
            <a:r>
              <a:rPr lang="en-US" sz="800" dirty="0"/>
              <a:t>||N|1|||||N</a:t>
            </a:r>
          </a:p>
          <a:p>
            <a:r>
              <a:rPr lang="en-US" sz="800" dirty="0"/>
              <a:t>PD1|||||||||||06^Recall only - any method^HL70215|Y|20150625|||A|19500317|20150625</a:t>
            </a:r>
          </a:p>
          <a:p>
            <a:r>
              <a:rPr lang="en-US" sz="800" dirty="0"/>
              <a:t>ORC|RE|7646^NIST-AA-IZ-2|53100^NIST-AA-IZ-2|||||||7824^Jackson^Lily^Suzanne^^^^^NIST-PI-1^L^^^PRN|||||||NISTEHRFAC^NISTEHRFacility^HL70362|</a:t>
            </a:r>
          </a:p>
          <a:p>
            <a:r>
              <a:rPr lang="en-US" sz="800" dirty="0"/>
              <a:t>RXA|0|1|20150317||121^zoster^CVX|999|||01^Historical Administration^NIP001|||||||||||CP|A</a:t>
            </a:r>
          </a:p>
        </p:txBody>
      </p:sp>
      <p:sp>
        <p:nvSpPr>
          <p:cNvPr id="8194" name="Title 1"/>
          <p:cNvSpPr>
            <a:spLocks noGrp="1"/>
          </p:cNvSpPr>
          <p:nvPr>
            <p:ph type="title"/>
          </p:nvPr>
        </p:nvSpPr>
        <p:spPr>
          <a:xfrm>
            <a:off x="76200" y="71237"/>
            <a:ext cx="8229600" cy="519113"/>
          </a:xfrm>
        </p:spPr>
        <p:txBody>
          <a:bodyPr/>
          <a:lstStyle/>
          <a:p>
            <a:r>
              <a:rPr lang="en-US" dirty="0"/>
              <a:t>X-Usage Error</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25</a:t>
            </a:fld>
            <a:endParaRPr lang="en-US">
              <a:solidFill>
                <a:srgbClr val="FFFFFF"/>
              </a:solidFill>
            </a:endParaRPr>
          </a:p>
        </p:txBody>
      </p:sp>
      <p:sp>
        <p:nvSpPr>
          <p:cNvPr id="6" name="Rounded Rectangle 5"/>
          <p:cNvSpPr/>
          <p:nvPr/>
        </p:nvSpPr>
        <p:spPr>
          <a:xfrm>
            <a:off x="6477000" y="3124200"/>
            <a:ext cx="533400" cy="343798"/>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381000" y="4091940"/>
            <a:ext cx="8229600" cy="2002400"/>
          </a:xfrm>
          <a:prstGeom prst="rect">
            <a:avLst/>
          </a:prstGeom>
        </p:spPr>
      </p:pic>
    </p:spTree>
    <p:extLst>
      <p:ext uri="{BB962C8B-B14F-4D97-AF65-F5344CB8AC3E}">
        <p14:creationId xmlns:p14="http://schemas.microsoft.com/office/powerpoint/2010/main" val="5197409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166537744"/>
              </p:ext>
            </p:extLst>
          </p:nvPr>
        </p:nvGraphicFramePr>
        <p:xfrm>
          <a:off x="381000" y="672152"/>
          <a:ext cx="8229600" cy="3374524"/>
        </p:xfrm>
        <a:graphic>
          <a:graphicData uri="http://schemas.openxmlformats.org/drawingml/2006/table">
            <a:tbl>
              <a:tblPr firstRow="1" firstCol="1" bandRow="1"/>
              <a:tblGrid>
                <a:gridCol w="1676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242248">
                <a:tc gridSpan="2">
                  <a:txBody>
                    <a:bodyPr/>
                    <a:lstStyle/>
                    <a:p>
                      <a:pPr marL="0" marR="0" algn="ctr">
                        <a:spcBef>
                          <a:spcPts val="0"/>
                        </a:spcBef>
                        <a:spcAft>
                          <a:spcPts val="0"/>
                        </a:spcAft>
                      </a:pPr>
                      <a:r>
                        <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W-Usage</a:t>
                      </a:r>
                      <a:r>
                        <a:rPr lang="en-US" sz="1600" b="1" baseline="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Error</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47174">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Reason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Issued when a HL7 withdrawn element is present.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51142">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The Field PID-19 (SSN Number - Patient) is present whereas it is an unsupported element (Usage = 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4371">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Comments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The usage for the message element is “X-Not-supported” therefore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a data value is not expected. If it is present an Error is reported.</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Default Classification: </a:t>
                      </a:r>
                      <a:r>
                        <a:rPr lang="en-US" sz="160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Error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320470">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Example Message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0" name="TextBox 9"/>
          <p:cNvSpPr txBox="1"/>
          <p:nvPr/>
        </p:nvSpPr>
        <p:spPr>
          <a:xfrm>
            <a:off x="2057400" y="2686699"/>
            <a:ext cx="6629400" cy="1323439"/>
          </a:xfrm>
          <a:prstGeom prst="rect">
            <a:avLst/>
          </a:prstGeom>
          <a:noFill/>
        </p:spPr>
        <p:txBody>
          <a:bodyPr wrap="square" rtlCol="0">
            <a:spAutoFit/>
          </a:bodyPr>
          <a:lstStyle/>
          <a:p>
            <a:r>
              <a:rPr lang="en-US" sz="800" dirty="0"/>
              <a:t>MSH|^~\&amp;|NISTEHRAPP|NISTEHRFAC|NISTIISAPP|NISTIISFAC|20150625121047.839-0500||VXU^V04^VXU_V04|NIST-IZ-AD-7.1_Send_V04_Z22|P|2.5.1|||ER|AL|||||Z22^CDCPHINVS|NISTEHRFAC^^^^^NIST-AA-IZ-1^XX^^^100-6482|NISTIISFAC^^^^^NIST-AA-IZ-1^XX^^^100-3322</a:t>
            </a:r>
          </a:p>
          <a:p>
            <a:r>
              <a:rPr lang="en-US" sz="800" dirty="0"/>
              <a:t>PID|1||7120^^^NIST-MPI-1^MR||</a:t>
            </a:r>
            <a:r>
              <a:rPr lang="en-US" sz="800" dirty="0" err="1"/>
              <a:t>Barrett^Helen</a:t>
            </a:r>
            <a:r>
              <a:rPr lang="en-US" sz="800" dirty="0"/>
              <a:t>^^^^^L||19500317|F||2106-3^White^CDCREC|763 Main St^^Bozeman^MT^59715^USA^P||^PRN^PH^^^406^5554064~^NET^^Helen.Barrett@isp.com||||||</a:t>
            </a:r>
            <a:r>
              <a:rPr lang="en-US" sz="800" dirty="0">
                <a:solidFill>
                  <a:srgbClr val="C00000"/>
                </a:solidFill>
              </a:rPr>
              <a:t>VALUE</a:t>
            </a:r>
            <a:r>
              <a:rPr lang="en-US" sz="800" dirty="0"/>
              <a:t>|||2186-5^Not Hispanic or </a:t>
            </a:r>
            <a:r>
              <a:rPr lang="en-US" sz="800" dirty="0" err="1"/>
              <a:t>Latino^CDCREC</a:t>
            </a:r>
            <a:r>
              <a:rPr lang="en-US" sz="800" dirty="0"/>
              <a:t>||N|1|||||N</a:t>
            </a:r>
          </a:p>
          <a:p>
            <a:r>
              <a:rPr lang="en-US" sz="800" dirty="0"/>
              <a:t>PD1|||||||||||06^Recall only - any method^HL70215|Y|20150625|||A|19500317|20150625</a:t>
            </a:r>
          </a:p>
          <a:p>
            <a:r>
              <a:rPr lang="en-US" sz="800" dirty="0"/>
              <a:t>ORC|RE|7646^NIST-AA-IZ-2|53100^NIST-AA-IZ-2|||||||7824^Jackson^Lily^Suzanne^^^^^NIST-PI-1^L^^^PRN|||||||NISTEHRFAC^NISTEHRFacility^HL70362|</a:t>
            </a:r>
          </a:p>
          <a:p>
            <a:r>
              <a:rPr lang="en-US" sz="800" dirty="0"/>
              <a:t>RXA|0|1|20150317||121^zoster^CVX|999|||01^Historical Administration^NIP001|||||||||||CP|A</a:t>
            </a:r>
          </a:p>
        </p:txBody>
      </p:sp>
      <p:sp>
        <p:nvSpPr>
          <p:cNvPr id="8194" name="Title 1"/>
          <p:cNvSpPr>
            <a:spLocks noGrp="1"/>
          </p:cNvSpPr>
          <p:nvPr>
            <p:ph type="title"/>
          </p:nvPr>
        </p:nvSpPr>
        <p:spPr>
          <a:xfrm>
            <a:off x="76200" y="71237"/>
            <a:ext cx="8229600" cy="519113"/>
          </a:xfrm>
        </p:spPr>
        <p:txBody>
          <a:bodyPr/>
          <a:lstStyle/>
          <a:p>
            <a:r>
              <a:rPr lang="en-US" dirty="0"/>
              <a:t>W-Usage Error</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26</a:t>
            </a:fld>
            <a:endParaRPr lang="en-US">
              <a:solidFill>
                <a:srgbClr val="FFFFFF"/>
              </a:solidFill>
            </a:endParaRPr>
          </a:p>
        </p:txBody>
      </p:sp>
      <p:sp>
        <p:nvSpPr>
          <p:cNvPr id="6" name="Rounded Rectangle 5"/>
          <p:cNvSpPr/>
          <p:nvPr/>
        </p:nvSpPr>
        <p:spPr>
          <a:xfrm>
            <a:off x="6477000" y="3124200"/>
            <a:ext cx="533400" cy="343798"/>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381000" y="4091940"/>
            <a:ext cx="8229600" cy="2002400"/>
          </a:xfrm>
          <a:prstGeom prst="rect">
            <a:avLst/>
          </a:prstGeom>
        </p:spPr>
      </p:pic>
    </p:spTree>
    <p:extLst>
      <p:ext uri="{BB962C8B-B14F-4D97-AF65-F5344CB8AC3E}">
        <p14:creationId xmlns:p14="http://schemas.microsoft.com/office/powerpoint/2010/main" val="29708770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6200" y="71237"/>
            <a:ext cx="8229600" cy="519113"/>
          </a:xfrm>
        </p:spPr>
        <p:txBody>
          <a:bodyPr/>
          <a:lstStyle/>
          <a:p>
            <a:r>
              <a:rPr lang="en-US" dirty="0"/>
              <a:t>RE-Usage Detection</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27</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039528804"/>
              </p:ext>
            </p:extLst>
          </p:nvPr>
        </p:nvGraphicFramePr>
        <p:xfrm>
          <a:off x="381000" y="672152"/>
          <a:ext cx="8229600" cy="3374524"/>
        </p:xfrm>
        <a:graphic>
          <a:graphicData uri="http://schemas.openxmlformats.org/drawingml/2006/table">
            <a:tbl>
              <a:tblPr firstRow="1" firstCol="1" bandRow="1"/>
              <a:tblGrid>
                <a:gridCol w="1676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242248">
                <a:tc gridSpan="2">
                  <a:txBody>
                    <a:bodyPr/>
                    <a:lstStyle/>
                    <a:p>
                      <a:pPr marL="0" marR="0" algn="ctr">
                        <a:spcBef>
                          <a:spcPts val="0"/>
                        </a:spcBef>
                        <a:spcAft>
                          <a:spcPts val="0"/>
                        </a:spcAft>
                      </a:pPr>
                      <a:r>
                        <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RE-Usage</a:t>
                      </a:r>
                      <a:r>
                        <a:rPr lang="en-US" sz="1600" b="1" baseline="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Detection</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47174">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Reason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Issued when “Required,</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but maybe Empty</a:t>
                      </a:r>
                      <a:r>
                        <a:rPr lang="en-US" sz="1600" dirty="0">
                          <a:effectLst/>
                          <a:latin typeface="Arial" panose="020B0604020202020204" pitchFamily="34" charset="0"/>
                          <a:ea typeface="Times New Roman" panose="02020603050405020304" pitchFamily="18" charset="0"/>
                          <a:cs typeface="Arial" panose="020B0604020202020204" pitchFamily="34" charset="0"/>
                        </a:rPr>
                        <a:t>” element is missing.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51142">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Field PID-6 (Mother's Maiden Name) is missing. Depending on the use case and data availability it may be appropriate to value this element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4371">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Comments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The usage for the message element is “RE-Required, but maybe Empty” therefore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a data value is expected in certain circumstances. In it’s absence a detection (Warning by Default) is reported.</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Default Classification: </a:t>
                      </a:r>
                      <a:r>
                        <a:rPr lang="en-US" sz="160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Warning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320470">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Example Message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 name="TextBox 4"/>
          <p:cNvSpPr txBox="1"/>
          <p:nvPr/>
        </p:nvSpPr>
        <p:spPr>
          <a:xfrm>
            <a:off x="2057400" y="2701939"/>
            <a:ext cx="6477000" cy="1323439"/>
          </a:xfrm>
          <a:prstGeom prst="rect">
            <a:avLst/>
          </a:prstGeom>
          <a:noFill/>
        </p:spPr>
        <p:txBody>
          <a:bodyPr wrap="square" rtlCol="0">
            <a:spAutoFit/>
          </a:bodyPr>
          <a:lstStyle/>
          <a:p>
            <a:r>
              <a:rPr lang="en-US" sz="800" dirty="0"/>
              <a:t>MSH|^~\&amp;|NISTEHRAPP|NISTEHRFAC|NISTIISAPP|NISTIISFAC|20150625121047.839-0500||VXU^V04^VXU_V04|NIST-IZ-AD-7.1_Send_V04_Z22|P|2.5.1|||ER|AL|||||Z22^CDCPHINVS|NISTEHRFAC^^^^^NIST-AA-IZ-1^XX^^^100-6482|NISTIISFAC^^^^^NIST-AA-IZ-1^XX^^^100-3322</a:t>
            </a:r>
          </a:p>
          <a:p>
            <a:r>
              <a:rPr lang="en-US" sz="800" dirty="0"/>
              <a:t>PID|1||7120^^^NIST-MPI-1^MR||</a:t>
            </a:r>
            <a:r>
              <a:rPr lang="en-US" sz="800" dirty="0" err="1"/>
              <a:t>Barrett^Helen</a:t>
            </a:r>
            <a:r>
              <a:rPr lang="en-US" sz="800" dirty="0"/>
              <a:t>^^^^^L</a:t>
            </a:r>
            <a:r>
              <a:rPr lang="en-US" sz="800" dirty="0">
                <a:solidFill>
                  <a:srgbClr val="FF0000"/>
                </a:solidFill>
              </a:rPr>
              <a:t>||</a:t>
            </a:r>
            <a:r>
              <a:rPr lang="en-US" sz="800" dirty="0"/>
              <a:t>19500317|F||2106-3^White^CDCREC|763 Main St^^Bozeman^MT^59715^USA^P||^PRN^PH^^^406^5554064~^NET^^Helen.Barrett@isp.com|||||||||2186-5^Not Hispanic or </a:t>
            </a:r>
            <a:r>
              <a:rPr lang="en-US" sz="800" dirty="0" err="1"/>
              <a:t>Latino^CDCREC</a:t>
            </a:r>
            <a:r>
              <a:rPr lang="en-US" sz="800" dirty="0"/>
              <a:t>||N|1|||||N</a:t>
            </a:r>
          </a:p>
          <a:p>
            <a:r>
              <a:rPr lang="en-US" sz="800" dirty="0"/>
              <a:t>PD1|||||||||||06^Recall only - any method^HL70215|Y|20150625|||A|19500317|20150625</a:t>
            </a:r>
          </a:p>
          <a:p>
            <a:r>
              <a:rPr lang="en-US" sz="800" dirty="0"/>
              <a:t>ORC|RE|7646^NIST-AA-IZ-2|53100^NIST-AA-IZ-2|||||||7824^Jackson^Lily^Suzanne^^^^^NIST-PI-1^L^^^PRN|||||||NISTEHRFAC^NISTEHRFacility^HL70362|</a:t>
            </a:r>
          </a:p>
          <a:p>
            <a:r>
              <a:rPr lang="en-US" sz="800" dirty="0"/>
              <a:t>RXA|0|1|20150317||121^zoster^CVX|999|||01^Historical Administration^NIP001|||||||||||CP|A</a:t>
            </a:r>
          </a:p>
        </p:txBody>
      </p:sp>
      <p:sp>
        <p:nvSpPr>
          <p:cNvPr id="6" name="Rounded Rectangle 5"/>
          <p:cNvSpPr/>
          <p:nvPr/>
        </p:nvSpPr>
        <p:spPr>
          <a:xfrm>
            <a:off x="4343400" y="3019860"/>
            <a:ext cx="457200" cy="343798"/>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2"/>
          <a:stretch>
            <a:fillRect/>
          </a:stretch>
        </p:blipFill>
        <p:spPr>
          <a:xfrm>
            <a:off x="381000" y="4120262"/>
            <a:ext cx="8229600" cy="1061338"/>
          </a:xfrm>
          <a:prstGeom prst="rect">
            <a:avLst/>
          </a:prstGeom>
        </p:spPr>
      </p:pic>
      <p:pic>
        <p:nvPicPr>
          <p:cNvPr id="9" name="Picture 8"/>
          <p:cNvPicPr>
            <a:picLocks noChangeAspect="1"/>
          </p:cNvPicPr>
          <p:nvPr/>
        </p:nvPicPr>
        <p:blipFill>
          <a:blip r:embed="rId3"/>
          <a:stretch>
            <a:fillRect/>
          </a:stretch>
        </p:blipFill>
        <p:spPr>
          <a:xfrm>
            <a:off x="304800" y="5316676"/>
            <a:ext cx="8305800" cy="833402"/>
          </a:xfrm>
          <a:prstGeom prst="rect">
            <a:avLst/>
          </a:prstGeom>
        </p:spPr>
      </p:pic>
    </p:spTree>
    <p:extLst>
      <p:ext uri="{BB962C8B-B14F-4D97-AF65-F5344CB8AC3E}">
        <p14:creationId xmlns:p14="http://schemas.microsoft.com/office/powerpoint/2010/main" val="27447894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304800"/>
            <a:ext cx="8382000" cy="533400"/>
          </a:xfrm>
        </p:spPr>
        <p:txBody>
          <a:bodyPr>
            <a:normAutofit/>
          </a:bodyPr>
          <a:lstStyle/>
          <a:p>
            <a:r>
              <a:rPr lang="en-US" dirty="0">
                <a:solidFill>
                  <a:srgbClr val="002060"/>
                </a:solidFill>
              </a:rPr>
              <a:t>Optional Usage</a:t>
            </a:r>
          </a:p>
        </p:txBody>
      </p:sp>
      <p:sp>
        <p:nvSpPr>
          <p:cNvPr id="9" name="Content Placeholder 8"/>
          <p:cNvSpPr>
            <a:spLocks noGrp="1"/>
          </p:cNvSpPr>
          <p:nvPr>
            <p:ph idx="1"/>
          </p:nvPr>
        </p:nvSpPr>
        <p:spPr>
          <a:xfrm>
            <a:off x="431800" y="855133"/>
            <a:ext cx="8382000" cy="5105400"/>
          </a:xfrm>
        </p:spPr>
        <p:txBody>
          <a:bodyPr>
            <a:normAutofit/>
          </a:bodyPr>
          <a:lstStyle/>
          <a:p>
            <a:pPr>
              <a:buClr>
                <a:srgbClr val="0070C0"/>
              </a:buClr>
              <a:buFont typeface="Wingdings" panose="05000000000000000000" pitchFamily="2" charset="2"/>
              <a:buChar char="Ø"/>
            </a:pPr>
            <a:r>
              <a:rPr lang="en-US" sz="1800" dirty="0"/>
              <a:t>Primitive Elements with Optional Usage generates no detections </a:t>
            </a:r>
          </a:p>
          <a:p>
            <a:pPr>
              <a:buClr>
                <a:srgbClr val="0070C0"/>
              </a:buClr>
              <a:buFont typeface="Wingdings" panose="05000000000000000000" pitchFamily="2" charset="2"/>
              <a:buChar char="Ø"/>
            </a:pPr>
            <a:r>
              <a:rPr lang="en-US" sz="1800" dirty="0"/>
              <a:t>Complex Elements with Optional Usage follows the base standard rules (if the element is present in the message instance). That is, if an implementer decides to support Optional Usage Elements, then they need to follow the base standard requirements for that Element.</a:t>
            </a:r>
          </a:p>
          <a:p>
            <a:pPr>
              <a:buClr>
                <a:srgbClr val="0070C0"/>
              </a:buClr>
              <a:buFont typeface="Wingdings" panose="05000000000000000000" pitchFamily="2" charset="2"/>
              <a:buChar char="Ø"/>
            </a:pPr>
            <a:r>
              <a:rPr lang="en-US" sz="1800" dirty="0"/>
              <a:t>Example, if the PV1 segment is included, then PV1-2 SHALL be valued since it is Required.</a:t>
            </a:r>
          </a:p>
          <a:p>
            <a:pPr>
              <a:buClr>
                <a:srgbClr val="0070C0"/>
              </a:buClr>
              <a:buFont typeface="Wingdings" panose="05000000000000000000" pitchFamily="2" charset="2"/>
              <a:buChar char="Ø"/>
            </a:pPr>
            <a:r>
              <a:rPr lang="en-US" sz="1800" dirty="0"/>
              <a:t>PV1|XXX</a:t>
            </a:r>
            <a:r>
              <a:rPr lang="en-US" sz="1800" dirty="0">
                <a:solidFill>
                  <a:srgbClr val="FF0000"/>
                </a:solidFill>
              </a:rPr>
              <a:t>||</a:t>
            </a:r>
            <a:r>
              <a:rPr lang="en-US" sz="1800" dirty="0"/>
              <a:t>||| (will generate and error). </a:t>
            </a:r>
            <a:r>
              <a:rPr lang="en-US" sz="1800" dirty="0">
                <a:solidFill>
                  <a:srgbClr val="FF0000"/>
                </a:solidFill>
              </a:rPr>
              <a:t>This is a Certification Error.</a:t>
            </a:r>
          </a:p>
        </p:txBody>
      </p:sp>
      <p:pic>
        <p:nvPicPr>
          <p:cNvPr id="2" name="Picture 1"/>
          <p:cNvPicPr>
            <a:picLocks noChangeAspect="1"/>
          </p:cNvPicPr>
          <p:nvPr/>
        </p:nvPicPr>
        <p:blipFill>
          <a:blip r:embed="rId2"/>
          <a:stretch>
            <a:fillRect/>
          </a:stretch>
        </p:blipFill>
        <p:spPr>
          <a:xfrm>
            <a:off x="5204547" y="3445933"/>
            <a:ext cx="3756210" cy="2552700"/>
          </a:xfrm>
          <a:prstGeom prst="rect">
            <a:avLst/>
          </a:prstGeom>
        </p:spPr>
      </p:pic>
      <p:pic>
        <p:nvPicPr>
          <p:cNvPr id="4" name="Picture 3"/>
          <p:cNvPicPr>
            <a:picLocks noChangeAspect="1"/>
          </p:cNvPicPr>
          <p:nvPr/>
        </p:nvPicPr>
        <p:blipFill>
          <a:blip r:embed="rId3"/>
          <a:stretch>
            <a:fillRect/>
          </a:stretch>
        </p:blipFill>
        <p:spPr>
          <a:xfrm>
            <a:off x="270328" y="3407833"/>
            <a:ext cx="4909726" cy="2590800"/>
          </a:xfrm>
          <a:prstGeom prst="rect">
            <a:avLst/>
          </a:prstGeom>
        </p:spPr>
      </p:pic>
    </p:spTree>
    <p:extLst>
      <p:ext uri="{BB962C8B-B14F-4D97-AF65-F5344CB8AC3E}">
        <p14:creationId xmlns:p14="http://schemas.microsoft.com/office/powerpoint/2010/main" val="16468483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6200" y="71237"/>
            <a:ext cx="8229600" cy="519113"/>
          </a:xfrm>
        </p:spPr>
        <p:txBody>
          <a:bodyPr/>
          <a:lstStyle/>
          <a:p>
            <a:r>
              <a:rPr lang="en-US" dirty="0"/>
              <a:t>Cardinality: Segment Level</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29</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567880421"/>
              </p:ext>
            </p:extLst>
          </p:nvPr>
        </p:nvGraphicFramePr>
        <p:xfrm>
          <a:off x="381000" y="672152"/>
          <a:ext cx="8229600" cy="3596640"/>
        </p:xfrm>
        <a:graphic>
          <a:graphicData uri="http://schemas.openxmlformats.org/drawingml/2006/table">
            <a:tbl>
              <a:tblPr firstRow="1" firstCol="1" bandRow="1"/>
              <a:tblGrid>
                <a:gridCol w="1676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242248">
                <a:tc gridSpan="2">
                  <a:txBody>
                    <a:bodyPr/>
                    <a:lstStyle/>
                    <a:p>
                      <a:pPr marL="0" marR="0" algn="ctr">
                        <a:spcBef>
                          <a:spcPts val="0"/>
                        </a:spcBef>
                        <a:spcAft>
                          <a:spcPts val="0"/>
                        </a:spcAft>
                      </a:pPr>
                      <a:r>
                        <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Cardinality:</a:t>
                      </a:r>
                      <a:r>
                        <a:rPr lang="en-US" sz="1600" b="1" baseline="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Segment Level</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47174">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Reason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Issued when the number of occurrences of an element is not in the specified cardinality range.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51142">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Segment PID (Patient Identification) must be in the cardinality range of [1, 1]; 2 occurrences found.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4371">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Comments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The cardinality of the PID segment is specified as</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a:t>
                      </a:r>
                      <a:r>
                        <a:rPr lang="en-US" sz="1600" dirty="0">
                          <a:effectLst/>
                          <a:latin typeface="Arial" panose="020B0604020202020204" pitchFamily="34" charset="0"/>
                          <a:ea typeface="Times New Roman" panose="02020603050405020304" pitchFamily="18" charset="0"/>
                          <a:cs typeface="Arial" panose="020B0604020202020204" pitchFamily="34" charset="0"/>
                        </a:rPr>
                        <a:t>[1,1]. The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message instance is expected to have one and only one occurrence.</a:t>
                      </a:r>
                    </a:p>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Default Classification: </a:t>
                      </a:r>
                      <a:r>
                        <a:rPr lang="en-US" sz="160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Error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320470">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Example Message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 name="TextBox 4"/>
          <p:cNvSpPr txBox="1"/>
          <p:nvPr/>
        </p:nvSpPr>
        <p:spPr>
          <a:xfrm>
            <a:off x="2057400" y="2607632"/>
            <a:ext cx="6477000" cy="1692771"/>
          </a:xfrm>
          <a:prstGeom prst="rect">
            <a:avLst/>
          </a:prstGeom>
          <a:noFill/>
        </p:spPr>
        <p:txBody>
          <a:bodyPr wrap="square" rtlCol="0">
            <a:spAutoFit/>
          </a:bodyPr>
          <a:lstStyle/>
          <a:p>
            <a:r>
              <a:rPr lang="en-US" sz="800" dirty="0"/>
              <a:t>MSH|^~\&amp;|NISTEHRAPP|NISTEHRFAC|NISTIISAPP|NISTIISFAC|20150625121047.839-0500||VXU^V04^VXU_V04|NIST-IZ-AD-7.1_Send_V04_Z22|P|2.5.1|||ER|AL|||||Z22^CDCPHINVS|NISTEHRFAC^^^^^NIST-AA-IZ-1^XX^^^100-6482|NISTIISFAC^^^^^NIST-AA-IZ-1^XX^^^100-3322</a:t>
            </a:r>
          </a:p>
          <a:p>
            <a:r>
              <a:rPr lang="en-US" sz="800" dirty="0">
                <a:solidFill>
                  <a:srgbClr val="FF0000"/>
                </a:solidFill>
              </a:rPr>
              <a:t>PID</a:t>
            </a:r>
            <a:r>
              <a:rPr lang="en-US" sz="800" dirty="0"/>
              <a:t>|1||7120^^^NIST-MPI-1^MR||</a:t>
            </a:r>
            <a:r>
              <a:rPr lang="en-US" sz="800" dirty="0" err="1"/>
              <a:t>Barrett^Helen</a:t>
            </a:r>
            <a:r>
              <a:rPr lang="en-US" sz="800" dirty="0"/>
              <a:t>^^^^^L||19500317|F||2106-3^White^CDCREC|763 Main St^^Bozeman^MT^59715^USA^P||^PRN^PH^^^406^5554064~^NET^^Helen.Barrett@isp.com|||||||||2186-5^Not Hispanic or </a:t>
            </a:r>
            <a:r>
              <a:rPr lang="en-US" sz="800" dirty="0" err="1"/>
              <a:t>Latino^CDCREC</a:t>
            </a:r>
            <a:r>
              <a:rPr lang="en-US" sz="800" dirty="0"/>
              <a:t>||N|1|||||N</a:t>
            </a:r>
          </a:p>
          <a:p>
            <a:r>
              <a:rPr lang="en-US" sz="800" dirty="0">
                <a:solidFill>
                  <a:srgbClr val="FF0000"/>
                </a:solidFill>
              </a:rPr>
              <a:t>PID</a:t>
            </a:r>
            <a:r>
              <a:rPr lang="en-US" sz="800" dirty="0"/>
              <a:t>|1||7120^^^NIST-MPI-1^MR||</a:t>
            </a:r>
            <a:r>
              <a:rPr lang="en-US" sz="800" dirty="0" err="1"/>
              <a:t>Barrett^Helen</a:t>
            </a:r>
            <a:r>
              <a:rPr lang="en-US" sz="800" dirty="0"/>
              <a:t>^^^^^L||19500317|F||2106-3^White^CDCREC|763 Main St^^Bozeman^MT^59715^USA^P||^PRN^PH^^^406^5554064~^NET^^Helen.Barrett@isp.com|||||||||2186-5^Not Hispanic or </a:t>
            </a:r>
            <a:r>
              <a:rPr lang="en-US" sz="800" dirty="0" err="1"/>
              <a:t>Latino^CDCREC</a:t>
            </a:r>
            <a:r>
              <a:rPr lang="en-US" sz="800" dirty="0"/>
              <a:t>||N|1|||||N</a:t>
            </a:r>
          </a:p>
          <a:p>
            <a:r>
              <a:rPr lang="en-US" sz="800" dirty="0"/>
              <a:t>PD1|||||||||||06^Recall only - any method^HL70215|Y|20150625|||A|19500317|20150625</a:t>
            </a:r>
          </a:p>
          <a:p>
            <a:r>
              <a:rPr lang="en-US" sz="800" dirty="0"/>
              <a:t>ORC|RE|7646^NIST-AA-IZ-2|53100^NIST-AA-IZ-2|||||||7824^Jackson^Lily^Suzanne^^^^^NIST-PI-1^L^^^PRN|||||||NISTEHRFAC^NISTEHRFacility^HL70362|</a:t>
            </a:r>
          </a:p>
          <a:p>
            <a:r>
              <a:rPr lang="en-US" sz="800" dirty="0"/>
              <a:t>RXA|0|1|20150317||121^zoster^CVX|999|||01^Historical Administration^NIP001|||||||||||CP|A</a:t>
            </a:r>
          </a:p>
        </p:txBody>
      </p:sp>
      <p:sp>
        <p:nvSpPr>
          <p:cNvPr id="6" name="Rounded Rectangle 5"/>
          <p:cNvSpPr/>
          <p:nvPr/>
        </p:nvSpPr>
        <p:spPr>
          <a:xfrm>
            <a:off x="1962319" y="2895600"/>
            <a:ext cx="457200" cy="648598"/>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381000" y="4350594"/>
            <a:ext cx="8229600" cy="1808257"/>
          </a:xfrm>
          <a:prstGeom prst="rect">
            <a:avLst/>
          </a:prstGeom>
        </p:spPr>
      </p:pic>
    </p:spTree>
    <p:extLst>
      <p:ext uri="{BB962C8B-B14F-4D97-AF65-F5344CB8AC3E}">
        <p14:creationId xmlns:p14="http://schemas.microsoft.com/office/powerpoint/2010/main" val="1673159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Helpful Documents</a:t>
            </a:r>
          </a:p>
        </p:txBody>
      </p:sp>
      <p:sp>
        <p:nvSpPr>
          <p:cNvPr id="3" name="Content Placeholder 2"/>
          <p:cNvSpPr>
            <a:spLocks noGrp="1"/>
          </p:cNvSpPr>
          <p:nvPr>
            <p:ph idx="1"/>
          </p:nvPr>
        </p:nvSpPr>
        <p:spPr>
          <a:xfrm>
            <a:off x="381000" y="762000"/>
            <a:ext cx="8524875" cy="5264150"/>
          </a:xfrm>
        </p:spPr>
        <p:txBody>
          <a:bodyPr>
            <a:normAutofit/>
          </a:bodyPr>
          <a:lstStyle/>
          <a:p>
            <a:pPr>
              <a:buClr>
                <a:srgbClr val="0070C0"/>
              </a:buClr>
              <a:buFont typeface="Wingdings" panose="05000000000000000000" pitchFamily="2" charset="2"/>
              <a:buChar char="Ø"/>
            </a:pPr>
            <a:r>
              <a:rPr lang="en-US" dirty="0"/>
              <a:t>ONC Test Procedure</a:t>
            </a:r>
          </a:p>
          <a:p>
            <a:pPr>
              <a:buClr>
                <a:srgbClr val="0070C0"/>
              </a:buClr>
              <a:buFont typeface="Wingdings" panose="05000000000000000000" pitchFamily="2" charset="2"/>
              <a:buChar char="Ø"/>
            </a:pPr>
            <a:r>
              <a:rPr lang="en-US" dirty="0"/>
              <a:t>NIST Normative Testing Process Document</a:t>
            </a:r>
          </a:p>
          <a:p>
            <a:pPr>
              <a:buClr>
                <a:srgbClr val="0070C0"/>
              </a:buClr>
              <a:buFont typeface="Wingdings" panose="05000000000000000000" pitchFamily="2" charset="2"/>
              <a:buChar char="Ø"/>
            </a:pPr>
            <a:r>
              <a:rPr lang="en-US" dirty="0"/>
              <a:t>HL7 v2 Standard</a:t>
            </a:r>
          </a:p>
          <a:p>
            <a:pPr>
              <a:buClr>
                <a:srgbClr val="0070C0"/>
              </a:buClr>
              <a:buFont typeface="Wingdings" panose="05000000000000000000" pitchFamily="2" charset="2"/>
              <a:buChar char="Ø"/>
            </a:pPr>
            <a:r>
              <a:rPr lang="en-US" dirty="0"/>
              <a:t>HL7 v2 Addendum (to the Standard)</a:t>
            </a:r>
          </a:p>
          <a:p>
            <a:pPr>
              <a:buClr>
                <a:srgbClr val="0070C0"/>
              </a:buClr>
              <a:buFont typeface="Wingdings" panose="05000000000000000000" pitchFamily="2" charset="2"/>
              <a:buChar char="Ø"/>
            </a:pPr>
            <a:r>
              <a:rPr lang="en-US" dirty="0"/>
              <a:t>Clarification (or tool implementation decision) Document</a:t>
            </a:r>
          </a:p>
          <a:p>
            <a:pPr>
              <a:buClr>
                <a:srgbClr val="0070C0"/>
              </a:buClr>
              <a:buFont typeface="Wingdings" panose="05000000000000000000" pitchFamily="2" charset="2"/>
              <a:buChar char="Ø"/>
            </a:pPr>
            <a:r>
              <a:rPr lang="en-US" dirty="0"/>
              <a:t>Quick Guide</a:t>
            </a:r>
            <a:endParaRPr lang="en-US" dirty="0">
              <a:solidFill>
                <a:srgbClr val="C00000"/>
              </a:solidFill>
            </a:endParaRPr>
          </a:p>
          <a:p>
            <a:pPr>
              <a:buClr>
                <a:srgbClr val="0070C0"/>
              </a:buClr>
              <a:buFont typeface="Wingdings" panose="05000000000000000000" pitchFamily="2" charset="2"/>
              <a:buChar char="Ø"/>
            </a:pPr>
            <a:r>
              <a:rPr lang="en-US" dirty="0"/>
              <a:t>Extended Tutorial</a:t>
            </a:r>
          </a:p>
          <a:p>
            <a:pPr>
              <a:buClr>
                <a:srgbClr val="0070C0"/>
              </a:buClr>
              <a:buFont typeface="Wingdings" panose="05000000000000000000" pitchFamily="2" charset="2"/>
              <a:buChar char="Ø"/>
            </a:pPr>
            <a:r>
              <a:rPr lang="en-US" dirty="0"/>
              <a:t>Understanding ONC Certification Document</a:t>
            </a:r>
          </a:p>
          <a:p>
            <a:pPr>
              <a:buClr>
                <a:srgbClr val="0070C0"/>
              </a:buClr>
              <a:buFont typeface="Wingdings" panose="05000000000000000000" pitchFamily="2" charset="2"/>
              <a:buChar char="Ø"/>
            </a:pPr>
            <a:endParaRPr lang="en-US" dirty="0"/>
          </a:p>
        </p:txBody>
      </p:sp>
    </p:spTree>
    <p:extLst>
      <p:ext uri="{BB962C8B-B14F-4D97-AF65-F5344CB8AC3E}">
        <p14:creationId xmlns:p14="http://schemas.microsoft.com/office/powerpoint/2010/main" val="25104383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304800"/>
            <a:ext cx="8382000" cy="533400"/>
          </a:xfrm>
        </p:spPr>
        <p:txBody>
          <a:bodyPr>
            <a:normAutofit/>
          </a:bodyPr>
          <a:lstStyle/>
          <a:p>
            <a:r>
              <a:rPr lang="en-US" dirty="0">
                <a:solidFill>
                  <a:srgbClr val="002060"/>
                </a:solidFill>
              </a:rPr>
              <a:t>Cardinality Errors</a:t>
            </a:r>
          </a:p>
        </p:txBody>
      </p:sp>
      <p:sp>
        <p:nvSpPr>
          <p:cNvPr id="9" name="Content Placeholder 8"/>
          <p:cNvSpPr>
            <a:spLocks noGrp="1"/>
          </p:cNvSpPr>
          <p:nvPr>
            <p:ph idx="1"/>
          </p:nvPr>
        </p:nvSpPr>
        <p:spPr>
          <a:xfrm>
            <a:off x="431800" y="855133"/>
            <a:ext cx="8382000" cy="5105400"/>
          </a:xfrm>
        </p:spPr>
        <p:txBody>
          <a:bodyPr>
            <a:normAutofit/>
          </a:bodyPr>
          <a:lstStyle/>
          <a:p>
            <a:pPr>
              <a:buClr>
                <a:srgbClr val="0070C0"/>
              </a:buClr>
              <a:buFont typeface="Wingdings" panose="05000000000000000000" pitchFamily="2" charset="2"/>
              <a:buChar char="Ø"/>
            </a:pPr>
            <a:r>
              <a:rPr lang="en-US" sz="2400" dirty="0"/>
              <a:t>Note in some cases a Cardinality is not reported when in theory it should be; a Usage error is reported.</a:t>
            </a:r>
          </a:p>
          <a:p>
            <a:pPr>
              <a:buClr>
                <a:srgbClr val="0070C0"/>
              </a:buClr>
              <a:buFont typeface="Wingdings" panose="05000000000000000000" pitchFamily="2" charset="2"/>
              <a:buChar char="Ø"/>
            </a:pPr>
            <a:r>
              <a:rPr lang="en-US" sz="2400" dirty="0"/>
              <a:t>By the design the validation checks usage first; if a usage error is detected, no cardinality checks are performed.</a:t>
            </a:r>
          </a:p>
          <a:p>
            <a:pPr>
              <a:buClr>
                <a:srgbClr val="0070C0"/>
              </a:buClr>
              <a:buFont typeface="Wingdings" panose="05000000000000000000" pitchFamily="2" charset="2"/>
              <a:buChar char="Ø"/>
            </a:pPr>
            <a:r>
              <a:rPr lang="en-US" sz="2400" dirty="0"/>
              <a:t>For example, the Cardinality of an element is [1,1] with a usage of R. The message instance does not contain a value for the element; a R-usage error is detected. In this case, the validation does not perform a Cardinality. This is why you won’t get multiple errors for this example.</a:t>
            </a:r>
          </a:p>
        </p:txBody>
      </p:sp>
    </p:spTree>
    <p:extLst>
      <p:ext uri="{BB962C8B-B14F-4D97-AF65-F5344CB8AC3E}">
        <p14:creationId xmlns:p14="http://schemas.microsoft.com/office/powerpoint/2010/main" val="4425305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6200" y="71237"/>
            <a:ext cx="8229600" cy="519113"/>
          </a:xfrm>
        </p:spPr>
        <p:txBody>
          <a:bodyPr/>
          <a:lstStyle/>
          <a:p>
            <a:r>
              <a:rPr lang="en-US" dirty="0"/>
              <a:t>Cardinality: Field Level</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31</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710207150"/>
              </p:ext>
            </p:extLst>
          </p:nvPr>
        </p:nvGraphicFramePr>
        <p:xfrm>
          <a:off x="381000" y="672152"/>
          <a:ext cx="8229600" cy="3322320"/>
        </p:xfrm>
        <a:graphic>
          <a:graphicData uri="http://schemas.openxmlformats.org/drawingml/2006/table">
            <a:tbl>
              <a:tblPr firstRow="1" firstCol="1" bandRow="1"/>
              <a:tblGrid>
                <a:gridCol w="1676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242248">
                <a:tc gridSpan="2">
                  <a:txBody>
                    <a:bodyPr/>
                    <a:lstStyle/>
                    <a:p>
                      <a:pPr marL="0" marR="0" algn="ctr">
                        <a:spcBef>
                          <a:spcPts val="0"/>
                        </a:spcBef>
                        <a:spcAft>
                          <a:spcPts val="0"/>
                        </a:spcAft>
                      </a:pPr>
                      <a:r>
                        <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Cardinality:</a:t>
                      </a:r>
                      <a:r>
                        <a:rPr lang="en-US" sz="1600" b="1" baseline="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Field Level</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47174">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Reason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Issued when the number of occurrences of an element is not in the specified cardinality range.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51142">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Segment PID (Patient Identification) must be in the cardinality range of [1, 1]; 2 occurrences found.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4371">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Comments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The cardinality of the PID segment is specified as</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a:t>
                      </a:r>
                      <a:r>
                        <a:rPr lang="en-US" sz="1600" dirty="0">
                          <a:effectLst/>
                          <a:latin typeface="Arial" panose="020B0604020202020204" pitchFamily="34" charset="0"/>
                          <a:ea typeface="Times New Roman" panose="02020603050405020304" pitchFamily="18" charset="0"/>
                          <a:cs typeface="Arial" panose="020B0604020202020204" pitchFamily="34" charset="0"/>
                        </a:rPr>
                        <a:t>[1,1]. The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message instance is expected to have one and only one occurrence.</a:t>
                      </a:r>
                    </a:p>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Default Classification: </a:t>
                      </a:r>
                      <a:r>
                        <a:rPr lang="en-US" sz="160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Error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320470">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Example Message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 name="TextBox 4"/>
          <p:cNvSpPr txBox="1"/>
          <p:nvPr/>
        </p:nvSpPr>
        <p:spPr>
          <a:xfrm>
            <a:off x="2057400" y="2610264"/>
            <a:ext cx="6477000" cy="1323439"/>
          </a:xfrm>
          <a:prstGeom prst="rect">
            <a:avLst/>
          </a:prstGeom>
          <a:noFill/>
        </p:spPr>
        <p:txBody>
          <a:bodyPr wrap="square" rtlCol="0">
            <a:spAutoFit/>
          </a:bodyPr>
          <a:lstStyle/>
          <a:p>
            <a:r>
              <a:rPr lang="en-US" sz="800" dirty="0"/>
              <a:t>MSH|^~\&amp;|NISTEHRAPP|NISTEHRFAC|NISTIISAPP|NISTIISFAC|20150625121047.839-0500||VXU^V04^VXU_V04|NIST-IZ-AD-7.1_Send_V04_Z22|P|2.5.1|||ER|AL|||||Z22^CDCPHINVS|NISTEHRFAC^^^^^NIST-AA-IZ-1^XX^^^100-6482|NISTIISFAC^^^^^NIST-AA-IZ-1^XX^^^100-3322</a:t>
            </a:r>
          </a:p>
          <a:p>
            <a:r>
              <a:rPr lang="en-US" sz="800" dirty="0"/>
              <a:t>PID|1||7120^^^NIST-MPI-1^MR||</a:t>
            </a:r>
            <a:r>
              <a:rPr lang="en-US" sz="800" dirty="0" err="1"/>
              <a:t>Barrett^Helen</a:t>
            </a:r>
            <a:r>
              <a:rPr lang="en-US" sz="800" dirty="0"/>
              <a:t>^^^^^L||</a:t>
            </a:r>
            <a:r>
              <a:rPr lang="en-US" sz="800" dirty="0">
                <a:solidFill>
                  <a:srgbClr val="00B050"/>
                </a:solidFill>
              </a:rPr>
              <a:t>19500317</a:t>
            </a:r>
            <a:r>
              <a:rPr lang="en-US" sz="800" dirty="0"/>
              <a:t>~</a:t>
            </a:r>
            <a:r>
              <a:rPr lang="en-US" sz="800" dirty="0">
                <a:solidFill>
                  <a:srgbClr val="FF0000"/>
                </a:solidFill>
              </a:rPr>
              <a:t>19520320</a:t>
            </a:r>
            <a:r>
              <a:rPr lang="en-US" sz="800" dirty="0"/>
              <a:t>|F||2106-3^White^CDCREC|763 Main St^^Bozeman^MT^59715^USA^P||^PRN^PH^^^406^5554064~^NET^^Helen.Barrett@isp.com|||||||||2186-5^Not Hispanic or </a:t>
            </a:r>
            <a:r>
              <a:rPr lang="en-US" sz="800" dirty="0" err="1"/>
              <a:t>Latino^CDCREC</a:t>
            </a:r>
            <a:r>
              <a:rPr lang="en-US" sz="800" dirty="0"/>
              <a:t>||N|1|||||N</a:t>
            </a:r>
          </a:p>
          <a:p>
            <a:r>
              <a:rPr lang="en-US" sz="800" dirty="0"/>
              <a:t>PD1|||||||||||06^Recall only - any method^HL70215|Y|20150625|||A|19500317|20150625</a:t>
            </a:r>
          </a:p>
          <a:p>
            <a:r>
              <a:rPr lang="en-US" sz="800" dirty="0"/>
              <a:t>ORC|RE|7646^NIST-AA-IZ-2|53100^NIST-AA-IZ-2|||||||7824^Jackson^Lily^Suzanne^^^^^NIST-PI-1^L^^^PRN|||||||NISTEHRFAC^NISTEHRFacility^HL70362|</a:t>
            </a:r>
          </a:p>
          <a:p>
            <a:r>
              <a:rPr lang="en-US" sz="800" dirty="0"/>
              <a:t>RXA|0|1|20150317||121^zoster^CVX|999|||01^Historical Administration^NIP001|||||||||||CP|A</a:t>
            </a:r>
          </a:p>
        </p:txBody>
      </p:sp>
      <p:sp>
        <p:nvSpPr>
          <p:cNvPr id="6" name="Rounded Rectangle 5"/>
          <p:cNvSpPr/>
          <p:nvPr/>
        </p:nvSpPr>
        <p:spPr>
          <a:xfrm>
            <a:off x="4531160" y="2971800"/>
            <a:ext cx="1107639" cy="228600"/>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319088" y="4168374"/>
            <a:ext cx="8291512" cy="1927626"/>
          </a:xfrm>
          <a:prstGeom prst="rect">
            <a:avLst/>
          </a:prstGeom>
        </p:spPr>
      </p:pic>
    </p:spTree>
    <p:extLst>
      <p:ext uri="{BB962C8B-B14F-4D97-AF65-F5344CB8AC3E}">
        <p14:creationId xmlns:p14="http://schemas.microsoft.com/office/powerpoint/2010/main" val="42487829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6200" y="71237"/>
            <a:ext cx="8229600" cy="519113"/>
          </a:xfrm>
        </p:spPr>
        <p:txBody>
          <a:bodyPr/>
          <a:lstStyle/>
          <a:p>
            <a:r>
              <a:rPr lang="en-US" dirty="0"/>
              <a:t>Length Error (Maximum)</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32</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561454079"/>
              </p:ext>
            </p:extLst>
          </p:nvPr>
        </p:nvGraphicFramePr>
        <p:xfrm>
          <a:off x="381000" y="672152"/>
          <a:ext cx="8229600" cy="3332150"/>
        </p:xfrm>
        <a:graphic>
          <a:graphicData uri="http://schemas.openxmlformats.org/drawingml/2006/table">
            <a:tbl>
              <a:tblPr firstRow="1" firstCol="1" bandRow="1"/>
              <a:tblGrid>
                <a:gridCol w="1676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242248">
                <a:tc gridSpan="2">
                  <a:txBody>
                    <a:bodyPr/>
                    <a:lstStyle/>
                    <a:p>
                      <a:pPr marL="0" marR="0" algn="ctr">
                        <a:spcBef>
                          <a:spcPts val="0"/>
                        </a:spcBef>
                        <a:spcAft>
                          <a:spcPts val="0"/>
                        </a:spcAft>
                      </a:pPr>
                      <a:r>
                        <a:rPr lang="en-US" sz="1600" b="1" baseline="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Length Error - Maximum</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47174">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Reason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800" kern="1200" dirty="0">
                          <a:solidFill>
                            <a:schemeClr val="tx1"/>
                          </a:solidFill>
                          <a:effectLst/>
                          <a:latin typeface="+mn-lt"/>
                          <a:ea typeface="+mn-ea"/>
                          <a:cs typeface="+mn-cs"/>
                        </a:rPr>
                        <a:t>Issued when the length of a primitive element is not in the specified length range.</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51142">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The length of Component MSH-3.1 (Namespace ID) must be within the range [1, 20]. Value = 'NISTEHRAPP-TOOOOOOOMANY'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4371">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Comments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The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length of the element is specified as [1,20]; the data value is longer than 20 characters.</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Default Classification: </a:t>
                      </a:r>
                      <a:r>
                        <a:rPr lang="en-US" sz="160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Error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320470">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Example Message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 name="TextBox 4"/>
          <p:cNvSpPr txBox="1"/>
          <p:nvPr/>
        </p:nvSpPr>
        <p:spPr>
          <a:xfrm>
            <a:off x="2057400" y="2701939"/>
            <a:ext cx="6477000" cy="1323439"/>
          </a:xfrm>
          <a:prstGeom prst="rect">
            <a:avLst/>
          </a:prstGeom>
          <a:noFill/>
        </p:spPr>
        <p:txBody>
          <a:bodyPr wrap="square" rtlCol="0">
            <a:spAutoFit/>
          </a:bodyPr>
          <a:lstStyle/>
          <a:p>
            <a:r>
              <a:rPr lang="en-US" sz="800" dirty="0"/>
              <a:t>MSH|^~\&amp;|</a:t>
            </a:r>
            <a:r>
              <a:rPr lang="en-US" sz="800" dirty="0">
                <a:solidFill>
                  <a:srgbClr val="FF0000"/>
                </a:solidFill>
              </a:rPr>
              <a:t>NISTEHRAPP-TOOOOOOOMANY</a:t>
            </a:r>
            <a:r>
              <a:rPr lang="en-US" sz="800" dirty="0"/>
              <a:t>|NISTEHRFAC|NISTIISAPP|NISTIISFAC|20150625121047.839-0500||VXU^V04^VXU_V04|NIST-IZ-AD-7.1_Send_V04_Z22|P|2.5.1|||ER|AL|||||Z22^CDCPHINVS|NISTEHRFAC^^^^^NIST-AA-IZ-1^XX^^^100-6482|NISTIISFAC^^^^^NIST-AA-IZ-1^XX^^^100-3322</a:t>
            </a:r>
          </a:p>
          <a:p>
            <a:r>
              <a:rPr lang="en-US" sz="800" dirty="0"/>
              <a:t>PID|1||7120^^^NIST-MPI-1^MR||</a:t>
            </a:r>
            <a:r>
              <a:rPr lang="en-US" sz="800" dirty="0" err="1"/>
              <a:t>Barrett^Helen</a:t>
            </a:r>
            <a:r>
              <a:rPr lang="en-US" sz="800" dirty="0"/>
              <a:t>^^^^^L||19500317|F||2106-3^White^CDCREC|763 Main St^^Bozeman^MT^59715^USA^P||^PRN^PH^^^406^5554064~^NET^^Helen.Barrett@isp.com|||||||||2186-5^Not Hispanic or </a:t>
            </a:r>
            <a:r>
              <a:rPr lang="en-US" sz="800" dirty="0" err="1"/>
              <a:t>Latino^CDCREC</a:t>
            </a:r>
            <a:r>
              <a:rPr lang="en-US" sz="800" dirty="0"/>
              <a:t>||N|1|||||N</a:t>
            </a:r>
          </a:p>
          <a:p>
            <a:r>
              <a:rPr lang="en-US" sz="800" dirty="0"/>
              <a:t>PD1|||||||||||06^Recall only - any method^HL70215|Y|20150625|||A|19500317|20150625</a:t>
            </a:r>
          </a:p>
          <a:p>
            <a:r>
              <a:rPr lang="en-US" sz="800" dirty="0"/>
              <a:t>ORC|RE|7646^NIST-AA-IZ-2|53100^NIST-AA-IZ-2|||||||7824^Jackson^Lily^Suzanne^^^^^NIST-PI-1^L^^^PRN|||||||NISTEHRFAC^NISTEHRFacility^HL70362|</a:t>
            </a:r>
          </a:p>
          <a:p>
            <a:r>
              <a:rPr lang="en-US" sz="800" dirty="0"/>
              <a:t>RXA|0|1|20150317||121^zoster^CVX|999|||01^Historical Administration^NIP001|||||||||||CP|A</a:t>
            </a:r>
          </a:p>
        </p:txBody>
      </p:sp>
      <p:sp>
        <p:nvSpPr>
          <p:cNvPr id="6" name="Rounded Rectangle 5"/>
          <p:cNvSpPr/>
          <p:nvPr/>
        </p:nvSpPr>
        <p:spPr>
          <a:xfrm>
            <a:off x="2590800" y="2701788"/>
            <a:ext cx="1676400" cy="270012"/>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304800" y="4300149"/>
            <a:ext cx="8305800" cy="1813869"/>
          </a:xfrm>
          <a:prstGeom prst="rect">
            <a:avLst/>
          </a:prstGeom>
        </p:spPr>
      </p:pic>
    </p:spTree>
    <p:extLst>
      <p:ext uri="{BB962C8B-B14F-4D97-AF65-F5344CB8AC3E}">
        <p14:creationId xmlns:p14="http://schemas.microsoft.com/office/powerpoint/2010/main" val="3161926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6200" y="71237"/>
            <a:ext cx="8229600" cy="519113"/>
          </a:xfrm>
        </p:spPr>
        <p:txBody>
          <a:bodyPr/>
          <a:lstStyle/>
          <a:p>
            <a:r>
              <a:rPr lang="en-US" dirty="0"/>
              <a:t>Length Error (Minimum)</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33</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882468459"/>
              </p:ext>
            </p:extLst>
          </p:nvPr>
        </p:nvGraphicFramePr>
        <p:xfrm>
          <a:off x="381000" y="672152"/>
          <a:ext cx="8229600" cy="3332150"/>
        </p:xfrm>
        <a:graphic>
          <a:graphicData uri="http://schemas.openxmlformats.org/drawingml/2006/table">
            <a:tbl>
              <a:tblPr firstRow="1" firstCol="1" bandRow="1"/>
              <a:tblGrid>
                <a:gridCol w="1676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242248">
                <a:tc gridSpan="2">
                  <a:txBody>
                    <a:bodyPr/>
                    <a:lstStyle/>
                    <a:p>
                      <a:pPr marL="0" marR="0" algn="ctr">
                        <a:spcBef>
                          <a:spcPts val="0"/>
                        </a:spcBef>
                        <a:spcAft>
                          <a:spcPts val="0"/>
                        </a:spcAft>
                      </a:pPr>
                      <a:r>
                        <a:rPr lang="en-US" sz="1600" b="1" baseline="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Length Error - Minimum</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47174">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Reason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800" kern="1200" dirty="0">
                          <a:solidFill>
                            <a:schemeClr val="tx1"/>
                          </a:solidFill>
                          <a:effectLst/>
                          <a:latin typeface="+mn-lt"/>
                          <a:ea typeface="+mn-ea"/>
                          <a:cs typeface="+mn-cs"/>
                        </a:rPr>
                        <a:t>Issued when the length of a primitive element is not in the specified length range.</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51142">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The length of Component PID-3.5 (Identifier Type Code) must be within the range [2, 5]. Value = 'X'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4371">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Comments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The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length of the element is specified as [2,5]; the data value has only 1 character.</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Default Classification: </a:t>
                      </a:r>
                      <a:r>
                        <a:rPr lang="en-US" sz="160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Error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320470">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Example Message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 name="TextBox 4"/>
          <p:cNvSpPr txBox="1"/>
          <p:nvPr/>
        </p:nvSpPr>
        <p:spPr>
          <a:xfrm>
            <a:off x="2057400" y="2701939"/>
            <a:ext cx="6477000" cy="1323439"/>
          </a:xfrm>
          <a:prstGeom prst="rect">
            <a:avLst/>
          </a:prstGeom>
          <a:noFill/>
        </p:spPr>
        <p:txBody>
          <a:bodyPr wrap="square" rtlCol="0">
            <a:spAutoFit/>
          </a:bodyPr>
          <a:lstStyle/>
          <a:p>
            <a:r>
              <a:rPr lang="en-US" sz="800" dirty="0"/>
              <a:t>MSH|^~\&amp;|NISTEHRAPP|NISTEHRFAC|NISTIISAPP|NISTIISFAC|20150625121047.839-0500||VXU^V04^VXU_V04|NIST-IZ-AD-7.1_Send_V04_Z22|P|2.5.1|||ER|AL|||||Z22^CDCPHINVS|NISTEHRFAC^^^^^NIST-AA-IZ-1^XX^^^100-6482|NISTIISFAC^^^^^NIST-AA-IZ-1^XX^^^100-3322</a:t>
            </a:r>
          </a:p>
          <a:p>
            <a:r>
              <a:rPr lang="en-US" sz="800" dirty="0"/>
              <a:t>PID|1||7120^^^NIST-MPI-1^</a:t>
            </a:r>
            <a:r>
              <a:rPr lang="en-US" sz="800" dirty="0">
                <a:solidFill>
                  <a:srgbClr val="FF0000"/>
                </a:solidFill>
              </a:rPr>
              <a:t>X</a:t>
            </a:r>
            <a:r>
              <a:rPr lang="en-US" sz="800" dirty="0"/>
              <a:t>||</a:t>
            </a:r>
            <a:r>
              <a:rPr lang="en-US" sz="800" dirty="0" err="1"/>
              <a:t>Barrett^Helen</a:t>
            </a:r>
            <a:r>
              <a:rPr lang="en-US" sz="800" dirty="0"/>
              <a:t>^^^^^L||19500317|F||2106-3^White^CDCREC|763 Main St^^Bozeman^MT^59715^USA^P||^PRN^PH^^^406^5554064~^NET^^Helen.Barrett@isp.com|||||||||2186-5^Not Hispanic or </a:t>
            </a:r>
            <a:r>
              <a:rPr lang="en-US" sz="800" dirty="0" err="1"/>
              <a:t>Latino^CDCREC</a:t>
            </a:r>
            <a:r>
              <a:rPr lang="en-US" sz="800" dirty="0"/>
              <a:t>||N|1|||||N</a:t>
            </a:r>
          </a:p>
          <a:p>
            <a:r>
              <a:rPr lang="en-US" sz="800" dirty="0"/>
              <a:t>PD1|||||||||||06^Recall only - any method^HL70215|Y|20150625|||A|19500317|20150625</a:t>
            </a:r>
          </a:p>
          <a:p>
            <a:r>
              <a:rPr lang="en-US" sz="800" dirty="0"/>
              <a:t>ORC|RE|7646^NIST-AA-IZ-2|53100^NIST-AA-IZ-2|||||||7824^Jackson^Lily^Suzanne^^^^^NIST-PI-1^L^^^PRN|||||||NISTEHRFAC^NISTEHRFacility^HL70362|</a:t>
            </a:r>
          </a:p>
          <a:p>
            <a:r>
              <a:rPr lang="en-US" sz="800" dirty="0"/>
              <a:t>RXA|0|1|20150317||121^zoster^CVX|999|||01^Historical Administration^NIP001|||||||||||CP|A</a:t>
            </a:r>
          </a:p>
        </p:txBody>
      </p:sp>
      <p:sp>
        <p:nvSpPr>
          <p:cNvPr id="6" name="Rounded Rectangle 5"/>
          <p:cNvSpPr/>
          <p:nvPr/>
        </p:nvSpPr>
        <p:spPr>
          <a:xfrm>
            <a:off x="3276600" y="3048000"/>
            <a:ext cx="304800" cy="270012"/>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381000" y="4086104"/>
            <a:ext cx="8229600" cy="1969061"/>
          </a:xfrm>
          <a:prstGeom prst="rect">
            <a:avLst/>
          </a:prstGeom>
        </p:spPr>
      </p:pic>
    </p:spTree>
    <p:extLst>
      <p:ext uri="{BB962C8B-B14F-4D97-AF65-F5344CB8AC3E}">
        <p14:creationId xmlns:p14="http://schemas.microsoft.com/office/powerpoint/2010/main" val="20149059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6200" y="71237"/>
            <a:ext cx="8229600" cy="519113"/>
          </a:xfrm>
        </p:spPr>
        <p:txBody>
          <a:bodyPr/>
          <a:lstStyle/>
          <a:p>
            <a:r>
              <a:rPr lang="en-US" dirty="0"/>
              <a:t>Format Error</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34</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488612313"/>
              </p:ext>
            </p:extLst>
          </p:nvPr>
        </p:nvGraphicFramePr>
        <p:xfrm>
          <a:off x="381000" y="672152"/>
          <a:ext cx="8229600" cy="3488360"/>
        </p:xfrm>
        <a:graphic>
          <a:graphicData uri="http://schemas.openxmlformats.org/drawingml/2006/table">
            <a:tbl>
              <a:tblPr firstRow="1" firstCol="1" bandRow="1"/>
              <a:tblGrid>
                <a:gridCol w="1676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242248">
                <a:tc gridSpan="2">
                  <a:txBody>
                    <a:bodyPr/>
                    <a:lstStyle/>
                    <a:p>
                      <a:pPr marL="0" marR="0" algn="ctr">
                        <a:spcBef>
                          <a:spcPts val="0"/>
                        </a:spcBef>
                        <a:spcAft>
                          <a:spcPts val="0"/>
                        </a:spcAft>
                      </a:pPr>
                      <a:r>
                        <a:rPr lang="en-US" sz="1600" b="1" baseline="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Format Error</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47174">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Reason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800" kern="1200" dirty="0">
                          <a:solidFill>
                            <a:schemeClr val="tx1"/>
                          </a:solidFill>
                          <a:effectLst/>
                          <a:latin typeface="+mn-lt"/>
                          <a:ea typeface="+mn-ea"/>
                          <a:cs typeface="+mn-cs"/>
                        </a:rPr>
                        <a:t>Issued when the content of an element doesn't conform</a:t>
                      </a:r>
                      <a:r>
                        <a:rPr lang="en-US" sz="1800" kern="1200" baseline="0" dirty="0">
                          <a:solidFill>
                            <a:schemeClr val="tx1"/>
                          </a:solidFill>
                          <a:effectLst/>
                          <a:latin typeface="+mn-lt"/>
                          <a:ea typeface="+mn-ea"/>
                          <a:cs typeface="+mn-cs"/>
                        </a:rPr>
                        <a:t> to</a:t>
                      </a:r>
                      <a:r>
                        <a:rPr lang="en-US" sz="1800" kern="1200" dirty="0">
                          <a:solidFill>
                            <a:schemeClr val="tx1"/>
                          </a:solidFill>
                          <a:effectLst/>
                          <a:latin typeface="+mn-lt"/>
                          <a:ea typeface="+mn-ea"/>
                          <a:cs typeface="+mn-cs"/>
                        </a:rPr>
                        <a:t> the format specified (e.g., date format).</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51142">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dirty="0">
                          <a:effectLst/>
                        </a:rPr>
                        <a:t>IZ-TS_NZ - The value of PID-7.1 (Time) SHALL be formatted with YYYYMMDD.</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4371">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Comments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The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format of the data value does not match the format indicated in the standard or by an explicit conformance statement.</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Default Classification: </a:t>
                      </a:r>
                      <a:r>
                        <a:rPr lang="en-US" sz="160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Error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320470">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Example Message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 name="TextBox 4"/>
          <p:cNvSpPr txBox="1"/>
          <p:nvPr/>
        </p:nvSpPr>
        <p:spPr>
          <a:xfrm>
            <a:off x="2019300" y="2832711"/>
            <a:ext cx="6477000" cy="1323439"/>
          </a:xfrm>
          <a:prstGeom prst="rect">
            <a:avLst/>
          </a:prstGeom>
          <a:noFill/>
        </p:spPr>
        <p:txBody>
          <a:bodyPr wrap="square" rtlCol="0">
            <a:spAutoFit/>
          </a:bodyPr>
          <a:lstStyle/>
          <a:p>
            <a:r>
              <a:rPr lang="en-US" sz="800" dirty="0"/>
              <a:t>MSH|^~\&amp;|NISTEHRAPP|NISTEHRFAC|NISTIISAPP|NISTIISFAC|20150625121047.839-0500||VXU^V04^VXU_V04|NIST-IZ-AD-7.1_Send_V04_Z22|P|2.5.1|||ER|AL|||||Z22^CDCPHINVS|NISTEHRFAC^^^^^NIST-AA-IZ-1^XX^^^100-6482|NISTIISFAC^^^^^NIST-AA-IZ-1^XX^^^100-3322</a:t>
            </a:r>
          </a:p>
          <a:p>
            <a:r>
              <a:rPr lang="en-US" sz="800" dirty="0"/>
              <a:t>PID|1||7120^^^NIST-MPI-1^MR||</a:t>
            </a:r>
            <a:r>
              <a:rPr lang="en-US" sz="800" dirty="0" err="1"/>
              <a:t>Barrett^Helen</a:t>
            </a:r>
            <a:r>
              <a:rPr lang="en-US" sz="800" dirty="0"/>
              <a:t>^^^^^L||</a:t>
            </a:r>
            <a:r>
              <a:rPr lang="en-US" sz="800" dirty="0">
                <a:solidFill>
                  <a:srgbClr val="FF0000"/>
                </a:solidFill>
              </a:rPr>
              <a:t>1950031X</a:t>
            </a:r>
            <a:r>
              <a:rPr lang="en-US" sz="800" dirty="0"/>
              <a:t>|F||2106-3^White^CDCREC|763 Main St^^Bozeman^MT^59715^USA^P||^PRN^PH^^^406^5554064~^NET^^Helen.Barrett@isp.com|||||||||2186-5^Not Hispanic or </a:t>
            </a:r>
            <a:r>
              <a:rPr lang="en-US" sz="800" dirty="0" err="1"/>
              <a:t>Latino^CDCREC</a:t>
            </a:r>
            <a:r>
              <a:rPr lang="en-US" sz="800" dirty="0"/>
              <a:t>||N|1|||||N</a:t>
            </a:r>
          </a:p>
          <a:p>
            <a:r>
              <a:rPr lang="en-US" sz="800" dirty="0"/>
              <a:t>PD1|||||||||||06^Recall only - any method^HL70215|Y|20150625|||A|19500317|20150625</a:t>
            </a:r>
          </a:p>
          <a:p>
            <a:r>
              <a:rPr lang="en-US" sz="800" dirty="0"/>
              <a:t>ORC|RE|7646^NIST-AA-IZ-2|53100^NIST-AA-IZ-2|||||||7824^Jackson^Lily^Suzanne^^^^^NIST-PI-1^L^^^PRN|||||||NISTEHRFAC^NISTEHRFacility^HL70362|</a:t>
            </a:r>
          </a:p>
          <a:p>
            <a:r>
              <a:rPr lang="en-US" sz="800" dirty="0"/>
              <a:t>RXA|0|1|20150317||121^zoster^CVX|999|||01^Historical Administration^NIP001|||||||||||CP|A</a:t>
            </a:r>
          </a:p>
        </p:txBody>
      </p:sp>
      <p:sp>
        <p:nvSpPr>
          <p:cNvPr id="6" name="Rounded Rectangle 5"/>
          <p:cNvSpPr/>
          <p:nvPr/>
        </p:nvSpPr>
        <p:spPr>
          <a:xfrm>
            <a:off x="4419600" y="3200400"/>
            <a:ext cx="762000" cy="270012"/>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364671" y="4242315"/>
            <a:ext cx="8229600" cy="1777486"/>
          </a:xfrm>
          <a:prstGeom prst="rect">
            <a:avLst/>
          </a:prstGeom>
        </p:spPr>
      </p:pic>
    </p:spTree>
    <p:extLst>
      <p:ext uri="{BB962C8B-B14F-4D97-AF65-F5344CB8AC3E}">
        <p14:creationId xmlns:p14="http://schemas.microsoft.com/office/powerpoint/2010/main" val="27693432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6200" y="71237"/>
            <a:ext cx="8229600" cy="519113"/>
          </a:xfrm>
        </p:spPr>
        <p:txBody>
          <a:bodyPr/>
          <a:lstStyle/>
          <a:p>
            <a:r>
              <a:rPr lang="en-US" dirty="0"/>
              <a:t>Extra Content: Segment</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35</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178569910"/>
              </p:ext>
            </p:extLst>
          </p:nvPr>
        </p:nvGraphicFramePr>
        <p:xfrm>
          <a:off x="381000" y="672152"/>
          <a:ext cx="8229600" cy="3337986"/>
        </p:xfrm>
        <a:graphic>
          <a:graphicData uri="http://schemas.openxmlformats.org/drawingml/2006/table">
            <a:tbl>
              <a:tblPr firstRow="1" firstCol="1" bandRow="1"/>
              <a:tblGrid>
                <a:gridCol w="1676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242248">
                <a:tc gridSpan="2">
                  <a:txBody>
                    <a:bodyPr/>
                    <a:lstStyle/>
                    <a:p>
                      <a:pPr marL="0" marR="0" algn="ctr">
                        <a:spcBef>
                          <a:spcPts val="0"/>
                        </a:spcBef>
                        <a:spcAft>
                          <a:spcPts val="0"/>
                        </a:spcAft>
                      </a:pPr>
                      <a:r>
                        <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Extra Content:</a:t>
                      </a:r>
                      <a:r>
                        <a:rPr lang="en-US" sz="1600" b="1" baseline="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Segment</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47174">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Reason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800" kern="1200" dirty="0">
                          <a:solidFill>
                            <a:schemeClr val="tx1"/>
                          </a:solidFill>
                          <a:effectLst/>
                          <a:latin typeface="+mn-lt"/>
                          <a:ea typeface="+mn-ea"/>
                          <a:cs typeface="+mn-cs"/>
                        </a:rPr>
                        <a:t>Issued when a complex element has extra children.</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51142">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dirty="0">
                          <a:effectLst/>
                        </a:rPr>
                        <a:t>Segment MSH (Message Header) has extra children.</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4371">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Comments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The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Segment has unexpected (Extra) content. In this case an extra field that is not part of the standard (profile).</a:t>
                      </a:r>
                    </a:p>
                    <a:p>
                      <a:pPr marL="0" marR="0" indent="0">
                        <a:spcBef>
                          <a:spcPts val="0"/>
                        </a:spcBef>
                        <a:spcAft>
                          <a:spcPts val="0"/>
                        </a:spcAft>
                        <a:buClr>
                          <a:srgbClr val="0070C0"/>
                        </a:buClr>
                        <a:buFont typeface="Wingdings" panose="05000000000000000000" pitchFamily="2" charset="2"/>
                        <a:buNone/>
                      </a:pP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Default Classification: </a:t>
                      </a:r>
                      <a:r>
                        <a:rPr lang="en-US" sz="160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Error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320470">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Example Message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 name="TextBox 4"/>
          <p:cNvSpPr txBox="1"/>
          <p:nvPr/>
        </p:nvSpPr>
        <p:spPr>
          <a:xfrm>
            <a:off x="2013857" y="2687947"/>
            <a:ext cx="6477000" cy="1323439"/>
          </a:xfrm>
          <a:prstGeom prst="rect">
            <a:avLst/>
          </a:prstGeom>
          <a:noFill/>
        </p:spPr>
        <p:txBody>
          <a:bodyPr wrap="square" rtlCol="0">
            <a:spAutoFit/>
          </a:bodyPr>
          <a:lstStyle/>
          <a:p>
            <a:r>
              <a:rPr lang="en-US" sz="800" dirty="0"/>
              <a:t>MSH|^~\&amp;|NISTEHRAPP|NISTEHRFAC|NISTIISAPP|NISTIISFAC|20150625121047.839-0500||VXU^V04^VXU_V04|NIST-IZ-AD-7.1_Send_V04_Z22|P|2.5.1|||ER|AL|||||Z22^CDCPHINVS|NISTEHRFAC^^^^^NIST-AA-IZ-1^XX^^^100-6482|NISTIISFAC^^^^^NIST-AA-IZ-1^XX^^^100-3322||||</a:t>
            </a:r>
            <a:r>
              <a:rPr lang="en-US" sz="800" dirty="0">
                <a:solidFill>
                  <a:srgbClr val="FF0000"/>
                </a:solidFill>
              </a:rPr>
              <a:t>MSH-26</a:t>
            </a:r>
          </a:p>
          <a:p>
            <a:r>
              <a:rPr lang="en-US" sz="800" dirty="0"/>
              <a:t>PID|1||7120^^^NIST-MPI-1^MR||</a:t>
            </a:r>
            <a:r>
              <a:rPr lang="en-US" sz="800" dirty="0" err="1"/>
              <a:t>Barrett^Helen</a:t>
            </a:r>
            <a:r>
              <a:rPr lang="en-US" sz="800" dirty="0"/>
              <a:t>^^^^^L||19500317|F||2106-3^White^CDCREC|763 Main St^^Bozeman^MT^59715^USA^P||^PRN^PH^^^406^5554064~^NET^^Helen.Barrett@isp.com|||||||||2186-5^Not Hispanic or </a:t>
            </a:r>
            <a:r>
              <a:rPr lang="en-US" sz="800" dirty="0" err="1"/>
              <a:t>Latino^CDCREC</a:t>
            </a:r>
            <a:r>
              <a:rPr lang="en-US" sz="800" dirty="0"/>
              <a:t>||N|1|||||N</a:t>
            </a:r>
          </a:p>
          <a:p>
            <a:r>
              <a:rPr lang="en-US" sz="800" dirty="0"/>
              <a:t>PD1|||||||||||06^Recall only - any method^HL70215|Y|20150625|||A|19500317|20150625</a:t>
            </a:r>
          </a:p>
          <a:p>
            <a:r>
              <a:rPr lang="en-US" sz="800" dirty="0"/>
              <a:t>ORC|RE|7646^NIST-AA-IZ-2|53100^NIST-AA-IZ-2|||||||7824^Jackson^Lily^Suzanne^^^^^NIST-PI-1^L^^^PRN|||||||NISTEHRFAC^NISTEHRFacility^HL70362|</a:t>
            </a:r>
          </a:p>
          <a:p>
            <a:r>
              <a:rPr lang="en-US" sz="800" dirty="0"/>
              <a:t>RXA|0|1|20150317||121^zoster^CVX|999|||01^Historical Administration^NIP001|||||||||||CP|A</a:t>
            </a:r>
          </a:p>
        </p:txBody>
      </p:sp>
      <p:sp>
        <p:nvSpPr>
          <p:cNvPr id="6" name="Rounded Rectangle 5"/>
          <p:cNvSpPr/>
          <p:nvPr/>
        </p:nvSpPr>
        <p:spPr>
          <a:xfrm>
            <a:off x="2971800" y="2895600"/>
            <a:ext cx="533400" cy="270012"/>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381000" y="4184082"/>
            <a:ext cx="8229600" cy="1841851"/>
          </a:xfrm>
          <a:prstGeom prst="rect">
            <a:avLst/>
          </a:prstGeom>
        </p:spPr>
      </p:pic>
    </p:spTree>
    <p:extLst>
      <p:ext uri="{BB962C8B-B14F-4D97-AF65-F5344CB8AC3E}">
        <p14:creationId xmlns:p14="http://schemas.microsoft.com/office/powerpoint/2010/main" val="25758074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6200" y="71237"/>
            <a:ext cx="8229600" cy="519113"/>
          </a:xfrm>
        </p:spPr>
        <p:txBody>
          <a:bodyPr/>
          <a:lstStyle/>
          <a:p>
            <a:r>
              <a:rPr lang="en-US" dirty="0"/>
              <a:t>Extra Content: Field</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36</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518824210"/>
              </p:ext>
            </p:extLst>
          </p:nvPr>
        </p:nvGraphicFramePr>
        <p:xfrm>
          <a:off x="381000" y="672152"/>
          <a:ext cx="8229600" cy="3337986"/>
        </p:xfrm>
        <a:graphic>
          <a:graphicData uri="http://schemas.openxmlformats.org/drawingml/2006/table">
            <a:tbl>
              <a:tblPr firstRow="1" firstCol="1" bandRow="1"/>
              <a:tblGrid>
                <a:gridCol w="1676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242248">
                <a:tc gridSpan="2">
                  <a:txBody>
                    <a:bodyPr/>
                    <a:lstStyle/>
                    <a:p>
                      <a:pPr marL="0" marR="0" algn="ctr">
                        <a:spcBef>
                          <a:spcPts val="0"/>
                        </a:spcBef>
                        <a:spcAft>
                          <a:spcPts val="0"/>
                        </a:spcAft>
                      </a:pPr>
                      <a:r>
                        <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Extra Content:</a:t>
                      </a:r>
                      <a:r>
                        <a:rPr lang="en-US" sz="1600" b="1" baseline="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Field</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47174">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Reason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800" kern="1200" dirty="0">
                          <a:solidFill>
                            <a:schemeClr val="tx1"/>
                          </a:solidFill>
                          <a:effectLst/>
                          <a:latin typeface="+mn-lt"/>
                          <a:ea typeface="+mn-ea"/>
                          <a:cs typeface="+mn-cs"/>
                        </a:rPr>
                        <a:t>Issued when a complex element has extra children.</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51142">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dirty="0">
                          <a:effectLst/>
                        </a:rPr>
                        <a:t>Field MSH-3 (Sending Application) has extra children.</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4371">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Comments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The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field has unexpected (Extra) content. In this case an extra component that is not part of the standard (profile).</a:t>
                      </a:r>
                    </a:p>
                    <a:p>
                      <a:pPr marL="0" marR="0" indent="0">
                        <a:spcBef>
                          <a:spcPts val="0"/>
                        </a:spcBef>
                        <a:spcAft>
                          <a:spcPts val="0"/>
                        </a:spcAft>
                        <a:buClr>
                          <a:srgbClr val="0070C0"/>
                        </a:buClr>
                        <a:buFont typeface="Wingdings" panose="05000000000000000000" pitchFamily="2" charset="2"/>
                        <a:buNone/>
                      </a:pP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Default Classification: </a:t>
                      </a:r>
                      <a:r>
                        <a:rPr lang="en-US" sz="160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Error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320470">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Example Message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 name="TextBox 4"/>
          <p:cNvSpPr txBox="1"/>
          <p:nvPr/>
        </p:nvSpPr>
        <p:spPr>
          <a:xfrm>
            <a:off x="2013857" y="2687947"/>
            <a:ext cx="6477000" cy="1323439"/>
          </a:xfrm>
          <a:prstGeom prst="rect">
            <a:avLst/>
          </a:prstGeom>
          <a:noFill/>
        </p:spPr>
        <p:txBody>
          <a:bodyPr wrap="square" rtlCol="0">
            <a:spAutoFit/>
          </a:bodyPr>
          <a:lstStyle/>
          <a:p>
            <a:r>
              <a:rPr lang="en-US" sz="800" dirty="0"/>
              <a:t>MSH|^~\&amp;|NISTEHRAPP^^^</a:t>
            </a:r>
            <a:r>
              <a:rPr lang="en-US" sz="800" dirty="0">
                <a:solidFill>
                  <a:srgbClr val="FF0000"/>
                </a:solidFill>
              </a:rPr>
              <a:t>MSH-3.4</a:t>
            </a:r>
            <a:r>
              <a:rPr lang="en-US" sz="800" dirty="0"/>
              <a:t>|NISTEHRFAC|NISTIISAPP|NISTIISFAC|20150625121047.839-0500||VXU^V04^VXU_V04|NIST-IZ-AD-7.1_Send_V04_Z22|P|2.5.1|||ER|AL|||||Z22^CDCPHINVS|NISTEHRFAC^^^^^NIST-AA-IZ-1^XX^^^100-6482|NISTIISFAC^^^^^NIST-AA-IZ-1^XX^^^100-3322</a:t>
            </a:r>
          </a:p>
          <a:p>
            <a:r>
              <a:rPr lang="en-US" sz="800" dirty="0"/>
              <a:t>PID|1||7120^^^NIST-MPI-1^MR||</a:t>
            </a:r>
            <a:r>
              <a:rPr lang="en-US" sz="800" dirty="0" err="1"/>
              <a:t>Barrett^Helen</a:t>
            </a:r>
            <a:r>
              <a:rPr lang="en-US" sz="800" dirty="0"/>
              <a:t>^^^^^L||19500317|F||2106-3^White^CDCREC|763 Main St^^Bozeman^MT^59715^USA^P||^PRN^PH^^^406^5554064~^NET^^Helen.Barrett@isp.com|||||||||2186-5^Not Hispanic or </a:t>
            </a:r>
            <a:r>
              <a:rPr lang="en-US" sz="800" dirty="0" err="1"/>
              <a:t>Latino^CDCREC</a:t>
            </a:r>
            <a:r>
              <a:rPr lang="en-US" sz="800" dirty="0"/>
              <a:t>||N|1|||||N</a:t>
            </a:r>
          </a:p>
          <a:p>
            <a:r>
              <a:rPr lang="en-US" sz="800" dirty="0"/>
              <a:t>PD1|||||||||||06^Recall only - any method^HL70215|Y|20150625|||A|19500317|20150625</a:t>
            </a:r>
          </a:p>
          <a:p>
            <a:r>
              <a:rPr lang="en-US" sz="800" dirty="0"/>
              <a:t>ORC|RE|7646^NIST-AA-IZ-2|53100^NIST-AA-IZ-2|||||||7824^Jackson^Lily^Suzanne^^^^^NIST-PI-1^L^^^PRN|||||||NISTEHRFAC^NISTEHRFacility^HL70362|</a:t>
            </a:r>
          </a:p>
          <a:p>
            <a:r>
              <a:rPr lang="en-US" sz="800" dirty="0"/>
              <a:t>RXA|0|1|20150317||121^zoster^CVX|999|||01^Historical Administration^NIP001|||||||||||CP|A</a:t>
            </a:r>
          </a:p>
        </p:txBody>
      </p:sp>
      <p:sp>
        <p:nvSpPr>
          <p:cNvPr id="6" name="Rounded Rectangle 5"/>
          <p:cNvSpPr/>
          <p:nvPr/>
        </p:nvSpPr>
        <p:spPr>
          <a:xfrm>
            <a:off x="3276600" y="2687947"/>
            <a:ext cx="533400" cy="270012"/>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380999" y="4139983"/>
            <a:ext cx="8229601" cy="1905000"/>
          </a:xfrm>
          <a:prstGeom prst="rect">
            <a:avLst/>
          </a:prstGeom>
        </p:spPr>
      </p:pic>
    </p:spTree>
    <p:extLst>
      <p:ext uri="{BB962C8B-B14F-4D97-AF65-F5344CB8AC3E}">
        <p14:creationId xmlns:p14="http://schemas.microsoft.com/office/powerpoint/2010/main" val="30136841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6200" y="71237"/>
            <a:ext cx="8229600" cy="519113"/>
          </a:xfrm>
        </p:spPr>
        <p:txBody>
          <a:bodyPr/>
          <a:lstStyle/>
          <a:p>
            <a:r>
              <a:rPr lang="en-US" dirty="0"/>
              <a:t>Un-escaped Character</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37</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483742516"/>
              </p:ext>
            </p:extLst>
          </p:nvPr>
        </p:nvGraphicFramePr>
        <p:xfrm>
          <a:off x="381000" y="672152"/>
          <a:ext cx="8229600" cy="3488360"/>
        </p:xfrm>
        <a:graphic>
          <a:graphicData uri="http://schemas.openxmlformats.org/drawingml/2006/table">
            <a:tbl>
              <a:tblPr firstRow="1" firstCol="1" bandRow="1"/>
              <a:tblGrid>
                <a:gridCol w="1676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242248">
                <a:tc gridSpan="2">
                  <a:txBody>
                    <a:bodyPr/>
                    <a:lstStyle/>
                    <a:p>
                      <a:pPr marL="0" marR="0" algn="ctr">
                        <a:spcBef>
                          <a:spcPts val="0"/>
                        </a:spcBef>
                        <a:spcAft>
                          <a:spcPts val="0"/>
                        </a:spcAft>
                      </a:pPr>
                      <a:r>
                        <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Un-escaped</a:t>
                      </a:r>
                      <a:r>
                        <a:rPr lang="en-US" sz="1600" b="1" baseline="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Character</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47174">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Reason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800" kern="1200" dirty="0">
                          <a:solidFill>
                            <a:schemeClr val="tx1"/>
                          </a:solidFill>
                          <a:effectLst/>
                          <a:latin typeface="+mn-lt"/>
                          <a:ea typeface="+mn-ea"/>
                          <a:cs typeface="+mn-cs"/>
                        </a:rPr>
                        <a:t>Issued when a primitive element contains un-escaped separators.</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51142">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dirty="0">
                          <a:effectLst/>
                        </a:rPr>
                        <a:t>The primitive Component PD1-11.2 (Text) contains at least one un-escaped delimiter.</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4371">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Comments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The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primitive data value contains and un-escaped delimiter. To fix, escape the delimiter with the escape delimiter (i.e., \T\).</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Default Classification: </a:t>
                      </a:r>
                      <a:r>
                        <a:rPr lang="en-US" sz="160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Error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320470">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Example Message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 name="TextBox 4"/>
          <p:cNvSpPr txBox="1"/>
          <p:nvPr/>
        </p:nvSpPr>
        <p:spPr>
          <a:xfrm>
            <a:off x="2019300" y="2832711"/>
            <a:ext cx="6477000" cy="1323439"/>
          </a:xfrm>
          <a:prstGeom prst="rect">
            <a:avLst/>
          </a:prstGeom>
          <a:noFill/>
        </p:spPr>
        <p:txBody>
          <a:bodyPr wrap="square" rtlCol="0">
            <a:spAutoFit/>
          </a:bodyPr>
          <a:lstStyle/>
          <a:p>
            <a:r>
              <a:rPr lang="en-US" sz="800" dirty="0"/>
              <a:t>MSH|^~\&amp;|NISTEHRAPP|NISTEHRFAC|NISTIISAPP|NISTIISFAC|20150625121047.839-0500||VXU^V04^VXU_V04|NIST-IZ-AD-7.1_Send_V04_Z22|P|2.5.1|||ER|AL|||||Z22^CDCPHINVS|NISTEHRFAC^^^^^NIST-AA-IZ-1^XX^^^100-6482|NISTIISFAC^^^^^NIST-AA-IZ-1^XX^^^100-3322</a:t>
            </a:r>
          </a:p>
          <a:p>
            <a:r>
              <a:rPr lang="en-US" sz="800" dirty="0"/>
              <a:t>PID|1||7120^^^NIST-MPI-1^MR||</a:t>
            </a:r>
            <a:r>
              <a:rPr lang="en-US" sz="800" dirty="0" err="1"/>
              <a:t>Barrett^Helen</a:t>
            </a:r>
            <a:r>
              <a:rPr lang="en-US" sz="800" dirty="0"/>
              <a:t>^^^^^L||19500317|F||2106-3^White^CDCREC|763 Main St^^Bozeman^MT^59715^USA^P||^PRN^PH^^^406^5554064~^NET^^Helen.Barrett@isp.com|||||||||2186-5^Not Hispanic or </a:t>
            </a:r>
            <a:r>
              <a:rPr lang="en-US" sz="800" dirty="0" err="1"/>
              <a:t>Latino^CDCREC</a:t>
            </a:r>
            <a:r>
              <a:rPr lang="en-US" sz="800" dirty="0"/>
              <a:t>||N|1|||||N</a:t>
            </a:r>
          </a:p>
          <a:p>
            <a:r>
              <a:rPr lang="en-US" sz="800" dirty="0"/>
              <a:t>PD1|||||||||||06^</a:t>
            </a:r>
            <a:r>
              <a:rPr lang="en-US" sz="800" dirty="0">
                <a:solidFill>
                  <a:srgbClr val="FF0000"/>
                </a:solidFill>
              </a:rPr>
              <a:t>Recall only &amp; any method</a:t>
            </a:r>
            <a:r>
              <a:rPr lang="en-US" sz="800" dirty="0"/>
              <a:t>^HL70215|Y|20150625|||A|19500317|20150625</a:t>
            </a:r>
          </a:p>
          <a:p>
            <a:r>
              <a:rPr lang="en-US" sz="800" dirty="0"/>
              <a:t>ORC|RE|7646^NIST-AA-IZ-2|53100^NIST-AA-IZ-2|||||||7824^Jackson^Lily^Suzanne^^^^^NIST-PI-1^L^^^PRN|||||||NISTEHRFAC^NISTEHRFacility^HL70362|</a:t>
            </a:r>
          </a:p>
          <a:p>
            <a:r>
              <a:rPr lang="en-US" sz="800" dirty="0"/>
              <a:t>RXA|0|1|20150317||121^zoster^CVX|999|||01^Historical Administration^NIP001|||||||||||CP|A</a:t>
            </a:r>
          </a:p>
        </p:txBody>
      </p:sp>
      <p:sp>
        <p:nvSpPr>
          <p:cNvPr id="6" name="Rounded Rectangle 5"/>
          <p:cNvSpPr/>
          <p:nvPr/>
        </p:nvSpPr>
        <p:spPr>
          <a:xfrm>
            <a:off x="2667000" y="3538690"/>
            <a:ext cx="1371600" cy="270012"/>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381001" y="4236871"/>
            <a:ext cx="8229600" cy="1856569"/>
          </a:xfrm>
          <a:prstGeom prst="rect">
            <a:avLst/>
          </a:prstGeom>
        </p:spPr>
      </p:pic>
    </p:spTree>
    <p:extLst>
      <p:ext uri="{BB962C8B-B14F-4D97-AF65-F5344CB8AC3E}">
        <p14:creationId xmlns:p14="http://schemas.microsoft.com/office/powerpoint/2010/main" val="6575580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6200" y="71237"/>
            <a:ext cx="8229600" cy="519113"/>
          </a:xfrm>
        </p:spPr>
        <p:txBody>
          <a:bodyPr/>
          <a:lstStyle/>
          <a:p>
            <a:r>
              <a:rPr lang="en-US" dirty="0"/>
              <a:t>Unexpected Content: Segment</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38</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654225028"/>
              </p:ext>
            </p:extLst>
          </p:nvPr>
        </p:nvGraphicFramePr>
        <p:xfrm>
          <a:off x="381000" y="672152"/>
          <a:ext cx="8229600" cy="3805054"/>
        </p:xfrm>
        <a:graphic>
          <a:graphicData uri="http://schemas.openxmlformats.org/drawingml/2006/table">
            <a:tbl>
              <a:tblPr firstRow="1" firstCol="1" bandRow="1"/>
              <a:tblGrid>
                <a:gridCol w="1676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242248">
                <a:tc gridSpan="2">
                  <a:txBody>
                    <a:bodyPr/>
                    <a:lstStyle/>
                    <a:p>
                      <a:pPr marL="0" marR="0" algn="ctr">
                        <a:spcBef>
                          <a:spcPts val="0"/>
                        </a:spcBef>
                        <a:spcAft>
                          <a:spcPts val="0"/>
                        </a:spcAft>
                      </a:pPr>
                      <a:r>
                        <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Unexpected Content:</a:t>
                      </a:r>
                      <a:r>
                        <a:rPr lang="en-US" sz="1600" b="1" baseline="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Segment</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47174">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Reason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800" kern="1200" dirty="0">
                          <a:solidFill>
                            <a:schemeClr val="tx1"/>
                          </a:solidFill>
                          <a:effectLst/>
                          <a:latin typeface="+mn-lt"/>
                          <a:ea typeface="+mn-ea"/>
                          <a:cs typeface="+mn-cs"/>
                        </a:rPr>
                        <a:t>This detection is issued when an unexpected segment is found.</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51142">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dirty="0">
                          <a:effectLst/>
                        </a:rPr>
                        <a:t>Segment RXA|0|1|20150317||121^zoster^CVX|999||| 01^Historical Administration^NIP001|||||||||||CP|A is not expected at this location.</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4371">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Comments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The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Segment is unexpected according to the published standard (Profile). RXA should come after the ORC. This is a conformance error.</a:t>
                      </a:r>
                    </a:p>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Many errors may be indicated.</a:t>
                      </a:r>
                    </a:p>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Default Classification: </a:t>
                      </a:r>
                      <a:r>
                        <a:rPr lang="en-US" sz="160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Error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320470">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Example Message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 name="TextBox 4"/>
          <p:cNvSpPr txBox="1"/>
          <p:nvPr/>
        </p:nvSpPr>
        <p:spPr>
          <a:xfrm>
            <a:off x="1986643" y="3153767"/>
            <a:ext cx="6477000" cy="1323439"/>
          </a:xfrm>
          <a:prstGeom prst="rect">
            <a:avLst/>
          </a:prstGeom>
          <a:noFill/>
        </p:spPr>
        <p:txBody>
          <a:bodyPr wrap="square" rtlCol="0">
            <a:spAutoFit/>
          </a:bodyPr>
          <a:lstStyle/>
          <a:p>
            <a:r>
              <a:rPr lang="en-US" sz="800" dirty="0"/>
              <a:t>MSH|^~\&amp;|NISTEHRAPP|NISTEHRFAC|NISTIISAPP|NISTIISFAC|20150625121047.839-0500||VXU^V04^VXU_V04|NIST-IZ-AD-7.1_Send_V04_Z22|P|2.5.1|||ER|AL|||||Z22^CDCPHINVS|NISTEHRFAC^^^^^NIST-AA-IZ-1^XX^^^100-6482|NISTIISFAC^^^^^NIST-AA-IZ-1^XX^^^100-3322</a:t>
            </a:r>
          </a:p>
          <a:p>
            <a:r>
              <a:rPr lang="en-US" sz="800" dirty="0"/>
              <a:t>PID|1||7120^^^NIST-MPI-1^MR||</a:t>
            </a:r>
            <a:r>
              <a:rPr lang="en-US" sz="800" dirty="0" err="1"/>
              <a:t>Barrett^Helen</a:t>
            </a:r>
            <a:r>
              <a:rPr lang="en-US" sz="800" dirty="0"/>
              <a:t>^^^^^L||19500317|F||2106-3^White^CDCREC|763 Main St^^Bozeman^MT^59715^USA^P||^PRN^PH^^^406^5554064~^NET^^Helen.Barrett@isp.com|||||||||2186-5^Not Hispanic or </a:t>
            </a:r>
            <a:r>
              <a:rPr lang="en-US" sz="800" dirty="0" err="1"/>
              <a:t>Latino^CDCREC</a:t>
            </a:r>
            <a:r>
              <a:rPr lang="en-US" sz="800" dirty="0"/>
              <a:t>||N|1|||||N</a:t>
            </a:r>
          </a:p>
          <a:p>
            <a:r>
              <a:rPr lang="en-US" sz="800" dirty="0"/>
              <a:t>PD1|||||||||||06^Recall only - any method^HL70215|Y|20150625|||A|19500317|20150625</a:t>
            </a:r>
          </a:p>
          <a:p>
            <a:r>
              <a:rPr lang="en-US" sz="800" dirty="0"/>
              <a:t>RXA|0|1|20150317||121^zoster^CVX|999|||01^Historical Administration^NIP001|||||||||||CP|A</a:t>
            </a:r>
          </a:p>
          <a:p>
            <a:r>
              <a:rPr lang="en-US" sz="800" dirty="0"/>
              <a:t>ORC|RE|7646^NIST-AA-IZ-2|53100^NIST-AA-IZ-2|||||||7824^Jackson^Lily^Suzanne^^^^^NIST-PI-1^L^^^PRN|||||||NISTEHRFAC^NISTEHRFacility^HL70362|</a:t>
            </a:r>
          </a:p>
        </p:txBody>
      </p:sp>
      <p:sp>
        <p:nvSpPr>
          <p:cNvPr id="6" name="Rounded Rectangle 5"/>
          <p:cNvSpPr/>
          <p:nvPr/>
        </p:nvSpPr>
        <p:spPr>
          <a:xfrm>
            <a:off x="1981200" y="4038600"/>
            <a:ext cx="533400" cy="270012"/>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2"/>
          <a:stretch>
            <a:fillRect/>
          </a:stretch>
        </p:blipFill>
        <p:spPr>
          <a:xfrm>
            <a:off x="304800" y="4540743"/>
            <a:ext cx="8305800" cy="1555258"/>
          </a:xfrm>
          <a:prstGeom prst="rect">
            <a:avLst/>
          </a:prstGeom>
        </p:spPr>
      </p:pic>
    </p:spTree>
    <p:extLst>
      <p:ext uri="{BB962C8B-B14F-4D97-AF65-F5344CB8AC3E}">
        <p14:creationId xmlns:p14="http://schemas.microsoft.com/office/powerpoint/2010/main" val="32439953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6200" y="71237"/>
            <a:ext cx="8229600" cy="519113"/>
          </a:xfrm>
        </p:spPr>
        <p:txBody>
          <a:bodyPr/>
          <a:lstStyle/>
          <a:p>
            <a:r>
              <a:rPr lang="en-US" dirty="0"/>
              <a:t>Invalid Content: Segment</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39</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357338595"/>
              </p:ext>
            </p:extLst>
          </p:nvPr>
        </p:nvGraphicFramePr>
        <p:xfrm>
          <a:off x="381000" y="672152"/>
          <a:ext cx="8229600" cy="3724396"/>
        </p:xfrm>
        <a:graphic>
          <a:graphicData uri="http://schemas.openxmlformats.org/drawingml/2006/table">
            <a:tbl>
              <a:tblPr firstRow="1" firstCol="1" bandRow="1"/>
              <a:tblGrid>
                <a:gridCol w="1676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242248">
                <a:tc gridSpan="2">
                  <a:txBody>
                    <a:bodyPr/>
                    <a:lstStyle/>
                    <a:p>
                      <a:pPr marL="0" marR="0" algn="ctr">
                        <a:spcBef>
                          <a:spcPts val="0"/>
                        </a:spcBef>
                        <a:spcAft>
                          <a:spcPts val="0"/>
                        </a:spcAft>
                      </a:pPr>
                      <a:r>
                        <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Invalid Content:</a:t>
                      </a:r>
                      <a:r>
                        <a:rPr lang="en-US" sz="1600" b="1" baseline="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Segment</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47174">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Reason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800" kern="1200" dirty="0">
                          <a:solidFill>
                            <a:schemeClr val="tx1"/>
                          </a:solidFill>
                          <a:effectLst/>
                          <a:latin typeface="+mn-lt"/>
                          <a:ea typeface="+mn-ea"/>
                          <a:cs typeface="+mn-cs"/>
                        </a:rPr>
                        <a:t>Issued when an invalid content is found in the message.</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51142">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dirty="0">
                          <a:effectLst/>
                        </a:rPr>
                        <a:t>'ABCDEF' is not a valid segment definition</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4371">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Comments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baseline="0" dirty="0">
                          <a:effectLst/>
                          <a:latin typeface="Arial" panose="020B0604020202020204" pitchFamily="34" charset="0"/>
                          <a:ea typeface="Times New Roman" panose="02020603050405020304" pitchFamily="18" charset="0"/>
                          <a:cs typeface="Arial" panose="020B0604020202020204" pitchFamily="34" charset="0"/>
                        </a:rPr>
                        <a:t>Segment definitions are constrained to 3 characters. This message contains a segment that is 6 characters long. </a:t>
                      </a:r>
                      <a:r>
                        <a:rPr lang="en-US" sz="1600" dirty="0">
                          <a:effectLst/>
                          <a:latin typeface="Arial" panose="020B0604020202020204" pitchFamily="34" charset="0"/>
                          <a:ea typeface="Times New Roman" panose="02020603050405020304" pitchFamily="18" charset="0"/>
                          <a:cs typeface="Arial" panose="020B0604020202020204" pitchFamily="34" charset="0"/>
                        </a:rPr>
                        <a:t>Many errors may be indicated.</a:t>
                      </a:r>
                    </a:p>
                    <a:p>
                      <a:pPr marL="0" marR="0" indent="0">
                        <a:spcBef>
                          <a:spcPts val="0"/>
                        </a:spcBef>
                        <a:spcAft>
                          <a:spcPts val="0"/>
                        </a:spcAft>
                        <a:buClr>
                          <a:srgbClr val="0070C0"/>
                        </a:buClr>
                        <a:buFont typeface="Wingdings" panose="05000000000000000000" pitchFamily="2" charset="2"/>
                        <a:buNone/>
                      </a:pP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Default Classification: </a:t>
                      </a:r>
                      <a:r>
                        <a:rPr lang="en-US" sz="160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Error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320470">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Example Message</a:t>
                      </a:r>
                    </a:p>
                    <a:p>
                      <a:pPr marL="0" marR="0">
                        <a:spcBef>
                          <a:spcPts val="0"/>
                        </a:spcBef>
                        <a:spcAft>
                          <a:spcPts val="0"/>
                        </a:spcAft>
                      </a:pP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 name="TextBox 4"/>
          <p:cNvSpPr txBox="1"/>
          <p:nvPr/>
        </p:nvSpPr>
        <p:spPr>
          <a:xfrm>
            <a:off x="2057400" y="2930539"/>
            <a:ext cx="6477000" cy="1446550"/>
          </a:xfrm>
          <a:prstGeom prst="rect">
            <a:avLst/>
          </a:prstGeom>
          <a:noFill/>
        </p:spPr>
        <p:txBody>
          <a:bodyPr wrap="square" rtlCol="0">
            <a:spAutoFit/>
          </a:bodyPr>
          <a:lstStyle/>
          <a:p>
            <a:r>
              <a:rPr lang="en-US" sz="800" dirty="0"/>
              <a:t>MSH|^~\&amp;|NISTEHRAPP|NISTEHRFAC|NISTIISAPP|NISTIISFAC|20150625121047.839-0500||VXU^V04^VXU_V04|NIST-IZ-AD-7.1_Send_V04_Z22|P|2.5.1|||ER|AL|||||Z22^CDCPHINVS|NISTEHRFAC^^^^^NIST-AA-IZ-1^XX^^^100-6482|NISTIISFAC^^^^^NIST-AA-IZ-1^XX^^^100-3322</a:t>
            </a:r>
          </a:p>
          <a:p>
            <a:r>
              <a:rPr lang="en-US" sz="800" dirty="0"/>
              <a:t>PID|1||7120^^^NIST-MPI-1^MR||</a:t>
            </a:r>
            <a:r>
              <a:rPr lang="en-US" sz="800" dirty="0" err="1"/>
              <a:t>Barrett^Helen</a:t>
            </a:r>
            <a:r>
              <a:rPr lang="en-US" sz="800" dirty="0"/>
              <a:t>^^^^^L||19500317|F||2106-3^White^CDCREC|763 Main St^^Bozeman^MT^59715^USA^P||^PRN^PH^^^406^5554064~^NET^^Helen.Barrett@isp.com|||||||||2186-5^Not Hispanic or </a:t>
            </a:r>
            <a:r>
              <a:rPr lang="en-US" sz="800" dirty="0" err="1"/>
              <a:t>Latino^CDCREC</a:t>
            </a:r>
            <a:r>
              <a:rPr lang="en-US" sz="800" dirty="0"/>
              <a:t>||N|1|||||N</a:t>
            </a:r>
          </a:p>
          <a:p>
            <a:r>
              <a:rPr lang="en-US" sz="800" dirty="0"/>
              <a:t>PD1|||||||||||06^Recall only - any method^HL70215|Y|20150625|||A|19500317|20150625</a:t>
            </a:r>
          </a:p>
          <a:p>
            <a:r>
              <a:rPr lang="en-US" sz="800" dirty="0"/>
              <a:t>ORC|RE|7646^NIST-AA-IZ-2|53100^NIST-AA-IZ-2|||||||7824^Jackson^Lily^Suzanne^^^^^NIST-PI-1^L^^^PRN|||||||NISTEHRFAC^NISTEHRFacility^HL70362|</a:t>
            </a:r>
          </a:p>
          <a:p>
            <a:r>
              <a:rPr lang="en-US" sz="800" dirty="0"/>
              <a:t>RXA|0|1|20150317||121^zoster^CVX|999|||01^Historical Administration^NIP001|||||||||||CP|A</a:t>
            </a:r>
          </a:p>
          <a:p>
            <a:r>
              <a:rPr lang="en-US" sz="800" dirty="0">
                <a:solidFill>
                  <a:srgbClr val="FF0000"/>
                </a:solidFill>
              </a:rPr>
              <a:t>ABCDEF</a:t>
            </a:r>
          </a:p>
        </p:txBody>
      </p:sp>
      <p:sp>
        <p:nvSpPr>
          <p:cNvPr id="6" name="Rounded Rectangle 5"/>
          <p:cNvSpPr/>
          <p:nvPr/>
        </p:nvSpPr>
        <p:spPr>
          <a:xfrm>
            <a:off x="2062843" y="4107077"/>
            <a:ext cx="533400" cy="270012"/>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352425" y="4478350"/>
            <a:ext cx="8181975" cy="1617650"/>
          </a:xfrm>
          <a:prstGeom prst="rect">
            <a:avLst/>
          </a:prstGeom>
        </p:spPr>
      </p:pic>
    </p:spTree>
    <p:extLst>
      <p:ext uri="{BB962C8B-B14F-4D97-AF65-F5344CB8AC3E}">
        <p14:creationId xmlns:p14="http://schemas.microsoft.com/office/powerpoint/2010/main" val="1702949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15" descr="option4"/>
          <p:cNvPicPr>
            <a:picLocks noChangeAspect="1" noChangeArrowheads="1"/>
          </p:cNvPicPr>
          <p:nvPr/>
        </p:nvPicPr>
        <p:blipFill>
          <a:blip r:embed="rId3" cstate="print"/>
          <a:srcRect/>
          <a:stretch>
            <a:fillRect/>
          </a:stretch>
        </p:blipFill>
        <p:spPr bwMode="auto">
          <a:xfrm>
            <a:off x="3578225" y="2141538"/>
            <a:ext cx="5565775" cy="2974975"/>
          </a:xfrm>
          <a:prstGeom prst="rect">
            <a:avLst/>
          </a:prstGeom>
          <a:noFill/>
          <a:ln w="9525">
            <a:noFill/>
            <a:miter lim="800000"/>
            <a:headEnd/>
            <a:tailEnd/>
          </a:ln>
        </p:spPr>
      </p:pic>
      <p:sp>
        <p:nvSpPr>
          <p:cNvPr id="3075" name="Rectangle 18"/>
          <p:cNvSpPr>
            <a:spLocks noChangeArrowheads="1"/>
          </p:cNvSpPr>
          <p:nvPr/>
        </p:nvSpPr>
        <p:spPr bwMode="auto">
          <a:xfrm>
            <a:off x="533400" y="2209800"/>
            <a:ext cx="8248650" cy="1126462"/>
          </a:xfrm>
          <a:prstGeom prst="rect">
            <a:avLst/>
          </a:prstGeom>
          <a:noFill/>
          <a:ln w="9525" algn="ctr">
            <a:noFill/>
            <a:miter lim="800000"/>
            <a:headEnd/>
            <a:tailEnd/>
          </a:ln>
        </p:spPr>
        <p:txBody>
          <a:bodyPr wrap="square">
            <a:spAutoFit/>
          </a:bodyPr>
          <a:lstStyle/>
          <a:p>
            <a:pPr fontAlgn="base">
              <a:lnSpc>
                <a:spcPct val="80000"/>
              </a:lnSpc>
              <a:spcBef>
                <a:spcPct val="0"/>
              </a:spcBef>
              <a:spcAft>
                <a:spcPct val="0"/>
              </a:spcAft>
              <a:defRPr/>
            </a:pPr>
            <a:r>
              <a:rPr lang="en-US" sz="3200" dirty="0">
                <a:solidFill>
                  <a:srgbClr val="012445"/>
                </a:solidFill>
                <a:latin typeface="+mj-lt"/>
              </a:rPr>
              <a:t>ONC 2015 Health IT Certification</a:t>
            </a:r>
          </a:p>
          <a:p>
            <a:pPr fontAlgn="base">
              <a:lnSpc>
                <a:spcPct val="80000"/>
              </a:lnSpc>
              <a:spcBef>
                <a:spcPct val="0"/>
              </a:spcBef>
              <a:spcAft>
                <a:spcPct val="0"/>
              </a:spcAft>
              <a:defRPr/>
            </a:pPr>
            <a:r>
              <a:rPr lang="en-US" sz="2800" i="1" dirty="0">
                <a:solidFill>
                  <a:srgbClr val="012445"/>
                </a:solidFill>
              </a:rPr>
              <a:t>HL7 V2.x Testing Tools</a:t>
            </a:r>
          </a:p>
          <a:p>
            <a:pPr fontAlgn="base">
              <a:lnSpc>
                <a:spcPct val="80000"/>
              </a:lnSpc>
              <a:spcBef>
                <a:spcPct val="0"/>
              </a:spcBef>
              <a:spcAft>
                <a:spcPct val="0"/>
              </a:spcAft>
              <a:defRPr/>
            </a:pPr>
            <a:endParaRPr lang="en-US" sz="2400" i="1" dirty="0">
              <a:solidFill>
                <a:srgbClr val="012445"/>
              </a:solidFill>
            </a:endParaRPr>
          </a:p>
        </p:txBody>
      </p:sp>
    </p:spTree>
    <p:extLst>
      <p:ext uri="{BB962C8B-B14F-4D97-AF65-F5344CB8AC3E}">
        <p14:creationId xmlns:p14="http://schemas.microsoft.com/office/powerpoint/2010/main" val="26928939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91440" y="137799"/>
            <a:ext cx="8229600" cy="519113"/>
          </a:xfrm>
        </p:spPr>
        <p:txBody>
          <a:bodyPr/>
          <a:lstStyle/>
          <a:p>
            <a:r>
              <a:rPr lang="en-US" dirty="0"/>
              <a:t>Detection Categories: Content Validation</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40</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345264312"/>
              </p:ext>
            </p:extLst>
          </p:nvPr>
        </p:nvGraphicFramePr>
        <p:xfrm>
          <a:off x="381000" y="838200"/>
          <a:ext cx="8229600" cy="3334562"/>
        </p:xfrm>
        <a:graphic>
          <a:graphicData uri="http://schemas.openxmlformats.org/drawingml/2006/table">
            <a:tbl>
              <a:tblPr firstRow="1" firstCol="1" bandRow="1"/>
              <a:tblGrid>
                <a:gridCol w="1981200">
                  <a:extLst>
                    <a:ext uri="{9D8B030D-6E8A-4147-A177-3AD203B41FA5}">
                      <a16:colId xmlns:a16="http://schemas.microsoft.com/office/drawing/2014/main" val="20000"/>
                    </a:ext>
                  </a:extLst>
                </a:gridCol>
                <a:gridCol w="6248400">
                  <a:extLst>
                    <a:ext uri="{9D8B030D-6E8A-4147-A177-3AD203B41FA5}">
                      <a16:colId xmlns:a16="http://schemas.microsoft.com/office/drawing/2014/main" val="20001"/>
                    </a:ext>
                  </a:extLst>
                </a:gridCol>
              </a:tblGrid>
              <a:tr h="350377">
                <a:tc>
                  <a:txBody>
                    <a:bodyPr/>
                    <a:lstStyle/>
                    <a:p>
                      <a:pPr marL="0" marR="0" algn="ctr">
                        <a:spcBef>
                          <a:spcPts val="0"/>
                        </a:spcBef>
                        <a:spcAft>
                          <a:spcPts val="0"/>
                        </a:spcAft>
                      </a:pPr>
                      <a:r>
                        <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Category</a:t>
                      </a: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spcBef>
                          <a:spcPts val="0"/>
                        </a:spcBef>
                        <a:spcAft>
                          <a:spcPts val="0"/>
                        </a:spcAft>
                      </a:pPr>
                      <a:r>
                        <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Description</a:t>
                      </a: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286672">
                <a:tc>
                  <a:txBody>
                    <a:bodyPr/>
                    <a:lstStyle/>
                    <a:p>
                      <a:pPr marL="0" marR="0">
                        <a:lnSpc>
                          <a:spcPct val="115000"/>
                        </a:lnSpc>
                        <a:spcBef>
                          <a:spcPts val="0"/>
                        </a:spcBef>
                        <a:spcAft>
                          <a:spcPts val="0"/>
                        </a:spcAft>
                      </a:pPr>
                      <a:r>
                        <a:rPr lang="en-US" sz="1400" dirty="0">
                          <a:solidFill>
                            <a:srgbClr val="000000"/>
                          </a:solidFill>
                          <a:effectLst/>
                          <a:latin typeface="Arial" panose="020B0604020202020204" pitchFamily="34" charset="0"/>
                          <a:ea typeface="Arial" panose="020B0604020202020204" pitchFamily="34" charset="0"/>
                        </a:rPr>
                        <a:t>Constraint Failure</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0"/>
                        </a:spcAft>
                      </a:pPr>
                      <a:r>
                        <a:rPr lang="en-US" sz="1400" dirty="0">
                          <a:solidFill>
                            <a:srgbClr val="000000"/>
                          </a:solidFill>
                          <a:effectLst/>
                          <a:latin typeface="Arial" panose="020B0604020202020204" pitchFamily="34" charset="0"/>
                          <a:ea typeface="Arial" panose="020B0604020202020204" pitchFamily="34" charset="0"/>
                        </a:rPr>
                        <a:t>Issued for a failed constraint verification</a:t>
                      </a:r>
                      <a:r>
                        <a:rPr lang="en-US" sz="1400" baseline="0" dirty="0">
                          <a:solidFill>
                            <a:srgbClr val="000000"/>
                          </a:solidFill>
                          <a:effectLst/>
                          <a:latin typeface="Arial" panose="020B0604020202020204" pitchFamily="34" charset="0"/>
                          <a:ea typeface="Arial" panose="020B0604020202020204" pitchFamily="34" charset="0"/>
                        </a:rPr>
                        <a:t> (a</a:t>
                      </a:r>
                      <a:r>
                        <a:rPr lang="en-US" sz="1400" dirty="0">
                          <a:solidFill>
                            <a:srgbClr val="000000"/>
                          </a:solidFill>
                          <a:effectLst/>
                          <a:latin typeface="Arial" panose="020B0604020202020204" pitchFamily="34" charset="0"/>
                          <a:ea typeface="Arial" panose="020B0604020202020204" pitchFamily="34" charset="0"/>
                        </a:rPr>
                        <a:t>ssociated with conformance statements).</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86672">
                <a:tc>
                  <a:txBody>
                    <a:bodyPr/>
                    <a:lstStyle/>
                    <a:p>
                      <a:pPr marL="0" marR="0">
                        <a:lnSpc>
                          <a:spcPct val="115000"/>
                        </a:lnSpc>
                        <a:spcBef>
                          <a:spcPts val="0"/>
                        </a:spcBef>
                        <a:spcAft>
                          <a:spcPts val="0"/>
                        </a:spcAft>
                      </a:pPr>
                      <a:r>
                        <a:rPr lang="en-US" sz="1400" dirty="0">
                          <a:solidFill>
                            <a:srgbClr val="000000"/>
                          </a:solidFill>
                          <a:effectLst/>
                          <a:latin typeface="Arial" panose="020B0604020202020204" pitchFamily="34" charset="0"/>
                          <a:ea typeface="Arial" panose="020B0604020202020204" pitchFamily="34" charset="0"/>
                        </a:rPr>
                        <a:t>Content Failure</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a:solidFill>
                            <a:schemeClr val="tx1"/>
                          </a:solidFill>
                          <a:effectLst/>
                          <a:latin typeface="Arial" panose="020B0604020202020204" pitchFamily="34" charset="0"/>
                          <a:ea typeface="Arial" panose="020B0604020202020204" pitchFamily="34" charset="0"/>
                        </a:rPr>
                        <a:t>Issued when content does not conform to test</a:t>
                      </a:r>
                      <a:r>
                        <a:rPr lang="en-US" sz="1400" baseline="0" dirty="0">
                          <a:solidFill>
                            <a:schemeClr val="tx1"/>
                          </a:solidFill>
                          <a:effectLst/>
                          <a:latin typeface="Arial" panose="020B0604020202020204" pitchFamily="34" charset="0"/>
                          <a:ea typeface="Arial" panose="020B0604020202020204" pitchFamily="34" charset="0"/>
                        </a:rPr>
                        <a:t> case specific data content constraints. </a:t>
                      </a:r>
                      <a:r>
                        <a:rPr lang="en-US" sz="1400" dirty="0">
                          <a:solidFill>
                            <a:srgbClr val="C00000"/>
                          </a:solidFill>
                          <a:effectLst/>
                          <a:latin typeface="Arial" panose="020B0604020202020204" pitchFamily="34" charset="0"/>
                          <a:ea typeface="Arial" panose="020B0604020202020204" pitchFamily="34" charset="0"/>
                        </a:rPr>
                        <a:t>See Test Data Categories for sub-categories</a:t>
                      </a:r>
                      <a:r>
                        <a:rPr lang="en-US" sz="1400" baseline="0" dirty="0">
                          <a:solidFill>
                            <a:srgbClr val="C00000"/>
                          </a:solidFill>
                          <a:effectLst/>
                          <a:latin typeface="Arial" panose="020B0604020202020204" pitchFamily="34" charset="0"/>
                          <a:ea typeface="Arial" panose="020B0604020202020204" pitchFamily="34" charset="0"/>
                        </a:rPr>
                        <a:t> and details.</a:t>
                      </a:r>
                      <a:endParaRPr lang="en-US" sz="1400" dirty="0">
                        <a:solidFill>
                          <a:srgbClr val="C00000"/>
                        </a:solidFill>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86672">
                <a:tc>
                  <a:txBody>
                    <a:bodyPr/>
                    <a:lstStyle/>
                    <a:p>
                      <a:pPr marL="0" marR="0">
                        <a:lnSpc>
                          <a:spcPct val="115000"/>
                        </a:lnSpc>
                        <a:spcBef>
                          <a:spcPts val="0"/>
                        </a:spcBef>
                        <a:spcAft>
                          <a:spcPts val="0"/>
                        </a:spcAft>
                      </a:pPr>
                      <a:r>
                        <a:rPr lang="en-US" sz="1400" dirty="0">
                          <a:solidFill>
                            <a:srgbClr val="000000"/>
                          </a:solidFill>
                          <a:effectLst/>
                          <a:latin typeface="Arial" panose="020B0604020202020204" pitchFamily="34" charset="0"/>
                          <a:ea typeface="Arial" panose="020B0604020202020204" pitchFamily="34" charset="0"/>
                        </a:rPr>
                        <a:t>Predicate Failure</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0"/>
                        </a:spcAft>
                      </a:pPr>
                      <a:r>
                        <a:rPr lang="en-US" sz="1400" dirty="0">
                          <a:solidFill>
                            <a:srgbClr val="000000"/>
                          </a:solidFill>
                          <a:effectLst/>
                          <a:latin typeface="Arial" panose="020B0604020202020204" pitchFamily="34" charset="0"/>
                          <a:ea typeface="Arial" panose="020B0604020202020204" pitchFamily="34" charset="0"/>
                        </a:rPr>
                        <a:t>Issued for a failed predicate constraint verification. In essence is a Usage (R, X, W, RE) constraint failure where usage is determined by a conditional.</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86672">
                <a:tc>
                  <a:txBody>
                    <a:bodyPr/>
                    <a:lstStyle/>
                    <a:p>
                      <a:pPr marL="0" marR="0">
                        <a:lnSpc>
                          <a:spcPct val="115000"/>
                        </a:lnSpc>
                        <a:spcBef>
                          <a:spcPts val="0"/>
                        </a:spcBef>
                        <a:spcAft>
                          <a:spcPts val="0"/>
                        </a:spcAft>
                      </a:pPr>
                      <a:r>
                        <a:rPr lang="en-US" sz="1400" dirty="0">
                          <a:solidFill>
                            <a:srgbClr val="0070C0"/>
                          </a:solidFill>
                          <a:effectLst/>
                          <a:latin typeface="Arial" panose="020B0604020202020204" pitchFamily="34" charset="0"/>
                          <a:ea typeface="Arial" panose="020B0604020202020204" pitchFamily="34" charset="0"/>
                        </a:rPr>
                        <a:t>Constraint Spec Error</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0"/>
                        </a:spcAft>
                      </a:pPr>
                      <a:r>
                        <a:rPr lang="en-US" sz="1400" dirty="0">
                          <a:solidFill>
                            <a:srgbClr val="000000"/>
                          </a:solidFill>
                          <a:effectLst/>
                          <a:latin typeface="Arial" panose="020B0604020202020204" pitchFamily="34" charset="0"/>
                          <a:ea typeface="Arial" panose="020B0604020202020204" pitchFamily="34" charset="0"/>
                        </a:rPr>
                        <a:t>Issued for an inconclusive constraint verification. This  usually occurs when there is an erroneous constraint specification.</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86672">
                <a:tc>
                  <a:txBody>
                    <a:bodyPr/>
                    <a:lstStyle/>
                    <a:p>
                      <a:pPr marL="0" marR="0">
                        <a:lnSpc>
                          <a:spcPct val="115000"/>
                        </a:lnSpc>
                        <a:spcBef>
                          <a:spcPts val="0"/>
                        </a:spcBef>
                        <a:spcAft>
                          <a:spcPts val="0"/>
                        </a:spcAft>
                      </a:pPr>
                      <a:r>
                        <a:rPr lang="en-US" sz="1400" dirty="0">
                          <a:solidFill>
                            <a:srgbClr val="0070C0"/>
                          </a:solidFill>
                          <a:effectLst/>
                          <a:latin typeface="Arial" panose="020B0604020202020204" pitchFamily="34" charset="0"/>
                          <a:ea typeface="Arial" panose="020B0604020202020204" pitchFamily="34" charset="0"/>
                        </a:rPr>
                        <a:t>Predicate Spec Err</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0"/>
                        </a:spcAft>
                      </a:pPr>
                      <a:r>
                        <a:rPr lang="en-US" sz="1400" dirty="0">
                          <a:solidFill>
                            <a:srgbClr val="000000"/>
                          </a:solidFill>
                          <a:effectLst/>
                          <a:latin typeface="Arial" panose="020B0604020202020204" pitchFamily="34" charset="0"/>
                          <a:ea typeface="Arial" panose="020B0604020202020204" pitchFamily="34" charset="0"/>
                        </a:rPr>
                        <a:t>Issued for inconclusive predicate constraint verification.</a:t>
                      </a:r>
                      <a:r>
                        <a:rPr lang="en-US" sz="1400" baseline="0" dirty="0">
                          <a:solidFill>
                            <a:srgbClr val="000000"/>
                          </a:solidFill>
                          <a:effectLst/>
                          <a:latin typeface="Arial" panose="020B0604020202020204" pitchFamily="34" charset="0"/>
                          <a:ea typeface="Arial" panose="020B0604020202020204" pitchFamily="34" charset="0"/>
                        </a:rPr>
                        <a:t> </a:t>
                      </a:r>
                      <a:r>
                        <a:rPr lang="en-US" sz="1400" dirty="0">
                          <a:solidFill>
                            <a:srgbClr val="000000"/>
                          </a:solidFill>
                          <a:effectLst/>
                          <a:latin typeface="Arial" panose="020B0604020202020204" pitchFamily="34" charset="0"/>
                          <a:ea typeface="Arial" panose="020B0604020202020204" pitchFamily="34" charset="0"/>
                        </a:rPr>
                        <a:t>This usually occurs when the predicate constraint specification is erroneous.</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4692859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6200" y="71237"/>
            <a:ext cx="8229600" cy="519113"/>
          </a:xfrm>
        </p:spPr>
        <p:txBody>
          <a:bodyPr/>
          <a:lstStyle/>
          <a:p>
            <a:r>
              <a:rPr lang="en-US" dirty="0"/>
              <a:t>Constraint Failure</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41</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482168198"/>
              </p:ext>
            </p:extLst>
          </p:nvPr>
        </p:nvGraphicFramePr>
        <p:xfrm>
          <a:off x="381000" y="672152"/>
          <a:ext cx="8229600" cy="3935730"/>
        </p:xfrm>
        <a:graphic>
          <a:graphicData uri="http://schemas.openxmlformats.org/drawingml/2006/table">
            <a:tbl>
              <a:tblPr firstRow="1" firstCol="1" bandRow="1"/>
              <a:tblGrid>
                <a:gridCol w="1676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242248">
                <a:tc gridSpan="2">
                  <a:txBody>
                    <a:bodyPr/>
                    <a:lstStyle/>
                    <a:p>
                      <a:pPr marL="0" marR="0" algn="ctr">
                        <a:spcBef>
                          <a:spcPts val="0"/>
                        </a:spcBef>
                        <a:spcAft>
                          <a:spcPts val="0"/>
                        </a:spcAft>
                      </a:pPr>
                      <a:r>
                        <a:rPr lang="en-US" sz="1600" b="1" baseline="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Constraint Failure</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47174">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Reason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800" kern="1200" dirty="0">
                          <a:solidFill>
                            <a:schemeClr val="tx1"/>
                          </a:solidFill>
                          <a:effectLst/>
                          <a:latin typeface="+mn-lt"/>
                          <a:ea typeface="+mn-ea"/>
                          <a:cs typeface="+mn-cs"/>
                        </a:rPr>
                        <a:t>Issued when a defined constraint on the message content fails;</a:t>
                      </a:r>
                      <a:r>
                        <a:rPr lang="en-US" sz="1800" kern="1200" baseline="0" dirty="0">
                          <a:solidFill>
                            <a:schemeClr val="tx1"/>
                          </a:solidFill>
                          <a:effectLst/>
                          <a:latin typeface="+mn-lt"/>
                          <a:ea typeface="+mn-ea"/>
                          <a:cs typeface="+mn-cs"/>
                        </a:rPr>
                        <a:t> </a:t>
                      </a:r>
                      <a:r>
                        <a:rPr lang="en-US" sz="1800" kern="1200" dirty="0">
                          <a:solidFill>
                            <a:schemeClr val="tx1"/>
                          </a:solidFill>
                          <a:effectLst/>
                          <a:latin typeface="+mn-lt"/>
                          <a:ea typeface="+mn-ea"/>
                          <a:cs typeface="+mn-cs"/>
                        </a:rPr>
                        <a:t>usually expressed as conformance statements.</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51142">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dirty="0">
                          <a:effectLst/>
                        </a:rPr>
                        <a:t>IZ-41 - The value of MSH-16 (Application Acknowledgment Type) SHALL be 'AL'.</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4371">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Comments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200" baseline="0" dirty="0">
                          <a:effectLst/>
                          <a:latin typeface="Arial" panose="020B0604020202020204" pitchFamily="34" charset="0"/>
                          <a:ea typeface="Times New Roman" panose="02020603050405020304" pitchFamily="18" charset="0"/>
                          <a:cs typeface="Arial" panose="020B0604020202020204" pitchFamily="34" charset="0"/>
                        </a:rPr>
                        <a:t>Constraints that can’t be expressed with the conformance constructs are expressed as explicit conformance statements. Each constraint defines its own description that serves as the error message when the assertion verified by the constraint fails.</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Default Classification: </a:t>
                      </a:r>
                      <a:r>
                        <a:rPr lang="en-US" sz="160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Error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320470">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Example Message</a:t>
                      </a:r>
                    </a:p>
                    <a:p>
                      <a:pPr marL="0" marR="0">
                        <a:spcBef>
                          <a:spcPts val="0"/>
                        </a:spcBef>
                        <a:spcAft>
                          <a:spcPts val="0"/>
                        </a:spcAft>
                      </a:pP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 name="TextBox 4"/>
          <p:cNvSpPr txBox="1"/>
          <p:nvPr/>
        </p:nvSpPr>
        <p:spPr>
          <a:xfrm>
            <a:off x="2057400" y="3200400"/>
            <a:ext cx="6477000" cy="1323439"/>
          </a:xfrm>
          <a:prstGeom prst="rect">
            <a:avLst/>
          </a:prstGeom>
          <a:noFill/>
        </p:spPr>
        <p:txBody>
          <a:bodyPr wrap="square" rtlCol="0">
            <a:spAutoFit/>
          </a:bodyPr>
          <a:lstStyle/>
          <a:p>
            <a:r>
              <a:rPr lang="en-US" sz="800" dirty="0"/>
              <a:t>MSH|^~\&amp;|NISTEHRAPP|NISTEHRFAC|NISTIISAPP|NISTIISFAC|20150625121047.839-0500||VXU^V04^VXU_V04|NIST-IZ-AD-7.1_Send_V04_Z22|P|2.5.1|||ER|</a:t>
            </a:r>
            <a:r>
              <a:rPr lang="en-US" sz="800" dirty="0">
                <a:solidFill>
                  <a:srgbClr val="FF0000"/>
                </a:solidFill>
              </a:rPr>
              <a:t>XX</a:t>
            </a:r>
            <a:r>
              <a:rPr lang="en-US" sz="800" dirty="0"/>
              <a:t>|||||Z22^CDCPHINVS|NISTEHRFAC^^^^^NIST-AA-IZ-1^XX^^^100-6482|NISTIISFAC^^^^^NIST-AA-IZ-1^XX^^^100-3322</a:t>
            </a:r>
          </a:p>
          <a:p>
            <a:r>
              <a:rPr lang="en-US" sz="800" dirty="0"/>
              <a:t>PID|1||7120^^^NIST-MPI-1^MR||</a:t>
            </a:r>
            <a:r>
              <a:rPr lang="en-US" sz="800" dirty="0" err="1"/>
              <a:t>Barrett^Helen</a:t>
            </a:r>
            <a:r>
              <a:rPr lang="en-US" sz="800" dirty="0"/>
              <a:t>^^^^^L||19500317|F||2106-3^White^CDCREC|763 Main St^^Bozeman^MT^59715^USA^P||^PRN^PH^^^406^5554064~^NET^^Helen.Barrett@isp.com|||||||||2186-5^Not Hispanic or </a:t>
            </a:r>
            <a:r>
              <a:rPr lang="en-US" sz="800" dirty="0" err="1"/>
              <a:t>Latino^CDCREC</a:t>
            </a:r>
            <a:r>
              <a:rPr lang="en-US" sz="800" dirty="0"/>
              <a:t>||N|1|||||N</a:t>
            </a:r>
          </a:p>
          <a:p>
            <a:r>
              <a:rPr lang="en-US" sz="800" dirty="0"/>
              <a:t>PD1|||||||||||06^Recall only - any method^HL70215|Y|20150625|||A|19500317|20150625</a:t>
            </a:r>
          </a:p>
          <a:p>
            <a:r>
              <a:rPr lang="en-US" sz="800" dirty="0"/>
              <a:t>ORC|RE|7646^NIST-AA-IZ-2|53100^NIST-AA-IZ-2|||||||7824^Jackson^Lily^Suzanne^^^^^NIST-PI-1^L^^^PRN|||||||NISTEHRFAC^NISTEHRFacility^HL70362|</a:t>
            </a:r>
          </a:p>
          <a:p>
            <a:r>
              <a:rPr lang="en-US" sz="800" dirty="0"/>
              <a:t>RXA|0|1|20150317||121^zoster^CVX|999|||01^Historical Administration^NIP001|||||||||||CP|A</a:t>
            </a:r>
            <a:endParaRPr lang="en-US" sz="800" dirty="0">
              <a:solidFill>
                <a:srgbClr val="FF0000"/>
              </a:solidFill>
            </a:endParaRPr>
          </a:p>
        </p:txBody>
      </p:sp>
      <p:sp>
        <p:nvSpPr>
          <p:cNvPr id="6" name="Rounded Rectangle 5"/>
          <p:cNvSpPr/>
          <p:nvPr/>
        </p:nvSpPr>
        <p:spPr>
          <a:xfrm>
            <a:off x="3581400" y="3352800"/>
            <a:ext cx="228600" cy="152400"/>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381000" y="4628725"/>
            <a:ext cx="8229600" cy="1467276"/>
          </a:xfrm>
          <a:prstGeom prst="rect">
            <a:avLst/>
          </a:prstGeom>
        </p:spPr>
      </p:pic>
    </p:spTree>
    <p:extLst>
      <p:ext uri="{BB962C8B-B14F-4D97-AF65-F5344CB8AC3E}">
        <p14:creationId xmlns:p14="http://schemas.microsoft.com/office/powerpoint/2010/main" val="21598281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6200" y="71237"/>
            <a:ext cx="8229600" cy="519113"/>
          </a:xfrm>
        </p:spPr>
        <p:txBody>
          <a:bodyPr/>
          <a:lstStyle/>
          <a:p>
            <a:r>
              <a:rPr lang="en-US" dirty="0"/>
              <a:t>Data Content Failure</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42</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214920238"/>
              </p:ext>
            </p:extLst>
          </p:nvPr>
        </p:nvGraphicFramePr>
        <p:xfrm>
          <a:off x="381000" y="672152"/>
          <a:ext cx="8229600" cy="3518840"/>
        </p:xfrm>
        <a:graphic>
          <a:graphicData uri="http://schemas.openxmlformats.org/drawingml/2006/table">
            <a:tbl>
              <a:tblPr firstRow="1" firstCol="1" bandRow="1"/>
              <a:tblGrid>
                <a:gridCol w="1676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242248">
                <a:tc gridSpan="2">
                  <a:txBody>
                    <a:bodyPr/>
                    <a:lstStyle/>
                    <a:p>
                      <a:pPr marL="0" marR="0" algn="ctr">
                        <a:spcBef>
                          <a:spcPts val="0"/>
                        </a:spcBef>
                        <a:spcAft>
                          <a:spcPts val="0"/>
                        </a:spcAft>
                      </a:pPr>
                      <a:r>
                        <a:rPr lang="en-US" sz="1600" b="1" baseline="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Data Content Failure</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47174">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Reason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800" kern="1200" dirty="0">
                          <a:solidFill>
                            <a:schemeClr val="tx1"/>
                          </a:solidFill>
                          <a:effectLst/>
                          <a:latin typeface="+mn-lt"/>
                          <a:ea typeface="+mn-ea"/>
                          <a:cs typeface="+mn-cs"/>
                        </a:rPr>
                        <a:t>Issued when content does not conform to test case specific data content constraints.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51142">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dirty="0">
                          <a:effectLst/>
                        </a:rPr>
                        <a:t>Content - Invalid content (based on test case fixed data). The value 'M' at 'Field PID-8 (Administrative Sex)' does not match the expected value 'F'.</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4371">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Comments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baseline="0" dirty="0">
                          <a:effectLst/>
                          <a:latin typeface="Arial" panose="020B0604020202020204" pitchFamily="34" charset="0"/>
                          <a:ea typeface="Times New Roman" panose="02020603050405020304" pitchFamily="18" charset="0"/>
                          <a:cs typeface="Arial" panose="020B0604020202020204" pitchFamily="34" charset="0"/>
                        </a:rPr>
                        <a:t>See Test Data Categories for sub-categories and details.</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Default Classification: </a:t>
                      </a:r>
                      <a:r>
                        <a:rPr lang="en-US" sz="160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Error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320470">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Example Message</a:t>
                      </a:r>
                    </a:p>
                    <a:p>
                      <a:pPr marL="0" marR="0">
                        <a:spcBef>
                          <a:spcPts val="0"/>
                        </a:spcBef>
                        <a:spcAft>
                          <a:spcPts val="0"/>
                        </a:spcAft>
                      </a:pP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 name="TextBox 4"/>
          <p:cNvSpPr txBox="1"/>
          <p:nvPr/>
        </p:nvSpPr>
        <p:spPr>
          <a:xfrm>
            <a:off x="1981200" y="2849720"/>
            <a:ext cx="6477000" cy="1323439"/>
          </a:xfrm>
          <a:prstGeom prst="rect">
            <a:avLst/>
          </a:prstGeom>
          <a:noFill/>
        </p:spPr>
        <p:txBody>
          <a:bodyPr wrap="square" rtlCol="0">
            <a:spAutoFit/>
          </a:bodyPr>
          <a:lstStyle/>
          <a:p>
            <a:r>
              <a:rPr lang="en-US" sz="800" dirty="0"/>
              <a:t>MSH|^~\&amp;|NISTEHRAPP|NISTEHRFAC|NISTIISAPP|NISTIISFAC|20150625121047.839-0500||VXU^V04^VXU_V04|NIST-IZ-AD-7.1_Send_V04_Z22|P|2.5.1|||ER|AL|||||Z22^CDCPHINVS|NISTEHRFAC^^^^^NIST-AA-IZ-1^XX^^^100-6482|NISTIISFAC^^^^^NIST-AA-IZ-1^XX^^^100-3322</a:t>
            </a:r>
          </a:p>
          <a:p>
            <a:r>
              <a:rPr lang="en-US" sz="800" dirty="0"/>
              <a:t>PID|1||7120^^^NIST-MPI-1^MR||</a:t>
            </a:r>
            <a:r>
              <a:rPr lang="en-US" sz="800" dirty="0" err="1"/>
              <a:t>Barrett^Helen</a:t>
            </a:r>
            <a:r>
              <a:rPr lang="en-US" sz="800" dirty="0"/>
              <a:t>^^^^^L||19500317|M||2106-3^White^CDCREC|763 Main St^^Bozeman^MT^59715^USA^P||^PRN^PH^^^406^5554064~^NET^^Helen.Barrett@isp.com|||||||||2186-5^Not Hispanic or </a:t>
            </a:r>
            <a:r>
              <a:rPr lang="en-US" sz="800" dirty="0" err="1"/>
              <a:t>Latino^CDCREC</a:t>
            </a:r>
            <a:r>
              <a:rPr lang="en-US" sz="800" dirty="0"/>
              <a:t>||N|1|||||N</a:t>
            </a:r>
          </a:p>
          <a:p>
            <a:r>
              <a:rPr lang="en-US" sz="800" dirty="0"/>
              <a:t>PD1|||||||||||06^Recall only - any method^HL70215|Y|20150625|||A|19500317|20150625</a:t>
            </a:r>
          </a:p>
          <a:p>
            <a:r>
              <a:rPr lang="en-US" sz="800" dirty="0"/>
              <a:t>ORC|RE|7646^NIST-AA-IZ-2|53100^NIST-AA-IZ-2|||||||7824^Jackson^Lily^Suzanne^^^^^NIST-PI-1^L^^^PRN|||||||NISTEHRFAC^NISTEHRFacility^HL70362|</a:t>
            </a:r>
          </a:p>
          <a:p>
            <a:r>
              <a:rPr lang="en-US" sz="800" dirty="0"/>
              <a:t>RXA|0|1|20150317||121^zoster^CVX|999|||01^Historical Administration^NIP001|||||||||||CP|A</a:t>
            </a:r>
            <a:endParaRPr lang="en-US" sz="800" dirty="0">
              <a:solidFill>
                <a:srgbClr val="FF0000"/>
              </a:solidFill>
            </a:endParaRPr>
          </a:p>
        </p:txBody>
      </p:sp>
      <p:sp>
        <p:nvSpPr>
          <p:cNvPr id="6" name="Rounded Rectangle 5"/>
          <p:cNvSpPr/>
          <p:nvPr/>
        </p:nvSpPr>
        <p:spPr>
          <a:xfrm>
            <a:off x="4950959" y="3276600"/>
            <a:ext cx="228600" cy="152400"/>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2"/>
          <a:stretch>
            <a:fillRect/>
          </a:stretch>
        </p:blipFill>
        <p:spPr>
          <a:xfrm>
            <a:off x="340519" y="4272794"/>
            <a:ext cx="7700962" cy="1822968"/>
          </a:xfrm>
          <a:prstGeom prst="rect">
            <a:avLst/>
          </a:prstGeom>
        </p:spPr>
      </p:pic>
    </p:spTree>
    <p:extLst>
      <p:ext uri="{BB962C8B-B14F-4D97-AF65-F5344CB8AC3E}">
        <p14:creationId xmlns:p14="http://schemas.microsoft.com/office/powerpoint/2010/main" val="1277987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6200" y="71237"/>
            <a:ext cx="8229600" cy="519113"/>
          </a:xfrm>
        </p:spPr>
        <p:txBody>
          <a:bodyPr/>
          <a:lstStyle/>
          <a:p>
            <a:r>
              <a:rPr lang="en-US" dirty="0"/>
              <a:t>Predicate Failure: Usage based on Conditional</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43</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662045816"/>
              </p:ext>
            </p:extLst>
          </p:nvPr>
        </p:nvGraphicFramePr>
        <p:xfrm>
          <a:off x="381000" y="672152"/>
          <a:ext cx="8229600" cy="3966210"/>
        </p:xfrm>
        <a:graphic>
          <a:graphicData uri="http://schemas.openxmlformats.org/drawingml/2006/table">
            <a:tbl>
              <a:tblPr firstRow="1" firstCol="1" bandRow="1"/>
              <a:tblGrid>
                <a:gridCol w="1676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242248">
                <a:tc gridSpan="2">
                  <a:txBody>
                    <a:bodyPr/>
                    <a:lstStyle/>
                    <a:p>
                      <a:pPr marL="0" marR="0" algn="ctr">
                        <a:spcBef>
                          <a:spcPts val="0"/>
                        </a:spcBef>
                        <a:spcAft>
                          <a:spcPts val="0"/>
                        </a:spcAft>
                      </a:pPr>
                      <a:r>
                        <a:rPr lang="en-US" sz="1600" b="1" baseline="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Predicate Failure: Usage based on Conditional</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47174">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Reason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800" kern="1200" dirty="0">
                          <a:solidFill>
                            <a:schemeClr val="tx1"/>
                          </a:solidFill>
                          <a:effectLst/>
                          <a:latin typeface="+mn-lt"/>
                          <a:ea typeface="+mn-ea"/>
                          <a:cs typeface="+mn-cs"/>
                        </a:rPr>
                        <a:t>Issued for a failed predicate constraint verification. That is, it is a Usage failure based on the outcome of a conditional.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51142">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sz="1400" dirty="0">
                          <a:effectLst/>
                        </a:rPr>
                        <a:t>The required Field RXA-7 (Administered Units) is missing. The element is required based on the condition predicate evaluation: If the value of RXA-6 (Administered Amount) is not '999'.</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4371">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Comments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baseline="0" dirty="0">
                          <a:effectLst/>
                          <a:latin typeface="Arial" panose="020B0604020202020204" pitchFamily="34" charset="0"/>
                          <a:ea typeface="Times New Roman" panose="02020603050405020304" pitchFamily="18" charset="0"/>
                          <a:cs typeface="Arial" panose="020B0604020202020204" pitchFamily="34" charset="0"/>
                        </a:rPr>
                        <a:t>The Usage constraint is determined at runtime. Therefore this is classified as a Predicate Failure although it is a Usage Failure.</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Default Classification: </a:t>
                      </a:r>
                      <a:r>
                        <a:rPr lang="en-US" sz="160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Error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320470">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Example Message</a:t>
                      </a:r>
                    </a:p>
                    <a:p>
                      <a:pPr marL="0" marR="0">
                        <a:spcBef>
                          <a:spcPts val="0"/>
                        </a:spcBef>
                        <a:spcAft>
                          <a:spcPts val="0"/>
                        </a:spcAft>
                      </a:pP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800" dirty="0">
                          <a:effectLst/>
                          <a:latin typeface="Arial" panose="020B0604020202020204" pitchFamily="34" charset="0"/>
                          <a:ea typeface="Times New Roman" panose="02020603050405020304" pitchFamily="18" charset="0"/>
                          <a:cs typeface="Arial" panose="020B0604020202020204" pitchFamily="34" charset="0"/>
                        </a:rPr>
                        <a:t>See next Slide.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7632795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Predicate Failure: Example</a:t>
            </a:r>
          </a:p>
        </p:txBody>
      </p:sp>
      <p:sp>
        <p:nvSpPr>
          <p:cNvPr id="4" name="Slide Number Placeholder 3"/>
          <p:cNvSpPr>
            <a:spLocks noGrp="1"/>
          </p:cNvSpPr>
          <p:nvPr>
            <p:ph type="sldNum" sz="quarter" idx="12"/>
          </p:nvPr>
        </p:nvSpPr>
        <p:spPr/>
        <p:txBody>
          <a:bodyPr/>
          <a:lstStyle/>
          <a:p>
            <a:pPr>
              <a:defRPr/>
            </a:pPr>
            <a:fld id="{682F49CE-5C74-46FE-B22E-026A178112EE}" type="slidenum">
              <a:rPr lang="en-US" smtClean="0">
                <a:solidFill>
                  <a:srgbClr val="FFFFFF"/>
                </a:solidFill>
              </a:rPr>
              <a:pPr>
                <a:defRPr/>
              </a:pPr>
              <a:t>44</a:t>
            </a:fld>
            <a:endParaRPr lang="en-US">
              <a:solidFill>
                <a:srgbClr val="FFFFFF"/>
              </a:solidFill>
            </a:endParaRPr>
          </a:p>
        </p:txBody>
      </p:sp>
      <p:sp>
        <p:nvSpPr>
          <p:cNvPr id="6" name="TextBox 5"/>
          <p:cNvSpPr txBox="1"/>
          <p:nvPr/>
        </p:nvSpPr>
        <p:spPr>
          <a:xfrm>
            <a:off x="289832" y="838200"/>
            <a:ext cx="8310562" cy="2308324"/>
          </a:xfrm>
          <a:prstGeom prst="rect">
            <a:avLst/>
          </a:prstGeom>
          <a:noFill/>
        </p:spPr>
        <p:txBody>
          <a:bodyPr wrap="square" rtlCol="0">
            <a:spAutoFit/>
          </a:bodyPr>
          <a:lstStyle/>
          <a:p>
            <a:r>
              <a:rPr lang="en-US" sz="800" dirty="0"/>
              <a:t>MSH|^~\&amp;|NISTEHRAPP^2.16.840.1.113883.3.72.5.40.1^ISO|NISTEHRFAC^2.16.840.1.113883.3.72.5.40.2^ISO|NISTIISAPP^2.16.840.1.113883.3.72.5.40.3^ISO|NISTIISFAC^2.16.840.1.113883.3.72.5.40.4^ISO|20150625103328.757-0500||VXU^V04^VXU_V04|NIST-IZ-AD-8.1_Send_V04_Z22|P|2.5.1|||ER|AL|||||Z22^CDCPHINVS|NISTEHRFAC^^^^^NIST-AA-IZ-1&amp;2.16.840.1.113883.3.72.5.40.9&amp;ISO^XX^^^100-6482|NISTIISFAC^^^^^NIST-AA-IZ-1&amp;2.16.840.1.113883.3.72.5.40.9&amp;ISO^XX^^^100-3322</a:t>
            </a:r>
          </a:p>
          <a:p>
            <a:r>
              <a:rPr lang="en-US" sz="800" dirty="0"/>
              <a:t>PID|1||77100^^^NIST-MPI-1&amp;2.16.840.1.113883.3.72.5.40.5&amp;ISO^MR||</a:t>
            </a:r>
            <a:r>
              <a:rPr lang="en-US" sz="800" dirty="0" err="1"/>
              <a:t>Broadway^Ashley^Jennifer</a:t>
            </a:r>
            <a:r>
              <a:rPr lang="en-US" sz="800" dirty="0"/>
              <a:t>^^^^</a:t>
            </a:r>
            <a:r>
              <a:rPr lang="en-US" sz="800" dirty="0" err="1"/>
              <a:t>L|Layton</a:t>
            </a:r>
            <a:r>
              <a:rPr lang="en-US" sz="800" dirty="0"/>
              <a:t>^^^^^^M|20150516|F||2054-5^African American^CDCREC|901 North 12th St^^Bozeman^MT^59715^USA^P||^PRN^PH^^^406^5552262|||||||||2186-5^Not Hispanic or </a:t>
            </a:r>
            <a:r>
              <a:rPr lang="en-US" sz="800" dirty="0" err="1"/>
              <a:t>Latino^CDCREC</a:t>
            </a:r>
            <a:r>
              <a:rPr lang="en-US" sz="800" dirty="0"/>
              <a:t>||N|1|||||N</a:t>
            </a:r>
          </a:p>
          <a:p>
            <a:r>
              <a:rPr lang="en-US" sz="800" dirty="0"/>
              <a:t>PD1|||||||||||03^Reminder/recall - no calls^HL70215|N|20150625|||A|20150516|20150625</a:t>
            </a:r>
          </a:p>
          <a:p>
            <a:r>
              <a:rPr lang="en-US" sz="800" dirty="0"/>
              <a:t>NK1|1|Broadway^Ellen^^^^^L|MTH^Mother^HL70063|901 North 12th St^^Bozeman^MT^59715^USA^P|^PRN^PH^^^406^5552262</a:t>
            </a:r>
          </a:p>
          <a:p>
            <a:r>
              <a:rPr lang="en-US" sz="800" dirty="0"/>
              <a:t>ORC|RE|3881^NIST-AA-IZ-2^2.16.840.1.113883.3.72.5.40.10^ISO|13926^NIST-AA-IZ-2^2.16.840.1.113883.3.72.5.40.10^ISO|||||||7824^Jackson^Lily^Suzanne^^^^^NIST-PI-1&amp;2.16.840.1.113883.3.72.5.40.7&amp;ISO^L^^^PRN||654^Thomas^Wilma^Elizabeth^^^^^NIST-PI-1&amp;2.16.840.1.113883.3.72.5.40.7&amp;ISO^L^^^MD|||||NISTEHRFAC^NISTEHRFacility^HL70362</a:t>
            </a:r>
          </a:p>
          <a:p>
            <a:r>
              <a:rPr lang="en-US" sz="800" dirty="0"/>
              <a:t>RXA|0|1|20150625||58160-0820-01^ENGERIX-B^NDC|0.5</a:t>
            </a:r>
            <a:r>
              <a:rPr lang="en-US" sz="800" dirty="0">
                <a:solidFill>
                  <a:srgbClr val="FF0000"/>
                </a:solidFill>
              </a:rPr>
              <a:t>||</a:t>
            </a:r>
            <a:r>
              <a:rPr lang="en-US" sz="800" dirty="0"/>
              <a:t>|00^New Record^NIP001|7824^Jackson^Lily^Suzanne^^^^^NIST-PI-1&amp;2.16.840.1.113883.3.72.5.40.7&amp;ISO^L^^^PRN|^^^NIST-Clinic-1&amp;2.16.840.1.113883.3.72.5.40.12&amp;ISO||||797397|20151203|SKB^GlaxoSmithKline^MVX|||CP|A</a:t>
            </a:r>
          </a:p>
          <a:p>
            <a:r>
              <a:rPr lang="en-US" sz="800" dirty="0"/>
              <a:t>RXR|C28161^Intramuscular^NCIT|LT^Left Thigh^HL70163</a:t>
            </a:r>
          </a:p>
          <a:p>
            <a:r>
              <a:rPr lang="en-US" sz="800" dirty="0"/>
              <a:t>OBX|1|CE|30963-3^Vaccine Funding Source^LN|1|PHC70^Private^CDCPHINVS||||||F|||20150625</a:t>
            </a:r>
          </a:p>
          <a:p>
            <a:r>
              <a:rPr lang="en-US" sz="800" dirty="0"/>
              <a:t>OBX|2|CE|64994-7^Vaccine Funding Program Eligibility^LN|2|V01^Not VFC Eligible^HL70064||||||F|||20150625|||VXC40^per </a:t>
            </a:r>
            <a:r>
              <a:rPr lang="en-US" sz="800" dirty="0" err="1"/>
              <a:t>immunization^CDCPHINVS</a:t>
            </a:r>
            <a:endParaRPr lang="en-US" sz="800" dirty="0"/>
          </a:p>
          <a:p>
            <a:r>
              <a:rPr lang="en-US" sz="800" dirty="0"/>
              <a:t>OBX|3|CE|69764-9^Document Type^LN|3|253088698300005911120202^Hepatitis B VIS^cdcgs1vis||||||F|||20150625</a:t>
            </a:r>
          </a:p>
          <a:p>
            <a:r>
              <a:rPr lang="en-US" sz="800" dirty="0"/>
              <a:t>OBX|4|DT|29769-7^Date Vis Presented^LN|3|20150625||||||F|||20150625</a:t>
            </a:r>
            <a:endParaRPr lang="en-US" sz="800" dirty="0">
              <a:solidFill>
                <a:srgbClr val="FF0000"/>
              </a:solidFill>
            </a:endParaRPr>
          </a:p>
        </p:txBody>
      </p:sp>
      <p:pic>
        <p:nvPicPr>
          <p:cNvPr id="7" name="Picture 6"/>
          <p:cNvPicPr>
            <a:picLocks noChangeAspect="1"/>
          </p:cNvPicPr>
          <p:nvPr/>
        </p:nvPicPr>
        <p:blipFill>
          <a:blip r:embed="rId2"/>
          <a:stretch>
            <a:fillRect/>
          </a:stretch>
        </p:blipFill>
        <p:spPr>
          <a:xfrm>
            <a:off x="354125" y="3276600"/>
            <a:ext cx="8246269" cy="2677465"/>
          </a:xfrm>
          <a:prstGeom prst="rect">
            <a:avLst/>
          </a:prstGeom>
        </p:spPr>
      </p:pic>
      <p:sp>
        <p:nvSpPr>
          <p:cNvPr id="8" name="Rounded Rectangle 7"/>
          <p:cNvSpPr/>
          <p:nvPr/>
        </p:nvSpPr>
        <p:spPr>
          <a:xfrm>
            <a:off x="2895600" y="2209800"/>
            <a:ext cx="381000" cy="152400"/>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819400" y="5562600"/>
            <a:ext cx="4572000" cy="228600"/>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94503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91440" y="137799"/>
            <a:ext cx="8229600" cy="519113"/>
          </a:xfrm>
        </p:spPr>
        <p:txBody>
          <a:bodyPr/>
          <a:lstStyle/>
          <a:p>
            <a:r>
              <a:rPr lang="en-US" dirty="0"/>
              <a:t>Detection Categories: Value Set Validation</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45</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650846924"/>
              </p:ext>
            </p:extLst>
          </p:nvPr>
        </p:nvGraphicFramePr>
        <p:xfrm>
          <a:off x="381000" y="838200"/>
          <a:ext cx="8229600" cy="3652889"/>
        </p:xfrm>
        <a:graphic>
          <a:graphicData uri="http://schemas.openxmlformats.org/drawingml/2006/table">
            <a:tbl>
              <a:tblPr firstRow="1" firstCol="1" bandRow="1"/>
              <a:tblGrid>
                <a:gridCol w="1981200">
                  <a:extLst>
                    <a:ext uri="{9D8B030D-6E8A-4147-A177-3AD203B41FA5}">
                      <a16:colId xmlns:a16="http://schemas.microsoft.com/office/drawing/2014/main" val="20000"/>
                    </a:ext>
                  </a:extLst>
                </a:gridCol>
                <a:gridCol w="6248400">
                  <a:extLst>
                    <a:ext uri="{9D8B030D-6E8A-4147-A177-3AD203B41FA5}">
                      <a16:colId xmlns:a16="http://schemas.microsoft.com/office/drawing/2014/main" val="20001"/>
                    </a:ext>
                  </a:extLst>
                </a:gridCol>
              </a:tblGrid>
              <a:tr h="350377">
                <a:tc>
                  <a:txBody>
                    <a:bodyPr/>
                    <a:lstStyle/>
                    <a:p>
                      <a:pPr marL="0" marR="0" algn="ctr">
                        <a:spcBef>
                          <a:spcPts val="0"/>
                        </a:spcBef>
                        <a:spcAft>
                          <a:spcPts val="0"/>
                        </a:spcAft>
                      </a:pPr>
                      <a:r>
                        <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Category</a:t>
                      </a: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spcBef>
                          <a:spcPts val="0"/>
                        </a:spcBef>
                        <a:spcAft>
                          <a:spcPts val="0"/>
                        </a:spcAft>
                      </a:pPr>
                      <a:r>
                        <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Description</a:t>
                      </a: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286672">
                <a:tc>
                  <a:txBody>
                    <a:bodyPr/>
                    <a:lstStyle/>
                    <a:p>
                      <a:pPr marL="0" marR="0">
                        <a:lnSpc>
                          <a:spcPct val="115000"/>
                        </a:lnSpc>
                        <a:spcBef>
                          <a:spcPts val="0"/>
                        </a:spcBef>
                        <a:spcAft>
                          <a:spcPts val="0"/>
                        </a:spcAft>
                      </a:pPr>
                      <a:r>
                        <a:rPr lang="en-US" sz="1400" dirty="0">
                          <a:solidFill>
                            <a:srgbClr val="0070C0"/>
                          </a:solidFill>
                          <a:effectLst/>
                          <a:latin typeface="Arial" panose="020B0604020202020204" pitchFamily="34" charset="0"/>
                          <a:ea typeface="Arial" panose="020B0604020202020204" pitchFamily="34" charset="0"/>
                        </a:rPr>
                        <a:t>EVS</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0"/>
                        </a:spcAft>
                      </a:pPr>
                      <a:r>
                        <a:rPr lang="en-US" sz="1400" dirty="0">
                          <a:solidFill>
                            <a:srgbClr val="000000"/>
                          </a:solidFill>
                          <a:effectLst/>
                          <a:latin typeface="Arial" panose="020B0604020202020204" pitchFamily="34" charset="0"/>
                          <a:ea typeface="Arial" panose="020B0604020202020204" pitchFamily="34" charset="0"/>
                        </a:rPr>
                        <a:t>Issued when the code is in the value set but the usage is "E" (Excluded).</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86672">
                <a:tc>
                  <a:txBody>
                    <a:bodyPr/>
                    <a:lstStyle/>
                    <a:p>
                      <a:pPr marL="0" marR="0">
                        <a:lnSpc>
                          <a:spcPct val="115000"/>
                        </a:lnSpc>
                        <a:spcBef>
                          <a:spcPts val="0"/>
                        </a:spcBef>
                        <a:spcAft>
                          <a:spcPts val="0"/>
                        </a:spcAft>
                      </a:pPr>
                      <a:r>
                        <a:rPr lang="en-US" sz="1400" dirty="0">
                          <a:solidFill>
                            <a:srgbClr val="0070C0"/>
                          </a:solidFill>
                          <a:effectLst/>
                          <a:latin typeface="Arial" panose="020B0604020202020204" pitchFamily="34" charset="0"/>
                          <a:ea typeface="Arial" panose="020B0604020202020204" pitchFamily="34" charset="0"/>
                        </a:rPr>
                        <a:t>PVS</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0"/>
                        </a:spcAft>
                      </a:pPr>
                      <a:r>
                        <a:rPr lang="en-US" sz="1400" dirty="0">
                          <a:solidFill>
                            <a:srgbClr val="000000"/>
                          </a:solidFill>
                          <a:effectLst/>
                          <a:latin typeface="Arial" panose="020B0604020202020204" pitchFamily="34" charset="0"/>
                          <a:ea typeface="Arial" panose="020B0604020202020204" pitchFamily="34" charset="0"/>
                        </a:rPr>
                        <a:t>Issued when the code is in the value set but the usage is "P" (Permitted).</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86672">
                <a:tc>
                  <a:txBody>
                    <a:bodyPr/>
                    <a:lstStyle/>
                    <a:p>
                      <a:pPr marL="0" marR="0">
                        <a:lnSpc>
                          <a:spcPct val="115000"/>
                        </a:lnSpc>
                        <a:spcBef>
                          <a:spcPts val="0"/>
                        </a:spcBef>
                        <a:spcAft>
                          <a:spcPts val="0"/>
                        </a:spcAft>
                      </a:pPr>
                      <a:r>
                        <a:rPr lang="en-US" sz="1400">
                          <a:solidFill>
                            <a:srgbClr val="000000"/>
                          </a:solidFill>
                          <a:effectLst/>
                          <a:latin typeface="Arial" panose="020B0604020202020204" pitchFamily="34" charset="0"/>
                          <a:ea typeface="Arial" panose="020B0604020202020204" pitchFamily="34" charset="0"/>
                        </a:rPr>
                        <a:t>Code Not Found</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0"/>
                        </a:spcAft>
                      </a:pPr>
                      <a:r>
                        <a:rPr lang="en-US" sz="1400" dirty="0">
                          <a:solidFill>
                            <a:srgbClr val="000000"/>
                          </a:solidFill>
                          <a:effectLst/>
                          <a:latin typeface="Arial" panose="020B0604020202020204" pitchFamily="34" charset="0"/>
                          <a:ea typeface="Arial" panose="020B0604020202020204" pitchFamily="34" charset="0"/>
                        </a:rPr>
                        <a:t>Issued when the code cannot be found in the value set. </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86672">
                <a:tc>
                  <a:txBody>
                    <a:bodyPr/>
                    <a:lstStyle/>
                    <a:p>
                      <a:pPr marL="0" marR="0">
                        <a:lnSpc>
                          <a:spcPct val="115000"/>
                        </a:lnSpc>
                        <a:spcBef>
                          <a:spcPts val="0"/>
                        </a:spcBef>
                        <a:spcAft>
                          <a:spcPts val="0"/>
                        </a:spcAft>
                      </a:pPr>
                      <a:r>
                        <a:rPr lang="en-US" sz="1400">
                          <a:solidFill>
                            <a:srgbClr val="000000"/>
                          </a:solidFill>
                          <a:effectLst/>
                          <a:latin typeface="Arial" panose="020B0604020202020204" pitchFamily="34" charset="0"/>
                          <a:ea typeface="Arial" panose="020B0604020202020204" pitchFamily="34" charset="0"/>
                        </a:rPr>
                        <a:t>VS Not Found</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0"/>
                        </a:spcAft>
                      </a:pPr>
                      <a:r>
                        <a:rPr lang="en-US" sz="1400" dirty="0">
                          <a:solidFill>
                            <a:srgbClr val="000000"/>
                          </a:solidFill>
                          <a:effectLst/>
                          <a:latin typeface="Arial" panose="020B0604020202020204" pitchFamily="34" charset="0"/>
                          <a:ea typeface="Arial" panose="020B0604020202020204" pitchFamily="34" charset="0"/>
                        </a:rPr>
                        <a:t>Issued when the value set cannot be found in the </a:t>
                      </a:r>
                      <a:r>
                        <a:rPr lang="en-US" sz="1400" dirty="0">
                          <a:solidFill>
                            <a:srgbClr val="C00000"/>
                          </a:solidFill>
                          <a:effectLst/>
                          <a:latin typeface="Arial" panose="020B0604020202020204" pitchFamily="34" charset="0"/>
                          <a:ea typeface="Arial" panose="020B0604020202020204" pitchFamily="34" charset="0"/>
                        </a:rPr>
                        <a:t>value set </a:t>
                      </a:r>
                      <a:r>
                        <a:rPr lang="en-US" sz="1400" dirty="0">
                          <a:solidFill>
                            <a:srgbClr val="000000"/>
                          </a:solidFill>
                          <a:effectLst/>
                          <a:latin typeface="Arial" panose="020B0604020202020204" pitchFamily="34" charset="0"/>
                          <a:ea typeface="Arial" panose="020B0604020202020204" pitchFamily="34" charset="0"/>
                        </a:rPr>
                        <a:t>library.</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86672">
                <a:tc>
                  <a:txBody>
                    <a:bodyPr/>
                    <a:lstStyle/>
                    <a:p>
                      <a:pPr marL="0" marR="0">
                        <a:lnSpc>
                          <a:spcPct val="115000"/>
                        </a:lnSpc>
                        <a:spcBef>
                          <a:spcPts val="0"/>
                        </a:spcBef>
                        <a:spcAft>
                          <a:spcPts val="0"/>
                        </a:spcAft>
                      </a:pPr>
                      <a:r>
                        <a:rPr lang="en-US" sz="1400">
                          <a:solidFill>
                            <a:srgbClr val="000000"/>
                          </a:solidFill>
                          <a:effectLst/>
                          <a:latin typeface="Arial" panose="020B0604020202020204" pitchFamily="34" charset="0"/>
                          <a:ea typeface="Arial" panose="020B0604020202020204" pitchFamily="34" charset="0"/>
                        </a:rPr>
                        <a:t>Empty VS</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0"/>
                        </a:spcAft>
                      </a:pPr>
                      <a:r>
                        <a:rPr lang="en-US" sz="1400" dirty="0">
                          <a:solidFill>
                            <a:srgbClr val="000000"/>
                          </a:solidFill>
                          <a:effectLst/>
                          <a:latin typeface="Arial" panose="020B0604020202020204" pitchFamily="34" charset="0"/>
                          <a:ea typeface="Arial" panose="020B0604020202020204" pitchFamily="34" charset="0"/>
                        </a:rPr>
                        <a:t>Issued when the value set is empty.</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86672">
                <a:tc>
                  <a:txBody>
                    <a:bodyPr/>
                    <a:lstStyle/>
                    <a:p>
                      <a:pPr marL="0" marR="0">
                        <a:lnSpc>
                          <a:spcPct val="115000"/>
                        </a:lnSpc>
                        <a:spcBef>
                          <a:spcPts val="0"/>
                        </a:spcBef>
                        <a:spcAft>
                          <a:spcPts val="0"/>
                        </a:spcAft>
                      </a:pPr>
                      <a:r>
                        <a:rPr lang="en-US" sz="1400" dirty="0">
                          <a:solidFill>
                            <a:srgbClr val="0070C0"/>
                          </a:solidFill>
                          <a:effectLst/>
                          <a:latin typeface="Arial" panose="020B0604020202020204" pitchFamily="34" charset="0"/>
                          <a:ea typeface="Arial" panose="020B0604020202020204" pitchFamily="34" charset="0"/>
                        </a:rPr>
                        <a:t>VS Error</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0"/>
                        </a:spcAft>
                      </a:pPr>
                      <a:r>
                        <a:rPr lang="en-US" sz="1400" dirty="0">
                          <a:solidFill>
                            <a:srgbClr val="000000"/>
                          </a:solidFill>
                          <a:effectLst/>
                          <a:latin typeface="Arial" panose="020B0604020202020204" pitchFamily="34" charset="0"/>
                          <a:ea typeface="Arial" panose="020B0604020202020204" pitchFamily="34" charset="0"/>
                        </a:rPr>
                        <a:t>Issued when there</a:t>
                      </a:r>
                      <a:r>
                        <a:rPr lang="en-US" sz="1400" baseline="0" dirty="0">
                          <a:solidFill>
                            <a:srgbClr val="000000"/>
                          </a:solidFill>
                          <a:effectLst/>
                          <a:latin typeface="Arial" panose="020B0604020202020204" pitchFamily="34" charset="0"/>
                          <a:ea typeface="Arial" panose="020B0604020202020204" pitchFamily="34" charset="0"/>
                        </a:rPr>
                        <a:t> are</a:t>
                      </a:r>
                      <a:r>
                        <a:rPr lang="en-US" sz="1400" dirty="0">
                          <a:solidFill>
                            <a:srgbClr val="000000"/>
                          </a:solidFill>
                          <a:effectLst/>
                          <a:latin typeface="Arial" panose="020B0604020202020204" pitchFamily="34" charset="0"/>
                          <a:ea typeface="Arial" panose="020B0604020202020204" pitchFamily="34" charset="0"/>
                        </a:rPr>
                        <a:t> multiple occurrences of the same code within a value set </a:t>
                      </a:r>
                      <a:r>
                        <a:rPr lang="en-US" sz="1400" dirty="0">
                          <a:solidFill>
                            <a:srgbClr val="C00000"/>
                          </a:solidFill>
                          <a:effectLst/>
                          <a:latin typeface="Arial" panose="020B0604020202020204" pitchFamily="34" charset="0"/>
                          <a:ea typeface="Arial" panose="020B0604020202020204" pitchFamily="34" charset="0"/>
                        </a:rPr>
                        <a:t>(with the same code</a:t>
                      </a:r>
                      <a:r>
                        <a:rPr lang="en-US" sz="1400" baseline="0" dirty="0">
                          <a:solidFill>
                            <a:srgbClr val="C00000"/>
                          </a:solidFill>
                          <a:effectLst/>
                          <a:latin typeface="Arial" panose="020B0604020202020204" pitchFamily="34" charset="0"/>
                          <a:ea typeface="Arial" panose="020B0604020202020204" pitchFamily="34" charset="0"/>
                        </a:rPr>
                        <a:t> system)</a:t>
                      </a:r>
                      <a:r>
                        <a:rPr lang="en-US" sz="1400" dirty="0">
                          <a:solidFill>
                            <a:srgbClr val="C00000"/>
                          </a:solidFill>
                          <a:effectLst/>
                          <a:latin typeface="Arial" panose="020B0604020202020204" pitchFamily="34" charset="0"/>
                          <a:ea typeface="Arial" panose="020B0604020202020204" pitchFamily="34" charset="0"/>
                        </a:rPr>
                        <a:t>. This is a specification Error.</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86672">
                <a:tc>
                  <a:txBody>
                    <a:bodyPr/>
                    <a:lstStyle/>
                    <a:p>
                      <a:pPr marL="0" marR="0">
                        <a:lnSpc>
                          <a:spcPct val="115000"/>
                        </a:lnSpc>
                        <a:spcBef>
                          <a:spcPts val="0"/>
                        </a:spcBef>
                        <a:spcAft>
                          <a:spcPts val="0"/>
                        </a:spcAft>
                      </a:pPr>
                      <a:r>
                        <a:rPr lang="en-US" sz="1400" dirty="0">
                          <a:solidFill>
                            <a:srgbClr val="000000"/>
                          </a:solidFill>
                          <a:effectLst/>
                          <a:latin typeface="Arial" panose="020B0604020202020204" pitchFamily="34" charset="0"/>
                          <a:ea typeface="Arial" panose="020B0604020202020204" pitchFamily="34" charset="0"/>
                        </a:rPr>
                        <a:t>VS No Validation</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0"/>
                        </a:spcAft>
                      </a:pPr>
                      <a:r>
                        <a:rPr lang="en-US" sz="1400" dirty="0">
                          <a:solidFill>
                            <a:srgbClr val="000000"/>
                          </a:solidFill>
                          <a:effectLst/>
                          <a:latin typeface="Arial" panose="020B0604020202020204" pitchFamily="34" charset="0"/>
                          <a:ea typeface="Arial" panose="020B0604020202020204" pitchFamily="34" charset="0"/>
                        </a:rPr>
                        <a:t>Issued when an excluded value set is encountered,</a:t>
                      </a:r>
                      <a:r>
                        <a:rPr lang="en-US" sz="1400" baseline="0" dirty="0">
                          <a:solidFill>
                            <a:srgbClr val="000000"/>
                          </a:solidFill>
                          <a:effectLst/>
                          <a:latin typeface="Arial" panose="020B0604020202020204" pitchFamily="34" charset="0"/>
                          <a:ea typeface="Arial" panose="020B0604020202020204" pitchFamily="34" charset="0"/>
                        </a:rPr>
                        <a:t> </a:t>
                      </a:r>
                      <a:r>
                        <a:rPr lang="en-US" sz="1400" baseline="0" dirty="0">
                          <a:solidFill>
                            <a:srgbClr val="C00000"/>
                          </a:solidFill>
                          <a:effectLst/>
                          <a:latin typeface="Arial" panose="020B0604020202020204" pitchFamily="34" charset="0"/>
                          <a:ea typeface="Arial" panose="020B0604020202020204" pitchFamily="34" charset="0"/>
                        </a:rPr>
                        <a:t>i.e., the entire value set has been excluded from validation for one reason or another.</a:t>
                      </a:r>
                      <a:endParaRPr lang="en-US" sz="1400" dirty="0">
                        <a:solidFill>
                          <a:srgbClr val="C00000"/>
                        </a:solidFill>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86672">
                <a:tc>
                  <a:txBody>
                    <a:bodyPr/>
                    <a:lstStyle/>
                    <a:p>
                      <a:pPr marL="0" marR="0">
                        <a:lnSpc>
                          <a:spcPct val="115000"/>
                        </a:lnSpc>
                        <a:spcBef>
                          <a:spcPts val="0"/>
                        </a:spcBef>
                        <a:spcAft>
                          <a:spcPts val="0"/>
                        </a:spcAft>
                      </a:pPr>
                      <a:r>
                        <a:rPr lang="en-US" sz="1400" dirty="0">
                          <a:solidFill>
                            <a:srgbClr val="0070C0"/>
                          </a:solidFill>
                          <a:effectLst/>
                          <a:latin typeface="Arial" panose="020B0604020202020204" pitchFamily="34" charset="0"/>
                          <a:ea typeface="Arial" panose="020B0604020202020204" pitchFamily="34" charset="0"/>
                        </a:rPr>
                        <a:t>Coded Element</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0"/>
                        </a:spcAft>
                      </a:pPr>
                      <a:r>
                        <a:rPr lang="en-US" sz="1400">
                          <a:solidFill>
                            <a:srgbClr val="000000"/>
                          </a:solidFill>
                          <a:effectLst/>
                          <a:latin typeface="Arial" panose="020B0604020202020204" pitchFamily="34" charset="0"/>
                          <a:ea typeface="Arial" panose="020B0604020202020204" pitchFamily="34" charset="0"/>
                        </a:rPr>
                        <a:t>Issued </a:t>
                      </a:r>
                      <a:r>
                        <a:rPr lang="en-US" sz="1400" dirty="0">
                          <a:solidFill>
                            <a:srgbClr val="000000"/>
                          </a:solidFill>
                          <a:effectLst/>
                          <a:latin typeface="Arial" panose="020B0604020202020204" pitchFamily="34" charset="0"/>
                          <a:ea typeface="Arial" panose="020B0604020202020204" pitchFamily="34" charset="0"/>
                        </a:rPr>
                        <a:t>when coded element validation fails.</a:t>
                      </a:r>
                      <a:endParaRPr lang="en-US" sz="1400" dirty="0">
                        <a:solidFill>
                          <a:srgbClr val="C00000"/>
                        </a:solidFill>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833009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6200" y="71237"/>
            <a:ext cx="8229600" cy="519113"/>
          </a:xfrm>
        </p:spPr>
        <p:txBody>
          <a:bodyPr/>
          <a:lstStyle/>
          <a:p>
            <a:r>
              <a:rPr lang="en-US" dirty="0"/>
              <a:t>Value Set Error—Code not Found</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46</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274259877"/>
              </p:ext>
            </p:extLst>
          </p:nvPr>
        </p:nvGraphicFramePr>
        <p:xfrm>
          <a:off x="381000" y="672152"/>
          <a:ext cx="8229600" cy="3515030"/>
        </p:xfrm>
        <a:graphic>
          <a:graphicData uri="http://schemas.openxmlformats.org/drawingml/2006/table">
            <a:tbl>
              <a:tblPr firstRow="1" firstCol="1" bandRow="1"/>
              <a:tblGrid>
                <a:gridCol w="1676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242248">
                <a:tc gridSpan="2">
                  <a:txBody>
                    <a:bodyPr/>
                    <a:lstStyle/>
                    <a:p>
                      <a:pPr marL="0" marR="0" algn="ctr">
                        <a:spcBef>
                          <a:spcPts val="0"/>
                        </a:spcBef>
                        <a:spcAft>
                          <a:spcPts val="0"/>
                        </a:spcAft>
                      </a:pPr>
                      <a:r>
                        <a:rPr lang="en-US" sz="1600" b="1" baseline="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Value Set Error-Code not Found</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47174">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Reason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Issued</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a:t>
                      </a:r>
                      <a:r>
                        <a:rPr lang="en-US" sz="1600" dirty="0">
                          <a:effectLst/>
                          <a:latin typeface="Arial" panose="020B0604020202020204" pitchFamily="34" charset="0"/>
                          <a:ea typeface="Times New Roman" panose="02020603050405020304" pitchFamily="18" charset="0"/>
                          <a:cs typeface="Arial" panose="020B0604020202020204" pitchFamily="34" charset="0"/>
                        </a:rPr>
                        <a:t>when the code for an</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element is not a member of the value set it is bound to.</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51142">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The value 'X' at location Field PID-8 (Administrative Sex) is not member of the value set HL70001_IZ.</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4371">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Comments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X</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is not a member of the specified value set. The list of accepted values can be found in the HL70001_IZ value set.</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Default Classification: </a:t>
                      </a:r>
                      <a:r>
                        <a:rPr lang="en-US" sz="160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Error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320470">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Example Message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 name="TextBox 4"/>
          <p:cNvSpPr txBox="1"/>
          <p:nvPr/>
        </p:nvSpPr>
        <p:spPr>
          <a:xfrm>
            <a:off x="2057400" y="2825643"/>
            <a:ext cx="6477000" cy="1323439"/>
          </a:xfrm>
          <a:prstGeom prst="rect">
            <a:avLst/>
          </a:prstGeom>
          <a:noFill/>
        </p:spPr>
        <p:txBody>
          <a:bodyPr wrap="square" rtlCol="0">
            <a:spAutoFit/>
          </a:bodyPr>
          <a:lstStyle/>
          <a:p>
            <a:r>
              <a:rPr lang="en-US" sz="800" dirty="0"/>
              <a:t>MSH|^~\&amp;|NISTEHRAPP|NISTEHRFAC|NISTIISAPP|NISTIISFAC|20150625121047.839-0500||VXU^V04^VXU_V04|NIST-IZ-AD-7.1_Send_V04_Z22|P|2.5.1|||ER|AL|||||Z22^CDCPHINVS|NISTEHRFAC^^^^^NIST-AA-IZ-1^XX^^^100-6482|NISTIISFAC^^^^^NIST-AA-IZ-1^XX^^^100-3322</a:t>
            </a:r>
          </a:p>
          <a:p>
            <a:r>
              <a:rPr lang="en-US" sz="800" dirty="0"/>
              <a:t>PID|1||7120^^^NIST-MPI-1^MR||</a:t>
            </a:r>
            <a:r>
              <a:rPr lang="en-US" sz="800" dirty="0" err="1"/>
              <a:t>Barrett^Helen</a:t>
            </a:r>
            <a:r>
              <a:rPr lang="en-US" sz="800" dirty="0"/>
              <a:t>^^^^^L||19500317|</a:t>
            </a:r>
            <a:r>
              <a:rPr lang="en-US" sz="800" dirty="0">
                <a:solidFill>
                  <a:srgbClr val="FF0000"/>
                </a:solidFill>
              </a:rPr>
              <a:t>X</a:t>
            </a:r>
            <a:r>
              <a:rPr lang="en-US" sz="800" dirty="0"/>
              <a:t>||2106-3^White^CDCREC|763 Main St^^Bozeman^MT^59715^USA^P||^PRN^PH^^^406^5554064~^NET^^Helen.Barrett@isp.com|||||||||2186-5^Not Hispanic or </a:t>
            </a:r>
            <a:r>
              <a:rPr lang="en-US" sz="800" dirty="0" err="1"/>
              <a:t>Latino^CDCREC</a:t>
            </a:r>
            <a:r>
              <a:rPr lang="en-US" sz="800" dirty="0"/>
              <a:t>||N|1|||||N</a:t>
            </a:r>
          </a:p>
          <a:p>
            <a:r>
              <a:rPr lang="en-US" sz="800" dirty="0"/>
              <a:t>PD1|||||||||||06^Recall only - any method^HL70215|Y|20150625|||A|19500317|20150625</a:t>
            </a:r>
          </a:p>
          <a:p>
            <a:r>
              <a:rPr lang="en-US" sz="800" dirty="0"/>
              <a:t>ORC|RE|7646^NIST-AA-IZ-2|53100^NIST-AA-IZ-2|||||||7824^Jackson^Lily^Suzanne^^^^^NIST-PI-1^L^^^PRN|||||||NISTEHRFAC^NISTEHRFacility^HL70362|</a:t>
            </a:r>
          </a:p>
          <a:p>
            <a:r>
              <a:rPr lang="en-US" sz="800" dirty="0"/>
              <a:t>RXA|0|1|20150317||121^zoster^CVX|999|||01^Historical Administration^NIP001|||||||||||CP|A</a:t>
            </a:r>
          </a:p>
        </p:txBody>
      </p:sp>
      <p:sp>
        <p:nvSpPr>
          <p:cNvPr id="6" name="Rounded Rectangle 5"/>
          <p:cNvSpPr/>
          <p:nvPr/>
        </p:nvSpPr>
        <p:spPr>
          <a:xfrm>
            <a:off x="4852307" y="3142638"/>
            <a:ext cx="457200" cy="343798"/>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381000" y="4268985"/>
            <a:ext cx="8229599" cy="1827016"/>
          </a:xfrm>
          <a:prstGeom prst="rect">
            <a:avLst/>
          </a:prstGeom>
        </p:spPr>
      </p:pic>
    </p:spTree>
    <p:extLst>
      <p:ext uri="{BB962C8B-B14F-4D97-AF65-F5344CB8AC3E}">
        <p14:creationId xmlns:p14="http://schemas.microsoft.com/office/powerpoint/2010/main" val="22479622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6200" y="71237"/>
            <a:ext cx="8229600" cy="519113"/>
          </a:xfrm>
        </p:spPr>
        <p:txBody>
          <a:bodyPr/>
          <a:lstStyle/>
          <a:p>
            <a:r>
              <a:rPr lang="en-US" dirty="0"/>
              <a:t>Value Set Not Found</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47</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284677905"/>
              </p:ext>
            </p:extLst>
          </p:nvPr>
        </p:nvGraphicFramePr>
        <p:xfrm>
          <a:off x="381000" y="672152"/>
          <a:ext cx="8229600" cy="2766997"/>
        </p:xfrm>
        <a:graphic>
          <a:graphicData uri="http://schemas.openxmlformats.org/drawingml/2006/table">
            <a:tbl>
              <a:tblPr firstRow="1" firstCol="1" bandRow="1"/>
              <a:tblGrid>
                <a:gridCol w="1676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242248">
                <a:tc gridSpan="2">
                  <a:txBody>
                    <a:bodyPr/>
                    <a:lstStyle/>
                    <a:p>
                      <a:pPr marL="0" marR="0" algn="ctr">
                        <a:spcBef>
                          <a:spcPts val="0"/>
                        </a:spcBef>
                        <a:spcAft>
                          <a:spcPts val="0"/>
                        </a:spcAft>
                      </a:pPr>
                      <a:r>
                        <a:rPr lang="en-US" sz="1600" b="1" baseline="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Value Set Not Found</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47174">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Reason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Issued</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a:t>
                      </a:r>
                      <a:r>
                        <a:rPr lang="en-US" sz="1600" dirty="0">
                          <a:effectLst/>
                          <a:latin typeface="Arial" panose="020B0604020202020204" pitchFamily="34" charset="0"/>
                          <a:ea typeface="Times New Roman" panose="02020603050405020304" pitchFamily="18" charset="0"/>
                          <a:cs typeface="Arial" panose="020B0604020202020204" pitchFamily="34" charset="0"/>
                        </a:rPr>
                        <a:t>when the value set cannot be found in the value set library.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51142">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4371">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Comments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Doesn’t apply</a:t>
                      </a:r>
                      <a:r>
                        <a:rPr lang="en-US" sz="1600" baseline="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 to any test here. All value sets are provided.</a:t>
                      </a:r>
                      <a:endParaRPr lang="en-US" sz="1600" dirty="0">
                        <a:solidFill>
                          <a:srgbClr val="C0000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320470">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Example Message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0352740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6200" y="71237"/>
            <a:ext cx="8229600" cy="519113"/>
          </a:xfrm>
        </p:spPr>
        <p:txBody>
          <a:bodyPr/>
          <a:lstStyle/>
          <a:p>
            <a:r>
              <a:rPr lang="en-US" dirty="0"/>
              <a:t>Value Set is Empty</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48</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107343470"/>
              </p:ext>
            </p:extLst>
          </p:nvPr>
        </p:nvGraphicFramePr>
        <p:xfrm>
          <a:off x="381000" y="672152"/>
          <a:ext cx="8229600" cy="2850306"/>
        </p:xfrm>
        <a:graphic>
          <a:graphicData uri="http://schemas.openxmlformats.org/drawingml/2006/table">
            <a:tbl>
              <a:tblPr firstRow="1" firstCol="1" bandRow="1"/>
              <a:tblGrid>
                <a:gridCol w="1676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242248">
                <a:tc gridSpan="2">
                  <a:txBody>
                    <a:bodyPr/>
                    <a:lstStyle/>
                    <a:p>
                      <a:pPr marL="0" marR="0" algn="ctr">
                        <a:spcBef>
                          <a:spcPts val="0"/>
                        </a:spcBef>
                        <a:spcAft>
                          <a:spcPts val="0"/>
                        </a:spcAft>
                      </a:pPr>
                      <a:r>
                        <a:rPr lang="en-US" sz="1600" b="1" baseline="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Value Set is Empty</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47174">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Reason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Issued</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a:t>
                      </a:r>
                      <a:r>
                        <a:rPr lang="en-US" sz="1600" dirty="0">
                          <a:effectLst/>
                          <a:latin typeface="Arial" panose="020B0604020202020204" pitchFamily="34" charset="0"/>
                          <a:ea typeface="Times New Roman" panose="02020603050405020304" pitchFamily="18" charset="0"/>
                          <a:cs typeface="Arial" panose="020B0604020202020204" pitchFamily="34" charset="0"/>
                        </a:rPr>
                        <a:t>when the value set is empty.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51142">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4371">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Comments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Doesn’t apply</a:t>
                      </a:r>
                      <a:r>
                        <a:rPr lang="en-US" sz="1600" baseline="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 to any test here. All value sets that are found have values.</a:t>
                      </a:r>
                      <a:endParaRPr lang="en-US" sz="1600" dirty="0">
                        <a:solidFill>
                          <a:srgbClr val="C0000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320470">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Example Message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663823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6200" y="71237"/>
            <a:ext cx="8229600" cy="519113"/>
          </a:xfrm>
        </p:spPr>
        <p:txBody>
          <a:bodyPr/>
          <a:lstStyle/>
          <a:p>
            <a:r>
              <a:rPr lang="en-US" dirty="0"/>
              <a:t>Value Set is Excluded</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49</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729218092"/>
              </p:ext>
            </p:extLst>
          </p:nvPr>
        </p:nvGraphicFramePr>
        <p:xfrm>
          <a:off x="381000" y="672152"/>
          <a:ext cx="8229600" cy="3478492"/>
        </p:xfrm>
        <a:graphic>
          <a:graphicData uri="http://schemas.openxmlformats.org/drawingml/2006/table">
            <a:tbl>
              <a:tblPr firstRow="1" firstCol="1" bandRow="1"/>
              <a:tblGrid>
                <a:gridCol w="1676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242248">
                <a:tc gridSpan="2">
                  <a:txBody>
                    <a:bodyPr/>
                    <a:lstStyle/>
                    <a:p>
                      <a:pPr marL="0" marR="0" algn="ctr">
                        <a:spcBef>
                          <a:spcPts val="0"/>
                        </a:spcBef>
                        <a:spcAft>
                          <a:spcPts val="0"/>
                        </a:spcAft>
                      </a:pPr>
                      <a:r>
                        <a:rPr lang="en-US" sz="1600" b="1" baseline="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Value Set is Excluded</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47174">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Reason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Issued when an excluded value set is encountered, i.e., the entire value set has been excluded from validation for one reason or another.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51142">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The value set HL70361_IZ has been excluded from the validation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4371">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Comments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None/>
                        <a:tabLst/>
                        <a:defRPr/>
                      </a:pPr>
                      <a:r>
                        <a:rPr lang="en-US" sz="1600" dirty="0">
                          <a:effectLst/>
                          <a:latin typeface="Arial" panose="020B0604020202020204" pitchFamily="34" charset="0"/>
                          <a:ea typeface="Times New Roman" panose="02020603050405020304" pitchFamily="18" charset="0"/>
                          <a:cs typeface="Arial" panose="020B0604020202020204" pitchFamily="34" charset="0"/>
                        </a:rPr>
                        <a:t>Accounts for Value Sets that are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bounded in the standard but are to be determined at the local (installation) level.</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None/>
                        <a:tabLst/>
                        <a:defRPr/>
                      </a:pP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None/>
                        <a:tabLst/>
                        <a:defRPr/>
                      </a:pPr>
                      <a:r>
                        <a:rPr lang="en-US" sz="1600" dirty="0">
                          <a:effectLst/>
                          <a:latin typeface="Arial" panose="020B0604020202020204" pitchFamily="34" charset="0"/>
                          <a:ea typeface="Times New Roman" panose="02020603050405020304" pitchFamily="18" charset="0"/>
                          <a:cs typeface="Arial" panose="020B0604020202020204" pitchFamily="34" charset="0"/>
                        </a:rPr>
                        <a:t>Default Classification</a:t>
                      </a:r>
                      <a:r>
                        <a:rPr lang="en-US" sz="1600">
                          <a:effectLst/>
                          <a:latin typeface="Arial" panose="020B0604020202020204" pitchFamily="34" charset="0"/>
                          <a:ea typeface="Times New Roman" panose="02020603050405020304" pitchFamily="18" charset="0"/>
                          <a:cs typeface="Arial" panose="020B0604020202020204" pitchFamily="34" charset="0"/>
                        </a:rPr>
                        <a:t>: </a:t>
                      </a:r>
                      <a:r>
                        <a:rPr lang="en-US" sz="1600">
                          <a:solidFill>
                            <a:srgbClr val="C00000"/>
                          </a:solidFill>
                          <a:effectLst/>
                          <a:latin typeface="Arial" panose="020B0604020202020204" pitchFamily="34" charset="0"/>
                          <a:ea typeface="Times New Roman" panose="02020603050405020304" pitchFamily="18" charset="0"/>
                          <a:cs typeface="Arial" panose="020B0604020202020204" pitchFamily="34" charset="0"/>
                        </a:rPr>
                        <a:t>Alert</a:t>
                      </a:r>
                      <a:endParaRPr lang="en-US" sz="1600" dirty="0">
                        <a:solidFill>
                          <a:srgbClr val="C0000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320470">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Example Message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pic>
        <p:nvPicPr>
          <p:cNvPr id="4" name="Picture 3"/>
          <p:cNvPicPr>
            <a:picLocks noChangeAspect="1"/>
          </p:cNvPicPr>
          <p:nvPr/>
        </p:nvPicPr>
        <p:blipFill>
          <a:blip r:embed="rId2"/>
          <a:stretch>
            <a:fillRect/>
          </a:stretch>
        </p:blipFill>
        <p:spPr>
          <a:xfrm>
            <a:off x="381000" y="2884956"/>
            <a:ext cx="8315325" cy="2982837"/>
          </a:xfrm>
          <a:prstGeom prst="rect">
            <a:avLst/>
          </a:prstGeom>
        </p:spPr>
      </p:pic>
    </p:spTree>
    <p:extLst>
      <p:ext uri="{BB962C8B-B14F-4D97-AF65-F5344CB8AC3E}">
        <p14:creationId xmlns:p14="http://schemas.microsoft.com/office/powerpoint/2010/main" val="2069906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468" y="76200"/>
            <a:ext cx="8610600" cy="496149"/>
          </a:xfrm>
        </p:spPr>
        <p:txBody>
          <a:bodyPr>
            <a:normAutofit fontScale="90000"/>
          </a:bodyPr>
          <a:lstStyle/>
          <a:p>
            <a:r>
              <a:rPr lang="en-US" sz="3100" dirty="0"/>
              <a:t>Testing Tiers</a:t>
            </a:r>
            <a:endParaRPr lang="en-US" dirty="0"/>
          </a:p>
        </p:txBody>
      </p:sp>
      <p:pic>
        <p:nvPicPr>
          <p:cNvPr id="3" name="Picture 2"/>
          <p:cNvPicPr>
            <a:picLocks noChangeAspect="1"/>
          </p:cNvPicPr>
          <p:nvPr/>
        </p:nvPicPr>
        <p:blipFill>
          <a:blip r:embed="rId2"/>
          <a:stretch>
            <a:fillRect/>
          </a:stretch>
        </p:blipFill>
        <p:spPr>
          <a:xfrm>
            <a:off x="186267" y="609600"/>
            <a:ext cx="8686801" cy="5486400"/>
          </a:xfrm>
          <a:prstGeom prst="rect">
            <a:avLst/>
          </a:prstGeom>
        </p:spPr>
      </p:pic>
    </p:spTree>
    <p:extLst>
      <p:ext uri="{BB962C8B-B14F-4D97-AF65-F5344CB8AC3E}">
        <p14:creationId xmlns:p14="http://schemas.microsoft.com/office/powerpoint/2010/main" val="42077567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15" descr="option4"/>
          <p:cNvPicPr>
            <a:picLocks noChangeAspect="1" noChangeArrowheads="1"/>
          </p:cNvPicPr>
          <p:nvPr/>
        </p:nvPicPr>
        <p:blipFill>
          <a:blip r:embed="rId3" cstate="print"/>
          <a:srcRect/>
          <a:stretch>
            <a:fillRect/>
          </a:stretch>
        </p:blipFill>
        <p:spPr bwMode="auto">
          <a:xfrm>
            <a:off x="3578225" y="2141538"/>
            <a:ext cx="5565775" cy="2974975"/>
          </a:xfrm>
          <a:prstGeom prst="rect">
            <a:avLst/>
          </a:prstGeom>
          <a:noFill/>
          <a:ln w="9525">
            <a:noFill/>
            <a:miter lim="800000"/>
            <a:headEnd/>
            <a:tailEnd/>
          </a:ln>
        </p:spPr>
      </p:pic>
      <p:sp>
        <p:nvSpPr>
          <p:cNvPr id="3075" name="Rectangle 18"/>
          <p:cNvSpPr>
            <a:spLocks noChangeArrowheads="1"/>
          </p:cNvSpPr>
          <p:nvPr/>
        </p:nvSpPr>
        <p:spPr bwMode="auto">
          <a:xfrm>
            <a:off x="533400" y="2209800"/>
            <a:ext cx="8248650" cy="781752"/>
          </a:xfrm>
          <a:prstGeom prst="rect">
            <a:avLst/>
          </a:prstGeom>
          <a:noFill/>
          <a:ln w="9525" algn="ctr">
            <a:noFill/>
            <a:miter lim="800000"/>
            <a:headEnd/>
            <a:tailEnd/>
          </a:ln>
        </p:spPr>
        <p:txBody>
          <a:bodyPr wrap="square">
            <a:spAutoFit/>
          </a:bodyPr>
          <a:lstStyle/>
          <a:p>
            <a:pPr fontAlgn="base">
              <a:lnSpc>
                <a:spcPct val="80000"/>
              </a:lnSpc>
              <a:spcBef>
                <a:spcPct val="0"/>
              </a:spcBef>
              <a:spcAft>
                <a:spcPct val="0"/>
              </a:spcAft>
              <a:defRPr/>
            </a:pPr>
            <a:r>
              <a:rPr lang="en-US" sz="3200" dirty="0">
                <a:solidFill>
                  <a:srgbClr val="012445"/>
                </a:solidFill>
                <a:latin typeface="+mj-lt"/>
              </a:rPr>
              <a:t>Validation Results: Things to Note</a:t>
            </a:r>
            <a:endParaRPr lang="en-US" sz="3200" dirty="0">
              <a:solidFill>
                <a:srgbClr val="C00000"/>
              </a:solidFill>
              <a:latin typeface="+mj-lt"/>
            </a:endParaRPr>
          </a:p>
          <a:p>
            <a:pPr fontAlgn="base">
              <a:lnSpc>
                <a:spcPct val="80000"/>
              </a:lnSpc>
              <a:spcBef>
                <a:spcPct val="0"/>
              </a:spcBef>
              <a:spcAft>
                <a:spcPct val="0"/>
              </a:spcAft>
              <a:defRPr/>
            </a:pPr>
            <a:endParaRPr lang="en-US" sz="2400" i="1" dirty="0">
              <a:solidFill>
                <a:srgbClr val="012445"/>
              </a:solidFill>
            </a:endParaRPr>
          </a:p>
        </p:txBody>
      </p:sp>
    </p:spTree>
    <p:extLst>
      <p:ext uri="{BB962C8B-B14F-4D97-AF65-F5344CB8AC3E}">
        <p14:creationId xmlns:p14="http://schemas.microsoft.com/office/powerpoint/2010/main" val="40182122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a:xfrm>
            <a:off x="304800" y="120651"/>
            <a:ext cx="8153400" cy="523220"/>
          </a:xfrm>
        </p:spPr>
        <p:txBody>
          <a:bodyPr/>
          <a:lstStyle/>
          <a:p>
            <a:r>
              <a:rPr lang="en-US" dirty="0"/>
              <a:t>Test Data Validation – Sequencing of Segments</a:t>
            </a:r>
          </a:p>
        </p:txBody>
      </p:sp>
      <p:sp>
        <p:nvSpPr>
          <p:cNvPr id="10256" name="TextBox 23"/>
          <p:cNvSpPr txBox="1">
            <a:spLocks noChangeArrowheads="1"/>
          </p:cNvSpPr>
          <p:nvPr/>
        </p:nvSpPr>
        <p:spPr bwMode="auto">
          <a:xfrm>
            <a:off x="381000" y="838200"/>
            <a:ext cx="8077200" cy="5016758"/>
          </a:xfrm>
          <a:prstGeom prst="rect">
            <a:avLst/>
          </a:prstGeom>
          <a:noFill/>
          <a:ln w="9525">
            <a:noFill/>
            <a:miter lim="800000"/>
            <a:headEnd/>
            <a:tailEnd/>
          </a:ln>
        </p:spPr>
        <p:txBody>
          <a:bodyPr wrap="square">
            <a:spAutoFit/>
          </a:bodyPr>
          <a:lstStyle/>
          <a:p>
            <a:pPr marL="342900" indent="-342900">
              <a:buFont typeface="Arial" panose="020B0604020202020204" pitchFamily="34" charset="0"/>
              <a:buChar char="•"/>
            </a:pPr>
            <a:r>
              <a:rPr lang="en-US" sz="2000" dirty="0"/>
              <a:t>The NIST context-based testing performs specific content validation depending on the Category/Qualifier combination assigned to the Data Elements in the message. </a:t>
            </a:r>
          </a:p>
          <a:p>
            <a:pPr marL="342900" indent="-342900">
              <a:buFont typeface="Arial" panose="020B0604020202020204" pitchFamily="34" charset="0"/>
              <a:buChar char="•"/>
            </a:pPr>
            <a:r>
              <a:rPr lang="en-US" sz="2000" dirty="0"/>
              <a:t>In some cases, in order to perform this type of validation the NIST Tool expects the </a:t>
            </a:r>
            <a:r>
              <a:rPr lang="en-US" sz="2000" dirty="0">
                <a:solidFill>
                  <a:srgbClr val="FF0000"/>
                </a:solidFill>
              </a:rPr>
              <a:t>segments/segment groups </a:t>
            </a:r>
            <a:r>
              <a:rPr lang="en-US" sz="2000" dirty="0"/>
              <a:t>in the message to be sequenced in a certain order. The complexity of automatically evaluating specific content necessitates this approach. </a:t>
            </a:r>
          </a:p>
          <a:p>
            <a:pPr marL="342900" indent="-342900">
              <a:buFont typeface="Arial" panose="020B0604020202020204" pitchFamily="34" charset="0"/>
              <a:buChar char="•"/>
            </a:pPr>
            <a:r>
              <a:rPr lang="en-US" sz="2000" dirty="0"/>
              <a:t>If the Message Validation Result generated by the NIST Tool indicates </a:t>
            </a:r>
            <a:r>
              <a:rPr lang="en-US" sz="2000" dirty="0">
                <a:solidFill>
                  <a:srgbClr val="FF0000"/>
                </a:solidFill>
              </a:rPr>
              <a:t>content-related</a:t>
            </a:r>
            <a:r>
              <a:rPr lang="en-US" sz="2000" dirty="0"/>
              <a:t> errors, the ATL may change the order of the segments/segment groups in the test message to match the Test Case once the message has been loaded into the Message Content window of the Test Tool. </a:t>
            </a:r>
          </a:p>
          <a:p>
            <a:pPr marL="342900" indent="-342900">
              <a:buFont typeface="Arial" panose="020B0604020202020204" pitchFamily="34" charset="0"/>
              <a:buChar char="•"/>
            </a:pPr>
            <a:r>
              <a:rPr lang="en-US" sz="2000" dirty="0"/>
              <a:t>These kinds of content-related errors do not imply a failure of the vendor product nor a requirement to create the message with the segments/segment groups in a certain order (beyond the base message structure).</a:t>
            </a:r>
          </a:p>
        </p:txBody>
      </p:sp>
      <p:sp>
        <p:nvSpPr>
          <p:cNvPr id="2" name="Slide Number Placeholder 1"/>
          <p:cNvSpPr>
            <a:spLocks noGrp="1"/>
          </p:cNvSpPr>
          <p:nvPr>
            <p:ph type="sldNum" sz="quarter" idx="12"/>
          </p:nvPr>
        </p:nvSpPr>
        <p:spPr/>
        <p:txBody>
          <a:bodyPr/>
          <a:lstStyle/>
          <a:p>
            <a:pPr>
              <a:defRPr/>
            </a:pPr>
            <a:fld id="{F73034F6-D698-486E-9B63-D59A1C5B8B39}" type="slidenum">
              <a:rPr lang="en-US" smtClean="0"/>
              <a:pPr>
                <a:defRPr/>
              </a:pPr>
              <a:t>51</a:t>
            </a:fld>
            <a:endParaRPr lang="en-US" dirty="0"/>
          </a:p>
        </p:txBody>
      </p:sp>
    </p:spTree>
    <p:extLst>
      <p:ext uri="{BB962C8B-B14F-4D97-AF65-F5344CB8AC3E}">
        <p14:creationId xmlns:p14="http://schemas.microsoft.com/office/powerpoint/2010/main" val="9312724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a:xfrm>
            <a:off x="304800" y="120651"/>
            <a:ext cx="8153400" cy="523220"/>
          </a:xfrm>
        </p:spPr>
        <p:txBody>
          <a:bodyPr/>
          <a:lstStyle/>
          <a:p>
            <a:r>
              <a:rPr lang="en-US" dirty="0"/>
              <a:t>Example: Sequencing of Segments</a:t>
            </a:r>
          </a:p>
        </p:txBody>
      </p:sp>
      <p:sp>
        <p:nvSpPr>
          <p:cNvPr id="10256" name="TextBox 23"/>
          <p:cNvSpPr txBox="1">
            <a:spLocks noChangeArrowheads="1"/>
          </p:cNvSpPr>
          <p:nvPr/>
        </p:nvSpPr>
        <p:spPr bwMode="auto">
          <a:xfrm>
            <a:off x="381000" y="838200"/>
            <a:ext cx="8077200" cy="1015663"/>
          </a:xfrm>
          <a:prstGeom prst="rect">
            <a:avLst/>
          </a:prstGeom>
          <a:noFill/>
          <a:ln w="9525">
            <a:noFill/>
            <a:miter lim="800000"/>
            <a:headEnd/>
            <a:tailEnd/>
          </a:ln>
        </p:spPr>
        <p:txBody>
          <a:bodyPr wrap="square">
            <a:spAutoFit/>
          </a:bodyPr>
          <a:lstStyle/>
          <a:p>
            <a:pPr marL="342900" indent="-342900">
              <a:buFont typeface="Arial" panose="020B0604020202020204" pitchFamily="34" charset="0"/>
              <a:buChar char="•"/>
            </a:pPr>
            <a:r>
              <a:rPr lang="en-US" sz="2000" dirty="0"/>
              <a:t>Immunization: Test Case:  IZ-AD-2.1_Send_V04_Z22</a:t>
            </a:r>
          </a:p>
          <a:p>
            <a:pPr marL="342900" indent="-342900">
              <a:buFont typeface="Arial" panose="020B0604020202020204" pitchFamily="34" charset="0"/>
              <a:buChar char="•"/>
            </a:pPr>
            <a:r>
              <a:rPr lang="en-US" sz="2000" dirty="0"/>
              <a:t>Move the first ORDER group to the end of the message</a:t>
            </a:r>
          </a:p>
          <a:p>
            <a:pPr marL="342900" indent="-342900">
              <a:buFont typeface="Arial" panose="020B0604020202020204" pitchFamily="34" charset="0"/>
              <a:buChar char="•"/>
            </a:pPr>
            <a:r>
              <a:rPr lang="en-US" sz="2000" dirty="0"/>
              <a:t>Content Errors are reported (false negatives)</a:t>
            </a:r>
          </a:p>
        </p:txBody>
      </p:sp>
      <p:sp>
        <p:nvSpPr>
          <p:cNvPr id="2" name="Slide Number Placeholder 1"/>
          <p:cNvSpPr>
            <a:spLocks noGrp="1"/>
          </p:cNvSpPr>
          <p:nvPr>
            <p:ph type="sldNum" sz="quarter" idx="12"/>
          </p:nvPr>
        </p:nvSpPr>
        <p:spPr/>
        <p:txBody>
          <a:bodyPr/>
          <a:lstStyle/>
          <a:p>
            <a:pPr>
              <a:defRPr/>
            </a:pPr>
            <a:fld id="{F73034F6-D698-486E-9B63-D59A1C5B8B39}" type="slidenum">
              <a:rPr lang="en-US" smtClean="0"/>
              <a:pPr>
                <a:defRPr/>
              </a:pPr>
              <a:t>52</a:t>
            </a:fld>
            <a:endParaRPr lang="en-US" dirty="0"/>
          </a:p>
        </p:txBody>
      </p:sp>
      <p:pic>
        <p:nvPicPr>
          <p:cNvPr id="3" name="Picture 2"/>
          <p:cNvPicPr>
            <a:picLocks noChangeAspect="1"/>
          </p:cNvPicPr>
          <p:nvPr/>
        </p:nvPicPr>
        <p:blipFill>
          <a:blip r:embed="rId2"/>
          <a:stretch>
            <a:fillRect/>
          </a:stretch>
        </p:blipFill>
        <p:spPr>
          <a:xfrm>
            <a:off x="4191000" y="1865758"/>
            <a:ext cx="4727320" cy="3696841"/>
          </a:xfrm>
          <a:prstGeom prst="rect">
            <a:avLst/>
          </a:prstGeom>
        </p:spPr>
      </p:pic>
      <p:sp>
        <p:nvSpPr>
          <p:cNvPr id="4" name="Rectangle 3"/>
          <p:cNvSpPr/>
          <p:nvPr/>
        </p:nvSpPr>
        <p:spPr>
          <a:xfrm>
            <a:off x="365760" y="2048192"/>
            <a:ext cx="3505200" cy="4093428"/>
          </a:xfrm>
          <a:prstGeom prst="rect">
            <a:avLst/>
          </a:prstGeom>
        </p:spPr>
        <p:txBody>
          <a:bodyPr wrap="square">
            <a:spAutoFit/>
          </a:bodyPr>
          <a:lstStyle/>
          <a:p>
            <a:pPr marL="342900" indent="-342900">
              <a:buFont typeface="Arial" panose="020B0604020202020204" pitchFamily="34" charset="0"/>
              <a:buChar char="•"/>
            </a:pPr>
            <a:r>
              <a:rPr lang="en-US" sz="2000" dirty="0"/>
              <a:t>Remediate</a:t>
            </a:r>
          </a:p>
          <a:p>
            <a:pPr marL="800100" lvl="1" indent="-342900">
              <a:buFont typeface="Arial" panose="020B0604020202020204" pitchFamily="34" charset="0"/>
              <a:buChar char="•"/>
            </a:pPr>
            <a:r>
              <a:rPr lang="en-US" sz="2000" dirty="0"/>
              <a:t>Copy message into Context-free—confirm no technical errors</a:t>
            </a:r>
          </a:p>
          <a:p>
            <a:pPr marL="800100" lvl="1" indent="-342900">
              <a:buFont typeface="Arial" panose="020B0604020202020204" pitchFamily="34" charset="0"/>
              <a:buChar char="•"/>
            </a:pPr>
            <a:r>
              <a:rPr lang="en-US" sz="2000" dirty="0"/>
              <a:t>Rearrange Segments to match expected Segment order manually</a:t>
            </a:r>
          </a:p>
          <a:p>
            <a:pPr marL="800100" lvl="1" indent="-342900">
              <a:buFont typeface="Arial" panose="020B0604020202020204" pitchFamily="34" charset="0"/>
              <a:buChar char="•"/>
            </a:pPr>
            <a:r>
              <a:rPr lang="en-US" sz="2000" dirty="0"/>
              <a:t>If errors still exist then these are true negative errors and must be addressed by the vendor</a:t>
            </a:r>
          </a:p>
        </p:txBody>
      </p:sp>
    </p:spTree>
    <p:extLst>
      <p:ext uri="{BB962C8B-B14F-4D97-AF65-F5344CB8AC3E}">
        <p14:creationId xmlns:p14="http://schemas.microsoft.com/office/powerpoint/2010/main" val="34611428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Message with Segment Groups Order Altered</a:t>
            </a:r>
          </a:p>
        </p:txBody>
      </p:sp>
      <p:sp>
        <p:nvSpPr>
          <p:cNvPr id="3" name="Slide Number Placeholder 2"/>
          <p:cNvSpPr>
            <a:spLocks noGrp="1"/>
          </p:cNvSpPr>
          <p:nvPr>
            <p:ph type="sldNum" sz="quarter" idx="12"/>
          </p:nvPr>
        </p:nvSpPr>
        <p:spPr/>
        <p:txBody>
          <a:bodyPr/>
          <a:lstStyle/>
          <a:p>
            <a:pPr>
              <a:defRPr/>
            </a:pPr>
            <a:fld id="{F73034F6-D698-486E-9B63-D59A1C5B8B39}" type="slidenum">
              <a:rPr lang="en-US" smtClean="0">
                <a:solidFill>
                  <a:srgbClr val="FFFFFF"/>
                </a:solidFill>
              </a:rPr>
              <a:pPr>
                <a:defRPr/>
              </a:pPr>
              <a:t>53</a:t>
            </a:fld>
            <a:endParaRPr lang="en-US" dirty="0">
              <a:solidFill>
                <a:srgbClr val="FFFFFF"/>
              </a:solidFill>
            </a:endParaRPr>
          </a:p>
        </p:txBody>
      </p:sp>
      <p:sp>
        <p:nvSpPr>
          <p:cNvPr id="4" name="Rectangle 3"/>
          <p:cNvSpPr/>
          <p:nvPr/>
        </p:nvSpPr>
        <p:spPr>
          <a:xfrm>
            <a:off x="276225" y="3581400"/>
            <a:ext cx="8639175" cy="2308324"/>
          </a:xfrm>
          <a:prstGeom prst="rect">
            <a:avLst/>
          </a:prstGeom>
        </p:spPr>
        <p:txBody>
          <a:bodyPr wrap="square">
            <a:spAutoFit/>
          </a:bodyPr>
          <a:lstStyle/>
          <a:p>
            <a:r>
              <a:rPr lang="en-US" sz="800" dirty="0"/>
              <a:t>MSH|^~\&amp;|NISTEHRAPP|NISTEHRFAC|NISTIISAPP|NISTIISFAC|20150624084727.655-0500||VXU^V04^VXU_V04|NIST-IZ-AD-2.1_Send_V04_Z22|P|2.5.1|||ER|AL|||||Z22^CDCPHINVS|NISTEHRFAC|NISTIISFAC</a:t>
            </a:r>
          </a:p>
          <a:p>
            <a:r>
              <a:rPr lang="en-US" sz="800" dirty="0"/>
              <a:t>PID|1||90012^^^NIST-MPI-1^MR||</a:t>
            </a:r>
            <a:r>
              <a:rPr lang="en-US" sz="800" dirty="0" err="1"/>
              <a:t>Wong^Elise</a:t>
            </a:r>
            <a:r>
              <a:rPr lang="en-US" sz="800" dirty="0"/>
              <a:t>^^^^^L||19830615|F||2028-9^Asian^CDCREC|9200 Wellington Trail^^Bozeman^MT^59715^USA^P||^PRN^PH^^^406^5557896~^NET^Internet^Elise.Wong@isp.com|||||||||2186-5^Not Hispanic or </a:t>
            </a:r>
            <a:r>
              <a:rPr lang="en-US" sz="800" dirty="0" err="1"/>
              <a:t>Latino^CDCREC</a:t>
            </a:r>
            <a:r>
              <a:rPr lang="en-US" sz="800" dirty="0"/>
              <a:t>||N|1|||||N</a:t>
            </a:r>
          </a:p>
          <a:p>
            <a:r>
              <a:rPr lang="en-US" sz="800" dirty="0"/>
              <a:t>PD1|||||||||||02^Reminder/recall - any method^HL70215|N|20150624|||A|19830615|20150624</a:t>
            </a:r>
          </a:p>
          <a:p>
            <a:r>
              <a:rPr lang="en-US" sz="800" dirty="0"/>
              <a:t>ORC|RE|6139^NIST-AA-IZ-2|38760^NIST-AA-IZ-2|||||||7824^Jackson^Lily^Suzanne^^^^^NIST-PI-1^L^^^PRN|||||||NISTEHRFAC^NISTEHRFacility^HL70362|</a:t>
            </a:r>
          </a:p>
          <a:p>
            <a:r>
              <a:rPr lang="en-US" sz="800" dirty="0"/>
              <a:t>RXA|0|1|20141012||88^influenza, unspecified formulation^CVX|999|||01^Historical Administration^NIP001|||||||||||CP|A</a:t>
            </a:r>
          </a:p>
          <a:p>
            <a:r>
              <a:rPr lang="en-US" sz="800" dirty="0"/>
              <a:t>ORC|RE|7600^NIST-AA-IZ-2|35508^NIST-AA-IZ-2|||||||7824^Jackson^Lily^Suzanne^^^^^NIST-PI-1^L^^^PRN|||||||NISTEHRFAC^NISTEHRFacility^HL70362|</a:t>
            </a:r>
          </a:p>
          <a:p>
            <a:r>
              <a:rPr lang="en-US" sz="800" dirty="0"/>
              <a:t>RXA|0|1|20131112||88^influenza, unspecified formulation^CVX|999|||01^Historical Administration^NIP001|||||||||||CP|A</a:t>
            </a:r>
          </a:p>
          <a:p>
            <a:r>
              <a:rPr lang="en-US" sz="800" dirty="0">
                <a:solidFill>
                  <a:srgbClr val="FF0000"/>
                </a:solidFill>
              </a:rPr>
              <a:t>ORC|RE|4422^NIST-AA-IZ-2|13696^NIST-AA-IZ-2|||||||7824^Jackson^Lily^Suzanne^^^^^NIST-PI-1^L^^^PRN||654^Thomas^Wilma^Elizabeth^^^^^NIST-PI-1^L^^^MD|||||NISTEHRFAC^NISTEHRFacility^HL70362|</a:t>
            </a:r>
          </a:p>
          <a:p>
            <a:r>
              <a:rPr lang="en-US" sz="800" dirty="0">
                <a:solidFill>
                  <a:srgbClr val="FF0000"/>
                </a:solidFill>
              </a:rPr>
              <a:t>RXA|0|1|20150624||49281-0215-88^TENIVAC^NDC|0.5|mL^mL^UCUM||00^New Record^NIP001|7824^Jackson^Lily^Suzanne^^^^^NIST-PI-1^L^^^PRN|^^^NIST-Clinic-1||||315841|20151216|PMC^Sanofi </a:t>
            </a:r>
            <a:r>
              <a:rPr lang="en-US" sz="800" dirty="0" err="1">
                <a:solidFill>
                  <a:srgbClr val="FF0000"/>
                </a:solidFill>
              </a:rPr>
              <a:t>Pasteur^MVX</a:t>
            </a:r>
            <a:r>
              <a:rPr lang="en-US" sz="800" dirty="0">
                <a:solidFill>
                  <a:srgbClr val="FF0000"/>
                </a:solidFill>
              </a:rPr>
              <a:t>|||CP|A</a:t>
            </a:r>
          </a:p>
          <a:p>
            <a:r>
              <a:rPr lang="en-US" sz="800" dirty="0">
                <a:solidFill>
                  <a:srgbClr val="FF0000"/>
                </a:solidFill>
              </a:rPr>
              <a:t>RXR|C28161^Intramuscular^NCIT|RD^Right Deltoid^HL70163</a:t>
            </a:r>
          </a:p>
          <a:p>
            <a:r>
              <a:rPr lang="en-US" sz="800" dirty="0">
                <a:solidFill>
                  <a:srgbClr val="FF0000"/>
                </a:solidFill>
              </a:rPr>
              <a:t>OBX|1|CE|30963-3^Vaccine Funding Source^LN|1|PHC70^Private^CDCPHINVS||||||F|||20150624</a:t>
            </a:r>
          </a:p>
          <a:p>
            <a:r>
              <a:rPr lang="en-US" sz="800" dirty="0">
                <a:solidFill>
                  <a:srgbClr val="FF0000"/>
                </a:solidFill>
              </a:rPr>
              <a:t>OBX|2|CE|64994-7^Vaccine Funding Program Eligibility^LN|2|V01^Not VFC Eligible^HL70064||||||F|||20150624|||VXC40^per </a:t>
            </a:r>
            <a:r>
              <a:rPr lang="en-US" sz="800" dirty="0" err="1">
                <a:solidFill>
                  <a:srgbClr val="FF0000"/>
                </a:solidFill>
              </a:rPr>
              <a:t>immunization^CDCPHINVS</a:t>
            </a:r>
            <a:endParaRPr lang="en-US" sz="800" dirty="0">
              <a:solidFill>
                <a:srgbClr val="FF0000"/>
              </a:solidFill>
            </a:endParaRPr>
          </a:p>
          <a:p>
            <a:r>
              <a:rPr lang="en-US" sz="800" dirty="0">
                <a:solidFill>
                  <a:srgbClr val="FF0000"/>
                </a:solidFill>
              </a:rPr>
              <a:t>OBX|3|CE|69764-9^Document Type^LN|3|253088698300028811150224^Tetanus/Diphtheria (Td) VIS^cdcgs1vis||||||F|||20150624</a:t>
            </a:r>
          </a:p>
          <a:p>
            <a:r>
              <a:rPr lang="en-US" sz="800" dirty="0">
                <a:solidFill>
                  <a:srgbClr val="FF0000"/>
                </a:solidFill>
              </a:rPr>
              <a:t>OBX|4|DT|29769-7^Date Vis Presented^LN|3|20150624||||||F|||20150624</a:t>
            </a:r>
          </a:p>
        </p:txBody>
      </p:sp>
      <p:sp>
        <p:nvSpPr>
          <p:cNvPr id="5" name="Rectangle 4"/>
          <p:cNvSpPr/>
          <p:nvPr/>
        </p:nvSpPr>
        <p:spPr>
          <a:xfrm>
            <a:off x="276225" y="956419"/>
            <a:ext cx="8639175" cy="2308324"/>
          </a:xfrm>
          <a:prstGeom prst="rect">
            <a:avLst/>
          </a:prstGeom>
        </p:spPr>
        <p:txBody>
          <a:bodyPr wrap="square">
            <a:spAutoFit/>
          </a:bodyPr>
          <a:lstStyle/>
          <a:p>
            <a:r>
              <a:rPr lang="en-US" sz="800" dirty="0"/>
              <a:t>MSH|^~\&amp;|NISTEHRAPP|NISTEHRFAC|NISTIISAPP|NISTIISFAC|20150624084727.655-0500||VXU^V04^VXU_V04|NIST-IZ-AD-2.1_Send_V04_Z22|P|2.5.1|||ER|AL|||||Z22^CDCPHINVS|NISTEHRFAC|NISTIISFAC</a:t>
            </a:r>
          </a:p>
          <a:p>
            <a:r>
              <a:rPr lang="en-US" sz="800" dirty="0"/>
              <a:t>PID|1||90012^^^NIST-MPI-1^MR||</a:t>
            </a:r>
            <a:r>
              <a:rPr lang="en-US" sz="800" dirty="0" err="1"/>
              <a:t>Wong^Elise</a:t>
            </a:r>
            <a:r>
              <a:rPr lang="en-US" sz="800" dirty="0"/>
              <a:t>^^^^^L||19830615|F||2028-9^Asian^CDCREC|9200 Wellington Trail^^Bozeman^MT^59715^USA^P||^PRN^PH^^^406^5557896~^NET^Internet^Elise.Wong@isp.com|||||||||2186-5^Not Hispanic or </a:t>
            </a:r>
            <a:r>
              <a:rPr lang="en-US" sz="800" dirty="0" err="1"/>
              <a:t>Latino^CDCREC</a:t>
            </a:r>
            <a:r>
              <a:rPr lang="en-US" sz="800" dirty="0"/>
              <a:t>||N|1|||||N</a:t>
            </a:r>
          </a:p>
          <a:p>
            <a:r>
              <a:rPr lang="en-US" sz="800" dirty="0"/>
              <a:t>PD1|||||||||||02^Reminder/recall - any method^HL70215|N|20150624|||A|19830615|20150624</a:t>
            </a:r>
          </a:p>
          <a:p>
            <a:r>
              <a:rPr lang="en-US" sz="800" dirty="0">
                <a:solidFill>
                  <a:srgbClr val="FF0000"/>
                </a:solidFill>
              </a:rPr>
              <a:t>ORC|RE|4422^NIST-AA-IZ-2|13696^NIST-AA-IZ-2|||||||7824^Jackson^Lily^Suzanne^^^^^NIST-PI-1^L^^^PRN||654^Thomas^Wilma^Elizabeth^^^^^NIST-PI-1^L^^^MD|||||NISTEHRFAC^NISTEHRFacility^HL70362|</a:t>
            </a:r>
          </a:p>
          <a:p>
            <a:r>
              <a:rPr lang="en-US" sz="800" dirty="0">
                <a:solidFill>
                  <a:srgbClr val="FF0000"/>
                </a:solidFill>
              </a:rPr>
              <a:t>RXA|0|1|20150624||49281-0215-88^TENIVAC^NDC|0.5|mL^mL^UCUM||00^New Record^NIP001|7824^Jackson^Lily^Suzanne^^^^^NIST-PI-1^L^^^PRN|^^^NIST-Clinic-1||||315841|20151216|PMC^Sanofi </a:t>
            </a:r>
            <a:r>
              <a:rPr lang="en-US" sz="800" dirty="0" err="1">
                <a:solidFill>
                  <a:srgbClr val="FF0000"/>
                </a:solidFill>
              </a:rPr>
              <a:t>Pasteur^MVX</a:t>
            </a:r>
            <a:r>
              <a:rPr lang="en-US" sz="800" dirty="0">
                <a:solidFill>
                  <a:srgbClr val="FF0000"/>
                </a:solidFill>
              </a:rPr>
              <a:t>|||CP|A</a:t>
            </a:r>
          </a:p>
          <a:p>
            <a:r>
              <a:rPr lang="en-US" sz="800" dirty="0">
                <a:solidFill>
                  <a:srgbClr val="FF0000"/>
                </a:solidFill>
              </a:rPr>
              <a:t>RXR|C28161^Intramuscular^NCIT|RD^Right Deltoid^HL70163</a:t>
            </a:r>
          </a:p>
          <a:p>
            <a:r>
              <a:rPr lang="en-US" sz="800" dirty="0">
                <a:solidFill>
                  <a:srgbClr val="FF0000"/>
                </a:solidFill>
              </a:rPr>
              <a:t>OBX|1|CE|30963-3^Vaccine Funding Source^LN|1|PHC70^Private^CDCPHINVS||||||F|||20150624</a:t>
            </a:r>
          </a:p>
          <a:p>
            <a:r>
              <a:rPr lang="en-US" sz="800" dirty="0">
                <a:solidFill>
                  <a:srgbClr val="FF0000"/>
                </a:solidFill>
              </a:rPr>
              <a:t>OBX|2|CE|64994-7^Vaccine Funding Program Eligibility^LN|2|V01^Not VFC Eligible^HL70064||||||F|||20150624|||VXC40^per </a:t>
            </a:r>
            <a:r>
              <a:rPr lang="en-US" sz="800" dirty="0" err="1">
                <a:solidFill>
                  <a:srgbClr val="FF0000"/>
                </a:solidFill>
              </a:rPr>
              <a:t>immunization^CDCPHINVS</a:t>
            </a:r>
            <a:endParaRPr lang="en-US" sz="800" dirty="0">
              <a:solidFill>
                <a:srgbClr val="FF0000"/>
              </a:solidFill>
            </a:endParaRPr>
          </a:p>
          <a:p>
            <a:r>
              <a:rPr lang="en-US" sz="800" dirty="0">
                <a:solidFill>
                  <a:srgbClr val="FF0000"/>
                </a:solidFill>
              </a:rPr>
              <a:t>OBX|3|CE|69764-9^Document Type^LN|3|253088698300028811150224^Tetanus/Diphtheria (Td) VIS^cdcgs1vis||||||F|||20150624</a:t>
            </a:r>
          </a:p>
          <a:p>
            <a:r>
              <a:rPr lang="en-US" sz="800" dirty="0">
                <a:solidFill>
                  <a:srgbClr val="FF0000"/>
                </a:solidFill>
              </a:rPr>
              <a:t>OBX|4|DT|29769-7^Date Vis Presented^LN|3|20150624||||||F|||20150624</a:t>
            </a:r>
          </a:p>
          <a:p>
            <a:r>
              <a:rPr lang="en-US" sz="800" dirty="0"/>
              <a:t>ORC|RE|6139^NIST-AA-IZ-2|38760^NIST-AA-IZ-2|||||||7824^Jackson^Lily^Suzanne^^^^^NIST-PI-1^L^^^PRN|||||||NISTEHRFAC^NISTEHRFacility^HL70362|</a:t>
            </a:r>
          </a:p>
          <a:p>
            <a:r>
              <a:rPr lang="en-US" sz="800" dirty="0"/>
              <a:t>RXA|0|1|20141012||88^influenza, unspecified formulation^CVX|999|||01^Historical Administration^NIP001|||||||||||CP|A</a:t>
            </a:r>
          </a:p>
          <a:p>
            <a:r>
              <a:rPr lang="en-US" sz="800" dirty="0"/>
              <a:t>ORC|RE|7600^NIST-AA-IZ-2|35508^NIST-AA-IZ-2|||||||7824^Jackson^Lily^Suzanne^^^^^NIST-PI-1^L^^^PRN|||||||NISTEHRFAC^NISTEHRFacility^HL70362|</a:t>
            </a:r>
          </a:p>
          <a:p>
            <a:r>
              <a:rPr lang="en-US" sz="800" dirty="0"/>
              <a:t>RXA|0|1|20131112||88^influenza, unspecified formulation^CVX|999|||01^Historical Administration^NIP001|||||||||||CP|A</a:t>
            </a:r>
            <a:endParaRPr lang="en-US" sz="800" dirty="0">
              <a:solidFill>
                <a:srgbClr val="FF0000"/>
              </a:solidFill>
            </a:endParaRPr>
          </a:p>
        </p:txBody>
      </p:sp>
      <p:sp>
        <p:nvSpPr>
          <p:cNvPr id="6" name="TextBox 5"/>
          <p:cNvSpPr txBox="1"/>
          <p:nvPr/>
        </p:nvSpPr>
        <p:spPr>
          <a:xfrm>
            <a:off x="276225" y="655002"/>
            <a:ext cx="2941831" cy="369332"/>
          </a:xfrm>
          <a:prstGeom prst="rect">
            <a:avLst/>
          </a:prstGeom>
          <a:noFill/>
        </p:spPr>
        <p:txBody>
          <a:bodyPr wrap="none" rtlCol="0">
            <a:spAutoFit/>
          </a:bodyPr>
          <a:lstStyle/>
          <a:p>
            <a:r>
              <a:rPr lang="en-US" u="sng" dirty="0"/>
              <a:t>Original Example Message</a:t>
            </a:r>
          </a:p>
        </p:txBody>
      </p:sp>
      <p:sp>
        <p:nvSpPr>
          <p:cNvPr id="7" name="TextBox 6"/>
          <p:cNvSpPr txBox="1"/>
          <p:nvPr/>
        </p:nvSpPr>
        <p:spPr>
          <a:xfrm>
            <a:off x="276225" y="3231227"/>
            <a:ext cx="3018775" cy="369332"/>
          </a:xfrm>
          <a:prstGeom prst="rect">
            <a:avLst/>
          </a:prstGeom>
          <a:noFill/>
        </p:spPr>
        <p:txBody>
          <a:bodyPr wrap="none" rtlCol="0">
            <a:spAutoFit/>
          </a:bodyPr>
          <a:lstStyle/>
          <a:p>
            <a:r>
              <a:rPr lang="en-US" u="sng" dirty="0"/>
              <a:t>Modified Example Message</a:t>
            </a:r>
          </a:p>
        </p:txBody>
      </p:sp>
    </p:spTree>
    <p:extLst>
      <p:ext uri="{BB962C8B-B14F-4D97-AF65-F5344CB8AC3E}">
        <p14:creationId xmlns:p14="http://schemas.microsoft.com/office/powerpoint/2010/main" val="33506250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a:xfrm>
            <a:off x="304800" y="120651"/>
            <a:ext cx="8153400" cy="523220"/>
          </a:xfrm>
        </p:spPr>
        <p:txBody>
          <a:bodyPr/>
          <a:lstStyle/>
          <a:p>
            <a:r>
              <a:rPr lang="en-US" dirty="0"/>
              <a:t>Test Data Validation – Sequencing of Fields</a:t>
            </a:r>
          </a:p>
        </p:txBody>
      </p:sp>
      <p:sp>
        <p:nvSpPr>
          <p:cNvPr id="10256" name="TextBox 23"/>
          <p:cNvSpPr txBox="1">
            <a:spLocks noChangeArrowheads="1"/>
          </p:cNvSpPr>
          <p:nvPr/>
        </p:nvSpPr>
        <p:spPr bwMode="auto">
          <a:xfrm>
            <a:off x="381000" y="838200"/>
            <a:ext cx="8077200" cy="5016758"/>
          </a:xfrm>
          <a:prstGeom prst="rect">
            <a:avLst/>
          </a:prstGeom>
          <a:noFill/>
          <a:ln w="9525">
            <a:noFill/>
            <a:miter lim="800000"/>
            <a:headEnd/>
            <a:tailEnd/>
          </a:ln>
        </p:spPr>
        <p:txBody>
          <a:bodyPr wrap="square">
            <a:spAutoFit/>
          </a:bodyPr>
          <a:lstStyle/>
          <a:p>
            <a:pPr marL="342900" indent="-342900">
              <a:buFont typeface="Arial" panose="020B0604020202020204" pitchFamily="34" charset="0"/>
              <a:buChar char="•"/>
            </a:pPr>
            <a:r>
              <a:rPr lang="en-US" sz="2000" dirty="0"/>
              <a:t>The NIST context-based testing performs specific content validation depending on the Category/Qualifier combination assigned to the Data Elements in the message. </a:t>
            </a:r>
          </a:p>
          <a:p>
            <a:pPr marL="342900" indent="-342900">
              <a:buFont typeface="Arial" panose="020B0604020202020204" pitchFamily="34" charset="0"/>
              <a:buChar char="•"/>
            </a:pPr>
            <a:r>
              <a:rPr lang="en-US" sz="2000" dirty="0"/>
              <a:t>In some cases, in order to perform this type of validation the NIST Tool expects the </a:t>
            </a:r>
            <a:r>
              <a:rPr lang="en-US" sz="2000" dirty="0">
                <a:solidFill>
                  <a:srgbClr val="FF0000"/>
                </a:solidFill>
              </a:rPr>
              <a:t>repeating fields </a:t>
            </a:r>
            <a:r>
              <a:rPr lang="en-US" sz="2000" dirty="0"/>
              <a:t>in the message to be sequenced in a certain order. The complexity of automatically evaluating specific content necessitates this approach. </a:t>
            </a:r>
          </a:p>
          <a:p>
            <a:pPr marL="342900" indent="-342900">
              <a:buFont typeface="Arial" panose="020B0604020202020204" pitchFamily="34" charset="0"/>
              <a:buChar char="•"/>
            </a:pPr>
            <a:r>
              <a:rPr lang="en-US" sz="2000" dirty="0"/>
              <a:t>If the Message Validation Result generated by the NIST Tool indicates </a:t>
            </a:r>
            <a:r>
              <a:rPr lang="en-US" sz="2000" dirty="0">
                <a:solidFill>
                  <a:srgbClr val="FF0000"/>
                </a:solidFill>
              </a:rPr>
              <a:t>content-related</a:t>
            </a:r>
            <a:r>
              <a:rPr lang="en-US" sz="2000" dirty="0"/>
              <a:t> errors, the ATL may change the order of the </a:t>
            </a:r>
            <a:r>
              <a:rPr lang="en-US" sz="2000" dirty="0">
                <a:solidFill>
                  <a:srgbClr val="FF0000"/>
                </a:solidFill>
              </a:rPr>
              <a:t>repeating fields </a:t>
            </a:r>
            <a:r>
              <a:rPr lang="en-US" sz="2000" dirty="0"/>
              <a:t>in the test message to match the Test Case once the message has been loaded into the Message Content window of the Test Tool. </a:t>
            </a:r>
          </a:p>
          <a:p>
            <a:pPr marL="342900" indent="-342900">
              <a:buFont typeface="Arial" panose="020B0604020202020204" pitchFamily="34" charset="0"/>
              <a:buChar char="•"/>
            </a:pPr>
            <a:r>
              <a:rPr lang="en-US" sz="2000" dirty="0"/>
              <a:t>These kinds of content-related errors do not imply a failure of the vendor product nor a requirement to create the message with the </a:t>
            </a:r>
            <a:r>
              <a:rPr lang="en-US" sz="2000" dirty="0">
                <a:solidFill>
                  <a:srgbClr val="FF0000"/>
                </a:solidFill>
              </a:rPr>
              <a:t>repeating fields </a:t>
            </a:r>
            <a:r>
              <a:rPr lang="en-US" sz="2000" dirty="0"/>
              <a:t>in a certain order (beyond the base message structure).</a:t>
            </a:r>
          </a:p>
        </p:txBody>
      </p:sp>
      <p:sp>
        <p:nvSpPr>
          <p:cNvPr id="2" name="Slide Number Placeholder 1"/>
          <p:cNvSpPr>
            <a:spLocks noGrp="1"/>
          </p:cNvSpPr>
          <p:nvPr>
            <p:ph type="sldNum" sz="quarter" idx="12"/>
          </p:nvPr>
        </p:nvSpPr>
        <p:spPr/>
        <p:txBody>
          <a:bodyPr/>
          <a:lstStyle/>
          <a:p>
            <a:pPr>
              <a:defRPr/>
            </a:pPr>
            <a:fld id="{F73034F6-D698-486E-9B63-D59A1C5B8B39}" type="slidenum">
              <a:rPr lang="en-US" smtClean="0"/>
              <a:pPr>
                <a:defRPr/>
              </a:pPr>
              <a:t>54</a:t>
            </a:fld>
            <a:endParaRPr lang="en-US" dirty="0"/>
          </a:p>
        </p:txBody>
      </p:sp>
    </p:spTree>
    <p:extLst>
      <p:ext uri="{BB962C8B-B14F-4D97-AF65-F5344CB8AC3E}">
        <p14:creationId xmlns:p14="http://schemas.microsoft.com/office/powerpoint/2010/main" val="13678701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a:xfrm>
            <a:off x="304800" y="120651"/>
            <a:ext cx="8153400" cy="523220"/>
          </a:xfrm>
        </p:spPr>
        <p:txBody>
          <a:bodyPr/>
          <a:lstStyle/>
          <a:p>
            <a:r>
              <a:rPr lang="en-US" dirty="0"/>
              <a:t>Example: Sequencing of Repeating Fields</a:t>
            </a:r>
          </a:p>
        </p:txBody>
      </p:sp>
      <p:sp>
        <p:nvSpPr>
          <p:cNvPr id="10256" name="TextBox 23"/>
          <p:cNvSpPr txBox="1">
            <a:spLocks noChangeArrowheads="1"/>
          </p:cNvSpPr>
          <p:nvPr/>
        </p:nvSpPr>
        <p:spPr bwMode="auto">
          <a:xfrm>
            <a:off x="381000" y="838200"/>
            <a:ext cx="8077200" cy="1261884"/>
          </a:xfrm>
          <a:prstGeom prst="rect">
            <a:avLst/>
          </a:prstGeom>
          <a:noFill/>
          <a:ln w="9525">
            <a:noFill/>
            <a:miter lim="800000"/>
            <a:headEnd/>
            <a:tailEnd/>
          </a:ln>
        </p:spPr>
        <p:txBody>
          <a:bodyPr wrap="square">
            <a:spAutoFit/>
          </a:bodyPr>
          <a:lstStyle/>
          <a:p>
            <a:pPr marL="342900" indent="-342900">
              <a:buFont typeface="Arial" panose="020B0604020202020204" pitchFamily="34" charset="0"/>
              <a:buChar char="•"/>
            </a:pPr>
            <a:r>
              <a:rPr lang="en-US" sz="2000" dirty="0"/>
              <a:t>Immunization: Test Case:  IZ-AD-2.1_Send_V04_Z22</a:t>
            </a:r>
          </a:p>
          <a:p>
            <a:pPr marL="342900" indent="-342900">
              <a:buFont typeface="Arial" panose="020B0604020202020204" pitchFamily="34" charset="0"/>
              <a:buChar char="•"/>
            </a:pPr>
            <a:r>
              <a:rPr lang="en-US" sz="2000" dirty="0"/>
              <a:t>Change the order of the PID-13 (Phone Number)</a:t>
            </a:r>
          </a:p>
          <a:p>
            <a:pPr marL="800100" lvl="1" indent="-342900">
              <a:buFont typeface="Arial" panose="020B0604020202020204" pitchFamily="34" charset="0"/>
              <a:buChar char="•"/>
            </a:pPr>
            <a:r>
              <a:rPr lang="en-US" sz="1600" dirty="0"/>
              <a:t>^PRN^PH^^^406^5557896~^NET^Internet^Elise.Wong@isp.com</a:t>
            </a:r>
          </a:p>
          <a:p>
            <a:pPr marL="342900" indent="-342900">
              <a:buFont typeface="Arial" panose="020B0604020202020204" pitchFamily="34" charset="0"/>
              <a:buChar char="•"/>
            </a:pPr>
            <a:r>
              <a:rPr lang="en-US" sz="2000" dirty="0"/>
              <a:t>Content Errors are reported (false negatives)</a:t>
            </a:r>
          </a:p>
        </p:txBody>
      </p:sp>
      <p:sp>
        <p:nvSpPr>
          <p:cNvPr id="2" name="Slide Number Placeholder 1"/>
          <p:cNvSpPr>
            <a:spLocks noGrp="1"/>
          </p:cNvSpPr>
          <p:nvPr>
            <p:ph type="sldNum" sz="quarter" idx="12"/>
          </p:nvPr>
        </p:nvSpPr>
        <p:spPr/>
        <p:txBody>
          <a:bodyPr/>
          <a:lstStyle/>
          <a:p>
            <a:pPr>
              <a:defRPr/>
            </a:pPr>
            <a:fld id="{F73034F6-D698-486E-9B63-D59A1C5B8B39}" type="slidenum">
              <a:rPr lang="en-US" smtClean="0"/>
              <a:pPr>
                <a:defRPr/>
              </a:pPr>
              <a:t>55</a:t>
            </a:fld>
            <a:endParaRPr lang="en-US" dirty="0"/>
          </a:p>
        </p:txBody>
      </p:sp>
      <p:sp>
        <p:nvSpPr>
          <p:cNvPr id="4" name="Rectangle 3"/>
          <p:cNvSpPr/>
          <p:nvPr/>
        </p:nvSpPr>
        <p:spPr>
          <a:xfrm>
            <a:off x="381000" y="2150388"/>
            <a:ext cx="3505200" cy="3785652"/>
          </a:xfrm>
          <a:prstGeom prst="rect">
            <a:avLst/>
          </a:prstGeom>
        </p:spPr>
        <p:txBody>
          <a:bodyPr wrap="square">
            <a:spAutoFit/>
          </a:bodyPr>
          <a:lstStyle/>
          <a:p>
            <a:pPr marL="342900" indent="-342900">
              <a:buFont typeface="Arial" panose="020B0604020202020204" pitchFamily="34" charset="0"/>
              <a:buChar char="•"/>
            </a:pPr>
            <a:r>
              <a:rPr lang="en-US" sz="2000" dirty="0"/>
              <a:t>Remediate</a:t>
            </a:r>
          </a:p>
          <a:p>
            <a:pPr marL="800100" lvl="1" indent="-342900">
              <a:buFont typeface="Arial" panose="020B0604020202020204" pitchFamily="34" charset="0"/>
              <a:buChar char="•"/>
            </a:pPr>
            <a:r>
              <a:rPr lang="en-US" sz="2000" dirty="0"/>
              <a:t>Copy message into Context-free—confirm no technical errors</a:t>
            </a:r>
          </a:p>
          <a:p>
            <a:pPr marL="800100" lvl="1" indent="-342900">
              <a:buFont typeface="Arial" panose="020B0604020202020204" pitchFamily="34" charset="0"/>
              <a:buChar char="•"/>
            </a:pPr>
            <a:r>
              <a:rPr lang="en-US" sz="2000" dirty="0"/>
              <a:t>Rearrange fields to match expected fields order manually</a:t>
            </a:r>
          </a:p>
          <a:p>
            <a:pPr marL="800100" lvl="1" indent="-342900">
              <a:buFont typeface="Arial" panose="020B0604020202020204" pitchFamily="34" charset="0"/>
              <a:buChar char="•"/>
            </a:pPr>
            <a:r>
              <a:rPr lang="en-US" sz="2000" dirty="0"/>
              <a:t>If errors still exist then these are true negative errors and must be addressed by the vendor</a:t>
            </a:r>
          </a:p>
        </p:txBody>
      </p:sp>
      <p:pic>
        <p:nvPicPr>
          <p:cNvPr id="5" name="Picture 4"/>
          <p:cNvPicPr>
            <a:picLocks noChangeAspect="1"/>
          </p:cNvPicPr>
          <p:nvPr/>
        </p:nvPicPr>
        <p:blipFill>
          <a:blip r:embed="rId2"/>
          <a:stretch>
            <a:fillRect/>
          </a:stretch>
        </p:blipFill>
        <p:spPr>
          <a:xfrm>
            <a:off x="3962400" y="2150388"/>
            <a:ext cx="5018402" cy="3524250"/>
          </a:xfrm>
          <a:prstGeom prst="rect">
            <a:avLst/>
          </a:prstGeom>
        </p:spPr>
      </p:pic>
    </p:spTree>
    <p:extLst>
      <p:ext uri="{BB962C8B-B14F-4D97-AF65-F5344CB8AC3E}">
        <p14:creationId xmlns:p14="http://schemas.microsoft.com/office/powerpoint/2010/main" val="11063347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Message with Fields Order Altered</a:t>
            </a:r>
          </a:p>
        </p:txBody>
      </p:sp>
      <p:sp>
        <p:nvSpPr>
          <p:cNvPr id="3" name="Slide Number Placeholder 2"/>
          <p:cNvSpPr>
            <a:spLocks noGrp="1"/>
          </p:cNvSpPr>
          <p:nvPr>
            <p:ph type="sldNum" sz="quarter" idx="12"/>
          </p:nvPr>
        </p:nvSpPr>
        <p:spPr/>
        <p:txBody>
          <a:bodyPr/>
          <a:lstStyle/>
          <a:p>
            <a:pPr>
              <a:defRPr/>
            </a:pPr>
            <a:fld id="{F73034F6-D698-486E-9B63-D59A1C5B8B39}" type="slidenum">
              <a:rPr lang="en-US" smtClean="0">
                <a:solidFill>
                  <a:srgbClr val="FFFFFF"/>
                </a:solidFill>
              </a:rPr>
              <a:pPr>
                <a:defRPr/>
              </a:pPr>
              <a:t>56</a:t>
            </a:fld>
            <a:endParaRPr lang="en-US" dirty="0">
              <a:solidFill>
                <a:srgbClr val="FFFFFF"/>
              </a:solidFill>
            </a:endParaRPr>
          </a:p>
        </p:txBody>
      </p:sp>
      <p:sp>
        <p:nvSpPr>
          <p:cNvPr id="4" name="Rectangle 3"/>
          <p:cNvSpPr/>
          <p:nvPr/>
        </p:nvSpPr>
        <p:spPr>
          <a:xfrm>
            <a:off x="237752" y="3837908"/>
            <a:ext cx="8639175" cy="2308324"/>
          </a:xfrm>
          <a:prstGeom prst="rect">
            <a:avLst/>
          </a:prstGeom>
        </p:spPr>
        <p:txBody>
          <a:bodyPr wrap="square">
            <a:spAutoFit/>
          </a:bodyPr>
          <a:lstStyle/>
          <a:p>
            <a:r>
              <a:rPr lang="en-US" sz="800" dirty="0"/>
              <a:t>MSH|^~\&amp;|NISTEHRAPP|NISTEHRFAC|NISTIISAPP|NISTIISFAC|20150624084727.655-0500||VXU^V04^VXU_V04|NIST-IZ-AD-2.1_Send_V04_Z22|P|2.5.1|||ER|AL|||||Z22^CDCPHINVS|NISTEHRFAC|NISTIISFAC</a:t>
            </a:r>
          </a:p>
          <a:p>
            <a:r>
              <a:rPr lang="en-US" sz="800" dirty="0"/>
              <a:t>PID|1||90012^^^NIST-MPI-1^MR||</a:t>
            </a:r>
            <a:r>
              <a:rPr lang="en-US" sz="800" dirty="0" err="1"/>
              <a:t>Wong^Elise</a:t>
            </a:r>
            <a:r>
              <a:rPr lang="en-US" sz="800" dirty="0"/>
              <a:t>^^^^^L||19830615|F||2028-9^Asian^CDCREC|9200 Wellington Trail^^Bozeman^MT^59715^USA^P</a:t>
            </a:r>
            <a:r>
              <a:rPr lang="en-US" sz="800" dirty="0">
                <a:solidFill>
                  <a:srgbClr val="FF0000"/>
                </a:solidFill>
              </a:rPr>
              <a:t>||^NET^Internet^Elise.Wong@isp.com~^PRN^PH^^^406^5557896</a:t>
            </a:r>
            <a:r>
              <a:rPr lang="en-US" sz="800" dirty="0"/>
              <a:t>|||||||||2186-5^Not Hispanic or </a:t>
            </a:r>
            <a:r>
              <a:rPr lang="en-US" sz="800" dirty="0" err="1"/>
              <a:t>Latino^CDCREC</a:t>
            </a:r>
            <a:r>
              <a:rPr lang="en-US" sz="800" dirty="0"/>
              <a:t>||N|1|||||N</a:t>
            </a:r>
          </a:p>
          <a:p>
            <a:r>
              <a:rPr lang="en-US" sz="800" dirty="0"/>
              <a:t>PD1|||||||||||02^Reminder/recall - any method^HL70215|N|20150624|||A|19830615|20150624</a:t>
            </a:r>
          </a:p>
          <a:p>
            <a:r>
              <a:rPr lang="en-US" sz="800" dirty="0"/>
              <a:t>ORC|RE|4422^NIST-AA-IZ-2|13696^NIST-AA-IZ-2|||||||7824^Jackson^Lily^Suzanne^^^^^NIST-PI-1^L^^^PRN||654^Thomas^Wilma^Elizabeth^^^^^NIST-PI-1^L^^^MD|||||NISTEHRFAC^NISTEHRFacility^HL70362|</a:t>
            </a:r>
          </a:p>
          <a:p>
            <a:r>
              <a:rPr lang="en-US" sz="800" dirty="0"/>
              <a:t>RXA|0|1|20150624||49281-0215-88^TENIVAC^NDC|0.5|mL^mL^UCUM||00^New Record^NIP001|7824^Jackson^Lily^Suzanne^^^^^NIST-PI-1^L^^^PRN|^^^NIST-Clinic-1||||315841|20151216|PMC^Sanofi </a:t>
            </a:r>
            <a:r>
              <a:rPr lang="en-US" sz="800" dirty="0" err="1"/>
              <a:t>Pasteur^MVX</a:t>
            </a:r>
            <a:r>
              <a:rPr lang="en-US" sz="800" dirty="0"/>
              <a:t>|||CP|A</a:t>
            </a:r>
          </a:p>
          <a:p>
            <a:r>
              <a:rPr lang="en-US" sz="800" dirty="0"/>
              <a:t>RXR|C28161^Intramuscular^NCIT|RD^Right Deltoid^HL70163</a:t>
            </a:r>
          </a:p>
          <a:p>
            <a:r>
              <a:rPr lang="en-US" sz="800" dirty="0"/>
              <a:t>OBX|1|CE|30963-3^Vaccine Funding Source^LN|1|PHC70^Private^CDCPHINVS||||||F|||20150624</a:t>
            </a:r>
          </a:p>
          <a:p>
            <a:r>
              <a:rPr lang="en-US" sz="800" dirty="0"/>
              <a:t>OBX|2|CE|64994-7^Vaccine Funding Program Eligibility^LN|2|V01^Not VFC Eligible^HL70064||||||F|||20150624|||VXC40^per </a:t>
            </a:r>
            <a:r>
              <a:rPr lang="en-US" sz="800" dirty="0" err="1"/>
              <a:t>immunization^CDCPHINVS</a:t>
            </a:r>
            <a:endParaRPr lang="en-US" sz="800" dirty="0"/>
          </a:p>
          <a:p>
            <a:r>
              <a:rPr lang="en-US" sz="800" dirty="0"/>
              <a:t>OBX|3|CE|69764-9^Document Type^LN|3|253088698300028811150224^Tetanus/Diphtheria (Td) VIS^cdcgs1vis||||||F|||20150624</a:t>
            </a:r>
          </a:p>
          <a:p>
            <a:r>
              <a:rPr lang="en-US" sz="800" dirty="0"/>
              <a:t>OBX|4|DT|29769-7^Date Vis Presented^LN|3|20150624||||||F|||20150624</a:t>
            </a:r>
          </a:p>
          <a:p>
            <a:r>
              <a:rPr lang="en-US" sz="800" dirty="0"/>
              <a:t>ORC|RE|6139^NIST-AA-IZ-2|38760^NIST-AA-IZ-2|||||||7824^Jackson^Lily^Suzanne^^^^^NIST-PI-1^L^^^PRN|||||||NISTEHRFAC^NISTEHRFacility^HL70362|</a:t>
            </a:r>
          </a:p>
          <a:p>
            <a:r>
              <a:rPr lang="en-US" sz="800" dirty="0"/>
              <a:t>RXA|0|1|20141012||88^influenza, unspecified formulation^CVX|999|||01^Historical Administration^NIP001|||||||||||CP|A</a:t>
            </a:r>
          </a:p>
          <a:p>
            <a:r>
              <a:rPr lang="en-US" sz="800" dirty="0"/>
              <a:t>ORC|RE|7600^NIST-AA-IZ-2|35508^NIST-AA-IZ-2|||||||7824^Jackson^Lily^Suzanne^^^^^NIST-PI-1^L^^^PRN|||||||NISTEHRFAC^NISTEHRFacility^HL70362|</a:t>
            </a:r>
          </a:p>
          <a:p>
            <a:r>
              <a:rPr lang="en-US" sz="800" dirty="0"/>
              <a:t>RXA|0|1|20131112||88^influenza, unspecified formulation^CVX|999|||01^Historical Administration^NIP001|||||||||||CP|A</a:t>
            </a:r>
          </a:p>
        </p:txBody>
      </p:sp>
      <p:sp>
        <p:nvSpPr>
          <p:cNvPr id="5" name="Rectangle 4"/>
          <p:cNvSpPr/>
          <p:nvPr/>
        </p:nvSpPr>
        <p:spPr>
          <a:xfrm>
            <a:off x="266456" y="1076634"/>
            <a:ext cx="8639175" cy="2308324"/>
          </a:xfrm>
          <a:prstGeom prst="rect">
            <a:avLst/>
          </a:prstGeom>
        </p:spPr>
        <p:txBody>
          <a:bodyPr wrap="square">
            <a:spAutoFit/>
          </a:bodyPr>
          <a:lstStyle/>
          <a:p>
            <a:r>
              <a:rPr lang="en-US" sz="800" dirty="0"/>
              <a:t>MSH|^~\&amp;|NISTEHRAPP|NISTEHRFAC|NISTIISAPP|NISTIISFAC|20150624084727.655-0500||VXU^V04^VXU_V04|NIST-IZ-AD-2.1_Send_V04_Z22|P|2.5.1|||ER|AL|||||Z22^CDCPHINVS|NISTEHRFAC|NISTIISFAC</a:t>
            </a:r>
          </a:p>
          <a:p>
            <a:r>
              <a:rPr lang="en-US" sz="800" dirty="0"/>
              <a:t>PID|1||90012^^^NIST-MPI-1^MR||</a:t>
            </a:r>
            <a:r>
              <a:rPr lang="en-US" sz="800" dirty="0" err="1"/>
              <a:t>Wong^Elise</a:t>
            </a:r>
            <a:r>
              <a:rPr lang="en-US" sz="800" dirty="0"/>
              <a:t>^^^^^L||19830615|F||2028-9^Asian^CDCREC|9200 Wellington Trail^^Bozeman^MT^59715^USA^P</a:t>
            </a:r>
            <a:r>
              <a:rPr lang="en-US" sz="800" dirty="0">
                <a:solidFill>
                  <a:srgbClr val="FF0000"/>
                </a:solidFill>
              </a:rPr>
              <a:t>||^PRN^PH^^^406^5557896~^NET^Internet^Elise.Wong@isp.com</a:t>
            </a:r>
            <a:r>
              <a:rPr lang="en-US" sz="800" dirty="0"/>
              <a:t>|||||||||2186-5^Not Hispanic or </a:t>
            </a:r>
            <a:r>
              <a:rPr lang="en-US" sz="800" dirty="0" err="1"/>
              <a:t>Latino^CDCREC</a:t>
            </a:r>
            <a:r>
              <a:rPr lang="en-US" sz="800" dirty="0"/>
              <a:t>||N|1|||||N</a:t>
            </a:r>
          </a:p>
          <a:p>
            <a:r>
              <a:rPr lang="en-US" sz="800" dirty="0"/>
              <a:t>PD1|||||||||||02^Reminder/recall - any method^HL70215|N|20150624|||A|19830615|20150624</a:t>
            </a:r>
          </a:p>
          <a:p>
            <a:r>
              <a:rPr lang="en-US" sz="800" dirty="0"/>
              <a:t>ORC|RE|4422^NIST-AA-IZ-2|13696^NIST-AA-IZ-2|||||||7824^Jackson^Lily^Suzanne^^^^^NIST-PI-1^L^^^PRN||654^Thomas^Wilma^Elizabeth^^^^^NIST-PI-1^L^^^MD|||||NISTEHRFAC^NISTEHRFacility^HL70362|</a:t>
            </a:r>
          </a:p>
          <a:p>
            <a:r>
              <a:rPr lang="en-US" sz="800" dirty="0"/>
              <a:t>RXA|0|1|20150624||49281-0215-88^TENIVAC^NDC|0.5|mL^mL^UCUM||00^New Record^NIP001|7824^Jackson^Lily^Suzanne^^^^^NIST-PI-1^L^^^PRN|^^^NIST-Clinic-1||||315841|20151216|PMC^Sanofi </a:t>
            </a:r>
            <a:r>
              <a:rPr lang="en-US" sz="800" dirty="0" err="1"/>
              <a:t>Pasteur^MVX</a:t>
            </a:r>
            <a:r>
              <a:rPr lang="en-US" sz="800" dirty="0"/>
              <a:t>|||CP|A</a:t>
            </a:r>
          </a:p>
          <a:p>
            <a:r>
              <a:rPr lang="en-US" sz="800" dirty="0"/>
              <a:t>RXR|C28161^Intramuscular^NCIT|RD^Right Deltoid^HL70163</a:t>
            </a:r>
          </a:p>
          <a:p>
            <a:r>
              <a:rPr lang="en-US" sz="800" dirty="0"/>
              <a:t>OBX|1|CE|30963-3^Vaccine Funding Source^LN|1|PHC70^Private^CDCPHINVS||||||F|||20150624</a:t>
            </a:r>
          </a:p>
          <a:p>
            <a:r>
              <a:rPr lang="en-US" sz="800" dirty="0"/>
              <a:t>OBX|2|CE|64994-7^Vaccine Funding Program Eligibility^LN|2|V01^Not VFC Eligible^HL70064||||||F|||20150624|||VXC40^per </a:t>
            </a:r>
            <a:r>
              <a:rPr lang="en-US" sz="800" dirty="0" err="1"/>
              <a:t>immunization^CDCPHINVS</a:t>
            </a:r>
            <a:endParaRPr lang="en-US" sz="800" dirty="0"/>
          </a:p>
          <a:p>
            <a:r>
              <a:rPr lang="en-US" sz="800" dirty="0"/>
              <a:t>OBX|3|CE|69764-9^Document Type^LN|3|253088698300028811150224^Tetanus/Diphtheria (Td) VIS^cdcgs1vis||||||F|||20150624</a:t>
            </a:r>
          </a:p>
          <a:p>
            <a:r>
              <a:rPr lang="en-US" sz="800" dirty="0"/>
              <a:t>OBX|4|DT|29769-7^Date Vis Presented^LN|3|20150624||||||F|||20150624</a:t>
            </a:r>
          </a:p>
          <a:p>
            <a:r>
              <a:rPr lang="en-US" sz="800" dirty="0"/>
              <a:t>ORC|RE|6139^NIST-AA-IZ-2|38760^NIST-AA-IZ-2|||||||7824^Jackson^Lily^Suzanne^^^^^NIST-PI-1^L^^^PRN|||||||NISTEHRFAC^NISTEHRFacility^HL70362|</a:t>
            </a:r>
          </a:p>
          <a:p>
            <a:r>
              <a:rPr lang="en-US" sz="800" dirty="0"/>
              <a:t>RXA|0|1|20141012||88^influenza, unspecified formulation^CVX|999|||01^Historical Administration^NIP001|||||||||||CP|A</a:t>
            </a:r>
          </a:p>
          <a:p>
            <a:r>
              <a:rPr lang="en-US" sz="800" dirty="0"/>
              <a:t>ORC|RE|7600^NIST-AA-IZ-2|35508^NIST-AA-IZ-2|||||||7824^Jackson^Lily^Suzanne^^^^^NIST-PI-1^L^^^PRN|||||||NISTEHRFAC^NISTEHRFacility^HL70362|</a:t>
            </a:r>
          </a:p>
          <a:p>
            <a:r>
              <a:rPr lang="en-US" sz="800" dirty="0"/>
              <a:t>RXA|0|1|20131112||88^influenza, unspecified formulation^CVX|999|||01^Historical Administration^NIP001|||||||||||CP|A</a:t>
            </a:r>
            <a:endParaRPr lang="en-US" sz="800" dirty="0">
              <a:solidFill>
                <a:srgbClr val="FF0000"/>
              </a:solidFill>
            </a:endParaRPr>
          </a:p>
        </p:txBody>
      </p:sp>
      <p:sp>
        <p:nvSpPr>
          <p:cNvPr id="6" name="TextBox 5"/>
          <p:cNvSpPr txBox="1"/>
          <p:nvPr/>
        </p:nvSpPr>
        <p:spPr>
          <a:xfrm>
            <a:off x="237752" y="3426767"/>
            <a:ext cx="3018775" cy="369332"/>
          </a:xfrm>
          <a:prstGeom prst="rect">
            <a:avLst/>
          </a:prstGeom>
          <a:noFill/>
        </p:spPr>
        <p:txBody>
          <a:bodyPr wrap="none" rtlCol="0">
            <a:spAutoFit/>
          </a:bodyPr>
          <a:lstStyle/>
          <a:p>
            <a:r>
              <a:rPr lang="en-US" u="sng" dirty="0"/>
              <a:t>Modified Example Message</a:t>
            </a:r>
          </a:p>
        </p:txBody>
      </p:sp>
      <p:sp>
        <p:nvSpPr>
          <p:cNvPr id="7" name="TextBox 6"/>
          <p:cNvSpPr txBox="1"/>
          <p:nvPr/>
        </p:nvSpPr>
        <p:spPr>
          <a:xfrm>
            <a:off x="276225" y="655002"/>
            <a:ext cx="2941831" cy="369332"/>
          </a:xfrm>
          <a:prstGeom prst="rect">
            <a:avLst/>
          </a:prstGeom>
          <a:noFill/>
        </p:spPr>
        <p:txBody>
          <a:bodyPr wrap="none" rtlCol="0">
            <a:spAutoFit/>
          </a:bodyPr>
          <a:lstStyle/>
          <a:p>
            <a:r>
              <a:rPr lang="en-US" u="sng" dirty="0"/>
              <a:t>Original Example Message</a:t>
            </a:r>
          </a:p>
        </p:txBody>
      </p:sp>
    </p:spTree>
    <p:extLst>
      <p:ext uri="{BB962C8B-B14F-4D97-AF65-F5344CB8AC3E}">
        <p14:creationId xmlns:p14="http://schemas.microsoft.com/office/powerpoint/2010/main" val="13373747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15" descr="option4"/>
          <p:cNvPicPr>
            <a:picLocks noChangeAspect="1" noChangeArrowheads="1"/>
          </p:cNvPicPr>
          <p:nvPr/>
        </p:nvPicPr>
        <p:blipFill>
          <a:blip r:embed="rId3" cstate="print"/>
          <a:srcRect/>
          <a:stretch>
            <a:fillRect/>
          </a:stretch>
        </p:blipFill>
        <p:spPr bwMode="auto">
          <a:xfrm>
            <a:off x="3578225" y="2141538"/>
            <a:ext cx="5565775" cy="2974975"/>
          </a:xfrm>
          <a:prstGeom prst="rect">
            <a:avLst/>
          </a:prstGeom>
          <a:noFill/>
          <a:ln w="9525">
            <a:noFill/>
            <a:miter lim="800000"/>
            <a:headEnd/>
            <a:tailEnd/>
          </a:ln>
        </p:spPr>
      </p:pic>
      <p:sp>
        <p:nvSpPr>
          <p:cNvPr id="3075" name="Rectangle 18"/>
          <p:cNvSpPr>
            <a:spLocks noChangeArrowheads="1"/>
          </p:cNvSpPr>
          <p:nvPr/>
        </p:nvSpPr>
        <p:spPr bwMode="auto">
          <a:xfrm>
            <a:off x="533400" y="2209800"/>
            <a:ext cx="8248650" cy="781752"/>
          </a:xfrm>
          <a:prstGeom prst="rect">
            <a:avLst/>
          </a:prstGeom>
          <a:noFill/>
          <a:ln w="9525" algn="ctr">
            <a:noFill/>
            <a:miter lim="800000"/>
            <a:headEnd/>
            <a:tailEnd/>
          </a:ln>
        </p:spPr>
        <p:txBody>
          <a:bodyPr wrap="square">
            <a:spAutoFit/>
          </a:bodyPr>
          <a:lstStyle/>
          <a:p>
            <a:pPr fontAlgn="base">
              <a:lnSpc>
                <a:spcPct val="80000"/>
              </a:lnSpc>
              <a:spcBef>
                <a:spcPct val="0"/>
              </a:spcBef>
              <a:spcAft>
                <a:spcPct val="0"/>
              </a:spcAft>
              <a:defRPr/>
            </a:pPr>
            <a:r>
              <a:rPr lang="en-US" sz="3200" dirty="0">
                <a:solidFill>
                  <a:srgbClr val="012445"/>
                </a:solidFill>
                <a:latin typeface="+mj-lt"/>
              </a:rPr>
              <a:t>Content Testing—Test Data Categories</a:t>
            </a:r>
            <a:endParaRPr lang="en-US" sz="3200" dirty="0">
              <a:solidFill>
                <a:srgbClr val="C00000"/>
              </a:solidFill>
              <a:latin typeface="+mj-lt"/>
            </a:endParaRPr>
          </a:p>
          <a:p>
            <a:pPr fontAlgn="base">
              <a:lnSpc>
                <a:spcPct val="80000"/>
              </a:lnSpc>
              <a:spcBef>
                <a:spcPct val="0"/>
              </a:spcBef>
              <a:spcAft>
                <a:spcPct val="0"/>
              </a:spcAft>
              <a:defRPr/>
            </a:pPr>
            <a:endParaRPr lang="en-US" sz="2400" i="1" dirty="0">
              <a:solidFill>
                <a:srgbClr val="012445"/>
              </a:solidFill>
            </a:endParaRPr>
          </a:p>
        </p:txBody>
      </p:sp>
    </p:spTree>
    <p:extLst>
      <p:ext uri="{BB962C8B-B14F-4D97-AF65-F5344CB8AC3E}">
        <p14:creationId xmlns:p14="http://schemas.microsoft.com/office/powerpoint/2010/main" val="34403174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276225" y="120650"/>
            <a:ext cx="8229600" cy="523220"/>
          </a:xfrm>
        </p:spPr>
        <p:txBody>
          <a:bodyPr/>
          <a:lstStyle/>
          <a:p>
            <a:pPr eaLnBrk="1" hangingPunct="1"/>
            <a:r>
              <a:rPr lang="en-US" dirty="0"/>
              <a:t>Test Data Categorization and Validation</a:t>
            </a:r>
          </a:p>
        </p:txBody>
      </p:sp>
      <p:sp>
        <p:nvSpPr>
          <p:cNvPr id="3" name="Slide Number Placeholder 2"/>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58</a:t>
            </a:fld>
            <a:endParaRPr lang="en-US" dirty="0">
              <a:solidFill>
                <a:srgbClr val="FFFFFF"/>
              </a:solidFill>
            </a:endParaRPr>
          </a:p>
        </p:txBody>
      </p:sp>
      <p:sp>
        <p:nvSpPr>
          <p:cNvPr id="6" name="Content Placeholder 2"/>
          <p:cNvSpPr>
            <a:spLocks noGrp="1"/>
          </p:cNvSpPr>
          <p:nvPr>
            <p:ph idx="1"/>
          </p:nvPr>
        </p:nvSpPr>
        <p:spPr>
          <a:xfrm>
            <a:off x="310092" y="652337"/>
            <a:ext cx="8229600" cy="2408948"/>
          </a:xfrm>
        </p:spPr>
        <p:txBody>
          <a:bodyPr>
            <a:normAutofit lnSpcReduction="10000"/>
          </a:bodyPr>
          <a:lstStyle/>
          <a:p>
            <a:pPr eaLnBrk="1" hangingPunct="1">
              <a:defRPr/>
            </a:pPr>
            <a:r>
              <a:rPr lang="en-US" sz="2000" dirty="0"/>
              <a:t>The Message Content Data Sheet shows the Categorization of the test data that are provided for each Location </a:t>
            </a:r>
          </a:p>
          <a:p>
            <a:pPr eaLnBrk="1" hangingPunct="1">
              <a:defRPr/>
            </a:pPr>
            <a:r>
              <a:rPr lang="en-US" sz="2000" dirty="0"/>
              <a:t>Each Test Data Category </a:t>
            </a:r>
          </a:p>
          <a:p>
            <a:pPr lvl="1" eaLnBrk="1" hangingPunct="1">
              <a:defRPr/>
            </a:pPr>
            <a:r>
              <a:rPr lang="en-US" sz="1800" dirty="0"/>
              <a:t>Defines the criteria that are used by the test tool to assess the test data that populate each element in a message</a:t>
            </a:r>
          </a:p>
          <a:p>
            <a:pPr lvl="1" eaLnBrk="1" hangingPunct="1">
              <a:defRPr/>
            </a:pPr>
            <a:r>
              <a:rPr lang="en-US" sz="1800" dirty="0"/>
              <a:t>Tells the Tester if the test data in a specific field can be changed, the source of the test data, and to what level of precision the validation tool will assess the data</a:t>
            </a:r>
          </a:p>
          <a:p>
            <a:pPr eaLnBrk="1" hangingPunct="1">
              <a:buFontTx/>
              <a:buNone/>
              <a:defRPr/>
            </a:pPr>
            <a:endParaRPr lang="en-US" dirty="0"/>
          </a:p>
          <a:p>
            <a:pPr eaLnBrk="1" hangingPunct="1">
              <a:buFontTx/>
              <a:buNone/>
              <a:defRPr/>
            </a:pPr>
            <a:endParaRPr lang="en-US" dirty="0"/>
          </a:p>
          <a:p>
            <a:pPr eaLnBrk="1" hangingPunct="1">
              <a:buFontTx/>
              <a:buNone/>
              <a:defRPr/>
            </a:pPr>
            <a:endParaRPr lang="en-US" dirty="0"/>
          </a:p>
          <a:p>
            <a:pPr eaLnBrk="1" hangingPunct="1">
              <a:buFontTx/>
              <a:buNone/>
              <a:defRPr/>
            </a:pPr>
            <a:endParaRPr lang="en-US"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34735"/>
            <a:ext cx="9144000" cy="31374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ounded Rectangle 1"/>
          <p:cNvSpPr/>
          <p:nvPr/>
        </p:nvSpPr>
        <p:spPr>
          <a:xfrm>
            <a:off x="0" y="3034735"/>
            <a:ext cx="1066800" cy="39426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
        <p:nvSpPr>
          <p:cNvPr id="4" name="TextBox 3"/>
          <p:cNvSpPr txBox="1"/>
          <p:nvPr/>
        </p:nvSpPr>
        <p:spPr>
          <a:xfrm>
            <a:off x="6248400" y="3962400"/>
            <a:ext cx="2057400" cy="400110"/>
          </a:xfrm>
          <a:prstGeom prst="rect">
            <a:avLst/>
          </a:prstGeom>
          <a:noFill/>
        </p:spPr>
        <p:txBody>
          <a:bodyPr wrap="square" rtlCol="0">
            <a:spAutoFit/>
          </a:bodyPr>
          <a:lstStyle/>
          <a:p>
            <a:r>
              <a:rPr lang="en-US" sz="1000" dirty="0">
                <a:solidFill>
                  <a:srgbClr val="C00000"/>
                </a:solidFill>
              </a:rPr>
              <a:t>Important point—some data can be modified, e.g., “Presence”</a:t>
            </a:r>
          </a:p>
        </p:txBody>
      </p:sp>
      <p:sp>
        <p:nvSpPr>
          <p:cNvPr id="8" name="Rounded Rectangle 7"/>
          <p:cNvSpPr/>
          <p:nvPr/>
        </p:nvSpPr>
        <p:spPr>
          <a:xfrm>
            <a:off x="6186024" y="3958354"/>
            <a:ext cx="2043576" cy="39426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Tree>
    <p:extLst>
      <p:ext uri="{BB962C8B-B14F-4D97-AF65-F5344CB8AC3E}">
        <p14:creationId xmlns:p14="http://schemas.microsoft.com/office/powerpoint/2010/main" val="16128726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276225" y="120650"/>
            <a:ext cx="8229600" cy="523220"/>
          </a:xfrm>
        </p:spPr>
        <p:txBody>
          <a:bodyPr/>
          <a:lstStyle/>
          <a:p>
            <a:pPr eaLnBrk="1" hangingPunct="1"/>
            <a:r>
              <a:rPr lang="en-US" dirty="0"/>
              <a:t>Test Data Categorization and Validation (cont’d)</a:t>
            </a:r>
          </a:p>
        </p:txBody>
      </p:sp>
      <p:sp>
        <p:nvSpPr>
          <p:cNvPr id="3" name="Slide Number Placeholder 2"/>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59</a:t>
            </a:fld>
            <a:endParaRPr lang="en-US" dirty="0">
              <a:solidFill>
                <a:srgbClr val="FFFFFF"/>
              </a:solidFill>
            </a:endParaRPr>
          </a:p>
        </p:txBody>
      </p:sp>
      <p:sp>
        <p:nvSpPr>
          <p:cNvPr id="6" name="Content Placeholder 2"/>
          <p:cNvSpPr>
            <a:spLocks noGrp="1"/>
          </p:cNvSpPr>
          <p:nvPr>
            <p:ph idx="1"/>
          </p:nvPr>
        </p:nvSpPr>
        <p:spPr>
          <a:xfrm>
            <a:off x="457200" y="762000"/>
            <a:ext cx="8229600" cy="1295400"/>
          </a:xfrm>
        </p:spPr>
        <p:txBody>
          <a:bodyPr>
            <a:normAutofit lnSpcReduction="10000"/>
          </a:bodyPr>
          <a:lstStyle/>
          <a:p>
            <a:pPr eaLnBrk="1" hangingPunct="1">
              <a:defRPr/>
            </a:pPr>
            <a:r>
              <a:rPr lang="en-US" sz="2000" b="1" dirty="0"/>
              <a:t>Qualifiers</a:t>
            </a:r>
            <a:r>
              <a:rPr lang="en-US" sz="2000" dirty="0"/>
              <a:t> enable refinement of the Test Data Category, providing additional information to the Tester about the source of the data and the expectations of the data element</a:t>
            </a:r>
          </a:p>
          <a:p>
            <a:pPr eaLnBrk="1" hangingPunct="1">
              <a:defRPr/>
            </a:pPr>
            <a:r>
              <a:rPr lang="en-US" sz="2000" dirty="0"/>
              <a:t>The Qualifier does not impact the validation of the data element</a:t>
            </a:r>
          </a:p>
          <a:p>
            <a:pPr eaLnBrk="1" hangingPunct="1">
              <a:buFontTx/>
              <a:buNone/>
              <a:defRPr/>
            </a:pPr>
            <a:endParaRPr lang="en-US" dirty="0"/>
          </a:p>
          <a:p>
            <a:pPr eaLnBrk="1" hangingPunct="1">
              <a:buFontTx/>
              <a:buNone/>
              <a:defRPr/>
            </a:pPr>
            <a:endParaRPr lang="en-US" dirty="0"/>
          </a:p>
          <a:p>
            <a:pPr eaLnBrk="1" hangingPunct="1">
              <a:buFontTx/>
              <a:buNone/>
              <a:defRPr/>
            </a:pPr>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07137"/>
            <a:ext cx="9144000" cy="4065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ounded Rectangle 8"/>
          <p:cNvSpPr/>
          <p:nvPr/>
        </p:nvSpPr>
        <p:spPr>
          <a:xfrm>
            <a:off x="3352800" y="2124074"/>
            <a:ext cx="762000" cy="24764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Tree>
    <p:extLst>
      <p:ext uri="{BB962C8B-B14F-4D97-AF65-F5344CB8AC3E}">
        <p14:creationId xmlns:p14="http://schemas.microsoft.com/office/powerpoint/2010/main" val="2116868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381000"/>
            <a:ext cx="8382000" cy="457200"/>
          </a:xfrm>
        </p:spPr>
        <p:txBody>
          <a:bodyPr>
            <a:normAutofit/>
          </a:bodyPr>
          <a:lstStyle/>
          <a:p>
            <a:r>
              <a:rPr lang="en-US" dirty="0">
                <a:solidFill>
                  <a:srgbClr val="002060"/>
                </a:solidFill>
              </a:rPr>
              <a:t>HL7 Content  Testing: Test Tool Operation Modes</a:t>
            </a:r>
          </a:p>
        </p:txBody>
      </p:sp>
      <p:sp>
        <p:nvSpPr>
          <p:cNvPr id="9" name="Content Placeholder 8"/>
          <p:cNvSpPr>
            <a:spLocks noGrp="1"/>
          </p:cNvSpPr>
          <p:nvPr>
            <p:ph idx="1"/>
          </p:nvPr>
        </p:nvSpPr>
        <p:spPr>
          <a:xfrm>
            <a:off x="457200" y="914400"/>
            <a:ext cx="8382000" cy="5105400"/>
          </a:xfrm>
        </p:spPr>
        <p:txBody>
          <a:bodyPr>
            <a:normAutofit/>
          </a:bodyPr>
          <a:lstStyle/>
          <a:p>
            <a:pPr>
              <a:buClr>
                <a:srgbClr val="0070C0"/>
              </a:buClr>
              <a:buFont typeface="Wingdings" panose="05000000000000000000" pitchFamily="2" charset="2"/>
              <a:buChar char="Ø"/>
            </a:pPr>
            <a:r>
              <a:rPr lang="en-US" sz="2400" dirty="0"/>
              <a:t>Testing the Sender (Message Creation)</a:t>
            </a:r>
          </a:p>
          <a:p>
            <a:pPr lvl="1">
              <a:buClr>
                <a:srgbClr val="0070C0"/>
              </a:buClr>
              <a:buFont typeface="Wingdings" panose="05000000000000000000" pitchFamily="2" charset="2"/>
              <a:buChar char="Ø"/>
            </a:pPr>
            <a:r>
              <a:rPr lang="en-US" sz="2000" dirty="0"/>
              <a:t>Context-free Testing</a:t>
            </a:r>
          </a:p>
          <a:p>
            <a:pPr lvl="2">
              <a:buClr>
                <a:srgbClr val="0070C0"/>
              </a:buClr>
              <a:buFont typeface="Wingdings" panose="05000000000000000000" pitchFamily="2" charset="2"/>
              <a:buChar char="Ø"/>
            </a:pPr>
            <a:r>
              <a:rPr lang="en-US" sz="1600" dirty="0"/>
              <a:t>Provides a simple and convenient method for testing message structure and most vocabulary</a:t>
            </a:r>
          </a:p>
          <a:p>
            <a:pPr lvl="2">
              <a:buClr>
                <a:srgbClr val="0070C0"/>
              </a:buClr>
              <a:buFont typeface="Wingdings" panose="05000000000000000000" pitchFamily="2" charset="2"/>
              <a:buChar char="Ø"/>
            </a:pPr>
            <a:r>
              <a:rPr lang="en-US" sz="1600" dirty="0"/>
              <a:t>The context-free operational mode validates any message created by the EHR</a:t>
            </a:r>
          </a:p>
          <a:p>
            <a:pPr lvl="2">
              <a:buClr>
                <a:srgbClr val="0070C0"/>
              </a:buClr>
              <a:buFont typeface="Wingdings" panose="05000000000000000000" pitchFamily="2" charset="2"/>
              <a:buChar char="Ø"/>
            </a:pPr>
            <a:r>
              <a:rPr lang="en-US" sz="1600" dirty="0"/>
              <a:t>It is disassociated from a test script, test case, or specific content (test data)</a:t>
            </a:r>
          </a:p>
          <a:p>
            <a:pPr lvl="2">
              <a:buClr>
                <a:srgbClr val="0070C0"/>
              </a:buClr>
              <a:buFont typeface="Wingdings" panose="05000000000000000000" pitchFamily="2" charset="2"/>
              <a:buChar char="Ø"/>
            </a:pPr>
            <a:r>
              <a:rPr lang="en-US" sz="1600" dirty="0"/>
              <a:t>Good for site-testing</a:t>
            </a:r>
          </a:p>
          <a:p>
            <a:pPr lvl="1">
              <a:buClr>
                <a:srgbClr val="0070C0"/>
              </a:buClr>
              <a:buFont typeface="Wingdings" panose="05000000000000000000" pitchFamily="2" charset="2"/>
              <a:buChar char="Ø"/>
            </a:pPr>
            <a:r>
              <a:rPr lang="en-US" sz="2000" dirty="0"/>
              <a:t>Context-based Testing </a:t>
            </a:r>
            <a:r>
              <a:rPr lang="en-US" sz="2000" dirty="0">
                <a:solidFill>
                  <a:srgbClr val="C00000"/>
                </a:solidFill>
              </a:rPr>
              <a:t>(Use for Certification Testing)</a:t>
            </a:r>
          </a:p>
          <a:p>
            <a:pPr lvl="2">
              <a:buClr>
                <a:srgbClr val="0070C0"/>
              </a:buClr>
              <a:buFont typeface="Wingdings" panose="05000000000000000000" pitchFamily="2" charset="2"/>
              <a:buChar char="Ø"/>
            </a:pPr>
            <a:r>
              <a:rPr lang="en-US" sz="1600" dirty="0"/>
              <a:t>Test Cases provided </a:t>
            </a:r>
          </a:p>
          <a:p>
            <a:pPr lvl="2">
              <a:buClr>
                <a:srgbClr val="0070C0"/>
              </a:buClr>
              <a:buFont typeface="Wingdings" panose="05000000000000000000" pitchFamily="2" charset="2"/>
              <a:buChar char="Ø"/>
            </a:pPr>
            <a:r>
              <a:rPr lang="en-US" sz="1600" dirty="0"/>
              <a:t>Context (specific Test Scenario, etc.) is known to validation tool</a:t>
            </a:r>
          </a:p>
          <a:p>
            <a:pPr lvl="2">
              <a:buClr>
                <a:srgbClr val="0070C0"/>
              </a:buClr>
              <a:buFont typeface="Wingdings" panose="05000000000000000000" pitchFamily="2" charset="2"/>
              <a:buChar char="Ø"/>
            </a:pPr>
            <a:r>
              <a:rPr lang="en-US" sz="1600" dirty="0"/>
              <a:t>Expands the scope of testing</a:t>
            </a:r>
          </a:p>
          <a:p>
            <a:pPr lvl="2">
              <a:buClr>
                <a:srgbClr val="0070C0"/>
              </a:buClr>
              <a:buFont typeface="Wingdings" panose="05000000000000000000" pitchFamily="2" charset="2"/>
              <a:buChar char="Ø"/>
            </a:pPr>
            <a:r>
              <a:rPr lang="en-US" sz="1600" dirty="0"/>
              <a:t>Used in product certification testing</a:t>
            </a:r>
          </a:p>
          <a:p>
            <a:pPr>
              <a:buClr>
                <a:srgbClr val="0070C0"/>
              </a:buClr>
              <a:buFont typeface="Wingdings" panose="05000000000000000000" pitchFamily="2" charset="2"/>
              <a:buChar char="Ø"/>
            </a:pPr>
            <a:r>
              <a:rPr lang="en-US" sz="2400" dirty="0"/>
              <a:t>Testing the Receiver (Incorporation)</a:t>
            </a:r>
          </a:p>
          <a:p>
            <a:pPr lvl="1">
              <a:buClr>
                <a:srgbClr val="0070C0"/>
              </a:buClr>
              <a:buFont typeface="Wingdings" panose="05000000000000000000" pitchFamily="2" charset="2"/>
              <a:buChar char="Ø"/>
            </a:pPr>
            <a:r>
              <a:rPr lang="en-US" sz="2000" dirty="0"/>
              <a:t>Incorporation of message and associated functional requirements</a:t>
            </a:r>
          </a:p>
          <a:p>
            <a:pPr lvl="1">
              <a:buClr>
                <a:srgbClr val="0070C0"/>
              </a:buClr>
              <a:buFont typeface="Wingdings" panose="05000000000000000000" pitchFamily="2" charset="2"/>
              <a:buChar char="Ø"/>
            </a:pPr>
            <a:r>
              <a:rPr lang="en-US" sz="2000" dirty="0"/>
              <a:t>Employs inspection testing (Juror Document)</a:t>
            </a:r>
          </a:p>
        </p:txBody>
      </p:sp>
    </p:spTree>
    <p:extLst>
      <p:ext uri="{BB962C8B-B14F-4D97-AF65-F5344CB8AC3E}">
        <p14:creationId xmlns:p14="http://schemas.microsoft.com/office/powerpoint/2010/main" val="110789631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Test Category Assessment Table (Examples)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52436182"/>
              </p:ext>
            </p:extLst>
          </p:nvPr>
        </p:nvGraphicFramePr>
        <p:xfrm>
          <a:off x="152400" y="939589"/>
          <a:ext cx="8791576" cy="4663440"/>
        </p:xfrm>
        <a:graphic>
          <a:graphicData uri="http://schemas.openxmlformats.org/drawingml/2006/table">
            <a:tbl>
              <a:tblPr firstRow="1" bandRow="1">
                <a:tableStyleId>{9DCAF9ED-07DC-4A11-8D7F-57B35C25682E}</a:tableStyleId>
              </a:tblPr>
              <a:tblGrid>
                <a:gridCol w="14478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2286000">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gridCol w="990600">
                  <a:extLst>
                    <a:ext uri="{9D8B030D-6E8A-4147-A177-3AD203B41FA5}">
                      <a16:colId xmlns:a16="http://schemas.microsoft.com/office/drawing/2014/main" val="20005"/>
                    </a:ext>
                  </a:extLst>
                </a:gridCol>
                <a:gridCol w="1095376">
                  <a:extLst>
                    <a:ext uri="{9D8B030D-6E8A-4147-A177-3AD203B41FA5}">
                      <a16:colId xmlns:a16="http://schemas.microsoft.com/office/drawing/2014/main" val="20006"/>
                    </a:ext>
                  </a:extLst>
                </a:gridCol>
              </a:tblGrid>
              <a:tr h="304800">
                <a:tc>
                  <a:txBody>
                    <a:bodyPr/>
                    <a:lstStyle/>
                    <a:p>
                      <a:pPr algn="l"/>
                      <a:r>
                        <a:rPr lang="en-US" sz="1400" dirty="0"/>
                        <a:t>Element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Usage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Test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Test</a:t>
                      </a:r>
                      <a:r>
                        <a:rPr lang="en-US" sz="1400" baseline="0" dirty="0"/>
                        <a:t> Category</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Conformity Assessment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Data in</a:t>
                      </a:r>
                      <a:r>
                        <a:rPr lang="en-US" sz="1400" baseline="0" dirty="0"/>
                        <a:t> Message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Validation Result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04800">
                <a:tc>
                  <a:txBody>
                    <a:bodyPr/>
                    <a:lstStyle/>
                    <a:p>
                      <a:pPr algn="l"/>
                      <a:r>
                        <a:rPr lang="en-US" sz="1400" dirty="0"/>
                        <a:t>PID-5.3</a:t>
                      </a:r>
                    </a:p>
                    <a:p>
                      <a:pPr algn="l"/>
                      <a:r>
                        <a:rPr lang="en-US" sz="1400" dirty="0"/>
                        <a:t>(Middle</a:t>
                      </a:r>
                      <a:r>
                        <a:rPr lang="en-US" sz="1400" baseline="0" dirty="0"/>
                        <a:t> </a:t>
                      </a:r>
                      <a:r>
                        <a:rPr lang="en-US" sz="1400" dirty="0"/>
                        <a:t>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Presence</a:t>
                      </a:r>
                      <a:r>
                        <a:rPr lang="en-US" sz="1400" baseline="0" dirty="0"/>
                        <a:t>-Content-Indifferent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Required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solidFill>
                            <a:srgbClr val="C00000"/>
                          </a:solidFill>
                        </a:rPr>
                        <a:t>&lt;Empty&gt;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Fail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04800">
                <a:tc>
                  <a:txBody>
                    <a:bodyPr/>
                    <a:lstStyle/>
                    <a:p>
                      <a:pPr algn="l"/>
                      <a:r>
                        <a:rPr lang="en-US" sz="1400" dirty="0"/>
                        <a:t>PID-5.3</a:t>
                      </a:r>
                    </a:p>
                    <a:p>
                      <a:pPr algn="l"/>
                      <a:r>
                        <a:rPr lang="en-US" sz="1400" dirty="0"/>
                        <a:t>(Middle</a:t>
                      </a:r>
                      <a:r>
                        <a:rPr lang="en-US" sz="1400" baseline="0" dirty="0"/>
                        <a:t> </a:t>
                      </a:r>
                      <a:r>
                        <a:rPr lang="en-US" sz="1400" dirty="0"/>
                        <a:t>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Presence</a:t>
                      </a:r>
                      <a:r>
                        <a:rPr lang="en-US" sz="1400" baseline="0" dirty="0"/>
                        <a:t>-Content-Indifferent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Required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Pass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04800">
                <a:tc>
                  <a:txBody>
                    <a:bodyPr/>
                    <a:lstStyle/>
                    <a:p>
                      <a:pPr algn="l"/>
                      <a:r>
                        <a:rPr lang="en-US" sz="1400" dirty="0"/>
                        <a:t>PID-5.3</a:t>
                      </a:r>
                    </a:p>
                    <a:p>
                      <a:pPr algn="l"/>
                      <a:r>
                        <a:rPr lang="en-US" sz="1400" dirty="0"/>
                        <a:t>(Middle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Presence</a:t>
                      </a:r>
                      <a:r>
                        <a:rPr lang="en-US" sz="1400" baseline="0" dirty="0"/>
                        <a:t>-Content-Indifferent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Required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Sue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Pass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04800">
                <a:tc>
                  <a:txBody>
                    <a:bodyPr/>
                    <a:lstStyle/>
                    <a:p>
                      <a:pPr algn="l"/>
                      <a:r>
                        <a:rPr lang="en-US" sz="1400" dirty="0"/>
                        <a:t>PID-5.3</a:t>
                      </a:r>
                    </a:p>
                    <a:p>
                      <a:pPr algn="l"/>
                      <a:r>
                        <a:rPr lang="en-US" sz="1400" dirty="0"/>
                        <a:t>(Middle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Presence</a:t>
                      </a:r>
                      <a:r>
                        <a:rPr lang="en-US" sz="1400" baseline="0" dirty="0"/>
                        <a:t>-Length-Content-Indifferent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Required</a:t>
                      </a:r>
                    </a:p>
                    <a:p>
                      <a:pPr algn="l"/>
                      <a:r>
                        <a:rPr lang="en-US" sz="1400" dirty="0"/>
                        <a:t>Min</a:t>
                      </a:r>
                      <a:r>
                        <a:rPr lang="en-US" sz="1400" baseline="0" dirty="0"/>
                        <a:t> Length = 5</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Victoria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Pass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04800">
                <a:tc>
                  <a:txBody>
                    <a:bodyPr/>
                    <a:lstStyle/>
                    <a:p>
                      <a:pPr algn="l"/>
                      <a:r>
                        <a:rPr lang="en-US" sz="1400" dirty="0"/>
                        <a:t>PID-5.3</a:t>
                      </a:r>
                    </a:p>
                    <a:p>
                      <a:pPr algn="l"/>
                      <a:r>
                        <a:rPr lang="en-US" sz="1400" dirty="0"/>
                        <a:t>(Middle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Presence</a:t>
                      </a:r>
                      <a:r>
                        <a:rPr lang="en-US" sz="1400" baseline="0" dirty="0"/>
                        <a:t>-Length-Content-Indifferent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Required</a:t>
                      </a:r>
                    </a:p>
                    <a:p>
                      <a:pPr algn="l"/>
                      <a:r>
                        <a:rPr lang="en-US" sz="1400" dirty="0"/>
                        <a:t>Min</a:t>
                      </a:r>
                      <a:r>
                        <a:rPr lang="en-US" sz="1400" baseline="0" dirty="0"/>
                        <a:t> Length = 5</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Sue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Fail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04800">
                <a:tc>
                  <a:txBody>
                    <a:bodyPr/>
                    <a:lstStyle/>
                    <a:p>
                      <a:pPr algn="l"/>
                      <a:r>
                        <a:rPr lang="en-US" sz="1400" dirty="0"/>
                        <a:t>PID-5.3</a:t>
                      </a:r>
                    </a:p>
                    <a:p>
                      <a:pPr algn="l"/>
                      <a:r>
                        <a:rPr lang="en-US" sz="1400" dirty="0"/>
                        <a:t>(Middle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baseline="0" dirty="0"/>
                        <a:t>Value-Test Case Fixed</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Required</a:t>
                      </a:r>
                    </a:p>
                    <a:p>
                      <a:pPr algn="l"/>
                      <a:r>
                        <a:rPr lang="en-US" sz="1400" dirty="0"/>
                        <a:t>Value</a:t>
                      </a:r>
                      <a:r>
                        <a:rPr lang="en-US" sz="1400" baseline="0" dirty="0"/>
                        <a:t> = Donna</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Pass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04800">
                <a:tc>
                  <a:txBody>
                    <a:bodyPr/>
                    <a:lstStyle/>
                    <a:p>
                      <a:pPr algn="l"/>
                      <a:r>
                        <a:rPr lang="en-US" sz="1400" dirty="0"/>
                        <a:t>PID-5.3</a:t>
                      </a:r>
                    </a:p>
                    <a:p>
                      <a:pPr algn="l"/>
                      <a:r>
                        <a:rPr lang="en-US" sz="1400" dirty="0"/>
                        <a:t>(Middle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baseline="0" dirty="0"/>
                        <a:t>Value-Test Case Fixed</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Required</a:t>
                      </a:r>
                    </a:p>
                    <a:p>
                      <a:pPr algn="l"/>
                      <a:r>
                        <a:rPr lang="en-US" sz="1400" dirty="0"/>
                        <a:t>Value</a:t>
                      </a:r>
                      <a:r>
                        <a:rPr lang="en-US" sz="1400" baseline="0" dirty="0"/>
                        <a:t> = Donna</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Sue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Fail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304800">
                <a:tc>
                  <a:txBody>
                    <a:bodyPr/>
                    <a:lstStyle/>
                    <a:p>
                      <a:pPr algn="l"/>
                      <a:r>
                        <a:rPr lang="en-US" sz="1400" dirty="0"/>
                        <a:t>MSH-9.2</a:t>
                      </a:r>
                    </a:p>
                    <a:p>
                      <a:pPr algn="l"/>
                      <a:r>
                        <a:rPr lang="en-US" sz="1400" dirty="0"/>
                        <a:t>(Trigger Event)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V04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None/>
                        <a:tabLst/>
                        <a:defRPr/>
                      </a:pPr>
                      <a:r>
                        <a:rPr lang="en-US" sz="1400" dirty="0"/>
                        <a:t>Value-Profile</a:t>
                      </a:r>
                      <a:r>
                        <a:rPr lang="en-US" sz="1400" baseline="0" dirty="0"/>
                        <a:t> Fixed</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None/>
                        <a:tabLst/>
                        <a:defRPr/>
                      </a:pPr>
                      <a:r>
                        <a:rPr lang="en-US" sz="1400" dirty="0"/>
                        <a:t>Required</a:t>
                      </a:r>
                    </a:p>
                    <a:p>
                      <a:pPr marL="0" marR="0" lvl="0" indent="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None/>
                        <a:tabLst/>
                        <a:defRPr/>
                      </a:pPr>
                      <a:r>
                        <a:rPr lang="en-US" sz="1400" dirty="0"/>
                        <a:t>Value = V04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None/>
                        <a:tabLst/>
                        <a:defRPr/>
                      </a:pPr>
                      <a:r>
                        <a:rPr lang="en-US" sz="1400" dirty="0"/>
                        <a:t>V04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None/>
                        <a:tabLst/>
                        <a:defRPr/>
                      </a:pPr>
                      <a:r>
                        <a:rPr lang="en-US" sz="1400" dirty="0"/>
                        <a:t>Pass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60</a:t>
            </a:fld>
            <a:endParaRPr lang="en-US">
              <a:solidFill>
                <a:srgbClr val="FFFFFF"/>
              </a:solidFill>
            </a:endParaRPr>
          </a:p>
        </p:txBody>
      </p:sp>
      <p:sp>
        <p:nvSpPr>
          <p:cNvPr id="5" name="Rectangle 4"/>
          <p:cNvSpPr/>
          <p:nvPr/>
        </p:nvSpPr>
        <p:spPr>
          <a:xfrm>
            <a:off x="0" y="5801492"/>
            <a:ext cx="6129867" cy="369332"/>
          </a:xfrm>
          <a:prstGeom prst="rect">
            <a:avLst/>
          </a:prstGeom>
        </p:spPr>
        <p:txBody>
          <a:bodyPr wrap="square">
            <a:spAutoFit/>
          </a:bodyPr>
          <a:lstStyle/>
          <a:p>
            <a:r>
              <a:rPr lang="en-US" dirty="0"/>
              <a:t>* </a:t>
            </a:r>
            <a:r>
              <a:rPr lang="en-US" sz="1200" dirty="0">
                <a:solidFill>
                  <a:srgbClr val="0070C0"/>
                </a:solidFill>
              </a:rPr>
              <a:t>Actual description is “Second and Further Given Names or Initials Thereof”</a:t>
            </a:r>
          </a:p>
        </p:txBody>
      </p:sp>
    </p:spTree>
    <p:extLst>
      <p:ext uri="{BB962C8B-B14F-4D97-AF65-F5344CB8AC3E}">
        <p14:creationId xmlns:p14="http://schemas.microsoft.com/office/powerpoint/2010/main" val="23397489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228600" y="45404"/>
            <a:ext cx="8229600" cy="519113"/>
          </a:xfrm>
        </p:spPr>
        <p:txBody>
          <a:bodyPr/>
          <a:lstStyle/>
          <a:p>
            <a:r>
              <a:rPr lang="en-US" dirty="0"/>
              <a:t>Coded Element Examples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02487649"/>
              </p:ext>
            </p:extLst>
          </p:nvPr>
        </p:nvGraphicFramePr>
        <p:xfrm>
          <a:off x="228600" y="1676083"/>
          <a:ext cx="8839199" cy="1645920"/>
        </p:xfrm>
        <a:graphic>
          <a:graphicData uri="http://schemas.openxmlformats.org/drawingml/2006/table">
            <a:tbl>
              <a:tblPr firstRow="1" bandRow="1">
                <a:tableStyleId>{9DCAF9ED-07DC-4A11-8D7F-57B35C25682E}</a:tableStyleId>
              </a:tblPr>
              <a:tblGrid>
                <a:gridCol w="990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gridCol w="4038599">
                  <a:extLst>
                    <a:ext uri="{9D8B030D-6E8A-4147-A177-3AD203B41FA5}">
                      <a16:colId xmlns:a16="http://schemas.microsoft.com/office/drawing/2014/main" val="20003"/>
                    </a:ext>
                  </a:extLst>
                </a:gridCol>
              </a:tblGrid>
              <a:tr h="304800">
                <a:tc>
                  <a:txBody>
                    <a:bodyPr/>
                    <a:lstStyle/>
                    <a:p>
                      <a:pPr algn="l"/>
                      <a:r>
                        <a:rPr lang="en-US" sz="1400" dirty="0"/>
                        <a:t>Element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Test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Test</a:t>
                      </a:r>
                      <a:r>
                        <a:rPr lang="en-US" sz="1400" baseline="0" dirty="0"/>
                        <a:t> Category</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Conformity Assessment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04800">
                <a:tc>
                  <a:txBody>
                    <a:bodyPr/>
                    <a:lstStyle/>
                    <a:p>
                      <a:r>
                        <a:rPr lang="en-US" sz="1400" dirty="0"/>
                        <a:t>RXA.5.1</a:t>
                      </a: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rPr>
                        <a:t>49281-0560-05</a:t>
                      </a: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kern="1200" dirty="0">
                          <a:solidFill>
                            <a:schemeClr val="dk1"/>
                          </a:solidFill>
                          <a:effectLst/>
                          <a:latin typeface="+mn-lt"/>
                          <a:ea typeface="+mn-ea"/>
                          <a:cs typeface="+mn-cs"/>
                        </a:rPr>
                        <a:t>Value-Test Case Fixed</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Content must be </a:t>
                      </a:r>
                      <a:r>
                        <a:rPr lang="en-US" sz="1400" u="sng" dirty="0"/>
                        <a:t>present and exactly</a:t>
                      </a:r>
                      <a:r>
                        <a:rPr lang="en-US" sz="1400" dirty="0"/>
                        <a:t> “</a:t>
                      </a:r>
                      <a:r>
                        <a:rPr lang="en-US" sz="1400" dirty="0">
                          <a:solidFill>
                            <a:schemeClr val="tx1"/>
                          </a:solidFill>
                        </a:rPr>
                        <a:t>49281-0560-05</a:t>
                      </a:r>
                      <a:r>
                        <a:rPr 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04800">
                <a:tc>
                  <a:txBody>
                    <a:bodyPr/>
                    <a:lstStyle/>
                    <a:p>
                      <a:r>
                        <a:rPr lang="en-US" sz="1400"/>
                        <a:t>RXA.5.2</a:t>
                      </a: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rPr>
                        <a:t>Pentacel</a:t>
                      </a: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kern="1200" dirty="0">
                          <a:solidFill>
                            <a:schemeClr val="dk1"/>
                          </a:solidFill>
                          <a:effectLst/>
                          <a:latin typeface="+mn-lt"/>
                          <a:ea typeface="+mn-ea"/>
                          <a:cs typeface="+mn-cs"/>
                        </a:rPr>
                        <a:t>Presence-Test</a:t>
                      </a:r>
                      <a:r>
                        <a:rPr lang="en-US" sz="1400" b="0" i="0" kern="1200" baseline="0" dirty="0">
                          <a:solidFill>
                            <a:schemeClr val="dk1"/>
                          </a:solidFill>
                          <a:effectLst/>
                          <a:latin typeface="+mn-lt"/>
                          <a:ea typeface="+mn-ea"/>
                          <a:cs typeface="+mn-cs"/>
                        </a:rPr>
                        <a:t> Case Proper</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Content must be </a:t>
                      </a:r>
                      <a:r>
                        <a:rPr lang="en-US" sz="1400" u="sng" dirty="0"/>
                        <a:t>present</a:t>
                      </a:r>
                      <a:r>
                        <a:rPr lang="en-US" sz="1400" dirty="0"/>
                        <a:t> and indicate a value equivalent</a:t>
                      </a:r>
                      <a:r>
                        <a:rPr lang="en-US" sz="1400" baseline="0" dirty="0"/>
                        <a:t> to </a:t>
                      </a:r>
                      <a:r>
                        <a:rPr lang="en-US" sz="1400" dirty="0"/>
                        <a:t>Pentacel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04800">
                <a:tc>
                  <a:txBody>
                    <a:bodyPr/>
                    <a:lstStyle/>
                    <a:p>
                      <a:r>
                        <a:rPr lang="en-US" sz="1400" dirty="0"/>
                        <a:t>RXA.5.3</a:t>
                      </a: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NDC</a:t>
                      </a: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kern="1200" dirty="0">
                          <a:solidFill>
                            <a:schemeClr val="dk1"/>
                          </a:solidFill>
                          <a:effectLst/>
                          <a:latin typeface="+mn-lt"/>
                          <a:ea typeface="+mn-ea"/>
                          <a:cs typeface="+mn-cs"/>
                        </a:rPr>
                        <a:t>Value-Test Case Fixed</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Content must be </a:t>
                      </a:r>
                      <a:r>
                        <a:rPr lang="en-US" sz="1400" u="sng" dirty="0"/>
                        <a:t>present</a:t>
                      </a:r>
                      <a:r>
                        <a:rPr lang="en-US" sz="1400" u="sng" baseline="0" dirty="0"/>
                        <a:t> and </a:t>
                      </a:r>
                      <a:r>
                        <a:rPr lang="en-US" sz="1400" u="sng" dirty="0"/>
                        <a:t>exactly</a:t>
                      </a:r>
                      <a:r>
                        <a:rPr lang="en-US" sz="1400" dirty="0"/>
                        <a:t> “NDC”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61</a:t>
            </a:fld>
            <a:endParaRPr lang="en-US">
              <a:solidFill>
                <a:srgbClr val="FFFFFF"/>
              </a:solidFill>
            </a:endParaRPr>
          </a:p>
        </p:txBody>
      </p:sp>
      <p:sp>
        <p:nvSpPr>
          <p:cNvPr id="6" name="TextBox 5"/>
          <p:cNvSpPr txBox="1"/>
          <p:nvPr/>
        </p:nvSpPr>
        <p:spPr>
          <a:xfrm>
            <a:off x="194733" y="570715"/>
            <a:ext cx="8153400" cy="1077218"/>
          </a:xfrm>
          <a:prstGeom prst="rect">
            <a:avLst/>
          </a:prstGeom>
          <a:noFill/>
        </p:spPr>
        <p:txBody>
          <a:bodyPr wrap="square" rtlCol="0">
            <a:spAutoFit/>
          </a:bodyPr>
          <a:lstStyle/>
          <a:p>
            <a:r>
              <a:rPr lang="en-US" sz="1600" dirty="0"/>
              <a:t>Example Message Segment: </a:t>
            </a:r>
          </a:p>
          <a:p>
            <a:pPr lvl="1"/>
            <a:r>
              <a:rPr lang="en-US" sz="1600" dirty="0"/>
              <a:t>RXA|0|1|20150624||</a:t>
            </a:r>
            <a:r>
              <a:rPr lang="en-US" sz="1600" dirty="0">
                <a:solidFill>
                  <a:srgbClr val="C00000"/>
                </a:solidFill>
              </a:rPr>
              <a:t>49281-0560-05^Pentacel^NDC</a:t>
            </a:r>
            <a:r>
              <a:rPr lang="en-US" sz="1600" dirty="0"/>
              <a:t>|0.5|mL^mL^UCUM||00^New Record^NIP001|7824^Jackson^Lily^Suzanne^^^^^</a:t>
            </a:r>
            <a:r>
              <a:rPr lang="en-US" sz="1600" dirty="0" err="1"/>
              <a:t>wcEHR^L</a:t>
            </a:r>
            <a:r>
              <a:rPr lang="en-US" sz="1600" dirty="0"/>
              <a:t>^^^PRN|^^^</a:t>
            </a:r>
            <a:r>
              <a:rPr lang="en-US" sz="1600" dirty="0" err="1"/>
              <a:t>wcEHR</a:t>
            </a:r>
            <a:r>
              <a:rPr lang="en-US" sz="1600" dirty="0"/>
              <a:t>||||526434|20150722|SKB^GlaxoSmithKline^MVX|||CP|A</a:t>
            </a:r>
          </a:p>
        </p:txBody>
      </p:sp>
      <p:sp>
        <p:nvSpPr>
          <p:cNvPr id="7" name="TextBox 6"/>
          <p:cNvSpPr txBox="1"/>
          <p:nvPr/>
        </p:nvSpPr>
        <p:spPr>
          <a:xfrm>
            <a:off x="177799" y="3403674"/>
            <a:ext cx="8153400" cy="584775"/>
          </a:xfrm>
          <a:prstGeom prst="rect">
            <a:avLst/>
          </a:prstGeom>
          <a:noFill/>
        </p:spPr>
        <p:txBody>
          <a:bodyPr wrap="square" rtlCol="0">
            <a:spAutoFit/>
          </a:bodyPr>
          <a:lstStyle/>
          <a:p>
            <a:r>
              <a:rPr lang="en-US" sz="1600" dirty="0"/>
              <a:t>Example Message Segment: </a:t>
            </a:r>
          </a:p>
          <a:p>
            <a:pPr lvl="1"/>
            <a:r>
              <a:rPr lang="en-US" sz="1600" dirty="0"/>
              <a:t>RXR|</a:t>
            </a:r>
            <a:r>
              <a:rPr lang="en-US" sz="1600" dirty="0">
                <a:solidFill>
                  <a:srgbClr val="C00000"/>
                </a:solidFill>
              </a:rPr>
              <a:t>C28161^Intramuscular^NCIT</a:t>
            </a:r>
            <a:r>
              <a:rPr lang="en-US" sz="1600" dirty="0"/>
              <a:t>|RT^Right Thigh^HL70163</a:t>
            </a:r>
          </a:p>
        </p:txBody>
      </p:sp>
      <p:graphicFrame>
        <p:nvGraphicFramePr>
          <p:cNvPr id="8" name="Content Placeholder 3"/>
          <p:cNvGraphicFramePr>
            <a:graphicFrameLocks/>
          </p:cNvGraphicFramePr>
          <p:nvPr>
            <p:extLst>
              <p:ext uri="{D42A27DB-BD31-4B8C-83A1-F6EECF244321}">
                <p14:modId xmlns:p14="http://schemas.microsoft.com/office/powerpoint/2010/main" val="1051877142"/>
              </p:ext>
            </p:extLst>
          </p:nvPr>
        </p:nvGraphicFramePr>
        <p:xfrm>
          <a:off x="177799" y="4017162"/>
          <a:ext cx="8839199" cy="2072640"/>
        </p:xfrm>
        <a:graphic>
          <a:graphicData uri="http://schemas.openxmlformats.org/drawingml/2006/table">
            <a:tbl>
              <a:tblPr firstRow="1" bandRow="1">
                <a:tableStyleId>{9DCAF9ED-07DC-4A11-8D7F-57B35C25682E}</a:tableStyleId>
              </a:tblPr>
              <a:tblGrid>
                <a:gridCol w="990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gridCol w="4038599">
                  <a:extLst>
                    <a:ext uri="{9D8B030D-6E8A-4147-A177-3AD203B41FA5}">
                      <a16:colId xmlns:a16="http://schemas.microsoft.com/office/drawing/2014/main" val="20003"/>
                    </a:ext>
                  </a:extLst>
                </a:gridCol>
              </a:tblGrid>
              <a:tr h="304800">
                <a:tc>
                  <a:txBody>
                    <a:bodyPr/>
                    <a:lstStyle/>
                    <a:p>
                      <a:pPr algn="l"/>
                      <a:r>
                        <a:rPr lang="en-US" sz="1400" dirty="0"/>
                        <a:t>Element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Test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Test</a:t>
                      </a:r>
                      <a:r>
                        <a:rPr lang="en-US" sz="1400" baseline="0" dirty="0"/>
                        <a:t> Category</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Conformity Assessment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04800">
                <a:tc>
                  <a:txBody>
                    <a:bodyPr/>
                    <a:lstStyle/>
                    <a:p>
                      <a:r>
                        <a:rPr lang="en-US" sz="1400" dirty="0"/>
                        <a:t>RXR-1.1</a:t>
                      </a: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C28161</a:t>
                      </a: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kern="1200" dirty="0">
                          <a:solidFill>
                            <a:schemeClr val="dk1"/>
                          </a:solidFill>
                          <a:effectLst/>
                          <a:latin typeface="+mn-lt"/>
                          <a:ea typeface="+mn-ea"/>
                          <a:cs typeface="+mn-cs"/>
                        </a:rPr>
                        <a:t>Presence-Content Indifferent</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Content is expected to be </a:t>
                      </a:r>
                      <a:r>
                        <a:rPr lang="en-US" sz="1400" u="sng" dirty="0"/>
                        <a:t>present</a:t>
                      </a:r>
                      <a:r>
                        <a:rPr lang="en-US" sz="1400" dirty="0"/>
                        <a:t> in the message, but not a specific value</a:t>
                      </a:r>
                      <a:endParaRPr lang="en-US" sz="1400" b="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04800">
                <a:tc>
                  <a:txBody>
                    <a:bodyPr/>
                    <a:lstStyle/>
                    <a:p>
                      <a:r>
                        <a:rPr lang="en-US" sz="1400" dirty="0"/>
                        <a:t>RXR-1.2</a:t>
                      </a: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Intramuscular</a:t>
                      </a:r>
                      <a:endParaRPr lang="en-US" sz="1400" i="1"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kern="1200" dirty="0">
                          <a:solidFill>
                            <a:schemeClr val="dk1"/>
                          </a:solidFill>
                          <a:effectLst/>
                          <a:latin typeface="+mn-lt"/>
                          <a:ea typeface="+mn-ea"/>
                          <a:cs typeface="+mn-cs"/>
                        </a:rPr>
                        <a:t>Presence-Test</a:t>
                      </a:r>
                      <a:r>
                        <a:rPr lang="en-US" sz="1400" b="0" i="0" kern="1200" baseline="0" dirty="0">
                          <a:solidFill>
                            <a:schemeClr val="dk1"/>
                          </a:solidFill>
                          <a:effectLst/>
                          <a:latin typeface="+mn-lt"/>
                          <a:ea typeface="+mn-ea"/>
                          <a:cs typeface="+mn-cs"/>
                        </a:rPr>
                        <a:t> Case Proper</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Content must be </a:t>
                      </a:r>
                      <a:r>
                        <a:rPr lang="en-US" sz="1400" u="sng" dirty="0"/>
                        <a:t>present</a:t>
                      </a:r>
                      <a:r>
                        <a:rPr lang="en-US" sz="1400" dirty="0"/>
                        <a:t> and indicate a value equivalent</a:t>
                      </a:r>
                      <a:r>
                        <a:rPr lang="en-US" sz="1400" baseline="0" dirty="0"/>
                        <a:t> to the code in RXR-1.1</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04800">
                <a:tc>
                  <a:txBody>
                    <a:bodyPr/>
                    <a:lstStyle/>
                    <a:p>
                      <a:r>
                        <a:rPr lang="en-US" sz="1400" dirty="0"/>
                        <a:t>RXR-1.3</a:t>
                      </a: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NCIT</a:t>
                      </a: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kern="1200" dirty="0">
                          <a:solidFill>
                            <a:schemeClr val="dk1"/>
                          </a:solidFill>
                          <a:effectLst/>
                          <a:latin typeface="+mn-lt"/>
                          <a:ea typeface="+mn-ea"/>
                          <a:cs typeface="+mn-cs"/>
                        </a:rPr>
                        <a:t>Value-Profile Fixed</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none" kern="1200" dirty="0">
                          <a:solidFill>
                            <a:schemeClr val="dk1"/>
                          </a:solidFill>
                          <a:effectLst/>
                          <a:latin typeface="+mn-lt"/>
                          <a:ea typeface="+mn-ea"/>
                          <a:cs typeface="+mn-cs"/>
                        </a:rPr>
                        <a:t>Content is defined as a constant in the profile. The constant is specified in the test data;</a:t>
                      </a:r>
                      <a:r>
                        <a:rPr lang="en-US" sz="1400" u="none" kern="1200" baseline="0" dirty="0">
                          <a:solidFill>
                            <a:schemeClr val="dk1"/>
                          </a:solidFill>
                          <a:effectLst/>
                          <a:latin typeface="+mn-lt"/>
                          <a:ea typeface="+mn-ea"/>
                          <a:cs typeface="+mn-cs"/>
                        </a:rPr>
                        <a:t> </a:t>
                      </a:r>
                      <a:r>
                        <a:rPr lang="en-US" sz="1400" u="none" dirty="0"/>
                        <a:t>value must be </a:t>
                      </a:r>
                      <a:r>
                        <a:rPr lang="en-US" sz="1400" u="sng" dirty="0"/>
                        <a:t>present</a:t>
                      </a:r>
                      <a:r>
                        <a:rPr lang="en-US" sz="1400" u="sng" baseline="0" dirty="0"/>
                        <a:t> and </a:t>
                      </a:r>
                      <a:r>
                        <a:rPr lang="en-US" sz="1400" u="sng" dirty="0"/>
                        <a:t>exactly “NCIT”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20276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Context-free Testing: HL7 Content</a:t>
            </a:r>
          </a:p>
        </p:txBody>
      </p:sp>
      <p:sp>
        <p:nvSpPr>
          <p:cNvPr id="3" name="Content Placeholder 2"/>
          <p:cNvSpPr>
            <a:spLocks noGrp="1"/>
          </p:cNvSpPr>
          <p:nvPr>
            <p:ph idx="1"/>
          </p:nvPr>
        </p:nvSpPr>
        <p:spPr>
          <a:xfrm>
            <a:off x="381000" y="3733800"/>
            <a:ext cx="8353425" cy="2351088"/>
          </a:xfrm>
        </p:spPr>
        <p:txBody>
          <a:bodyPr/>
          <a:lstStyle/>
          <a:p>
            <a:pPr>
              <a:buClr>
                <a:srgbClr val="0070C0"/>
              </a:buClr>
              <a:buFont typeface="Wingdings" panose="05000000000000000000" pitchFamily="2" charset="2"/>
              <a:buChar char="Ø"/>
            </a:pPr>
            <a:r>
              <a:rPr lang="en-US" sz="1600" dirty="0"/>
              <a:t>No Test Cases provided </a:t>
            </a:r>
          </a:p>
          <a:p>
            <a:pPr>
              <a:buClr>
                <a:srgbClr val="0070C0"/>
              </a:buClr>
              <a:buFont typeface="Wingdings" panose="05000000000000000000" pitchFamily="2" charset="2"/>
              <a:buChar char="Ø"/>
            </a:pPr>
            <a:r>
              <a:rPr lang="en-US" sz="1600" dirty="0"/>
              <a:t>Context (Test Scenario, etc.) is unknown to validation tool</a:t>
            </a:r>
          </a:p>
          <a:p>
            <a:pPr>
              <a:buClr>
                <a:srgbClr val="0070C0"/>
              </a:buClr>
              <a:buFont typeface="Wingdings" panose="05000000000000000000" pitchFamily="2" charset="2"/>
              <a:buChar char="Ø"/>
            </a:pPr>
            <a:r>
              <a:rPr lang="en-US" sz="1600" dirty="0"/>
              <a:t>May be used to test any message created by an EHR</a:t>
            </a:r>
          </a:p>
          <a:p>
            <a:pPr>
              <a:buClr>
                <a:srgbClr val="0070C0"/>
              </a:buClr>
              <a:buFont typeface="Wingdings" panose="05000000000000000000" pitchFamily="2" charset="2"/>
              <a:buChar char="Ø"/>
            </a:pPr>
            <a:r>
              <a:rPr lang="en-US" sz="1600" dirty="0"/>
              <a:t>Provides a simple and convenient method for testing message structure and   most </a:t>
            </a:r>
            <a:r>
              <a:rPr lang="en-US" sz="1600" i="1" dirty="0"/>
              <a:t>vocabulary</a:t>
            </a:r>
          </a:p>
          <a:p>
            <a:pPr>
              <a:buClr>
                <a:srgbClr val="0070C0"/>
              </a:buClr>
              <a:buFont typeface="Wingdings" panose="05000000000000000000" pitchFamily="2" charset="2"/>
              <a:buChar char="Ø"/>
            </a:pPr>
            <a:r>
              <a:rPr lang="en-US" sz="1600" dirty="0"/>
              <a:t>Typically is not used for certifying EHR technologies for the ONC certification criteria, but may be used for certification testing in specific instances (the Tester must perform visual inspection to validate content of message)</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3625" y="863600"/>
            <a:ext cx="4114800"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22676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228600"/>
            <a:ext cx="8382000" cy="457200"/>
          </a:xfrm>
        </p:spPr>
        <p:txBody>
          <a:bodyPr>
            <a:normAutofit/>
          </a:bodyPr>
          <a:lstStyle/>
          <a:p>
            <a:r>
              <a:rPr lang="en-US" dirty="0">
                <a:solidFill>
                  <a:srgbClr val="002060"/>
                </a:solidFill>
              </a:rPr>
              <a:t>Context-based Testing (Sending Application)</a:t>
            </a: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149025"/>
            <a:ext cx="6717792" cy="4666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76200" y="5867400"/>
            <a:ext cx="3352800" cy="307777"/>
          </a:xfrm>
          <a:prstGeom prst="rect">
            <a:avLst/>
          </a:prstGeom>
          <a:noFill/>
        </p:spPr>
        <p:txBody>
          <a:bodyPr wrap="square" rtlCol="0">
            <a:spAutoFit/>
          </a:bodyPr>
          <a:lstStyle/>
          <a:p>
            <a:r>
              <a:rPr lang="en-US" sz="1400" dirty="0"/>
              <a:t>Note: EHR-S is the SUT in this Example</a:t>
            </a:r>
          </a:p>
        </p:txBody>
      </p:sp>
      <p:sp>
        <p:nvSpPr>
          <p:cNvPr id="3" name="TextBox 2"/>
          <p:cNvSpPr txBox="1"/>
          <p:nvPr/>
        </p:nvSpPr>
        <p:spPr>
          <a:xfrm>
            <a:off x="457200" y="617771"/>
            <a:ext cx="2916183" cy="369332"/>
          </a:xfrm>
          <a:prstGeom prst="rect">
            <a:avLst/>
          </a:prstGeom>
          <a:noFill/>
        </p:spPr>
        <p:txBody>
          <a:bodyPr wrap="none" rtlCol="0">
            <a:spAutoFit/>
          </a:bodyPr>
          <a:lstStyle/>
          <a:p>
            <a:r>
              <a:rPr lang="en-US" dirty="0">
                <a:solidFill>
                  <a:srgbClr val="C00000"/>
                </a:solidFill>
              </a:rPr>
              <a:t>Used for ONC Certification</a:t>
            </a:r>
          </a:p>
        </p:txBody>
      </p:sp>
    </p:spTree>
    <p:extLst>
      <p:ext uri="{BB962C8B-B14F-4D97-AF65-F5344CB8AC3E}">
        <p14:creationId xmlns:p14="http://schemas.microsoft.com/office/powerpoint/2010/main" val="1069978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304800"/>
            <a:ext cx="8382000" cy="533400"/>
          </a:xfrm>
        </p:spPr>
        <p:txBody>
          <a:bodyPr>
            <a:normAutofit/>
          </a:bodyPr>
          <a:lstStyle/>
          <a:p>
            <a:r>
              <a:rPr lang="en-US" dirty="0">
                <a:solidFill>
                  <a:srgbClr val="002060"/>
                </a:solidFill>
              </a:rPr>
              <a:t>Context-based Testing</a:t>
            </a:r>
          </a:p>
        </p:txBody>
      </p:sp>
      <p:sp>
        <p:nvSpPr>
          <p:cNvPr id="9" name="Content Placeholder 8"/>
          <p:cNvSpPr>
            <a:spLocks noGrp="1"/>
          </p:cNvSpPr>
          <p:nvPr>
            <p:ph idx="1"/>
          </p:nvPr>
        </p:nvSpPr>
        <p:spPr>
          <a:xfrm>
            <a:off x="457200" y="914400"/>
            <a:ext cx="8382000" cy="5105400"/>
          </a:xfrm>
        </p:spPr>
        <p:txBody>
          <a:bodyPr>
            <a:normAutofit fontScale="85000" lnSpcReduction="10000"/>
          </a:bodyPr>
          <a:lstStyle/>
          <a:p>
            <a:pPr>
              <a:buClr>
                <a:srgbClr val="0070C0"/>
              </a:buClr>
              <a:buFont typeface="Wingdings" panose="05000000000000000000" pitchFamily="2" charset="2"/>
              <a:buChar char="Ø"/>
            </a:pPr>
            <a:r>
              <a:rPr lang="en-US" sz="2400" dirty="0"/>
              <a:t>The context-based operational mode validates messages associated with a given test script that includes data for a specific test scenario</a:t>
            </a:r>
          </a:p>
          <a:p>
            <a:pPr lvl="1">
              <a:buClr>
                <a:srgbClr val="0070C0"/>
              </a:buClr>
              <a:buFont typeface="Wingdings" panose="05000000000000000000" pitchFamily="2" charset="2"/>
              <a:buChar char="Ø"/>
            </a:pPr>
            <a:r>
              <a:rPr lang="en-US" sz="2000" dirty="0"/>
              <a:t>The EHR creates a message that corresponds to the test data provided in the test script – Supports different use cases (Administered, Refusal, etc.)</a:t>
            </a:r>
          </a:p>
          <a:p>
            <a:pPr lvl="1">
              <a:buClr>
                <a:srgbClr val="0070C0"/>
              </a:buClr>
              <a:buFont typeface="Wingdings" panose="05000000000000000000" pitchFamily="2" charset="2"/>
              <a:buChar char="Ø"/>
            </a:pPr>
            <a:r>
              <a:rPr lang="en-US" sz="2000" dirty="0"/>
              <a:t>Testing will include the technical requirements and content-specific requirements specified in the test case</a:t>
            </a:r>
          </a:p>
          <a:p>
            <a:pPr>
              <a:buClr>
                <a:srgbClr val="0070C0"/>
              </a:buClr>
              <a:buFont typeface="Wingdings" panose="05000000000000000000" pitchFamily="2" charset="2"/>
              <a:buChar char="Ø"/>
            </a:pPr>
            <a:r>
              <a:rPr lang="en-US" sz="2400" dirty="0"/>
              <a:t>Context (specific Test Scenario, etc.) is known to validation tool</a:t>
            </a:r>
          </a:p>
          <a:p>
            <a:pPr>
              <a:buClr>
                <a:srgbClr val="0070C0"/>
              </a:buClr>
              <a:buFont typeface="Wingdings" panose="05000000000000000000" pitchFamily="2" charset="2"/>
              <a:buChar char="Ø"/>
            </a:pPr>
            <a:r>
              <a:rPr lang="en-US" sz="2400" dirty="0"/>
              <a:t>Provides a method for testing/assessing a message for all conformance requirements of an Implementation Guide </a:t>
            </a:r>
          </a:p>
          <a:p>
            <a:pPr>
              <a:buClr>
                <a:srgbClr val="0070C0"/>
              </a:buClr>
              <a:buFont typeface="Wingdings" panose="05000000000000000000" pitchFamily="2" charset="2"/>
              <a:buChar char="Ø"/>
            </a:pPr>
            <a:r>
              <a:rPr lang="en-US" sz="2400" dirty="0"/>
              <a:t>Is used for certifying EHR technologies for the ONC certification criteria</a:t>
            </a:r>
          </a:p>
          <a:p>
            <a:pPr>
              <a:buClr>
                <a:srgbClr val="0070C0"/>
              </a:buClr>
              <a:buFont typeface="Wingdings" panose="05000000000000000000" pitchFamily="2" charset="2"/>
              <a:buChar char="Ø"/>
            </a:pPr>
            <a:r>
              <a:rPr lang="en-US" sz="2400" b="1" dirty="0"/>
              <a:t>Significantly expands the scope of testing</a:t>
            </a:r>
          </a:p>
          <a:p>
            <a:pPr lvl="1">
              <a:buClr>
                <a:srgbClr val="0070C0"/>
              </a:buClr>
              <a:buFont typeface="Wingdings" panose="05000000000000000000" pitchFamily="2" charset="2"/>
              <a:buChar char="Ø"/>
            </a:pPr>
            <a:r>
              <a:rPr lang="en-US" sz="2000" dirty="0"/>
              <a:t>Usage: Required, but may be empty (RE),  Conditionals (C)</a:t>
            </a:r>
          </a:p>
          <a:p>
            <a:pPr lvl="1">
              <a:buClr>
                <a:srgbClr val="0070C0"/>
              </a:buClr>
              <a:buFont typeface="Wingdings" panose="05000000000000000000" pitchFamily="2" charset="2"/>
              <a:buChar char="Ø"/>
            </a:pPr>
            <a:r>
              <a:rPr lang="en-US" sz="2000" dirty="0"/>
              <a:t>Cardinality: Ranges</a:t>
            </a:r>
          </a:p>
          <a:p>
            <a:pPr lvl="1">
              <a:buClr>
                <a:srgbClr val="0070C0"/>
              </a:buClr>
              <a:buFont typeface="Wingdings" panose="05000000000000000000" pitchFamily="2" charset="2"/>
              <a:buChar char="Ø"/>
            </a:pPr>
            <a:r>
              <a:rPr lang="en-US" sz="2000" dirty="0"/>
              <a:t>Length: Ranges</a:t>
            </a:r>
          </a:p>
          <a:p>
            <a:pPr lvl="1">
              <a:buClr>
                <a:srgbClr val="0070C0"/>
              </a:buClr>
              <a:buFont typeface="Wingdings" panose="05000000000000000000" pitchFamily="2" charset="2"/>
              <a:buChar char="Ø"/>
            </a:pPr>
            <a:r>
              <a:rPr lang="en-US" sz="2000" dirty="0"/>
              <a:t>Vocabulary</a:t>
            </a:r>
          </a:p>
          <a:p>
            <a:pPr>
              <a:buClr>
                <a:srgbClr val="0070C0"/>
              </a:buClr>
              <a:buFont typeface="Wingdings" panose="05000000000000000000" pitchFamily="2" charset="2"/>
              <a:buChar char="Ø"/>
            </a:pPr>
            <a:r>
              <a:rPr lang="en-US" sz="2400" b="1" dirty="0"/>
              <a:t>Helps Interpretation and Use of the Standards</a:t>
            </a:r>
          </a:p>
        </p:txBody>
      </p:sp>
    </p:spTree>
    <p:extLst>
      <p:ext uri="{BB962C8B-B14F-4D97-AF65-F5344CB8AC3E}">
        <p14:creationId xmlns:p14="http://schemas.microsoft.com/office/powerpoint/2010/main" val="617172726"/>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Franklin Gothic Demi"/>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pt127F.tmp">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Franklin Gothic Demi"/>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ppt127F.tmp">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Franklin Gothic Demi"/>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ppt127F.tmp">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Franklin Gothic Demi"/>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Franklin Gothic Demi"/>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53925</TotalTime>
  <Words>10398</Words>
  <Application>Microsoft Office PowerPoint</Application>
  <PresentationFormat>On-screen Show (4:3)</PresentationFormat>
  <Paragraphs>856</Paragraphs>
  <Slides>61</Slides>
  <Notes>11</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61</vt:i4>
      </vt:variant>
    </vt:vector>
  </HeadingPairs>
  <TitlesOfParts>
    <vt:vector size="72" baseType="lpstr">
      <vt:lpstr>Arial</vt:lpstr>
      <vt:lpstr>Calibri</vt:lpstr>
      <vt:lpstr>Franklin Gothic Book</vt:lpstr>
      <vt:lpstr>Franklin Gothic Demi</vt:lpstr>
      <vt:lpstr>Franklin Gothic Medium</vt:lpstr>
      <vt:lpstr>Wingdings</vt:lpstr>
      <vt:lpstr>Default Design</vt:lpstr>
      <vt:lpstr>ppt127F.tmp</vt:lpstr>
      <vt:lpstr>1_ppt127F.tmp</vt:lpstr>
      <vt:lpstr>2_ppt127F.tmp</vt:lpstr>
      <vt:lpstr>1_Default Design</vt:lpstr>
      <vt:lpstr>PowerPoint Presentation</vt:lpstr>
      <vt:lpstr>General Tool Capabilities and Navigation</vt:lpstr>
      <vt:lpstr>Helpful Documents</vt:lpstr>
      <vt:lpstr>PowerPoint Presentation</vt:lpstr>
      <vt:lpstr>Testing Tiers</vt:lpstr>
      <vt:lpstr>HL7 Content  Testing: Test Tool Operation Modes</vt:lpstr>
      <vt:lpstr>Context-free Testing: HL7 Content</vt:lpstr>
      <vt:lpstr>Context-based Testing (Sending Application)</vt:lpstr>
      <vt:lpstr>Context-based Testing</vt:lpstr>
      <vt:lpstr>Test Case Overview</vt:lpstr>
      <vt:lpstr>Test Cases: Test Story</vt:lpstr>
      <vt:lpstr>Test Cases: Test Data Specification</vt:lpstr>
      <vt:lpstr>Test Cases: Message Content</vt:lpstr>
      <vt:lpstr>Test Data Categorization and Validation</vt:lpstr>
      <vt:lpstr>Test Cases: Juror Document</vt:lpstr>
      <vt:lpstr>Test Cases: Example Messages</vt:lpstr>
      <vt:lpstr>Test Case Design</vt:lpstr>
      <vt:lpstr>Pre-loading Test Data</vt:lpstr>
      <vt:lpstr>PowerPoint Presentation</vt:lpstr>
      <vt:lpstr>Classification of Validation Detections</vt:lpstr>
      <vt:lpstr>Detection Categories</vt:lpstr>
      <vt:lpstr>Detection Categories: Structure Validation</vt:lpstr>
      <vt:lpstr>Validation Detections: Help</vt:lpstr>
      <vt:lpstr>R-Usage Error</vt:lpstr>
      <vt:lpstr>X-Usage Error</vt:lpstr>
      <vt:lpstr>W-Usage Error</vt:lpstr>
      <vt:lpstr>RE-Usage Detection</vt:lpstr>
      <vt:lpstr>Optional Usage</vt:lpstr>
      <vt:lpstr>Cardinality: Segment Level</vt:lpstr>
      <vt:lpstr>Cardinality Errors</vt:lpstr>
      <vt:lpstr>Cardinality: Field Level</vt:lpstr>
      <vt:lpstr>Length Error (Maximum)</vt:lpstr>
      <vt:lpstr>Length Error (Minimum)</vt:lpstr>
      <vt:lpstr>Format Error</vt:lpstr>
      <vt:lpstr>Extra Content: Segment</vt:lpstr>
      <vt:lpstr>Extra Content: Field</vt:lpstr>
      <vt:lpstr>Un-escaped Character</vt:lpstr>
      <vt:lpstr>Unexpected Content: Segment</vt:lpstr>
      <vt:lpstr>Invalid Content: Segment</vt:lpstr>
      <vt:lpstr>Detection Categories: Content Validation</vt:lpstr>
      <vt:lpstr>Constraint Failure</vt:lpstr>
      <vt:lpstr>Data Content Failure</vt:lpstr>
      <vt:lpstr>Predicate Failure: Usage based on Conditional</vt:lpstr>
      <vt:lpstr>Predicate Failure: Example</vt:lpstr>
      <vt:lpstr>Detection Categories: Value Set Validation</vt:lpstr>
      <vt:lpstr>Value Set Error—Code not Found</vt:lpstr>
      <vt:lpstr>Value Set Not Found</vt:lpstr>
      <vt:lpstr>Value Set is Empty</vt:lpstr>
      <vt:lpstr>Value Set is Excluded</vt:lpstr>
      <vt:lpstr>PowerPoint Presentation</vt:lpstr>
      <vt:lpstr>Test Data Validation – Sequencing of Segments</vt:lpstr>
      <vt:lpstr>Example: Sequencing of Segments</vt:lpstr>
      <vt:lpstr>Test Message with Segment Groups Order Altered</vt:lpstr>
      <vt:lpstr>Test Data Validation – Sequencing of Fields</vt:lpstr>
      <vt:lpstr>Example: Sequencing of Repeating Fields</vt:lpstr>
      <vt:lpstr>Test Message with Fields Order Altered</vt:lpstr>
      <vt:lpstr>PowerPoint Presentation</vt:lpstr>
      <vt:lpstr>Test Data Categorization and Validation</vt:lpstr>
      <vt:lpstr>Test Data Categorization and Validation (cont’d)</vt:lpstr>
      <vt:lpstr>Test Category Assessment Table (Examples)</vt:lpstr>
      <vt:lpstr>Coded Element Examples</vt:lpstr>
    </vt:vector>
  </TitlesOfParts>
  <Company>NIST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Stewart, Sara L.</dc:creator>
  <cp:lastModifiedBy>Taylor, Sheryl L. (Fed)</cp:lastModifiedBy>
  <cp:revision>869</cp:revision>
  <cp:lastPrinted>2016-01-21T14:38:56Z</cp:lastPrinted>
  <dcterms:created xsi:type="dcterms:W3CDTF">2013-09-19T17:24:06Z</dcterms:created>
  <dcterms:modified xsi:type="dcterms:W3CDTF">2023-06-27T17:55:46Z</dcterms:modified>
</cp:coreProperties>
</file>