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65" r:id="rId2"/>
    <p:sldMasterId id="2147483671" r:id="rId3"/>
  </p:sldMasterIdLst>
  <p:notesMasterIdLst>
    <p:notesMasterId r:id="rId43"/>
  </p:notesMasterIdLst>
  <p:handoutMasterIdLst>
    <p:handoutMasterId r:id="rId44"/>
  </p:handoutMasterIdLst>
  <p:sldIdLst>
    <p:sldId id="266" r:id="rId4"/>
    <p:sldId id="272" r:id="rId5"/>
    <p:sldId id="439" r:id="rId6"/>
    <p:sldId id="375" r:id="rId7"/>
    <p:sldId id="401" r:id="rId8"/>
    <p:sldId id="408" r:id="rId9"/>
    <p:sldId id="271" r:id="rId10"/>
    <p:sldId id="384" r:id="rId11"/>
    <p:sldId id="376" r:id="rId12"/>
    <p:sldId id="381" r:id="rId13"/>
    <p:sldId id="382" r:id="rId14"/>
    <p:sldId id="441" r:id="rId15"/>
    <p:sldId id="442" r:id="rId16"/>
    <p:sldId id="377" r:id="rId17"/>
    <p:sldId id="398" r:id="rId18"/>
    <p:sldId id="447" r:id="rId19"/>
    <p:sldId id="440" r:id="rId20"/>
    <p:sldId id="425" r:id="rId21"/>
    <p:sldId id="426" r:id="rId22"/>
    <p:sldId id="427" r:id="rId23"/>
    <p:sldId id="428" r:id="rId24"/>
    <p:sldId id="429" r:id="rId25"/>
    <p:sldId id="430" r:id="rId26"/>
    <p:sldId id="431" r:id="rId27"/>
    <p:sldId id="432" r:id="rId28"/>
    <p:sldId id="433" r:id="rId29"/>
    <p:sldId id="378" r:id="rId30"/>
    <p:sldId id="383" r:id="rId31"/>
    <p:sldId id="443" r:id="rId32"/>
    <p:sldId id="444" r:id="rId33"/>
    <p:sldId id="370" r:id="rId34"/>
    <p:sldId id="393" r:id="rId35"/>
    <p:sldId id="436" r:id="rId36"/>
    <p:sldId id="379" r:id="rId37"/>
    <p:sldId id="434" r:id="rId38"/>
    <p:sldId id="405" r:id="rId39"/>
    <p:sldId id="435" r:id="rId40"/>
    <p:sldId id="406" r:id="rId41"/>
    <p:sldId id="446" r:id="rId42"/>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DBFF"/>
    <a:srgbClr val="CCECFF"/>
    <a:srgbClr val="FFCCCC"/>
    <a:srgbClr val="E6AF00"/>
    <a:srgbClr val="F3C9A7"/>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1" autoAdjust="0"/>
    <p:restoredTop sz="96606" autoAdjust="0"/>
  </p:normalViewPr>
  <p:slideViewPr>
    <p:cSldViewPr>
      <p:cViewPr varScale="1">
        <p:scale>
          <a:sx n="62" d="100"/>
          <a:sy n="62" d="100"/>
        </p:scale>
        <p:origin x="1268" y="44"/>
      </p:cViewPr>
      <p:guideLst>
        <p:guide orient="horz" pos="2352"/>
        <p:guide pos="2880"/>
      </p:guideLst>
    </p:cSldViewPr>
  </p:slideViewPr>
  <p:notesTextViewPr>
    <p:cViewPr>
      <p:scale>
        <a:sx n="1" d="1"/>
        <a:sy n="1" d="1"/>
      </p:scale>
      <p:origin x="0" y="0"/>
    </p:cViewPr>
  </p:notesTextViewPr>
  <p:sorterViewPr>
    <p:cViewPr>
      <p:scale>
        <a:sx n="100" d="100"/>
        <a:sy n="100" d="100"/>
      </p:scale>
      <p:origin x="0" y="-102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5138"/>
          </a:xfrm>
          <a:prstGeom prst="rect">
            <a:avLst/>
          </a:prstGeom>
        </p:spPr>
        <p:txBody>
          <a:bodyPr vert="horz" lIns="91440" tIns="45720" rIns="91440" bIns="45720" rtlCol="0"/>
          <a:lstStyle>
            <a:lvl1pPr algn="r">
              <a:defRPr sz="1200"/>
            </a:lvl1pPr>
          </a:lstStyle>
          <a:p>
            <a:fld id="{579914E0-997B-4C9A-8F9C-9D39CB61320B}" type="datetimeFigureOut">
              <a:rPr lang="en-US" smtClean="0"/>
              <a:t>6/27/2023</a:t>
            </a:fld>
            <a:endParaRPr lang="en-US"/>
          </a:p>
        </p:txBody>
      </p:sp>
      <p:sp>
        <p:nvSpPr>
          <p:cNvPr id="4" name="Footer Placeholder 3"/>
          <p:cNvSpPr>
            <a:spLocks noGrp="1"/>
          </p:cNvSpPr>
          <p:nvPr>
            <p:ph type="ftr" sz="quarter" idx="2"/>
          </p:nvPr>
        </p:nvSpPr>
        <p:spPr>
          <a:xfrm>
            <a:off x="0" y="8829675"/>
            <a:ext cx="2982913"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5138"/>
          </a:xfrm>
          <a:prstGeom prst="rect">
            <a:avLst/>
          </a:prstGeom>
        </p:spPr>
        <p:txBody>
          <a:bodyPr vert="horz" lIns="91440" tIns="45720" rIns="91440" bIns="45720" rtlCol="0" anchor="b"/>
          <a:lstStyle>
            <a:lvl1pPr algn="r">
              <a:defRPr sz="1200"/>
            </a:lvl1pPr>
          </a:lstStyle>
          <a:p>
            <a:fld id="{B5C9EE34-CBF4-44A3-B957-010FF6753D98}" type="slidenum">
              <a:rPr lang="en-US" smtClean="0"/>
              <a:t>‹#›</a:t>
            </a:fld>
            <a:endParaRPr lang="en-US"/>
          </a:p>
        </p:txBody>
      </p:sp>
    </p:spTree>
    <p:extLst>
      <p:ext uri="{BB962C8B-B14F-4D97-AF65-F5344CB8AC3E}">
        <p14:creationId xmlns:p14="http://schemas.microsoft.com/office/powerpoint/2010/main" val="3302691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EDF9C6D8-913B-4B90-B8C0-6B21960DCF22}" type="datetimeFigureOut">
              <a:rPr lang="en-US" smtClean="0"/>
              <a:t>6/27/2023</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60A3BF65-9A1F-499C-90EA-5C1D822E5A07}" type="slidenum">
              <a:rPr lang="en-US" smtClean="0"/>
              <a:t>‹#›</a:t>
            </a:fld>
            <a:endParaRPr lang="en-US"/>
          </a:p>
        </p:txBody>
      </p:sp>
    </p:spTree>
    <p:extLst>
      <p:ext uri="{BB962C8B-B14F-4D97-AF65-F5344CB8AC3E}">
        <p14:creationId xmlns:p14="http://schemas.microsoft.com/office/powerpoint/2010/main" val="166430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1</a:t>
            </a:fld>
            <a:endParaRPr lang="en-US">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81408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Limited: by the (availability/testability/in-scope</a:t>
            </a:r>
            <a:r>
              <a:rPr lang="en-US" baseline="0" dirty="0"/>
              <a:t> for this)</a:t>
            </a:r>
            <a:r>
              <a:rPr lang="en-US" dirty="0"/>
              <a:t> of functional requirements; time/resources</a:t>
            </a:r>
          </a:p>
        </p:txBody>
      </p:sp>
      <p:sp>
        <p:nvSpPr>
          <p:cNvPr id="4" name="Slide Number Placeholder 3"/>
          <p:cNvSpPr>
            <a:spLocks noGrp="1"/>
          </p:cNvSpPr>
          <p:nvPr>
            <p:ph type="sldNum" sz="quarter" idx="10"/>
          </p:nvPr>
        </p:nvSpPr>
        <p:spPr/>
        <p:txBody>
          <a:bodyPr/>
          <a:lstStyle/>
          <a:p>
            <a:fld id="{60A3BF65-9A1F-499C-90EA-5C1D822E5A07}" type="slidenum">
              <a:rPr lang="en-US" smtClean="0"/>
              <a:t>2</a:t>
            </a:fld>
            <a:endParaRPr lang="en-US"/>
          </a:p>
        </p:txBody>
      </p:sp>
    </p:spTree>
    <p:extLst>
      <p:ext uri="{BB962C8B-B14F-4D97-AF65-F5344CB8AC3E}">
        <p14:creationId xmlns:p14="http://schemas.microsoft.com/office/powerpoint/2010/main" val="2254187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5</a:t>
            </a:fld>
            <a:endParaRPr lang="en-US">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14991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11</a:t>
            </a:fld>
            <a:endParaRPr lang="en-US"/>
          </a:p>
        </p:txBody>
      </p:sp>
    </p:spTree>
    <p:extLst>
      <p:ext uri="{BB962C8B-B14F-4D97-AF65-F5344CB8AC3E}">
        <p14:creationId xmlns:p14="http://schemas.microsoft.com/office/powerpoint/2010/main" val="2946357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28</a:t>
            </a:fld>
            <a:endParaRPr lang="en-US"/>
          </a:p>
        </p:txBody>
      </p:sp>
    </p:spTree>
    <p:extLst>
      <p:ext uri="{BB962C8B-B14F-4D97-AF65-F5344CB8AC3E}">
        <p14:creationId xmlns:p14="http://schemas.microsoft.com/office/powerpoint/2010/main" val="3784562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38</a:t>
            </a:fld>
            <a:endParaRPr lang="en-US">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18988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7" descr="option4"/>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1266" name="Rectangle 2"/>
          <p:cNvSpPr>
            <a:spLocks noGrp="1" noChangeArrowheads="1"/>
          </p:cNvSpPr>
          <p:nvPr>
            <p:ph type="ctrTitle"/>
          </p:nvPr>
        </p:nvSpPr>
        <p:spPr>
          <a:xfrm>
            <a:off x="514350" y="2514600"/>
            <a:ext cx="5591175" cy="1019175"/>
          </a:xfrm>
        </p:spPr>
        <p:txBody>
          <a:bodyPr/>
          <a:lstStyle>
            <a:lvl1pPr>
              <a:lnSpc>
                <a:spcPct val="80000"/>
              </a:lnSpc>
              <a:defRPr sz="3800" b="0">
                <a:latin typeface="Franklin Gothic Medium" pitchFamily="34" charset="0"/>
              </a:defRPr>
            </a:lvl1pPr>
          </a:lstStyle>
          <a:p>
            <a:r>
              <a:rPr lang="en-US"/>
              <a:t>Click to edit Master title style</a:t>
            </a:r>
          </a:p>
        </p:txBody>
      </p:sp>
      <p:sp>
        <p:nvSpPr>
          <p:cNvPr id="11267" name="Rectangle 3"/>
          <p:cNvSpPr>
            <a:spLocks noGrp="1" noChangeArrowheads="1"/>
          </p:cNvSpPr>
          <p:nvPr>
            <p:ph type="subTitle" idx="1"/>
          </p:nvPr>
        </p:nvSpPr>
        <p:spPr>
          <a:xfrm>
            <a:off x="514350" y="3535363"/>
            <a:ext cx="4017963" cy="427037"/>
          </a:xfrm>
          <a:ln algn="ctr"/>
        </p:spPr>
        <p:txBody>
          <a:bodyPr wrap="none">
            <a:spAutoFit/>
          </a:bodyPr>
          <a:lstStyle>
            <a:lvl1pPr marL="0" indent="0">
              <a:spcBef>
                <a:spcPct val="0"/>
              </a:spcBef>
              <a:buFontTx/>
              <a:buNone/>
              <a:defRPr i="1">
                <a:solidFill>
                  <a:srgbClr val="012445"/>
                </a:solidFill>
                <a:latin typeface="Franklin Gothic Book" pitchFamily="34" charset="0"/>
              </a:defRPr>
            </a:lvl1pPr>
          </a:lstStyle>
          <a:p>
            <a:r>
              <a:rPr lang="en-US"/>
              <a:t>Click to edit Master subtitle style</a:t>
            </a:r>
          </a:p>
        </p:txBody>
      </p:sp>
    </p:spTree>
    <p:extLst>
      <p:ext uri="{BB962C8B-B14F-4D97-AF65-F5344CB8AC3E}">
        <p14:creationId xmlns:p14="http://schemas.microsoft.com/office/powerpoint/2010/main" val="119677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07673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ext Placeholder 2"/>
          <p:cNvSpPr>
            <a:spLocks noGrp="1"/>
          </p:cNvSpPr>
          <p:nvPr>
            <p:ph type="body" sz="half" idx="1"/>
          </p:nvPr>
        </p:nvSpPr>
        <p:spPr>
          <a:xfrm>
            <a:off x="390525" y="831850"/>
            <a:ext cx="4100513"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556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3919538" y="6445250"/>
            <a:ext cx="2133600" cy="476250"/>
          </a:xfrm>
          <a:prstGeom prst="rect">
            <a:avLst/>
          </a:prstGeom>
          <a:ln/>
        </p:spPr>
        <p:txBody>
          <a:bodyPr/>
          <a:lstStyle>
            <a:lvl1pPr>
              <a:defRPr/>
            </a:lvl1pPr>
          </a:lstStyle>
          <a:p>
            <a:pPr>
              <a:defRPr/>
            </a:pPr>
            <a:fld id="{090000D6-F1D6-4ABC-A16C-710C4460787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83536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ext Placeholder 2"/>
          <p:cNvSpPr>
            <a:spLocks noGrp="1"/>
          </p:cNvSpPr>
          <p:nvPr>
            <p:ph type="body" sz="half" idx="1"/>
          </p:nvPr>
        </p:nvSpPr>
        <p:spPr>
          <a:xfrm>
            <a:off x="390525" y="831850"/>
            <a:ext cx="4100513"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9263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169519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001202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40024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367148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ext Placeholder 2"/>
          <p:cNvSpPr>
            <a:spLocks noGrp="1"/>
          </p:cNvSpPr>
          <p:nvPr>
            <p:ph type="body" sz="half" idx="1"/>
          </p:nvPr>
        </p:nvSpPr>
        <p:spPr>
          <a:xfrm>
            <a:off x="390525" y="831850"/>
            <a:ext cx="4100513"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771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2219623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jpe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3.jpe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footer"/>
          <p:cNvPicPr>
            <a:picLocks noChangeAspect="1" noChangeArrowheads="1"/>
          </p:cNvPicPr>
          <p:nvPr/>
        </p:nvPicPr>
        <p:blipFill>
          <a:blip r:embed="rId5" cstate="print"/>
          <a:srcRect/>
          <a:stretch>
            <a:fillRect/>
          </a:stretch>
        </p:blipFill>
        <p:spPr bwMode="auto">
          <a:xfrm>
            <a:off x="0" y="6162675"/>
            <a:ext cx="9144000" cy="6953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76225" y="279400"/>
            <a:ext cx="8229600" cy="457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8" name="Rectangle 3"/>
          <p:cNvSpPr>
            <a:spLocks noGrp="1" noChangeArrowheads="1"/>
          </p:cNvSpPr>
          <p:nvPr>
            <p:ph type="body" idx="1"/>
          </p:nvPr>
        </p:nvSpPr>
        <p:spPr bwMode="auto">
          <a:xfrm>
            <a:off x="390525" y="831850"/>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levelz</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base">
              <a:spcBef>
                <a:spcPct val="0"/>
              </a:spcBef>
              <a:spcAft>
                <a:spcPct val="0"/>
              </a:spcAft>
              <a:defRPr/>
            </a:pPr>
            <a:fld id="{41A03635-9795-41F2-BCD4-147B79957516}" type="slidenum">
              <a:rPr lang="en-US" sz="1000" b="1">
                <a:solidFill>
                  <a:srgbClr val="FFFFFF"/>
                </a:solidFill>
              </a:rPr>
              <a:pPr algn="r" fontAlgn="base">
                <a:spcBef>
                  <a:spcPct val="0"/>
                </a:spcBef>
                <a:spcAft>
                  <a:spcPct val="0"/>
                </a:spcAft>
                <a:defRPr/>
              </a:pPr>
              <a:t>‹#›</a:t>
            </a:fld>
            <a:endParaRPr lang="en-US" sz="1000" b="1">
              <a:solidFill>
                <a:srgbClr val="FFFFFF"/>
              </a:solidFill>
            </a:endParaRPr>
          </a:p>
        </p:txBody>
      </p:sp>
    </p:spTree>
    <p:extLst>
      <p:ext uri="{BB962C8B-B14F-4D97-AF65-F5344CB8AC3E}">
        <p14:creationId xmlns:p14="http://schemas.microsoft.com/office/powerpoint/2010/main" val="34734212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Lst>
  <p:txStyles>
    <p:titleStyle>
      <a:lvl1pPr algn="l" rtl="0" eaLnBrk="0" fontAlgn="base" hangingPunct="0">
        <a:spcBef>
          <a:spcPct val="0"/>
        </a:spcBef>
        <a:spcAft>
          <a:spcPct val="0"/>
        </a:spcAft>
        <a:defRPr sz="2400" b="1">
          <a:solidFill>
            <a:srgbClr val="012445"/>
          </a:solidFill>
          <a:latin typeface="+mj-lt"/>
          <a:ea typeface="+mj-ea"/>
          <a:cs typeface="+mj-cs"/>
        </a:defRPr>
      </a:lvl1pPr>
      <a:lvl2pPr algn="l" rtl="0" eaLnBrk="0" fontAlgn="base" hangingPunct="0">
        <a:spcBef>
          <a:spcPct val="0"/>
        </a:spcBef>
        <a:spcAft>
          <a:spcPct val="0"/>
        </a:spcAft>
        <a:defRPr sz="2400" b="1">
          <a:solidFill>
            <a:srgbClr val="012445"/>
          </a:solidFill>
          <a:latin typeface="Franklin Gothic Demi" pitchFamily="34" charset="0"/>
        </a:defRPr>
      </a:lvl2pPr>
      <a:lvl3pPr algn="l" rtl="0" eaLnBrk="0" fontAlgn="base" hangingPunct="0">
        <a:spcBef>
          <a:spcPct val="0"/>
        </a:spcBef>
        <a:spcAft>
          <a:spcPct val="0"/>
        </a:spcAft>
        <a:defRPr sz="2400" b="1">
          <a:solidFill>
            <a:srgbClr val="012445"/>
          </a:solidFill>
          <a:latin typeface="Franklin Gothic Demi" pitchFamily="34" charset="0"/>
        </a:defRPr>
      </a:lvl3pPr>
      <a:lvl4pPr algn="l" rtl="0" eaLnBrk="0" fontAlgn="base" hangingPunct="0">
        <a:spcBef>
          <a:spcPct val="0"/>
        </a:spcBef>
        <a:spcAft>
          <a:spcPct val="0"/>
        </a:spcAft>
        <a:defRPr sz="2400" b="1">
          <a:solidFill>
            <a:srgbClr val="012445"/>
          </a:solidFill>
          <a:latin typeface="Franklin Gothic Demi" pitchFamily="34" charset="0"/>
        </a:defRPr>
      </a:lvl4pPr>
      <a:lvl5pPr algn="l" rtl="0" eaLnBrk="0" fontAlgn="base" hangingPunct="0">
        <a:spcBef>
          <a:spcPct val="0"/>
        </a:spcBef>
        <a:spcAft>
          <a:spcPct val="0"/>
        </a:spcAft>
        <a:defRPr sz="2400" b="1">
          <a:solidFill>
            <a:srgbClr val="012445"/>
          </a:solidFill>
          <a:latin typeface="Franklin Gothic Demi" pitchFamily="34" charset="0"/>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630238" indent="-285750" algn="l" rtl="0" eaLnBrk="0" fontAlgn="base" hangingPunct="0">
        <a:spcBef>
          <a:spcPct val="20000"/>
        </a:spcBef>
        <a:spcAft>
          <a:spcPct val="0"/>
        </a:spcAft>
        <a:buChar char="–"/>
        <a:defRPr>
          <a:solidFill>
            <a:schemeClr val="tx1"/>
          </a:solidFill>
          <a:latin typeface="+mn-lt"/>
        </a:defRPr>
      </a:lvl2pPr>
      <a:lvl3pPr marL="860425" indent="-228600" algn="l" rtl="0" eaLnBrk="0" fontAlgn="base" hangingPunct="0">
        <a:spcBef>
          <a:spcPct val="20000"/>
        </a:spcBef>
        <a:spcAft>
          <a:spcPct val="0"/>
        </a:spcAft>
        <a:buChar char="•"/>
        <a:defRPr sz="1400">
          <a:solidFill>
            <a:schemeClr val="tx1"/>
          </a:solidFill>
          <a:latin typeface="+mn-lt"/>
        </a:defRPr>
      </a:lvl3pPr>
      <a:lvl4pPr marL="1090613" indent="-228600" algn="l" rtl="0" eaLnBrk="0" fontAlgn="base" hangingPunct="0">
        <a:spcBef>
          <a:spcPct val="20000"/>
        </a:spcBef>
        <a:spcAft>
          <a:spcPct val="0"/>
        </a:spcAft>
        <a:buChar char="–"/>
        <a:defRPr sz="1000">
          <a:solidFill>
            <a:schemeClr val="tx1"/>
          </a:solidFill>
          <a:latin typeface="+mn-lt"/>
        </a:defRPr>
      </a:lvl4pPr>
      <a:lvl5pPr marL="1333500" indent="-228600" algn="l" rtl="0" eaLnBrk="0" fontAlgn="base" hangingPunct="0">
        <a:spcBef>
          <a:spcPct val="20000"/>
        </a:spcBef>
        <a:spcAft>
          <a:spcPct val="0"/>
        </a:spcAft>
        <a:buChar char="»"/>
        <a:defRPr sz="1000">
          <a:solidFill>
            <a:schemeClr val="tx1"/>
          </a:solidFill>
          <a:latin typeface="+mn-lt"/>
        </a:defRPr>
      </a:lvl5pPr>
      <a:lvl6pPr marL="1790700" indent="-228600" algn="l" rtl="0" fontAlgn="base">
        <a:spcBef>
          <a:spcPct val="20000"/>
        </a:spcBef>
        <a:spcAft>
          <a:spcPct val="0"/>
        </a:spcAft>
        <a:buChar char="»"/>
        <a:defRPr sz="1000">
          <a:solidFill>
            <a:schemeClr val="tx1"/>
          </a:solidFill>
          <a:latin typeface="+mn-lt"/>
        </a:defRPr>
      </a:lvl6pPr>
      <a:lvl7pPr marL="2247900" indent="-228600" algn="l" rtl="0" fontAlgn="base">
        <a:spcBef>
          <a:spcPct val="20000"/>
        </a:spcBef>
        <a:spcAft>
          <a:spcPct val="0"/>
        </a:spcAft>
        <a:buChar char="»"/>
        <a:defRPr sz="1000">
          <a:solidFill>
            <a:schemeClr val="tx1"/>
          </a:solidFill>
          <a:latin typeface="+mn-lt"/>
        </a:defRPr>
      </a:lvl7pPr>
      <a:lvl8pPr marL="2705100" indent="-228600" algn="l" rtl="0" fontAlgn="base">
        <a:spcBef>
          <a:spcPct val="20000"/>
        </a:spcBef>
        <a:spcAft>
          <a:spcPct val="0"/>
        </a:spcAft>
        <a:buChar char="»"/>
        <a:defRPr sz="1000">
          <a:solidFill>
            <a:schemeClr val="tx1"/>
          </a:solidFill>
          <a:latin typeface="+mn-lt"/>
        </a:defRPr>
      </a:lvl8pPr>
      <a:lvl9pPr marL="3162300" indent="-228600" algn="l" rtl="0" fontAlgn="base">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a:defRPr/>
            </a:pPr>
            <a:fld id="{CC83BF03-FB24-4FF1-84B5-A80A93B5FEF6}" type="slidenum">
              <a:rPr lang="en-US" sz="1000" b="1">
                <a:solidFill>
                  <a:srgbClr val="FFFFFF"/>
                </a:solidFill>
              </a:rPr>
              <a:pPr algn="r">
                <a:defRPr/>
              </a:pPr>
              <a:t>‹#›</a:t>
            </a:fld>
            <a:endParaRPr lang="en-US" sz="1000" b="1">
              <a:solidFill>
                <a:srgbClr val="FFFFFF"/>
              </a:solidFill>
            </a:endParaRPr>
          </a:p>
        </p:txBody>
      </p:sp>
      <p:pic>
        <p:nvPicPr>
          <p:cNvPr id="1029" name="Picture 6" descr="NIST_pptFooter_final"/>
          <p:cNvPicPr>
            <a:picLocks noChangeAspect="1" noChangeArrowheads="1"/>
          </p:cNvPicPr>
          <p:nvPr/>
        </p:nvPicPr>
        <p:blipFill>
          <a:blip r:embed="rId7"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5728289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a:defRPr/>
            </a:pPr>
            <a:fld id="{CC83BF03-FB24-4FF1-84B5-A80A93B5FEF6}" type="slidenum">
              <a:rPr lang="en-US" sz="1000" b="1">
                <a:solidFill>
                  <a:srgbClr val="FFFFFF"/>
                </a:solidFill>
              </a:rPr>
              <a:pPr algn="r">
                <a:defRPr/>
              </a:pPr>
              <a:t>‹#›</a:t>
            </a:fld>
            <a:endParaRPr lang="en-US" sz="1000" b="1">
              <a:solidFill>
                <a:srgbClr val="FFFFFF"/>
              </a:solidFill>
            </a:endParaRPr>
          </a:p>
        </p:txBody>
      </p:sp>
      <p:pic>
        <p:nvPicPr>
          <p:cNvPr id="1029" name="Picture 6" descr="NIST_pptFooter_final"/>
          <p:cNvPicPr>
            <a:picLocks noChangeAspect="1" noChangeArrowheads="1"/>
          </p:cNvPicPr>
          <p:nvPr/>
        </p:nvPicPr>
        <p:blipFill>
          <a:blip r:embed="rId5"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86885619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6" r:id="rId3"/>
  </p:sldLayoutIdLst>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hl7v2-iz-r1-5-testing.nist.gov/"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1077218"/>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a:solidFill>
                  <a:srgbClr val="012445"/>
                </a:solidFill>
                <a:latin typeface="Franklin Gothic Medium" pitchFamily="34" charset="0"/>
              </a:rPr>
              <a:t>NIST Immunization Test Suite</a:t>
            </a:r>
          </a:p>
          <a:p>
            <a:pPr fontAlgn="base">
              <a:lnSpc>
                <a:spcPct val="80000"/>
              </a:lnSpc>
              <a:spcBef>
                <a:spcPct val="0"/>
              </a:spcBef>
              <a:spcAft>
                <a:spcPct val="0"/>
              </a:spcAft>
              <a:defRPr/>
            </a:pPr>
            <a:r>
              <a:rPr lang="en-US" sz="2400" i="1" dirty="0">
                <a:solidFill>
                  <a:srgbClr val="012445"/>
                </a:solidFill>
              </a:rPr>
              <a:t>Focus on ONC 2015 Health IT Certification</a:t>
            </a:r>
          </a:p>
          <a:p>
            <a:pPr fontAlgn="base">
              <a:lnSpc>
                <a:spcPct val="80000"/>
              </a:lnSpc>
              <a:spcBef>
                <a:spcPct val="0"/>
              </a:spcBef>
              <a:spcAft>
                <a:spcPct val="0"/>
              </a:spcAft>
              <a:defRPr/>
            </a:pPr>
            <a:endParaRPr lang="en-US" sz="2400" i="1" dirty="0">
              <a:solidFill>
                <a:srgbClr val="012445"/>
              </a:solidFill>
            </a:endParaRPr>
          </a:p>
        </p:txBody>
      </p:sp>
      <p:sp>
        <p:nvSpPr>
          <p:cNvPr id="3076" name="Rectangle 19"/>
          <p:cNvSpPr>
            <a:spLocks noChangeArrowheads="1"/>
          </p:cNvSpPr>
          <p:nvPr/>
        </p:nvSpPr>
        <p:spPr bwMode="auto">
          <a:xfrm>
            <a:off x="533400" y="3276600"/>
            <a:ext cx="6324600" cy="1888979"/>
          </a:xfrm>
          <a:prstGeom prst="rect">
            <a:avLst/>
          </a:prstGeom>
          <a:noFill/>
          <a:ln w="9525" algn="ctr">
            <a:noFill/>
            <a:miter lim="800000"/>
            <a:headEnd/>
            <a:tailEnd/>
          </a:ln>
        </p:spPr>
        <p:txBody>
          <a:bodyPr wrap="square">
            <a:spAutoFit/>
          </a:bodyPr>
          <a:lstStyle/>
          <a:p>
            <a:pPr fontAlgn="base">
              <a:spcBef>
                <a:spcPct val="0"/>
              </a:spcBef>
              <a:spcAft>
                <a:spcPct val="0"/>
              </a:spcAft>
            </a:pPr>
            <a:endParaRPr lang="en-US" sz="800" i="1" dirty="0">
              <a:solidFill>
                <a:srgbClr val="012445"/>
              </a:solidFill>
              <a:latin typeface="Franklin Gothic Book" pitchFamily="34" charset="0"/>
            </a:endParaRPr>
          </a:p>
          <a:p>
            <a:pPr fontAlgn="base">
              <a:spcBef>
                <a:spcPct val="0"/>
              </a:spcBef>
              <a:spcAft>
                <a:spcPct val="0"/>
              </a:spcAft>
            </a:pPr>
            <a:r>
              <a:rPr lang="en-US" b="1" i="1" dirty="0">
                <a:solidFill>
                  <a:srgbClr val="012445"/>
                </a:solidFill>
                <a:latin typeface="Franklin Gothic Book" pitchFamily="34" charset="0"/>
              </a:rPr>
              <a:t>Robert Snelick</a:t>
            </a:r>
          </a:p>
          <a:p>
            <a:pPr fontAlgn="base">
              <a:spcBef>
                <a:spcPct val="0"/>
              </a:spcBef>
              <a:spcAft>
                <a:spcPct val="0"/>
              </a:spcAft>
            </a:pPr>
            <a:r>
              <a:rPr lang="en-US" b="1" i="1" dirty="0">
                <a:solidFill>
                  <a:srgbClr val="012445"/>
                </a:solidFill>
                <a:latin typeface="Franklin Gothic Book" pitchFamily="34" charset="0"/>
              </a:rPr>
              <a:t>National Institute of Standards and Technology (NIST)</a:t>
            </a:r>
          </a:p>
          <a:p>
            <a:pPr fontAlgn="base">
              <a:lnSpc>
                <a:spcPct val="140000"/>
              </a:lnSpc>
              <a:spcBef>
                <a:spcPct val="0"/>
              </a:spcBef>
              <a:spcAft>
                <a:spcPct val="0"/>
              </a:spcAft>
            </a:pPr>
            <a:endParaRPr lang="en-US" b="1" i="1" dirty="0">
              <a:solidFill>
                <a:srgbClr val="012445"/>
              </a:solidFill>
              <a:latin typeface="Franklin Gothic Book" pitchFamily="34" charset="0"/>
            </a:endParaRPr>
          </a:p>
          <a:p>
            <a:pPr fontAlgn="base">
              <a:lnSpc>
                <a:spcPct val="140000"/>
              </a:lnSpc>
              <a:spcBef>
                <a:spcPct val="0"/>
              </a:spcBef>
              <a:spcAft>
                <a:spcPct val="0"/>
              </a:spcAft>
            </a:pPr>
            <a:r>
              <a:rPr lang="en-US" b="1" i="1" dirty="0">
                <a:solidFill>
                  <a:srgbClr val="012445"/>
                </a:solidFill>
                <a:latin typeface="Franklin Gothic Book" pitchFamily="34" charset="0"/>
              </a:rPr>
              <a:t>June 27, 2023</a:t>
            </a:r>
            <a:endParaRPr lang="en-US" b="1" i="1" dirty="0">
              <a:solidFill>
                <a:srgbClr val="FF0000"/>
              </a:solidFill>
              <a:latin typeface="Franklin Gothic Book" pitchFamily="34" charset="0"/>
            </a:endParaRPr>
          </a:p>
          <a:p>
            <a:pPr fontAlgn="base">
              <a:lnSpc>
                <a:spcPct val="140000"/>
              </a:lnSpc>
              <a:spcBef>
                <a:spcPct val="0"/>
              </a:spcBef>
              <a:spcAft>
                <a:spcPct val="0"/>
              </a:spcAft>
            </a:pPr>
            <a:r>
              <a:rPr lang="en-US" b="1" i="1" dirty="0">
                <a:solidFill>
                  <a:srgbClr val="012445"/>
                </a:solidFill>
                <a:latin typeface="Franklin Gothic Book" pitchFamily="34" charset="0"/>
              </a:rPr>
              <a:t>Contact: robert.snelick@nist.gov</a:t>
            </a:r>
          </a:p>
        </p:txBody>
      </p:sp>
    </p:spTree>
    <p:extLst>
      <p:ext uri="{BB962C8B-B14F-4D97-AF65-F5344CB8AC3E}">
        <p14:creationId xmlns:p14="http://schemas.microsoft.com/office/powerpoint/2010/main" val="2385629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Administrative Test Group Overview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346040"/>
              </p:ext>
            </p:extLst>
          </p:nvPr>
        </p:nvGraphicFramePr>
        <p:xfrm>
          <a:off x="228600" y="762000"/>
          <a:ext cx="8791575" cy="5125720"/>
        </p:xfrm>
        <a:graphic>
          <a:graphicData uri="http://schemas.openxmlformats.org/drawingml/2006/table">
            <a:tbl>
              <a:tblPr firstRow="1" bandRow="1">
                <a:tableStyleId>{9DCAF9ED-07DC-4A11-8D7F-57B35C25682E}</a:tableStyleId>
              </a:tblPr>
              <a:tblGrid>
                <a:gridCol w="2276390">
                  <a:extLst>
                    <a:ext uri="{9D8B030D-6E8A-4147-A177-3AD203B41FA5}">
                      <a16:colId xmlns:a16="http://schemas.microsoft.com/office/drawing/2014/main" val="20000"/>
                    </a:ext>
                  </a:extLst>
                </a:gridCol>
                <a:gridCol w="6515185">
                  <a:extLst>
                    <a:ext uri="{9D8B030D-6E8A-4147-A177-3AD203B41FA5}">
                      <a16:colId xmlns:a16="http://schemas.microsoft.com/office/drawing/2014/main" val="20001"/>
                    </a:ext>
                  </a:extLst>
                </a:gridCol>
              </a:tblGrid>
              <a:tr h="370840">
                <a:tc gridSpan="2">
                  <a:txBody>
                    <a:bodyPr/>
                    <a:lstStyle/>
                    <a:p>
                      <a:pPr algn="ctr"/>
                      <a:r>
                        <a:rPr lang="en-US" dirty="0"/>
                        <a:t>Administrative</a:t>
                      </a:r>
                      <a:r>
                        <a:rPr lang="en-US" baseline="0" dirty="0"/>
                        <a:t> Test Group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a:p>
                  </a:txBody>
                  <a:tcPr/>
                </a:tc>
                <a:extLst>
                  <a:ext uri="{0D108BD9-81ED-4DB2-BD59-A6C34878D82A}">
                    <a16:rowId xmlns:a16="http://schemas.microsoft.com/office/drawing/2014/main" val="10000"/>
                  </a:ext>
                </a:extLst>
              </a:tr>
              <a:tr h="370840">
                <a:tc gridSpan="2">
                  <a:txBody>
                    <a:bodyPr/>
                    <a:lstStyle/>
                    <a:p>
                      <a:pPr marL="285750" indent="-285750">
                        <a:buClr>
                          <a:srgbClr val="0070C0"/>
                        </a:buClr>
                        <a:buFont typeface="Wingdings" panose="05000000000000000000" pitchFamily="2" charset="2"/>
                        <a:buChar char="Ø"/>
                        <a:defRPr/>
                      </a:pPr>
                      <a:r>
                        <a:rPr lang="en-US" dirty="0"/>
                        <a:t>Tests</a:t>
                      </a:r>
                      <a:r>
                        <a:rPr lang="en-US" baseline="0" dirty="0"/>
                        <a:t> </a:t>
                      </a:r>
                      <a:r>
                        <a:rPr lang="en-US" dirty="0"/>
                        <a:t>the </a:t>
                      </a:r>
                      <a:r>
                        <a:rPr lang="en-US" baseline="0" dirty="0"/>
                        <a:t>EHR-S </a:t>
                      </a:r>
                      <a:r>
                        <a:rPr lang="en-US" dirty="0"/>
                        <a:t>capability of</a:t>
                      </a:r>
                      <a:r>
                        <a:rPr lang="en-US" baseline="0" dirty="0"/>
                        <a:t>:</a:t>
                      </a:r>
                    </a:p>
                    <a:p>
                      <a:pPr marL="742950" lvl="1" indent="-285750">
                        <a:buClr>
                          <a:srgbClr val="0070C0"/>
                        </a:buClr>
                        <a:buFont typeface="Wingdings" panose="05000000000000000000" pitchFamily="2" charset="2"/>
                        <a:buChar char="Ø"/>
                        <a:defRPr/>
                      </a:pPr>
                      <a:r>
                        <a:rPr lang="en-US" baseline="0" dirty="0"/>
                        <a:t>(1) C</a:t>
                      </a:r>
                      <a:r>
                        <a:rPr lang="en-US" dirty="0"/>
                        <a:t>reating immunization messages based on Immunization Messaging Standard (Z22 Profile) and specific Test Data</a:t>
                      </a:r>
                      <a:r>
                        <a:rPr lang="en-US" baseline="0" dirty="0"/>
                        <a:t>, and </a:t>
                      </a:r>
                    </a:p>
                    <a:p>
                      <a:pPr marL="742950" lvl="1" indent="-285750">
                        <a:buClr>
                          <a:srgbClr val="0070C0"/>
                        </a:buClr>
                        <a:buFont typeface="Wingdings" panose="05000000000000000000" pitchFamily="2" charset="2"/>
                        <a:buChar char="Ø"/>
                        <a:defRPr/>
                      </a:pPr>
                      <a:r>
                        <a:rPr lang="en-US" baseline="0" dirty="0"/>
                        <a:t>(2) R</a:t>
                      </a:r>
                      <a:r>
                        <a:rPr lang="en-US" dirty="0"/>
                        <a:t>eceiving acknowledgment messages</a:t>
                      </a:r>
                      <a:r>
                        <a:rPr lang="en-US" baseline="0" dirty="0"/>
                        <a:t> based on the Immunization Messaging Standard (Z23 Profile).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0001"/>
                  </a:ext>
                </a:extLst>
              </a:tr>
              <a:tr h="370840">
                <a:tc gridSpan="2">
                  <a:txBody>
                    <a:bodyPr/>
                    <a:lstStyle/>
                    <a:p>
                      <a:pPr marL="285750" marR="0" lvl="0"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All 10 test cases consists of 2 test steps:</a:t>
                      </a:r>
                    </a:p>
                    <a:p>
                      <a:pPr marL="742950" marR="0" lvl="1"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(1) Create Immunization Message</a:t>
                      </a:r>
                    </a:p>
                    <a:p>
                      <a:pPr marL="742950" marR="0" lvl="1"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(2) Receive Acknowledgment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0002"/>
                  </a:ext>
                </a:extLst>
              </a:tr>
              <a:tr h="370840">
                <a:tc>
                  <a:txBody>
                    <a:bodyPr/>
                    <a:lstStyle/>
                    <a:p>
                      <a:pPr marL="342900" indent="-342900">
                        <a:buFont typeface="Arial" panose="020B0604020202020204" pitchFamily="34" charset="0"/>
                        <a:buAutoNum type="arabicParenBoth"/>
                      </a:pPr>
                      <a:r>
                        <a:rPr lang="en-US" b="1" dirty="0">
                          <a:solidFill>
                            <a:schemeClr val="bg1"/>
                          </a:solidFill>
                        </a:rPr>
                        <a:t>Create Immunization</a:t>
                      </a:r>
                      <a:r>
                        <a:rPr lang="en-US" b="1" baseline="0" dirty="0">
                          <a:solidFill>
                            <a:schemeClr val="bg1"/>
                          </a:solidFill>
                        </a:rPr>
                        <a:t> </a:t>
                      </a:r>
                      <a:r>
                        <a:rPr lang="en-US" b="1" dirty="0">
                          <a:solidFill>
                            <a:schemeClr val="bg1"/>
                          </a:solidFill>
                        </a:rPr>
                        <a:t>Message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Create</a:t>
                      </a:r>
                      <a:r>
                        <a:rPr lang="en-US" baseline="0" dirty="0"/>
                        <a:t> i</a:t>
                      </a:r>
                      <a:r>
                        <a:rPr lang="en-US" dirty="0"/>
                        <a:t>mmunization message test steps </a:t>
                      </a:r>
                      <a:r>
                        <a:rPr lang="en-US"/>
                        <a:t>are designed </a:t>
                      </a:r>
                      <a:r>
                        <a:rPr lang="en-US" dirty="0"/>
                        <a:t>to test a </a:t>
                      </a:r>
                      <a:r>
                        <a:rPr lang="en-US" sz="1800" kern="1200" dirty="0">
                          <a:solidFill>
                            <a:schemeClr val="dk1"/>
                          </a:solidFill>
                          <a:effectLst/>
                          <a:latin typeface="+mn-lt"/>
                          <a:ea typeface="+mn-ea"/>
                          <a:cs typeface="+mn-cs"/>
                        </a:rPr>
                        <a:t>broad scope of the immunization messages including new and historical administrations, refusals, combination vaccines, patient consent and various observations including VIS, VFC.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marL="0" indent="0">
                        <a:buFont typeface="Arial" panose="020B0604020202020204" pitchFamily="34" charset="0"/>
                        <a:buNone/>
                      </a:pPr>
                      <a:r>
                        <a:rPr lang="en-US" b="1" dirty="0">
                          <a:solidFill>
                            <a:schemeClr val="bg1"/>
                          </a:solidFill>
                        </a:rPr>
                        <a:t>(2) Receive 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Receive acknowledgement</a:t>
                      </a:r>
                      <a:r>
                        <a:rPr lang="en-US" baseline="0" dirty="0"/>
                        <a:t> test steps are designed to test the EHR-S capability to correctly handle application accept, application error, and application warning acknowledgements. A juror document is provided for inspection.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10</a:t>
            </a:fld>
            <a:endParaRPr lang="en-US">
              <a:solidFill>
                <a:srgbClr val="FFFFFF"/>
              </a:solidFill>
            </a:endParaRPr>
          </a:p>
        </p:txBody>
      </p:sp>
    </p:spTree>
    <p:extLst>
      <p:ext uri="{BB962C8B-B14F-4D97-AF65-F5344CB8AC3E}">
        <p14:creationId xmlns:p14="http://schemas.microsoft.com/office/powerpoint/2010/main" val="1871006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p:txBody>
          <a:bodyPr/>
          <a:lstStyle/>
          <a:p>
            <a:r>
              <a:rPr lang="en-US" dirty="0"/>
              <a:t>Immunizations Administration Testing Process</a:t>
            </a:r>
          </a:p>
        </p:txBody>
      </p:sp>
      <p:sp>
        <p:nvSpPr>
          <p:cNvPr id="12" name="Slide Number Placeholder 11"/>
          <p:cNvSpPr>
            <a:spLocks noGrp="1"/>
          </p:cNvSpPr>
          <p:nvPr>
            <p:ph type="sldNum" sz="quarter" idx="12"/>
          </p:nvPr>
        </p:nvSpPr>
        <p:spPr/>
        <p:txBody>
          <a:bodyPr/>
          <a:lstStyle/>
          <a:p>
            <a:pPr>
              <a:defRPr/>
            </a:pPr>
            <a:fld id="{F73034F6-D698-486E-9B63-D59A1C5B8B39}" type="slidenum">
              <a:rPr lang="en-US" smtClean="0"/>
              <a:pPr>
                <a:defRPr/>
              </a:pPr>
              <a:t>11</a:t>
            </a:fld>
            <a:endParaRPr lang="en-US" dirty="0"/>
          </a:p>
        </p:txBody>
      </p:sp>
      <p:sp>
        <p:nvSpPr>
          <p:cNvPr id="23" name="TextBox 23"/>
          <p:cNvSpPr txBox="1">
            <a:spLocks noChangeArrowheads="1"/>
          </p:cNvSpPr>
          <p:nvPr/>
        </p:nvSpPr>
        <p:spPr bwMode="auto">
          <a:xfrm>
            <a:off x="228600" y="3276600"/>
            <a:ext cx="8686800" cy="2769989"/>
          </a:xfrm>
          <a:prstGeom prst="rect">
            <a:avLst/>
          </a:prstGeom>
          <a:noFill/>
          <a:ln w="9525">
            <a:noFill/>
            <a:miter lim="800000"/>
            <a:headEnd/>
            <a:tailEnd/>
          </a:ln>
        </p:spPr>
        <p:txBody>
          <a:bodyPr wrap="square">
            <a:spAutoFit/>
          </a:bodyPr>
          <a:lstStyle/>
          <a:p>
            <a:pPr marL="342900" indent="-342900">
              <a:buFont typeface="Franklin Gothic Demi" pitchFamily="34" charset="0"/>
              <a:buAutoNum type="arabicPeriod"/>
            </a:pPr>
            <a:r>
              <a:rPr lang="en-US" sz="1450" dirty="0">
                <a:latin typeface="+mn-lt"/>
              </a:rPr>
              <a:t>The HIT Module is the system being tested. The HIT Module is required to create VXU messages and consume ACK messages that conform to the referenced standards (see previous slides).</a:t>
            </a:r>
          </a:p>
          <a:p>
            <a:pPr marL="342900" indent="-342900">
              <a:buFont typeface="Franklin Gothic Demi" pitchFamily="34" charset="0"/>
              <a:buAutoNum type="arabicPeriod"/>
            </a:pPr>
            <a:r>
              <a:rPr lang="en-US" sz="1450" dirty="0">
                <a:latin typeface="+mn-lt"/>
              </a:rPr>
              <a:t>Test data can be entered into the HIT Module directly via the Module’s user interface or can be imported via an incoming message.</a:t>
            </a:r>
          </a:p>
          <a:p>
            <a:pPr marL="342900" indent="-342900">
              <a:buFont typeface="Franklin Gothic Demi" pitchFamily="34" charset="0"/>
              <a:buAutoNum type="arabicPeriod"/>
            </a:pPr>
            <a:r>
              <a:rPr lang="en-US" sz="1450" dirty="0">
                <a:latin typeface="+mn-lt"/>
              </a:rPr>
              <a:t>The HIT Module is expected to process the test data to create a VXU message. This message is imported into the testing tool for validation (Test Step 1 – Z22 VXU). The HIT Module is expected to consume an ACK message. This message is imported from the testing tool into the HIT Module (Test Step 2 – Z23 ACK). </a:t>
            </a:r>
          </a:p>
          <a:p>
            <a:pPr marL="342900" indent="-342900">
              <a:buFont typeface="Franklin Gothic Demi" pitchFamily="34" charset="0"/>
              <a:buAutoNum type="arabicPeriod"/>
            </a:pPr>
            <a:r>
              <a:rPr lang="en-US" sz="1450" dirty="0">
                <a:latin typeface="+mn-lt"/>
              </a:rPr>
              <a:t>Test data are available through the Test Tool via the Test Steps in the Test Cases. Each Test Step includes a Test Story that provides the context, a Test Data Specification that lists the test data, a Message Content Data Sheet that shows the conformant message (in a table format), and a Juror Document (for ACK Test Steps). </a:t>
            </a:r>
          </a:p>
        </p:txBody>
      </p:sp>
      <p:grpSp>
        <p:nvGrpSpPr>
          <p:cNvPr id="22" name="Group 21"/>
          <p:cNvGrpSpPr/>
          <p:nvPr/>
        </p:nvGrpSpPr>
        <p:grpSpPr>
          <a:xfrm>
            <a:off x="457200" y="838200"/>
            <a:ext cx="8229600" cy="2213264"/>
            <a:chOff x="457200" y="838200"/>
            <a:chExt cx="8229600" cy="2213264"/>
          </a:xfrm>
        </p:grpSpPr>
        <p:sp>
          <p:nvSpPr>
            <p:cNvPr id="9" name="Rectangle 8"/>
            <p:cNvSpPr/>
            <p:nvPr/>
          </p:nvSpPr>
          <p:spPr>
            <a:xfrm>
              <a:off x="4495800" y="1266580"/>
              <a:ext cx="1981200" cy="1474061"/>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3" name="Rounded Rectangle 2"/>
            <p:cNvSpPr/>
            <p:nvPr/>
          </p:nvSpPr>
          <p:spPr>
            <a:xfrm>
              <a:off x="457200" y="1390547"/>
              <a:ext cx="1371600" cy="990600"/>
            </a:xfrm>
            <a:prstGeom prst="roundRect">
              <a:avLst/>
            </a:prstGeom>
            <a:solidFill>
              <a:srgbClr val="C9DB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2"/>
                  </a:solidFill>
                </a:rPr>
                <a:t>Immunization Data Entry</a:t>
              </a:r>
            </a:p>
          </p:txBody>
        </p:sp>
        <p:sp>
          <p:nvSpPr>
            <p:cNvPr id="4" name="Rounded Rectangle 3"/>
            <p:cNvSpPr/>
            <p:nvPr/>
          </p:nvSpPr>
          <p:spPr>
            <a:xfrm>
              <a:off x="3276600" y="1390547"/>
              <a:ext cx="1371600" cy="990600"/>
            </a:xfrm>
            <a:prstGeom prst="roundRect">
              <a:avLst/>
            </a:prstGeom>
            <a:solidFill>
              <a:srgbClr val="C9DB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accent2"/>
                  </a:solidFill>
                </a:rPr>
                <a:t>HIT Module</a:t>
              </a:r>
            </a:p>
            <a:p>
              <a:pPr algn="ctr">
                <a:defRPr/>
              </a:pPr>
              <a:r>
                <a:rPr lang="en-US" sz="1000" dirty="0">
                  <a:solidFill>
                    <a:schemeClr val="accent2"/>
                  </a:solidFill>
                  <a:latin typeface="Calibri" pitchFamily="34" charset="0"/>
                </a:rPr>
                <a:t>(System under Test)</a:t>
              </a:r>
            </a:p>
          </p:txBody>
        </p:sp>
        <p:cxnSp>
          <p:nvCxnSpPr>
            <p:cNvPr id="7" name="Straight Arrow Connector 6"/>
            <p:cNvCxnSpPr>
              <a:stCxn id="3" idx="3"/>
              <a:endCxn id="4" idx="1"/>
            </p:cNvCxnSpPr>
            <p:nvPr/>
          </p:nvCxnSpPr>
          <p:spPr>
            <a:xfrm>
              <a:off x="1828800" y="1885847"/>
              <a:ext cx="14478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250" name="TextBox 9"/>
            <p:cNvSpPr txBox="1">
              <a:spLocks noChangeArrowheads="1"/>
            </p:cNvSpPr>
            <p:nvPr/>
          </p:nvSpPr>
          <p:spPr bwMode="auto">
            <a:xfrm>
              <a:off x="4551251" y="838200"/>
              <a:ext cx="1825699" cy="461665"/>
            </a:xfrm>
            <a:prstGeom prst="rect">
              <a:avLst/>
            </a:prstGeom>
            <a:noFill/>
            <a:ln w="9525">
              <a:noFill/>
              <a:miter lim="800000"/>
              <a:headEnd/>
              <a:tailEnd/>
            </a:ln>
          </p:spPr>
          <p:txBody>
            <a:bodyPr wrap="square">
              <a:spAutoFit/>
            </a:bodyPr>
            <a:lstStyle/>
            <a:p>
              <a:pPr algn="ctr"/>
              <a:r>
                <a:rPr lang="en-US" sz="1200" dirty="0">
                  <a:latin typeface="Calibri" pitchFamily="34" charset="0"/>
                </a:rPr>
                <a:t>Immunization IG, Release 1.5, and Addendum</a:t>
              </a:r>
            </a:p>
          </p:txBody>
        </p:sp>
        <p:sp>
          <p:nvSpPr>
            <p:cNvPr id="10253" name="TextBox 18"/>
            <p:cNvSpPr txBox="1">
              <a:spLocks noChangeArrowheads="1"/>
            </p:cNvSpPr>
            <p:nvPr/>
          </p:nvSpPr>
          <p:spPr bwMode="auto">
            <a:xfrm>
              <a:off x="1828800" y="1442316"/>
              <a:ext cx="1255486" cy="461665"/>
            </a:xfrm>
            <a:prstGeom prst="rect">
              <a:avLst/>
            </a:prstGeom>
            <a:noFill/>
            <a:ln w="9525">
              <a:noFill/>
              <a:miter lim="800000"/>
              <a:headEnd/>
              <a:tailEnd/>
            </a:ln>
          </p:spPr>
          <p:txBody>
            <a:bodyPr wrap="square">
              <a:spAutoFit/>
            </a:bodyPr>
            <a:lstStyle/>
            <a:p>
              <a:r>
                <a:rPr lang="en-US" sz="1200" dirty="0">
                  <a:latin typeface="Calibri" pitchFamily="34" charset="0"/>
                </a:rPr>
                <a:t>VXU Message &amp; Direct Data Entry</a:t>
              </a:r>
            </a:p>
          </p:txBody>
        </p:sp>
        <p:grpSp>
          <p:nvGrpSpPr>
            <p:cNvPr id="6" name="Group 5"/>
            <p:cNvGrpSpPr/>
            <p:nvPr/>
          </p:nvGrpSpPr>
          <p:grpSpPr>
            <a:xfrm>
              <a:off x="4953000" y="1522981"/>
              <a:ext cx="1066800" cy="304800"/>
              <a:chOff x="5181600" y="1295400"/>
              <a:chExt cx="1066800" cy="304800"/>
            </a:xfrm>
          </p:grpSpPr>
          <p:sp>
            <p:nvSpPr>
              <p:cNvPr id="19" name="Rectangle 18"/>
              <p:cNvSpPr/>
              <p:nvPr/>
            </p:nvSpPr>
            <p:spPr>
              <a:xfrm>
                <a:off x="5181600" y="12954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54" name="TextBox 19"/>
              <p:cNvSpPr txBox="1">
                <a:spLocks noChangeArrowheads="1"/>
              </p:cNvSpPr>
              <p:nvPr/>
            </p:nvSpPr>
            <p:spPr bwMode="auto">
              <a:xfrm>
                <a:off x="5181600" y="1323201"/>
                <a:ext cx="1037785" cy="276999"/>
              </a:xfrm>
              <a:prstGeom prst="rect">
                <a:avLst/>
              </a:prstGeom>
              <a:solidFill>
                <a:srgbClr val="CCECFF"/>
              </a:solidFill>
              <a:ln w="9525">
                <a:solidFill>
                  <a:schemeClr val="tx1"/>
                </a:solidFill>
                <a:miter lim="800000"/>
                <a:headEnd/>
                <a:tailEnd/>
              </a:ln>
            </p:spPr>
            <p:txBody>
              <a:bodyPr wrap="none">
                <a:spAutoFit/>
              </a:bodyPr>
              <a:lstStyle/>
              <a:p>
                <a:r>
                  <a:rPr lang="en-US" sz="1200" dirty="0">
                    <a:latin typeface="Calibri" pitchFamily="34" charset="0"/>
                  </a:rPr>
                  <a:t>VXU Message</a:t>
                </a:r>
              </a:p>
            </p:txBody>
          </p:sp>
        </p:grpSp>
        <p:sp>
          <p:nvSpPr>
            <p:cNvPr id="35" name="TextBox 18"/>
            <p:cNvSpPr txBox="1">
              <a:spLocks noChangeArrowheads="1"/>
            </p:cNvSpPr>
            <p:nvPr/>
          </p:nvSpPr>
          <p:spPr bwMode="auto">
            <a:xfrm>
              <a:off x="3428326" y="2132485"/>
              <a:ext cx="1143000" cy="461665"/>
            </a:xfrm>
            <a:prstGeom prst="rect">
              <a:avLst/>
            </a:prstGeom>
            <a:noFill/>
            <a:ln w="9525">
              <a:noFill/>
              <a:miter lim="800000"/>
              <a:headEnd/>
              <a:tailEnd/>
            </a:ln>
          </p:spPr>
          <p:txBody>
            <a:bodyPr wrap="square">
              <a:spAutoFit/>
            </a:bodyPr>
            <a:lstStyle/>
            <a:p>
              <a:r>
                <a:rPr lang="en-US" sz="1200" dirty="0">
                  <a:solidFill>
                    <a:srgbClr val="FF0000"/>
                  </a:solidFill>
                  <a:latin typeface="Calibri" pitchFamily="34" charset="0"/>
                </a:rPr>
                <a:t>ACK  Message Imported</a:t>
              </a:r>
            </a:p>
          </p:txBody>
        </p:sp>
        <p:grpSp>
          <p:nvGrpSpPr>
            <p:cNvPr id="11" name="Group 10"/>
            <p:cNvGrpSpPr/>
            <p:nvPr/>
          </p:nvGrpSpPr>
          <p:grpSpPr>
            <a:xfrm>
              <a:off x="4953000" y="2076347"/>
              <a:ext cx="1066800" cy="304800"/>
              <a:chOff x="5410200" y="1772566"/>
              <a:chExt cx="1066800" cy="304800"/>
            </a:xfrm>
          </p:grpSpPr>
          <p:sp>
            <p:nvSpPr>
              <p:cNvPr id="39" name="Rectangle 38"/>
              <p:cNvSpPr/>
              <p:nvPr/>
            </p:nvSpPr>
            <p:spPr>
              <a:xfrm>
                <a:off x="5410200" y="1772566"/>
                <a:ext cx="1066800" cy="3048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TextBox 19"/>
              <p:cNvSpPr txBox="1">
                <a:spLocks noChangeArrowheads="1"/>
              </p:cNvSpPr>
              <p:nvPr/>
            </p:nvSpPr>
            <p:spPr bwMode="auto">
              <a:xfrm>
                <a:off x="5410200" y="1800367"/>
                <a:ext cx="1022203" cy="276999"/>
              </a:xfrm>
              <a:prstGeom prst="rect">
                <a:avLst/>
              </a:prstGeom>
              <a:solidFill>
                <a:srgbClr val="CCECFF"/>
              </a:solidFill>
              <a:ln w="9525">
                <a:noFill/>
                <a:miter lim="800000"/>
                <a:headEnd/>
                <a:tailEnd/>
              </a:ln>
            </p:spPr>
            <p:txBody>
              <a:bodyPr wrap="none">
                <a:spAutoFit/>
              </a:bodyPr>
              <a:lstStyle/>
              <a:p>
                <a:r>
                  <a:rPr lang="en-US" sz="1200" dirty="0">
                    <a:latin typeface="Calibri" pitchFamily="34" charset="0"/>
                  </a:rPr>
                  <a:t>ACK Message</a:t>
                </a:r>
              </a:p>
            </p:txBody>
          </p:sp>
        </p:grpSp>
        <p:cxnSp>
          <p:nvCxnSpPr>
            <p:cNvPr id="40" name="Straight Arrow Connector 39"/>
            <p:cNvCxnSpPr/>
            <p:nvPr/>
          </p:nvCxnSpPr>
          <p:spPr>
            <a:xfrm>
              <a:off x="4648200" y="2056381"/>
              <a:ext cx="1676400" cy="0"/>
            </a:xfrm>
            <a:prstGeom prst="straightConnector1">
              <a:avLst/>
            </a:prstGeom>
            <a:ln w="28575">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302387" y="2789854"/>
              <a:ext cx="1193413" cy="261610"/>
            </a:xfrm>
            <a:prstGeom prst="rect">
              <a:avLst/>
            </a:prstGeom>
            <a:noFill/>
            <a:ln>
              <a:solidFill>
                <a:schemeClr val="tx1"/>
              </a:solidFill>
            </a:ln>
          </p:spPr>
          <p:txBody>
            <a:bodyPr wrap="square" rtlCol="0">
              <a:spAutoFit/>
            </a:bodyPr>
            <a:lstStyle/>
            <a:p>
              <a:pPr algn="ctr"/>
              <a:r>
                <a:rPr lang="en-US" sz="1050" b="1" dirty="0"/>
                <a:t>Test Step 1</a:t>
              </a:r>
            </a:p>
          </p:txBody>
        </p:sp>
        <p:sp>
          <p:nvSpPr>
            <p:cNvPr id="29" name="TextBox 28"/>
            <p:cNvSpPr txBox="1"/>
            <p:nvPr/>
          </p:nvSpPr>
          <p:spPr>
            <a:xfrm>
              <a:off x="6502787" y="2789854"/>
              <a:ext cx="1193413" cy="261610"/>
            </a:xfrm>
            <a:prstGeom prst="rect">
              <a:avLst/>
            </a:prstGeom>
            <a:noFill/>
            <a:ln>
              <a:solidFill>
                <a:schemeClr val="tx1"/>
              </a:solidFill>
            </a:ln>
          </p:spPr>
          <p:txBody>
            <a:bodyPr wrap="square" rtlCol="0">
              <a:spAutoFit/>
            </a:bodyPr>
            <a:lstStyle/>
            <a:p>
              <a:pPr algn="ctr"/>
              <a:r>
                <a:rPr lang="en-US" sz="1050" b="1" dirty="0"/>
                <a:t>Test Step 2</a:t>
              </a:r>
            </a:p>
          </p:txBody>
        </p:sp>
        <p:cxnSp>
          <p:nvCxnSpPr>
            <p:cNvPr id="10" name="Straight Arrow Connector 9"/>
            <p:cNvCxnSpPr/>
            <p:nvPr/>
          </p:nvCxnSpPr>
          <p:spPr>
            <a:xfrm flipV="1">
              <a:off x="4191000" y="1585392"/>
              <a:ext cx="655866" cy="120446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6096000" y="2104148"/>
              <a:ext cx="609600" cy="68570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6324600" y="1387268"/>
              <a:ext cx="2362200" cy="915411"/>
            </a:xfrm>
            <a:prstGeom prst="roundRect">
              <a:avLst/>
            </a:prstGeom>
            <a:solidFill>
              <a:srgbClr val="C9DB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panose="020B0604020202020204" pitchFamily="34" charset="0"/>
                  <a:cs typeface="Arial" panose="020B0604020202020204" pitchFamily="34" charset="0"/>
                </a:rPr>
                <a:t>NIST Validation Tool </a:t>
              </a:r>
              <a:r>
                <a:rPr lang="en-US" sz="1200" dirty="0">
                  <a:solidFill>
                    <a:schemeClr val="tx1"/>
                  </a:solidFill>
                  <a:latin typeface="Calibri" pitchFamily="34" charset="0"/>
                </a:rPr>
                <a:t>(acting as IIS)</a:t>
              </a:r>
            </a:p>
          </p:txBody>
        </p:sp>
        <p:cxnSp>
          <p:nvCxnSpPr>
            <p:cNvPr id="8" name="Straight Arrow Connector 7"/>
            <p:cNvCxnSpPr/>
            <p:nvPr/>
          </p:nvCxnSpPr>
          <p:spPr>
            <a:xfrm>
              <a:off x="4648200" y="1522981"/>
              <a:ext cx="16764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7200" y="2346554"/>
              <a:ext cx="1447800" cy="400110"/>
            </a:xfrm>
            <a:prstGeom prst="rect">
              <a:avLst/>
            </a:prstGeom>
            <a:noFill/>
          </p:spPr>
          <p:txBody>
            <a:bodyPr>
              <a:spAutoFit/>
            </a:bodyPr>
            <a:lstStyle/>
            <a:p>
              <a:pPr algn="ctr">
                <a:defRPr/>
              </a:pPr>
              <a:r>
                <a:rPr lang="en-US" sz="1000" i="1" dirty="0">
                  <a:latin typeface="Calibri" pitchFamily="34" charset="0"/>
                </a:rPr>
                <a:t>ONC Certification Testing Scope</a:t>
              </a:r>
            </a:p>
          </p:txBody>
        </p:sp>
        <p:sp>
          <p:nvSpPr>
            <p:cNvPr id="10261" name="TextBox 18"/>
            <p:cNvSpPr txBox="1">
              <a:spLocks noChangeArrowheads="1"/>
            </p:cNvSpPr>
            <p:nvPr/>
          </p:nvSpPr>
          <p:spPr bwMode="auto">
            <a:xfrm>
              <a:off x="6750146" y="2100732"/>
              <a:ext cx="1282507" cy="461665"/>
            </a:xfrm>
            <a:prstGeom prst="rect">
              <a:avLst/>
            </a:prstGeom>
            <a:noFill/>
            <a:ln w="9525">
              <a:noFill/>
              <a:miter lim="800000"/>
              <a:headEnd/>
              <a:tailEnd/>
            </a:ln>
          </p:spPr>
          <p:txBody>
            <a:bodyPr wrap="square">
              <a:spAutoFit/>
            </a:bodyPr>
            <a:lstStyle/>
            <a:p>
              <a:pPr algn="r"/>
              <a:r>
                <a:rPr lang="en-US" sz="1200" dirty="0">
                  <a:solidFill>
                    <a:srgbClr val="FF0000"/>
                  </a:solidFill>
                  <a:latin typeface="Calibri" pitchFamily="34" charset="0"/>
                </a:rPr>
                <a:t>VXU Message </a:t>
              </a:r>
            </a:p>
            <a:p>
              <a:pPr algn="r"/>
              <a:r>
                <a:rPr lang="en-US" sz="1200" dirty="0">
                  <a:solidFill>
                    <a:srgbClr val="FF0000"/>
                  </a:solidFill>
                  <a:latin typeface="Calibri" pitchFamily="34" charset="0"/>
                </a:rPr>
                <a:t>Imported</a:t>
              </a:r>
            </a:p>
          </p:txBody>
        </p:sp>
      </p:grpSp>
    </p:spTree>
    <p:extLst>
      <p:ext uri="{BB962C8B-B14F-4D97-AF65-F5344CB8AC3E}">
        <p14:creationId xmlns:p14="http://schemas.microsoft.com/office/powerpoint/2010/main" val="3476915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Testing Workflow Diagram (Test Step 1 – Z22 VXU)</a:t>
            </a:r>
          </a:p>
        </p:txBody>
      </p:sp>
      <p:sp>
        <p:nvSpPr>
          <p:cNvPr id="4" name="Content Placeholder 3"/>
          <p:cNvSpPr>
            <a:spLocks noGrp="1"/>
          </p:cNvSpPr>
          <p:nvPr>
            <p:ph idx="1"/>
          </p:nvPr>
        </p:nvSpPr>
        <p:spPr>
          <a:xfrm>
            <a:off x="152400" y="657225"/>
            <a:ext cx="8753475" cy="1124662"/>
          </a:xfrm>
        </p:spPr>
        <p:txBody>
          <a:bodyPr/>
          <a:lstStyle/>
          <a:p>
            <a:pPr marL="0" indent="0">
              <a:buNone/>
            </a:pPr>
            <a:r>
              <a:rPr lang="en-US" sz="2200" dirty="0"/>
              <a:t>This diagram shows</a:t>
            </a:r>
          </a:p>
          <a:p>
            <a:pPr lvl="1"/>
            <a:r>
              <a:rPr lang="en-US" sz="2000" dirty="0"/>
              <a:t>How the major steps of the create VXU message test are sequenced</a:t>
            </a:r>
          </a:p>
          <a:p>
            <a:pPr lvl="1"/>
            <a:r>
              <a:rPr lang="en-US" sz="20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12</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752600"/>
            <a:ext cx="5262737"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6498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Testing Workflow Diagram (Test Step 2 – Z23 ACK)</a:t>
            </a:r>
          </a:p>
        </p:txBody>
      </p:sp>
      <p:sp>
        <p:nvSpPr>
          <p:cNvPr id="4" name="Content Placeholder 3"/>
          <p:cNvSpPr>
            <a:spLocks noGrp="1"/>
          </p:cNvSpPr>
          <p:nvPr>
            <p:ph idx="1"/>
          </p:nvPr>
        </p:nvSpPr>
        <p:spPr>
          <a:xfrm>
            <a:off x="152400" y="657225"/>
            <a:ext cx="8991600" cy="1124662"/>
          </a:xfrm>
        </p:spPr>
        <p:txBody>
          <a:bodyPr/>
          <a:lstStyle/>
          <a:p>
            <a:pPr marL="0" indent="0">
              <a:buNone/>
            </a:pPr>
            <a:r>
              <a:rPr lang="en-US" sz="2200" dirty="0"/>
              <a:t>This diagram shows</a:t>
            </a:r>
          </a:p>
          <a:p>
            <a:pPr lvl="1"/>
            <a:r>
              <a:rPr lang="en-US" sz="2000" dirty="0"/>
              <a:t>How the major steps of the consume ACK message test are sequenced</a:t>
            </a:r>
          </a:p>
          <a:p>
            <a:pPr lvl="1"/>
            <a:r>
              <a:rPr lang="en-US" sz="20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13</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28800"/>
            <a:ext cx="6706595"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7170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Test Case 1: Immunization for Child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85865179"/>
              </p:ext>
            </p:extLst>
          </p:nvPr>
        </p:nvGraphicFramePr>
        <p:xfrm>
          <a:off x="276224" y="762000"/>
          <a:ext cx="8639175" cy="5283200"/>
        </p:xfrm>
        <a:graphic>
          <a:graphicData uri="http://schemas.openxmlformats.org/drawingml/2006/table">
            <a:tbl>
              <a:tblPr firstRow="1" bandRow="1">
                <a:tableStyleId>{9DCAF9ED-07DC-4A11-8D7F-57B35C25682E}</a:tableStyleId>
              </a:tblPr>
              <a:tblGrid>
                <a:gridCol w="1947954">
                  <a:extLst>
                    <a:ext uri="{9D8B030D-6E8A-4147-A177-3AD203B41FA5}">
                      <a16:colId xmlns:a16="http://schemas.microsoft.com/office/drawing/2014/main" val="20000"/>
                    </a:ext>
                  </a:extLst>
                </a:gridCol>
                <a:gridCol w="6691221">
                  <a:extLst>
                    <a:ext uri="{9D8B030D-6E8A-4147-A177-3AD203B41FA5}">
                      <a16:colId xmlns:a16="http://schemas.microsoft.com/office/drawing/2014/main" val="20001"/>
                    </a:ext>
                  </a:extLst>
                </a:gridCol>
              </a:tblGrid>
              <a:tr h="370840">
                <a:tc gridSpan="2">
                  <a:txBody>
                    <a:bodyPr/>
                    <a:lstStyle/>
                    <a:p>
                      <a:pPr algn="ctr"/>
                      <a:r>
                        <a:rPr lang="en-US" dirty="0"/>
                        <a:t>IZ-AD-1_Admin_Child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a:t>Create</a:t>
                      </a:r>
                      <a:r>
                        <a:rPr lang="en-US" baseline="0" dirty="0"/>
                        <a:t> a</a:t>
                      </a:r>
                      <a:r>
                        <a:rPr lang="en-US" dirty="0"/>
                        <a:t>dministration message containing historical and new administrations for a child.</a:t>
                      </a:r>
                    </a:p>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a:t>Receive</a:t>
                      </a:r>
                      <a:r>
                        <a:rPr lang="en-US" baseline="0" dirty="0"/>
                        <a:t> an application accept acknowledgement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b="1" dirty="0">
                          <a:solidFill>
                            <a:schemeClr val="bg1"/>
                          </a:solidFill>
                        </a:rPr>
                        <a:t>Steps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b="1" dirty="0">
                          <a:solidFill>
                            <a:schemeClr val="bg1"/>
                          </a:solidFill>
                        </a:rPr>
                        <a:t>High-level Test Objectives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2"/>
                  </a:ext>
                </a:extLst>
              </a:tr>
              <a:tr h="370840">
                <a:tc>
                  <a:txBody>
                    <a:bodyPr/>
                    <a:lstStyle/>
                    <a:p>
                      <a:r>
                        <a:rPr lang="en-US" b="1" dirty="0"/>
                        <a:t>Step 1:</a:t>
                      </a:r>
                    </a:p>
                    <a:p>
                      <a:r>
                        <a:rPr lang="en-US" sz="1000" b="1" dirty="0"/>
                        <a:t>IZ-AD-1.1_Send_V04_Z22 </a:t>
                      </a:r>
                    </a:p>
                    <a:p>
                      <a:r>
                        <a:rPr lang="en-US" dirty="0"/>
                        <a:t>Create Administration</a:t>
                      </a:r>
                      <a:r>
                        <a:rPr lang="en-US" baseline="0" dirty="0"/>
                        <a:t> Message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a:t>Create record for a Child (Infant)</a:t>
                      </a:r>
                    </a:p>
                    <a:p>
                      <a:pPr marL="285750" marR="0"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lang="en-US" dirty="0"/>
                        <a:t>3</a:t>
                      </a:r>
                      <a:r>
                        <a:rPr lang="en-US" baseline="0" dirty="0"/>
                        <a:t> </a:t>
                      </a:r>
                      <a:r>
                        <a:rPr lang="en-US" dirty="0"/>
                        <a:t>New Administration Immunizations (</a:t>
                      </a:r>
                      <a:r>
                        <a:rPr lang="en-US" dirty="0">
                          <a:solidFill>
                            <a:srgbClr val="C00000"/>
                          </a:solidFill>
                        </a:rPr>
                        <a:t>use NDC</a:t>
                      </a:r>
                      <a:r>
                        <a:rPr lang="en-US" dirty="0"/>
                        <a:t>)</a:t>
                      </a:r>
                    </a:p>
                    <a:p>
                      <a:pPr marL="285750" indent="-285750">
                        <a:buClr>
                          <a:srgbClr val="0070C0"/>
                        </a:buClr>
                        <a:buFont typeface="Wingdings" panose="05000000000000000000" pitchFamily="2" charset="2"/>
                        <a:buChar char="Ø"/>
                      </a:pPr>
                      <a:r>
                        <a:rPr lang="en-US" dirty="0"/>
                        <a:t>2 Historical Immunizations (</a:t>
                      </a:r>
                      <a:r>
                        <a:rPr lang="en-US" dirty="0">
                          <a:solidFill>
                            <a:srgbClr val="C00000"/>
                          </a:solidFill>
                        </a:rPr>
                        <a:t>use CVX</a:t>
                      </a:r>
                      <a:r>
                        <a:rPr lang="en-US" dirty="0"/>
                        <a:t>)</a:t>
                      </a:r>
                    </a:p>
                    <a:p>
                      <a:pPr marL="285750" indent="-285750">
                        <a:buClr>
                          <a:srgbClr val="0070C0"/>
                        </a:buClr>
                        <a:buFont typeface="Wingdings" panose="05000000000000000000" pitchFamily="2" charset="2"/>
                        <a:buChar char="Ø"/>
                      </a:pPr>
                      <a:r>
                        <a:rPr lang="en-US" dirty="0"/>
                        <a:t>Next of Kin (multiple instances)</a:t>
                      </a:r>
                    </a:p>
                    <a:p>
                      <a:pPr marL="285750" indent="-285750">
                        <a:buClr>
                          <a:srgbClr val="0070C0"/>
                        </a:buClr>
                        <a:buFont typeface="Wingdings" panose="05000000000000000000" pitchFamily="2" charset="2"/>
                        <a:buChar char="Ø"/>
                      </a:pPr>
                      <a:r>
                        <a:rPr lang="en-US" dirty="0"/>
                        <a:t>Combination Vaccine</a:t>
                      </a:r>
                    </a:p>
                    <a:p>
                      <a:pPr marL="285750" indent="-285750">
                        <a:buClr>
                          <a:srgbClr val="0070C0"/>
                        </a:buClr>
                        <a:buFont typeface="Wingdings" panose="05000000000000000000" pitchFamily="2" charset="2"/>
                        <a:buChar char="Ø"/>
                      </a:pPr>
                      <a:r>
                        <a:rPr lang="en-US" dirty="0"/>
                        <a:t>Observations including: </a:t>
                      </a:r>
                    </a:p>
                    <a:p>
                      <a:pPr marL="742950" lvl="1" indent="-285750">
                        <a:buClr>
                          <a:srgbClr val="0070C0"/>
                        </a:buClr>
                        <a:buFont typeface="Wingdings" panose="05000000000000000000" pitchFamily="2" charset="2"/>
                        <a:buChar char="Ø"/>
                      </a:pPr>
                      <a:r>
                        <a:rPr lang="en-US" dirty="0"/>
                        <a:t>Patient Consent</a:t>
                      </a:r>
                    </a:p>
                    <a:p>
                      <a:pPr marL="742950" lvl="1" indent="-285750">
                        <a:buClr>
                          <a:srgbClr val="0070C0"/>
                        </a:buClr>
                        <a:buFont typeface="Wingdings" panose="05000000000000000000" pitchFamily="2" charset="2"/>
                        <a:buChar char="Ø"/>
                      </a:pPr>
                      <a:r>
                        <a:rPr lang="en-US" dirty="0"/>
                        <a:t>VIS – Vaccination Information Statement</a:t>
                      </a:r>
                    </a:p>
                    <a:p>
                      <a:pPr marL="742950" lvl="1" indent="-285750">
                        <a:buClr>
                          <a:srgbClr val="0070C0"/>
                        </a:buClr>
                        <a:buFont typeface="Wingdings" panose="05000000000000000000" pitchFamily="2" charset="2"/>
                        <a:buChar char="Ø"/>
                      </a:pPr>
                      <a:r>
                        <a:rPr lang="en-US" dirty="0"/>
                        <a:t>Funding Source</a:t>
                      </a:r>
                    </a:p>
                    <a:p>
                      <a:pPr marL="742950" lvl="1" indent="-285750">
                        <a:buClr>
                          <a:srgbClr val="0070C0"/>
                        </a:buClr>
                        <a:buFont typeface="Wingdings" panose="05000000000000000000" pitchFamily="2" charset="2"/>
                        <a:buChar char="Ø"/>
                      </a:pPr>
                      <a:r>
                        <a:rPr lang="en-US" dirty="0"/>
                        <a:t>VFC Eligible – Vaccine Funding for Children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b="1" dirty="0"/>
                        <a:t>Step 2:</a:t>
                      </a:r>
                    </a:p>
                    <a:p>
                      <a:r>
                        <a:rPr lang="en-US" sz="1000" b="1" dirty="0"/>
                        <a:t>IZ-AD-1.2_Receive_ACK_Z23</a:t>
                      </a:r>
                    </a:p>
                    <a:p>
                      <a:r>
                        <a:rPr lang="en-US" dirty="0"/>
                        <a:t>Receive 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a:t>Receive valid application accept acknowledgement without error</a:t>
                      </a:r>
                      <a:r>
                        <a:rPr lang="en-US" baseline="0" dirty="0"/>
                        <a:t> and transparent to end user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14</a:t>
            </a:fld>
            <a:endParaRPr lang="en-US">
              <a:solidFill>
                <a:srgbClr val="FFFFFF"/>
              </a:solidFill>
            </a:endParaRPr>
          </a:p>
        </p:txBody>
      </p:sp>
    </p:spTree>
    <p:extLst>
      <p:ext uri="{BB962C8B-B14F-4D97-AF65-F5344CB8AC3E}">
        <p14:creationId xmlns:p14="http://schemas.microsoft.com/office/powerpoint/2010/main" val="511586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1"/>
            <a:ext cx="8562975" cy="641350"/>
          </a:xfrm>
        </p:spPr>
        <p:txBody>
          <a:bodyPr/>
          <a:lstStyle/>
          <a:p>
            <a:r>
              <a:rPr lang="en-US" dirty="0"/>
              <a:t>Vaccine Codes Required for Immunization Messages</a:t>
            </a:r>
          </a:p>
        </p:txBody>
      </p:sp>
      <p:sp>
        <p:nvSpPr>
          <p:cNvPr id="3" name="Content Placeholder 2"/>
          <p:cNvSpPr>
            <a:spLocks noGrp="1"/>
          </p:cNvSpPr>
          <p:nvPr>
            <p:ph idx="1"/>
          </p:nvPr>
        </p:nvSpPr>
        <p:spPr>
          <a:xfrm>
            <a:off x="314324" y="770468"/>
            <a:ext cx="8524875" cy="5257800"/>
          </a:xfrm>
        </p:spPr>
        <p:txBody>
          <a:bodyPr>
            <a:noAutofit/>
          </a:bodyPr>
          <a:lstStyle/>
          <a:p>
            <a:r>
              <a:rPr lang="en-US" sz="2000" dirty="0"/>
              <a:t>2015 ONC Certification Testing Only</a:t>
            </a:r>
          </a:p>
          <a:p>
            <a:pPr lvl="1"/>
            <a:r>
              <a:rPr lang="en-US" sz="1800" dirty="0"/>
              <a:t>Codes from the </a:t>
            </a:r>
            <a:r>
              <a:rPr lang="en-US" sz="1800" dirty="0">
                <a:solidFill>
                  <a:srgbClr val="C00000"/>
                </a:solidFill>
              </a:rPr>
              <a:t>NDC Directory </a:t>
            </a:r>
            <a:r>
              <a:rPr lang="en-US" sz="1800" dirty="0"/>
              <a:t>are required for vaccines in </a:t>
            </a:r>
            <a:r>
              <a:rPr lang="en-US" sz="1800" i="1" dirty="0">
                <a:solidFill>
                  <a:srgbClr val="C00000"/>
                </a:solidFill>
              </a:rPr>
              <a:t>new vaccine administered</a:t>
            </a:r>
            <a:r>
              <a:rPr lang="en-US" sz="1800" dirty="0"/>
              <a:t> records in</a:t>
            </a:r>
          </a:p>
          <a:p>
            <a:pPr lvl="2"/>
            <a:r>
              <a:rPr lang="en-US" sz="1600" dirty="0"/>
              <a:t>Z22 VXU (send unsolicited immunization update message)</a:t>
            </a:r>
          </a:p>
          <a:p>
            <a:pPr lvl="1"/>
            <a:r>
              <a:rPr lang="en-US" sz="1800" dirty="0">
                <a:solidFill>
                  <a:srgbClr val="C00000"/>
                </a:solidFill>
              </a:rPr>
              <a:t>CVX</a:t>
            </a:r>
            <a:r>
              <a:rPr lang="en-US" sz="1800" dirty="0"/>
              <a:t> codes are required for vaccines in </a:t>
            </a:r>
            <a:r>
              <a:rPr lang="en-US" sz="1800" i="1" dirty="0"/>
              <a:t>vaccine </a:t>
            </a:r>
            <a:r>
              <a:rPr lang="en-US" sz="1800" i="1" dirty="0">
                <a:solidFill>
                  <a:srgbClr val="C00000"/>
                </a:solidFill>
              </a:rPr>
              <a:t>historical </a:t>
            </a:r>
            <a:r>
              <a:rPr lang="en-US" sz="1800" dirty="0"/>
              <a:t>records in</a:t>
            </a:r>
          </a:p>
          <a:p>
            <a:pPr lvl="2"/>
            <a:r>
              <a:rPr lang="en-US" sz="1600" dirty="0"/>
              <a:t>Z22 VXU (send unsolicited immunization update message)</a:t>
            </a:r>
          </a:p>
          <a:p>
            <a:pPr lvl="2"/>
            <a:r>
              <a:rPr lang="en-US" sz="1600" dirty="0"/>
              <a:t>Z42 RSP (return evaluated history and forecast message)</a:t>
            </a:r>
          </a:p>
          <a:p>
            <a:pPr marL="57150" indent="0">
              <a:buNone/>
            </a:pPr>
            <a:endParaRPr lang="en-US" sz="2000" dirty="0"/>
          </a:p>
          <a:p>
            <a:pPr marL="57150" indent="0">
              <a:buNone/>
            </a:pPr>
            <a:r>
              <a:rPr lang="en-US" sz="2000" dirty="0"/>
              <a:t>Example Scenario</a:t>
            </a:r>
          </a:p>
          <a:p>
            <a:r>
              <a:rPr lang="en-US" sz="1800" dirty="0"/>
              <a:t>A Z22 VXU message is transmitted from an EHR to an IIS with an NDC for a new vaccine administered</a:t>
            </a:r>
          </a:p>
          <a:p>
            <a:r>
              <a:rPr lang="en-US" sz="1800" dirty="0"/>
              <a:t>A query for an Evaluated Immunization History and Forecast (Z44 QBP message) is performed via the EHR the next day</a:t>
            </a:r>
          </a:p>
          <a:p>
            <a:r>
              <a:rPr lang="en-US" sz="1800" dirty="0"/>
              <a:t>The response for the Evaluated Immunization History and Forecast (Z42 RSP message) is transmitted from the IIS with a CVX code for the vaccine sent with an NDC in the Z22 VXU the day before, as this vaccine now exists as a historical record in the IIS</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15</a:t>
            </a:fld>
            <a:endParaRPr lang="en-US"/>
          </a:p>
        </p:txBody>
      </p:sp>
    </p:spTree>
    <p:extLst>
      <p:ext uri="{BB962C8B-B14F-4D97-AF65-F5344CB8AC3E}">
        <p14:creationId xmlns:p14="http://schemas.microsoft.com/office/powerpoint/2010/main" val="3625064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1"/>
            <a:ext cx="8562975" cy="523220"/>
          </a:xfrm>
        </p:spPr>
        <p:txBody>
          <a:bodyPr/>
          <a:lstStyle/>
          <a:p>
            <a:r>
              <a:rPr lang="en-US" dirty="0"/>
              <a:t>NDC Format</a:t>
            </a:r>
          </a:p>
        </p:txBody>
      </p:sp>
      <p:sp>
        <p:nvSpPr>
          <p:cNvPr id="3" name="Content Placeholder 2"/>
          <p:cNvSpPr>
            <a:spLocks noGrp="1"/>
          </p:cNvSpPr>
          <p:nvPr>
            <p:ph idx="1"/>
          </p:nvPr>
        </p:nvSpPr>
        <p:spPr>
          <a:xfrm>
            <a:off x="152400" y="643871"/>
            <a:ext cx="8839200" cy="5680729"/>
          </a:xfrm>
        </p:spPr>
        <p:txBody>
          <a:bodyPr>
            <a:normAutofit fontScale="92500" lnSpcReduction="20000"/>
          </a:bodyPr>
          <a:lstStyle/>
          <a:p>
            <a:r>
              <a:rPr lang="en-US" sz="2000" dirty="0"/>
              <a:t>NDC has various formats for representing a concept</a:t>
            </a:r>
          </a:p>
          <a:p>
            <a:pPr lvl="1"/>
            <a:r>
              <a:rPr lang="en-US" sz="1600" dirty="0"/>
              <a:t>Published NDC codes are 10 digits with dashes (can be groups of 4-5, 3-4, 1-2, digits but always 10 total)</a:t>
            </a:r>
          </a:p>
          <a:p>
            <a:pPr lvl="1"/>
            <a:r>
              <a:rPr lang="en-US" sz="1600" dirty="0"/>
              <a:t>CMS created 11-digit unformatted (padded without dashes, always with 5-4-2, groups of digits with one of the 1</a:t>
            </a:r>
            <a:r>
              <a:rPr lang="en-US" sz="1600" baseline="30000" dirty="0"/>
              <a:t>st</a:t>
            </a:r>
            <a:r>
              <a:rPr lang="en-US" sz="1600" dirty="0"/>
              <a:t>, 2</a:t>
            </a:r>
            <a:r>
              <a:rPr lang="en-US" sz="1600" baseline="30000" dirty="0"/>
              <a:t>nd</a:t>
            </a:r>
            <a:r>
              <a:rPr lang="en-US" sz="1600" dirty="0"/>
              <a:t>, or 3</a:t>
            </a:r>
            <a:r>
              <a:rPr lang="en-US" sz="1600" baseline="30000" dirty="0"/>
              <a:t>rd</a:t>
            </a:r>
            <a:r>
              <a:rPr lang="en-US" sz="1600" dirty="0"/>
              <a:t> component padded with a 0)</a:t>
            </a:r>
          </a:p>
          <a:p>
            <a:pPr lvl="2"/>
            <a:r>
              <a:rPr lang="en-US" sz="1200" dirty="0"/>
              <a:t>The problem of the 10-digit format is that they don’t often have the dashes and so can’t reliably be determined to match a given vaccine.  This motivated the “normalization” to 11 characters</a:t>
            </a:r>
            <a:r>
              <a:rPr lang="en-US" sz="1200" dirty="0">
                <a:solidFill>
                  <a:srgbClr val="00B050"/>
                </a:solidFill>
              </a:rPr>
              <a:t>.</a:t>
            </a:r>
            <a:r>
              <a:rPr lang="en-US" sz="1200" dirty="0"/>
              <a:t>  </a:t>
            </a:r>
            <a:endParaRPr lang="en-US" sz="1400" dirty="0"/>
          </a:p>
          <a:p>
            <a:pPr lvl="1"/>
            <a:r>
              <a:rPr lang="en-US" sz="1600" dirty="0">
                <a:solidFill>
                  <a:srgbClr val="C00000"/>
                </a:solidFill>
              </a:rPr>
              <a:t>11-digit format with dashes and padded. </a:t>
            </a:r>
            <a:r>
              <a:rPr lang="en-US" sz="1600" dirty="0"/>
              <a:t>E.g., “CDC Vaccine Price List”</a:t>
            </a:r>
          </a:p>
          <a:p>
            <a:pPr lvl="2"/>
            <a:r>
              <a:rPr lang="en-US" sz="1400" dirty="0"/>
              <a:t>much of the vaccine used in the US is federally funded and ordering uses the 11 character with dash—this format was determined to be the most appropriate choice</a:t>
            </a:r>
          </a:p>
          <a:p>
            <a:pPr lvl="2"/>
            <a:r>
              <a:rPr lang="en-US" sz="1400" dirty="0">
                <a:solidFill>
                  <a:srgbClr val="C00000"/>
                </a:solidFill>
              </a:rPr>
              <a:t>The link in the ONC rule points to files that contain the 11-digit format with dashes and padded.</a:t>
            </a:r>
            <a:r>
              <a:rPr lang="en-US" sz="1400" dirty="0"/>
              <a:t> </a:t>
            </a:r>
          </a:p>
          <a:p>
            <a:pPr lvl="1"/>
            <a:r>
              <a:rPr lang="en-US" sz="1600" dirty="0"/>
              <a:t>Bar codes are created that map to the NDC codes (Today’s NDC bar codes are unique). Bar codes contain a prefix, 10-digit NDC (no dashes), and a check digit</a:t>
            </a:r>
          </a:p>
          <a:p>
            <a:pPr lvl="1"/>
            <a:r>
              <a:rPr lang="en-US" sz="1600" dirty="0"/>
              <a:t>There are crosswalk tables to keep all of this straight and to be able to go from one format to another (Implementers may need to do this to meet their implementation choices)</a:t>
            </a:r>
          </a:p>
          <a:p>
            <a:r>
              <a:rPr lang="en-US" sz="1800" dirty="0">
                <a:solidFill>
                  <a:srgbClr val="C00000"/>
                </a:solidFill>
              </a:rPr>
              <a:t>Certification Requirements are to use the 11-digit format with dashes and padded</a:t>
            </a:r>
          </a:p>
          <a:p>
            <a:pPr lvl="1"/>
            <a:r>
              <a:rPr lang="en-US" sz="1600" dirty="0"/>
              <a:t>RXA-5.1 Example: 00006-4047-20^RotaTeq^NDC</a:t>
            </a:r>
          </a:p>
          <a:p>
            <a:pPr lvl="1"/>
            <a:r>
              <a:rPr lang="en-US" sz="1600" dirty="0"/>
              <a:t>Note 10-digit NDC code is 0006-4047-20 with the leading 0 added to the first component.</a:t>
            </a:r>
          </a:p>
          <a:p>
            <a:r>
              <a:rPr lang="en-US" sz="1800" dirty="0"/>
              <a:t>No other formats are acceptable for certification</a:t>
            </a:r>
          </a:p>
          <a:p>
            <a:r>
              <a:rPr lang="en-US" sz="1800" dirty="0"/>
              <a:t>If vendors wish to send an alternative code, they may do so in the 2</a:t>
            </a:r>
            <a:r>
              <a:rPr lang="en-US" sz="1800" baseline="30000" dirty="0"/>
              <a:t>nd</a:t>
            </a:r>
            <a:r>
              <a:rPr lang="en-US" sz="1800" dirty="0"/>
              <a:t> triplet of RXA-5 </a:t>
            </a:r>
          </a:p>
          <a:p>
            <a:pPr lvl="1"/>
            <a:r>
              <a:rPr lang="en-US" sz="1600" dirty="0"/>
              <a:t>e.g., 00006-4047-20^RotaTeq^NDC^00006404720^RotaTeq^NDC</a:t>
            </a:r>
          </a:p>
          <a:p>
            <a:pPr lvl="1"/>
            <a:r>
              <a:rPr lang="en-US" sz="1600" dirty="0"/>
              <a:t>In this case the 11-digit padded without dashes format is used</a:t>
            </a:r>
          </a:p>
          <a:p>
            <a:pPr lvl="1"/>
            <a:r>
              <a:rPr lang="en-US" sz="1600" dirty="0"/>
              <a:t>First triplet must be NDC 11 padded with dashes</a:t>
            </a:r>
          </a:p>
          <a:p>
            <a:r>
              <a:rPr lang="en-US" sz="1800" dirty="0"/>
              <a:t>Vendors can represent the NDC codes internally in their HIT system in any manner they choose</a:t>
            </a:r>
          </a:p>
          <a:p>
            <a:pPr marL="457200" lvl="1" indent="0">
              <a:buNone/>
            </a:pPr>
            <a:endParaRPr lang="en-US" sz="1800"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16</a:t>
            </a:fld>
            <a:endParaRPr lang="en-US"/>
          </a:p>
        </p:txBody>
      </p:sp>
    </p:spTree>
    <p:extLst>
      <p:ext uri="{BB962C8B-B14F-4D97-AF65-F5344CB8AC3E}">
        <p14:creationId xmlns:p14="http://schemas.microsoft.com/office/powerpoint/2010/main" val="3444835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1"/>
            <a:ext cx="8562975" cy="523220"/>
          </a:xfrm>
        </p:spPr>
        <p:txBody>
          <a:bodyPr/>
          <a:lstStyle/>
          <a:p>
            <a:r>
              <a:rPr lang="en-US" dirty="0"/>
              <a:t>Testing Acknowledgements</a:t>
            </a:r>
          </a:p>
        </p:txBody>
      </p:sp>
      <p:sp>
        <p:nvSpPr>
          <p:cNvPr id="3" name="Content Placeholder 2"/>
          <p:cNvSpPr>
            <a:spLocks noGrp="1"/>
          </p:cNvSpPr>
          <p:nvPr>
            <p:ph idx="1"/>
          </p:nvPr>
        </p:nvSpPr>
        <p:spPr>
          <a:xfrm>
            <a:off x="314324" y="770468"/>
            <a:ext cx="8524875" cy="5257800"/>
          </a:xfrm>
        </p:spPr>
        <p:txBody>
          <a:bodyPr>
            <a:noAutofit/>
          </a:bodyPr>
          <a:lstStyle/>
          <a:p>
            <a:r>
              <a:rPr lang="en-US" sz="2000" dirty="0"/>
              <a:t>Test Cases 1-6 contain no Errors or Warnings</a:t>
            </a:r>
          </a:p>
          <a:p>
            <a:pPr lvl="1"/>
            <a:r>
              <a:rPr lang="en-US" sz="1800" dirty="0"/>
              <a:t>Nothing needs to be displayed or indicated by the EHR</a:t>
            </a:r>
          </a:p>
          <a:p>
            <a:pPr lvl="1"/>
            <a:r>
              <a:rPr lang="en-US" sz="1800" dirty="0"/>
              <a:t>It is invalid if an Error/Warning is indicated</a:t>
            </a:r>
          </a:p>
          <a:p>
            <a:pPr lvl="1"/>
            <a:r>
              <a:rPr lang="en-US" sz="1800" dirty="0"/>
              <a:t>ATLs should only be concerned if an error is raised</a:t>
            </a:r>
          </a:p>
          <a:p>
            <a:pPr lvl="1"/>
            <a:r>
              <a:rPr lang="en-US" sz="1800" dirty="0"/>
              <a:t>It is sufficient (at the discretion of the ATL) to only require 1 import of an acknowledgement containing no errors to warnings and confirm no that no Error or Warning is issued.</a:t>
            </a:r>
          </a:p>
          <a:p>
            <a:pPr lvl="1"/>
            <a:r>
              <a:rPr lang="en-US" sz="1800" dirty="0"/>
              <a:t>The EHR may indicate a valid incorporation, but this is bad practice and highly unlikely.</a:t>
            </a:r>
          </a:p>
          <a:p>
            <a:r>
              <a:rPr lang="en-US" sz="2000" dirty="0"/>
              <a:t>Test Cases 7-10 Contain an Errors and/or Warnings</a:t>
            </a:r>
          </a:p>
          <a:p>
            <a:pPr lvl="1"/>
            <a:r>
              <a:rPr lang="en-US" sz="1800" dirty="0"/>
              <a:t>Meaning the ACK message structure is valid, but the content of the ACK message reports that the responding system (e.g., IIS) had trouble processing the incoming message (whether it is valid or not)</a:t>
            </a:r>
          </a:p>
          <a:p>
            <a:pPr lvl="1"/>
            <a:r>
              <a:rPr lang="en-US" sz="1800" dirty="0"/>
              <a:t>Each ACK message needs to be imported into the EHR</a:t>
            </a:r>
          </a:p>
          <a:p>
            <a:pPr lvl="1"/>
            <a:r>
              <a:rPr lang="en-US" sz="1800" dirty="0"/>
              <a:t>The ATLs are to confirm that the EHR displays some indication that the responding system had an issue with the incoming message</a:t>
            </a:r>
          </a:p>
          <a:p>
            <a:pPr lvl="1"/>
            <a:endParaRPr lang="en-US" sz="1800"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17</a:t>
            </a:fld>
            <a:endParaRPr lang="en-US"/>
          </a:p>
        </p:txBody>
      </p:sp>
    </p:spTree>
    <p:extLst>
      <p:ext uri="{BB962C8B-B14F-4D97-AF65-F5344CB8AC3E}">
        <p14:creationId xmlns:p14="http://schemas.microsoft.com/office/powerpoint/2010/main" val="3799606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Test Case 2: Immunization for Adult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78933972"/>
              </p:ext>
            </p:extLst>
          </p:nvPr>
        </p:nvGraphicFramePr>
        <p:xfrm>
          <a:off x="276225" y="838200"/>
          <a:ext cx="8639175" cy="5008880"/>
        </p:xfrm>
        <a:graphic>
          <a:graphicData uri="http://schemas.openxmlformats.org/drawingml/2006/table">
            <a:tbl>
              <a:tblPr firstRow="1" bandRow="1">
                <a:tableStyleId>{9DCAF9ED-07DC-4A11-8D7F-57B35C25682E}</a:tableStyleId>
              </a:tblPr>
              <a:tblGrid>
                <a:gridCol w="1947954">
                  <a:extLst>
                    <a:ext uri="{9D8B030D-6E8A-4147-A177-3AD203B41FA5}">
                      <a16:colId xmlns:a16="http://schemas.microsoft.com/office/drawing/2014/main" val="20000"/>
                    </a:ext>
                  </a:extLst>
                </a:gridCol>
                <a:gridCol w="6691221">
                  <a:extLst>
                    <a:ext uri="{9D8B030D-6E8A-4147-A177-3AD203B41FA5}">
                      <a16:colId xmlns:a16="http://schemas.microsoft.com/office/drawing/2014/main" val="20001"/>
                    </a:ext>
                  </a:extLst>
                </a:gridCol>
              </a:tblGrid>
              <a:tr h="370840">
                <a:tc gridSpan="2">
                  <a:txBody>
                    <a:bodyPr/>
                    <a:lstStyle/>
                    <a:p>
                      <a:pPr algn="ctr"/>
                      <a:r>
                        <a:rPr lang="en-US" dirty="0"/>
                        <a:t>IZ-AD-2_Admin_Adult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a:t>Create</a:t>
                      </a:r>
                      <a:r>
                        <a:rPr lang="en-US" baseline="0" dirty="0"/>
                        <a:t> a</a:t>
                      </a:r>
                      <a:r>
                        <a:rPr lang="en-US" dirty="0"/>
                        <a:t>dministration message containing historical and new administrations for an</a:t>
                      </a:r>
                      <a:r>
                        <a:rPr lang="en-US" baseline="0" dirty="0"/>
                        <a:t> adult</a:t>
                      </a:r>
                      <a:endParaRPr lang="en-US" dirty="0"/>
                    </a:p>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a:t>Receive</a:t>
                      </a:r>
                      <a:r>
                        <a:rPr lang="en-US" baseline="0" dirty="0"/>
                        <a:t> an application accept acknowledgement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b="1" dirty="0">
                          <a:solidFill>
                            <a:schemeClr val="bg1"/>
                          </a:solidFill>
                        </a:rPr>
                        <a:t>Steps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b="1" dirty="0">
                          <a:solidFill>
                            <a:schemeClr val="bg1"/>
                          </a:solidFill>
                        </a:rPr>
                        <a:t>High-level Test Objectives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2"/>
                  </a:ext>
                </a:extLst>
              </a:tr>
              <a:tr h="370840">
                <a:tc>
                  <a:txBody>
                    <a:bodyPr/>
                    <a:lstStyle/>
                    <a:p>
                      <a:r>
                        <a:rPr lang="en-US" b="1" dirty="0"/>
                        <a:t>Step 1:</a:t>
                      </a:r>
                    </a:p>
                    <a:p>
                      <a:r>
                        <a:rPr lang="en-US" sz="1000" b="1" dirty="0"/>
                        <a:t>IZ-AD-2.1_Send_V04_Z22 </a:t>
                      </a:r>
                    </a:p>
                    <a:p>
                      <a:r>
                        <a:rPr lang="en-US" dirty="0"/>
                        <a:t>Create Administration</a:t>
                      </a:r>
                      <a:r>
                        <a:rPr lang="en-US" baseline="0" dirty="0"/>
                        <a:t> Message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a:t>Create record for an Adult</a:t>
                      </a:r>
                    </a:p>
                    <a:p>
                      <a:pPr marL="285750" marR="0"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lang="en-US" dirty="0"/>
                        <a:t>1 New Administration Immunization (use NDC)</a:t>
                      </a:r>
                    </a:p>
                    <a:p>
                      <a:pPr marL="285750" indent="-285750">
                        <a:buClr>
                          <a:srgbClr val="0070C0"/>
                        </a:buClr>
                        <a:buFont typeface="Wingdings" panose="05000000000000000000" pitchFamily="2" charset="2"/>
                        <a:buChar char="Ø"/>
                      </a:pPr>
                      <a:r>
                        <a:rPr lang="en-US" dirty="0"/>
                        <a:t>2 Historical Immunizations (use CVX)</a:t>
                      </a:r>
                    </a:p>
                    <a:p>
                      <a:pPr marL="285750" indent="-285750">
                        <a:buClr>
                          <a:srgbClr val="0070C0"/>
                        </a:buClr>
                        <a:buFont typeface="Wingdings" panose="05000000000000000000" pitchFamily="2" charset="2"/>
                        <a:buChar char="Ø"/>
                      </a:pPr>
                      <a:r>
                        <a:rPr lang="en-US" dirty="0">
                          <a:solidFill>
                            <a:srgbClr val="FF0000"/>
                          </a:solidFill>
                        </a:rPr>
                        <a:t>Patient E-mail</a:t>
                      </a:r>
                      <a:r>
                        <a:rPr lang="en-US" baseline="0" dirty="0">
                          <a:solidFill>
                            <a:srgbClr val="FF0000"/>
                          </a:solidFill>
                        </a:rPr>
                        <a:t> Address</a:t>
                      </a:r>
                      <a:endParaRPr lang="en-US" dirty="0">
                        <a:solidFill>
                          <a:srgbClr val="FF0000"/>
                        </a:solidFill>
                      </a:endParaRPr>
                    </a:p>
                    <a:p>
                      <a:pPr marL="285750" indent="-285750">
                        <a:buClr>
                          <a:srgbClr val="0070C0"/>
                        </a:buClr>
                        <a:buFont typeface="Wingdings" panose="05000000000000000000" pitchFamily="2" charset="2"/>
                        <a:buChar char="Ø"/>
                      </a:pPr>
                      <a:r>
                        <a:rPr lang="en-US" dirty="0"/>
                        <a:t>Observations including: </a:t>
                      </a:r>
                    </a:p>
                    <a:p>
                      <a:pPr marL="742950" lvl="1" indent="-285750">
                        <a:buClr>
                          <a:srgbClr val="0070C0"/>
                        </a:buClr>
                        <a:buFont typeface="Wingdings" panose="05000000000000000000" pitchFamily="2" charset="2"/>
                        <a:buChar char="Ø"/>
                      </a:pPr>
                      <a:r>
                        <a:rPr lang="en-US" dirty="0"/>
                        <a:t>Patient Consent</a:t>
                      </a:r>
                    </a:p>
                    <a:p>
                      <a:pPr marL="742950" lvl="1" indent="-285750">
                        <a:buClr>
                          <a:srgbClr val="0070C0"/>
                        </a:buClr>
                        <a:buFont typeface="Wingdings" panose="05000000000000000000" pitchFamily="2" charset="2"/>
                        <a:buChar char="Ø"/>
                      </a:pPr>
                      <a:r>
                        <a:rPr lang="en-US" dirty="0"/>
                        <a:t>VIS – Vaccination Information Statement</a:t>
                      </a:r>
                    </a:p>
                    <a:p>
                      <a:pPr marL="742950" lvl="1" indent="-285750">
                        <a:buClr>
                          <a:srgbClr val="0070C0"/>
                        </a:buClr>
                        <a:buFont typeface="Wingdings" panose="05000000000000000000" pitchFamily="2" charset="2"/>
                        <a:buChar char="Ø"/>
                      </a:pPr>
                      <a:r>
                        <a:rPr lang="en-US" dirty="0"/>
                        <a:t>Funding Source</a:t>
                      </a:r>
                    </a:p>
                    <a:p>
                      <a:pPr marL="742950" lvl="1" indent="-285750">
                        <a:buClr>
                          <a:srgbClr val="0070C0"/>
                        </a:buClr>
                        <a:buFont typeface="Wingdings" panose="05000000000000000000" pitchFamily="2" charset="2"/>
                        <a:buChar char="Ø"/>
                      </a:pPr>
                      <a:r>
                        <a:rPr lang="en-US" dirty="0">
                          <a:solidFill>
                            <a:srgbClr val="FF0000"/>
                          </a:solidFill>
                        </a:rPr>
                        <a:t>Not</a:t>
                      </a:r>
                      <a:r>
                        <a:rPr lang="en-US" dirty="0"/>
                        <a:t> VFC Eligible</a:t>
                      </a:r>
                      <a:r>
                        <a:rPr lang="en-US" baseline="0" dirty="0"/>
                        <a:t> </a:t>
                      </a:r>
                      <a:r>
                        <a:rPr lang="en-US" dirty="0"/>
                        <a:t>– Vaccine Funding for Children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b="1" dirty="0"/>
                        <a:t>Step 2:</a:t>
                      </a:r>
                    </a:p>
                    <a:p>
                      <a:r>
                        <a:rPr lang="en-US" sz="1000" b="1" dirty="0"/>
                        <a:t>IZ-AD-2.2_Receive_ACK_Z23</a:t>
                      </a:r>
                    </a:p>
                    <a:p>
                      <a:r>
                        <a:rPr lang="en-US" dirty="0"/>
                        <a:t>Receive 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a:t>Receive valid application accept acknowledgement without error</a:t>
                      </a:r>
                      <a:r>
                        <a:rPr lang="en-US" baseline="0" dirty="0"/>
                        <a:t> and transparent to end user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18</a:t>
            </a:fld>
            <a:endParaRPr lang="en-US">
              <a:solidFill>
                <a:srgbClr val="FFFFFF"/>
              </a:solidFill>
            </a:endParaRPr>
          </a:p>
        </p:txBody>
      </p:sp>
    </p:spTree>
    <p:extLst>
      <p:ext uri="{BB962C8B-B14F-4D97-AF65-F5344CB8AC3E}">
        <p14:creationId xmlns:p14="http://schemas.microsoft.com/office/powerpoint/2010/main" val="700743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0"/>
            <a:ext cx="8486775" cy="523220"/>
          </a:xfrm>
        </p:spPr>
        <p:txBody>
          <a:bodyPr/>
          <a:lstStyle/>
          <a:p>
            <a:r>
              <a:rPr lang="en-US" dirty="0"/>
              <a:t>Test Case 3: Immunization for Child but No Consent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09758227"/>
              </p:ext>
            </p:extLst>
          </p:nvPr>
        </p:nvGraphicFramePr>
        <p:xfrm>
          <a:off x="276224" y="838200"/>
          <a:ext cx="8639176" cy="4734560"/>
        </p:xfrm>
        <a:graphic>
          <a:graphicData uri="http://schemas.openxmlformats.org/drawingml/2006/table">
            <a:tbl>
              <a:tblPr firstRow="1" bandRow="1">
                <a:tableStyleId>{9DCAF9ED-07DC-4A11-8D7F-57B35C25682E}</a:tableStyleId>
              </a:tblPr>
              <a:tblGrid>
                <a:gridCol w="1947954">
                  <a:extLst>
                    <a:ext uri="{9D8B030D-6E8A-4147-A177-3AD203B41FA5}">
                      <a16:colId xmlns:a16="http://schemas.microsoft.com/office/drawing/2014/main" val="20000"/>
                    </a:ext>
                  </a:extLst>
                </a:gridCol>
                <a:gridCol w="6691222">
                  <a:extLst>
                    <a:ext uri="{9D8B030D-6E8A-4147-A177-3AD203B41FA5}">
                      <a16:colId xmlns:a16="http://schemas.microsoft.com/office/drawing/2014/main" val="20001"/>
                    </a:ext>
                  </a:extLst>
                </a:gridCol>
              </a:tblGrid>
              <a:tr h="370840">
                <a:tc gridSpan="2">
                  <a:txBody>
                    <a:bodyPr/>
                    <a:lstStyle/>
                    <a:p>
                      <a:pPr algn="ctr"/>
                      <a:r>
                        <a:rPr lang="en-US" dirty="0"/>
                        <a:t>IZ-AD-3_No_Consent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a:t>Create</a:t>
                      </a:r>
                      <a:r>
                        <a:rPr lang="en-US" baseline="0" dirty="0"/>
                        <a:t> a</a:t>
                      </a:r>
                      <a:r>
                        <a:rPr lang="en-US" dirty="0"/>
                        <a:t>dministration message containing a</a:t>
                      </a:r>
                      <a:r>
                        <a:rPr lang="en-US" baseline="0" dirty="0"/>
                        <a:t> </a:t>
                      </a:r>
                      <a:r>
                        <a:rPr lang="en-US" dirty="0"/>
                        <a:t>new vaccine but consent is not given.</a:t>
                      </a:r>
                    </a:p>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a:t>Receive</a:t>
                      </a:r>
                      <a:r>
                        <a:rPr lang="en-US" baseline="0" dirty="0"/>
                        <a:t> an application accept acknowledgement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b="1" dirty="0">
                          <a:solidFill>
                            <a:schemeClr val="bg1"/>
                          </a:solidFill>
                        </a:rPr>
                        <a:t>Steps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b="1" dirty="0">
                          <a:solidFill>
                            <a:schemeClr val="bg1"/>
                          </a:solidFill>
                        </a:rPr>
                        <a:t>High-level Test Objectives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2"/>
                  </a:ext>
                </a:extLst>
              </a:tr>
              <a:tr h="370840">
                <a:tc>
                  <a:txBody>
                    <a:bodyPr/>
                    <a:lstStyle/>
                    <a:p>
                      <a:r>
                        <a:rPr lang="en-US" b="1" dirty="0"/>
                        <a:t>Step 1:</a:t>
                      </a:r>
                    </a:p>
                    <a:p>
                      <a:r>
                        <a:rPr lang="en-US" sz="1000" b="1" dirty="0"/>
                        <a:t>IZ-AD-3.1_Send_V04_Z22 </a:t>
                      </a:r>
                    </a:p>
                    <a:p>
                      <a:r>
                        <a:rPr lang="en-US" dirty="0"/>
                        <a:t>Create Administration</a:t>
                      </a:r>
                      <a:r>
                        <a:rPr lang="en-US" baseline="0" dirty="0"/>
                        <a:t> Message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a:t>Create</a:t>
                      </a:r>
                      <a:r>
                        <a:rPr lang="en-US" baseline="0" dirty="0"/>
                        <a:t> r</a:t>
                      </a:r>
                      <a:r>
                        <a:rPr lang="en-US" dirty="0"/>
                        <a:t>ecord for a</a:t>
                      </a:r>
                      <a:r>
                        <a:rPr lang="en-US" baseline="0" dirty="0"/>
                        <a:t> c</a:t>
                      </a:r>
                      <a:r>
                        <a:rPr lang="en-US" dirty="0"/>
                        <a:t>hild</a:t>
                      </a:r>
                    </a:p>
                    <a:p>
                      <a:pPr marL="285750" indent="-285750">
                        <a:buClr>
                          <a:srgbClr val="0070C0"/>
                        </a:buClr>
                        <a:buFont typeface="Wingdings" panose="05000000000000000000" pitchFamily="2" charset="2"/>
                        <a:buChar char="Ø"/>
                      </a:pPr>
                      <a:r>
                        <a:rPr lang="en-US" dirty="0"/>
                        <a:t>1 New Administration Immunization (use NDC)</a:t>
                      </a:r>
                    </a:p>
                    <a:p>
                      <a:pPr marL="285750" marR="0" lvl="1"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lang="en-US" dirty="0">
                          <a:solidFill>
                            <a:srgbClr val="FF0000"/>
                          </a:solidFill>
                        </a:rPr>
                        <a:t>Patient Consent is not given (PD1-12 = Y)</a:t>
                      </a:r>
                    </a:p>
                    <a:p>
                      <a:pPr marL="285750" marR="0" lvl="1"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lang="en-US" dirty="0">
                          <a:solidFill>
                            <a:srgbClr val="FF0000"/>
                          </a:solidFill>
                        </a:rPr>
                        <a:t>Test support for full first and middle name (Length</a:t>
                      </a:r>
                      <a:r>
                        <a:rPr lang="en-US" baseline="0" dirty="0">
                          <a:solidFill>
                            <a:srgbClr val="FF0000"/>
                          </a:solidFill>
                        </a:rPr>
                        <a:t> &gt;= 9)</a:t>
                      </a:r>
                      <a:endParaRPr lang="en-US" dirty="0">
                        <a:solidFill>
                          <a:srgbClr val="FF0000"/>
                        </a:solidFill>
                      </a:endParaRPr>
                    </a:p>
                    <a:p>
                      <a:pPr marL="285750" indent="-285750">
                        <a:buClr>
                          <a:srgbClr val="0070C0"/>
                        </a:buClr>
                        <a:buFont typeface="Wingdings" panose="05000000000000000000" pitchFamily="2" charset="2"/>
                        <a:buChar char="Ø"/>
                      </a:pPr>
                      <a:r>
                        <a:rPr lang="en-US" dirty="0"/>
                        <a:t>Observations including: </a:t>
                      </a:r>
                    </a:p>
                    <a:p>
                      <a:pPr marL="742950" lvl="1" indent="-285750">
                        <a:buClr>
                          <a:srgbClr val="0070C0"/>
                        </a:buClr>
                        <a:buFont typeface="Wingdings" panose="05000000000000000000" pitchFamily="2" charset="2"/>
                        <a:buChar char="Ø"/>
                      </a:pPr>
                      <a:r>
                        <a:rPr lang="en-US" dirty="0"/>
                        <a:t>VIS – Vaccination Information Statement</a:t>
                      </a:r>
                    </a:p>
                    <a:p>
                      <a:pPr marL="742950" lvl="1" indent="-285750">
                        <a:buClr>
                          <a:srgbClr val="0070C0"/>
                        </a:buClr>
                        <a:buFont typeface="Wingdings" panose="05000000000000000000" pitchFamily="2" charset="2"/>
                        <a:buChar char="Ø"/>
                      </a:pPr>
                      <a:r>
                        <a:rPr lang="en-US" dirty="0"/>
                        <a:t>Funding Source</a:t>
                      </a:r>
                    </a:p>
                    <a:p>
                      <a:pPr marL="742950" lvl="1" indent="-285750">
                        <a:buClr>
                          <a:srgbClr val="0070C0"/>
                        </a:buClr>
                        <a:buFont typeface="Wingdings" panose="05000000000000000000" pitchFamily="2" charset="2"/>
                        <a:buChar char="Ø"/>
                      </a:pPr>
                      <a:r>
                        <a:rPr lang="en-US" dirty="0"/>
                        <a:t>VFC Eligible</a:t>
                      </a:r>
                      <a:r>
                        <a:rPr lang="en-US" baseline="0" dirty="0"/>
                        <a:t> </a:t>
                      </a:r>
                      <a:r>
                        <a:rPr lang="en-US" dirty="0"/>
                        <a:t>– Vaccine Funding for Children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b="1" dirty="0"/>
                        <a:t>Step 2:</a:t>
                      </a:r>
                    </a:p>
                    <a:p>
                      <a:r>
                        <a:rPr lang="en-US" sz="1000" b="1" dirty="0"/>
                        <a:t>IZ-AD-3.2_Receive_ACK_Z23</a:t>
                      </a:r>
                    </a:p>
                    <a:p>
                      <a:r>
                        <a:rPr lang="en-US" dirty="0"/>
                        <a:t>Receive 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a:t>Receive valid application accept acknowledgement without error</a:t>
                      </a:r>
                      <a:r>
                        <a:rPr lang="en-US" baseline="0" dirty="0"/>
                        <a:t> and transparent to end user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19</a:t>
            </a:fld>
            <a:endParaRPr lang="en-US">
              <a:solidFill>
                <a:srgbClr val="FFFFFF"/>
              </a:solidFill>
            </a:endParaRPr>
          </a:p>
        </p:txBody>
      </p:sp>
    </p:spTree>
    <p:extLst>
      <p:ext uri="{BB962C8B-B14F-4D97-AF65-F5344CB8AC3E}">
        <p14:creationId xmlns:p14="http://schemas.microsoft.com/office/powerpoint/2010/main" val="452476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381000" y="762000"/>
            <a:ext cx="8524875" cy="5264150"/>
          </a:xfrm>
        </p:spPr>
        <p:txBody>
          <a:bodyPr>
            <a:normAutofit/>
          </a:bodyPr>
          <a:lstStyle/>
          <a:p>
            <a:pPr>
              <a:buClr>
                <a:srgbClr val="0070C0"/>
              </a:buClr>
              <a:buFont typeface="Wingdings" panose="05000000000000000000" pitchFamily="2" charset="2"/>
              <a:buChar char="Ø"/>
            </a:pPr>
            <a:r>
              <a:rPr lang="en-US" dirty="0"/>
              <a:t>ATL Training for the NIST Immunization Test Suite to support ONC 2015 Health IT Certification</a:t>
            </a:r>
            <a:endParaRPr lang="en-US" dirty="0">
              <a:solidFill>
                <a:srgbClr val="C00000"/>
              </a:solidFill>
            </a:endParaRPr>
          </a:p>
          <a:p>
            <a:pPr>
              <a:buClr>
                <a:srgbClr val="0070C0"/>
              </a:buClr>
              <a:buFont typeface="Wingdings" panose="05000000000000000000" pitchFamily="2" charset="2"/>
              <a:buChar char="Ø"/>
            </a:pPr>
            <a:r>
              <a:rPr lang="en-US" dirty="0"/>
              <a:t>Test Criterion and Test Procedure</a:t>
            </a:r>
          </a:p>
          <a:p>
            <a:pPr>
              <a:buClr>
                <a:srgbClr val="0070C0"/>
              </a:buClr>
              <a:buFont typeface="Wingdings" panose="05000000000000000000" pitchFamily="2" charset="2"/>
              <a:buChar char="Ø"/>
            </a:pPr>
            <a:r>
              <a:rPr lang="en-US" dirty="0"/>
              <a:t>Understand and link relevant parts of the Immunization Implementation Guide</a:t>
            </a:r>
          </a:p>
          <a:p>
            <a:pPr>
              <a:buClr>
                <a:srgbClr val="0070C0"/>
              </a:buClr>
              <a:buFont typeface="Wingdings" panose="05000000000000000000" pitchFamily="2" charset="2"/>
              <a:buChar char="Ø"/>
            </a:pPr>
            <a:r>
              <a:rPr lang="en-US" dirty="0"/>
              <a:t>Review Test Cases</a:t>
            </a:r>
          </a:p>
          <a:p>
            <a:pPr lvl="1">
              <a:buClr>
                <a:srgbClr val="0070C0"/>
              </a:buClr>
              <a:buFont typeface="Wingdings" panose="05000000000000000000" pitchFamily="2" charset="2"/>
              <a:buChar char="Ø"/>
            </a:pPr>
            <a:r>
              <a:rPr lang="en-US" dirty="0"/>
              <a:t>Administration Test Case Group</a:t>
            </a:r>
          </a:p>
          <a:p>
            <a:pPr lvl="1">
              <a:buClr>
                <a:srgbClr val="0070C0"/>
              </a:buClr>
              <a:buFont typeface="Wingdings" panose="05000000000000000000" pitchFamily="2" charset="2"/>
              <a:buChar char="Ø"/>
            </a:pPr>
            <a:r>
              <a:rPr lang="en-US" dirty="0"/>
              <a:t>Query/Response Test Case Group</a:t>
            </a:r>
          </a:p>
          <a:p>
            <a:pPr>
              <a:buClr>
                <a:srgbClr val="0070C0"/>
              </a:buClr>
              <a:buFont typeface="Wingdings" panose="05000000000000000000" pitchFamily="2" charset="2"/>
              <a:buChar char="Ø"/>
            </a:pPr>
            <a:r>
              <a:rPr lang="en-US" dirty="0"/>
              <a:t>Review Documentation</a:t>
            </a:r>
          </a:p>
          <a:p>
            <a:pPr marL="0" indent="0">
              <a:buClr>
                <a:srgbClr val="0070C0"/>
              </a:buClr>
              <a:buNone/>
            </a:pPr>
            <a:endParaRPr lang="en-US" dirty="0"/>
          </a:p>
        </p:txBody>
      </p:sp>
    </p:spTree>
    <p:extLst>
      <p:ext uri="{BB962C8B-B14F-4D97-AF65-F5344CB8AC3E}">
        <p14:creationId xmlns:p14="http://schemas.microsoft.com/office/powerpoint/2010/main" val="3601797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0"/>
            <a:ext cx="8486775" cy="523220"/>
          </a:xfrm>
        </p:spPr>
        <p:txBody>
          <a:bodyPr/>
          <a:lstStyle/>
          <a:p>
            <a:r>
              <a:rPr lang="en-US" dirty="0"/>
              <a:t>Test Case 4: Previous Vaccination Deleted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6023999"/>
              </p:ext>
            </p:extLst>
          </p:nvPr>
        </p:nvGraphicFramePr>
        <p:xfrm>
          <a:off x="276224" y="838200"/>
          <a:ext cx="8553452" cy="3789680"/>
        </p:xfrm>
        <a:graphic>
          <a:graphicData uri="http://schemas.openxmlformats.org/drawingml/2006/table">
            <a:tbl>
              <a:tblPr firstRow="1" bandRow="1">
                <a:tableStyleId>{9DCAF9ED-07DC-4A11-8D7F-57B35C25682E}</a:tableStyleId>
              </a:tblPr>
              <a:tblGrid>
                <a:gridCol w="1928625">
                  <a:extLst>
                    <a:ext uri="{9D8B030D-6E8A-4147-A177-3AD203B41FA5}">
                      <a16:colId xmlns:a16="http://schemas.microsoft.com/office/drawing/2014/main" val="20000"/>
                    </a:ext>
                  </a:extLst>
                </a:gridCol>
                <a:gridCol w="6624827">
                  <a:extLst>
                    <a:ext uri="{9D8B030D-6E8A-4147-A177-3AD203B41FA5}">
                      <a16:colId xmlns:a16="http://schemas.microsoft.com/office/drawing/2014/main" val="20001"/>
                    </a:ext>
                  </a:extLst>
                </a:gridCol>
              </a:tblGrid>
              <a:tr h="370840">
                <a:tc gridSpan="2">
                  <a:txBody>
                    <a:bodyPr/>
                    <a:lstStyle/>
                    <a:p>
                      <a:pPr algn="ctr"/>
                      <a:r>
                        <a:rPr lang="en-US" dirty="0"/>
                        <a:t>IZ-AD-4_Delete_Record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sz="1800" kern="1200" dirty="0">
                          <a:solidFill>
                            <a:schemeClr val="dk1"/>
                          </a:solidFill>
                          <a:effectLst/>
                          <a:latin typeface="+mn-lt"/>
                          <a:ea typeface="+mn-ea"/>
                          <a:cs typeface="+mn-cs"/>
                        </a:rPr>
                        <a:t>Create</a:t>
                      </a:r>
                      <a:r>
                        <a:rPr lang="en-US" sz="1800" kern="1200" baseline="0" dirty="0">
                          <a:solidFill>
                            <a:schemeClr val="dk1"/>
                          </a:solidFill>
                          <a:effectLst/>
                          <a:latin typeface="+mn-lt"/>
                          <a:ea typeface="+mn-ea"/>
                          <a:cs typeface="+mn-cs"/>
                        </a:rPr>
                        <a:t> a</a:t>
                      </a:r>
                      <a:r>
                        <a:rPr lang="en-US" sz="1800" kern="1200" dirty="0">
                          <a:solidFill>
                            <a:schemeClr val="dk1"/>
                          </a:solidFill>
                          <a:effectLst/>
                          <a:latin typeface="+mn-lt"/>
                          <a:ea typeface="+mn-ea"/>
                          <a:cs typeface="+mn-cs"/>
                        </a:rPr>
                        <a:t>dministration message intended</a:t>
                      </a:r>
                      <a:r>
                        <a:rPr lang="en-US" sz="1800" kern="1200" baseline="0" dirty="0">
                          <a:solidFill>
                            <a:schemeClr val="dk1"/>
                          </a:solidFill>
                          <a:effectLst/>
                          <a:latin typeface="+mn-lt"/>
                          <a:ea typeface="+mn-ea"/>
                          <a:cs typeface="+mn-cs"/>
                        </a:rPr>
                        <a:t> to delete a</a:t>
                      </a:r>
                      <a:r>
                        <a:rPr lang="en-US" sz="1800" kern="1200" dirty="0">
                          <a:solidFill>
                            <a:schemeClr val="dk1"/>
                          </a:solidFill>
                          <a:effectLst/>
                          <a:latin typeface="+mn-lt"/>
                          <a:ea typeface="+mn-ea"/>
                          <a:cs typeface="+mn-cs"/>
                        </a:rPr>
                        <a:t> previously documented vaccination due to user error.</a:t>
                      </a:r>
                    </a:p>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a:t>Receive</a:t>
                      </a:r>
                      <a:r>
                        <a:rPr lang="en-US" baseline="0" dirty="0"/>
                        <a:t> an application accept acknowledgement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b="1" dirty="0">
                          <a:solidFill>
                            <a:schemeClr val="bg1"/>
                          </a:solidFill>
                        </a:rPr>
                        <a:t>Steps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b="1" dirty="0">
                          <a:solidFill>
                            <a:schemeClr val="bg1"/>
                          </a:solidFill>
                        </a:rPr>
                        <a:t>High-level Test Objectives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2"/>
                  </a:ext>
                </a:extLst>
              </a:tr>
              <a:tr h="370840">
                <a:tc>
                  <a:txBody>
                    <a:bodyPr/>
                    <a:lstStyle/>
                    <a:p>
                      <a:r>
                        <a:rPr lang="en-US" b="1" dirty="0"/>
                        <a:t>Step 1:</a:t>
                      </a:r>
                    </a:p>
                    <a:p>
                      <a:r>
                        <a:rPr lang="en-US" sz="1000" b="1" dirty="0"/>
                        <a:t>IZ-AD-4.1_Send_V04_Z22 </a:t>
                      </a:r>
                    </a:p>
                    <a:p>
                      <a:r>
                        <a:rPr lang="en-US" dirty="0"/>
                        <a:t>Create Administration</a:t>
                      </a:r>
                      <a:r>
                        <a:rPr lang="en-US" baseline="0" dirty="0"/>
                        <a:t> Message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a:t>Complete</a:t>
                      </a:r>
                      <a:r>
                        <a:rPr lang="en-US" baseline="0" dirty="0"/>
                        <a:t> information about a previously documented vaccination is requested</a:t>
                      </a:r>
                      <a:endParaRPr lang="en-US" dirty="0"/>
                    </a:p>
                    <a:p>
                      <a:pPr marL="285750" indent="-285750">
                        <a:buClr>
                          <a:srgbClr val="0070C0"/>
                        </a:buClr>
                        <a:buFont typeface="Wingdings" panose="05000000000000000000" pitchFamily="2" charset="2"/>
                        <a:buChar char="Ø"/>
                      </a:pPr>
                      <a:r>
                        <a:rPr lang="en-US" dirty="0"/>
                        <a:t>Action</a:t>
                      </a:r>
                      <a:r>
                        <a:rPr lang="en-US" baseline="0" dirty="0"/>
                        <a:t> Code is set to deleted (</a:t>
                      </a:r>
                      <a:r>
                        <a:rPr lang="en-US" baseline="0" dirty="0">
                          <a:solidFill>
                            <a:srgbClr val="FF0000"/>
                          </a:solidFill>
                        </a:rPr>
                        <a:t>RXA-21 = D</a:t>
                      </a:r>
                      <a:r>
                        <a:rPr lang="en-US" baseline="0" dirty="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b="1" dirty="0"/>
                        <a:t>Step 2:</a:t>
                      </a:r>
                    </a:p>
                    <a:p>
                      <a:r>
                        <a:rPr lang="en-US" sz="1000" b="1" dirty="0"/>
                        <a:t>IZ-AD-4.2_Receive_ACK_Z23</a:t>
                      </a:r>
                    </a:p>
                    <a:p>
                      <a:r>
                        <a:rPr lang="en-US" dirty="0"/>
                        <a:t>Receive 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a:t>Receive valid application accept acknowledgement without error</a:t>
                      </a:r>
                      <a:r>
                        <a:rPr lang="en-US" baseline="0" dirty="0"/>
                        <a:t> and transparent to end user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20</a:t>
            </a:fld>
            <a:endParaRPr lang="en-US">
              <a:solidFill>
                <a:srgbClr val="FFFFFF"/>
              </a:solidFill>
            </a:endParaRPr>
          </a:p>
        </p:txBody>
      </p:sp>
    </p:spTree>
    <p:extLst>
      <p:ext uri="{BB962C8B-B14F-4D97-AF65-F5344CB8AC3E}">
        <p14:creationId xmlns:p14="http://schemas.microsoft.com/office/powerpoint/2010/main" val="2080709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0"/>
            <a:ext cx="8486775" cy="523220"/>
          </a:xfrm>
        </p:spPr>
        <p:txBody>
          <a:bodyPr/>
          <a:lstStyle/>
          <a:p>
            <a:r>
              <a:rPr lang="en-US" dirty="0"/>
              <a:t>Test Case 5: Refusal and Multiple Birth Indicator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7513814"/>
              </p:ext>
            </p:extLst>
          </p:nvPr>
        </p:nvGraphicFramePr>
        <p:xfrm>
          <a:off x="276224" y="838200"/>
          <a:ext cx="8553452" cy="4460240"/>
        </p:xfrm>
        <a:graphic>
          <a:graphicData uri="http://schemas.openxmlformats.org/drawingml/2006/table">
            <a:tbl>
              <a:tblPr firstRow="1" bandRow="1">
                <a:tableStyleId>{9DCAF9ED-07DC-4A11-8D7F-57B35C25682E}</a:tableStyleId>
              </a:tblPr>
              <a:tblGrid>
                <a:gridCol w="1928625">
                  <a:extLst>
                    <a:ext uri="{9D8B030D-6E8A-4147-A177-3AD203B41FA5}">
                      <a16:colId xmlns:a16="http://schemas.microsoft.com/office/drawing/2014/main" val="20000"/>
                    </a:ext>
                  </a:extLst>
                </a:gridCol>
                <a:gridCol w="6624827">
                  <a:extLst>
                    <a:ext uri="{9D8B030D-6E8A-4147-A177-3AD203B41FA5}">
                      <a16:colId xmlns:a16="http://schemas.microsoft.com/office/drawing/2014/main" val="20001"/>
                    </a:ext>
                  </a:extLst>
                </a:gridCol>
              </a:tblGrid>
              <a:tr h="370840">
                <a:tc gridSpan="2">
                  <a:txBody>
                    <a:bodyPr/>
                    <a:lstStyle/>
                    <a:p>
                      <a:pPr algn="ctr"/>
                      <a:r>
                        <a:rPr lang="en-US" dirty="0"/>
                        <a:t>IZ-AD-5_Refusal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sz="1800" kern="1200" dirty="0">
                          <a:solidFill>
                            <a:schemeClr val="dk1"/>
                          </a:solidFill>
                          <a:effectLst/>
                          <a:latin typeface="+mn-lt"/>
                          <a:ea typeface="+mn-ea"/>
                          <a:cs typeface="+mn-cs"/>
                        </a:rPr>
                        <a:t>Create</a:t>
                      </a:r>
                      <a:r>
                        <a:rPr lang="en-US" sz="1800" kern="1200" baseline="0" dirty="0">
                          <a:solidFill>
                            <a:schemeClr val="dk1"/>
                          </a:solidFill>
                          <a:effectLst/>
                          <a:latin typeface="+mn-lt"/>
                          <a:ea typeface="+mn-ea"/>
                          <a:cs typeface="+mn-cs"/>
                        </a:rPr>
                        <a:t> a</a:t>
                      </a:r>
                      <a:r>
                        <a:rPr lang="en-US" sz="1800" kern="1200" dirty="0">
                          <a:solidFill>
                            <a:schemeClr val="dk1"/>
                          </a:solidFill>
                          <a:effectLst/>
                          <a:latin typeface="+mn-lt"/>
                          <a:ea typeface="+mn-ea"/>
                          <a:cs typeface="+mn-cs"/>
                        </a:rPr>
                        <a:t>dministration message that indicates a vaccine refusal</a:t>
                      </a:r>
                      <a:r>
                        <a:rPr lang="en-US" sz="1800" kern="1200" baseline="0" dirty="0">
                          <a:solidFill>
                            <a:schemeClr val="dk1"/>
                          </a:solidFill>
                          <a:effectLst/>
                          <a:latin typeface="+mn-lt"/>
                          <a:ea typeface="+mn-ea"/>
                          <a:cs typeface="+mn-cs"/>
                        </a:rPr>
                        <a:t> for a twin.</a:t>
                      </a:r>
                      <a:endParaRPr lang="en-US" sz="1800" kern="1200" dirty="0">
                        <a:solidFill>
                          <a:schemeClr val="dk1"/>
                        </a:solidFill>
                        <a:effectLst/>
                        <a:latin typeface="+mn-lt"/>
                        <a:ea typeface="+mn-ea"/>
                        <a:cs typeface="+mn-cs"/>
                      </a:endParaRPr>
                    </a:p>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a:t>Receive</a:t>
                      </a:r>
                      <a:r>
                        <a:rPr lang="en-US" baseline="0" dirty="0"/>
                        <a:t> an application accept acknowledgement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b="1" dirty="0">
                          <a:solidFill>
                            <a:schemeClr val="bg1"/>
                          </a:solidFill>
                        </a:rPr>
                        <a:t>Steps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b="1" dirty="0">
                          <a:solidFill>
                            <a:schemeClr val="bg1"/>
                          </a:solidFill>
                        </a:rPr>
                        <a:t>High-level Test Objectives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2"/>
                  </a:ext>
                </a:extLst>
              </a:tr>
              <a:tr h="370840">
                <a:tc>
                  <a:txBody>
                    <a:bodyPr/>
                    <a:lstStyle/>
                    <a:p>
                      <a:r>
                        <a:rPr lang="en-US" b="1" dirty="0"/>
                        <a:t>Step 1:</a:t>
                      </a:r>
                    </a:p>
                    <a:p>
                      <a:r>
                        <a:rPr lang="en-US" sz="1000" b="1" dirty="0"/>
                        <a:t>IZ-AD-5.1_Send_V04_Z22 </a:t>
                      </a:r>
                    </a:p>
                    <a:p>
                      <a:r>
                        <a:rPr lang="en-US" dirty="0"/>
                        <a:t>Create Administration</a:t>
                      </a:r>
                      <a:r>
                        <a:rPr lang="en-US" baseline="0" dirty="0"/>
                        <a:t> Message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marR="0"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lang="en-US" dirty="0"/>
                        <a:t>Create record for a child</a:t>
                      </a:r>
                    </a:p>
                    <a:p>
                      <a:pPr marL="285750" marR="0"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lang="en-US" dirty="0"/>
                        <a:t>3</a:t>
                      </a:r>
                      <a:r>
                        <a:rPr lang="en-US" baseline="0" dirty="0"/>
                        <a:t> </a:t>
                      </a:r>
                      <a:r>
                        <a:rPr lang="en-US" dirty="0"/>
                        <a:t>New Administration Immunizations (</a:t>
                      </a:r>
                      <a:r>
                        <a:rPr lang="en-US" dirty="0">
                          <a:solidFill>
                            <a:schemeClr val="tx1"/>
                          </a:solidFill>
                        </a:rPr>
                        <a:t>use NDC</a:t>
                      </a:r>
                      <a:r>
                        <a:rPr lang="en-US" dirty="0"/>
                        <a:t>)</a:t>
                      </a:r>
                    </a:p>
                    <a:p>
                      <a:pPr marL="285750" indent="-285750">
                        <a:buClr>
                          <a:srgbClr val="0070C0"/>
                        </a:buClr>
                        <a:buFont typeface="Wingdings" panose="05000000000000000000" pitchFamily="2" charset="2"/>
                        <a:buChar char="Ø"/>
                      </a:pPr>
                      <a:r>
                        <a:rPr lang="en-US" dirty="0"/>
                        <a:t>1 Refused Immunization (</a:t>
                      </a:r>
                      <a:r>
                        <a:rPr lang="en-US" dirty="0">
                          <a:solidFill>
                            <a:srgbClr val="FF0000"/>
                          </a:solidFill>
                        </a:rPr>
                        <a:t>use CVX, RXA-20 = RE, value RXA-18</a:t>
                      </a:r>
                      <a:r>
                        <a:rPr lang="en-US" dirty="0"/>
                        <a:t>)</a:t>
                      </a:r>
                    </a:p>
                    <a:p>
                      <a:pPr marL="285750" indent="-285750">
                        <a:buClr>
                          <a:srgbClr val="0070C0"/>
                        </a:buClr>
                        <a:buFont typeface="Wingdings" panose="05000000000000000000" pitchFamily="2" charset="2"/>
                        <a:buChar char="Ø"/>
                      </a:pPr>
                      <a:r>
                        <a:rPr lang="en-US" dirty="0"/>
                        <a:t>Child</a:t>
                      </a:r>
                      <a:r>
                        <a:rPr lang="en-US" baseline="0" dirty="0"/>
                        <a:t> is a twin, set multiple birth indicator and order</a:t>
                      </a:r>
                    </a:p>
                    <a:p>
                      <a:pPr marL="742950" lvl="1" indent="-285750">
                        <a:buClr>
                          <a:srgbClr val="0070C0"/>
                        </a:buClr>
                        <a:buFont typeface="Wingdings" panose="05000000000000000000" pitchFamily="2" charset="2"/>
                        <a:buChar char="Ø"/>
                      </a:pPr>
                      <a:r>
                        <a:rPr lang="en-US" dirty="0"/>
                        <a:t>Multiple Birth Indicator (</a:t>
                      </a:r>
                      <a:r>
                        <a:rPr lang="en-US" dirty="0">
                          <a:solidFill>
                            <a:srgbClr val="FF0000"/>
                          </a:solidFill>
                        </a:rPr>
                        <a:t>PID-24 = Y</a:t>
                      </a:r>
                      <a:r>
                        <a:rPr lang="en-US" dirty="0"/>
                        <a:t>)</a:t>
                      </a:r>
                    </a:p>
                    <a:p>
                      <a:pPr marL="742950" lvl="1" indent="-285750">
                        <a:buClr>
                          <a:srgbClr val="0070C0"/>
                        </a:buClr>
                        <a:buFont typeface="Wingdings" panose="05000000000000000000" pitchFamily="2" charset="2"/>
                        <a:buChar char="Ø"/>
                      </a:pPr>
                      <a:r>
                        <a:rPr lang="en-US" dirty="0"/>
                        <a:t>Birth Order (</a:t>
                      </a:r>
                      <a:r>
                        <a:rPr lang="en-US" dirty="0">
                          <a:solidFill>
                            <a:srgbClr val="FF0000"/>
                          </a:solidFill>
                        </a:rPr>
                        <a:t>PID-25</a:t>
                      </a:r>
                      <a:r>
                        <a:rPr lang="en-US" baseline="0" dirty="0">
                          <a:solidFill>
                            <a:srgbClr val="FF0000"/>
                          </a:solidFill>
                        </a:rPr>
                        <a:t> = 2</a:t>
                      </a:r>
                      <a:r>
                        <a:rPr lang="en-US" baseline="0" dirty="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b="1" dirty="0"/>
                        <a:t>Step 2:</a:t>
                      </a:r>
                    </a:p>
                    <a:p>
                      <a:r>
                        <a:rPr lang="en-US" sz="1000" b="1" dirty="0"/>
                        <a:t>IZ-AD-5.2_Receive_ACK_Z23</a:t>
                      </a:r>
                    </a:p>
                    <a:p>
                      <a:r>
                        <a:rPr lang="en-US" dirty="0"/>
                        <a:t>Receive 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a:t>Receive valid application accept acknowledgement without error</a:t>
                      </a:r>
                      <a:r>
                        <a:rPr lang="en-US" baseline="0" dirty="0"/>
                        <a:t> and transparent to end user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21</a:t>
            </a:fld>
            <a:endParaRPr lang="en-US">
              <a:solidFill>
                <a:srgbClr val="FFFFFF"/>
              </a:solidFill>
            </a:endParaRPr>
          </a:p>
        </p:txBody>
      </p:sp>
    </p:spTree>
    <p:extLst>
      <p:ext uri="{BB962C8B-B14F-4D97-AF65-F5344CB8AC3E}">
        <p14:creationId xmlns:p14="http://schemas.microsoft.com/office/powerpoint/2010/main" val="216594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0"/>
            <a:ext cx="8486775" cy="523220"/>
          </a:xfrm>
        </p:spPr>
        <p:txBody>
          <a:bodyPr/>
          <a:lstStyle/>
          <a:p>
            <a:r>
              <a:rPr lang="en-US" dirty="0"/>
              <a:t>Test Case 6: Previous Vaccination Updated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1539136"/>
              </p:ext>
            </p:extLst>
          </p:nvPr>
        </p:nvGraphicFramePr>
        <p:xfrm>
          <a:off x="276224" y="838200"/>
          <a:ext cx="8553452" cy="3789680"/>
        </p:xfrm>
        <a:graphic>
          <a:graphicData uri="http://schemas.openxmlformats.org/drawingml/2006/table">
            <a:tbl>
              <a:tblPr firstRow="1" bandRow="1">
                <a:tableStyleId>{9DCAF9ED-07DC-4A11-8D7F-57B35C25682E}</a:tableStyleId>
              </a:tblPr>
              <a:tblGrid>
                <a:gridCol w="1928625">
                  <a:extLst>
                    <a:ext uri="{9D8B030D-6E8A-4147-A177-3AD203B41FA5}">
                      <a16:colId xmlns:a16="http://schemas.microsoft.com/office/drawing/2014/main" val="20000"/>
                    </a:ext>
                  </a:extLst>
                </a:gridCol>
                <a:gridCol w="6624827">
                  <a:extLst>
                    <a:ext uri="{9D8B030D-6E8A-4147-A177-3AD203B41FA5}">
                      <a16:colId xmlns:a16="http://schemas.microsoft.com/office/drawing/2014/main" val="20001"/>
                    </a:ext>
                  </a:extLst>
                </a:gridCol>
              </a:tblGrid>
              <a:tr h="370840">
                <a:tc gridSpan="2">
                  <a:txBody>
                    <a:bodyPr/>
                    <a:lstStyle/>
                    <a:p>
                      <a:pPr algn="ctr"/>
                      <a:r>
                        <a:rPr lang="en-US" dirty="0"/>
                        <a:t>IZ-AD-4_Update_Record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sz="1800" kern="1200" dirty="0">
                          <a:solidFill>
                            <a:schemeClr val="dk1"/>
                          </a:solidFill>
                          <a:effectLst/>
                          <a:latin typeface="+mn-lt"/>
                          <a:ea typeface="+mn-ea"/>
                          <a:cs typeface="+mn-cs"/>
                        </a:rPr>
                        <a:t>Create</a:t>
                      </a:r>
                      <a:r>
                        <a:rPr lang="en-US" sz="1800" kern="1200" baseline="0" dirty="0">
                          <a:solidFill>
                            <a:schemeClr val="dk1"/>
                          </a:solidFill>
                          <a:effectLst/>
                          <a:latin typeface="+mn-lt"/>
                          <a:ea typeface="+mn-ea"/>
                          <a:cs typeface="+mn-cs"/>
                        </a:rPr>
                        <a:t> a</a:t>
                      </a:r>
                      <a:r>
                        <a:rPr lang="en-US" sz="1800" kern="1200" dirty="0">
                          <a:solidFill>
                            <a:schemeClr val="dk1"/>
                          </a:solidFill>
                          <a:effectLst/>
                          <a:latin typeface="+mn-lt"/>
                          <a:ea typeface="+mn-ea"/>
                          <a:cs typeface="+mn-cs"/>
                        </a:rPr>
                        <a:t>dministration message intended</a:t>
                      </a:r>
                      <a:r>
                        <a:rPr lang="en-US" sz="1800" kern="1200" baseline="0" dirty="0">
                          <a:solidFill>
                            <a:schemeClr val="dk1"/>
                          </a:solidFill>
                          <a:effectLst/>
                          <a:latin typeface="+mn-lt"/>
                          <a:ea typeface="+mn-ea"/>
                          <a:cs typeface="+mn-cs"/>
                        </a:rPr>
                        <a:t> to update a</a:t>
                      </a:r>
                      <a:r>
                        <a:rPr lang="en-US" sz="1800" kern="1200" dirty="0">
                          <a:solidFill>
                            <a:schemeClr val="dk1"/>
                          </a:solidFill>
                          <a:effectLst/>
                          <a:latin typeface="+mn-lt"/>
                          <a:ea typeface="+mn-ea"/>
                          <a:cs typeface="+mn-cs"/>
                        </a:rPr>
                        <a:t> previously documented vaccination due to user error.</a:t>
                      </a:r>
                    </a:p>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a:t>Receive</a:t>
                      </a:r>
                      <a:r>
                        <a:rPr lang="en-US" baseline="0" dirty="0"/>
                        <a:t> an application accept acknowledgement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b="1" dirty="0">
                          <a:solidFill>
                            <a:schemeClr val="bg1"/>
                          </a:solidFill>
                        </a:rPr>
                        <a:t>Steps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b="1" dirty="0">
                          <a:solidFill>
                            <a:schemeClr val="bg1"/>
                          </a:solidFill>
                        </a:rPr>
                        <a:t>High-level Test Objectives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2"/>
                  </a:ext>
                </a:extLst>
              </a:tr>
              <a:tr h="370840">
                <a:tc>
                  <a:txBody>
                    <a:bodyPr/>
                    <a:lstStyle/>
                    <a:p>
                      <a:r>
                        <a:rPr lang="en-US" b="1" dirty="0"/>
                        <a:t>Step 1:</a:t>
                      </a:r>
                    </a:p>
                    <a:p>
                      <a:r>
                        <a:rPr lang="en-US" sz="1000" b="1" dirty="0"/>
                        <a:t>IZ-AD-6.1_Send_V04_Z22 </a:t>
                      </a:r>
                    </a:p>
                    <a:p>
                      <a:r>
                        <a:rPr lang="en-US" dirty="0"/>
                        <a:t>Create Administration</a:t>
                      </a:r>
                      <a:r>
                        <a:rPr lang="en-US" baseline="0" dirty="0"/>
                        <a:t> Message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a:t>Complete</a:t>
                      </a:r>
                      <a:r>
                        <a:rPr lang="en-US" baseline="0" dirty="0"/>
                        <a:t> information about a previously documented vaccination is requested</a:t>
                      </a:r>
                      <a:endParaRPr lang="en-US" dirty="0"/>
                    </a:p>
                    <a:p>
                      <a:pPr marL="285750" indent="-285750">
                        <a:buClr>
                          <a:srgbClr val="0070C0"/>
                        </a:buClr>
                        <a:buFont typeface="Wingdings" panose="05000000000000000000" pitchFamily="2" charset="2"/>
                        <a:buChar char="Ø"/>
                      </a:pPr>
                      <a:r>
                        <a:rPr lang="en-US" dirty="0"/>
                        <a:t>Action</a:t>
                      </a:r>
                      <a:r>
                        <a:rPr lang="en-US" baseline="0" dirty="0"/>
                        <a:t> Code is set to updated (</a:t>
                      </a:r>
                      <a:r>
                        <a:rPr lang="en-US" baseline="0" dirty="0">
                          <a:solidFill>
                            <a:srgbClr val="FF0000"/>
                          </a:solidFill>
                        </a:rPr>
                        <a:t>RXA-21 = U</a:t>
                      </a:r>
                      <a:r>
                        <a:rPr lang="en-US" baseline="0" dirty="0"/>
                        <a:t>)</a:t>
                      </a:r>
                    </a:p>
                    <a:p>
                      <a:pPr marL="285750" marR="0"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lang="en-US" baseline="0" dirty="0">
                          <a:solidFill>
                            <a:srgbClr val="FF0000"/>
                          </a:solidFill>
                        </a:rPr>
                        <a:t>Lot Number (RXA-15) is changed</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b="1" dirty="0"/>
                        <a:t>Step 2:</a:t>
                      </a:r>
                    </a:p>
                    <a:p>
                      <a:r>
                        <a:rPr lang="en-US" sz="1000" b="1" dirty="0"/>
                        <a:t>IZ-AD-6.2_Receive_ACK_Z23</a:t>
                      </a:r>
                    </a:p>
                    <a:p>
                      <a:r>
                        <a:rPr lang="en-US" dirty="0"/>
                        <a:t>Receive 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a:t>Receive valid application accept acknowledgement without error</a:t>
                      </a:r>
                      <a:r>
                        <a:rPr lang="en-US" baseline="0" dirty="0"/>
                        <a:t> and transparent to end user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22</a:t>
            </a:fld>
            <a:endParaRPr lang="en-US">
              <a:solidFill>
                <a:srgbClr val="FFFFFF"/>
              </a:solidFill>
            </a:endParaRPr>
          </a:p>
        </p:txBody>
      </p:sp>
    </p:spTree>
    <p:extLst>
      <p:ext uri="{BB962C8B-B14F-4D97-AF65-F5344CB8AC3E}">
        <p14:creationId xmlns:p14="http://schemas.microsoft.com/office/powerpoint/2010/main" val="545488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Test Case 7: Historical Record with Error from IIS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74029127"/>
              </p:ext>
            </p:extLst>
          </p:nvPr>
        </p:nvGraphicFramePr>
        <p:xfrm>
          <a:off x="276225" y="838200"/>
          <a:ext cx="8553451" cy="4338320"/>
        </p:xfrm>
        <a:graphic>
          <a:graphicData uri="http://schemas.openxmlformats.org/drawingml/2006/table">
            <a:tbl>
              <a:tblPr firstRow="1" bandRow="1">
                <a:tableStyleId>{9DCAF9ED-07DC-4A11-8D7F-57B35C25682E}</a:tableStyleId>
              </a:tblPr>
              <a:tblGrid>
                <a:gridCol w="1928625">
                  <a:extLst>
                    <a:ext uri="{9D8B030D-6E8A-4147-A177-3AD203B41FA5}">
                      <a16:colId xmlns:a16="http://schemas.microsoft.com/office/drawing/2014/main" val="20000"/>
                    </a:ext>
                  </a:extLst>
                </a:gridCol>
                <a:gridCol w="6624826">
                  <a:extLst>
                    <a:ext uri="{9D8B030D-6E8A-4147-A177-3AD203B41FA5}">
                      <a16:colId xmlns:a16="http://schemas.microsoft.com/office/drawing/2014/main" val="20001"/>
                    </a:ext>
                  </a:extLst>
                </a:gridCol>
              </a:tblGrid>
              <a:tr h="370840">
                <a:tc gridSpan="2">
                  <a:txBody>
                    <a:bodyPr/>
                    <a:lstStyle/>
                    <a:p>
                      <a:pPr algn="ctr"/>
                      <a:r>
                        <a:rPr lang="en-US" dirty="0"/>
                        <a:t>IZ-AD-7-Historical_IIS-Error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a:t>Create</a:t>
                      </a:r>
                      <a:r>
                        <a:rPr lang="en-US" baseline="0" dirty="0"/>
                        <a:t> a</a:t>
                      </a:r>
                      <a:r>
                        <a:rPr lang="en-US" dirty="0"/>
                        <a:t>dministration message containing a simple historical immunization</a:t>
                      </a:r>
                    </a:p>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a:t>Receive</a:t>
                      </a:r>
                      <a:r>
                        <a:rPr lang="en-US" baseline="0" dirty="0"/>
                        <a:t> an application accept acknowledgement </a:t>
                      </a:r>
                      <a:r>
                        <a:rPr lang="en-US" baseline="0" dirty="0">
                          <a:solidFill>
                            <a:srgbClr val="FF0000"/>
                          </a:solidFill>
                        </a:rPr>
                        <a:t>with a error. </a:t>
                      </a:r>
                      <a:r>
                        <a:rPr lang="en-US" dirty="0"/>
                        <a:t>The IIS rejected the message due to an internal error even though the</a:t>
                      </a:r>
                      <a:r>
                        <a:rPr lang="en-US" baseline="0" dirty="0"/>
                        <a:t> message is </a:t>
                      </a:r>
                      <a:r>
                        <a:rPr lang="en-US" dirty="0"/>
                        <a:t>valid.</a:t>
                      </a:r>
                      <a:endParaRPr 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b="1" dirty="0">
                          <a:solidFill>
                            <a:schemeClr val="bg1"/>
                          </a:solidFill>
                        </a:rPr>
                        <a:t>Steps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b="1" dirty="0">
                          <a:solidFill>
                            <a:schemeClr val="bg1"/>
                          </a:solidFill>
                        </a:rPr>
                        <a:t>High-level Test Objectives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2"/>
                  </a:ext>
                </a:extLst>
              </a:tr>
              <a:tr h="370840">
                <a:tc>
                  <a:txBody>
                    <a:bodyPr/>
                    <a:lstStyle/>
                    <a:p>
                      <a:r>
                        <a:rPr lang="en-US" b="1" dirty="0"/>
                        <a:t>Step 1:</a:t>
                      </a:r>
                    </a:p>
                    <a:p>
                      <a:r>
                        <a:rPr lang="en-US" sz="1000" b="1" dirty="0"/>
                        <a:t>IZ-AD-7.1_Send_V04_Z22 </a:t>
                      </a:r>
                    </a:p>
                    <a:p>
                      <a:r>
                        <a:rPr lang="en-US" dirty="0"/>
                        <a:t>Create Administration</a:t>
                      </a:r>
                      <a:r>
                        <a:rPr lang="en-US" baseline="0" dirty="0"/>
                        <a:t> Message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a:t>Create record for an adult</a:t>
                      </a:r>
                    </a:p>
                    <a:p>
                      <a:pPr marL="285750" marR="0"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lang="en-US" dirty="0"/>
                        <a:t>1 Historical Immunization (use CVX)</a:t>
                      </a:r>
                    </a:p>
                    <a:p>
                      <a:pPr marL="285750" marR="0"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lang="en-US" dirty="0">
                          <a:solidFill>
                            <a:srgbClr val="FF0000"/>
                          </a:solidFill>
                        </a:rPr>
                        <a:t>Organization</a:t>
                      </a:r>
                      <a:r>
                        <a:rPr lang="en-US" baseline="0" dirty="0">
                          <a:solidFill>
                            <a:srgbClr val="FF0000"/>
                          </a:solidFill>
                        </a:rPr>
                        <a:t> ID used in MSH-22/23 using the Assigning Authority Namespace</a:t>
                      </a:r>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b="1" dirty="0"/>
                        <a:t>Step 2:</a:t>
                      </a:r>
                    </a:p>
                    <a:p>
                      <a:r>
                        <a:rPr lang="en-US" sz="1000" b="1" dirty="0"/>
                        <a:t>IZ-AD-7.2_Receive_ACK_Z23</a:t>
                      </a:r>
                    </a:p>
                    <a:p>
                      <a:r>
                        <a:rPr lang="en-US" dirty="0"/>
                        <a:t>Receive 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a:t>Receive application accept acknowledgement with</a:t>
                      </a:r>
                      <a:r>
                        <a:rPr lang="en-US" baseline="0" dirty="0"/>
                        <a:t> </a:t>
                      </a:r>
                      <a:r>
                        <a:rPr lang="en-US" dirty="0"/>
                        <a:t>error</a:t>
                      </a:r>
                      <a:endParaRPr lang="en-US" baseline="0" dirty="0"/>
                    </a:p>
                    <a:p>
                      <a:pPr marL="285750" indent="-285750">
                        <a:buClr>
                          <a:srgbClr val="0070C0"/>
                        </a:buClr>
                        <a:buFont typeface="Wingdings" panose="05000000000000000000" pitchFamily="2" charset="2"/>
                        <a:buChar char="Ø"/>
                      </a:pPr>
                      <a:r>
                        <a:rPr lang="en-US" baseline="0" dirty="0"/>
                        <a:t>Make </a:t>
                      </a:r>
                      <a:r>
                        <a:rPr lang="en-US" baseline="0" dirty="0">
                          <a:solidFill>
                            <a:srgbClr val="FF0000"/>
                          </a:solidFill>
                        </a:rPr>
                        <a:t>the error notification visible</a:t>
                      </a:r>
                      <a:r>
                        <a:rPr lang="en-US" baseline="0" dirty="0"/>
                        <a:t> in the system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23</a:t>
            </a:fld>
            <a:endParaRPr lang="en-US">
              <a:solidFill>
                <a:srgbClr val="FFFFFF"/>
              </a:solidFill>
            </a:endParaRPr>
          </a:p>
        </p:txBody>
      </p:sp>
    </p:spTree>
    <p:extLst>
      <p:ext uri="{BB962C8B-B14F-4D97-AF65-F5344CB8AC3E}">
        <p14:creationId xmlns:p14="http://schemas.microsoft.com/office/powerpoint/2010/main" val="2797257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Test Case 8: New Vaccine with Warning from IIS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4421821"/>
              </p:ext>
            </p:extLst>
          </p:nvPr>
        </p:nvGraphicFramePr>
        <p:xfrm>
          <a:off x="276225" y="838200"/>
          <a:ext cx="8553451" cy="4338320"/>
        </p:xfrm>
        <a:graphic>
          <a:graphicData uri="http://schemas.openxmlformats.org/drawingml/2006/table">
            <a:tbl>
              <a:tblPr firstRow="1" bandRow="1">
                <a:tableStyleId>{9DCAF9ED-07DC-4A11-8D7F-57B35C25682E}</a:tableStyleId>
              </a:tblPr>
              <a:tblGrid>
                <a:gridCol w="1928625">
                  <a:extLst>
                    <a:ext uri="{9D8B030D-6E8A-4147-A177-3AD203B41FA5}">
                      <a16:colId xmlns:a16="http://schemas.microsoft.com/office/drawing/2014/main" val="20000"/>
                    </a:ext>
                  </a:extLst>
                </a:gridCol>
                <a:gridCol w="6624826">
                  <a:extLst>
                    <a:ext uri="{9D8B030D-6E8A-4147-A177-3AD203B41FA5}">
                      <a16:colId xmlns:a16="http://schemas.microsoft.com/office/drawing/2014/main" val="20001"/>
                    </a:ext>
                  </a:extLst>
                </a:gridCol>
              </a:tblGrid>
              <a:tr h="370840">
                <a:tc gridSpan="2">
                  <a:txBody>
                    <a:bodyPr/>
                    <a:lstStyle/>
                    <a:p>
                      <a:pPr algn="ctr"/>
                      <a:r>
                        <a:rPr lang="en-US" dirty="0"/>
                        <a:t>IZ-AD-8_Admin_IIS-Warning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a:t>Create</a:t>
                      </a:r>
                      <a:r>
                        <a:rPr lang="en-US" baseline="0" dirty="0"/>
                        <a:t> a</a:t>
                      </a:r>
                      <a:r>
                        <a:rPr lang="en-US" dirty="0"/>
                        <a:t>dministration message containing a simple new</a:t>
                      </a:r>
                      <a:r>
                        <a:rPr lang="en-US" baseline="0" dirty="0"/>
                        <a:t> administered immunization</a:t>
                      </a:r>
                      <a:endParaRPr lang="en-US" dirty="0"/>
                    </a:p>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a:t>Receive</a:t>
                      </a:r>
                      <a:r>
                        <a:rPr lang="en-US" baseline="0" dirty="0"/>
                        <a:t> an application accept acknowledgement </a:t>
                      </a:r>
                      <a:r>
                        <a:rPr lang="en-US" baseline="0" dirty="0">
                          <a:solidFill>
                            <a:srgbClr val="FF0000"/>
                          </a:solidFill>
                        </a:rPr>
                        <a:t>with a warning. </a:t>
                      </a:r>
                      <a:r>
                        <a:rPr lang="en-US" dirty="0"/>
                        <a:t>The IIS issued a warning due to an internal warning even though the</a:t>
                      </a:r>
                      <a:r>
                        <a:rPr lang="en-US" baseline="0" dirty="0"/>
                        <a:t> message is </a:t>
                      </a:r>
                      <a:r>
                        <a:rPr lang="en-US" dirty="0"/>
                        <a:t>valid.</a:t>
                      </a:r>
                      <a:endParaRPr 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b="1" dirty="0">
                          <a:solidFill>
                            <a:schemeClr val="bg1"/>
                          </a:solidFill>
                        </a:rPr>
                        <a:t>Steps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b="1" dirty="0">
                          <a:solidFill>
                            <a:schemeClr val="bg1"/>
                          </a:solidFill>
                        </a:rPr>
                        <a:t>High-level Test Objectives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2"/>
                  </a:ext>
                </a:extLst>
              </a:tr>
              <a:tr h="370840">
                <a:tc>
                  <a:txBody>
                    <a:bodyPr/>
                    <a:lstStyle/>
                    <a:p>
                      <a:r>
                        <a:rPr lang="en-US" b="1" dirty="0"/>
                        <a:t>Step 1:</a:t>
                      </a:r>
                    </a:p>
                    <a:p>
                      <a:r>
                        <a:rPr lang="en-US" sz="1000" b="1" dirty="0"/>
                        <a:t>IZ-AD-8.1_Send_V04_Z22 </a:t>
                      </a:r>
                    </a:p>
                    <a:p>
                      <a:r>
                        <a:rPr lang="en-US" dirty="0"/>
                        <a:t>Create Administration</a:t>
                      </a:r>
                      <a:r>
                        <a:rPr lang="en-US" baseline="0" dirty="0"/>
                        <a:t> Message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a:t>Record for infant</a:t>
                      </a:r>
                    </a:p>
                    <a:p>
                      <a:pPr marL="285750" indent="-285750">
                        <a:buClr>
                          <a:srgbClr val="0070C0"/>
                        </a:buClr>
                        <a:buFont typeface="Wingdings" panose="05000000000000000000" pitchFamily="2" charset="2"/>
                        <a:buChar char="Ø"/>
                      </a:pPr>
                      <a:r>
                        <a:rPr lang="en-US" dirty="0"/>
                        <a:t>1 New Administration Immunization (use NDC)</a:t>
                      </a:r>
                    </a:p>
                    <a:p>
                      <a:pPr marL="285750" indent="-285750">
                        <a:buClr>
                          <a:srgbClr val="0070C0"/>
                        </a:buClr>
                        <a:buFont typeface="Wingdings" panose="05000000000000000000" pitchFamily="2" charset="2"/>
                        <a:buChar char="Ø"/>
                      </a:pPr>
                      <a:r>
                        <a:rPr lang="en-US" dirty="0">
                          <a:solidFill>
                            <a:srgbClr val="FF0000"/>
                          </a:solidFill>
                        </a:rPr>
                        <a:t>Test the use of OIDs throughout the message</a:t>
                      </a:r>
                      <a:r>
                        <a:rPr lang="en-US" baseline="0" dirty="0">
                          <a:solidFill>
                            <a:srgbClr val="FF0000"/>
                          </a:solidFill>
                        </a:rPr>
                        <a:t> </a:t>
                      </a:r>
                      <a:r>
                        <a:rPr lang="en-US" dirty="0">
                          <a:solidFill>
                            <a:srgbClr val="FF0000"/>
                          </a:solidFill>
                        </a:rPr>
                        <a:t>(e.g., MSH-3, assigning authority,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b="1" dirty="0"/>
                        <a:t>Step 2:</a:t>
                      </a:r>
                    </a:p>
                    <a:p>
                      <a:r>
                        <a:rPr lang="en-US" sz="1000" b="1" dirty="0"/>
                        <a:t>IZ-AD-8.2_Receive_ACK_Z23</a:t>
                      </a:r>
                    </a:p>
                    <a:p>
                      <a:r>
                        <a:rPr lang="en-US" dirty="0"/>
                        <a:t>Receive 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a:t>Receive application accept acknowledgement with</a:t>
                      </a:r>
                      <a:r>
                        <a:rPr lang="en-US" baseline="0" dirty="0"/>
                        <a:t> warning</a:t>
                      </a:r>
                    </a:p>
                    <a:p>
                      <a:pPr marL="285750" indent="-285750">
                        <a:buClr>
                          <a:srgbClr val="0070C0"/>
                        </a:buClr>
                        <a:buFont typeface="Wingdings" panose="05000000000000000000" pitchFamily="2" charset="2"/>
                        <a:buChar char="Ø"/>
                      </a:pPr>
                      <a:r>
                        <a:rPr lang="en-US" baseline="0" dirty="0"/>
                        <a:t>Make the </a:t>
                      </a:r>
                      <a:r>
                        <a:rPr lang="en-US" baseline="0" dirty="0">
                          <a:solidFill>
                            <a:srgbClr val="FF0000"/>
                          </a:solidFill>
                        </a:rPr>
                        <a:t>warning notification visible</a:t>
                      </a:r>
                      <a:r>
                        <a:rPr lang="en-US" baseline="0" dirty="0"/>
                        <a:t> in the system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24</a:t>
            </a:fld>
            <a:endParaRPr lang="en-US">
              <a:solidFill>
                <a:srgbClr val="FFFFFF"/>
              </a:solidFill>
            </a:endParaRPr>
          </a:p>
        </p:txBody>
      </p:sp>
    </p:spTree>
    <p:extLst>
      <p:ext uri="{BB962C8B-B14F-4D97-AF65-F5344CB8AC3E}">
        <p14:creationId xmlns:p14="http://schemas.microsoft.com/office/powerpoint/2010/main" val="35987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28600" y="120650"/>
            <a:ext cx="8382000" cy="523220"/>
          </a:xfrm>
        </p:spPr>
        <p:txBody>
          <a:bodyPr/>
          <a:lstStyle/>
          <a:p>
            <a:r>
              <a:rPr lang="en-US" dirty="0"/>
              <a:t>Test Case 9: New Vaccine with Multiple Warnings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839994"/>
              </p:ext>
            </p:extLst>
          </p:nvPr>
        </p:nvGraphicFramePr>
        <p:xfrm>
          <a:off x="228600" y="838200"/>
          <a:ext cx="8601076" cy="4338320"/>
        </p:xfrm>
        <a:graphic>
          <a:graphicData uri="http://schemas.openxmlformats.org/drawingml/2006/table">
            <a:tbl>
              <a:tblPr firstRow="1" bandRow="1">
                <a:tableStyleId>{9DCAF9ED-07DC-4A11-8D7F-57B35C25682E}</a:tableStyleId>
              </a:tblPr>
              <a:tblGrid>
                <a:gridCol w="1939363">
                  <a:extLst>
                    <a:ext uri="{9D8B030D-6E8A-4147-A177-3AD203B41FA5}">
                      <a16:colId xmlns:a16="http://schemas.microsoft.com/office/drawing/2014/main" val="20000"/>
                    </a:ext>
                  </a:extLst>
                </a:gridCol>
                <a:gridCol w="6661713">
                  <a:extLst>
                    <a:ext uri="{9D8B030D-6E8A-4147-A177-3AD203B41FA5}">
                      <a16:colId xmlns:a16="http://schemas.microsoft.com/office/drawing/2014/main" val="20001"/>
                    </a:ext>
                  </a:extLst>
                </a:gridCol>
              </a:tblGrid>
              <a:tr h="370840">
                <a:tc gridSpan="2">
                  <a:txBody>
                    <a:bodyPr/>
                    <a:lstStyle/>
                    <a:p>
                      <a:pPr algn="ctr"/>
                      <a:r>
                        <a:rPr lang="en-US" dirty="0"/>
                        <a:t>IZ-AD-9_Admin_IIS-2Warnings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a:t>Create administration message containing 2 new</a:t>
                      </a:r>
                      <a:r>
                        <a:rPr lang="en-US" baseline="0" dirty="0"/>
                        <a:t> administered immunizations</a:t>
                      </a:r>
                      <a:endParaRPr lang="en-US" dirty="0"/>
                    </a:p>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a:t>Receive</a:t>
                      </a:r>
                      <a:r>
                        <a:rPr lang="en-US" baseline="0" dirty="0"/>
                        <a:t> an application accept acknowledgement </a:t>
                      </a:r>
                      <a:r>
                        <a:rPr lang="en-US" baseline="0" dirty="0">
                          <a:solidFill>
                            <a:srgbClr val="FF0000"/>
                          </a:solidFill>
                        </a:rPr>
                        <a:t>with multiple warnings. </a:t>
                      </a:r>
                      <a:r>
                        <a:rPr lang="en-US" dirty="0"/>
                        <a:t>The IIS issued warnings due to internal warnings even though the</a:t>
                      </a:r>
                      <a:r>
                        <a:rPr lang="en-US" baseline="0" dirty="0"/>
                        <a:t> message is </a:t>
                      </a:r>
                      <a:r>
                        <a:rPr lang="en-US" dirty="0"/>
                        <a:t>valid.</a:t>
                      </a:r>
                      <a:endParaRPr 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b="1" dirty="0">
                          <a:solidFill>
                            <a:schemeClr val="bg1"/>
                          </a:solidFill>
                        </a:rPr>
                        <a:t>Steps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b="1" dirty="0">
                          <a:solidFill>
                            <a:schemeClr val="bg1"/>
                          </a:solidFill>
                        </a:rPr>
                        <a:t>High-level Test Objectives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2"/>
                  </a:ext>
                </a:extLst>
              </a:tr>
              <a:tr h="370840">
                <a:tc>
                  <a:txBody>
                    <a:bodyPr/>
                    <a:lstStyle/>
                    <a:p>
                      <a:r>
                        <a:rPr lang="en-US" b="1" dirty="0"/>
                        <a:t>Step 1:</a:t>
                      </a:r>
                    </a:p>
                    <a:p>
                      <a:r>
                        <a:rPr lang="en-US" sz="1000" b="1" dirty="0"/>
                        <a:t>IZ-AD-9.1_Send_V04_Z22 </a:t>
                      </a:r>
                    </a:p>
                    <a:p>
                      <a:r>
                        <a:rPr lang="en-US" dirty="0"/>
                        <a:t>Create Administration</a:t>
                      </a:r>
                      <a:r>
                        <a:rPr lang="en-US" baseline="0" dirty="0"/>
                        <a:t> Message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a:t>Create</a:t>
                      </a:r>
                      <a:r>
                        <a:rPr lang="en-US" baseline="0" dirty="0"/>
                        <a:t> r</a:t>
                      </a:r>
                      <a:r>
                        <a:rPr lang="en-US" dirty="0"/>
                        <a:t>ecord for a child</a:t>
                      </a:r>
                    </a:p>
                    <a:p>
                      <a:pPr marL="285750" indent="-285750">
                        <a:buClr>
                          <a:srgbClr val="0070C0"/>
                        </a:buClr>
                        <a:buFont typeface="Wingdings" panose="05000000000000000000" pitchFamily="2" charset="2"/>
                        <a:buChar char="Ø"/>
                      </a:pPr>
                      <a:r>
                        <a:rPr lang="en-US" dirty="0"/>
                        <a:t>2 New Administration Immunizations (use NDC)</a:t>
                      </a:r>
                    </a:p>
                    <a:p>
                      <a:pPr marL="285750" indent="-285750">
                        <a:buClr>
                          <a:srgbClr val="0070C0"/>
                        </a:buClr>
                        <a:buFont typeface="Wingdings" panose="05000000000000000000" pitchFamily="2" charset="2"/>
                        <a:buChar char="Ø"/>
                      </a:pPr>
                      <a:r>
                        <a:rPr lang="en-US" dirty="0">
                          <a:solidFill>
                            <a:srgbClr val="FF0000"/>
                          </a:solidFill>
                        </a:rPr>
                        <a:t>Guardian</a:t>
                      </a:r>
                      <a:r>
                        <a:rPr lang="en-US" dirty="0"/>
                        <a:t> (as next of kin)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b="1" dirty="0"/>
                        <a:t>Step 2:</a:t>
                      </a:r>
                    </a:p>
                    <a:p>
                      <a:r>
                        <a:rPr lang="en-US" sz="1000" b="1" dirty="0"/>
                        <a:t>IZ-AD-9.2_Receive_ACK_Z23</a:t>
                      </a:r>
                    </a:p>
                    <a:p>
                      <a:r>
                        <a:rPr lang="en-US" dirty="0"/>
                        <a:t>Receive 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a:t>Receive application accept acknowledgement with</a:t>
                      </a:r>
                      <a:r>
                        <a:rPr lang="en-US" baseline="0" dirty="0"/>
                        <a:t> warnings</a:t>
                      </a:r>
                    </a:p>
                    <a:p>
                      <a:pPr marL="285750" indent="-285750">
                        <a:buClr>
                          <a:srgbClr val="0070C0"/>
                        </a:buClr>
                        <a:buFont typeface="Wingdings" panose="05000000000000000000" pitchFamily="2" charset="2"/>
                        <a:buChar char="Ø"/>
                      </a:pPr>
                      <a:r>
                        <a:rPr lang="en-US" baseline="0" dirty="0"/>
                        <a:t>Make the </a:t>
                      </a:r>
                      <a:r>
                        <a:rPr lang="en-US" baseline="0" dirty="0">
                          <a:solidFill>
                            <a:srgbClr val="FF0000"/>
                          </a:solidFill>
                        </a:rPr>
                        <a:t>warning notifications visible</a:t>
                      </a:r>
                      <a:r>
                        <a:rPr lang="en-US" baseline="0" dirty="0"/>
                        <a:t> in the system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25</a:t>
            </a:fld>
            <a:endParaRPr lang="en-US">
              <a:solidFill>
                <a:srgbClr val="FFFFFF"/>
              </a:solidFill>
            </a:endParaRPr>
          </a:p>
        </p:txBody>
      </p:sp>
    </p:spTree>
    <p:extLst>
      <p:ext uri="{BB962C8B-B14F-4D97-AF65-F5344CB8AC3E}">
        <p14:creationId xmlns:p14="http://schemas.microsoft.com/office/powerpoint/2010/main" val="992853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5" y="120650"/>
            <a:ext cx="8229600" cy="523220"/>
          </a:xfrm>
        </p:spPr>
        <p:txBody>
          <a:bodyPr/>
          <a:lstStyle/>
          <a:p>
            <a:r>
              <a:rPr lang="en-US" dirty="0"/>
              <a:t>Test Case 10: Historical Record with System Error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7730002"/>
              </p:ext>
            </p:extLst>
          </p:nvPr>
        </p:nvGraphicFramePr>
        <p:xfrm>
          <a:off x="249926" y="838200"/>
          <a:ext cx="8677277" cy="4612640"/>
        </p:xfrm>
        <a:graphic>
          <a:graphicData uri="http://schemas.openxmlformats.org/drawingml/2006/table">
            <a:tbl>
              <a:tblPr firstRow="1" bandRow="1">
                <a:tableStyleId>{9DCAF9ED-07DC-4A11-8D7F-57B35C25682E}</a:tableStyleId>
              </a:tblPr>
              <a:tblGrid>
                <a:gridCol w="2057400">
                  <a:extLst>
                    <a:ext uri="{9D8B030D-6E8A-4147-A177-3AD203B41FA5}">
                      <a16:colId xmlns:a16="http://schemas.microsoft.com/office/drawing/2014/main" val="20000"/>
                    </a:ext>
                  </a:extLst>
                </a:gridCol>
                <a:gridCol w="6619877">
                  <a:extLst>
                    <a:ext uri="{9D8B030D-6E8A-4147-A177-3AD203B41FA5}">
                      <a16:colId xmlns:a16="http://schemas.microsoft.com/office/drawing/2014/main" val="20001"/>
                    </a:ext>
                  </a:extLst>
                </a:gridCol>
              </a:tblGrid>
              <a:tr h="370840">
                <a:tc gridSpan="2">
                  <a:txBody>
                    <a:bodyPr/>
                    <a:lstStyle/>
                    <a:p>
                      <a:pPr algn="ctr"/>
                      <a:r>
                        <a:rPr lang="en-US" dirty="0"/>
                        <a:t>IZ-AD-10-Historical_IIS-SysError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a:t>Create</a:t>
                      </a:r>
                      <a:r>
                        <a:rPr lang="en-US" baseline="0" dirty="0"/>
                        <a:t> a</a:t>
                      </a:r>
                      <a:r>
                        <a:rPr lang="en-US" dirty="0"/>
                        <a:t>dministration message containing a simple historical immunization</a:t>
                      </a:r>
                    </a:p>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a:t>Receive</a:t>
                      </a:r>
                      <a:r>
                        <a:rPr lang="en-US" baseline="0" dirty="0"/>
                        <a:t> an application accept acknowledgement </a:t>
                      </a:r>
                      <a:r>
                        <a:rPr lang="en-US" baseline="0" dirty="0">
                          <a:solidFill>
                            <a:srgbClr val="FF0000"/>
                          </a:solidFill>
                        </a:rPr>
                        <a:t>with a system error. </a:t>
                      </a:r>
                      <a:r>
                        <a:rPr lang="en-US" dirty="0"/>
                        <a:t>The IIS rejected the message due to an internal error even though the</a:t>
                      </a:r>
                      <a:r>
                        <a:rPr lang="en-US" baseline="0" dirty="0"/>
                        <a:t> message is </a:t>
                      </a:r>
                      <a:r>
                        <a:rPr lang="en-US" dirty="0"/>
                        <a:t>valid (unrecognized version</a:t>
                      </a:r>
                      <a:r>
                        <a:rPr lang="en-US" baseline="0" dirty="0"/>
                        <a:t> – MSH-12)</a:t>
                      </a:r>
                      <a:r>
                        <a:rPr lang="en-US" dirty="0"/>
                        <a:t>.</a:t>
                      </a:r>
                      <a:endParaRPr 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b="1" dirty="0">
                          <a:solidFill>
                            <a:schemeClr val="bg1"/>
                          </a:solidFill>
                        </a:rPr>
                        <a:t>Steps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b="1" dirty="0">
                          <a:solidFill>
                            <a:schemeClr val="bg1"/>
                          </a:solidFill>
                        </a:rPr>
                        <a:t>High-level Test Objectives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2"/>
                  </a:ext>
                </a:extLst>
              </a:tr>
              <a:tr h="370840">
                <a:tc>
                  <a:txBody>
                    <a:bodyPr/>
                    <a:lstStyle/>
                    <a:p>
                      <a:r>
                        <a:rPr lang="en-US" b="1" dirty="0"/>
                        <a:t>Step 1:</a:t>
                      </a:r>
                    </a:p>
                    <a:p>
                      <a:r>
                        <a:rPr lang="en-US" sz="1000" b="1" dirty="0"/>
                        <a:t>IZ-AD-10.1_Send_V04_Z22 </a:t>
                      </a:r>
                    </a:p>
                    <a:p>
                      <a:r>
                        <a:rPr lang="en-US" dirty="0"/>
                        <a:t>Create Administration</a:t>
                      </a:r>
                      <a:r>
                        <a:rPr lang="en-US" baseline="0" dirty="0"/>
                        <a:t> Message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a:t>Create</a:t>
                      </a:r>
                      <a:r>
                        <a:rPr lang="en-US" baseline="0" dirty="0"/>
                        <a:t> r</a:t>
                      </a:r>
                      <a:r>
                        <a:rPr lang="en-US" dirty="0"/>
                        <a:t>ecord for an</a:t>
                      </a:r>
                      <a:r>
                        <a:rPr lang="en-US" baseline="0" dirty="0"/>
                        <a:t> a</a:t>
                      </a:r>
                      <a:r>
                        <a:rPr lang="en-US" dirty="0"/>
                        <a:t>dult</a:t>
                      </a:r>
                    </a:p>
                    <a:p>
                      <a:pPr marL="285750" marR="0"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lang="en-US" dirty="0"/>
                        <a:t>1 Historical Immunization (use CVX)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b="1" dirty="0"/>
                        <a:t>Step 2:</a:t>
                      </a:r>
                    </a:p>
                    <a:p>
                      <a:r>
                        <a:rPr lang="en-US" sz="1000" b="1" dirty="0"/>
                        <a:t>IZ-AD-10.2_Receive_ACK_Z23</a:t>
                      </a:r>
                    </a:p>
                    <a:p>
                      <a:r>
                        <a:rPr lang="en-US" dirty="0"/>
                        <a:t>Receive 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a:t>Receive application accept acknowledgement with</a:t>
                      </a:r>
                      <a:r>
                        <a:rPr lang="en-US" baseline="0" dirty="0"/>
                        <a:t> </a:t>
                      </a:r>
                      <a:r>
                        <a:rPr lang="en-US" dirty="0"/>
                        <a:t>error</a:t>
                      </a:r>
                    </a:p>
                    <a:p>
                      <a:pPr marL="285750" indent="-285750">
                        <a:buClr>
                          <a:srgbClr val="0070C0"/>
                        </a:buClr>
                        <a:buFont typeface="Wingdings" panose="05000000000000000000" pitchFamily="2" charset="2"/>
                        <a:buChar char="Ø"/>
                      </a:pPr>
                      <a:r>
                        <a:rPr lang="en-US" baseline="0" dirty="0"/>
                        <a:t>Make </a:t>
                      </a:r>
                      <a:r>
                        <a:rPr lang="en-US" baseline="0" dirty="0">
                          <a:solidFill>
                            <a:srgbClr val="FF0000"/>
                          </a:solidFill>
                        </a:rPr>
                        <a:t>the error notification visible</a:t>
                      </a:r>
                      <a:r>
                        <a:rPr lang="en-US" baseline="0" dirty="0"/>
                        <a:t> in the system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26</a:t>
            </a:fld>
            <a:endParaRPr lang="en-US">
              <a:solidFill>
                <a:srgbClr val="FFFFFF"/>
              </a:solidFill>
            </a:endParaRPr>
          </a:p>
        </p:txBody>
      </p:sp>
    </p:spTree>
    <p:extLst>
      <p:ext uri="{BB962C8B-B14F-4D97-AF65-F5344CB8AC3E}">
        <p14:creationId xmlns:p14="http://schemas.microsoft.com/office/powerpoint/2010/main" val="1822020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52400" y="72137"/>
            <a:ext cx="8785713" cy="523220"/>
          </a:xfrm>
        </p:spPr>
        <p:txBody>
          <a:bodyPr/>
          <a:lstStyle/>
          <a:p>
            <a:r>
              <a:rPr lang="en-US" dirty="0"/>
              <a:t>Evaluated History and Forecast Test Group Overview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01414365"/>
              </p:ext>
            </p:extLst>
          </p:nvPr>
        </p:nvGraphicFramePr>
        <p:xfrm>
          <a:off x="152400" y="685800"/>
          <a:ext cx="8839200" cy="5125720"/>
        </p:xfrm>
        <a:graphic>
          <a:graphicData uri="http://schemas.openxmlformats.org/drawingml/2006/table">
            <a:tbl>
              <a:tblPr firstRow="1" bandRow="1">
                <a:tableStyleId>{9DCAF9ED-07DC-4A11-8D7F-57B35C25682E}</a:tableStyleId>
              </a:tblPr>
              <a:tblGrid>
                <a:gridCol w="1720105">
                  <a:extLst>
                    <a:ext uri="{9D8B030D-6E8A-4147-A177-3AD203B41FA5}">
                      <a16:colId xmlns:a16="http://schemas.microsoft.com/office/drawing/2014/main" val="20000"/>
                    </a:ext>
                  </a:extLst>
                </a:gridCol>
                <a:gridCol w="7119095">
                  <a:extLst>
                    <a:ext uri="{9D8B030D-6E8A-4147-A177-3AD203B41FA5}">
                      <a16:colId xmlns:a16="http://schemas.microsoft.com/office/drawing/2014/main" val="20001"/>
                    </a:ext>
                  </a:extLst>
                </a:gridCol>
              </a:tblGrid>
              <a:tr h="370840">
                <a:tc gridSpan="2">
                  <a:txBody>
                    <a:bodyPr/>
                    <a:lstStyle/>
                    <a:p>
                      <a:pPr algn="ctr"/>
                      <a:r>
                        <a:rPr lang="en-US" baseline="0" dirty="0"/>
                        <a:t>Evaluated History and Forecast Test Group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a:p>
                  </a:txBody>
                  <a:tcPr/>
                </a:tc>
                <a:extLst>
                  <a:ext uri="{0D108BD9-81ED-4DB2-BD59-A6C34878D82A}">
                    <a16:rowId xmlns:a16="http://schemas.microsoft.com/office/drawing/2014/main" val="10000"/>
                  </a:ext>
                </a:extLst>
              </a:tr>
              <a:tr h="370840">
                <a:tc gridSpan="2">
                  <a:txBody>
                    <a:bodyPr/>
                    <a:lstStyle/>
                    <a:p>
                      <a:pPr marL="285750" indent="-285750">
                        <a:buClr>
                          <a:srgbClr val="0070C0"/>
                        </a:buClr>
                        <a:buFont typeface="Wingdings" panose="05000000000000000000" pitchFamily="2" charset="2"/>
                        <a:buChar char="Ø"/>
                        <a:defRPr/>
                      </a:pPr>
                      <a:r>
                        <a:rPr lang="en-US" dirty="0"/>
                        <a:t>Test</a:t>
                      </a:r>
                      <a:r>
                        <a:rPr lang="en-US" baseline="0" dirty="0"/>
                        <a:t> </a:t>
                      </a:r>
                      <a:r>
                        <a:rPr lang="en-US" dirty="0"/>
                        <a:t>the EHR-S capability to</a:t>
                      </a:r>
                      <a:r>
                        <a:rPr lang="en-US" baseline="0" dirty="0"/>
                        <a:t>:</a:t>
                      </a:r>
                    </a:p>
                    <a:p>
                      <a:pPr marL="742950" lvl="1" indent="-285750">
                        <a:buClr>
                          <a:srgbClr val="0070C0"/>
                        </a:buClr>
                        <a:buFont typeface="Wingdings" panose="05000000000000000000" pitchFamily="2" charset="2"/>
                        <a:buChar char="Ø"/>
                        <a:defRPr/>
                      </a:pPr>
                      <a:r>
                        <a:rPr lang="en-US" baseline="0" dirty="0"/>
                        <a:t>(1) </a:t>
                      </a:r>
                      <a:r>
                        <a:rPr lang="en-US" dirty="0"/>
                        <a:t>create query messages based on Immunization Messaging Standard (Z44 Profile) and specific Test Data</a:t>
                      </a:r>
                      <a:r>
                        <a:rPr lang="en-US" baseline="0" dirty="0"/>
                        <a:t>, and </a:t>
                      </a:r>
                    </a:p>
                    <a:p>
                      <a:pPr marL="742950" lvl="1" indent="-285750">
                        <a:buClr>
                          <a:srgbClr val="0070C0"/>
                        </a:buClr>
                        <a:buFont typeface="Wingdings" panose="05000000000000000000" pitchFamily="2" charset="2"/>
                        <a:buChar char="Ø"/>
                        <a:defRPr/>
                      </a:pPr>
                      <a:r>
                        <a:rPr lang="en-US" baseline="0" dirty="0"/>
                        <a:t>(2) </a:t>
                      </a:r>
                      <a:r>
                        <a:rPr lang="en-US" dirty="0"/>
                        <a:t>receive</a:t>
                      </a:r>
                      <a:r>
                        <a:rPr lang="en-US" baseline="0" dirty="0"/>
                        <a:t> (Z42 Profile) messages and display evaluated history and forecast OR receive (Z33 Profile) and </a:t>
                      </a:r>
                      <a:r>
                        <a:rPr lang="en-US" dirty="0"/>
                        <a:t> display too many patients found or no patients</a:t>
                      </a:r>
                      <a:r>
                        <a:rPr lang="en-US" baseline="0" dirty="0"/>
                        <a:t> found.</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0001"/>
                  </a:ext>
                </a:extLst>
              </a:tr>
              <a:tr h="370840">
                <a:tc gridSpan="2">
                  <a:txBody>
                    <a:bodyPr/>
                    <a:lstStyle/>
                    <a:p>
                      <a:pPr marL="285750" marR="0" lvl="0"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All 4 test cases consists of 2 test steps:</a:t>
                      </a:r>
                    </a:p>
                    <a:p>
                      <a:pPr marL="742950" marR="0" lvl="1"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(1) Create Query Message</a:t>
                      </a:r>
                    </a:p>
                    <a:p>
                      <a:pPr marL="742950" marR="0" lvl="1" indent="-28575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Ø"/>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(2) Receive Response Message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0002"/>
                  </a:ext>
                </a:extLst>
              </a:tr>
              <a:tr h="370840">
                <a:tc>
                  <a:txBody>
                    <a:bodyPr/>
                    <a:lstStyle/>
                    <a:p>
                      <a:pPr marL="342900" indent="-342900">
                        <a:buFont typeface="Arial" panose="020B0604020202020204" pitchFamily="34" charset="0"/>
                        <a:buAutoNum type="arabicParenBoth"/>
                      </a:pPr>
                      <a:r>
                        <a:rPr lang="en-US" b="1" dirty="0">
                          <a:solidFill>
                            <a:schemeClr val="bg1"/>
                          </a:solidFill>
                        </a:rPr>
                        <a:t>Create Query</a:t>
                      </a:r>
                      <a:r>
                        <a:rPr lang="en-US" b="1" baseline="0" dirty="0">
                          <a:solidFill>
                            <a:schemeClr val="bg1"/>
                          </a:solidFill>
                        </a:rPr>
                        <a:t> </a:t>
                      </a:r>
                      <a:r>
                        <a:rPr lang="en-US" b="1" dirty="0">
                          <a:solidFill>
                            <a:schemeClr val="bg1"/>
                          </a:solidFill>
                        </a:rPr>
                        <a:t>Message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Create</a:t>
                      </a:r>
                      <a:r>
                        <a:rPr lang="en-US" baseline="0" dirty="0"/>
                        <a:t> query</a:t>
                      </a:r>
                      <a:r>
                        <a:rPr lang="en-US" dirty="0"/>
                        <a:t> message test steps are design to test typical query messages that</a:t>
                      </a:r>
                      <a:r>
                        <a:rPr lang="en-US" baseline="0" dirty="0"/>
                        <a:t> include</a:t>
                      </a:r>
                      <a:r>
                        <a:rPr lang="en-US" dirty="0"/>
                        <a:t> patient demographic information required by the implementation guide. Specific test data is provided.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marL="347472"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FFFFFF"/>
                          </a:solidFill>
                          <a:effectLst/>
                          <a:uLnTx/>
                          <a:uFillTx/>
                          <a:latin typeface="+mn-lt"/>
                          <a:ea typeface="+mn-ea"/>
                          <a:cs typeface="+mn-cs"/>
                        </a:rPr>
                        <a:t>(2) Receive Response   Message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Receive response message based</a:t>
                      </a:r>
                      <a:r>
                        <a:rPr lang="en-US" baseline="0" dirty="0"/>
                        <a:t> on query and display (1) evaluated history and forecast (2) too many patients found, or (3) no patients found. A juror document (inspection check list) is provided that indicates the content that is expected to be displayed.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27</a:t>
            </a:fld>
            <a:endParaRPr lang="en-US">
              <a:solidFill>
                <a:srgbClr val="FFFFFF"/>
              </a:solidFill>
            </a:endParaRPr>
          </a:p>
        </p:txBody>
      </p:sp>
    </p:spTree>
    <p:extLst>
      <p:ext uri="{BB962C8B-B14F-4D97-AF65-F5344CB8AC3E}">
        <p14:creationId xmlns:p14="http://schemas.microsoft.com/office/powerpoint/2010/main" val="865050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276225" y="120650"/>
            <a:ext cx="8229600" cy="954107"/>
          </a:xfrm>
        </p:spPr>
        <p:txBody>
          <a:bodyPr/>
          <a:lstStyle/>
          <a:p>
            <a:r>
              <a:rPr lang="en-US" dirty="0"/>
              <a:t>Evaluated Immunization History &amp; Immunization Forecast Testing Process</a:t>
            </a:r>
          </a:p>
        </p:txBody>
      </p:sp>
      <p:sp>
        <p:nvSpPr>
          <p:cNvPr id="12" name="Slide Number Placeholder 11"/>
          <p:cNvSpPr>
            <a:spLocks noGrp="1"/>
          </p:cNvSpPr>
          <p:nvPr>
            <p:ph type="sldNum" sz="quarter" idx="12"/>
          </p:nvPr>
        </p:nvSpPr>
        <p:spPr/>
        <p:txBody>
          <a:bodyPr/>
          <a:lstStyle/>
          <a:p>
            <a:pPr>
              <a:defRPr/>
            </a:pPr>
            <a:fld id="{F73034F6-D698-486E-9B63-D59A1C5B8B39}" type="slidenum">
              <a:rPr lang="en-US" smtClean="0"/>
              <a:pPr>
                <a:defRPr/>
              </a:pPr>
              <a:t>28</a:t>
            </a:fld>
            <a:endParaRPr lang="en-US" dirty="0"/>
          </a:p>
        </p:txBody>
      </p:sp>
      <p:grpSp>
        <p:nvGrpSpPr>
          <p:cNvPr id="22" name="Group 21"/>
          <p:cNvGrpSpPr/>
          <p:nvPr/>
        </p:nvGrpSpPr>
        <p:grpSpPr>
          <a:xfrm>
            <a:off x="457200" y="1066800"/>
            <a:ext cx="8229600" cy="2200108"/>
            <a:chOff x="457200" y="851356"/>
            <a:chExt cx="8229600" cy="2200108"/>
          </a:xfrm>
        </p:grpSpPr>
        <p:sp>
          <p:nvSpPr>
            <p:cNvPr id="9" name="Rectangle 8"/>
            <p:cNvSpPr/>
            <p:nvPr/>
          </p:nvSpPr>
          <p:spPr>
            <a:xfrm>
              <a:off x="4495800" y="1266580"/>
              <a:ext cx="1981200" cy="1474061"/>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3" name="Rounded Rectangle 2"/>
            <p:cNvSpPr/>
            <p:nvPr/>
          </p:nvSpPr>
          <p:spPr>
            <a:xfrm>
              <a:off x="457200" y="1390547"/>
              <a:ext cx="1371600" cy="990600"/>
            </a:xfrm>
            <a:prstGeom prst="roundRect">
              <a:avLst/>
            </a:prstGeom>
            <a:solidFill>
              <a:srgbClr val="C9DB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2"/>
                  </a:solidFill>
                </a:rPr>
                <a:t>Patient Data Entry</a:t>
              </a:r>
            </a:p>
          </p:txBody>
        </p:sp>
        <p:sp>
          <p:nvSpPr>
            <p:cNvPr id="4" name="Rounded Rectangle 3"/>
            <p:cNvSpPr/>
            <p:nvPr/>
          </p:nvSpPr>
          <p:spPr>
            <a:xfrm>
              <a:off x="3276600" y="1390547"/>
              <a:ext cx="1371600" cy="990600"/>
            </a:xfrm>
            <a:prstGeom prst="roundRect">
              <a:avLst/>
            </a:prstGeom>
            <a:solidFill>
              <a:srgbClr val="C9DB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accent2"/>
                  </a:solidFill>
                </a:rPr>
                <a:t>HIT Module</a:t>
              </a:r>
            </a:p>
            <a:p>
              <a:pPr algn="ctr">
                <a:defRPr/>
              </a:pPr>
              <a:r>
                <a:rPr lang="en-US" sz="1000" dirty="0">
                  <a:solidFill>
                    <a:schemeClr val="accent2"/>
                  </a:solidFill>
                  <a:latin typeface="Calibri" pitchFamily="34" charset="0"/>
                </a:rPr>
                <a:t>(System under Test)</a:t>
              </a:r>
            </a:p>
          </p:txBody>
        </p:sp>
        <p:cxnSp>
          <p:nvCxnSpPr>
            <p:cNvPr id="7" name="Straight Arrow Connector 6"/>
            <p:cNvCxnSpPr>
              <a:stCxn id="3" idx="3"/>
              <a:endCxn id="4" idx="1"/>
            </p:cNvCxnSpPr>
            <p:nvPr/>
          </p:nvCxnSpPr>
          <p:spPr>
            <a:xfrm>
              <a:off x="1828800" y="1885847"/>
              <a:ext cx="14478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250" name="TextBox 9"/>
            <p:cNvSpPr txBox="1">
              <a:spLocks noChangeArrowheads="1"/>
            </p:cNvSpPr>
            <p:nvPr/>
          </p:nvSpPr>
          <p:spPr bwMode="auto">
            <a:xfrm>
              <a:off x="4551251" y="851356"/>
              <a:ext cx="1825699" cy="461665"/>
            </a:xfrm>
            <a:prstGeom prst="rect">
              <a:avLst/>
            </a:prstGeom>
            <a:noFill/>
            <a:ln w="9525">
              <a:noFill/>
              <a:miter lim="800000"/>
              <a:headEnd/>
              <a:tailEnd/>
            </a:ln>
          </p:spPr>
          <p:txBody>
            <a:bodyPr wrap="square">
              <a:spAutoFit/>
            </a:bodyPr>
            <a:lstStyle/>
            <a:p>
              <a:pPr algn="ctr"/>
              <a:r>
                <a:rPr lang="en-US" sz="1200" dirty="0">
                  <a:latin typeface="Calibri" pitchFamily="34" charset="0"/>
                </a:rPr>
                <a:t>Immunization IG, Release 1.5, and Addendum</a:t>
              </a:r>
            </a:p>
          </p:txBody>
        </p:sp>
        <p:sp>
          <p:nvSpPr>
            <p:cNvPr id="10253" name="TextBox 18"/>
            <p:cNvSpPr txBox="1">
              <a:spLocks noChangeArrowheads="1"/>
            </p:cNvSpPr>
            <p:nvPr/>
          </p:nvSpPr>
          <p:spPr bwMode="auto">
            <a:xfrm>
              <a:off x="1905000" y="1442316"/>
              <a:ext cx="1255486" cy="461665"/>
            </a:xfrm>
            <a:prstGeom prst="rect">
              <a:avLst/>
            </a:prstGeom>
            <a:noFill/>
            <a:ln w="9525">
              <a:noFill/>
              <a:miter lim="800000"/>
              <a:headEnd/>
              <a:tailEnd/>
            </a:ln>
          </p:spPr>
          <p:txBody>
            <a:bodyPr wrap="square">
              <a:spAutoFit/>
            </a:bodyPr>
            <a:lstStyle/>
            <a:p>
              <a:r>
                <a:rPr lang="en-US" sz="1200" dirty="0">
                  <a:latin typeface="Calibri" pitchFamily="34" charset="0"/>
                </a:rPr>
                <a:t>ADT Message &amp; Direct Data Entry</a:t>
              </a:r>
            </a:p>
          </p:txBody>
        </p:sp>
        <p:grpSp>
          <p:nvGrpSpPr>
            <p:cNvPr id="6" name="Group 5"/>
            <p:cNvGrpSpPr/>
            <p:nvPr/>
          </p:nvGrpSpPr>
          <p:grpSpPr>
            <a:xfrm>
              <a:off x="4953000" y="1522981"/>
              <a:ext cx="1066800" cy="304800"/>
              <a:chOff x="5181600" y="1295400"/>
              <a:chExt cx="1066800" cy="304800"/>
            </a:xfrm>
          </p:grpSpPr>
          <p:sp>
            <p:nvSpPr>
              <p:cNvPr id="19" name="Rectangle 18"/>
              <p:cNvSpPr/>
              <p:nvPr/>
            </p:nvSpPr>
            <p:spPr>
              <a:xfrm>
                <a:off x="5181600" y="1295400"/>
                <a:ext cx="1066800" cy="304800"/>
              </a:xfrm>
              <a:prstGeom prst="rect">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54" name="TextBox 19"/>
              <p:cNvSpPr txBox="1">
                <a:spLocks noChangeArrowheads="1"/>
              </p:cNvSpPr>
              <p:nvPr/>
            </p:nvSpPr>
            <p:spPr bwMode="auto">
              <a:xfrm>
                <a:off x="5181600" y="1323201"/>
                <a:ext cx="1059719" cy="276999"/>
              </a:xfrm>
              <a:prstGeom prst="rect">
                <a:avLst/>
              </a:prstGeom>
              <a:solidFill>
                <a:srgbClr val="CCECFF"/>
              </a:solidFill>
              <a:ln w="9525">
                <a:noFill/>
                <a:miter lim="800000"/>
                <a:headEnd/>
                <a:tailEnd/>
              </a:ln>
            </p:spPr>
            <p:txBody>
              <a:bodyPr wrap="square">
                <a:spAutoFit/>
              </a:bodyPr>
              <a:lstStyle/>
              <a:p>
                <a:r>
                  <a:rPr lang="en-US" sz="1200" dirty="0">
                    <a:latin typeface="Calibri" pitchFamily="34" charset="0"/>
                  </a:rPr>
                  <a:t>QBP Message</a:t>
                </a:r>
              </a:p>
            </p:txBody>
          </p:sp>
        </p:grpSp>
        <p:sp>
          <p:nvSpPr>
            <p:cNvPr id="35" name="TextBox 18"/>
            <p:cNvSpPr txBox="1">
              <a:spLocks noChangeArrowheads="1"/>
            </p:cNvSpPr>
            <p:nvPr/>
          </p:nvSpPr>
          <p:spPr bwMode="auto">
            <a:xfrm>
              <a:off x="3356846" y="2135407"/>
              <a:ext cx="1143000" cy="461665"/>
            </a:xfrm>
            <a:prstGeom prst="rect">
              <a:avLst/>
            </a:prstGeom>
            <a:noFill/>
            <a:ln w="9525">
              <a:noFill/>
              <a:miter lim="800000"/>
              <a:headEnd/>
              <a:tailEnd/>
            </a:ln>
          </p:spPr>
          <p:txBody>
            <a:bodyPr wrap="square">
              <a:spAutoFit/>
            </a:bodyPr>
            <a:lstStyle/>
            <a:p>
              <a:r>
                <a:rPr lang="en-US" sz="1200" dirty="0">
                  <a:solidFill>
                    <a:srgbClr val="FF0000"/>
                  </a:solidFill>
                  <a:latin typeface="Calibri" pitchFamily="34" charset="0"/>
                </a:rPr>
                <a:t>QBP Message Imported</a:t>
              </a:r>
            </a:p>
          </p:txBody>
        </p:sp>
        <p:grpSp>
          <p:nvGrpSpPr>
            <p:cNvPr id="11" name="Group 10"/>
            <p:cNvGrpSpPr/>
            <p:nvPr/>
          </p:nvGrpSpPr>
          <p:grpSpPr>
            <a:xfrm>
              <a:off x="4953000" y="2076347"/>
              <a:ext cx="1066800" cy="304800"/>
              <a:chOff x="5410200" y="1772566"/>
              <a:chExt cx="1066800" cy="304800"/>
            </a:xfrm>
          </p:grpSpPr>
          <p:sp>
            <p:nvSpPr>
              <p:cNvPr id="39" name="Rectangle 38"/>
              <p:cNvSpPr/>
              <p:nvPr/>
            </p:nvSpPr>
            <p:spPr>
              <a:xfrm>
                <a:off x="5410200" y="1772566"/>
                <a:ext cx="1066800" cy="304800"/>
              </a:xfrm>
              <a:prstGeom prst="rect">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TextBox 19"/>
              <p:cNvSpPr txBox="1">
                <a:spLocks noChangeArrowheads="1"/>
              </p:cNvSpPr>
              <p:nvPr/>
            </p:nvSpPr>
            <p:spPr bwMode="auto">
              <a:xfrm>
                <a:off x="5466246" y="1785460"/>
                <a:ext cx="1003673" cy="276999"/>
              </a:xfrm>
              <a:prstGeom prst="rect">
                <a:avLst/>
              </a:prstGeom>
              <a:solidFill>
                <a:srgbClr val="CCECFF"/>
              </a:solidFill>
              <a:ln w="9525">
                <a:noFill/>
                <a:miter lim="800000"/>
                <a:headEnd/>
                <a:tailEnd/>
              </a:ln>
            </p:spPr>
            <p:txBody>
              <a:bodyPr wrap="none">
                <a:spAutoFit/>
              </a:bodyPr>
              <a:lstStyle/>
              <a:p>
                <a:r>
                  <a:rPr lang="en-US" sz="1200" dirty="0">
                    <a:latin typeface="Calibri" pitchFamily="34" charset="0"/>
                  </a:rPr>
                  <a:t>RSP Message</a:t>
                </a:r>
              </a:p>
            </p:txBody>
          </p:sp>
        </p:grpSp>
        <p:cxnSp>
          <p:nvCxnSpPr>
            <p:cNvPr id="40" name="Straight Arrow Connector 39"/>
            <p:cNvCxnSpPr/>
            <p:nvPr/>
          </p:nvCxnSpPr>
          <p:spPr>
            <a:xfrm>
              <a:off x="4648200" y="2056381"/>
              <a:ext cx="1676400" cy="0"/>
            </a:xfrm>
            <a:prstGeom prst="straightConnector1">
              <a:avLst/>
            </a:prstGeom>
            <a:ln w="28575">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302387" y="2789854"/>
              <a:ext cx="1193413" cy="261610"/>
            </a:xfrm>
            <a:prstGeom prst="rect">
              <a:avLst/>
            </a:prstGeom>
            <a:noFill/>
            <a:ln>
              <a:solidFill>
                <a:schemeClr val="tx1"/>
              </a:solidFill>
            </a:ln>
          </p:spPr>
          <p:txBody>
            <a:bodyPr wrap="square" rtlCol="0">
              <a:spAutoFit/>
            </a:bodyPr>
            <a:lstStyle/>
            <a:p>
              <a:pPr algn="ctr"/>
              <a:r>
                <a:rPr lang="en-US" sz="1050" b="1" dirty="0"/>
                <a:t>Test Step 1</a:t>
              </a:r>
            </a:p>
          </p:txBody>
        </p:sp>
        <p:sp>
          <p:nvSpPr>
            <p:cNvPr id="29" name="TextBox 28"/>
            <p:cNvSpPr txBox="1"/>
            <p:nvPr/>
          </p:nvSpPr>
          <p:spPr>
            <a:xfrm>
              <a:off x="6502787" y="2789854"/>
              <a:ext cx="1193413" cy="261610"/>
            </a:xfrm>
            <a:prstGeom prst="rect">
              <a:avLst/>
            </a:prstGeom>
            <a:noFill/>
            <a:ln>
              <a:solidFill>
                <a:schemeClr val="tx1"/>
              </a:solidFill>
            </a:ln>
          </p:spPr>
          <p:txBody>
            <a:bodyPr wrap="square" rtlCol="0">
              <a:spAutoFit/>
            </a:bodyPr>
            <a:lstStyle/>
            <a:p>
              <a:pPr algn="ctr"/>
              <a:r>
                <a:rPr lang="en-US" sz="1050" b="1" dirty="0"/>
                <a:t>Test Step 2</a:t>
              </a:r>
            </a:p>
          </p:txBody>
        </p:sp>
        <p:cxnSp>
          <p:nvCxnSpPr>
            <p:cNvPr id="10" name="Straight Arrow Connector 9"/>
            <p:cNvCxnSpPr/>
            <p:nvPr/>
          </p:nvCxnSpPr>
          <p:spPr>
            <a:xfrm flipV="1">
              <a:off x="4191000" y="1585392"/>
              <a:ext cx="655866" cy="120446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6096000" y="2104148"/>
              <a:ext cx="609600" cy="68570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6324600" y="1387268"/>
              <a:ext cx="2362200" cy="915411"/>
            </a:xfrm>
            <a:prstGeom prst="roundRect">
              <a:avLst/>
            </a:prstGeom>
            <a:solidFill>
              <a:srgbClr val="C9DB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panose="020B0604020202020204" pitchFamily="34" charset="0"/>
                  <a:cs typeface="Arial" panose="020B0604020202020204" pitchFamily="34" charset="0"/>
                </a:rPr>
                <a:t>NIST Validation Tool </a:t>
              </a:r>
              <a:r>
                <a:rPr lang="en-US" sz="1200" dirty="0">
                  <a:solidFill>
                    <a:schemeClr val="tx1"/>
                  </a:solidFill>
                  <a:latin typeface="Calibri" pitchFamily="34" charset="0"/>
                </a:rPr>
                <a:t>(acting as IIS)</a:t>
              </a:r>
            </a:p>
          </p:txBody>
        </p:sp>
        <p:cxnSp>
          <p:nvCxnSpPr>
            <p:cNvPr id="8" name="Straight Arrow Connector 7"/>
            <p:cNvCxnSpPr/>
            <p:nvPr/>
          </p:nvCxnSpPr>
          <p:spPr>
            <a:xfrm>
              <a:off x="4648200" y="1522981"/>
              <a:ext cx="16764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7200" y="2346554"/>
              <a:ext cx="1447800" cy="400110"/>
            </a:xfrm>
            <a:prstGeom prst="rect">
              <a:avLst/>
            </a:prstGeom>
            <a:noFill/>
          </p:spPr>
          <p:txBody>
            <a:bodyPr>
              <a:spAutoFit/>
            </a:bodyPr>
            <a:lstStyle/>
            <a:p>
              <a:pPr algn="ctr">
                <a:defRPr/>
              </a:pPr>
              <a:r>
                <a:rPr lang="en-US" sz="1000" i="1" dirty="0">
                  <a:latin typeface="Calibri" pitchFamily="34" charset="0"/>
                </a:rPr>
                <a:t>ONC Certification Testing Scope</a:t>
              </a:r>
            </a:p>
          </p:txBody>
        </p:sp>
        <p:sp>
          <p:nvSpPr>
            <p:cNvPr id="10261" name="TextBox 18"/>
            <p:cNvSpPr txBox="1">
              <a:spLocks noChangeArrowheads="1"/>
            </p:cNvSpPr>
            <p:nvPr/>
          </p:nvSpPr>
          <p:spPr bwMode="auto">
            <a:xfrm>
              <a:off x="7315200" y="2058959"/>
              <a:ext cx="1282507" cy="461665"/>
            </a:xfrm>
            <a:prstGeom prst="rect">
              <a:avLst/>
            </a:prstGeom>
            <a:noFill/>
            <a:ln w="9525">
              <a:noFill/>
              <a:miter lim="800000"/>
              <a:headEnd/>
              <a:tailEnd/>
            </a:ln>
          </p:spPr>
          <p:txBody>
            <a:bodyPr wrap="square">
              <a:spAutoFit/>
            </a:bodyPr>
            <a:lstStyle/>
            <a:p>
              <a:pPr algn="r"/>
              <a:r>
                <a:rPr lang="en-US" sz="1200" dirty="0">
                  <a:solidFill>
                    <a:srgbClr val="FF0000"/>
                  </a:solidFill>
                  <a:latin typeface="Calibri" pitchFamily="34" charset="0"/>
                </a:rPr>
                <a:t>RSP Message </a:t>
              </a:r>
            </a:p>
            <a:p>
              <a:pPr algn="r"/>
              <a:r>
                <a:rPr lang="en-US" sz="1200" dirty="0">
                  <a:solidFill>
                    <a:srgbClr val="FF0000"/>
                  </a:solidFill>
                  <a:latin typeface="Calibri" pitchFamily="34" charset="0"/>
                </a:rPr>
                <a:t>Imported</a:t>
              </a:r>
            </a:p>
          </p:txBody>
        </p:sp>
      </p:grpSp>
      <p:sp>
        <p:nvSpPr>
          <p:cNvPr id="30" name="TextBox 23"/>
          <p:cNvSpPr txBox="1">
            <a:spLocks noChangeArrowheads="1"/>
          </p:cNvSpPr>
          <p:nvPr/>
        </p:nvSpPr>
        <p:spPr bwMode="auto">
          <a:xfrm>
            <a:off x="228600" y="3494544"/>
            <a:ext cx="8610600" cy="2677656"/>
          </a:xfrm>
          <a:prstGeom prst="rect">
            <a:avLst/>
          </a:prstGeom>
          <a:noFill/>
          <a:ln w="9525">
            <a:noFill/>
            <a:miter lim="800000"/>
            <a:headEnd/>
            <a:tailEnd/>
          </a:ln>
        </p:spPr>
        <p:txBody>
          <a:bodyPr wrap="square">
            <a:spAutoFit/>
          </a:bodyPr>
          <a:lstStyle/>
          <a:p>
            <a:pPr marL="342900" indent="-342900">
              <a:buFont typeface="Franklin Gothic Demi" pitchFamily="34" charset="0"/>
              <a:buAutoNum type="arabicPeriod"/>
            </a:pPr>
            <a:r>
              <a:rPr lang="en-US" sz="1400" dirty="0">
                <a:latin typeface="+mn-lt"/>
              </a:rPr>
              <a:t>The HIT Module is the system being tested. The HIT Module is required to create QBP messages and consume RSP messages that conform to the referenced standards (see previous slides).</a:t>
            </a:r>
          </a:p>
          <a:p>
            <a:pPr marL="342900" indent="-342900">
              <a:buFont typeface="Franklin Gothic Demi" pitchFamily="34" charset="0"/>
              <a:buAutoNum type="arabicPeriod"/>
            </a:pPr>
            <a:r>
              <a:rPr lang="en-US" sz="1400" dirty="0">
                <a:latin typeface="+mn-lt"/>
              </a:rPr>
              <a:t>Test data can be entered into HIT Module directly via the Module’s user interface or can be imported via an incoming message.</a:t>
            </a:r>
          </a:p>
          <a:p>
            <a:pPr marL="342900" indent="-342900">
              <a:buFont typeface="Franklin Gothic Demi" pitchFamily="34" charset="0"/>
              <a:buAutoNum type="arabicPeriod"/>
            </a:pPr>
            <a:r>
              <a:rPr lang="en-US" sz="1400" dirty="0">
                <a:latin typeface="+mn-lt"/>
              </a:rPr>
              <a:t>The HIT Module is expected to process the test data to create a QBP message. This message is imported into the testing tool for validation (Test Step 1 – Z44 QBP). The HIT Module is expected to process an RSP message and display the Evaluated Immunization History &amp; Forecast if received. The RSP message is imported from the testing tool into the HIT Module (Tests Step 2 – Z42 or Z33 RSP). </a:t>
            </a:r>
          </a:p>
          <a:p>
            <a:pPr marL="342900" indent="-342900">
              <a:buFont typeface="Franklin Gothic Demi" pitchFamily="34" charset="0"/>
              <a:buAutoNum type="arabicPeriod"/>
            </a:pPr>
            <a:r>
              <a:rPr lang="en-US" sz="1400" dirty="0">
                <a:latin typeface="+mn-lt"/>
              </a:rPr>
              <a:t>Test data are available through the Test Tool via the Test Steps in the Test Cases. Each Test Step includes a Test Story that provides the context, a Test Data Specification that lists the test data, a Message Content Data Sheet that shows the conformant message (in a table format), and a Juror Document (for RSP Test Steps).</a:t>
            </a:r>
          </a:p>
        </p:txBody>
      </p:sp>
    </p:spTree>
    <p:extLst>
      <p:ext uri="{BB962C8B-B14F-4D97-AF65-F5344CB8AC3E}">
        <p14:creationId xmlns:p14="http://schemas.microsoft.com/office/powerpoint/2010/main" val="3850462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1776409"/>
            <a:ext cx="7106153" cy="4319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a:t>Testing Workflow Diagram (Test Step 1 – Z44 QBP)</a:t>
            </a:r>
          </a:p>
        </p:txBody>
      </p:sp>
      <p:sp>
        <p:nvSpPr>
          <p:cNvPr id="4" name="Content Placeholder 3"/>
          <p:cNvSpPr>
            <a:spLocks noGrp="1"/>
          </p:cNvSpPr>
          <p:nvPr>
            <p:ph idx="1"/>
          </p:nvPr>
        </p:nvSpPr>
        <p:spPr>
          <a:xfrm>
            <a:off x="152400" y="657225"/>
            <a:ext cx="8753475" cy="1124662"/>
          </a:xfrm>
        </p:spPr>
        <p:txBody>
          <a:bodyPr/>
          <a:lstStyle/>
          <a:p>
            <a:pPr marL="0" indent="0">
              <a:buNone/>
            </a:pPr>
            <a:r>
              <a:rPr lang="en-US" sz="2200" dirty="0"/>
              <a:t>This diagram shows</a:t>
            </a:r>
          </a:p>
          <a:p>
            <a:pPr lvl="1"/>
            <a:r>
              <a:rPr lang="en-US" sz="2000" dirty="0"/>
              <a:t>How the major steps of the create QBP message test are sequenced</a:t>
            </a:r>
          </a:p>
          <a:p>
            <a:pPr lvl="1"/>
            <a:r>
              <a:rPr lang="en-US" sz="20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29</a:t>
            </a:fld>
            <a:endParaRPr lang="en-US"/>
          </a:p>
        </p:txBody>
      </p:sp>
    </p:spTree>
    <p:extLst>
      <p:ext uri="{BB962C8B-B14F-4D97-AF65-F5344CB8AC3E}">
        <p14:creationId xmlns:p14="http://schemas.microsoft.com/office/powerpoint/2010/main" val="1523133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AutoShape 22"/>
          <p:cNvSpPr>
            <a:spLocks noChangeArrowheads="1"/>
          </p:cNvSpPr>
          <p:nvPr/>
        </p:nvSpPr>
        <p:spPr bwMode="auto">
          <a:xfrm>
            <a:off x="152400" y="743343"/>
            <a:ext cx="8848084" cy="5354945"/>
          </a:xfrm>
          <a:prstGeom prst="roundRect">
            <a:avLst>
              <a:gd name="adj" fmla="val 4311"/>
            </a:avLst>
          </a:prstGeom>
          <a:gradFill rotWithShape="1">
            <a:gsLst>
              <a:gs pos="0">
                <a:srgbClr val="BAD6F0"/>
              </a:gs>
              <a:gs pos="100000">
                <a:srgbClr val="E8F1FA"/>
              </a:gs>
            </a:gsLst>
            <a:lin ang="5400000" scaled="1"/>
          </a:gradFill>
          <a:ln w="9525">
            <a:solidFill>
              <a:srgbClr val="000000"/>
            </a:solidFill>
            <a:round/>
            <a:headEnd/>
            <a:tailEnd/>
          </a:ln>
          <a:effectLst>
            <a:outerShdw dist="35921" dir="2700000" algn="ctr" rotWithShape="0">
              <a:srgbClr val="808080">
                <a:alpha val="50000"/>
              </a:srgbClr>
            </a:outerShdw>
          </a:effectLst>
        </p:spPr>
        <p:txBody>
          <a:bodyPr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defRPr/>
            </a:pPr>
            <a:endParaRPr lang="en-US" altLang="en-US" sz="2400" dirty="0">
              <a:solidFill>
                <a:srgbClr val="000000"/>
              </a:solidFill>
              <a:latin typeface="Times New Roman" pitchFamily="18" charset="0"/>
              <a:cs typeface="+mn-cs"/>
            </a:endParaRPr>
          </a:p>
        </p:txBody>
      </p:sp>
      <p:cxnSp>
        <p:nvCxnSpPr>
          <p:cNvPr id="107" name="Elbow Connector 106"/>
          <p:cNvCxnSpPr/>
          <p:nvPr/>
        </p:nvCxnSpPr>
        <p:spPr bwMode="auto">
          <a:xfrm rot="16200000" flipH="1">
            <a:off x="4001819" y="3220860"/>
            <a:ext cx="464499" cy="672432"/>
          </a:xfrm>
          <a:prstGeom prst="bentConnector2">
            <a:avLst/>
          </a:prstGeom>
          <a:solidFill>
            <a:schemeClr val="accent1"/>
          </a:solidFill>
          <a:ln w="19050" cap="flat" cmpd="sng" algn="ctr">
            <a:solidFill>
              <a:schemeClr val="tx1"/>
            </a:solidFill>
            <a:prstDash val="solid"/>
            <a:round/>
            <a:headEnd type="none" w="med" len="med"/>
            <a:tailEnd type="triangle" w="med" len="med"/>
          </a:ln>
          <a:effectLst/>
        </p:spPr>
      </p:cxnSp>
      <p:sp>
        <p:nvSpPr>
          <p:cNvPr id="2" name="Title 1"/>
          <p:cNvSpPr>
            <a:spLocks noGrp="1"/>
          </p:cNvSpPr>
          <p:nvPr>
            <p:ph type="title"/>
          </p:nvPr>
        </p:nvSpPr>
        <p:spPr/>
        <p:txBody>
          <a:bodyPr/>
          <a:lstStyle/>
          <a:p>
            <a:r>
              <a:rPr lang="en-US" dirty="0"/>
              <a:t>Immunization Test Suite: Overview and Capabilities</a:t>
            </a:r>
          </a:p>
        </p:txBody>
      </p:sp>
      <p:sp>
        <p:nvSpPr>
          <p:cNvPr id="3" name="TextBox 2"/>
          <p:cNvSpPr txBox="1"/>
          <p:nvPr/>
        </p:nvSpPr>
        <p:spPr>
          <a:xfrm>
            <a:off x="200150" y="4494916"/>
            <a:ext cx="4019083"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Phase-by-phase testing</a:t>
            </a:r>
          </a:p>
          <a:p>
            <a:pPr marL="285750" indent="-285750">
              <a:buFont typeface="Arial" panose="020B0604020202020204" pitchFamily="34" charset="0"/>
              <a:buChar char="•"/>
            </a:pPr>
            <a:r>
              <a:rPr lang="en-US" sz="1400" dirty="0"/>
              <a:t>Start simple and progress</a:t>
            </a:r>
          </a:p>
          <a:p>
            <a:pPr marL="285750" indent="-285750">
              <a:buFont typeface="Arial" panose="020B0604020202020204" pitchFamily="34" charset="0"/>
              <a:buChar char="•"/>
            </a:pPr>
            <a:r>
              <a:rPr lang="en-US" sz="1400" dirty="0"/>
              <a:t>Independent—can enter at any stage </a:t>
            </a:r>
          </a:p>
          <a:p>
            <a:pPr marL="285750" indent="-285750">
              <a:buFont typeface="Arial" panose="020B0604020202020204" pitchFamily="34" charset="0"/>
              <a:buChar char="•"/>
            </a:pPr>
            <a:r>
              <a:rPr lang="en-US" sz="1400" dirty="0">
                <a:solidFill>
                  <a:srgbClr val="FF0000"/>
                </a:solidFill>
              </a:rPr>
              <a:t>Phase 4 (ONC 2015 Certification Test Plan)</a:t>
            </a:r>
          </a:p>
          <a:p>
            <a:pPr marL="285750" indent="-285750">
              <a:buFont typeface="Arial" panose="020B0604020202020204" pitchFamily="34" charset="0"/>
              <a:buChar char="•"/>
            </a:pPr>
            <a:r>
              <a:rPr lang="en-US" sz="1400" dirty="0"/>
              <a:t>Multiple levels within a phase</a:t>
            </a:r>
          </a:p>
          <a:p>
            <a:pPr marL="285750" indent="-285750">
              <a:buFont typeface="Arial" panose="020B0604020202020204" pitchFamily="34" charset="0"/>
              <a:buChar char="•"/>
            </a:pPr>
            <a:r>
              <a:rPr lang="en-US" sz="1400" dirty="0"/>
              <a:t>Detailed test cases and associated data</a:t>
            </a:r>
          </a:p>
        </p:txBody>
      </p:sp>
      <p:grpSp>
        <p:nvGrpSpPr>
          <p:cNvPr id="93" name="Group 92"/>
          <p:cNvGrpSpPr/>
          <p:nvPr/>
        </p:nvGrpSpPr>
        <p:grpSpPr>
          <a:xfrm>
            <a:off x="923284" y="900746"/>
            <a:ext cx="2828151" cy="766663"/>
            <a:chOff x="543999" y="928720"/>
            <a:chExt cx="2828151" cy="766663"/>
          </a:xfrm>
        </p:grpSpPr>
        <p:sp>
          <p:nvSpPr>
            <p:cNvPr id="24" name="TextBox 23"/>
            <p:cNvSpPr txBox="1"/>
            <p:nvPr/>
          </p:nvSpPr>
          <p:spPr>
            <a:xfrm>
              <a:off x="1534058" y="1044066"/>
              <a:ext cx="1838092" cy="577081"/>
            </a:xfrm>
            <a:prstGeom prst="rect">
              <a:avLst/>
            </a:prstGeom>
            <a:noFill/>
          </p:spPr>
          <p:txBody>
            <a:bodyPr wrap="square" rtlCol="0">
              <a:spAutoFit/>
            </a:bodyPr>
            <a:lstStyle/>
            <a:p>
              <a:pPr marL="0" lvl="1" indent="-457200"/>
              <a:r>
                <a:rPr lang="en-US" sz="1050" dirty="0"/>
                <a:t>Validate message to SOAP schema and to CDC WSDL</a:t>
              </a:r>
            </a:p>
            <a:p>
              <a:pPr marL="0" lvl="1" indent="-457200"/>
              <a:r>
                <a:rPr lang="en-US" sz="1050" dirty="0"/>
                <a:t>[EHR-S and IIS]</a:t>
              </a:r>
            </a:p>
          </p:txBody>
        </p:sp>
        <p:grpSp>
          <p:nvGrpSpPr>
            <p:cNvPr id="53" name="Group 52"/>
            <p:cNvGrpSpPr/>
            <p:nvPr/>
          </p:nvGrpSpPr>
          <p:grpSpPr>
            <a:xfrm>
              <a:off x="543999" y="928720"/>
              <a:ext cx="990059" cy="766663"/>
              <a:chOff x="-5029" y="3255963"/>
              <a:chExt cx="990059" cy="766663"/>
            </a:xfrm>
          </p:grpSpPr>
          <p:grpSp>
            <p:nvGrpSpPr>
              <p:cNvPr id="14" name="Group 13"/>
              <p:cNvGrpSpPr/>
              <p:nvPr/>
            </p:nvGrpSpPr>
            <p:grpSpPr>
              <a:xfrm>
                <a:off x="-5029" y="3298419"/>
                <a:ext cx="990059" cy="724207"/>
                <a:chOff x="-5029" y="3298419"/>
                <a:chExt cx="990059" cy="724207"/>
              </a:xfrm>
            </p:grpSpPr>
            <p:sp>
              <p:nvSpPr>
                <p:cNvPr id="36" name="Rounded Rectangle 35"/>
                <p:cNvSpPr/>
                <p:nvPr/>
              </p:nvSpPr>
              <p:spPr bwMode="auto">
                <a:xfrm>
                  <a:off x="51572" y="3298419"/>
                  <a:ext cx="933458" cy="724207"/>
                </a:xfrm>
                <a:prstGeom prst="roundRect">
                  <a:avLst/>
                </a:prstGeom>
                <a:solidFill>
                  <a:srgbClr val="C9DB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5" name="TextBox 34"/>
                <p:cNvSpPr txBox="1"/>
                <p:nvPr/>
              </p:nvSpPr>
              <p:spPr>
                <a:xfrm>
                  <a:off x="-5029" y="3360441"/>
                  <a:ext cx="990059" cy="600164"/>
                </a:xfrm>
                <a:prstGeom prst="rect">
                  <a:avLst/>
                </a:prstGeom>
                <a:noFill/>
                <a:ln>
                  <a:noFill/>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SOAP Envelope Testing</a:t>
                  </a:r>
                  <a:endParaRPr kumimoji="0" lang="en-US" sz="7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sp>
            <p:nvSpPr>
              <p:cNvPr id="37" name="Oval 18"/>
              <p:cNvSpPr>
                <a:spLocks noChangeArrowheads="1"/>
              </p:cNvSpPr>
              <p:nvPr/>
            </p:nvSpPr>
            <p:spPr bwMode="auto">
              <a:xfrm>
                <a:off x="0" y="3255963"/>
                <a:ext cx="173037" cy="173037"/>
              </a:xfrm>
              <a:prstGeom prst="ellipse">
                <a:avLst/>
              </a:prstGeom>
              <a:solidFill>
                <a:srgbClr val="0B4274"/>
              </a:solidFill>
              <a:ln w="9525" algn="ctr">
                <a:noFill/>
                <a:round/>
                <a:headEnd/>
                <a:tailEnd/>
              </a:ln>
              <a:effectLst/>
            </p:spPr>
            <p:txBody>
              <a:bodyPr wrap="none" anchor="ctr"/>
              <a:lstStyle/>
              <a:p>
                <a:pPr algn="ctr" eaLnBrk="0" fontAlgn="base" hangingPunct="0">
                  <a:spcBef>
                    <a:spcPct val="0"/>
                  </a:spcBef>
                  <a:spcAft>
                    <a:spcPct val="0"/>
                  </a:spcAft>
                </a:pPr>
                <a:r>
                  <a:rPr lang="en-US" sz="1000" b="1" dirty="0">
                    <a:solidFill>
                      <a:srgbClr val="FFFFFF"/>
                    </a:solidFill>
                    <a:latin typeface="Verdana" panose="020B0604030504040204" pitchFamily="34" charset="0"/>
                    <a:ea typeface="Verdana" panose="020B0604030504040204" pitchFamily="34" charset="0"/>
                    <a:cs typeface="Verdana" panose="020B0604030504040204" pitchFamily="34" charset="0"/>
                  </a:rPr>
                  <a:t>1</a:t>
                </a:r>
              </a:p>
            </p:txBody>
          </p:sp>
        </p:grpSp>
      </p:grpSp>
      <p:grpSp>
        <p:nvGrpSpPr>
          <p:cNvPr id="92" name="Group 91"/>
          <p:cNvGrpSpPr/>
          <p:nvPr/>
        </p:nvGrpSpPr>
        <p:grpSpPr>
          <a:xfrm>
            <a:off x="2101311" y="1706244"/>
            <a:ext cx="3590044" cy="787767"/>
            <a:chOff x="1739761" y="1734218"/>
            <a:chExt cx="3590044" cy="787767"/>
          </a:xfrm>
        </p:grpSpPr>
        <p:sp>
          <p:nvSpPr>
            <p:cNvPr id="26" name="TextBox 25"/>
            <p:cNvSpPr txBox="1"/>
            <p:nvPr/>
          </p:nvSpPr>
          <p:spPr>
            <a:xfrm>
              <a:off x="2743200" y="1864808"/>
              <a:ext cx="2586605" cy="577081"/>
            </a:xfrm>
            <a:prstGeom prst="rect">
              <a:avLst/>
            </a:prstGeom>
            <a:noFill/>
          </p:spPr>
          <p:txBody>
            <a:bodyPr wrap="square" rtlCol="0">
              <a:spAutoFit/>
            </a:bodyPr>
            <a:lstStyle/>
            <a:p>
              <a:pPr marL="0" lvl="1" indent="-457200"/>
              <a:r>
                <a:rPr lang="en-US" sz="1050" dirty="0">
                  <a:solidFill>
                    <a:srgbClr val="000000"/>
                  </a:solidFill>
                  <a:ea typeface="ＭＳ Ｐゴシック" charset="0"/>
                </a:rPr>
                <a:t>Echo back; Fault generation (Authentication; Message Size, etc.)</a:t>
              </a:r>
            </a:p>
            <a:p>
              <a:pPr marL="0" lvl="1" indent="-457200"/>
              <a:r>
                <a:rPr lang="en-US" sz="1050" dirty="0">
                  <a:solidFill>
                    <a:srgbClr val="000000"/>
                  </a:solidFill>
                  <a:ea typeface="ＭＳ Ｐゴシック" charset="0"/>
                </a:rPr>
                <a:t>[EHR-S and IIS] </a:t>
              </a:r>
            </a:p>
          </p:txBody>
        </p:sp>
        <p:grpSp>
          <p:nvGrpSpPr>
            <p:cNvPr id="54" name="Group 53"/>
            <p:cNvGrpSpPr/>
            <p:nvPr/>
          </p:nvGrpSpPr>
          <p:grpSpPr>
            <a:xfrm>
              <a:off x="1739761" y="1734218"/>
              <a:ext cx="1059618" cy="787767"/>
              <a:chOff x="51572" y="2265363"/>
              <a:chExt cx="1059618" cy="787767"/>
            </a:xfrm>
          </p:grpSpPr>
          <p:grpSp>
            <p:nvGrpSpPr>
              <p:cNvPr id="13" name="Group 12"/>
              <p:cNvGrpSpPr/>
              <p:nvPr/>
            </p:nvGrpSpPr>
            <p:grpSpPr>
              <a:xfrm>
                <a:off x="51572" y="2328923"/>
                <a:ext cx="1059618" cy="724207"/>
                <a:chOff x="51572" y="2328923"/>
                <a:chExt cx="1059618" cy="724207"/>
              </a:xfrm>
            </p:grpSpPr>
            <p:sp>
              <p:nvSpPr>
                <p:cNvPr id="38" name="Rounded Rectangle 37"/>
                <p:cNvSpPr/>
                <p:nvPr/>
              </p:nvSpPr>
              <p:spPr bwMode="auto">
                <a:xfrm>
                  <a:off x="108173" y="2328923"/>
                  <a:ext cx="933458" cy="724207"/>
                </a:xfrm>
                <a:prstGeom prst="roundRect">
                  <a:avLst/>
                </a:prstGeom>
                <a:solidFill>
                  <a:srgbClr val="C9DB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9" name="TextBox 38"/>
                <p:cNvSpPr txBox="1"/>
                <p:nvPr/>
              </p:nvSpPr>
              <p:spPr>
                <a:xfrm>
                  <a:off x="51572" y="2390945"/>
                  <a:ext cx="1059618" cy="600164"/>
                </a:xfrm>
                <a:prstGeom prst="rect">
                  <a:avLst/>
                </a:prstGeom>
                <a:noFill/>
                <a:ln>
                  <a:noFill/>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SOAP Connectivity Testing</a:t>
                  </a:r>
                  <a:endParaRPr kumimoji="0" lang="en-US" sz="7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sp>
            <p:nvSpPr>
              <p:cNvPr id="48" name="Oval 18"/>
              <p:cNvSpPr>
                <a:spLocks noChangeArrowheads="1"/>
              </p:cNvSpPr>
              <p:nvPr/>
            </p:nvSpPr>
            <p:spPr bwMode="auto">
              <a:xfrm>
                <a:off x="55563" y="2265363"/>
                <a:ext cx="173037" cy="173037"/>
              </a:xfrm>
              <a:prstGeom prst="ellipse">
                <a:avLst/>
              </a:prstGeom>
              <a:solidFill>
                <a:srgbClr val="0B4274"/>
              </a:solidFill>
              <a:ln w="9525" algn="ctr">
                <a:noFill/>
                <a:round/>
                <a:headEnd/>
                <a:tailEnd/>
              </a:ln>
              <a:effectLst/>
            </p:spPr>
            <p:txBody>
              <a:bodyPr wrap="none" anchor="ctr"/>
              <a:lstStyle/>
              <a:p>
                <a:pPr algn="ctr" eaLnBrk="0" fontAlgn="base" hangingPunct="0">
                  <a:spcBef>
                    <a:spcPct val="0"/>
                  </a:spcBef>
                  <a:spcAft>
                    <a:spcPct val="0"/>
                  </a:spcAft>
                </a:pPr>
                <a:r>
                  <a:rPr lang="en-US" sz="1000" b="1" dirty="0">
                    <a:solidFill>
                      <a:srgbClr val="FFFFFF"/>
                    </a:solidFill>
                    <a:latin typeface="Verdana" panose="020B0604030504040204" pitchFamily="34" charset="0"/>
                    <a:ea typeface="Verdana" panose="020B0604030504040204" pitchFamily="34" charset="0"/>
                    <a:cs typeface="Verdana" panose="020B0604030504040204" pitchFamily="34" charset="0"/>
                  </a:rPr>
                  <a:t>2</a:t>
                </a:r>
              </a:p>
            </p:txBody>
          </p:sp>
        </p:grpSp>
      </p:grpSp>
      <p:grpSp>
        <p:nvGrpSpPr>
          <p:cNvPr id="57" name="Group 56"/>
          <p:cNvGrpSpPr/>
          <p:nvPr/>
        </p:nvGrpSpPr>
        <p:grpSpPr>
          <a:xfrm>
            <a:off x="5867089" y="4252801"/>
            <a:ext cx="1059618" cy="780730"/>
            <a:chOff x="7821457" y="885183"/>
            <a:chExt cx="1059618" cy="780730"/>
          </a:xfrm>
        </p:grpSpPr>
        <p:grpSp>
          <p:nvGrpSpPr>
            <p:cNvPr id="16" name="Group 15"/>
            <p:cNvGrpSpPr/>
            <p:nvPr/>
          </p:nvGrpSpPr>
          <p:grpSpPr>
            <a:xfrm>
              <a:off x="7821457" y="941706"/>
              <a:ext cx="1059618" cy="724207"/>
              <a:chOff x="7821457" y="941706"/>
              <a:chExt cx="1059618" cy="724207"/>
            </a:xfrm>
          </p:grpSpPr>
          <p:sp>
            <p:nvSpPr>
              <p:cNvPr id="44" name="Rounded Rectangle 43"/>
              <p:cNvSpPr/>
              <p:nvPr/>
            </p:nvSpPr>
            <p:spPr bwMode="auto">
              <a:xfrm>
                <a:off x="7878058" y="941706"/>
                <a:ext cx="933458" cy="724207"/>
              </a:xfrm>
              <a:prstGeom prst="roundRect">
                <a:avLst/>
              </a:prstGeom>
              <a:solidFill>
                <a:srgbClr val="C9DB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45" name="TextBox 44"/>
              <p:cNvSpPr txBox="1"/>
              <p:nvPr/>
            </p:nvSpPr>
            <p:spPr>
              <a:xfrm>
                <a:off x="7821457" y="1003728"/>
                <a:ext cx="1059618" cy="600164"/>
              </a:xfrm>
              <a:prstGeom prst="rect">
                <a:avLst/>
              </a:prstGeom>
              <a:noFill/>
              <a:ln>
                <a:noFill/>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EHR-S Functional Testing</a:t>
                </a:r>
                <a:endParaRPr kumimoji="0" lang="en-US" sz="7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sp>
          <p:nvSpPr>
            <p:cNvPr id="49" name="Oval 18"/>
            <p:cNvSpPr>
              <a:spLocks noChangeArrowheads="1"/>
            </p:cNvSpPr>
            <p:nvPr/>
          </p:nvSpPr>
          <p:spPr bwMode="auto">
            <a:xfrm>
              <a:off x="7821457" y="885183"/>
              <a:ext cx="173037" cy="173037"/>
            </a:xfrm>
            <a:prstGeom prst="ellipse">
              <a:avLst/>
            </a:prstGeom>
            <a:solidFill>
              <a:srgbClr val="0B4274"/>
            </a:solidFill>
            <a:ln w="9525" algn="ctr">
              <a:noFill/>
              <a:round/>
              <a:headEnd/>
              <a:tailEnd/>
            </a:ln>
            <a:effectLst/>
          </p:spPr>
          <p:txBody>
            <a:bodyPr wrap="none" anchor="ctr"/>
            <a:lstStyle/>
            <a:p>
              <a:pPr algn="ctr" eaLnBrk="0" fontAlgn="base" hangingPunct="0">
                <a:spcBef>
                  <a:spcPct val="0"/>
                </a:spcBef>
                <a:spcAft>
                  <a:spcPct val="0"/>
                </a:spcAft>
              </a:pPr>
              <a:r>
                <a:rPr lang="en-US" sz="900" b="1" dirty="0">
                  <a:solidFill>
                    <a:srgbClr val="FFFFFF"/>
                  </a:solidFill>
                  <a:latin typeface="Verdana" panose="020B0604030504040204" pitchFamily="34" charset="0"/>
                  <a:ea typeface="Verdana" panose="020B0604030504040204" pitchFamily="34" charset="0"/>
                  <a:cs typeface="Verdana" panose="020B0604030504040204" pitchFamily="34" charset="0"/>
                </a:rPr>
                <a:t>5a</a:t>
              </a:r>
              <a:endParaRPr lang="en-US" sz="1000" b="1"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95" name="Group 94"/>
          <p:cNvGrpSpPr/>
          <p:nvPr/>
        </p:nvGrpSpPr>
        <p:grpSpPr>
          <a:xfrm>
            <a:off x="3239750" y="2548915"/>
            <a:ext cx="3083135" cy="778987"/>
            <a:chOff x="2891098" y="2576889"/>
            <a:chExt cx="3083135" cy="778987"/>
          </a:xfrm>
        </p:grpSpPr>
        <p:sp>
          <p:nvSpPr>
            <p:cNvPr id="27" name="TextBox 26"/>
            <p:cNvSpPr txBox="1"/>
            <p:nvPr/>
          </p:nvSpPr>
          <p:spPr>
            <a:xfrm>
              <a:off x="3962400" y="2691854"/>
              <a:ext cx="2011833" cy="577081"/>
            </a:xfrm>
            <a:prstGeom prst="rect">
              <a:avLst/>
            </a:prstGeom>
            <a:noFill/>
          </p:spPr>
          <p:txBody>
            <a:bodyPr wrap="square" rtlCol="0">
              <a:spAutoFit/>
            </a:bodyPr>
            <a:lstStyle/>
            <a:p>
              <a:pPr marL="0" lvl="1"/>
              <a:r>
                <a:rPr lang="en-US" sz="1050" dirty="0"/>
                <a:t>Cut-n-paste; validate message structure and most vocabulary</a:t>
              </a:r>
            </a:p>
            <a:p>
              <a:pPr marL="0" lvl="1"/>
              <a:r>
                <a:rPr lang="en-US" sz="1050" dirty="0">
                  <a:solidFill>
                    <a:srgbClr val="000000"/>
                  </a:solidFill>
                  <a:ea typeface="ＭＳ Ｐゴシック" charset="0"/>
                </a:rPr>
                <a:t>[EHR-S and IIS]</a:t>
              </a:r>
            </a:p>
          </p:txBody>
        </p:sp>
        <p:grpSp>
          <p:nvGrpSpPr>
            <p:cNvPr id="94" name="Group 93"/>
            <p:cNvGrpSpPr/>
            <p:nvPr/>
          </p:nvGrpSpPr>
          <p:grpSpPr>
            <a:xfrm>
              <a:off x="2891098" y="2576889"/>
              <a:ext cx="1167846" cy="778987"/>
              <a:chOff x="2891098" y="2576889"/>
              <a:chExt cx="1167846" cy="778987"/>
            </a:xfrm>
          </p:grpSpPr>
          <p:grpSp>
            <p:nvGrpSpPr>
              <p:cNvPr id="19" name="Group 18"/>
              <p:cNvGrpSpPr/>
              <p:nvPr/>
            </p:nvGrpSpPr>
            <p:grpSpPr>
              <a:xfrm>
                <a:off x="2891098" y="2631669"/>
                <a:ext cx="1167846" cy="724207"/>
                <a:chOff x="1254405" y="3253586"/>
                <a:chExt cx="1167846" cy="724207"/>
              </a:xfrm>
            </p:grpSpPr>
            <p:sp>
              <p:nvSpPr>
                <p:cNvPr id="40" name="Rounded Rectangle 39"/>
                <p:cNvSpPr/>
                <p:nvPr/>
              </p:nvSpPr>
              <p:spPr bwMode="auto">
                <a:xfrm>
                  <a:off x="1371599" y="3253586"/>
                  <a:ext cx="933458" cy="724207"/>
                </a:xfrm>
                <a:prstGeom prst="roundRect">
                  <a:avLst/>
                </a:prstGeom>
                <a:solidFill>
                  <a:srgbClr val="C9DB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41" name="TextBox 40"/>
                <p:cNvSpPr txBox="1"/>
                <p:nvPr/>
              </p:nvSpPr>
              <p:spPr>
                <a:xfrm>
                  <a:off x="1254405" y="3298419"/>
                  <a:ext cx="1167846" cy="600164"/>
                </a:xfrm>
                <a:prstGeom prst="rect">
                  <a:avLst/>
                </a:prstGeom>
                <a:noFill/>
                <a:ln>
                  <a:noFill/>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HL7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Context-free</a:t>
                  </a:r>
                  <a:r>
                    <a:rPr kumimoji="0" lang="en-US"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Testing</a:t>
                  </a:r>
                  <a:endParaRPr kumimoji="0" lang="en-US" sz="7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sp>
            <p:nvSpPr>
              <p:cNvPr id="50" name="Oval 18"/>
              <p:cNvSpPr>
                <a:spLocks noChangeArrowheads="1"/>
              </p:cNvSpPr>
              <p:nvPr/>
            </p:nvSpPr>
            <p:spPr bwMode="auto">
              <a:xfrm>
                <a:off x="2958433" y="2576889"/>
                <a:ext cx="173037" cy="173037"/>
              </a:xfrm>
              <a:prstGeom prst="ellipse">
                <a:avLst/>
              </a:prstGeom>
              <a:solidFill>
                <a:srgbClr val="0B4274"/>
              </a:solidFill>
              <a:ln w="9525" algn="ctr">
                <a:noFill/>
                <a:round/>
                <a:headEnd/>
                <a:tailEnd/>
              </a:ln>
              <a:effectLst/>
            </p:spPr>
            <p:txBody>
              <a:bodyPr wrap="none" anchor="ctr"/>
              <a:lstStyle/>
              <a:p>
                <a:pPr algn="ctr" eaLnBrk="0" fontAlgn="base" hangingPunct="0">
                  <a:spcBef>
                    <a:spcPct val="0"/>
                  </a:spcBef>
                  <a:spcAft>
                    <a:spcPct val="0"/>
                  </a:spcAft>
                </a:pPr>
                <a:r>
                  <a:rPr lang="en-US" sz="1000" b="1" dirty="0">
                    <a:solidFill>
                      <a:srgbClr val="FFFFFF"/>
                    </a:solidFill>
                    <a:latin typeface="Verdana" panose="020B0604030504040204" pitchFamily="34" charset="0"/>
                    <a:ea typeface="Verdana" panose="020B0604030504040204" pitchFamily="34" charset="0"/>
                    <a:cs typeface="Verdana" panose="020B0604030504040204" pitchFamily="34" charset="0"/>
                  </a:rPr>
                  <a:t>3</a:t>
                </a:r>
              </a:p>
            </p:txBody>
          </p:sp>
        </p:grpSp>
      </p:grpSp>
      <p:grpSp>
        <p:nvGrpSpPr>
          <p:cNvPr id="90" name="Group 89"/>
          <p:cNvGrpSpPr/>
          <p:nvPr/>
        </p:nvGrpSpPr>
        <p:grpSpPr>
          <a:xfrm>
            <a:off x="4523509" y="3365695"/>
            <a:ext cx="3181575" cy="800407"/>
            <a:chOff x="4141543" y="3393669"/>
            <a:chExt cx="3181575" cy="800407"/>
          </a:xfrm>
        </p:grpSpPr>
        <p:sp>
          <p:nvSpPr>
            <p:cNvPr id="28" name="TextBox 27"/>
            <p:cNvSpPr txBox="1"/>
            <p:nvPr/>
          </p:nvSpPr>
          <p:spPr>
            <a:xfrm>
              <a:off x="5250792" y="3480187"/>
              <a:ext cx="2072326" cy="577081"/>
            </a:xfrm>
            <a:prstGeom prst="rect">
              <a:avLst/>
            </a:prstGeom>
            <a:noFill/>
          </p:spPr>
          <p:txBody>
            <a:bodyPr wrap="square" rtlCol="0">
              <a:spAutoFit/>
            </a:bodyPr>
            <a:lstStyle/>
            <a:p>
              <a:pPr marL="0" lvl="1"/>
              <a:r>
                <a:rPr lang="en-US" sz="1050" dirty="0"/>
                <a:t>Cut-n-paste; validate message against test cases and test data</a:t>
              </a:r>
            </a:p>
            <a:p>
              <a:pPr marL="0" lvl="1"/>
              <a:r>
                <a:rPr lang="en-US" sz="1050" dirty="0">
                  <a:solidFill>
                    <a:srgbClr val="000000"/>
                  </a:solidFill>
                  <a:ea typeface="ＭＳ Ｐゴシック" charset="0"/>
                </a:rPr>
                <a:t>[EHR-S and IIS]</a:t>
              </a:r>
            </a:p>
          </p:txBody>
        </p:sp>
        <p:grpSp>
          <p:nvGrpSpPr>
            <p:cNvPr id="56" name="Group 55"/>
            <p:cNvGrpSpPr/>
            <p:nvPr/>
          </p:nvGrpSpPr>
          <p:grpSpPr>
            <a:xfrm>
              <a:off x="4141543" y="3393669"/>
              <a:ext cx="1167846" cy="800407"/>
              <a:chOff x="1465402" y="533400"/>
              <a:chExt cx="1167846" cy="800407"/>
            </a:xfrm>
          </p:grpSpPr>
          <p:grpSp>
            <p:nvGrpSpPr>
              <p:cNvPr id="15" name="Group 14"/>
              <p:cNvGrpSpPr/>
              <p:nvPr/>
            </p:nvGrpSpPr>
            <p:grpSpPr>
              <a:xfrm>
                <a:off x="1465402" y="609600"/>
                <a:ext cx="1167846" cy="724207"/>
                <a:chOff x="1465402" y="609600"/>
                <a:chExt cx="1167846" cy="724207"/>
              </a:xfrm>
            </p:grpSpPr>
            <p:sp>
              <p:nvSpPr>
                <p:cNvPr id="42" name="Rounded Rectangle 41"/>
                <p:cNvSpPr/>
                <p:nvPr/>
              </p:nvSpPr>
              <p:spPr bwMode="auto">
                <a:xfrm>
                  <a:off x="1523999" y="609600"/>
                  <a:ext cx="1050652" cy="724207"/>
                </a:xfrm>
                <a:prstGeom prst="roundRect">
                  <a:avLst/>
                </a:prstGeom>
                <a:solidFill>
                  <a:srgbClr val="C9DB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43" name="TextBox 42"/>
                <p:cNvSpPr txBox="1"/>
                <p:nvPr/>
              </p:nvSpPr>
              <p:spPr>
                <a:xfrm>
                  <a:off x="1465402" y="663926"/>
                  <a:ext cx="1167846" cy="615553"/>
                </a:xfrm>
                <a:prstGeom prst="rect">
                  <a:avLst/>
                </a:prstGeom>
                <a:noFill/>
                <a:ln>
                  <a:noFill/>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HL7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Context-based</a:t>
                  </a:r>
                  <a:r>
                    <a:rPr kumimoji="0" lang="en-US" sz="12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Testing</a:t>
                  </a:r>
                  <a:endParaRPr kumimoji="0" lang="en-US" sz="7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sp>
            <p:nvSpPr>
              <p:cNvPr id="51" name="Oval 18"/>
              <p:cNvSpPr>
                <a:spLocks noChangeArrowheads="1"/>
              </p:cNvSpPr>
              <p:nvPr/>
            </p:nvSpPr>
            <p:spPr bwMode="auto">
              <a:xfrm>
                <a:off x="1465402" y="533400"/>
                <a:ext cx="173037" cy="173037"/>
              </a:xfrm>
              <a:prstGeom prst="ellipse">
                <a:avLst/>
              </a:prstGeom>
              <a:solidFill>
                <a:srgbClr val="0B4274"/>
              </a:solidFill>
              <a:ln w="9525" algn="ctr">
                <a:noFill/>
                <a:round/>
                <a:headEnd/>
                <a:tailEnd/>
              </a:ln>
              <a:effectLst/>
            </p:spPr>
            <p:txBody>
              <a:bodyPr wrap="none" anchor="ctr"/>
              <a:lstStyle/>
              <a:p>
                <a:pPr algn="ctr" eaLnBrk="0" fontAlgn="base" hangingPunct="0">
                  <a:spcBef>
                    <a:spcPct val="0"/>
                  </a:spcBef>
                  <a:spcAft>
                    <a:spcPct val="0"/>
                  </a:spcAft>
                </a:pPr>
                <a:r>
                  <a:rPr lang="en-US" sz="1000" b="1" dirty="0">
                    <a:solidFill>
                      <a:srgbClr val="FFFFFF"/>
                    </a:solidFill>
                    <a:latin typeface="Verdana" panose="020B0604030504040204" pitchFamily="34" charset="0"/>
                    <a:ea typeface="Verdana" panose="020B0604030504040204" pitchFamily="34" charset="0"/>
                    <a:cs typeface="Verdana" panose="020B0604030504040204" pitchFamily="34" charset="0"/>
                  </a:rPr>
                  <a:t>4</a:t>
                </a:r>
              </a:p>
            </p:txBody>
          </p:sp>
        </p:grpSp>
      </p:grpSp>
      <p:grpSp>
        <p:nvGrpSpPr>
          <p:cNvPr id="58" name="Group 57"/>
          <p:cNvGrpSpPr/>
          <p:nvPr/>
        </p:nvGrpSpPr>
        <p:grpSpPr>
          <a:xfrm>
            <a:off x="5885822" y="5104253"/>
            <a:ext cx="1059618" cy="758924"/>
            <a:chOff x="7973857" y="1831876"/>
            <a:chExt cx="1059618" cy="758924"/>
          </a:xfrm>
        </p:grpSpPr>
        <p:grpSp>
          <p:nvGrpSpPr>
            <p:cNvPr id="17" name="Group 16"/>
            <p:cNvGrpSpPr/>
            <p:nvPr/>
          </p:nvGrpSpPr>
          <p:grpSpPr>
            <a:xfrm>
              <a:off x="7973857" y="1866593"/>
              <a:ext cx="1059618" cy="724207"/>
              <a:chOff x="7973857" y="1866593"/>
              <a:chExt cx="1059618" cy="724207"/>
            </a:xfrm>
          </p:grpSpPr>
          <p:sp>
            <p:nvSpPr>
              <p:cNvPr id="46" name="Rounded Rectangle 45"/>
              <p:cNvSpPr/>
              <p:nvPr/>
            </p:nvSpPr>
            <p:spPr bwMode="auto">
              <a:xfrm>
                <a:off x="8030458" y="1866593"/>
                <a:ext cx="933458" cy="724207"/>
              </a:xfrm>
              <a:prstGeom prst="roundRect">
                <a:avLst/>
              </a:prstGeom>
              <a:solidFill>
                <a:srgbClr val="C9DBFF"/>
              </a:solidFill>
              <a:ln w="9525"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47" name="TextBox 46"/>
              <p:cNvSpPr txBox="1"/>
              <p:nvPr/>
            </p:nvSpPr>
            <p:spPr>
              <a:xfrm>
                <a:off x="7973857" y="1928615"/>
                <a:ext cx="1059618" cy="600164"/>
              </a:xfrm>
              <a:prstGeom prst="rect">
                <a:avLst/>
              </a:prstGeom>
              <a:noFill/>
              <a:ln>
                <a:noFill/>
              </a:ln>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IIS Functional Testing</a:t>
                </a:r>
                <a:endParaRPr kumimoji="0" lang="en-US" sz="7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sp>
          <p:nvSpPr>
            <p:cNvPr id="52" name="Oval 18"/>
            <p:cNvSpPr>
              <a:spLocks noChangeArrowheads="1"/>
            </p:cNvSpPr>
            <p:nvPr/>
          </p:nvSpPr>
          <p:spPr bwMode="auto">
            <a:xfrm>
              <a:off x="7994494" y="1831876"/>
              <a:ext cx="173037" cy="173037"/>
            </a:xfrm>
            <a:prstGeom prst="ellipse">
              <a:avLst/>
            </a:prstGeom>
            <a:solidFill>
              <a:srgbClr val="0B4274"/>
            </a:solidFill>
            <a:ln w="9525" algn="ctr">
              <a:noFill/>
              <a:round/>
              <a:headEnd/>
              <a:tailEnd/>
            </a:ln>
            <a:effectLst/>
          </p:spPr>
          <p:txBody>
            <a:bodyPr wrap="none" anchor="ctr"/>
            <a:lstStyle/>
            <a:p>
              <a:pPr algn="ctr" eaLnBrk="0" fontAlgn="base" hangingPunct="0">
                <a:spcBef>
                  <a:spcPct val="0"/>
                </a:spcBef>
                <a:spcAft>
                  <a:spcPct val="0"/>
                </a:spcAft>
              </a:pPr>
              <a:r>
                <a:rPr lang="en-US" sz="900" b="1" dirty="0">
                  <a:solidFill>
                    <a:srgbClr val="FFFFFF"/>
                  </a:solidFill>
                  <a:latin typeface="Verdana" panose="020B0604030504040204" pitchFamily="34" charset="0"/>
                  <a:ea typeface="Verdana" panose="020B0604030504040204" pitchFamily="34" charset="0"/>
                  <a:cs typeface="Verdana" panose="020B0604030504040204" pitchFamily="34" charset="0"/>
                </a:rPr>
                <a:t>5b</a:t>
              </a:r>
              <a:endParaRPr lang="en-US" sz="1000" b="1"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grpSp>
      <p:cxnSp>
        <p:nvCxnSpPr>
          <p:cNvPr id="69" name="Elbow Connector 68"/>
          <p:cNvCxnSpPr/>
          <p:nvPr/>
        </p:nvCxnSpPr>
        <p:spPr bwMode="auto">
          <a:xfrm rot="16200000" flipH="1">
            <a:off x="1563419" y="1563442"/>
            <a:ext cx="464499" cy="672432"/>
          </a:xfrm>
          <a:prstGeom prst="bentConnector2">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72" name="Elbow Connector 71"/>
          <p:cNvCxnSpPr/>
          <p:nvPr/>
        </p:nvCxnSpPr>
        <p:spPr bwMode="auto">
          <a:xfrm rot="16200000" flipH="1">
            <a:off x="2769252" y="2385736"/>
            <a:ext cx="464499" cy="672432"/>
          </a:xfrm>
          <a:prstGeom prst="bentConnector2">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74" name="Elbow Connector 73"/>
          <p:cNvCxnSpPr>
            <a:endCxn id="45" idx="1"/>
          </p:cNvCxnSpPr>
          <p:nvPr/>
        </p:nvCxnSpPr>
        <p:spPr bwMode="auto">
          <a:xfrm>
            <a:off x="5177556" y="4166102"/>
            <a:ext cx="689533" cy="505326"/>
          </a:xfrm>
          <a:prstGeom prst="bentConnector3">
            <a:avLst>
              <a:gd name="adj1" fmla="val -1293"/>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75" name="Elbow Connector 74"/>
          <p:cNvCxnSpPr/>
          <p:nvPr/>
        </p:nvCxnSpPr>
        <p:spPr bwMode="auto">
          <a:xfrm rot="16200000" flipH="1">
            <a:off x="4885204" y="4444393"/>
            <a:ext cx="1334972" cy="778390"/>
          </a:xfrm>
          <a:prstGeom prst="bentConnector2">
            <a:avLst/>
          </a:prstGeom>
          <a:solidFill>
            <a:schemeClr val="accent1"/>
          </a:solidFill>
          <a:ln w="19050" cap="flat" cmpd="sng" algn="ctr">
            <a:solidFill>
              <a:schemeClr val="tx1"/>
            </a:solidFill>
            <a:prstDash val="solid"/>
            <a:round/>
            <a:headEnd type="none" w="med" len="med"/>
            <a:tailEnd type="triangle" w="med" len="med"/>
          </a:ln>
          <a:effectLst/>
        </p:spPr>
      </p:cxnSp>
      <p:sp>
        <p:nvSpPr>
          <p:cNvPr id="55" name="TextBox 54"/>
          <p:cNvSpPr txBox="1"/>
          <p:nvPr/>
        </p:nvSpPr>
        <p:spPr>
          <a:xfrm>
            <a:off x="6979946" y="4815712"/>
            <a:ext cx="1639538" cy="738664"/>
          </a:xfrm>
          <a:prstGeom prst="rect">
            <a:avLst/>
          </a:prstGeom>
          <a:noFill/>
        </p:spPr>
        <p:txBody>
          <a:bodyPr wrap="square" rtlCol="0">
            <a:spAutoFit/>
          </a:bodyPr>
          <a:lstStyle/>
          <a:p>
            <a:pPr marL="0" lvl="1"/>
            <a:r>
              <a:rPr lang="en-US" sz="1050" dirty="0"/>
              <a:t>Interactive round-trip; scenario and functional testing</a:t>
            </a:r>
          </a:p>
          <a:p>
            <a:pPr marL="0" lvl="1"/>
            <a:r>
              <a:rPr lang="en-US" sz="1050" dirty="0">
                <a:solidFill>
                  <a:srgbClr val="000000"/>
                </a:solidFill>
                <a:ea typeface="ＭＳ Ｐゴシック" charset="0"/>
              </a:rPr>
              <a:t>[End-to-end Testing]</a:t>
            </a:r>
          </a:p>
        </p:txBody>
      </p:sp>
      <p:sp>
        <p:nvSpPr>
          <p:cNvPr id="4" name="Rectangle 3"/>
          <p:cNvSpPr/>
          <p:nvPr/>
        </p:nvSpPr>
        <p:spPr bwMode="auto">
          <a:xfrm>
            <a:off x="8543284" y="966276"/>
            <a:ext cx="304800" cy="1582639"/>
          </a:xfrm>
          <a:prstGeom prst="rect">
            <a:avLst/>
          </a:prstGeom>
          <a:solidFill>
            <a:srgbClr val="F3C9A7"/>
          </a:solidFill>
          <a:ln w="9525" cap="flat" cmpd="sng" algn="ctr">
            <a:solidFill>
              <a:schemeClr val="tx1"/>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rPr>
              <a:t>Transport</a:t>
            </a:r>
          </a:p>
        </p:txBody>
      </p:sp>
      <p:sp>
        <p:nvSpPr>
          <p:cNvPr id="59" name="Rectangle 58"/>
          <p:cNvSpPr/>
          <p:nvPr/>
        </p:nvSpPr>
        <p:spPr bwMode="auto">
          <a:xfrm>
            <a:off x="8543284" y="4252801"/>
            <a:ext cx="304800" cy="1610376"/>
          </a:xfrm>
          <a:prstGeom prst="rect">
            <a:avLst/>
          </a:prstGeom>
          <a:solidFill>
            <a:srgbClr val="F3C9A7"/>
          </a:solidFill>
          <a:ln w="9525" cap="flat" cmpd="sng" algn="ctr">
            <a:solidFill>
              <a:schemeClr val="tx1"/>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latin typeface="Arial" charset="0"/>
              </a:rPr>
              <a:t>Functional</a:t>
            </a:r>
            <a:endParaRPr kumimoji="0" lang="en-US" sz="1400" b="1" i="0" u="none" strike="noStrike" cap="none" normalizeH="0" baseline="0" dirty="0">
              <a:ln>
                <a:noFill/>
              </a:ln>
              <a:solidFill>
                <a:schemeClr val="tx1"/>
              </a:solidFill>
              <a:effectLst/>
              <a:latin typeface="Arial" charset="0"/>
            </a:endParaRPr>
          </a:p>
        </p:txBody>
      </p:sp>
      <p:sp>
        <p:nvSpPr>
          <p:cNvPr id="60" name="Rectangle 59"/>
          <p:cNvSpPr/>
          <p:nvPr/>
        </p:nvSpPr>
        <p:spPr bwMode="auto">
          <a:xfrm>
            <a:off x="8546875" y="2555014"/>
            <a:ext cx="304800" cy="1697787"/>
          </a:xfrm>
          <a:prstGeom prst="rect">
            <a:avLst/>
          </a:prstGeom>
          <a:solidFill>
            <a:srgbClr val="F3C9A7"/>
          </a:solidFill>
          <a:ln w="9525" cap="flat" cmpd="sng" algn="ctr">
            <a:solidFill>
              <a:schemeClr val="tx1"/>
            </a:solidFill>
            <a:prstDash val="solid"/>
            <a:round/>
            <a:headEnd type="none" w="med" len="med"/>
            <a:tailEnd type="none" w="med" len="med"/>
          </a:ln>
          <a:effectLst/>
        </p:spPr>
        <p:txBody>
          <a:bodyPr vert="vert270"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latin typeface="Arial" charset="0"/>
              </a:rPr>
              <a:t>Content</a:t>
            </a:r>
            <a:endParaRPr kumimoji="0" lang="en-US" sz="1400" b="1" i="0" u="none" strike="noStrike" cap="none" normalizeH="0" baseline="0" dirty="0">
              <a:ln>
                <a:noFill/>
              </a:ln>
              <a:solidFill>
                <a:schemeClr val="tx1"/>
              </a:solidFill>
              <a:effectLst/>
              <a:latin typeface="Arial" charset="0"/>
            </a:endParaRPr>
          </a:p>
        </p:txBody>
      </p:sp>
      <p:cxnSp>
        <p:nvCxnSpPr>
          <p:cNvPr id="6" name="Straight Connector 5"/>
          <p:cNvCxnSpPr/>
          <p:nvPr/>
        </p:nvCxnSpPr>
        <p:spPr bwMode="auto">
          <a:xfrm flipH="1">
            <a:off x="313684" y="2548915"/>
            <a:ext cx="8233191" cy="0"/>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61" name="Straight Connector 60"/>
          <p:cNvCxnSpPr/>
          <p:nvPr/>
        </p:nvCxnSpPr>
        <p:spPr bwMode="auto">
          <a:xfrm flipH="1">
            <a:off x="310093" y="4251870"/>
            <a:ext cx="8233191"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62" name="Oval 18"/>
          <p:cNvSpPr>
            <a:spLocks noChangeArrowheads="1"/>
          </p:cNvSpPr>
          <p:nvPr/>
        </p:nvSpPr>
        <p:spPr bwMode="auto">
          <a:xfrm>
            <a:off x="4877307" y="4783549"/>
            <a:ext cx="173037" cy="173037"/>
          </a:xfrm>
          <a:prstGeom prst="ellipse">
            <a:avLst/>
          </a:prstGeom>
          <a:solidFill>
            <a:srgbClr val="0B4274"/>
          </a:solidFill>
          <a:ln w="9525" algn="ctr">
            <a:noFill/>
            <a:round/>
            <a:headEnd/>
            <a:tailEnd/>
          </a:ln>
          <a:effectLst/>
        </p:spPr>
        <p:txBody>
          <a:bodyPr wrap="none" anchor="ctr"/>
          <a:lstStyle/>
          <a:p>
            <a:pPr algn="ctr" eaLnBrk="0" fontAlgn="base" hangingPunct="0">
              <a:spcBef>
                <a:spcPct val="0"/>
              </a:spcBef>
              <a:spcAft>
                <a:spcPct val="0"/>
              </a:spcAft>
            </a:pPr>
            <a:r>
              <a:rPr lang="en-US" sz="1000" b="1" dirty="0">
                <a:solidFill>
                  <a:srgbClr val="FFFFFF"/>
                </a:solidFill>
                <a:latin typeface="Verdana" panose="020B0604030504040204" pitchFamily="34" charset="0"/>
                <a:ea typeface="Verdana" panose="020B0604030504040204" pitchFamily="34" charset="0"/>
                <a:cs typeface="Verdana" panose="020B0604030504040204" pitchFamily="34" charset="0"/>
              </a:rPr>
              <a:t>5</a:t>
            </a:r>
          </a:p>
        </p:txBody>
      </p:sp>
      <p:sp>
        <p:nvSpPr>
          <p:cNvPr id="7" name="5-Point Star 6"/>
          <p:cNvSpPr/>
          <p:nvPr/>
        </p:nvSpPr>
        <p:spPr bwMode="auto">
          <a:xfrm>
            <a:off x="4479110" y="3903837"/>
            <a:ext cx="304800" cy="290040"/>
          </a:xfrm>
          <a:prstGeom prst="star5">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 name="Rectangle 4"/>
          <p:cNvSpPr/>
          <p:nvPr/>
        </p:nvSpPr>
        <p:spPr>
          <a:xfrm>
            <a:off x="2550886" y="3907122"/>
            <a:ext cx="2076209" cy="307777"/>
          </a:xfrm>
          <a:prstGeom prst="rect">
            <a:avLst/>
          </a:prstGeom>
        </p:spPr>
        <p:txBody>
          <a:bodyPr wrap="none">
            <a:spAutoFit/>
          </a:bodyPr>
          <a:lstStyle/>
          <a:p>
            <a:r>
              <a:rPr lang="en-US" sz="1400" dirty="0">
                <a:solidFill>
                  <a:srgbClr val="FF0000"/>
                </a:solidFill>
              </a:rPr>
              <a:t>ONC 2015 Certification </a:t>
            </a:r>
            <a:endParaRPr lang="en-US" dirty="0"/>
          </a:p>
        </p:txBody>
      </p:sp>
    </p:spTree>
    <p:extLst>
      <p:ext uri="{BB962C8B-B14F-4D97-AF65-F5344CB8AC3E}">
        <p14:creationId xmlns:p14="http://schemas.microsoft.com/office/powerpoint/2010/main" val="1547770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120650"/>
            <a:ext cx="9372600" cy="954107"/>
          </a:xfrm>
        </p:spPr>
        <p:txBody>
          <a:bodyPr/>
          <a:lstStyle/>
          <a:p>
            <a:r>
              <a:rPr lang="en-US" dirty="0"/>
              <a:t>Testing Workflow Diagram (Test Step 2 – Z42 or Z33 RSP)</a:t>
            </a:r>
          </a:p>
        </p:txBody>
      </p:sp>
      <p:sp>
        <p:nvSpPr>
          <p:cNvPr id="4" name="Content Placeholder 3"/>
          <p:cNvSpPr>
            <a:spLocks noGrp="1"/>
          </p:cNvSpPr>
          <p:nvPr>
            <p:ph idx="1"/>
          </p:nvPr>
        </p:nvSpPr>
        <p:spPr>
          <a:xfrm>
            <a:off x="152400" y="657225"/>
            <a:ext cx="8991600" cy="1124662"/>
          </a:xfrm>
        </p:spPr>
        <p:txBody>
          <a:bodyPr/>
          <a:lstStyle/>
          <a:p>
            <a:pPr marL="0" indent="0">
              <a:buNone/>
            </a:pPr>
            <a:r>
              <a:rPr lang="en-US" sz="2200" dirty="0"/>
              <a:t>This diagram shows</a:t>
            </a:r>
          </a:p>
          <a:p>
            <a:pPr lvl="1"/>
            <a:r>
              <a:rPr lang="en-US" sz="2000" dirty="0"/>
              <a:t>How the major steps of the process RSP message test are sequenced</a:t>
            </a:r>
          </a:p>
          <a:p>
            <a:pPr lvl="1"/>
            <a:r>
              <a:rPr lang="en-US" sz="20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30</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757348"/>
            <a:ext cx="6338887" cy="4367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8314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61665"/>
          </a:xfrm>
        </p:spPr>
        <p:txBody>
          <a:bodyPr/>
          <a:lstStyle/>
          <a:p>
            <a:r>
              <a:rPr lang="en-US" dirty="0"/>
              <a:t>Query/Response Test Cases Workflow</a:t>
            </a:r>
          </a:p>
        </p:txBody>
      </p:sp>
      <p:sp>
        <p:nvSpPr>
          <p:cNvPr id="5" name="Content Placeholder 4"/>
          <p:cNvSpPr>
            <a:spLocks noGrp="1"/>
          </p:cNvSpPr>
          <p:nvPr>
            <p:ph idx="1"/>
          </p:nvPr>
        </p:nvSpPr>
        <p:spPr>
          <a:xfrm>
            <a:off x="381000" y="762000"/>
            <a:ext cx="8353425" cy="932126"/>
          </a:xfrm>
        </p:spPr>
        <p:txBody>
          <a:bodyPr>
            <a:normAutofit fontScale="62500" lnSpcReduction="20000"/>
          </a:bodyPr>
          <a:lstStyle/>
          <a:p>
            <a:pPr>
              <a:buClr>
                <a:srgbClr val="0070C0"/>
              </a:buClr>
              <a:buFont typeface="Wingdings" panose="05000000000000000000" pitchFamily="2" charset="2"/>
              <a:buChar char="Ø"/>
            </a:pPr>
            <a:r>
              <a:rPr lang="en-US" altLang="en-US" sz="2400" dirty="0"/>
              <a:t>Test the ability of an EHR-S to create a valid immunization history query message</a:t>
            </a:r>
          </a:p>
          <a:p>
            <a:pPr>
              <a:buClr>
                <a:srgbClr val="0070C0"/>
              </a:buClr>
              <a:buFont typeface="Wingdings" panose="05000000000000000000" pitchFamily="2" charset="2"/>
              <a:buChar char="Ø"/>
            </a:pPr>
            <a:r>
              <a:rPr lang="en-US" altLang="en-US" sz="2400" dirty="0"/>
              <a:t>Receive and incorporate immunization history record(s) in the response message</a:t>
            </a:r>
          </a:p>
          <a:p>
            <a:pPr>
              <a:buClr>
                <a:srgbClr val="0070C0"/>
              </a:buClr>
              <a:buFont typeface="Wingdings" panose="05000000000000000000" pitchFamily="2" charset="2"/>
              <a:buChar char="Ø"/>
            </a:pPr>
            <a:r>
              <a:rPr lang="en-US" altLang="en-US" sz="2400" dirty="0"/>
              <a:t>Display the immunization history record(s) according to the Juror Document provided</a:t>
            </a:r>
          </a:p>
        </p:txBody>
      </p:sp>
      <p:sp>
        <p:nvSpPr>
          <p:cNvPr id="3" name="TextBox 2"/>
          <p:cNvSpPr txBox="1"/>
          <p:nvPr/>
        </p:nvSpPr>
        <p:spPr>
          <a:xfrm>
            <a:off x="-9698" y="5638800"/>
            <a:ext cx="8582025" cy="523220"/>
          </a:xfrm>
          <a:prstGeom prst="rect">
            <a:avLst/>
          </a:prstGeom>
          <a:noFill/>
        </p:spPr>
        <p:txBody>
          <a:bodyPr wrap="square" rtlCol="0">
            <a:spAutoFit/>
          </a:bodyPr>
          <a:lstStyle/>
          <a:p>
            <a:r>
              <a:rPr lang="en-US" sz="1400" dirty="0">
                <a:solidFill>
                  <a:srgbClr val="C00000"/>
                </a:solidFill>
              </a:rPr>
              <a:t>Note: It is important that the EHR system and hence the query message contains the data prescribed in the test case because the response message is tied to that data.</a:t>
            </a:r>
          </a:p>
        </p:txBody>
      </p:sp>
      <p:pic>
        <p:nvPicPr>
          <p:cNvPr id="4" name="Picture 3"/>
          <p:cNvPicPr>
            <a:picLocks noChangeAspect="1"/>
          </p:cNvPicPr>
          <p:nvPr/>
        </p:nvPicPr>
        <p:blipFill>
          <a:blip r:embed="rId2"/>
          <a:stretch>
            <a:fillRect/>
          </a:stretch>
        </p:blipFill>
        <p:spPr>
          <a:xfrm>
            <a:off x="965979" y="1524000"/>
            <a:ext cx="7183465" cy="4181228"/>
          </a:xfrm>
          <a:prstGeom prst="rect">
            <a:avLst/>
          </a:prstGeom>
        </p:spPr>
      </p:pic>
    </p:spTree>
    <p:extLst>
      <p:ext uri="{BB962C8B-B14F-4D97-AF65-F5344CB8AC3E}">
        <p14:creationId xmlns:p14="http://schemas.microsoft.com/office/powerpoint/2010/main" val="141668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Display Evaluated History and Forecast</a:t>
            </a:r>
          </a:p>
        </p:txBody>
      </p:sp>
      <p:pic>
        <p:nvPicPr>
          <p:cNvPr id="6" name="Picture 5"/>
          <p:cNvPicPr>
            <a:picLocks noChangeAspect="1"/>
          </p:cNvPicPr>
          <p:nvPr/>
        </p:nvPicPr>
        <p:blipFill>
          <a:blip r:embed="rId2"/>
          <a:stretch>
            <a:fillRect/>
          </a:stretch>
        </p:blipFill>
        <p:spPr>
          <a:xfrm>
            <a:off x="152400" y="648230"/>
            <a:ext cx="7625840" cy="4867275"/>
          </a:xfrm>
          <a:prstGeom prst="rect">
            <a:avLst/>
          </a:prstGeom>
        </p:spPr>
      </p:pic>
      <p:pic>
        <p:nvPicPr>
          <p:cNvPr id="5" name="Picture 4"/>
          <p:cNvPicPr>
            <a:picLocks noChangeAspect="1"/>
          </p:cNvPicPr>
          <p:nvPr/>
        </p:nvPicPr>
        <p:blipFill>
          <a:blip r:embed="rId3"/>
          <a:stretch>
            <a:fillRect/>
          </a:stretch>
        </p:blipFill>
        <p:spPr>
          <a:xfrm>
            <a:off x="2286000" y="1905000"/>
            <a:ext cx="6632844" cy="4133850"/>
          </a:xfrm>
          <a:prstGeom prst="rect">
            <a:avLst/>
          </a:prstGeom>
        </p:spPr>
      </p:pic>
      <p:sp>
        <p:nvSpPr>
          <p:cNvPr id="7" name="TextBox 6"/>
          <p:cNvSpPr txBox="1"/>
          <p:nvPr/>
        </p:nvSpPr>
        <p:spPr>
          <a:xfrm>
            <a:off x="7685573" y="733772"/>
            <a:ext cx="1325938" cy="1077218"/>
          </a:xfrm>
          <a:prstGeom prst="rect">
            <a:avLst/>
          </a:prstGeom>
          <a:noFill/>
        </p:spPr>
        <p:txBody>
          <a:bodyPr wrap="square" rtlCol="0">
            <a:spAutoFit/>
          </a:bodyPr>
          <a:lstStyle/>
          <a:p>
            <a:r>
              <a:rPr lang="en-US" sz="1600" b="1" dirty="0">
                <a:solidFill>
                  <a:srgbClr val="0070C0"/>
                </a:solidFill>
              </a:rPr>
              <a:t>Juror Document (Inspection Check List)</a:t>
            </a:r>
          </a:p>
        </p:txBody>
      </p:sp>
    </p:spTree>
    <p:extLst>
      <p:ext uri="{BB962C8B-B14F-4D97-AF65-F5344CB8AC3E}">
        <p14:creationId xmlns:p14="http://schemas.microsoft.com/office/powerpoint/2010/main" val="2308093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6224" y="86380"/>
            <a:ext cx="8229600" cy="523220"/>
          </a:xfrm>
        </p:spPr>
        <p:txBody>
          <a:bodyPr/>
          <a:lstStyle/>
          <a:p>
            <a:r>
              <a:rPr lang="en-US" dirty="0"/>
              <a:t>Display of IIS Evaluated History and Forecast</a:t>
            </a:r>
          </a:p>
        </p:txBody>
      </p:sp>
      <p:sp>
        <p:nvSpPr>
          <p:cNvPr id="5" name="Text Placeholder 4"/>
          <p:cNvSpPr>
            <a:spLocks noGrp="1"/>
          </p:cNvSpPr>
          <p:nvPr>
            <p:ph type="body" sz="half" idx="1"/>
          </p:nvPr>
        </p:nvSpPr>
        <p:spPr>
          <a:xfrm>
            <a:off x="276224" y="609600"/>
            <a:ext cx="8486775" cy="5562600"/>
          </a:xfrm>
        </p:spPr>
        <p:txBody>
          <a:bodyPr>
            <a:normAutofit fontScale="92500" lnSpcReduction="10000"/>
          </a:bodyPr>
          <a:lstStyle/>
          <a:p>
            <a:pPr>
              <a:buFont typeface="Wingdings" panose="05000000000000000000" pitchFamily="2" charset="2"/>
              <a:buChar char="Ø"/>
            </a:pPr>
            <a:r>
              <a:rPr lang="en-US" sz="1800" dirty="0"/>
              <a:t>Workflow and Pre-conditions</a:t>
            </a:r>
          </a:p>
          <a:p>
            <a:pPr lvl="1">
              <a:buFont typeface="Wingdings" panose="05000000000000000000" pitchFamily="2" charset="2"/>
              <a:buChar char="Ø"/>
            </a:pPr>
            <a:r>
              <a:rPr lang="en-US" sz="1400" dirty="0"/>
              <a:t>HIT Module has a test patient for the Test Case</a:t>
            </a:r>
          </a:p>
          <a:p>
            <a:pPr lvl="1">
              <a:buFont typeface="Wingdings" panose="05000000000000000000" pitchFamily="2" charset="2"/>
              <a:buChar char="Ø"/>
            </a:pPr>
            <a:r>
              <a:rPr lang="en-US" sz="1400" dirty="0"/>
              <a:t>Tester verifies that this patient has no current immunization administration information in their electronic record</a:t>
            </a:r>
          </a:p>
          <a:p>
            <a:pPr lvl="1">
              <a:buFont typeface="Wingdings" panose="05000000000000000000" pitchFamily="2" charset="2"/>
              <a:buChar char="Ø"/>
            </a:pPr>
            <a:r>
              <a:rPr lang="en-US" sz="1400" dirty="0"/>
              <a:t>Tester causes Module to create a Query for Evaluated History and Forecast</a:t>
            </a:r>
          </a:p>
          <a:p>
            <a:pPr lvl="1">
              <a:buFont typeface="Wingdings" panose="05000000000000000000" pitchFamily="2" charset="2"/>
              <a:buChar char="Ø"/>
            </a:pPr>
            <a:r>
              <a:rPr lang="en-US" sz="1400" dirty="0"/>
              <a:t>Module must display the Evaluated History and Forecast Response information returned by the IIS    (IIS simulated by NIST Test Tool)</a:t>
            </a:r>
          </a:p>
          <a:p>
            <a:pPr>
              <a:buFont typeface="Wingdings" panose="05000000000000000000" pitchFamily="2" charset="2"/>
              <a:buChar char="Ø"/>
            </a:pPr>
            <a:r>
              <a:rPr lang="en-US" sz="2000" dirty="0"/>
              <a:t> </a:t>
            </a:r>
            <a:r>
              <a:rPr lang="en-US" sz="1800" dirty="0"/>
              <a:t>Scope</a:t>
            </a:r>
          </a:p>
          <a:p>
            <a:pPr lvl="1">
              <a:buFont typeface="Wingdings" panose="05000000000000000000" pitchFamily="2" charset="2"/>
              <a:buChar char="Ø"/>
            </a:pPr>
            <a:r>
              <a:rPr lang="en-US" sz="1400" dirty="0">
                <a:solidFill>
                  <a:srgbClr val="0070C0"/>
                </a:solidFill>
              </a:rPr>
              <a:t>ONC requirement is for the HIT Module to receive and display Evaluated History and Forecast from IIS</a:t>
            </a:r>
          </a:p>
          <a:p>
            <a:pPr lvl="1">
              <a:buFont typeface="Wingdings" panose="05000000000000000000" pitchFamily="2" charset="2"/>
              <a:buChar char="Ø"/>
            </a:pPr>
            <a:r>
              <a:rPr lang="en-US" sz="1400" dirty="0"/>
              <a:t>Test environment is set up so this information sent in the RSP message from the Test Tool is the only available immunization administration information in the patient’s electronic record</a:t>
            </a:r>
          </a:p>
          <a:p>
            <a:pPr lvl="1">
              <a:buFont typeface="Wingdings" panose="05000000000000000000" pitchFamily="2" charset="2"/>
              <a:buChar char="Ø"/>
            </a:pPr>
            <a:r>
              <a:rPr lang="en-US" sz="1400" dirty="0"/>
              <a:t>This information must be displayed, and only display of this information for the Evaluated History and Forecast is valid for ONC certification testing—see next bullet (Exception: PID data can be from EHR)</a:t>
            </a:r>
          </a:p>
          <a:p>
            <a:pPr lvl="1">
              <a:buFont typeface="Wingdings" panose="05000000000000000000" pitchFamily="2" charset="2"/>
              <a:buChar char="Ø"/>
            </a:pPr>
            <a:r>
              <a:rPr lang="en-US" sz="1400" dirty="0">
                <a:solidFill>
                  <a:srgbClr val="0070C0"/>
                </a:solidFill>
              </a:rPr>
              <a:t>HIT Modules can be designed to display the immunization Forecast based on data stored in the Module, but this capability is out-of-scope for ONC certification testing </a:t>
            </a:r>
          </a:p>
          <a:p>
            <a:pPr lvl="1">
              <a:buFont typeface="Wingdings" panose="05000000000000000000" pitchFamily="2" charset="2"/>
              <a:buChar char="Ø"/>
            </a:pPr>
            <a:r>
              <a:rPr lang="en-US" sz="1400" dirty="0"/>
              <a:t>Scope of ONC certification testing is focused on verifying that the HIT Module is able to display the Evaluated History and Forecast </a:t>
            </a:r>
            <a:r>
              <a:rPr lang="en-US" sz="1400" b="1" dirty="0"/>
              <a:t>from the IIS</a:t>
            </a:r>
          </a:p>
          <a:p>
            <a:pPr lvl="1">
              <a:buFont typeface="Wingdings" panose="05000000000000000000" pitchFamily="2" charset="2"/>
              <a:buChar char="Ø"/>
            </a:pPr>
            <a:r>
              <a:rPr lang="en-US" sz="1400" dirty="0">
                <a:solidFill>
                  <a:srgbClr val="0070C0"/>
                </a:solidFill>
              </a:rPr>
              <a:t>Substitution of a Forecast produced from patient immunization data stored in the HIT Module is not acceptable for the ONC certification testing; the Testers will check to make sure the electronic record for the test patient has no immunization information prior creation of the Evaluated History and Forecast Query </a:t>
            </a:r>
            <a:r>
              <a:rPr lang="en-US" sz="1400" dirty="0">
                <a:solidFill>
                  <a:srgbClr val="C00000"/>
                </a:solidFill>
              </a:rPr>
              <a:t>(Some vendors may request a substitution—this is not acceptable)</a:t>
            </a:r>
          </a:p>
          <a:p>
            <a:pPr lvl="1">
              <a:buFont typeface="Wingdings" panose="05000000000000000000" pitchFamily="2" charset="2"/>
              <a:buChar char="Ø"/>
            </a:pPr>
            <a:r>
              <a:rPr lang="en-US" sz="1400" dirty="0"/>
              <a:t>The Juror Document used for assessing the Evaluated History and Forecast Response step indicates what information from the RSP message must be displayed, not how this information is to be displayed (</a:t>
            </a:r>
            <a:r>
              <a:rPr lang="en-US" sz="1400" dirty="0">
                <a:solidFill>
                  <a:srgbClr val="0070C0"/>
                </a:solidFill>
              </a:rPr>
              <a:t>Meaning that the entirely of the content must be displayed but the formatting is up to the vendor—e.g., </a:t>
            </a:r>
            <a:r>
              <a:rPr lang="en-US" sz="1400" dirty="0" err="1">
                <a:solidFill>
                  <a:srgbClr val="0070C0"/>
                </a:solidFill>
              </a:rPr>
              <a:t>e.g</a:t>
            </a:r>
            <a:r>
              <a:rPr lang="en-US" sz="1400" dirty="0">
                <a:solidFill>
                  <a:srgbClr val="0070C0"/>
                </a:solidFill>
              </a:rPr>
              <a:t>, the vendors may group certain data for screen efficiency if the data is the same and can be grouped—e.g., the date is the same for 5 immunizations, they could be group under the same date; the information is the same).</a:t>
            </a:r>
          </a:p>
        </p:txBody>
      </p:sp>
      <p:sp>
        <p:nvSpPr>
          <p:cNvPr id="3" name="Slide Number Placeholder 2"/>
          <p:cNvSpPr>
            <a:spLocks noGrp="1"/>
          </p:cNvSpPr>
          <p:nvPr>
            <p:ph type="sldNum" sz="quarter" idx="4294967295"/>
          </p:nvPr>
        </p:nvSpPr>
        <p:spPr>
          <a:xfrm>
            <a:off x="7010400" y="6445250"/>
            <a:ext cx="2133600" cy="476250"/>
          </a:xfrm>
        </p:spPr>
        <p:txBody>
          <a:bodyPr/>
          <a:lstStyle/>
          <a:p>
            <a:pPr>
              <a:defRPr/>
            </a:pPr>
            <a:fld id="{F73034F6-D698-486E-9B63-D59A1C5B8B39}" type="slidenum">
              <a:rPr lang="en-US" smtClean="0"/>
              <a:pPr>
                <a:defRPr/>
              </a:pPr>
              <a:t>33</a:t>
            </a:fld>
            <a:endParaRPr lang="en-US" dirty="0"/>
          </a:p>
        </p:txBody>
      </p:sp>
    </p:spTree>
    <p:extLst>
      <p:ext uri="{BB962C8B-B14F-4D97-AF65-F5344CB8AC3E}">
        <p14:creationId xmlns:p14="http://schemas.microsoft.com/office/powerpoint/2010/main" val="4088076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52400" y="33867"/>
            <a:ext cx="8229600" cy="519113"/>
          </a:xfrm>
        </p:spPr>
        <p:txBody>
          <a:bodyPr/>
          <a:lstStyle/>
          <a:p>
            <a:r>
              <a:rPr lang="en-US" dirty="0"/>
              <a:t>Test Case 1: Query for Child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0300231"/>
              </p:ext>
            </p:extLst>
          </p:nvPr>
        </p:nvGraphicFramePr>
        <p:xfrm>
          <a:off x="152400" y="589493"/>
          <a:ext cx="8839200" cy="5405120"/>
        </p:xfrm>
        <a:graphic>
          <a:graphicData uri="http://schemas.openxmlformats.org/drawingml/2006/table">
            <a:tbl>
              <a:tblPr firstRow="1" bandRow="1">
                <a:tableStyleId>{9DCAF9ED-07DC-4A11-8D7F-57B35C25682E}</a:tableStyleId>
              </a:tblPr>
              <a:tblGrid>
                <a:gridCol w="2057400">
                  <a:extLst>
                    <a:ext uri="{9D8B030D-6E8A-4147-A177-3AD203B41FA5}">
                      <a16:colId xmlns:a16="http://schemas.microsoft.com/office/drawing/2014/main" val="20000"/>
                    </a:ext>
                  </a:extLst>
                </a:gridCol>
                <a:gridCol w="6781800">
                  <a:extLst>
                    <a:ext uri="{9D8B030D-6E8A-4147-A177-3AD203B41FA5}">
                      <a16:colId xmlns:a16="http://schemas.microsoft.com/office/drawing/2014/main" val="20001"/>
                    </a:ext>
                  </a:extLst>
                </a:gridCol>
              </a:tblGrid>
              <a:tr h="370840">
                <a:tc gridSpan="2">
                  <a:txBody>
                    <a:bodyPr/>
                    <a:lstStyle/>
                    <a:p>
                      <a:pPr algn="ctr"/>
                      <a:r>
                        <a:rPr lang="en-US" dirty="0"/>
                        <a:t>IZ-QR-1_Query_Child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a:t>Query</a:t>
                      </a:r>
                      <a:r>
                        <a:rPr lang="en-US" baseline="0" dirty="0"/>
                        <a:t> for a child in which the patient record is found</a:t>
                      </a:r>
                      <a:endParaRPr lang="en-US" dirty="0"/>
                    </a:p>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a:t>Receive</a:t>
                      </a:r>
                      <a:r>
                        <a:rPr lang="en-US" baseline="0" dirty="0"/>
                        <a:t> a response message containing the evaluated history and forecast; display history and forecast.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b="1" dirty="0">
                          <a:solidFill>
                            <a:schemeClr val="bg1"/>
                          </a:solidFill>
                        </a:rPr>
                        <a:t>Steps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b="1" dirty="0">
                          <a:solidFill>
                            <a:schemeClr val="bg1"/>
                          </a:solidFill>
                        </a:rPr>
                        <a:t>High-level Test Objectives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2"/>
                  </a:ext>
                </a:extLst>
              </a:tr>
              <a:tr h="370840">
                <a:tc>
                  <a:txBody>
                    <a:bodyPr/>
                    <a:lstStyle/>
                    <a:p>
                      <a:r>
                        <a:rPr lang="en-US" b="1" dirty="0"/>
                        <a:t>Step 1:</a:t>
                      </a:r>
                    </a:p>
                    <a:p>
                      <a:r>
                        <a:rPr lang="en-US" sz="1000" b="1" dirty="0"/>
                        <a:t>IZ-QR-1.1_Query_Q11_Z44  </a:t>
                      </a:r>
                    </a:p>
                    <a:p>
                      <a:r>
                        <a:rPr lang="en-US" dirty="0"/>
                        <a:t>Create </a:t>
                      </a:r>
                    </a:p>
                    <a:p>
                      <a:r>
                        <a:rPr lang="en-US" dirty="0"/>
                        <a:t>Query</a:t>
                      </a:r>
                    </a:p>
                    <a:p>
                      <a:r>
                        <a:rPr lang="en-US" dirty="0"/>
                        <a:t>Message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a:t>Create</a:t>
                      </a:r>
                      <a:r>
                        <a:rPr lang="en-US" baseline="0" dirty="0"/>
                        <a:t> a query message for Young Adult</a:t>
                      </a:r>
                    </a:p>
                    <a:p>
                      <a:pPr marL="285750" indent="-285750">
                        <a:buClr>
                          <a:srgbClr val="0070C0"/>
                        </a:buClr>
                        <a:buFont typeface="Wingdings" panose="05000000000000000000" pitchFamily="2" charset="2"/>
                        <a:buChar char="Ø"/>
                      </a:pPr>
                      <a:r>
                        <a:rPr lang="en-US" baseline="0" dirty="0"/>
                        <a:t>Contains typical demographics data including:</a:t>
                      </a:r>
                    </a:p>
                    <a:p>
                      <a:pPr marL="742950" lvl="1" indent="-285750">
                        <a:buClr>
                          <a:srgbClr val="0070C0"/>
                        </a:buClr>
                        <a:buFont typeface="Wingdings" panose="05000000000000000000" pitchFamily="2" charset="2"/>
                        <a:buChar char="Ø"/>
                      </a:pPr>
                      <a:r>
                        <a:rPr lang="en-US" baseline="0" dirty="0"/>
                        <a:t>Patient Name </a:t>
                      </a:r>
                    </a:p>
                    <a:p>
                      <a:pPr marL="742950" lvl="1" indent="-285750">
                        <a:buClr>
                          <a:srgbClr val="0070C0"/>
                        </a:buClr>
                        <a:buFont typeface="Wingdings" panose="05000000000000000000" pitchFamily="2" charset="2"/>
                        <a:buChar char="Ø"/>
                      </a:pPr>
                      <a:r>
                        <a:rPr lang="en-US" baseline="0" dirty="0"/>
                        <a:t>Patient Identifier</a:t>
                      </a:r>
                    </a:p>
                    <a:p>
                      <a:pPr marL="742950" lvl="1" indent="-285750">
                        <a:buClr>
                          <a:srgbClr val="0070C0"/>
                        </a:buClr>
                        <a:buFont typeface="Wingdings" panose="05000000000000000000" pitchFamily="2" charset="2"/>
                        <a:buChar char="Ø"/>
                      </a:pPr>
                      <a:r>
                        <a:rPr lang="en-US" baseline="0" dirty="0"/>
                        <a:t>DOB</a:t>
                      </a:r>
                    </a:p>
                    <a:p>
                      <a:pPr marL="742950" lvl="1" indent="-285750">
                        <a:buClr>
                          <a:srgbClr val="0070C0"/>
                        </a:buClr>
                        <a:buFont typeface="Wingdings" panose="05000000000000000000" pitchFamily="2" charset="2"/>
                        <a:buChar char="Ø"/>
                      </a:pPr>
                      <a:r>
                        <a:rPr lang="en-US" baseline="0" dirty="0"/>
                        <a:t>Gender</a:t>
                      </a:r>
                    </a:p>
                    <a:p>
                      <a:pPr marL="742950" lvl="1" indent="-285750">
                        <a:buClr>
                          <a:srgbClr val="0070C0"/>
                        </a:buClr>
                        <a:buFont typeface="Wingdings" panose="05000000000000000000" pitchFamily="2" charset="2"/>
                        <a:buChar char="Ø"/>
                      </a:pPr>
                      <a:r>
                        <a:rPr lang="en-US" baseline="0" dirty="0"/>
                        <a:t>Address</a:t>
                      </a:r>
                    </a:p>
                    <a:p>
                      <a:pPr marL="742950" lvl="1" indent="-285750">
                        <a:buClr>
                          <a:srgbClr val="0070C0"/>
                        </a:buClr>
                        <a:buFont typeface="Wingdings" panose="05000000000000000000" pitchFamily="2" charset="2"/>
                        <a:buChar char="Ø"/>
                      </a:pPr>
                      <a:r>
                        <a:rPr lang="en-US" baseline="0" dirty="0"/>
                        <a:t>Phone</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b="1" dirty="0"/>
                        <a:t>Step 2:</a:t>
                      </a:r>
                    </a:p>
                    <a:p>
                      <a:r>
                        <a:rPr lang="en-US" sz="1000" b="1" dirty="0"/>
                        <a:t>IZ-QR-1.2_Response_K11_Z42</a:t>
                      </a:r>
                    </a:p>
                    <a:p>
                      <a:r>
                        <a:rPr lang="en-US" dirty="0"/>
                        <a:t>Receive RSP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a:t>Query</a:t>
                      </a:r>
                      <a:r>
                        <a:rPr lang="en-US" baseline="0" dirty="0"/>
                        <a:t> was successful and returns an evaluated history and forecast for the patient</a:t>
                      </a:r>
                      <a:endParaRPr lang="en-US" baseline="0" dirty="0">
                        <a:solidFill>
                          <a:schemeClr val="tx1"/>
                        </a:solidFill>
                      </a:endParaRPr>
                    </a:p>
                    <a:p>
                      <a:pPr marL="285750" indent="-285750">
                        <a:buClr>
                          <a:srgbClr val="0070C0"/>
                        </a:buClr>
                        <a:buFont typeface="Wingdings" panose="05000000000000000000" pitchFamily="2" charset="2"/>
                        <a:buChar char="Ø"/>
                      </a:pPr>
                      <a:r>
                        <a:rPr lang="en-US" baseline="0" dirty="0"/>
                        <a:t>EHR-S is to process and display the response message containing multiple immunization events and recommendations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34</a:t>
            </a:fld>
            <a:endParaRPr lang="en-US">
              <a:solidFill>
                <a:srgbClr val="FFFFFF"/>
              </a:solidFill>
            </a:endParaRPr>
          </a:p>
        </p:txBody>
      </p:sp>
    </p:spTree>
    <p:extLst>
      <p:ext uri="{BB962C8B-B14F-4D97-AF65-F5344CB8AC3E}">
        <p14:creationId xmlns:p14="http://schemas.microsoft.com/office/powerpoint/2010/main" val="21160483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52400" y="33867"/>
            <a:ext cx="8229600" cy="519113"/>
          </a:xfrm>
        </p:spPr>
        <p:txBody>
          <a:bodyPr/>
          <a:lstStyle/>
          <a:p>
            <a:r>
              <a:rPr lang="en-US" dirty="0"/>
              <a:t>Test Case 2: Query for Adult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30201030"/>
              </p:ext>
            </p:extLst>
          </p:nvPr>
        </p:nvGraphicFramePr>
        <p:xfrm>
          <a:off x="152400" y="589493"/>
          <a:ext cx="8839200" cy="5405120"/>
        </p:xfrm>
        <a:graphic>
          <a:graphicData uri="http://schemas.openxmlformats.org/drawingml/2006/table">
            <a:tbl>
              <a:tblPr firstRow="1" bandRow="1">
                <a:tableStyleId>{9DCAF9ED-07DC-4A11-8D7F-57B35C25682E}</a:tableStyleId>
              </a:tblPr>
              <a:tblGrid>
                <a:gridCol w="2152499">
                  <a:extLst>
                    <a:ext uri="{9D8B030D-6E8A-4147-A177-3AD203B41FA5}">
                      <a16:colId xmlns:a16="http://schemas.microsoft.com/office/drawing/2014/main" val="20000"/>
                    </a:ext>
                  </a:extLst>
                </a:gridCol>
                <a:gridCol w="6686701">
                  <a:extLst>
                    <a:ext uri="{9D8B030D-6E8A-4147-A177-3AD203B41FA5}">
                      <a16:colId xmlns:a16="http://schemas.microsoft.com/office/drawing/2014/main" val="20001"/>
                    </a:ext>
                  </a:extLst>
                </a:gridCol>
              </a:tblGrid>
              <a:tr h="370840">
                <a:tc gridSpan="2">
                  <a:txBody>
                    <a:bodyPr/>
                    <a:lstStyle/>
                    <a:p>
                      <a:pPr algn="ctr"/>
                      <a:r>
                        <a:rPr lang="en-US" dirty="0"/>
                        <a:t>IZ-QR-2_Query_Adult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a:t>Query</a:t>
                      </a:r>
                      <a:r>
                        <a:rPr lang="en-US" baseline="0" dirty="0"/>
                        <a:t> for an adult in which the patient record is found</a:t>
                      </a:r>
                      <a:endParaRPr lang="en-US" dirty="0"/>
                    </a:p>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a:t>Receive</a:t>
                      </a:r>
                      <a:r>
                        <a:rPr lang="en-US" baseline="0" dirty="0"/>
                        <a:t> a response message containing the evaluated history and forecast; display history and forecast.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b="1" dirty="0">
                          <a:solidFill>
                            <a:schemeClr val="bg1"/>
                          </a:solidFill>
                        </a:rPr>
                        <a:t>Steps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b="1" dirty="0">
                          <a:solidFill>
                            <a:schemeClr val="bg1"/>
                          </a:solidFill>
                        </a:rPr>
                        <a:t>High-level Test Objectives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2"/>
                  </a:ext>
                </a:extLst>
              </a:tr>
              <a:tr h="370840">
                <a:tc>
                  <a:txBody>
                    <a:bodyPr/>
                    <a:lstStyle/>
                    <a:p>
                      <a:r>
                        <a:rPr lang="en-US" b="1" dirty="0"/>
                        <a:t>Step 1:</a:t>
                      </a:r>
                    </a:p>
                    <a:p>
                      <a:r>
                        <a:rPr lang="en-US" sz="1000" b="1" dirty="0"/>
                        <a:t>IZ-QR-2.1_Query_Q11_Z44  </a:t>
                      </a:r>
                    </a:p>
                    <a:p>
                      <a:r>
                        <a:rPr lang="en-US" dirty="0"/>
                        <a:t>Create </a:t>
                      </a:r>
                    </a:p>
                    <a:p>
                      <a:r>
                        <a:rPr lang="en-US" dirty="0"/>
                        <a:t>Query</a:t>
                      </a:r>
                    </a:p>
                    <a:p>
                      <a:r>
                        <a:rPr lang="en-US" dirty="0"/>
                        <a:t>Message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a:t>Create</a:t>
                      </a:r>
                      <a:r>
                        <a:rPr lang="en-US" baseline="0" dirty="0"/>
                        <a:t> a query message for older Adult</a:t>
                      </a:r>
                    </a:p>
                    <a:p>
                      <a:pPr marL="285750" indent="-285750">
                        <a:buClr>
                          <a:srgbClr val="0070C0"/>
                        </a:buClr>
                        <a:buFont typeface="Wingdings" panose="05000000000000000000" pitchFamily="2" charset="2"/>
                        <a:buChar char="Ø"/>
                      </a:pPr>
                      <a:r>
                        <a:rPr lang="en-US" baseline="0" dirty="0"/>
                        <a:t>Contains typical demographics data including:</a:t>
                      </a:r>
                    </a:p>
                    <a:p>
                      <a:pPr marL="742950" lvl="1" indent="-285750">
                        <a:buClr>
                          <a:srgbClr val="0070C0"/>
                        </a:buClr>
                        <a:buFont typeface="Wingdings" panose="05000000000000000000" pitchFamily="2" charset="2"/>
                        <a:buChar char="Ø"/>
                      </a:pPr>
                      <a:r>
                        <a:rPr lang="en-US" baseline="0" dirty="0"/>
                        <a:t>Patient Name</a:t>
                      </a:r>
                    </a:p>
                    <a:p>
                      <a:pPr marL="742950" lvl="1" indent="-285750">
                        <a:buClr>
                          <a:srgbClr val="0070C0"/>
                        </a:buClr>
                        <a:buFont typeface="Wingdings" panose="05000000000000000000" pitchFamily="2" charset="2"/>
                        <a:buChar char="Ø"/>
                      </a:pPr>
                      <a:r>
                        <a:rPr lang="en-US" baseline="0" dirty="0"/>
                        <a:t>Patient Identifier</a:t>
                      </a:r>
                    </a:p>
                    <a:p>
                      <a:pPr marL="742950" lvl="1" indent="-285750">
                        <a:buClr>
                          <a:srgbClr val="0070C0"/>
                        </a:buClr>
                        <a:buFont typeface="Wingdings" panose="05000000000000000000" pitchFamily="2" charset="2"/>
                        <a:buChar char="Ø"/>
                      </a:pPr>
                      <a:r>
                        <a:rPr lang="en-US" baseline="0" dirty="0"/>
                        <a:t>DOB</a:t>
                      </a:r>
                    </a:p>
                    <a:p>
                      <a:pPr marL="742950" lvl="1" indent="-285750">
                        <a:buClr>
                          <a:srgbClr val="0070C0"/>
                        </a:buClr>
                        <a:buFont typeface="Wingdings" panose="05000000000000000000" pitchFamily="2" charset="2"/>
                        <a:buChar char="Ø"/>
                      </a:pPr>
                      <a:r>
                        <a:rPr lang="en-US" baseline="0" dirty="0"/>
                        <a:t>Gender</a:t>
                      </a:r>
                    </a:p>
                    <a:p>
                      <a:pPr marL="742950" lvl="1" indent="-285750">
                        <a:buClr>
                          <a:srgbClr val="0070C0"/>
                        </a:buClr>
                        <a:buFont typeface="Wingdings" panose="05000000000000000000" pitchFamily="2" charset="2"/>
                        <a:buChar char="Ø"/>
                      </a:pPr>
                      <a:r>
                        <a:rPr lang="en-US" baseline="0" dirty="0"/>
                        <a:t>Address</a:t>
                      </a:r>
                    </a:p>
                    <a:p>
                      <a:pPr marL="742950" lvl="1" indent="-285750">
                        <a:buClr>
                          <a:srgbClr val="0070C0"/>
                        </a:buClr>
                        <a:buFont typeface="Wingdings" panose="05000000000000000000" pitchFamily="2" charset="2"/>
                        <a:buChar char="Ø"/>
                      </a:pPr>
                      <a:r>
                        <a:rPr lang="en-US" baseline="0" dirty="0"/>
                        <a:t>Phone</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b="1" dirty="0"/>
                        <a:t>Step 2:</a:t>
                      </a:r>
                    </a:p>
                    <a:p>
                      <a:r>
                        <a:rPr lang="en-US" sz="1000" b="1" dirty="0"/>
                        <a:t>IZ-QR-2.2_Response_K11_Z42</a:t>
                      </a:r>
                    </a:p>
                    <a:p>
                      <a:r>
                        <a:rPr lang="en-US" dirty="0"/>
                        <a:t>Receive RSP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a:t>Query</a:t>
                      </a:r>
                      <a:r>
                        <a:rPr lang="en-US" baseline="0" dirty="0"/>
                        <a:t> was successful and returns an evaluated history and forecast for the patient</a:t>
                      </a:r>
                      <a:endParaRPr lang="en-US" baseline="0" dirty="0">
                        <a:solidFill>
                          <a:schemeClr val="tx1"/>
                        </a:solidFill>
                      </a:endParaRPr>
                    </a:p>
                    <a:p>
                      <a:pPr marL="285750" indent="-285750">
                        <a:buClr>
                          <a:srgbClr val="0070C0"/>
                        </a:buClr>
                        <a:buFont typeface="Wingdings" panose="05000000000000000000" pitchFamily="2" charset="2"/>
                        <a:buChar char="Ø"/>
                      </a:pPr>
                      <a:r>
                        <a:rPr lang="en-US" baseline="0" dirty="0"/>
                        <a:t>EHR-S is to process and display the response message containing a single immunization event and multiple recommendations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35</a:t>
            </a:fld>
            <a:endParaRPr lang="en-US">
              <a:solidFill>
                <a:srgbClr val="FFFFFF"/>
              </a:solidFill>
            </a:endParaRPr>
          </a:p>
        </p:txBody>
      </p:sp>
    </p:spTree>
    <p:extLst>
      <p:ext uri="{BB962C8B-B14F-4D97-AF65-F5344CB8AC3E}">
        <p14:creationId xmlns:p14="http://schemas.microsoft.com/office/powerpoint/2010/main" val="2278956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52400" y="33867"/>
            <a:ext cx="8229600" cy="519113"/>
          </a:xfrm>
        </p:spPr>
        <p:txBody>
          <a:bodyPr/>
          <a:lstStyle/>
          <a:p>
            <a:r>
              <a:rPr lang="en-US" dirty="0"/>
              <a:t>Test Case 3: Query where No Patients are Found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66423320"/>
              </p:ext>
            </p:extLst>
          </p:nvPr>
        </p:nvGraphicFramePr>
        <p:xfrm>
          <a:off x="152400" y="609600"/>
          <a:ext cx="8839200" cy="4582160"/>
        </p:xfrm>
        <a:graphic>
          <a:graphicData uri="http://schemas.openxmlformats.org/drawingml/2006/table">
            <a:tbl>
              <a:tblPr firstRow="1" bandRow="1">
                <a:tableStyleId>{9DCAF9ED-07DC-4A11-8D7F-57B35C25682E}</a:tableStyleId>
              </a:tblPr>
              <a:tblGrid>
                <a:gridCol w="2152499">
                  <a:extLst>
                    <a:ext uri="{9D8B030D-6E8A-4147-A177-3AD203B41FA5}">
                      <a16:colId xmlns:a16="http://schemas.microsoft.com/office/drawing/2014/main" val="20000"/>
                    </a:ext>
                  </a:extLst>
                </a:gridCol>
                <a:gridCol w="6686701">
                  <a:extLst>
                    <a:ext uri="{9D8B030D-6E8A-4147-A177-3AD203B41FA5}">
                      <a16:colId xmlns:a16="http://schemas.microsoft.com/office/drawing/2014/main" val="20001"/>
                    </a:ext>
                  </a:extLst>
                </a:gridCol>
              </a:tblGrid>
              <a:tr h="370840">
                <a:tc gridSpan="2">
                  <a:txBody>
                    <a:bodyPr/>
                    <a:lstStyle/>
                    <a:p>
                      <a:pPr algn="ctr"/>
                      <a:r>
                        <a:rPr lang="en-US" dirty="0"/>
                        <a:t>IZ-QR-3_Query_No</a:t>
                      </a:r>
                      <a:r>
                        <a:rPr lang="en-US" baseline="0" dirty="0"/>
                        <a:t> Patients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a:t>Query</a:t>
                      </a:r>
                      <a:r>
                        <a:rPr lang="en-US" baseline="0" dirty="0"/>
                        <a:t> for a </a:t>
                      </a:r>
                      <a:r>
                        <a:rPr lang="en-US" baseline="0" dirty="0">
                          <a:solidFill>
                            <a:schemeClr val="tx1"/>
                          </a:solidFill>
                        </a:rPr>
                        <a:t>toddler in </a:t>
                      </a:r>
                      <a:r>
                        <a:rPr lang="en-US" baseline="0" dirty="0"/>
                        <a:t>which the patient record is not  found</a:t>
                      </a:r>
                      <a:endParaRPr lang="en-US" dirty="0"/>
                    </a:p>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a:t>Receive</a:t>
                      </a:r>
                      <a:r>
                        <a:rPr lang="en-US" baseline="0" dirty="0"/>
                        <a:t> a response message indicating no person found</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b="1" dirty="0">
                          <a:solidFill>
                            <a:schemeClr val="bg1"/>
                          </a:solidFill>
                        </a:rPr>
                        <a:t>Steps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b="1" dirty="0">
                          <a:solidFill>
                            <a:schemeClr val="bg1"/>
                          </a:solidFill>
                        </a:rPr>
                        <a:t>High-level Test Objectives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2"/>
                  </a:ext>
                </a:extLst>
              </a:tr>
              <a:tr h="370840">
                <a:tc>
                  <a:txBody>
                    <a:bodyPr/>
                    <a:lstStyle/>
                    <a:p>
                      <a:r>
                        <a:rPr lang="en-US" b="1" dirty="0"/>
                        <a:t>Step 1:</a:t>
                      </a:r>
                    </a:p>
                    <a:p>
                      <a:r>
                        <a:rPr lang="en-US" sz="1000" b="1" dirty="0"/>
                        <a:t>IZ-QR-3.1_Query_Q11_Z44  </a:t>
                      </a:r>
                    </a:p>
                    <a:p>
                      <a:r>
                        <a:rPr lang="en-US" dirty="0"/>
                        <a:t>Create </a:t>
                      </a:r>
                    </a:p>
                    <a:p>
                      <a:r>
                        <a:rPr lang="en-US" dirty="0"/>
                        <a:t>Query</a:t>
                      </a:r>
                    </a:p>
                    <a:p>
                      <a:r>
                        <a:rPr lang="en-US" dirty="0"/>
                        <a:t>Message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a:t>Create</a:t>
                      </a:r>
                      <a:r>
                        <a:rPr lang="en-US" baseline="0" dirty="0"/>
                        <a:t> a query message</a:t>
                      </a:r>
                    </a:p>
                    <a:p>
                      <a:pPr marL="285750" indent="-285750">
                        <a:buClr>
                          <a:srgbClr val="0070C0"/>
                        </a:buClr>
                        <a:buFont typeface="Wingdings" panose="05000000000000000000" pitchFamily="2" charset="2"/>
                        <a:buChar char="Ø"/>
                      </a:pPr>
                      <a:r>
                        <a:rPr lang="en-US" baseline="0" dirty="0"/>
                        <a:t>Contains typical demographics data and additionally:</a:t>
                      </a:r>
                    </a:p>
                    <a:p>
                      <a:pPr marL="742950" lvl="1" indent="-285750">
                        <a:buClr>
                          <a:srgbClr val="0070C0"/>
                        </a:buClr>
                        <a:buFont typeface="Wingdings" panose="05000000000000000000" pitchFamily="2" charset="2"/>
                        <a:buChar char="Ø"/>
                      </a:pPr>
                      <a:r>
                        <a:rPr lang="en-US" baseline="0" dirty="0">
                          <a:solidFill>
                            <a:srgbClr val="FF0000"/>
                          </a:solidFill>
                        </a:rPr>
                        <a:t>Multiple Birth Indicator</a:t>
                      </a:r>
                    </a:p>
                    <a:p>
                      <a:pPr marL="742950" lvl="1" indent="-285750">
                        <a:buClr>
                          <a:srgbClr val="0070C0"/>
                        </a:buClr>
                        <a:buFont typeface="Wingdings" panose="05000000000000000000" pitchFamily="2" charset="2"/>
                        <a:buChar char="Ø"/>
                      </a:pPr>
                      <a:r>
                        <a:rPr lang="en-US" baseline="0" dirty="0">
                          <a:solidFill>
                            <a:srgbClr val="FF0000"/>
                          </a:solidFill>
                        </a:rPr>
                        <a:t>Birth Order</a:t>
                      </a:r>
                    </a:p>
                    <a:p>
                      <a:pPr marL="742950" lvl="1" indent="-285750">
                        <a:buClr>
                          <a:srgbClr val="0070C0"/>
                        </a:buClr>
                        <a:buFont typeface="Wingdings" panose="05000000000000000000" pitchFamily="2" charset="2"/>
                        <a:buChar char="Ø"/>
                      </a:pPr>
                      <a:r>
                        <a:rPr lang="en-US" baseline="0" dirty="0">
                          <a:solidFill>
                            <a:srgbClr val="FF0000"/>
                          </a:solidFill>
                        </a:rPr>
                        <a:t>Mother’s Maiden Name</a:t>
                      </a:r>
                    </a:p>
                    <a:p>
                      <a:pPr marL="742950" lvl="1" indent="-285750">
                        <a:buClr>
                          <a:srgbClr val="0070C0"/>
                        </a:buClr>
                        <a:buFont typeface="Wingdings" panose="05000000000000000000" pitchFamily="2" charset="2"/>
                        <a:buChar char="Ø"/>
                      </a:pPr>
                      <a:r>
                        <a:rPr lang="en-US" baseline="0" dirty="0">
                          <a:solidFill>
                            <a:srgbClr val="FF0000"/>
                          </a:solidFill>
                        </a:rPr>
                        <a:t>Fully valued address</a:t>
                      </a:r>
                    </a:p>
                    <a:p>
                      <a:pPr marL="285750" lvl="0" indent="-285750">
                        <a:buClr>
                          <a:srgbClr val="0070C0"/>
                        </a:buClr>
                        <a:buFont typeface="Wingdings" panose="05000000000000000000" pitchFamily="2" charset="2"/>
                        <a:buChar char="Ø"/>
                      </a:pPr>
                      <a:r>
                        <a:rPr lang="en-US" dirty="0">
                          <a:solidFill>
                            <a:srgbClr val="FF0000"/>
                          </a:solidFill>
                        </a:rPr>
                        <a:t>Support of OIDs in the query message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b="1" dirty="0"/>
                        <a:t>Step 2:</a:t>
                      </a:r>
                    </a:p>
                    <a:p>
                      <a:r>
                        <a:rPr lang="en-US" sz="1000" b="1" dirty="0"/>
                        <a:t>IZ-QR-3.2_Response_K11_Z33</a:t>
                      </a:r>
                    </a:p>
                    <a:p>
                      <a:r>
                        <a:rPr lang="en-US" dirty="0"/>
                        <a:t>Receive RSP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a:t>Query</a:t>
                      </a:r>
                      <a:r>
                        <a:rPr lang="en-US" baseline="0" dirty="0"/>
                        <a:t> was successful but returned no </a:t>
                      </a:r>
                      <a:r>
                        <a:rPr lang="en-US" sz="1800" dirty="0">
                          <a:ea typeface="ＭＳ Ｐゴシック" charset="0"/>
                        </a:rPr>
                        <a:t>high confidence matches</a:t>
                      </a:r>
                      <a:endParaRPr lang="en-US" baseline="0" dirty="0">
                        <a:solidFill>
                          <a:schemeClr val="tx1"/>
                        </a:solidFill>
                      </a:endParaRPr>
                    </a:p>
                    <a:p>
                      <a:pPr marL="285750" indent="-285750">
                        <a:buClr>
                          <a:srgbClr val="0070C0"/>
                        </a:buClr>
                        <a:buFont typeface="Wingdings" panose="05000000000000000000" pitchFamily="2" charset="2"/>
                        <a:buChar char="Ø"/>
                      </a:pPr>
                      <a:r>
                        <a:rPr lang="en-US" baseline="0" dirty="0"/>
                        <a:t>EHR-S is to process the response message and display </a:t>
                      </a:r>
                      <a:r>
                        <a:rPr lang="en-US" baseline="0" dirty="0">
                          <a:solidFill>
                            <a:srgbClr val="FF0000"/>
                          </a:solidFill>
                        </a:rPr>
                        <a:t>some indication </a:t>
                      </a:r>
                      <a:r>
                        <a:rPr lang="en-US" baseline="0" dirty="0"/>
                        <a:t>to the end user that </a:t>
                      </a:r>
                      <a:r>
                        <a:rPr lang="en-US" baseline="0" dirty="0">
                          <a:solidFill>
                            <a:srgbClr val="FF0000"/>
                          </a:solidFill>
                        </a:rPr>
                        <a:t>no matches were found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36</a:t>
            </a:fld>
            <a:endParaRPr lang="en-US">
              <a:solidFill>
                <a:srgbClr val="FFFFFF"/>
              </a:solidFill>
            </a:endParaRPr>
          </a:p>
        </p:txBody>
      </p:sp>
    </p:spTree>
    <p:extLst>
      <p:ext uri="{BB962C8B-B14F-4D97-AF65-F5344CB8AC3E}">
        <p14:creationId xmlns:p14="http://schemas.microsoft.com/office/powerpoint/2010/main" val="14708738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52400" y="33867"/>
            <a:ext cx="8229600" cy="519113"/>
          </a:xfrm>
        </p:spPr>
        <p:txBody>
          <a:bodyPr/>
          <a:lstStyle/>
          <a:p>
            <a:r>
              <a:rPr lang="en-US" dirty="0"/>
              <a:t>Test Case 4: Query where Too Many Patients Found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7250019"/>
              </p:ext>
            </p:extLst>
          </p:nvPr>
        </p:nvGraphicFramePr>
        <p:xfrm>
          <a:off x="152400" y="685800"/>
          <a:ext cx="8839200" cy="5405120"/>
        </p:xfrm>
        <a:graphic>
          <a:graphicData uri="http://schemas.openxmlformats.org/drawingml/2006/table">
            <a:tbl>
              <a:tblPr firstRow="1" bandRow="1">
                <a:tableStyleId>{9DCAF9ED-07DC-4A11-8D7F-57B35C25682E}</a:tableStyleId>
              </a:tblPr>
              <a:tblGrid>
                <a:gridCol w="2152499">
                  <a:extLst>
                    <a:ext uri="{9D8B030D-6E8A-4147-A177-3AD203B41FA5}">
                      <a16:colId xmlns:a16="http://schemas.microsoft.com/office/drawing/2014/main" val="20000"/>
                    </a:ext>
                  </a:extLst>
                </a:gridCol>
                <a:gridCol w="6686701">
                  <a:extLst>
                    <a:ext uri="{9D8B030D-6E8A-4147-A177-3AD203B41FA5}">
                      <a16:colId xmlns:a16="http://schemas.microsoft.com/office/drawing/2014/main" val="20001"/>
                    </a:ext>
                  </a:extLst>
                </a:gridCol>
              </a:tblGrid>
              <a:tr h="370840">
                <a:tc gridSpan="2">
                  <a:txBody>
                    <a:bodyPr/>
                    <a:lstStyle/>
                    <a:p>
                      <a:pPr algn="ctr"/>
                      <a:r>
                        <a:rPr lang="en-US" dirty="0"/>
                        <a:t>IZ-QR-4_Query_Too_Many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a:t>Query</a:t>
                      </a:r>
                      <a:r>
                        <a:rPr lang="en-US" baseline="0" dirty="0"/>
                        <a:t> for a child in which no patient record is returned because too many patients are found</a:t>
                      </a:r>
                      <a:endParaRPr lang="en-US" dirty="0"/>
                    </a:p>
                    <a:p>
                      <a:pPr marL="342900" marR="0" indent="-342900" algn="l" defTabSz="914400" rtl="0" eaLnBrk="1" fontAlgn="auto" latinLnBrk="0" hangingPunct="1">
                        <a:lnSpc>
                          <a:spcPct val="100000"/>
                        </a:lnSpc>
                        <a:spcBef>
                          <a:spcPts val="0"/>
                        </a:spcBef>
                        <a:spcAft>
                          <a:spcPts val="0"/>
                        </a:spcAft>
                        <a:buClrTx/>
                        <a:buSzTx/>
                        <a:buFontTx/>
                        <a:buAutoNum type="arabicParenBoth"/>
                        <a:tabLst/>
                        <a:defRPr/>
                      </a:pPr>
                      <a:r>
                        <a:rPr lang="en-US" dirty="0"/>
                        <a:t>Receive</a:t>
                      </a:r>
                      <a:r>
                        <a:rPr lang="en-US" baseline="0" dirty="0"/>
                        <a:t> a response message and inform the end user</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b="1" dirty="0">
                          <a:solidFill>
                            <a:schemeClr val="bg1"/>
                          </a:solidFill>
                        </a:rPr>
                        <a:t>Steps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b="1" dirty="0">
                          <a:solidFill>
                            <a:schemeClr val="bg1"/>
                          </a:solidFill>
                        </a:rPr>
                        <a:t>High-level Test Objectives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2"/>
                  </a:ext>
                </a:extLst>
              </a:tr>
              <a:tr h="370840">
                <a:tc>
                  <a:txBody>
                    <a:bodyPr/>
                    <a:lstStyle/>
                    <a:p>
                      <a:r>
                        <a:rPr lang="en-US" b="1" dirty="0"/>
                        <a:t>Step 1:</a:t>
                      </a:r>
                    </a:p>
                    <a:p>
                      <a:r>
                        <a:rPr lang="en-US" sz="1000" b="1" dirty="0"/>
                        <a:t>IZ-QR-4.1_Query_Q11_Z44  </a:t>
                      </a:r>
                    </a:p>
                    <a:p>
                      <a:r>
                        <a:rPr lang="en-US" dirty="0"/>
                        <a:t>Create </a:t>
                      </a:r>
                    </a:p>
                    <a:p>
                      <a:r>
                        <a:rPr lang="en-US" dirty="0"/>
                        <a:t>Query</a:t>
                      </a:r>
                    </a:p>
                    <a:p>
                      <a:r>
                        <a:rPr lang="en-US" dirty="0"/>
                        <a:t>Message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a:t>Create</a:t>
                      </a:r>
                      <a:r>
                        <a:rPr lang="en-US" baseline="0" dirty="0"/>
                        <a:t> a query message</a:t>
                      </a:r>
                    </a:p>
                    <a:p>
                      <a:pPr marL="285750" indent="-285750">
                        <a:buClr>
                          <a:srgbClr val="0070C0"/>
                        </a:buClr>
                        <a:buFont typeface="Wingdings" panose="05000000000000000000" pitchFamily="2" charset="2"/>
                        <a:buChar char="Ø"/>
                      </a:pPr>
                      <a:r>
                        <a:rPr lang="en-US" baseline="0" dirty="0"/>
                        <a:t>Contains typical demographics data including:</a:t>
                      </a:r>
                    </a:p>
                    <a:p>
                      <a:pPr marL="742950" lvl="1" indent="-285750">
                        <a:buClr>
                          <a:srgbClr val="0070C0"/>
                        </a:buClr>
                        <a:buFont typeface="Wingdings" panose="05000000000000000000" pitchFamily="2" charset="2"/>
                        <a:buChar char="Ø"/>
                      </a:pPr>
                      <a:r>
                        <a:rPr lang="en-US" baseline="0" dirty="0"/>
                        <a:t>Patient Name</a:t>
                      </a:r>
                    </a:p>
                    <a:p>
                      <a:pPr marL="742950" lvl="1" indent="-285750">
                        <a:buClr>
                          <a:srgbClr val="0070C0"/>
                        </a:buClr>
                        <a:buFont typeface="Wingdings" panose="05000000000000000000" pitchFamily="2" charset="2"/>
                        <a:buChar char="Ø"/>
                      </a:pPr>
                      <a:r>
                        <a:rPr lang="en-US" baseline="0" dirty="0"/>
                        <a:t>Patient Identifier</a:t>
                      </a:r>
                    </a:p>
                    <a:p>
                      <a:pPr marL="742950" lvl="1" indent="-285750">
                        <a:buClr>
                          <a:srgbClr val="0070C0"/>
                        </a:buClr>
                        <a:buFont typeface="Wingdings" panose="05000000000000000000" pitchFamily="2" charset="2"/>
                        <a:buChar char="Ø"/>
                      </a:pPr>
                      <a:r>
                        <a:rPr lang="en-US" baseline="0" dirty="0"/>
                        <a:t>DOB</a:t>
                      </a:r>
                    </a:p>
                    <a:p>
                      <a:pPr marL="742950" lvl="1" indent="-285750">
                        <a:buClr>
                          <a:srgbClr val="0070C0"/>
                        </a:buClr>
                        <a:buFont typeface="Wingdings" panose="05000000000000000000" pitchFamily="2" charset="2"/>
                        <a:buChar char="Ø"/>
                      </a:pPr>
                      <a:r>
                        <a:rPr lang="en-US" baseline="0" dirty="0"/>
                        <a:t>Gender</a:t>
                      </a:r>
                    </a:p>
                    <a:p>
                      <a:pPr marL="742950" lvl="1" indent="-285750">
                        <a:buClr>
                          <a:srgbClr val="0070C0"/>
                        </a:buClr>
                        <a:buFont typeface="Wingdings" panose="05000000000000000000" pitchFamily="2" charset="2"/>
                        <a:buChar char="Ø"/>
                      </a:pPr>
                      <a:r>
                        <a:rPr lang="en-US" baseline="0" dirty="0"/>
                        <a:t>Address</a:t>
                      </a:r>
                    </a:p>
                    <a:p>
                      <a:pPr marL="742950" lvl="1" indent="-285750">
                        <a:buClr>
                          <a:srgbClr val="0070C0"/>
                        </a:buClr>
                        <a:buFont typeface="Wingdings" panose="05000000000000000000" pitchFamily="2" charset="2"/>
                        <a:buChar char="Ø"/>
                      </a:pPr>
                      <a:r>
                        <a:rPr lang="en-US" baseline="0" dirty="0"/>
                        <a:t>Phone</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b="1" dirty="0"/>
                        <a:t>Step 2:</a:t>
                      </a:r>
                    </a:p>
                    <a:p>
                      <a:r>
                        <a:rPr lang="en-US" sz="1000" b="1" dirty="0"/>
                        <a:t>IZ-QR-4.2_Response_K11_Z33</a:t>
                      </a:r>
                    </a:p>
                    <a:p>
                      <a:r>
                        <a:rPr lang="en-US" dirty="0"/>
                        <a:t>Receive RSP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marL="285750" indent="-285750">
                        <a:buClr>
                          <a:srgbClr val="0070C0"/>
                        </a:buClr>
                        <a:buFont typeface="Wingdings" panose="05000000000000000000" pitchFamily="2" charset="2"/>
                        <a:buChar char="Ø"/>
                      </a:pPr>
                      <a:r>
                        <a:rPr lang="en-US" dirty="0"/>
                        <a:t>Query</a:t>
                      </a:r>
                      <a:r>
                        <a:rPr lang="en-US" baseline="0" dirty="0"/>
                        <a:t> was successful but returns an indication that too many</a:t>
                      </a:r>
                      <a:r>
                        <a:rPr lang="en-US" sz="1800" dirty="0">
                          <a:ea typeface="ＭＳ Ｐゴシック" charset="0"/>
                        </a:rPr>
                        <a:t> matching</a:t>
                      </a:r>
                      <a:r>
                        <a:rPr lang="en-US" sz="1800" baseline="0" dirty="0">
                          <a:ea typeface="ＭＳ Ｐゴシック" charset="0"/>
                        </a:rPr>
                        <a:t> patients were found</a:t>
                      </a:r>
                      <a:r>
                        <a:rPr lang="en-US" sz="1800" dirty="0">
                          <a:ea typeface="ＭＳ Ｐゴシック" charset="0"/>
                        </a:rPr>
                        <a:t> </a:t>
                      </a:r>
                      <a:endParaRPr lang="en-US" baseline="0" dirty="0">
                        <a:solidFill>
                          <a:schemeClr val="tx1"/>
                        </a:solidFill>
                      </a:endParaRPr>
                    </a:p>
                    <a:p>
                      <a:pPr marL="285750" indent="-285750">
                        <a:buClr>
                          <a:srgbClr val="0070C0"/>
                        </a:buClr>
                        <a:buFont typeface="Wingdings" panose="05000000000000000000" pitchFamily="2" charset="2"/>
                        <a:buChar char="Ø"/>
                      </a:pPr>
                      <a:r>
                        <a:rPr lang="en-US" baseline="0" dirty="0"/>
                        <a:t>EHR-S is to process the response message and display </a:t>
                      </a:r>
                      <a:r>
                        <a:rPr lang="en-US" baseline="0" dirty="0">
                          <a:solidFill>
                            <a:srgbClr val="FF0000"/>
                          </a:solidFill>
                        </a:rPr>
                        <a:t>some indication </a:t>
                      </a:r>
                      <a:r>
                        <a:rPr lang="en-US" baseline="0" dirty="0"/>
                        <a:t>to the end user that </a:t>
                      </a:r>
                      <a:r>
                        <a:rPr lang="en-US" baseline="0" dirty="0">
                          <a:solidFill>
                            <a:srgbClr val="FF0000"/>
                          </a:solidFill>
                        </a:rPr>
                        <a:t>too many matches were found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37</a:t>
            </a:fld>
            <a:endParaRPr lang="en-US">
              <a:solidFill>
                <a:srgbClr val="FFFFFF"/>
              </a:solidFill>
            </a:endParaRPr>
          </a:p>
        </p:txBody>
      </p:sp>
    </p:spTree>
    <p:extLst>
      <p:ext uri="{BB962C8B-B14F-4D97-AF65-F5344CB8AC3E}">
        <p14:creationId xmlns:p14="http://schemas.microsoft.com/office/powerpoint/2010/main" val="2395722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781752"/>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a:solidFill>
                  <a:srgbClr val="012445"/>
                </a:solidFill>
                <a:latin typeface="+mj-lt"/>
              </a:rPr>
              <a:t>Documentation</a:t>
            </a:r>
            <a:endParaRPr lang="en-US" sz="3200" dirty="0">
              <a:solidFill>
                <a:srgbClr val="C00000"/>
              </a:solidFill>
              <a:latin typeface="+mj-lt"/>
            </a:endParaRPr>
          </a:p>
          <a:p>
            <a:pPr fontAlgn="base">
              <a:lnSpc>
                <a:spcPct val="80000"/>
              </a:lnSpc>
              <a:spcBef>
                <a:spcPct val="0"/>
              </a:spcBef>
              <a:spcAft>
                <a:spcPct val="0"/>
              </a:spcAft>
              <a:defRPr/>
            </a:pPr>
            <a:endParaRPr lang="en-US" sz="2400" i="1" dirty="0">
              <a:solidFill>
                <a:srgbClr val="012445"/>
              </a:solidFill>
            </a:endParaRPr>
          </a:p>
        </p:txBody>
      </p:sp>
    </p:spTree>
    <p:extLst>
      <p:ext uri="{BB962C8B-B14F-4D97-AF65-F5344CB8AC3E}">
        <p14:creationId xmlns:p14="http://schemas.microsoft.com/office/powerpoint/2010/main" val="4018212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Documentation</a:t>
            </a:r>
          </a:p>
        </p:txBody>
      </p:sp>
      <p:pic>
        <p:nvPicPr>
          <p:cNvPr id="5" name="Picture 4"/>
          <p:cNvPicPr>
            <a:picLocks noChangeAspect="1"/>
          </p:cNvPicPr>
          <p:nvPr/>
        </p:nvPicPr>
        <p:blipFill>
          <a:blip r:embed="rId2"/>
          <a:stretch>
            <a:fillRect/>
          </a:stretch>
        </p:blipFill>
        <p:spPr>
          <a:xfrm>
            <a:off x="262371" y="762000"/>
            <a:ext cx="8653030" cy="5330046"/>
          </a:xfrm>
          <a:prstGeom prst="rect">
            <a:avLst/>
          </a:prstGeom>
        </p:spPr>
      </p:pic>
    </p:spTree>
    <p:extLst>
      <p:ext uri="{BB962C8B-B14F-4D97-AF65-F5344CB8AC3E}">
        <p14:creationId xmlns:p14="http://schemas.microsoft.com/office/powerpoint/2010/main" val="878443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ext uri="{D42A27DB-BD31-4B8C-83A1-F6EECF244321}">
                <p14:modId xmlns:p14="http://schemas.microsoft.com/office/powerpoint/2010/main" val="3208729833"/>
              </p:ext>
            </p:extLst>
          </p:nvPr>
        </p:nvGraphicFramePr>
        <p:xfrm>
          <a:off x="419893" y="838200"/>
          <a:ext cx="8275638" cy="3382964"/>
        </p:xfrm>
        <a:graphic>
          <a:graphicData uri="http://schemas.openxmlformats.org/drawingml/2006/table">
            <a:tbl>
              <a:tblPr firstRow="1" bandRow="1">
                <a:tableStyleId>{5C22544A-7EE6-4342-B048-85BDC9FD1C3A}</a:tableStyleId>
              </a:tblPr>
              <a:tblGrid>
                <a:gridCol w="1880825">
                  <a:extLst>
                    <a:ext uri="{9D8B030D-6E8A-4147-A177-3AD203B41FA5}">
                      <a16:colId xmlns:a16="http://schemas.microsoft.com/office/drawing/2014/main" val="20000"/>
                    </a:ext>
                  </a:extLst>
                </a:gridCol>
                <a:gridCol w="6394813">
                  <a:extLst>
                    <a:ext uri="{9D8B030D-6E8A-4147-A177-3AD203B41FA5}">
                      <a16:colId xmlns:a16="http://schemas.microsoft.com/office/drawing/2014/main" val="20001"/>
                    </a:ext>
                  </a:extLst>
                </a:gridCol>
              </a:tblGrid>
              <a:tr h="380880">
                <a:tc gridSpan="2">
                  <a:txBody>
                    <a:bodyPr/>
                    <a:lstStyle/>
                    <a:p>
                      <a:pPr algn="ctr"/>
                      <a:r>
                        <a:rPr lang="en-US" sz="1600" dirty="0">
                          <a:solidFill>
                            <a:schemeClr val="bg1"/>
                          </a:solidFill>
                        </a:rPr>
                        <a:t>Tool Key</a:t>
                      </a:r>
                      <a:r>
                        <a:rPr lang="en-US" sz="1600" baseline="0" dirty="0">
                          <a:solidFill>
                            <a:schemeClr val="bg1"/>
                          </a:solidFill>
                        </a:rPr>
                        <a:t> Capabilities</a:t>
                      </a:r>
                      <a:endParaRPr lang="en-US" sz="1600" dirty="0">
                        <a:solidFill>
                          <a:schemeClr val="bg1"/>
                        </a:solidFill>
                      </a:endParaRPr>
                    </a:p>
                  </a:txBody>
                  <a:tcPr marL="91446" marR="91446" marT="45706" marB="4570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10000"/>
                  </a:ext>
                </a:extLst>
              </a:tr>
              <a:tr h="59433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SOAP Envelope</a:t>
                      </a:r>
                      <a:r>
                        <a:rPr lang="en-US" sz="1100" b="1" baseline="0" dirty="0">
                          <a:sym typeface="Wingdings" pitchFamily="2" charset="2"/>
                        </a:rPr>
                        <a:t> Testing</a:t>
                      </a:r>
                      <a:endParaRPr lang="en-US" sz="1100" b="1" dirty="0">
                        <a:sym typeface="Wingdings" pitchFamily="2" charset="2"/>
                      </a:endParaRPr>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dirty="0"/>
                        <a:t>The SOAP Envelop Testing ensures SOAP envelopes are correctly formed, validating the conformance of </a:t>
                      </a:r>
                      <a:r>
                        <a:rPr lang="en-US" sz="1100" baseline="0" dirty="0"/>
                        <a:t> the </a:t>
                      </a:r>
                      <a:r>
                        <a:rPr lang="en-US" sz="1100" dirty="0"/>
                        <a:t>messages to the requirements in the SOAP and Transport</a:t>
                      </a:r>
                      <a:r>
                        <a:rPr lang="en-US" sz="1100" baseline="0" dirty="0"/>
                        <a:t> specifications. </a:t>
                      </a:r>
                      <a:endParaRPr lang="en-US" sz="1100" b="0" dirty="0"/>
                    </a:p>
                  </a:txBody>
                  <a:tcPr marL="91446" marR="91446" marT="45706" marB="4570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6197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SOAP Connectivity </a:t>
                      </a:r>
                      <a:r>
                        <a:rPr lang="en-US" sz="1100" b="1" baseline="0" dirty="0">
                          <a:sym typeface="Wingdings" pitchFamily="2" charset="2"/>
                        </a:rPr>
                        <a:t>Testing</a:t>
                      </a:r>
                      <a:endParaRPr lang="en-US" sz="1100" b="1" dirty="0"/>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dirty="0"/>
                        <a:t>The SOAP Connectivity Testing evaluates valid SOAP connectivity, the ability to send and receive SOAP messages,</a:t>
                      </a:r>
                      <a:r>
                        <a:rPr lang="en-US" sz="1100" baseline="0" dirty="0"/>
                        <a:t> </a:t>
                      </a:r>
                      <a:r>
                        <a:rPr lang="en-US" sz="1100" dirty="0"/>
                        <a:t>validating the conformance of </a:t>
                      </a:r>
                      <a:r>
                        <a:rPr lang="en-US" sz="1100" baseline="0" dirty="0"/>
                        <a:t> the </a:t>
                      </a:r>
                      <a:r>
                        <a:rPr lang="en-US" sz="1100" dirty="0"/>
                        <a:t>messages to the requirements in the SOAP and Transport</a:t>
                      </a:r>
                      <a:r>
                        <a:rPr lang="en-US" sz="1100" baseline="0" dirty="0"/>
                        <a:t> specifications. </a:t>
                      </a:r>
                      <a:endParaRPr lang="en-US" sz="1100" b="0" dirty="0"/>
                    </a:p>
                    <a:p>
                      <a:pPr marL="0" lvl="1" algn="l">
                        <a:defRPr/>
                      </a:pPr>
                      <a:endParaRPr lang="en-US" sz="1100" b="0" dirty="0">
                        <a:solidFill>
                          <a:srgbClr val="FF0000"/>
                        </a:solidFill>
                      </a:endParaRPr>
                    </a:p>
                  </a:txBody>
                  <a:tcPr marL="91446" marR="91446" marT="45706" marB="4570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5705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Context-Free Testing</a:t>
                      </a:r>
                      <a:r>
                        <a:rPr lang="en-US" sz="1100" b="1" baseline="0" dirty="0"/>
                        <a:t> </a:t>
                      </a:r>
                      <a:endParaRPr lang="en-US" sz="1100" b="1" dirty="0"/>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simple and convenient method for testing immunization messages structure and most vocabulary. Validation is performed on messages with or without a SOAP wrapper.</a:t>
                      </a:r>
                    </a:p>
                  </a:txBody>
                  <a:tcPr marL="91446" marR="91446" marT="45736" marB="4573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9439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Context-Based Testing</a:t>
                      </a:r>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Context-based testing provides, in addition to HL7 Context-free validation, message validation associated with a given test script that includes data for a specific test scenario where the context  is known by the validation tool. It also validate messages with a SOAP wrapper.</a:t>
                      </a:r>
                    </a:p>
                  </a:txBody>
                  <a:tcPr marL="91446" marR="91446" marT="45736" marB="4573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59433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Isolated Testing </a:t>
                      </a:r>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1100" b="0" dirty="0"/>
                        <a:t>Isolated testing provides a simulated operational environment that allows validation at the functional level in addition to content and context-free testing, where Test Agents simulates the functions of IZ EHR-S or IIS. </a:t>
                      </a:r>
                    </a:p>
                  </a:txBody>
                  <a:tcPr marL="91446" marR="91446" marT="45706" marB="4570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5145" name="Rectangle 2"/>
          <p:cNvSpPr txBox="1">
            <a:spLocks noChangeArrowheads="1"/>
          </p:cNvSpPr>
          <p:nvPr/>
        </p:nvSpPr>
        <p:spPr bwMode="auto">
          <a:xfrm>
            <a:off x="276225" y="279400"/>
            <a:ext cx="85629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2200">
                <a:solidFill>
                  <a:schemeClr val="tx1"/>
                </a:solidFill>
                <a:latin typeface="Arial" panose="020B0604020202020204" pitchFamily="34" charset="0"/>
              </a:defRPr>
            </a:lvl1pPr>
            <a:lvl2pPr marL="742950" indent="-285750" eaLnBrk="0" hangingPunct="0">
              <a:spcBef>
                <a:spcPct val="20000"/>
              </a:spcBef>
              <a:buChar char="–"/>
              <a:defRPr>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000">
                <a:solidFill>
                  <a:schemeClr val="tx1"/>
                </a:solidFill>
                <a:latin typeface="Arial" panose="020B0604020202020204" pitchFamily="34" charset="0"/>
              </a:defRPr>
            </a:lvl4pPr>
            <a:lvl5pPr marL="2057400" indent="-228600" eaLnBrk="0" hangingPunct="0">
              <a:spcBef>
                <a:spcPct val="20000"/>
              </a:spcBef>
              <a:buChar char="»"/>
              <a:defRPr sz="1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12445"/>
                </a:solidFill>
                <a:latin typeface="Franklin Gothic Demi" panose="020B0703020102020204" pitchFamily="34" charset="0"/>
              </a:rPr>
              <a:t>Immunization Validation Tool Overview</a:t>
            </a:r>
          </a:p>
        </p:txBody>
      </p:sp>
      <p:sp>
        <p:nvSpPr>
          <p:cNvPr id="3" name="Rectangle 2"/>
          <p:cNvSpPr/>
          <p:nvPr/>
        </p:nvSpPr>
        <p:spPr>
          <a:xfrm>
            <a:off x="250825" y="5257800"/>
            <a:ext cx="8377237" cy="892552"/>
          </a:xfrm>
          <a:prstGeom prst="rect">
            <a:avLst/>
          </a:prstGeom>
        </p:spPr>
        <p:txBody>
          <a:bodyPr wrap="square">
            <a:spAutoFit/>
          </a:bodyPr>
          <a:lstStyle/>
          <a:p>
            <a:pPr marL="58738" indent="-171450">
              <a:defRPr/>
            </a:pPr>
            <a:r>
              <a:rPr lang="en-US" altLang="en-US" sz="1200" dirty="0">
                <a:latin typeface="Arial" charset="0"/>
              </a:rPr>
              <a:t>Environment</a:t>
            </a:r>
            <a:r>
              <a:rPr lang="en-US" altLang="en-US" sz="1600" dirty="0">
                <a:latin typeface="Arial" charset="0"/>
              </a:rPr>
              <a:t>: </a:t>
            </a:r>
            <a:r>
              <a:rPr lang="en-US" altLang="en-US" sz="1200" dirty="0">
                <a:latin typeface="Arial" charset="0"/>
              </a:rPr>
              <a:t>NIST Immunization Test Suite is accessible as a web application. </a:t>
            </a:r>
          </a:p>
          <a:p>
            <a:pPr marL="58738" indent="-171450">
              <a:defRPr/>
            </a:pPr>
            <a:r>
              <a:rPr lang="en-US" altLang="en-US" sz="1200" dirty="0">
                <a:latin typeface="Arial" charset="0"/>
              </a:rPr>
              <a:t>Supported Browsers: Firefox, Chrome, Safari, and Edge</a:t>
            </a:r>
          </a:p>
          <a:p>
            <a:pPr marL="58738" indent="-171450">
              <a:defRPr/>
            </a:pPr>
            <a:r>
              <a:rPr lang="en-US" altLang="en-US" sz="1200" dirty="0">
                <a:latin typeface="Arial" charset="0"/>
              </a:rPr>
              <a:t>URL: </a:t>
            </a:r>
            <a:r>
              <a:rPr lang="en-US" sz="1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https://hl7v2-iz-r1-5-testing.nist.gov</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endParaRPr lang="en-US" altLang="en-US" sz="1200" dirty="0">
              <a:latin typeface="Arial" charset="0"/>
            </a:endParaRPr>
          </a:p>
          <a:p>
            <a:pPr marL="58738" indent="-171450">
              <a:defRPr/>
            </a:pPr>
            <a:r>
              <a:rPr lang="en-US" sz="1200" dirty="0"/>
              <a:t>NOTE: The Test Tool (.war file) can also be downloaded and installed locally. See Documentation tab in Test Tool</a:t>
            </a:r>
          </a:p>
        </p:txBody>
      </p:sp>
      <p:pic>
        <p:nvPicPr>
          <p:cNvPr id="2" name="Picture 1"/>
          <p:cNvPicPr>
            <a:picLocks noChangeAspect="1"/>
          </p:cNvPicPr>
          <p:nvPr/>
        </p:nvPicPr>
        <p:blipFill>
          <a:blip r:embed="rId3"/>
          <a:stretch>
            <a:fillRect/>
          </a:stretch>
        </p:blipFill>
        <p:spPr>
          <a:xfrm>
            <a:off x="127000" y="4403189"/>
            <a:ext cx="8940800" cy="809625"/>
          </a:xfrm>
          <a:prstGeom prst="rect">
            <a:avLst/>
          </a:prstGeom>
        </p:spPr>
      </p:pic>
    </p:spTree>
    <p:extLst>
      <p:ext uri="{BB962C8B-B14F-4D97-AF65-F5344CB8AC3E}">
        <p14:creationId xmlns:p14="http://schemas.microsoft.com/office/powerpoint/2010/main" val="3910574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781752"/>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a:solidFill>
                  <a:srgbClr val="012445"/>
                </a:solidFill>
                <a:latin typeface="+mj-lt"/>
              </a:rPr>
              <a:t>ONC 2015 Health IT Certification</a:t>
            </a:r>
          </a:p>
          <a:p>
            <a:pPr fontAlgn="base">
              <a:lnSpc>
                <a:spcPct val="80000"/>
              </a:lnSpc>
              <a:spcBef>
                <a:spcPct val="0"/>
              </a:spcBef>
              <a:spcAft>
                <a:spcPct val="0"/>
              </a:spcAft>
              <a:defRPr/>
            </a:pPr>
            <a:endParaRPr lang="en-US" sz="2400" i="1" dirty="0">
              <a:solidFill>
                <a:srgbClr val="012445"/>
              </a:solidFill>
            </a:endParaRPr>
          </a:p>
        </p:txBody>
      </p:sp>
    </p:spTree>
    <p:extLst>
      <p:ext uri="{BB962C8B-B14F-4D97-AF65-F5344CB8AC3E}">
        <p14:creationId xmlns:p14="http://schemas.microsoft.com/office/powerpoint/2010/main" val="2692893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76225" y="120650"/>
            <a:ext cx="8229600" cy="523220"/>
          </a:xfrm>
        </p:spPr>
        <p:txBody>
          <a:bodyPr/>
          <a:lstStyle/>
          <a:p>
            <a:pPr eaLnBrk="1" hangingPunct="1"/>
            <a:r>
              <a:rPr lang="en-US" dirty="0"/>
              <a:t>ONC Final Rule Criterion - Immunizations</a:t>
            </a:r>
          </a:p>
        </p:txBody>
      </p:sp>
      <p:sp>
        <p:nvSpPr>
          <p:cNvPr id="3" name="Content Placeholder 2"/>
          <p:cNvSpPr>
            <a:spLocks noGrp="1"/>
          </p:cNvSpPr>
          <p:nvPr>
            <p:ph idx="1"/>
          </p:nvPr>
        </p:nvSpPr>
        <p:spPr>
          <a:xfrm>
            <a:off x="381000" y="643870"/>
            <a:ext cx="8524875" cy="5680730"/>
          </a:xfrm>
        </p:spPr>
        <p:txBody>
          <a:bodyPr>
            <a:normAutofit fontScale="77500" lnSpcReduction="20000"/>
          </a:bodyPr>
          <a:lstStyle/>
          <a:p>
            <a:pPr marL="0" indent="0">
              <a:buNone/>
            </a:pPr>
            <a:r>
              <a:rPr lang="en-US" dirty="0"/>
              <a:t>§170.315(f)(1) Transmission to immunization registries </a:t>
            </a:r>
          </a:p>
          <a:p>
            <a:r>
              <a:rPr lang="en-US" sz="2200" dirty="0"/>
              <a:t>Evaluates the capability for a Health IT Module to electronically </a:t>
            </a:r>
            <a:r>
              <a:rPr lang="en-US" sz="2200" i="1" dirty="0">
                <a:solidFill>
                  <a:srgbClr val="0070C0"/>
                </a:solidFill>
              </a:rPr>
              <a:t>create</a:t>
            </a:r>
            <a:r>
              <a:rPr lang="en-US" sz="2200" dirty="0">
                <a:solidFill>
                  <a:srgbClr val="0070C0"/>
                </a:solidFill>
              </a:rPr>
              <a:t> immunization information</a:t>
            </a:r>
            <a:r>
              <a:rPr lang="en-US" sz="2200" dirty="0"/>
              <a:t> for electronic transmission using the Immunization Messaging Guide and associated Addendum, with CVX codes for </a:t>
            </a:r>
            <a:r>
              <a:rPr lang="en-US" sz="2200" i="1" dirty="0"/>
              <a:t>historical vaccines and </a:t>
            </a:r>
            <a:r>
              <a:rPr lang="en-US" sz="2200" dirty="0"/>
              <a:t>National Drug Code Directory codes </a:t>
            </a:r>
            <a:r>
              <a:rPr lang="en-US" sz="2200" i="1" dirty="0"/>
              <a:t>for administered vaccines</a:t>
            </a:r>
          </a:p>
          <a:p>
            <a:r>
              <a:rPr lang="en-US" sz="2200" dirty="0"/>
              <a:t>Evaluates the capability for a Health IT Module to enable a user to </a:t>
            </a:r>
            <a:r>
              <a:rPr lang="en-US" sz="2200" dirty="0">
                <a:solidFill>
                  <a:srgbClr val="0070C0"/>
                </a:solidFill>
              </a:rPr>
              <a:t>request, access, and display a patient’s evaluated immunization history and forecast </a:t>
            </a:r>
            <a:r>
              <a:rPr lang="en-US" sz="2200" dirty="0"/>
              <a:t>from an immunization registry with information from the Health IT Module, if applicable, using the Immunization Messaging Guide and associated Addendum</a:t>
            </a:r>
          </a:p>
          <a:p>
            <a:pPr>
              <a:defRPr/>
            </a:pPr>
            <a:r>
              <a:rPr lang="en-US" sz="2200" dirty="0">
                <a:solidFill>
                  <a:srgbClr val="0070C0"/>
                </a:solidFill>
              </a:rPr>
              <a:t>Referenced Standards</a:t>
            </a:r>
          </a:p>
          <a:p>
            <a:pPr lvl="1">
              <a:defRPr/>
            </a:pPr>
            <a:r>
              <a:rPr lang="en-US" sz="2000" dirty="0"/>
              <a:t>§170.205 Content exchange and implementation specifications for exchanging electronic health information </a:t>
            </a:r>
          </a:p>
          <a:p>
            <a:pPr lvl="2"/>
            <a:r>
              <a:rPr lang="en-US" sz="1800" dirty="0"/>
              <a:t>(e)(4) Standard. HL7 2.5.1 Implementation specifications.</a:t>
            </a:r>
          </a:p>
          <a:p>
            <a:pPr lvl="3"/>
            <a:r>
              <a:rPr lang="en-US" sz="1500" dirty="0"/>
              <a:t>HL7 2.5.1 Implementation Guide for Immunization Messaging, Release 1.5</a:t>
            </a:r>
          </a:p>
          <a:p>
            <a:pPr lvl="3"/>
            <a:r>
              <a:rPr lang="en-US" sz="1500" dirty="0"/>
              <a:t>HL7 Version 2.5.1 Implementation Guide for Immunization Messaging (Release 1.5)—Addendum, July 2015</a:t>
            </a:r>
          </a:p>
          <a:p>
            <a:pPr lvl="1"/>
            <a:r>
              <a:rPr lang="en-US" sz="2000" dirty="0"/>
              <a:t>§170.207 Vocabulary standards for representing electronic health information</a:t>
            </a:r>
          </a:p>
          <a:p>
            <a:pPr lvl="2"/>
            <a:r>
              <a:rPr lang="en-US" sz="1800" dirty="0"/>
              <a:t>(e)(2) Standard. </a:t>
            </a:r>
            <a:r>
              <a:rPr lang="en-US" sz="1800" dirty="0">
                <a:solidFill>
                  <a:srgbClr val="0070C0"/>
                </a:solidFill>
              </a:rPr>
              <a:t>HL7 Standard Code Set CVX </a:t>
            </a:r>
            <a:r>
              <a:rPr lang="en-US" sz="1800" dirty="0"/>
              <a:t>-- Vaccines Administered, updates through August 17, 2015</a:t>
            </a:r>
          </a:p>
          <a:p>
            <a:pPr lvl="2"/>
            <a:r>
              <a:rPr lang="en-US" sz="1800" dirty="0"/>
              <a:t>(e)(4) Standard. </a:t>
            </a:r>
            <a:r>
              <a:rPr lang="en-US" sz="1800" dirty="0">
                <a:solidFill>
                  <a:srgbClr val="0070C0"/>
                </a:solidFill>
              </a:rPr>
              <a:t>National Drug Code Directory</a:t>
            </a:r>
            <a:r>
              <a:rPr lang="en-US" sz="1800" dirty="0"/>
              <a:t>– Vaccine Codes, updates through August 17, 2015</a:t>
            </a:r>
          </a:p>
          <a:p>
            <a:endParaRPr lang="en-US" sz="1800" dirty="0"/>
          </a:p>
          <a:p>
            <a:pPr marL="0" indent="0">
              <a:buNone/>
            </a:pPr>
            <a:r>
              <a:rPr lang="en-US" dirty="0"/>
              <a:t>Note: The ONC certification criterion does not specify use of a </a:t>
            </a:r>
            <a:r>
              <a:rPr lang="en-US" i="1" dirty="0"/>
              <a:t>transport</a:t>
            </a:r>
            <a:r>
              <a:rPr lang="en-US" dirty="0"/>
              <a:t> standard; therefore, testing for this criterion does not require Health IT Modules to be certified to any transport standards</a:t>
            </a:r>
          </a:p>
          <a:p>
            <a:pPr marL="0" indent="0">
              <a:buNone/>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6</a:t>
            </a:fld>
            <a:endParaRPr lang="en-US"/>
          </a:p>
        </p:txBody>
      </p:sp>
    </p:spTree>
    <p:extLst>
      <p:ext uri="{BB962C8B-B14F-4D97-AF65-F5344CB8AC3E}">
        <p14:creationId xmlns:p14="http://schemas.microsoft.com/office/powerpoint/2010/main" val="3730549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Messaging Standard – Supported Profiles</a:t>
            </a:r>
          </a:p>
        </p:txBody>
      </p:sp>
      <p:sp>
        <p:nvSpPr>
          <p:cNvPr id="3" name="Content Placeholder 2"/>
          <p:cNvSpPr>
            <a:spLocks noGrp="1"/>
          </p:cNvSpPr>
          <p:nvPr>
            <p:ph idx="1"/>
          </p:nvPr>
        </p:nvSpPr>
        <p:spPr>
          <a:xfrm>
            <a:off x="304801" y="831850"/>
            <a:ext cx="8610600" cy="5264150"/>
          </a:xfrm>
        </p:spPr>
        <p:txBody>
          <a:bodyPr>
            <a:normAutofit/>
          </a:bodyPr>
          <a:lstStyle/>
          <a:p>
            <a:pPr>
              <a:buClr>
                <a:srgbClr val="0070C0"/>
              </a:buClr>
              <a:buFont typeface="Wingdings" panose="05000000000000000000" pitchFamily="2" charset="2"/>
              <a:buChar char="Ø"/>
            </a:pPr>
            <a:r>
              <a:rPr lang="en-US" sz="2400" dirty="0"/>
              <a:t>HL7 2.5.1 Immunization Implementation Guide Release 1.5</a:t>
            </a:r>
          </a:p>
          <a:p>
            <a:pPr>
              <a:buClr>
                <a:srgbClr val="0070C0"/>
              </a:buClr>
              <a:buFont typeface="Wingdings" panose="05000000000000000000" pitchFamily="2" charset="2"/>
              <a:buChar char="Ø"/>
            </a:pPr>
            <a:r>
              <a:rPr lang="en-US" sz="2400" dirty="0"/>
              <a:t>HL7 2.5.1 Immunization Implementation Guide Release 1.5, Addendum</a:t>
            </a:r>
            <a:endParaRPr lang="en-US" dirty="0"/>
          </a:p>
          <a:p>
            <a:pPr>
              <a:buClr>
                <a:srgbClr val="0070C0"/>
              </a:buClr>
              <a:buFont typeface="Wingdings" panose="05000000000000000000" pitchFamily="2" charset="2"/>
              <a:buChar char="Ø"/>
            </a:pPr>
            <a:r>
              <a:rPr lang="en-US" dirty="0"/>
              <a:t>All 8 Profiles Supported</a:t>
            </a:r>
          </a:p>
          <a:p>
            <a:pPr lvl="1">
              <a:buClr>
                <a:srgbClr val="0070C0"/>
              </a:buClr>
              <a:buFont typeface="Wingdings" panose="05000000000000000000" pitchFamily="2" charset="2"/>
              <a:buChar char="Ø"/>
            </a:pPr>
            <a:r>
              <a:rPr lang="en-US" dirty="0"/>
              <a:t>VXU^V04</a:t>
            </a:r>
          </a:p>
          <a:p>
            <a:pPr lvl="2">
              <a:buClr>
                <a:srgbClr val="0070C0"/>
              </a:buClr>
              <a:buFont typeface="Wingdings" panose="05000000000000000000" pitchFamily="2" charset="2"/>
              <a:buChar char="Ø"/>
            </a:pPr>
            <a:r>
              <a:rPr lang="en-US" dirty="0">
                <a:solidFill>
                  <a:srgbClr val="C00000"/>
                </a:solidFill>
              </a:rPr>
              <a:t>Z22 - SEND UNSOLICITED IMMUNIZATION UPDATE USING A VXU</a:t>
            </a:r>
          </a:p>
          <a:p>
            <a:pPr lvl="1">
              <a:buClr>
                <a:srgbClr val="0070C0"/>
              </a:buClr>
              <a:buFont typeface="Wingdings" panose="05000000000000000000" pitchFamily="2" charset="2"/>
              <a:buChar char="Ø"/>
            </a:pPr>
            <a:r>
              <a:rPr lang="en-US" dirty="0"/>
              <a:t>ACK </a:t>
            </a:r>
          </a:p>
          <a:p>
            <a:pPr lvl="2">
              <a:buClr>
                <a:srgbClr val="0070C0"/>
              </a:buClr>
              <a:buFont typeface="Wingdings" panose="05000000000000000000" pitchFamily="2" charset="2"/>
              <a:buChar char="Ø"/>
            </a:pPr>
            <a:r>
              <a:rPr lang="en-US" dirty="0">
                <a:solidFill>
                  <a:srgbClr val="C00000"/>
                </a:solidFill>
              </a:rPr>
              <a:t>Z23 - RETURN AN ACKNOWLEDGEMENT</a:t>
            </a:r>
          </a:p>
          <a:p>
            <a:pPr lvl="1">
              <a:buClr>
                <a:srgbClr val="0070C0"/>
              </a:buClr>
              <a:buFont typeface="Wingdings" panose="05000000000000000000" pitchFamily="2" charset="2"/>
              <a:buChar char="Ø"/>
            </a:pPr>
            <a:r>
              <a:rPr lang="en-US" dirty="0"/>
              <a:t>QBP^Q11</a:t>
            </a:r>
            <a:endParaRPr lang="en-US" dirty="0">
              <a:solidFill>
                <a:srgbClr val="FF0000"/>
              </a:solidFill>
            </a:endParaRPr>
          </a:p>
          <a:p>
            <a:pPr lvl="2">
              <a:buClr>
                <a:srgbClr val="0070C0"/>
              </a:buClr>
              <a:buFont typeface="Wingdings" panose="05000000000000000000" pitchFamily="2" charset="2"/>
              <a:buChar char="Ø"/>
            </a:pPr>
            <a:r>
              <a:rPr lang="en-US" dirty="0"/>
              <a:t>Z34 - REQUEST A COMPLETE IMMUNIZATION HISTORY</a:t>
            </a:r>
          </a:p>
          <a:p>
            <a:pPr lvl="2">
              <a:buClr>
                <a:srgbClr val="0070C0"/>
              </a:buClr>
              <a:buFont typeface="Wingdings" panose="05000000000000000000" pitchFamily="2" charset="2"/>
              <a:buChar char="Ø"/>
            </a:pPr>
            <a:r>
              <a:rPr lang="en-US" dirty="0">
                <a:solidFill>
                  <a:srgbClr val="C00000"/>
                </a:solidFill>
              </a:rPr>
              <a:t>Z44 - REQUEST EVALUATED IMMUNIZATION HISTORY AND FORECAST QUERY PROFILE</a:t>
            </a:r>
          </a:p>
          <a:p>
            <a:pPr lvl="1">
              <a:buClr>
                <a:srgbClr val="0070C0"/>
              </a:buClr>
              <a:buFont typeface="Wingdings" panose="05000000000000000000" pitchFamily="2" charset="2"/>
              <a:buChar char="Ø"/>
            </a:pPr>
            <a:r>
              <a:rPr lang="en-US" dirty="0"/>
              <a:t>RSP^K11</a:t>
            </a:r>
          </a:p>
          <a:p>
            <a:pPr lvl="2">
              <a:buClr>
                <a:srgbClr val="0070C0"/>
              </a:buClr>
              <a:buFont typeface="Wingdings" panose="05000000000000000000" pitchFamily="2" charset="2"/>
              <a:buChar char="Ø"/>
            </a:pPr>
            <a:r>
              <a:rPr lang="en-US" dirty="0"/>
              <a:t>Z31 - RETURN A LIST OF CANDIDATES PROFILE</a:t>
            </a:r>
          </a:p>
          <a:p>
            <a:pPr lvl="2">
              <a:buClr>
                <a:srgbClr val="0070C0"/>
              </a:buClr>
              <a:buFont typeface="Wingdings" panose="05000000000000000000" pitchFamily="2" charset="2"/>
              <a:buChar char="Ø"/>
            </a:pPr>
            <a:r>
              <a:rPr lang="en-US" dirty="0"/>
              <a:t>Z32 - RESPONSE PROFILE – RETURN COMPLETE IMMUNIZATION HISTORY</a:t>
            </a:r>
          </a:p>
          <a:p>
            <a:pPr lvl="2">
              <a:buClr>
                <a:srgbClr val="0070C0"/>
              </a:buClr>
              <a:buFont typeface="Wingdings" panose="05000000000000000000" pitchFamily="2" charset="2"/>
              <a:buChar char="Ø"/>
            </a:pPr>
            <a:r>
              <a:rPr lang="en-US" dirty="0">
                <a:solidFill>
                  <a:srgbClr val="C00000"/>
                </a:solidFill>
              </a:rPr>
              <a:t>Z33 - RETURN AN ACKNOWLEDGEMENT WITH NO PERSON RECORDS</a:t>
            </a:r>
          </a:p>
          <a:p>
            <a:pPr lvl="2">
              <a:buClr>
                <a:srgbClr val="0070C0"/>
              </a:buClr>
              <a:buFont typeface="Wingdings" panose="05000000000000000000" pitchFamily="2" charset="2"/>
              <a:buChar char="Ø"/>
            </a:pPr>
            <a:r>
              <a:rPr lang="en-US" dirty="0">
                <a:solidFill>
                  <a:srgbClr val="C00000"/>
                </a:solidFill>
              </a:rPr>
              <a:t>Z42 - RETURN EVALUATED HISTORY AND FORECAST</a:t>
            </a:r>
          </a:p>
        </p:txBody>
      </p:sp>
    </p:spTree>
    <p:extLst>
      <p:ext uri="{BB962C8B-B14F-4D97-AF65-F5344CB8AC3E}">
        <p14:creationId xmlns:p14="http://schemas.microsoft.com/office/powerpoint/2010/main" val="240760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120650"/>
            <a:ext cx="8867775" cy="954107"/>
          </a:xfrm>
        </p:spPr>
        <p:txBody>
          <a:bodyPr/>
          <a:lstStyle/>
          <a:p>
            <a:r>
              <a:rPr lang="en-US" dirty="0"/>
              <a:t>Test Plans and Associated Test Cases and Test Steps</a:t>
            </a:r>
          </a:p>
        </p:txBody>
      </p:sp>
      <p:sp>
        <p:nvSpPr>
          <p:cNvPr id="4" name="Content Placeholder 3"/>
          <p:cNvSpPr>
            <a:spLocks noGrp="1"/>
          </p:cNvSpPr>
          <p:nvPr>
            <p:ph idx="1"/>
          </p:nvPr>
        </p:nvSpPr>
        <p:spPr>
          <a:xfrm>
            <a:off x="390525" y="838200"/>
            <a:ext cx="5553075" cy="3276600"/>
          </a:xfrm>
        </p:spPr>
        <p:txBody>
          <a:bodyPr>
            <a:normAutofit fontScale="70000" lnSpcReduction="20000"/>
          </a:bodyPr>
          <a:lstStyle/>
          <a:p>
            <a:pPr marL="0" indent="0">
              <a:buNone/>
            </a:pPr>
            <a:r>
              <a:rPr lang="en-US" sz="3100" b="1" u="sng" dirty="0">
                <a:solidFill>
                  <a:srgbClr val="0070C0"/>
                </a:solidFill>
              </a:rPr>
              <a:t>ONC 2015 Certification Test Plan </a:t>
            </a:r>
          </a:p>
          <a:p>
            <a:r>
              <a:rPr lang="en-US" sz="2900" dirty="0"/>
              <a:t>Designed for ONC 2015 Edition certification testing</a:t>
            </a:r>
          </a:p>
          <a:p>
            <a:r>
              <a:rPr lang="en-US" sz="2900" dirty="0"/>
              <a:t>Consists of two Groups of Test Cases</a:t>
            </a:r>
          </a:p>
          <a:p>
            <a:pPr lvl="1"/>
            <a:r>
              <a:rPr lang="en-US" sz="2600" dirty="0"/>
              <a:t>10 Administration Test Case</a:t>
            </a:r>
          </a:p>
          <a:p>
            <a:pPr lvl="1"/>
            <a:r>
              <a:rPr lang="en-US" sz="2600" dirty="0"/>
              <a:t>4 Evaluated History and Forecast Test Cases</a:t>
            </a:r>
          </a:p>
          <a:p>
            <a:r>
              <a:rPr lang="en-US" sz="2900" dirty="0"/>
              <a:t>Provides Test Steps containing the test data</a:t>
            </a:r>
          </a:p>
          <a:p>
            <a:r>
              <a:rPr lang="en-US" sz="2900" dirty="0"/>
              <a:t>Includes five of the profiles defined in the Immunization Messaging Guide Release 1.5, which are paired for the certification testing</a:t>
            </a: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8</a:t>
            </a:fld>
            <a:endParaRPr lang="en-US" dirty="0"/>
          </a:p>
        </p:txBody>
      </p:sp>
      <p:pic>
        <p:nvPicPr>
          <p:cNvPr id="3" name="Picture 2"/>
          <p:cNvPicPr>
            <a:picLocks noChangeAspect="1"/>
          </p:cNvPicPr>
          <p:nvPr/>
        </p:nvPicPr>
        <p:blipFill>
          <a:blip r:embed="rId2"/>
          <a:stretch>
            <a:fillRect/>
          </a:stretch>
        </p:blipFill>
        <p:spPr>
          <a:xfrm>
            <a:off x="6172200" y="683570"/>
            <a:ext cx="2557462" cy="3500684"/>
          </a:xfrm>
          <a:prstGeom prst="rect">
            <a:avLst/>
          </a:prstGeom>
        </p:spPr>
      </p:pic>
      <p:sp>
        <p:nvSpPr>
          <p:cNvPr id="5" name="Right Arrow 4"/>
          <p:cNvSpPr/>
          <p:nvPr/>
        </p:nvSpPr>
        <p:spPr>
          <a:xfrm rot="10800000">
            <a:off x="7391400" y="1167228"/>
            <a:ext cx="550069" cy="218961"/>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3"/>
          <p:cNvGraphicFramePr>
            <a:graphicFrameLocks/>
          </p:cNvGraphicFramePr>
          <p:nvPr>
            <p:extLst>
              <p:ext uri="{D42A27DB-BD31-4B8C-83A1-F6EECF244321}">
                <p14:modId xmlns:p14="http://schemas.microsoft.com/office/powerpoint/2010/main" val="908316573"/>
              </p:ext>
            </p:extLst>
          </p:nvPr>
        </p:nvGraphicFramePr>
        <p:xfrm>
          <a:off x="207632" y="4246413"/>
          <a:ext cx="8791576" cy="1854200"/>
        </p:xfrm>
        <a:graphic>
          <a:graphicData uri="http://schemas.openxmlformats.org/drawingml/2006/table">
            <a:tbl>
              <a:tblPr firstRow="1" bandRow="1">
                <a:tableStyleId>{9DCAF9ED-07DC-4A11-8D7F-57B35C25682E}</a:tableStyleId>
              </a:tblPr>
              <a:tblGrid>
                <a:gridCol w="1392568">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5570208">
                  <a:extLst>
                    <a:ext uri="{9D8B030D-6E8A-4147-A177-3AD203B41FA5}">
                      <a16:colId xmlns:a16="http://schemas.microsoft.com/office/drawing/2014/main" val="20002"/>
                    </a:ext>
                  </a:extLst>
                </a:gridCol>
              </a:tblGrid>
              <a:tr h="370840">
                <a:tc>
                  <a:txBody>
                    <a:bodyPr/>
                    <a:lstStyle/>
                    <a:p>
                      <a:pPr algn="l"/>
                      <a:r>
                        <a:rPr lang="en-US" dirty="0"/>
                        <a:t>Profile</a:t>
                      </a:r>
                      <a:r>
                        <a:rPr lang="en-US" baseline="0" dirty="0"/>
                        <a:t> Pair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dirty="0"/>
                        <a:t>Message</a:t>
                      </a:r>
                      <a:r>
                        <a:rPr lang="en-US" baseline="0" dirty="0"/>
                        <a:t> Pair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70840">
                <a:tc>
                  <a:txBody>
                    <a:bodyPr/>
                    <a:lstStyle/>
                    <a:p>
                      <a:pPr marL="0" indent="0">
                        <a:buClr>
                          <a:srgbClr val="0070C0"/>
                        </a:buClr>
                        <a:buFont typeface="Wingdings" panose="05000000000000000000" pitchFamily="2" charset="2"/>
                        <a:buNone/>
                        <a:defRPr/>
                      </a:pPr>
                      <a:r>
                        <a:rPr lang="en-US" dirty="0"/>
                        <a:t>Z22/Z23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buClr>
                          <a:srgbClr val="0070C0"/>
                        </a:buClr>
                        <a:buFont typeface="Wingdings" panose="05000000000000000000" pitchFamily="2" charset="2"/>
                        <a:buNone/>
                        <a:defRPr/>
                      </a:pPr>
                      <a:r>
                        <a:rPr lang="en-US" sz="1400" dirty="0"/>
                        <a:t>VXU^V04/ACK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buClr>
                          <a:srgbClr val="0070C0"/>
                        </a:buClr>
                        <a:buFont typeface="Wingdings" panose="05000000000000000000" pitchFamily="2" charset="2"/>
                        <a:buNone/>
                        <a:defRPr/>
                      </a:pPr>
                      <a:r>
                        <a:rPr lang="en-US" sz="1400" dirty="0"/>
                        <a:t>Send</a:t>
                      </a:r>
                      <a:r>
                        <a:rPr lang="en-US" sz="1400" baseline="0" dirty="0"/>
                        <a:t> Immunization/ACK</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Z44/Z42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Arial" panose="020B0604020202020204" pitchFamily="34" charset="0"/>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QBP^Q11/RSP^K11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Arial" panose="020B0604020202020204" pitchFamily="34" charset="0"/>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Evaluated History &amp; Forecast—Query/Respond OK (Found)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Z44/Z33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Arial" panose="020B0604020202020204" pitchFamily="34" charset="0"/>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QBP^Q11/RSP^K11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Arial" panose="020B0604020202020204" pitchFamily="34" charset="0"/>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Evaluated History &amp; Forecast—Query/Respond NF (Not Found)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Z44/Z33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Arial" panose="020B0604020202020204" pitchFamily="34" charset="0"/>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QBP^Q11/RSP^K11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Arial" panose="020B0604020202020204" pitchFamily="34" charset="0"/>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Evaluated History &amp; Forecast—Query/Respond TM (Too 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49813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ONC 2015 Certification Test Plan</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9</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772182069"/>
              </p:ext>
            </p:extLst>
          </p:nvPr>
        </p:nvGraphicFramePr>
        <p:xfrm>
          <a:off x="76200" y="838200"/>
          <a:ext cx="8991600" cy="4937129"/>
        </p:xfrm>
        <a:graphic>
          <a:graphicData uri="http://schemas.openxmlformats.org/drawingml/2006/table">
            <a:tbl>
              <a:tblPr firstRow="1" firstCol="1" bandRow="1"/>
              <a:tblGrid>
                <a:gridCol w="32766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350377">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Test Cases</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Message Created – Step 1</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Message Returned – Step 2</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286672">
                <a:tc>
                  <a:txBody>
                    <a:bodyPr/>
                    <a:lstStyle/>
                    <a:p>
                      <a:pPr marL="0" marR="0" algn="ctr">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Administration Group</a:t>
                      </a:r>
                      <a:endParaRPr lang="en-US"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DBFF"/>
                    </a:solidFill>
                  </a:tcPr>
                </a:tc>
                <a:tc>
                  <a:txBody>
                    <a:bodyPr/>
                    <a:lstStyle/>
                    <a:p>
                      <a:pPr marL="0" marR="0" algn="ctr">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Send Administration Message</a:t>
                      </a:r>
                      <a:endParaRPr lang="en-US"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DBFF"/>
                    </a:solidFill>
                  </a:tcPr>
                </a:tc>
                <a:tc>
                  <a:txBody>
                    <a:bodyPr/>
                    <a:lstStyle/>
                    <a:p>
                      <a:pPr marL="0" marR="0" algn="ctr">
                        <a:spcBef>
                          <a:spcPts val="0"/>
                        </a:spcBef>
                        <a:spcAft>
                          <a:spcPts val="0"/>
                        </a:spcAft>
                      </a:pPr>
                      <a:r>
                        <a:rPr lang="en-US" sz="1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Consume ACK Message</a:t>
                      </a:r>
                      <a:endParaRPr lang="en-US"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DBFF"/>
                    </a:solidFill>
                  </a:tcPr>
                </a:tc>
                <a:extLst>
                  <a:ext uri="{0D108BD9-81ED-4DB2-BD59-A6C34878D82A}">
                    <a16:rowId xmlns:a16="http://schemas.microsoft.com/office/drawing/2014/main" val="10001"/>
                  </a:ext>
                </a:extLst>
              </a:tr>
              <a:tr h="286672">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IZ-AD-1_Admin_Child</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IZ-AD-1.1_Send_V04_Z22</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IZ-AD-1.2_Receive_ACK_Z23</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6672">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IZ-AD-2_Admin_Adult</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IZ-AD-2.1_Send_V04_Z22</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IZ-AD-2.2_Receive_ACK_Z23</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6672">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IZ-AD-3_No_Consent</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IZ-AD-3.1_Send_V04_Z22</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IZ-AD-3.2_Receive_ACK_Z23</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6672">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IZ-AD-4_Delete_Record</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IZ-AD-4.1_Send_V04_Z22</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IZ-AD-4.2_Receive_ACK_Z23</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6672">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IZ-AD-5_Refusal</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IZ-AD-5.1_Send_V04_Z22</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IZ-AD-5.2_Recieve_ACK_Z23</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6672">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IZ-AD-6_Update_Record</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IZ-AD-6.1_Send_V04_Z22</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IZ-AD-6.2_Receive_ACK_Z23</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6672">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IZ-AD-7_Historical_IIS-Error</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IZ-AD-7.1_Send_V04_Z22</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IZ-AD-7.2_Receive_ACK_Z23</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6672">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IZ-AD-8_Admin_IIS-Warning</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IZ-AD-8.1_Send_V04_Z22</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IZ-AD-8.2_Receive_ACK_Z23</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86672">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IZ-AD-9_Admin_IIS-2Warnings</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IZ-AD-9.1_Send_V04_Z22</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IZ-AD-9.2_Receive_ACK_Z23</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86672">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IZ-AD-10_Historical_IIS-SysError</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IZ-AD-10.1_Send_V04_Z22</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IZ-AD-10.2_Receive_ACK_Z23</a:t>
                      </a: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86672">
                <a:tc>
                  <a:txBody>
                    <a:bodyPr/>
                    <a:lstStyle/>
                    <a:p>
                      <a:pPr marL="0" marR="0" algn="ctr">
                        <a:spcBef>
                          <a:spcPts val="0"/>
                        </a:spcBef>
                        <a:spcAft>
                          <a:spcPts val="0"/>
                        </a:spcAft>
                      </a:pPr>
                      <a:r>
                        <a:rPr lang="en-US" sz="1400" b="1" dirty="0">
                          <a:effectLst/>
                          <a:latin typeface="Arial" panose="020B0604020202020204" pitchFamily="34" charset="0"/>
                          <a:ea typeface="Times New Roman" panose="02020603050405020304" pitchFamily="18" charset="0"/>
                          <a:cs typeface="Arial" panose="020B0604020202020204" pitchFamily="34" charset="0"/>
                        </a:rPr>
                        <a:t>Evaluated History &amp; Forecast Group</a:t>
                      </a:r>
                      <a:endParaRPr lang="en-US"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DBFF"/>
                    </a:solidFill>
                  </a:tcPr>
                </a:tc>
                <a:tc>
                  <a:txBody>
                    <a:bodyPr/>
                    <a:lstStyle/>
                    <a:p>
                      <a:pPr marL="0" marR="0" algn="ctr">
                        <a:spcBef>
                          <a:spcPts val="0"/>
                        </a:spcBef>
                        <a:spcAft>
                          <a:spcPts val="0"/>
                        </a:spcAft>
                      </a:pPr>
                      <a:r>
                        <a:rPr lang="en-US" sz="1400" b="1">
                          <a:effectLst/>
                          <a:latin typeface="Arial" panose="020B0604020202020204" pitchFamily="34" charset="0"/>
                          <a:ea typeface="Times New Roman" panose="02020603050405020304" pitchFamily="18" charset="0"/>
                          <a:cs typeface="Arial" panose="020B0604020202020204" pitchFamily="34" charset="0"/>
                        </a:rPr>
                        <a:t>Send Query Message</a:t>
                      </a:r>
                      <a:endParaRPr lang="en-US" sz="1400" b="1">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DBFF"/>
                    </a:solidFill>
                  </a:tcPr>
                </a:tc>
                <a:tc>
                  <a:txBody>
                    <a:bodyPr/>
                    <a:lstStyle/>
                    <a:p>
                      <a:pPr marL="0" marR="0" algn="ctr">
                        <a:spcBef>
                          <a:spcPts val="0"/>
                        </a:spcBef>
                        <a:spcAft>
                          <a:spcPts val="0"/>
                        </a:spcAft>
                      </a:pPr>
                      <a:r>
                        <a:rPr lang="en-US" sz="1400" b="1" dirty="0">
                          <a:effectLst/>
                          <a:latin typeface="Arial" panose="020B0604020202020204" pitchFamily="34" charset="0"/>
                          <a:ea typeface="Times New Roman" panose="02020603050405020304" pitchFamily="18" charset="0"/>
                          <a:cs typeface="Arial" panose="020B0604020202020204" pitchFamily="34" charset="0"/>
                        </a:rPr>
                        <a:t>Receive Response Message</a:t>
                      </a:r>
                      <a:endParaRPr lang="en-US"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DBFF"/>
                    </a:solidFill>
                  </a:tcPr>
                </a:tc>
                <a:extLst>
                  <a:ext uri="{0D108BD9-81ED-4DB2-BD59-A6C34878D82A}">
                    <a16:rowId xmlns:a16="http://schemas.microsoft.com/office/drawing/2014/main" val="10012"/>
                  </a:ext>
                </a:extLst>
              </a:tr>
              <a:tr h="286672">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IZ-QR-1_Query_Child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IZ-QR-1.1_Query_Q11_Z44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IZ-QR-1.2_Response_K11_Z42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86672">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IZ-QR-2_Query_Adult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IZ-QR-2.1_Query_Q11_Z44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IZ-QR-2.2_Response_K11_Z42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86672">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IZ-QR-3_Query_No_Patients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IZ-QR-3.1_Query_Q11_Z44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IZ-QR-3.2_Response_NF_K11_Z33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86672">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I</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Z-QR-4_Query_Too_Many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IZ-QR-4.1_Query_Q11_Z44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IZ-QR-4.2_Response_TM_K11_Z33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53409004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54508</TotalTime>
  <Words>5083</Words>
  <Application>Microsoft Office PowerPoint</Application>
  <PresentationFormat>On-screen Show (4:3)</PresentationFormat>
  <Paragraphs>645</Paragraphs>
  <Slides>39</Slides>
  <Notes>6</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39</vt:i4>
      </vt:variant>
    </vt:vector>
  </HeadingPairs>
  <TitlesOfParts>
    <vt:vector size="51" baseType="lpstr">
      <vt:lpstr>ＭＳ Ｐゴシック</vt:lpstr>
      <vt:lpstr>Arial</vt:lpstr>
      <vt:lpstr>Calibri</vt:lpstr>
      <vt:lpstr>Franklin Gothic Book</vt:lpstr>
      <vt:lpstr>Franklin Gothic Demi</vt:lpstr>
      <vt:lpstr>Franklin Gothic Medium</vt:lpstr>
      <vt:lpstr>Times New Roman</vt:lpstr>
      <vt:lpstr>Verdana</vt:lpstr>
      <vt:lpstr>Wingdings</vt:lpstr>
      <vt:lpstr>Default Design</vt:lpstr>
      <vt:lpstr>ppt127F.tmp</vt:lpstr>
      <vt:lpstr>1_ppt127F.tmp</vt:lpstr>
      <vt:lpstr>PowerPoint Presentation</vt:lpstr>
      <vt:lpstr>Objectives</vt:lpstr>
      <vt:lpstr>Immunization Test Suite: Overview and Capabilities</vt:lpstr>
      <vt:lpstr>PowerPoint Presentation</vt:lpstr>
      <vt:lpstr>PowerPoint Presentation</vt:lpstr>
      <vt:lpstr>ONC Final Rule Criterion - Immunizations</vt:lpstr>
      <vt:lpstr>Messaging Standard – Supported Profiles</vt:lpstr>
      <vt:lpstr>Test Plans and Associated Test Cases and Test Steps</vt:lpstr>
      <vt:lpstr>ONC 2015 Certification Test Plan</vt:lpstr>
      <vt:lpstr>Administrative Test Group Overview</vt:lpstr>
      <vt:lpstr>Immunizations Administration Testing Process</vt:lpstr>
      <vt:lpstr>Testing Workflow Diagram (Test Step 1 – Z22 VXU)</vt:lpstr>
      <vt:lpstr>Testing Workflow Diagram (Test Step 2 – Z23 ACK)</vt:lpstr>
      <vt:lpstr>Test Case 1: Immunization for Child</vt:lpstr>
      <vt:lpstr>Vaccine Codes Required for Immunization Messages</vt:lpstr>
      <vt:lpstr>NDC Format</vt:lpstr>
      <vt:lpstr>Testing Acknowledgements</vt:lpstr>
      <vt:lpstr>Test Case 2: Immunization for Adult</vt:lpstr>
      <vt:lpstr>Test Case 3: Immunization for Child but No Consent</vt:lpstr>
      <vt:lpstr>Test Case 4: Previous Vaccination Deleted</vt:lpstr>
      <vt:lpstr>Test Case 5: Refusal and Multiple Birth Indicator</vt:lpstr>
      <vt:lpstr>Test Case 6: Previous Vaccination Updated</vt:lpstr>
      <vt:lpstr>Test Case 7: Historical Record with Error from IIS</vt:lpstr>
      <vt:lpstr>Test Case 8: New Vaccine with Warning from IIS</vt:lpstr>
      <vt:lpstr>Test Case 9: New Vaccine with Multiple Warnings</vt:lpstr>
      <vt:lpstr>Test Case 10: Historical Record with System Error</vt:lpstr>
      <vt:lpstr>Evaluated History and Forecast Test Group Overview</vt:lpstr>
      <vt:lpstr>Evaluated Immunization History &amp; Immunization Forecast Testing Process</vt:lpstr>
      <vt:lpstr>Testing Workflow Diagram (Test Step 1 – Z44 QBP)</vt:lpstr>
      <vt:lpstr>Testing Workflow Diagram (Test Step 2 – Z42 or Z33 RSP)</vt:lpstr>
      <vt:lpstr>Query/Response Test Cases Workflow</vt:lpstr>
      <vt:lpstr>Display Evaluated History and Forecast</vt:lpstr>
      <vt:lpstr>Display of IIS Evaluated History and Forecast</vt:lpstr>
      <vt:lpstr>Test Case 1: Query for Child</vt:lpstr>
      <vt:lpstr>Test Case 2: Query for Adult</vt:lpstr>
      <vt:lpstr>Test Case 3: Query where No Patients are Found</vt:lpstr>
      <vt:lpstr>Test Case 4: Query where Too Many Patients Found</vt:lpstr>
      <vt:lpstr>PowerPoint Presentation</vt:lpstr>
      <vt:lpstr>Documentation</vt:lpstr>
    </vt:vector>
  </TitlesOfParts>
  <Company>NIST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Stewart, Sara L.</dc:creator>
  <cp:lastModifiedBy>Taylor, Sheryl L. (Fed)</cp:lastModifiedBy>
  <cp:revision>764</cp:revision>
  <cp:lastPrinted>2014-08-25T20:39:06Z</cp:lastPrinted>
  <dcterms:created xsi:type="dcterms:W3CDTF">2013-09-19T17:24:06Z</dcterms:created>
  <dcterms:modified xsi:type="dcterms:W3CDTF">2023-06-27T17:50:32Z</dcterms:modified>
</cp:coreProperties>
</file>