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427"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4619" autoAdjust="0"/>
  </p:normalViewPr>
  <p:slideViewPr>
    <p:cSldViewPr>
      <p:cViewPr varScale="1">
        <p:scale>
          <a:sx n="62" d="100"/>
          <a:sy n="62" d="100"/>
        </p:scale>
        <p:origin x="1400" y="28"/>
      </p:cViewPr>
      <p:guideLst>
        <p:guide orient="horz" pos="48"/>
        <p:guide pos="2064"/>
        <p:guide orient="horz" pos="1776"/>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67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a:t>Per the ONC Final Rule (of October 2015), capabilities of each Health IT Module are tested rather than specific installed instances of a Health IT Module</a:t>
          </a:r>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a:t>The ONC certification criterion specifies testing the capability of a Health IT Module to create immunization information and query messages for electronic transmission and to receive electronic responses</a:t>
          </a:r>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a:t>Receiving systems, such as immunization information systems (IIS), are not being certified; however, a receiving system should be capable of processing the data specified in the ONC criterion</a:t>
          </a:r>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a:t>Testing focus and scope are narrow</a:t>
          </a:r>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a:t>Testing encompasses only the specific use case indicated in the    Final Rule</a:t>
          </a:r>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a:t>Testing does not attempt to address the entire spectrum of use cases found in the production setting or specified in implementation guides</a:t>
          </a:r>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a:t>Health IT Module certification testing is driven by the test data</a:t>
          </a:r>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a:t>The NIST test tool assesses the capability of a Health IT Module to use specific data to create and consume immunization messages for transmission to/from public health agencies</a:t>
          </a:r>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a:t>The testing will not demonstrate complete conformance to the Implementation Guide as it is not practical for ONC certification  testing to be exhaustive</a:t>
          </a:r>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a:t>Transmission of the messages is not being tested</a:t>
          </a:r>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a:t>The Test Cases provided do not cover the full extent of use cases specified in the Implementation Guide; through consultation with CDC Immunization experts, a set of  scenarios were created for testing</a:t>
          </a:r>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pt>
    <dgm:pt modelId="{CDCA1351-20A5-4C5F-B6BB-7884011AF83C}" type="pres">
      <dgm:prSet presAssocID="{EEE165BE-2DA9-47D5-ABE4-521B98CD774F}" presName="descendantText" presStyleLbl="alignAccFollowNode1" presStyleIdx="0" presStyleCnt="3">
        <dgm:presLayoutVars>
          <dgm:bulletEnabled val="1"/>
        </dgm:presLayoutVars>
      </dgm:prSet>
      <dgm:spPr/>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pt>
    <dgm:pt modelId="{3D82EC8C-B11E-404B-A8C8-BED6641AE4A8}" type="pres">
      <dgm:prSet presAssocID="{73A58A39-E5E8-4328-82CA-EA480BCAFE27}" presName="descendantText" presStyleLbl="alignAccFollowNode1" presStyleIdx="1" presStyleCnt="3">
        <dgm:presLayoutVars>
          <dgm:bulletEnabled val="1"/>
        </dgm:presLayoutVars>
      </dgm:prSet>
      <dgm:spPr/>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pt>
  </dgm:ptLst>
  <dgm:cxnLst>
    <dgm:cxn modelId="{B57D8E0F-2A0B-4D06-A26F-13A367A49F14}" type="presOf" srcId="{FA4D482B-6551-4F3A-9C75-AB0A93B21D16}" destId="{CDCA1351-20A5-4C5F-B6BB-7884011AF83C}" srcOrd="0" destOrd="2" presId="urn:microsoft.com/office/officeart/2005/8/layout/vList5"/>
    <dgm:cxn modelId="{D236D211-9B30-4B34-B997-F9933F222CFB}" type="presOf" srcId="{428DF0D7-51CD-46CE-A19E-DACBED35439B}" destId="{65C42CF7-3BCF-45EA-9230-8F109B28E3FA}" srcOrd="0" destOrd="1" presId="urn:microsoft.com/office/officeart/2005/8/layout/vList5"/>
    <dgm:cxn modelId="{2679FA1C-300A-46E1-9DCA-C07C3A4FFE5A}" srcId="{EEE165BE-2DA9-47D5-ABE4-521B98CD774F}" destId="{FA4D482B-6551-4F3A-9C75-AB0A93B21D16}" srcOrd="2" destOrd="0" parTransId="{731BBE58-5AEA-442E-A602-C0D01567AFBF}" sibTransId="{2E38FC82-ADFA-4FE2-A3D3-F76EF51A41F3}"/>
    <dgm:cxn modelId="{0E6CEC40-5FFF-4DA6-A8CC-6E0495F863FE}" srcId="{EEE165BE-2DA9-47D5-ABE4-521B98CD774F}" destId="{F679D161-75A7-48A0-BC0C-F6D4E26B5C25}" srcOrd="1" destOrd="0" parTransId="{C5922A76-928A-447B-ACAE-590906473EAB}" sibTransId="{20F804DF-1461-48E5-937E-62F971FC56B3}"/>
    <dgm:cxn modelId="{E07CD061-4932-432E-9318-089EC1AC76E4}" type="presOf" srcId="{2248E3B7-D333-4089-9662-8FD76787833D}" destId="{97611083-6693-47C7-BE13-138D3C8A8FF0}"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C7FE746B-A3F4-47F1-A352-61B96C1D4691}" srcId="{73A58A39-E5E8-4328-82CA-EA480BCAFE27}" destId="{77989C9A-2532-4E8C-949A-8FEAD7C53123}" srcOrd="1" destOrd="0" parTransId="{414D69CF-4783-4A66-A345-4BDB7639D25E}" sibTransId="{8DC2BFF0-C2ED-42D5-AD1A-E7C8B8BFD3BB}"/>
    <dgm:cxn modelId="{E0DEDC4C-7688-4C13-9E33-536C1233E6F9}" type="presOf" srcId="{77989C9A-2532-4E8C-949A-8FEAD7C53123}" destId="{3D82EC8C-B11E-404B-A8C8-BED6641AE4A8}" srcOrd="0" destOrd="1" presId="urn:microsoft.com/office/officeart/2005/8/layout/vList5"/>
    <dgm:cxn modelId="{A39C844E-E830-43F4-A553-FFA7AE73DB77}" srcId="{3958F960-DECA-4D8D-B624-F3A4AAB8D93F}" destId="{EEE165BE-2DA9-47D5-ABE4-521B98CD774F}" srcOrd="0" destOrd="0" parTransId="{97C2FB57-F7A9-46C7-B28D-341DCA6BB3CF}" sibTransId="{12CB45A7-CFE7-4C57-91E5-1C4335549A7B}"/>
    <dgm:cxn modelId="{1A63E876-1C0B-4630-A31E-69C34D333131}" type="presOf" srcId="{73A58A39-E5E8-4328-82CA-EA480BCAFE27}" destId="{7F87D7F1-1E7A-4440-A2A4-44A2584F20C7}" srcOrd="0" destOrd="0" presId="urn:microsoft.com/office/officeart/2005/8/layout/vList5"/>
    <dgm:cxn modelId="{F08D367B-EE99-44E4-9E34-201BA6574EC0}" type="presOf" srcId="{6F1027AC-2BBD-40C9-A180-0C54E8BE76AD}" destId="{CDCA1351-20A5-4C5F-B6BB-7884011AF83C}" srcOrd="0" destOrd="0" presId="urn:microsoft.com/office/officeart/2005/8/layout/vList5"/>
    <dgm:cxn modelId="{5278D981-2C8A-4A92-9726-2AE24189C7C9}" srcId="{3958F960-DECA-4D8D-B624-F3A4AAB8D93F}" destId="{73A58A39-E5E8-4328-82CA-EA480BCAFE27}" srcOrd="1" destOrd="0" parTransId="{4B585953-5979-4A51-BD7E-9F3BFAEAF074}" sibTransId="{567277A6-FCB2-49E4-9414-BD472C9152D0}"/>
    <dgm:cxn modelId="{79675987-E5F2-480B-8250-4C01CD816AEA}" type="presOf" srcId="{F679D161-75A7-48A0-BC0C-F6D4E26B5C25}" destId="{CDCA1351-20A5-4C5F-B6BB-7884011AF83C}" srcOrd="0" destOrd="1" presId="urn:microsoft.com/office/officeart/2005/8/layout/vList5"/>
    <dgm:cxn modelId="{C7D1E89D-7E2B-40F6-94F8-0E5A4AF74575}" type="presOf" srcId="{3958F960-DECA-4D8D-B624-F3A4AAB8D93F}" destId="{17FD8BEC-3A84-43C3-A358-73687C7997F7}" srcOrd="0" destOrd="0" presId="urn:microsoft.com/office/officeart/2005/8/layout/vList5"/>
    <dgm:cxn modelId="{CAA4E6A2-8398-4AC0-BDB4-6840015CC8EB}" srcId="{2248E3B7-D333-4089-9662-8FD76787833D}" destId="{428DF0D7-51CD-46CE-A19E-DACBED35439B}" srcOrd="1" destOrd="0" parTransId="{BF973FED-18BD-45B3-83F9-9F1BE8F815D3}" sibTransId="{507BA2AF-5DAE-4A79-83DC-8976A9B322F9}"/>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C3D26FD2-8D8C-4B9F-8059-852C89D66CB1}" type="presOf" srcId="{EEE165BE-2DA9-47D5-ABE4-521B98CD774F}" destId="{69EA68D7-D70B-4203-BF80-F098E5F1A890}" srcOrd="0" destOrd="0"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133CEAF5-08E0-46EF-894D-724D925CFC56}" type="presOf" srcId="{9C0A4250-38F8-44A2-8F93-1174978AB95D}" destId="{65C42CF7-3BCF-45EA-9230-8F109B28E3FA}" srcOrd="0" destOrd="0" presId="urn:microsoft.com/office/officeart/2005/8/layout/vList5"/>
    <dgm:cxn modelId="{D2FB5BF8-F34B-449B-BE02-418907C09927}" srcId="{73A58A39-E5E8-4328-82CA-EA480BCAFE27}" destId="{FB64A0B6-3230-47CE-BB15-4D2F1873AC7D}" srcOrd="0" destOrd="0" parTransId="{C075F740-0F10-4D4D-9C07-3AB4060441AD}" sibTransId="{9C9E7E83-1BAD-41EB-AD36-4769145A9EE0}"/>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create immunization information and query messages for electronic transmission and to receive electronic responses</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immunization information systems (IIS), are not being certified; however, a receiving system should be capable of processing the data specified in the ONC criterion</a:t>
          </a:r>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Per the ONC Final Rule (of October 2015), capabilities of each Health IT Module are tested rather than specific installed instances of a Health IT Module</a:t>
          </a:r>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the production setting or specified in implementation guides</a:t>
          </a:r>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Testing focus and scope are narrow</a:t>
          </a:r>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and consume immunization messages for transmission to/from public health agencies</a:t>
          </a:r>
        </a:p>
        <a:p>
          <a:pPr marL="166688" lvl="1" indent="-166688" algn="l" defTabSz="533400" rtl="0">
            <a:lnSpc>
              <a:spcPct val="90000"/>
            </a:lnSpc>
            <a:spcBef>
              <a:spcPct val="0"/>
            </a:spcBef>
            <a:spcAft>
              <a:spcPct val="15000"/>
            </a:spcAft>
            <a:buChar char="•"/>
          </a:pPr>
          <a:r>
            <a:rPr lang="en-US" sz="1200" kern="1200" dirty="0"/>
            <a:t>The Test Cases provided do not cover the full extent of use cases specified in the Implementation Guide; through consultation with CDC Immunization experts, a set of  scenarios were created for testing</a:t>
          </a:r>
        </a:p>
        <a:p>
          <a:pPr marL="16668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Health IT Module certification testing is driven by the test data</a:t>
          </a:r>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3/26/2024</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3/26/2024</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58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www.healthit.gov/policy-researchers-implementers/2015-edition-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policy-researchers-implementers/2015-edition-test-method"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s://hl7v2-iz-r1-5-testing.nist.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a:solidFill>
                  <a:schemeClr val="accent2">
                    <a:lumMod val="50000"/>
                  </a:schemeClr>
                </a:solidFill>
              </a:rPr>
              <a:t>§170.315(f)(1) Transmission to 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a:t>ONC Certification Testing Approach Overview: </a:t>
            </a:r>
            <a:br>
              <a:rPr lang="en-US" dirty="0"/>
            </a:br>
            <a:r>
              <a:rPr lang="en-US" dirty="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latin typeface="+mn-lt"/>
              </a:rPr>
              <a:t>March 26, 2024</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228600" y="770468"/>
            <a:ext cx="8763000" cy="5477932"/>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 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11-digit format with dashes and padded. </a:t>
            </a:r>
            <a:r>
              <a:rPr lang="en-US" sz="1600" dirty="0"/>
              <a:t>E.g., “CDC Vaccine Price List”</a:t>
            </a:r>
          </a:p>
          <a:p>
            <a:pPr lvl="2"/>
            <a:r>
              <a:rPr lang="en-US" sz="1400" dirty="0"/>
              <a:t>much of the vaccine used in the US is federally funded and ordering uses the 11 character with dash—this format was determined to be the most appropriate choice</a:t>
            </a:r>
          </a:p>
          <a:p>
            <a:pPr lvl="2"/>
            <a:r>
              <a:rPr lang="en-US" sz="1400" dirty="0">
                <a:solidFill>
                  <a:srgbClr val="C00000"/>
                </a:solidFill>
              </a:rPr>
              <a:t>The link in the ONC rule points to files that contain the 11-digit format with dashes and padded.</a:t>
            </a:r>
            <a:r>
              <a:rPr lang="en-US" sz="1400" dirty="0"/>
              <a:t> </a:t>
            </a:r>
          </a:p>
          <a:p>
            <a:pPr lvl="1"/>
            <a:r>
              <a:rPr lang="en-US" sz="1600" dirty="0"/>
              <a:t>Bar codes are created that map to the NDC codes (Today’s NDC bar codes are unique). Bar codes contain a prefix, 10-digit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11-digit format with dashes and padded</a:t>
            </a:r>
          </a:p>
          <a:p>
            <a:pPr lvl="1"/>
            <a:r>
              <a:rPr lang="en-US" sz="1600" dirty="0"/>
              <a:t>RXA-5.1 Example: 00006-4047-20^RotaTeq^NDC</a:t>
            </a:r>
          </a:p>
          <a:p>
            <a:pPr lvl="1"/>
            <a:r>
              <a:rPr lang="en-US" sz="1600" dirty="0"/>
              <a:t>Note 10-digit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11-digit padded without dashes format is used</a:t>
            </a:r>
          </a:p>
          <a:p>
            <a:pPr lvl="0"/>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1822003458"/>
              </p:ext>
            </p:extLst>
          </p:nvPr>
        </p:nvGraphicFramePr>
        <p:xfrm>
          <a:off x="419893" y="1965924"/>
          <a:ext cx="8275638" cy="3596676"/>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Test Suite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dirty="0">
                          <a:sym typeface="Wingdings" pitchFamily="2" charset="2"/>
                        </a:rPr>
                        <a:t>SOAP Envelope</a:t>
                      </a:r>
                      <a:r>
                        <a:rPr lang="en-US" sz="1200" b="1" baseline="0" dirty="0">
                          <a:sym typeface="Wingdings" pitchFamily="2" charset="2"/>
                        </a:rPr>
                        <a:t> Testing</a:t>
                      </a:r>
                      <a:endParaRPr lang="en-US" sz="12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200" dirty="0"/>
                        <a:t>The SOAP Envelop Testing ensures SOAP envelopes are correctly formed, validating the conformance of </a:t>
                      </a:r>
                      <a:r>
                        <a:rPr lang="en-US" sz="1200" baseline="0" dirty="0"/>
                        <a:t> the </a:t>
                      </a:r>
                      <a:r>
                        <a:rPr lang="en-US" sz="1200" dirty="0"/>
                        <a:t>messages to the requirements in the SOAP and Transport</a:t>
                      </a:r>
                      <a:r>
                        <a:rPr lang="en-US" sz="1200" baseline="0" dirty="0"/>
                        <a:t> specifications. </a:t>
                      </a:r>
                      <a:endParaRPr lang="en-US" sz="12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5546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dirty="0">
                          <a:sym typeface="Wingdings" pitchFamily="2" charset="2"/>
                        </a:rPr>
                        <a:t>SOAP Connectivity </a:t>
                      </a:r>
                      <a:r>
                        <a:rPr lang="en-US" sz="1200" b="1" baseline="0" dirty="0">
                          <a:sym typeface="Wingdings" pitchFamily="2" charset="2"/>
                        </a:rPr>
                        <a:t>Testing</a:t>
                      </a:r>
                      <a:endParaRPr lang="en-US" sz="12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The SOAP Connectivity Testing evaluates valid SOAP connectivity, the ability to send and receive SOAP messages,</a:t>
                      </a:r>
                      <a:r>
                        <a:rPr lang="en-US" sz="1200" baseline="0" dirty="0"/>
                        <a:t> </a:t>
                      </a:r>
                      <a:r>
                        <a:rPr lang="en-US" sz="1200" dirty="0"/>
                        <a:t>validating the conformance of </a:t>
                      </a:r>
                      <a:r>
                        <a:rPr lang="en-US" sz="1200" baseline="0" dirty="0"/>
                        <a:t> the </a:t>
                      </a:r>
                      <a:r>
                        <a:rPr lang="en-US" sz="1200" dirty="0"/>
                        <a:t>messages to the requirements in the SOAP and Transport</a:t>
                      </a:r>
                      <a:r>
                        <a:rPr lang="en-US" sz="1200" baseline="0" dirty="0"/>
                        <a:t> specifications. </a:t>
                      </a:r>
                      <a:endParaRPr lang="en-US" sz="12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dirty="0"/>
                        <a:t>Context-Free Testing</a:t>
                      </a:r>
                      <a:r>
                        <a:rPr lang="en-US" sz="1200" b="1" baseline="0" dirty="0"/>
                        <a:t> </a:t>
                      </a:r>
                      <a:endParaRPr lang="en-US" sz="12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a:t>Provides a simple and convenient method for testing immunization messages structure and most vocabulary. Validation is performed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2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800" dirty="0">
                <a:solidFill>
                  <a:srgbClr val="012445"/>
                </a:solidFill>
                <a:latin typeface="Franklin Gothic Demi" panose="020B0703020102020204" pitchFamily="34" charset="0"/>
              </a:rPr>
              <a:t>Immunization Test Suite Overview</a:t>
            </a:r>
          </a:p>
        </p:txBody>
      </p:sp>
      <p:grpSp>
        <p:nvGrpSpPr>
          <p:cNvPr id="12" name="Group 11">
            <a:extLst>
              <a:ext uri="{FF2B5EF4-FFF2-40B4-BE49-F238E27FC236}">
                <a16:creationId xmlns:a16="http://schemas.microsoft.com/office/drawing/2014/main" id="{AAA3FE23-CB3C-A33D-BC4C-4A00B33C09CD}"/>
              </a:ext>
            </a:extLst>
          </p:cNvPr>
          <p:cNvGrpSpPr/>
          <p:nvPr/>
        </p:nvGrpSpPr>
        <p:grpSpPr>
          <a:xfrm>
            <a:off x="204787" y="838200"/>
            <a:ext cx="8734425" cy="876300"/>
            <a:chOff x="204787" y="838200"/>
            <a:chExt cx="8734425" cy="876300"/>
          </a:xfrm>
        </p:grpSpPr>
        <p:pic>
          <p:nvPicPr>
            <p:cNvPr id="9" name="Picture 8">
              <a:extLst>
                <a:ext uri="{FF2B5EF4-FFF2-40B4-BE49-F238E27FC236}">
                  <a16:creationId xmlns:a16="http://schemas.microsoft.com/office/drawing/2014/main" id="{2B4283B1-5367-CF9A-BA00-8AEFA692DF06}"/>
                </a:ext>
              </a:extLst>
            </p:cNvPr>
            <p:cNvPicPr>
              <a:picLocks noChangeAspect="1"/>
            </p:cNvPicPr>
            <p:nvPr/>
          </p:nvPicPr>
          <p:blipFill>
            <a:blip r:embed="rId2"/>
            <a:stretch>
              <a:fillRect/>
            </a:stretch>
          </p:blipFill>
          <p:spPr>
            <a:xfrm>
              <a:off x="204787" y="838200"/>
              <a:ext cx="8734425" cy="876300"/>
            </a:xfrm>
            <a:prstGeom prst="rect">
              <a:avLst/>
            </a:prstGeom>
            <a:ln w="38100">
              <a:solidFill>
                <a:srgbClr val="C00000"/>
              </a:solidFill>
            </a:ln>
          </p:spPr>
        </p:pic>
        <p:pic>
          <p:nvPicPr>
            <p:cNvPr id="11" name="Picture 10">
              <a:extLst>
                <a:ext uri="{FF2B5EF4-FFF2-40B4-BE49-F238E27FC236}">
                  <a16:creationId xmlns:a16="http://schemas.microsoft.com/office/drawing/2014/main" id="{38A57CCE-8FEF-431C-9306-2D675EC450BD}"/>
                </a:ext>
              </a:extLst>
            </p:cNvPr>
            <p:cNvPicPr>
              <a:picLocks noChangeAspect="1"/>
            </p:cNvPicPr>
            <p:nvPr/>
          </p:nvPicPr>
          <p:blipFill>
            <a:blip r:embed="rId3"/>
            <a:stretch>
              <a:fillRect/>
            </a:stretch>
          </p:blipFill>
          <p:spPr>
            <a:xfrm>
              <a:off x="6172200" y="911169"/>
              <a:ext cx="914400" cy="285750"/>
            </a:xfrm>
            <a:prstGeom prst="rect">
              <a:avLst/>
            </a:prstGeom>
          </p:spPr>
        </p:pic>
      </p:grpSp>
    </p:spTree>
    <p:extLst>
      <p:ext uri="{BB962C8B-B14F-4D97-AF65-F5344CB8AC3E}">
        <p14:creationId xmlns:p14="http://schemas.microsoft.com/office/powerpoint/2010/main" val="2909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Safari, and Edge.</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7754105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
        <p:nvSpPr>
          <p:cNvPr id="8" name="Rectangle 7"/>
          <p:cNvSpPr/>
          <p:nvPr/>
        </p:nvSpPr>
        <p:spPr>
          <a:xfrm>
            <a:off x="342122" y="4876800"/>
            <a:ext cx="3581400" cy="492443"/>
          </a:xfrm>
          <a:prstGeom prst="rect">
            <a:avLst/>
          </a:prstGeom>
        </p:spPr>
        <p:txBody>
          <a:bodyPr wrap="square">
            <a:spAutoFit/>
          </a:bodyPr>
          <a:lstStyle/>
          <a:p>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200" dirty="0"/>
              <a:t> </a:t>
            </a:r>
          </a:p>
        </p:txBody>
      </p:sp>
    </p:spTree>
    <p:extLst>
      <p:ext uri="{BB962C8B-B14F-4D97-AF65-F5344CB8AC3E}">
        <p14:creationId xmlns:p14="http://schemas.microsoft.com/office/powerpoint/2010/main" val="206450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7748509"/>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a:t>The Centers for Disease Control and Prevention (CDC), in collaboration with the American Immunization Registries Association (AIRA) and NIST, provided the Test Cases and Test Data for the Immunization Messaging testing process</a:t>
            </a:r>
          </a:p>
        </p:txBody>
      </p:sp>
    </p:spTree>
    <p:extLst>
      <p:ext uri="{BB962C8B-B14F-4D97-AF65-F5344CB8AC3E}">
        <p14:creationId xmlns:p14="http://schemas.microsoft.com/office/powerpoint/2010/main" val="9145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dirty="0"/>
              <a:t>The NIST HL7 v2 Immunization Test Suite performs certain conformance testing that is not directly related to any conformance statement in the Immunization Messaging Guide</a:t>
            </a:r>
          </a:p>
          <a:p>
            <a:r>
              <a:rPr lang="en-US"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a:latin typeface="Calibri" pitchFamily="34" charset="0"/>
                </a:rPr>
                <a:t>VXU Message</a:t>
              </a:r>
            </a:p>
          </p:txBody>
        </p:sp>
      </p:grpSp>
      <p:sp>
        <p:nvSpPr>
          <p:cNvPr id="10261" name="TextBox 18"/>
          <p:cNvSpPr txBox="1">
            <a:spLocks noChangeArrowheads="1"/>
          </p:cNvSpPr>
          <p:nvPr/>
        </p:nvSpPr>
        <p:spPr bwMode="auto">
          <a:xfrm>
            <a:off x="2992229" y="2381147"/>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6641960" y="2386368"/>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grpSp>
        <p:nvGrpSpPr>
          <p:cNvPr id="7" name="Group 6">
            <a:extLst>
              <a:ext uri="{FF2B5EF4-FFF2-40B4-BE49-F238E27FC236}">
                <a16:creationId xmlns:a16="http://schemas.microsoft.com/office/drawing/2014/main" id="{388F0830-DA16-E932-BE9D-5F3006FA9F27}"/>
              </a:ext>
            </a:extLst>
          </p:cNvPr>
          <p:cNvGrpSpPr/>
          <p:nvPr/>
        </p:nvGrpSpPr>
        <p:grpSpPr>
          <a:xfrm>
            <a:off x="1828800" y="1752600"/>
            <a:ext cx="5262737" cy="4343400"/>
            <a:chOff x="1828800" y="1752600"/>
            <a:chExt cx="5262737" cy="434340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a:extLst>
                <a:ext uri="{FF2B5EF4-FFF2-40B4-BE49-F238E27FC236}">
                  <a16:creationId xmlns:a16="http://schemas.microsoft.com/office/drawing/2014/main" id="{A7076E6D-C7CE-6A11-BD9F-2AE7025BEE0D}"/>
                </a:ext>
              </a:extLst>
            </p:cNvPr>
            <p:cNvSpPr/>
            <p:nvPr/>
          </p:nvSpPr>
          <p:spPr>
            <a:xfrm>
              <a:off x="4391025" y="2667000"/>
              <a:ext cx="257175" cy="1340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spTree>
    <p:extLst>
      <p:ext uri="{BB962C8B-B14F-4D97-AF65-F5344CB8AC3E}">
        <p14:creationId xmlns:p14="http://schemas.microsoft.com/office/powerpoint/2010/main" val="34792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grpSp>
        <p:nvGrpSpPr>
          <p:cNvPr id="7" name="Group 6">
            <a:extLst>
              <a:ext uri="{FF2B5EF4-FFF2-40B4-BE49-F238E27FC236}">
                <a16:creationId xmlns:a16="http://schemas.microsoft.com/office/drawing/2014/main" id="{AF5A1CC3-FFC4-8CE7-0807-AD3D913C2376}"/>
              </a:ext>
            </a:extLst>
          </p:cNvPr>
          <p:cNvGrpSpPr/>
          <p:nvPr/>
        </p:nvGrpSpPr>
        <p:grpSpPr>
          <a:xfrm>
            <a:off x="1219200" y="1828800"/>
            <a:ext cx="6706595" cy="4286250"/>
            <a:chOff x="1219200" y="1828800"/>
            <a:chExt cx="6706595" cy="428625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60F277F5-0196-975D-014D-7F1F7F9DFC04}"/>
                </a:ext>
              </a:extLst>
            </p:cNvPr>
            <p:cNvSpPr txBox="1"/>
            <p:nvPr/>
          </p:nvSpPr>
          <p:spPr>
            <a:xfrm>
              <a:off x="3200400" y="2969568"/>
              <a:ext cx="1828800" cy="215444"/>
            </a:xfrm>
            <a:prstGeom prst="rect">
              <a:avLst/>
            </a:prstGeom>
            <a:solidFill>
              <a:schemeClr val="bg1"/>
            </a:solidFill>
          </p:spPr>
          <p:txBody>
            <a:bodyPr wrap="square" rtlCol="0">
              <a:spAutoFit/>
            </a:bodyPr>
            <a:lstStyle/>
            <a:p>
              <a:r>
                <a:rPr lang="en-US" sz="800" b="1" dirty="0">
                  <a:latin typeface="+mn-lt"/>
                  <a:cs typeface="Calibri" panose="020F0502020204030204" pitchFamily="34" charset="0"/>
                </a:rPr>
                <a:t>1. From the ONC Test  Plan         </a:t>
              </a:r>
            </a:p>
          </p:txBody>
        </p:sp>
      </p:grpSp>
    </p:spTree>
    <p:extLst>
      <p:ext uri="{BB962C8B-B14F-4D97-AF65-F5344CB8AC3E}">
        <p14:creationId xmlns:p14="http://schemas.microsoft.com/office/powerpoint/2010/main" val="13462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a:latin typeface="Calibri" pitchFamily="34" charset="0"/>
                  </a:rPr>
                  <a:t>QBP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78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Immunization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and for validating the ability of Health IT Modules to consume acknowledgement and response messages</a:t>
            </a:r>
          </a:p>
          <a:p>
            <a:pPr eaLnBrk="1" hangingPunct="1">
              <a:defRPr/>
            </a:pPr>
            <a:r>
              <a:rPr lang="en-US" dirty="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a:t>Workflow and Pre-conditions</a:t>
            </a:r>
          </a:p>
          <a:p>
            <a:pPr lvl="1"/>
            <a:r>
              <a:rPr lang="en-US" sz="1400" dirty="0"/>
              <a:t>HIT Module has a test patient for the Test Case</a:t>
            </a:r>
          </a:p>
          <a:p>
            <a:pPr lvl="1"/>
            <a:r>
              <a:rPr lang="en-US" sz="1400" dirty="0"/>
              <a:t>Tester verifies that this patient has no current immunization administration information in their electronic record</a:t>
            </a:r>
          </a:p>
          <a:p>
            <a:pPr lvl="1"/>
            <a:r>
              <a:rPr lang="en-US" sz="1400" dirty="0"/>
              <a:t>Tester causes Module to create a Query for Evaluated History and Forecast</a:t>
            </a:r>
          </a:p>
          <a:p>
            <a:pPr lvl="1"/>
            <a:r>
              <a:rPr lang="en-US" sz="1400" dirty="0"/>
              <a:t>Module must display the Evaluated History and Forecast Response information returned by the IIS    (IIS simulated by NIST Test Tool)</a:t>
            </a:r>
          </a:p>
          <a:p>
            <a:r>
              <a:rPr lang="en-US" sz="2000" dirty="0"/>
              <a:t> </a:t>
            </a:r>
            <a:r>
              <a:rPr lang="en-US" sz="1800" dirty="0"/>
              <a:t>Scope</a:t>
            </a:r>
          </a:p>
          <a:p>
            <a:pPr lvl="1"/>
            <a:r>
              <a:rPr lang="en-US" sz="1400" dirty="0"/>
              <a:t>ONC requirement is for the HIT Module to receive and display Evaluated History and Forecast from IIS</a:t>
            </a:r>
          </a:p>
          <a:p>
            <a:pPr lvl="1"/>
            <a:r>
              <a:rPr lang="en-US" sz="1400" dirty="0"/>
              <a:t>Test environment is set up so this information sent in the RSP message from the Test Tool is the only available immunization administration information in the patient’s electronic record</a:t>
            </a:r>
          </a:p>
          <a:p>
            <a:pPr lvl="1"/>
            <a:r>
              <a:rPr lang="en-US" sz="1400" dirty="0"/>
              <a:t>This information must be displayed, and only display of this information for the Evaluated History and Forecast is valid for ONC certification testing </a:t>
            </a:r>
          </a:p>
          <a:p>
            <a:pPr lvl="1"/>
            <a:r>
              <a:rPr lang="en-US" sz="1400" dirty="0"/>
              <a:t>HIT Modules can be designed to display the immunization Forecast based on data stored in the Module, but this capability is out-of-scope for ONC certification testing </a:t>
            </a:r>
          </a:p>
          <a:p>
            <a:pPr lvl="1"/>
            <a:r>
              <a:rPr lang="en-US" sz="1400" dirty="0"/>
              <a:t>Scope of ONC certification testing is focused on verifying that the HIT Module is able to display the Evaluated History and Forecast </a:t>
            </a:r>
            <a:r>
              <a:rPr lang="en-US" sz="1400" b="1" dirty="0"/>
              <a:t>from the IIS</a:t>
            </a:r>
          </a:p>
          <a:p>
            <a:pPr lvl="1"/>
            <a:r>
              <a:rPr lang="en-US" sz="1400" dirty="0"/>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a:t>
            </a:r>
          </a:p>
          <a:p>
            <a:pPr lvl="1"/>
            <a:r>
              <a:rPr lang="en-US" sz="1400" dirty="0"/>
              <a:t>The Juror Document used for assessing the Evaluated History and Forecast Response step indicates what information from the RSP message must be displayed, not how this information is to be displayed</a:t>
            </a:r>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grpSp>
        <p:nvGrpSpPr>
          <p:cNvPr id="6" name="Group 5">
            <a:extLst>
              <a:ext uri="{FF2B5EF4-FFF2-40B4-BE49-F238E27FC236}">
                <a16:creationId xmlns:a16="http://schemas.microsoft.com/office/drawing/2014/main" id="{26F50139-7ED9-E2B8-A164-54E32158699E}"/>
              </a:ext>
            </a:extLst>
          </p:cNvPr>
          <p:cNvGrpSpPr/>
          <p:nvPr/>
        </p:nvGrpSpPr>
        <p:grpSpPr>
          <a:xfrm>
            <a:off x="1219199" y="1776409"/>
            <a:ext cx="7106153" cy="4319592"/>
            <a:chOff x="1219199" y="1776409"/>
            <a:chExt cx="7106153" cy="4319592"/>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3005E7A5-A2B4-6BE9-7FBC-5570D6A4739A}"/>
                </a:ext>
              </a:extLst>
            </p:cNvPr>
            <p:cNvSpPr/>
            <p:nvPr/>
          </p:nvSpPr>
          <p:spPr>
            <a:xfrm>
              <a:off x="7533190" y="3048000"/>
              <a:ext cx="381001"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spTree>
    <p:extLst>
      <p:ext uri="{BB962C8B-B14F-4D97-AF65-F5344CB8AC3E}">
        <p14:creationId xmlns:p14="http://schemas.microsoft.com/office/powerpoint/2010/main" val="282298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grpSp>
        <p:nvGrpSpPr>
          <p:cNvPr id="6" name="Group 5">
            <a:extLst>
              <a:ext uri="{FF2B5EF4-FFF2-40B4-BE49-F238E27FC236}">
                <a16:creationId xmlns:a16="http://schemas.microsoft.com/office/drawing/2014/main" id="{5063317F-6FB8-BAA4-6E3C-58FB84818672}"/>
              </a:ext>
            </a:extLst>
          </p:cNvPr>
          <p:cNvGrpSpPr/>
          <p:nvPr/>
        </p:nvGrpSpPr>
        <p:grpSpPr>
          <a:xfrm>
            <a:off x="1509713" y="1757348"/>
            <a:ext cx="6338887" cy="4367227"/>
            <a:chOff x="1509713" y="1757348"/>
            <a:chExt cx="6338887" cy="4367227"/>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6FB1AB72-C25A-D6F9-EC7F-C9FFE7AEDF86}"/>
                </a:ext>
              </a:extLst>
            </p:cNvPr>
            <p:cNvSpPr txBox="1"/>
            <p:nvPr/>
          </p:nvSpPr>
          <p:spPr>
            <a:xfrm>
              <a:off x="3695700" y="2895600"/>
              <a:ext cx="1828800" cy="523220"/>
            </a:xfrm>
            <a:prstGeom prst="rect">
              <a:avLst/>
            </a:prstGeom>
            <a:solidFill>
              <a:schemeClr val="bg1"/>
            </a:solidFill>
          </p:spPr>
          <p:txBody>
            <a:bodyPr wrap="square" rtlCol="0">
              <a:spAutoFit/>
            </a:bodyPr>
            <a:lstStyle/>
            <a:p>
              <a:r>
                <a:rPr lang="en-US" sz="700" b="1" dirty="0">
                  <a:latin typeface="+mn-lt"/>
                  <a:cs typeface="Calibri" panose="020F0502020204030204" pitchFamily="34" charset="0"/>
                </a:rPr>
                <a:t>1. From the ONC Test Plan/</a:t>
              </a:r>
            </a:p>
            <a:p>
              <a:r>
                <a:rPr lang="en-US" sz="700" b="1" dirty="0">
                  <a:latin typeface="+mn-lt"/>
                  <a:cs typeface="Calibri" panose="020F0502020204030204" pitchFamily="34" charset="0"/>
                </a:rPr>
                <a:t> Evaluated History &amp; Forecast Group, Test selects the same Test Case that was selected for the Query Test Step.        </a:t>
              </a:r>
            </a:p>
          </p:txBody>
        </p:sp>
      </p:grpSp>
    </p:spTree>
    <p:extLst>
      <p:ext uri="{BB962C8B-B14F-4D97-AF65-F5344CB8AC3E}">
        <p14:creationId xmlns:p14="http://schemas.microsoft.com/office/powerpoint/2010/main" val="316907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a:t>
            </a:r>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both ambulatory and  inpatient settings</a:t>
            </a:r>
          </a:p>
          <a:p>
            <a:r>
              <a:rPr lang="en-US" dirty="0"/>
              <a:t>The </a:t>
            </a:r>
            <a:r>
              <a:rPr lang="en-US" b="1" dirty="0"/>
              <a:t>ONC Test Plan </a:t>
            </a:r>
            <a:r>
              <a:rPr lang="en-US" dirty="0"/>
              <a:t>in the Test Tool </a:t>
            </a:r>
          </a:p>
          <a:p>
            <a:pPr lvl="1"/>
            <a:r>
              <a:rPr lang="en-US" dirty="0"/>
              <a:t>Consists of  two Groups of Test Cases</a:t>
            </a:r>
          </a:p>
          <a:p>
            <a:pPr lvl="2"/>
            <a:r>
              <a:rPr lang="en-US" sz="1900" dirty="0"/>
              <a:t>10 Administration Test Cases</a:t>
            </a:r>
          </a:p>
          <a:p>
            <a:pPr lvl="2"/>
            <a:r>
              <a:rPr lang="en-US" sz="1900" dirty="0"/>
              <a:t>  4 Evaluated History and Forecast Test Cases</a:t>
            </a:r>
          </a:p>
          <a:p>
            <a:pPr lvl="1"/>
            <a:r>
              <a:rPr lang="en-US" dirty="0"/>
              <a:t>Provides Test Steps containing the test data for certification testing </a:t>
            </a:r>
          </a:p>
          <a:p>
            <a:pPr marL="342900" lvl="1" indent="-342900">
              <a:buFontTx/>
              <a:buChar char="•"/>
            </a:pPr>
            <a:r>
              <a:rPr lang="en-US" sz="2400" dirty="0"/>
              <a:t>Five of the profiles defined in the Immunization Messaging Guide are in-scope and are paired for ONC certification testing </a:t>
            </a:r>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consists of two Test Steps</a:t>
            </a:r>
          </a:p>
          <a:p>
            <a:pPr lvl="1"/>
            <a:r>
              <a:rPr lang="en-US" sz="1800" dirty="0"/>
              <a:t>First Test Step involves creation of a test message by the HIT</a:t>
            </a:r>
          </a:p>
          <a:p>
            <a:pPr lvl="1"/>
            <a:r>
              <a:rPr lang="en-US" sz="1800" dirty="0"/>
              <a:t>Second Test Step involves return of a test message by the IIS</a:t>
            </a:r>
          </a:p>
          <a:p>
            <a:pPr lvl="1"/>
            <a:r>
              <a:rPr lang="en-US" sz="1800" dirty="0"/>
              <a:t>First Test Step includes a Test Data Specification </a:t>
            </a:r>
          </a:p>
          <a:p>
            <a:pPr lvl="1"/>
            <a:r>
              <a:rPr lang="en-US" sz="1800" dirty="0"/>
              <a:t>Second Test Step includes a Juror Document</a:t>
            </a:r>
          </a:p>
          <a:p>
            <a:pPr lvl="1"/>
            <a:r>
              <a:rPr lang="en-US" sz="1800" dirty="0"/>
              <a:t>Both Test Steps include a Test Story, Message Content Data Sheet, and Example Message</a:t>
            </a:r>
          </a:p>
        </p:txBody>
      </p:sp>
    </p:spTree>
    <p:extLst>
      <p:ext uri="{BB962C8B-B14F-4D97-AF65-F5344CB8AC3E}">
        <p14:creationId xmlns:p14="http://schemas.microsoft.com/office/powerpoint/2010/main" val="92173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477328"/>
          </a:xfrm>
          <a:prstGeom prst="rect">
            <a:avLst/>
          </a:prstGeom>
          <a:noFill/>
        </p:spPr>
        <p:txBody>
          <a:bodyPr wrap="square" rtlCol="0">
            <a:spAutoFit/>
          </a:bodyPr>
          <a:lstStyle/>
          <a:p>
            <a:r>
              <a:rPr lang="en-US" dirty="0"/>
              <a:t>Each Test Case includes a narrative Test Story that describes a real-world situation and provides context </a:t>
            </a:r>
            <a:r>
              <a:rPr lang="en-US" u="sng" dirty="0"/>
              <a:t>for each Test Step</a:t>
            </a:r>
          </a:p>
        </p:txBody>
      </p:sp>
    </p:spTree>
    <p:extLst>
      <p:ext uri="{BB962C8B-B14F-4D97-AF65-F5344CB8AC3E}">
        <p14:creationId xmlns:p14="http://schemas.microsoft.com/office/powerpoint/2010/main" val="262599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Immunization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Immunization Messaging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8725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232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32453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sz="2000" dirty="0"/>
              <a:t>Previously, in order to perform Context-based validation using the Category/Qualifier combination assigned to the Data Elements in the message, the NIST Tool expected the </a:t>
            </a:r>
            <a:r>
              <a:rPr lang="en-US" sz="2000" b="1" dirty="0"/>
              <a:t>repeatable</a:t>
            </a:r>
            <a:r>
              <a:rPr lang="en-US" sz="2000" dirty="0"/>
              <a:t> </a:t>
            </a:r>
            <a:r>
              <a:rPr lang="en-US" sz="2000" b="1" dirty="0"/>
              <a:t>fields/segments/segment groups</a:t>
            </a:r>
            <a:r>
              <a:rPr lang="en-US" sz="2000" dirty="0"/>
              <a:t> in the message to be sequenced in a certain order. </a:t>
            </a:r>
          </a:p>
          <a:p>
            <a:pPr marL="285750" indent="-285750">
              <a:buFont typeface="Arial" panose="020B0604020202020204" pitchFamily="34" charset="0"/>
              <a:buChar char="•"/>
            </a:pPr>
            <a:r>
              <a:rPr lang="en-US" sz="2000" dirty="0"/>
              <a:t>This sequencing requirement has been changed. The Tool now has the ability to validate </a:t>
            </a:r>
            <a:r>
              <a:rPr lang="en-US" sz="2000" b="1" dirty="0"/>
              <a:t>repeatable</a:t>
            </a:r>
            <a:r>
              <a:rPr lang="en-US" sz="2000" dirty="0"/>
              <a:t> </a:t>
            </a:r>
            <a:r>
              <a:rPr lang="en-US" sz="2000" b="1" dirty="0"/>
              <a:t>fields/segments/segment groups</a:t>
            </a:r>
            <a:r>
              <a:rPr lang="en-US" sz="2000" dirty="0"/>
              <a:t> in a given message in any sequence. </a:t>
            </a:r>
          </a:p>
          <a:p>
            <a:pPr marL="285750" indent="-285750">
              <a:buFont typeface="Arial" panose="020B0604020202020204" pitchFamily="34" charset="0"/>
              <a:buChar char="•"/>
            </a:pPr>
            <a:r>
              <a:rPr lang="en-US" sz="2000" dirty="0"/>
              <a:t>In addition, </a:t>
            </a:r>
            <a:r>
              <a:rPr lang="en-US" sz="2000" b="1" dirty="0"/>
              <a:t>segments</a:t>
            </a:r>
            <a:r>
              <a:rPr lang="en-US" sz="2000" dirty="0"/>
              <a:t> and </a:t>
            </a:r>
            <a:r>
              <a:rPr lang="en-US" sz="2000" b="1" dirty="0"/>
              <a:t>segment groups</a:t>
            </a:r>
            <a:r>
              <a:rPr lang="en-US" sz="2000" dirty="0"/>
              <a:t> that </a:t>
            </a:r>
            <a:r>
              <a:rPr lang="en-US" sz="2000" i="1" dirty="0"/>
              <a:t>are not accounted for in the test data</a:t>
            </a:r>
            <a:r>
              <a:rPr lang="en-US" sz="2000" dirty="0"/>
              <a:t> can be added to the message in any sequence (as long as the segment sequence is conformant to the standard), and the Tool will validate these elements without generating a content error. </a:t>
            </a:r>
          </a:p>
          <a:p>
            <a:r>
              <a:rPr lang="en-US" u="sng" dirty="0"/>
              <a:t>Note</a:t>
            </a:r>
            <a:r>
              <a:rPr lang="en-US" dirty="0"/>
              <a:t>: For </a:t>
            </a:r>
            <a:r>
              <a:rPr lang="en-US" b="1" dirty="0"/>
              <a:t>repeatable fields </a:t>
            </a:r>
            <a:r>
              <a:rPr lang="en-US" dirty="0"/>
              <a:t>– such as PID-13 (Phone Number) – the Tool will still generate a content error if a field that is not accounted for in the test data is inserted </a:t>
            </a:r>
            <a:r>
              <a:rPr lang="en-US" b="1" u="sng" dirty="0"/>
              <a:t>before</a:t>
            </a:r>
            <a:r>
              <a:rPr lang="en-US" dirty="0"/>
              <a:t> a field that is populated with data that are provided in the test data. </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r>
              <a:rPr lang="en-US" sz="1200" b="0" dirty="0"/>
              <a:t> </a:t>
            </a:r>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Safari, and Edge.</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1456504276"/>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
        <p:nvSpPr>
          <p:cNvPr id="2" name="Rectangle 1"/>
          <p:cNvSpPr/>
          <p:nvPr/>
        </p:nvSpPr>
        <p:spPr>
          <a:xfrm>
            <a:off x="323850" y="4876800"/>
            <a:ext cx="3581400" cy="461665"/>
          </a:xfrm>
          <a:prstGeom prst="rect">
            <a:avLst/>
          </a:prstGeom>
        </p:spPr>
        <p:txBody>
          <a:bodyPr wrap="square">
            <a:spAutoFit/>
          </a:bodyPr>
          <a:lstStyle/>
          <a:p>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200" dirty="0"/>
              <a:t> </a:t>
            </a:r>
          </a:p>
        </p:txBody>
      </p:sp>
    </p:spTree>
    <p:extLst>
      <p:ext uri="{BB962C8B-B14F-4D97-AF65-F5344CB8AC3E}">
        <p14:creationId xmlns:p14="http://schemas.microsoft.com/office/powerpoint/2010/main" val="280181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3" name="Title 2"/>
          <p:cNvSpPr>
            <a:spLocks noGrp="1"/>
          </p:cNvSpPr>
          <p:nvPr>
            <p:ph type="title"/>
          </p:nvPr>
        </p:nvSpPr>
        <p:spPr>
          <a:xfrm>
            <a:off x="76200" y="86380"/>
            <a:ext cx="8867775" cy="523220"/>
          </a:xfrm>
        </p:spPr>
        <p:txBody>
          <a:bodyPr/>
          <a:lstStyle/>
          <a:p>
            <a:r>
              <a:rPr lang="en-US" dirty="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a:t>See Immunization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grpSp>
        <p:nvGrpSpPr>
          <p:cNvPr id="5" name="Group 4">
            <a:extLst>
              <a:ext uri="{FF2B5EF4-FFF2-40B4-BE49-F238E27FC236}">
                <a16:creationId xmlns:a16="http://schemas.microsoft.com/office/drawing/2014/main" id="{A9EC735F-7BBD-3884-15B2-4DA767375A40}"/>
              </a:ext>
            </a:extLst>
          </p:cNvPr>
          <p:cNvGrpSpPr/>
          <p:nvPr/>
        </p:nvGrpSpPr>
        <p:grpSpPr>
          <a:xfrm>
            <a:off x="76200" y="1055562"/>
            <a:ext cx="8914711" cy="4659438"/>
            <a:chOff x="76200" y="1055562"/>
            <a:chExt cx="8914711" cy="4659438"/>
          </a:xfrm>
        </p:grpSpPr>
        <p:pic>
          <p:nvPicPr>
            <p:cNvPr id="2" name="Picture 1"/>
            <p:cNvPicPr>
              <a:picLocks noChangeAspect="1"/>
            </p:cNvPicPr>
            <p:nvPr/>
          </p:nvPicPr>
          <p:blipFill>
            <a:blip r:embed="rId2"/>
            <a:stretch>
              <a:fillRect/>
            </a:stretch>
          </p:blipFill>
          <p:spPr>
            <a:xfrm>
              <a:off x="577803" y="1055562"/>
              <a:ext cx="8413108" cy="4047605"/>
            </a:xfrm>
            <a:prstGeom prst="rect">
              <a:avLst/>
            </a:prstGeom>
          </p:spPr>
        </p:pic>
        <p:sp>
          <p:nvSpPr>
            <p:cNvPr id="11" name="Rectangle 10"/>
            <p:cNvSpPr/>
            <p:nvPr/>
          </p:nvSpPr>
          <p:spPr>
            <a:xfrm>
              <a:off x="568277" y="1066800"/>
              <a:ext cx="8422633" cy="40363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465637"/>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If message fails validation, errors will display.</a:t>
              </a:r>
              <a:endParaRPr lang="en-US" dirty="0">
                <a:solidFill>
                  <a:srgbClr val="FF0000"/>
                </a:solidFill>
              </a:endParaRPr>
            </a:p>
          </p:txBody>
        </p:sp>
        <p:cxnSp>
          <p:nvCxnSpPr>
            <p:cNvPr id="23" name="Straight Arrow Connector 76"/>
            <p:cNvCxnSpPr>
              <a:cxnSpLocks noChangeShapeType="1"/>
            </p:cNvCxnSpPr>
            <p:nvPr/>
          </p:nvCxnSpPr>
          <p:spPr bwMode="auto">
            <a:xfrm flipV="1">
              <a:off x="1795463" y="4343401"/>
              <a:ext cx="1709737" cy="1936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267200"/>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test message displays.</a:t>
              </a:r>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537075"/>
              <a:ext cx="3309937" cy="33972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2533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and Message Tree</a:t>
              </a:r>
            </a:p>
            <a:p>
              <a:pPr algn="ctr">
                <a:defRPr/>
              </a:pPr>
              <a:r>
                <a:rPr lang="en-US" dirty="0">
                  <a:latin typeface="Arial" charset="0"/>
                </a:rPr>
                <a:t>the data element causing the error</a:t>
              </a:r>
            </a:p>
          </p:txBody>
        </p:sp>
        <p:sp>
          <p:nvSpPr>
            <p:cNvPr id="20" name="Oval 19"/>
            <p:cNvSpPr/>
            <p:nvPr/>
          </p:nvSpPr>
          <p:spPr bwMode="auto">
            <a:xfrm>
              <a:off x="76200" y="51168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0292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4A919369-B68D-867B-6F07-1CFA46C51762}"/>
                </a:ext>
              </a:extLst>
            </p:cNvPr>
            <p:cNvSpPr txBox="1"/>
            <p:nvPr/>
          </p:nvSpPr>
          <p:spPr>
            <a:xfrm>
              <a:off x="685800" y="1401261"/>
              <a:ext cx="692174" cy="169277"/>
            </a:xfrm>
            <a:prstGeom prst="rect">
              <a:avLst/>
            </a:prstGeom>
            <a:solidFill>
              <a:schemeClr val="bg1">
                <a:lumMod val="95000"/>
              </a:schemeClr>
            </a:solidFill>
          </p:spPr>
          <p:txBody>
            <a:bodyPr wrap="square" rtlCol="0">
              <a:spAutoFit/>
            </a:bodyPr>
            <a:lstStyle/>
            <a:p>
              <a:r>
                <a:rPr lang="en-US" sz="500" b="1" dirty="0"/>
                <a:t>ONC Test Plan </a:t>
              </a:r>
              <a:r>
                <a:rPr lang="en-US" sz="500" dirty="0"/>
                <a:t>/</a:t>
              </a:r>
            </a:p>
          </p:txBody>
        </p:sp>
      </p:grpSp>
    </p:spTree>
    <p:extLst>
      <p:ext uri="{BB962C8B-B14F-4D97-AF65-F5344CB8AC3E}">
        <p14:creationId xmlns:p14="http://schemas.microsoft.com/office/powerpoint/2010/main" val="234196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Procedure</a:t>
            </a:r>
          </a:p>
          <a:p>
            <a:pPr marL="400050" lvl="2" indent="0" eaLnBrk="1" hangingPunct="1">
              <a:buNone/>
              <a:defRPr/>
            </a:pPr>
            <a:r>
              <a:rPr lang="en-US" sz="1400" dirty="0"/>
              <a:t>( </a:t>
            </a:r>
            <a:r>
              <a:rPr lang="en-US" sz="1400" dirty="0">
                <a:hlinkClick r:id="rId2"/>
              </a:rPr>
              <a:t>https://www.healthit.gov/policy-researchers-implementers-test-method</a:t>
            </a:r>
            <a:r>
              <a:rPr lang="en-US" sz="1400" dirty="0"/>
              <a:t> )</a:t>
            </a:r>
          </a:p>
          <a:p>
            <a:pPr marL="342900" lvl="1" indent="-342900" eaLnBrk="1" hangingPunct="1">
              <a:buFontTx/>
              <a:buChar char="•"/>
              <a:defRPr/>
            </a:pPr>
            <a:r>
              <a:rPr lang="en-US" dirty="0"/>
              <a:t>Test Suite Web Site </a:t>
            </a:r>
            <a:r>
              <a:rPr lang="en-US" sz="1400" dirty="0"/>
              <a:t>(</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t>)</a:t>
            </a:r>
            <a:r>
              <a:rPr lang="en-US" sz="1600" dirty="0"/>
              <a:t> </a:t>
            </a:r>
            <a:r>
              <a:rPr lang="en-US" dirty="0"/>
              <a:t>provides</a:t>
            </a:r>
          </a:p>
          <a:p>
            <a:pPr lvl="1" eaLnBrk="1" hangingPunct="1">
              <a:defRPr/>
            </a:pPr>
            <a:r>
              <a:rPr lang="en-US" dirty="0"/>
              <a:t>Test Tool (API, Web Application, and Desktop)</a:t>
            </a:r>
          </a:p>
          <a:p>
            <a:pPr lvl="1" eaLnBrk="1" hangingPunct="1">
              <a:defRPr/>
            </a:pPr>
            <a:r>
              <a:rPr lang="en-US" dirty="0"/>
              <a:t>Test Cases / Test Steps / Test Stories / Message Content Details / Test Data / Juror Document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a:t>ONC Test Procedure</a:t>
            </a:r>
          </a:p>
          <a:p>
            <a:pPr marL="400050" lvl="2" indent="0" eaLnBrk="1" hangingPunct="1">
              <a:buNone/>
              <a:defRPr/>
            </a:pPr>
            <a:r>
              <a:rPr lang="en-US" sz="1200" dirty="0"/>
              <a:t>( </a:t>
            </a:r>
            <a:r>
              <a:rPr lang="en-US" sz="1200" dirty="0">
                <a:hlinkClick r:id="rId3"/>
              </a:rPr>
              <a:t>https://www.healthit.gov/policy-researchers-implementers-test-method</a:t>
            </a:r>
            <a:r>
              <a:rPr lang="en-US" sz="1200" dirty="0"/>
              <a:t> )</a:t>
            </a:r>
          </a:p>
          <a:p>
            <a:pPr eaLnBrk="1" hangingPunct="1">
              <a:defRPr/>
            </a:pPr>
            <a:r>
              <a:rPr lang="en-US" sz="2000" dirty="0"/>
              <a:t>Test Tool Web Site </a:t>
            </a:r>
            <a:r>
              <a:rPr lang="en-US" sz="1400" dirty="0"/>
              <a:t>(</a:t>
            </a:r>
            <a:r>
              <a:rPr lang="en-US"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https://hl7v2-iz-r1-5-testing.nist.gov</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t>)</a:t>
            </a:r>
          </a:p>
          <a:p>
            <a:pPr lvl="1" eaLnBrk="1" hangingPunct="1">
              <a:defRPr/>
            </a:pPr>
            <a:r>
              <a:rPr lang="en-US" sz="1900" dirty="0"/>
              <a:t>Validation Tools</a:t>
            </a:r>
          </a:p>
          <a:p>
            <a:pPr lvl="1" eaLnBrk="1" hangingPunct="1">
              <a:defRPr/>
            </a:pPr>
            <a:r>
              <a:rPr lang="en-US" sz="1900" dirty="0"/>
              <a:t>User Documentation</a:t>
            </a:r>
          </a:p>
          <a:p>
            <a:pPr lvl="2" eaLnBrk="1" hangingPunct="1">
              <a:defRPr/>
            </a:pPr>
            <a:r>
              <a:rPr lang="en-US" sz="1700" dirty="0"/>
              <a:t>HL7 Implementation Guide for Immunization Messaging, Release 1.5 </a:t>
            </a:r>
            <a:r>
              <a:rPr lang="en-US" sz="1200" dirty="0"/>
              <a:t>(</a:t>
            </a:r>
            <a:r>
              <a:rPr lang="en-US" sz="1200" dirty="0">
                <a:hlinkClick r:id="rId5"/>
              </a:rPr>
              <a:t>http://www.cdc.gov/vaccines/programs/iis/technical-guidance/downloads/hl7guide-1-5-2014-11.pdf</a:t>
            </a:r>
            <a:r>
              <a:rPr lang="en-US" sz="1200" dirty="0"/>
              <a:t>)</a:t>
            </a:r>
          </a:p>
          <a:p>
            <a:pPr lvl="2" eaLnBrk="1" hangingPunct="1">
              <a:defRPr/>
            </a:pPr>
            <a:r>
              <a:rPr lang="en-US" sz="1700" dirty="0"/>
              <a:t>HL7 Implementation Guide for Immunization Messaging, Release 1.5, Addendum</a:t>
            </a:r>
          </a:p>
          <a:p>
            <a:pPr marL="914400" lvl="2" indent="0" eaLnBrk="1" hangingPunct="1">
              <a:buNone/>
              <a:defRPr/>
            </a:pPr>
            <a:r>
              <a:rPr lang="en-US" sz="1200" dirty="0"/>
              <a:t>(</a:t>
            </a:r>
            <a:r>
              <a:rPr lang="en-US" sz="1200" dirty="0">
                <a:hlinkClick r:id="rId6"/>
              </a:rPr>
              <a:t>http://www.cdc.gov/vaccines/programs/iis/technical-guidance/downloads/hl7guide-addendum-7-2015.pdf</a:t>
            </a:r>
            <a:r>
              <a:rPr lang="en-US" sz="1200" dirty="0"/>
              <a:t>)</a:t>
            </a:r>
          </a:p>
          <a:p>
            <a:pPr lvl="2" eaLnBrk="1" hangingPunct="1">
              <a:defRPr/>
            </a:pPr>
            <a:r>
              <a:rPr lang="en-US" sz="1700" dirty="0"/>
              <a:t>On Test Tool Documentation Tab</a:t>
            </a:r>
          </a:p>
          <a:p>
            <a:pPr lvl="3" eaLnBrk="1" hangingPunct="1">
              <a:defRPr/>
            </a:pPr>
            <a:r>
              <a:rPr lang="en-US" sz="1700" dirty="0"/>
              <a:t>NIST Immunization Messaging Testing Process</a:t>
            </a:r>
          </a:p>
          <a:p>
            <a:pPr lvl="3" eaLnBrk="1" hangingPunct="1">
              <a:defRPr/>
            </a:pPr>
            <a:r>
              <a:rPr lang="en-US" sz="1700" dirty="0"/>
              <a:t>Immunization Tool Quick Reference Guide </a:t>
            </a:r>
          </a:p>
          <a:p>
            <a:pPr lvl="3" eaLnBrk="1" hangingPunct="1">
              <a:defRPr/>
            </a:pPr>
            <a:r>
              <a:rPr lang="en-US" sz="1700" dirty="0"/>
              <a:t>Immunization Tool Tutorial </a:t>
            </a:r>
          </a:p>
          <a:p>
            <a:pPr lvl="3" eaLnBrk="1" hangingPunct="1">
              <a:defRPr/>
            </a:pPr>
            <a:r>
              <a:rPr lang="en-US" sz="1700" dirty="0"/>
              <a:t>Release Notes for each version of Test Tool </a:t>
            </a:r>
          </a:p>
          <a:p>
            <a:pPr lvl="3" eaLnBrk="1" hangingPunct="1">
              <a:defRPr/>
            </a:pPr>
            <a:r>
              <a:rPr lang="en-US" sz="1700" dirty="0"/>
              <a:t>Known Issues</a:t>
            </a:r>
          </a:p>
          <a:p>
            <a:pPr eaLnBrk="1" hangingPunct="1">
              <a:defRPr/>
            </a:pPr>
            <a:r>
              <a:rPr lang="en-US" sz="2000" dirty="0"/>
              <a:t>Immunization Test Tool Google Group for submitting questions to the Test Tool developers                       </a:t>
            </a:r>
          </a:p>
          <a:p>
            <a:pPr marL="400050" lvl="1" indent="0" eaLnBrk="1" hangingPunct="1">
              <a:buNone/>
              <a:defRPr/>
            </a:pPr>
            <a:r>
              <a:rPr lang="en-US" sz="1400" dirty="0"/>
              <a:t>(</a:t>
            </a:r>
            <a:r>
              <a:rPr lang="en-US" sz="1400" dirty="0">
                <a:hlinkClick r:id="rId7"/>
              </a:rPr>
              <a:t>https://groups.google.com/d/forum/hl7v2-immunization-testing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t>create</a:t>
            </a:r>
            <a:r>
              <a:rPr lang="en-US" sz="2200" dirty="0"/>
              <a:t> immunization information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request, access, and display a patient’s evaluated immunization history and forecast from an immunization registry with information from the Health IT Module, if applicable, using the Immunization Messaging Guide and associated Addendum</a:t>
            </a:r>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a:t>§170.205 Content exchange and implementation specifications for exchanging electronic health information </a:t>
            </a:r>
          </a:p>
          <a:p>
            <a:pPr lvl="1"/>
            <a:r>
              <a:rPr lang="en-US" sz="2000" dirty="0"/>
              <a:t>(e)(4) Standard. HL7 2.5.1 Implementation specifications.</a:t>
            </a:r>
          </a:p>
          <a:p>
            <a:pPr lvl="2"/>
            <a:r>
              <a:rPr lang="en-US" sz="1800" dirty="0"/>
              <a:t>HL7 2.5.1 Implementation Guide for Immunization Messaging, Release 1.5</a:t>
            </a:r>
          </a:p>
          <a:p>
            <a:pPr lvl="2"/>
            <a:r>
              <a:rPr lang="en-US" sz="1800" dirty="0"/>
              <a:t>HL7 Version 2.5.1 Implementation Guide for Immunization Messaging (Release 1.5)—Addendum, July 2015</a:t>
            </a:r>
          </a:p>
          <a:p>
            <a:r>
              <a:rPr lang="en-US" sz="2200" dirty="0"/>
              <a:t>§170.207 Vocabulary standards for representing electronic health information</a:t>
            </a:r>
          </a:p>
          <a:p>
            <a:pPr lvl="1"/>
            <a:r>
              <a:rPr lang="en-US" sz="2000" dirty="0"/>
              <a:t>(e)(2) Standard. HL7 Standard Code Set CVX -- Vaccines Administered, updates through August 17, 2015</a:t>
            </a:r>
          </a:p>
          <a:p>
            <a:pPr lvl="1"/>
            <a:r>
              <a:rPr lang="en-US" sz="2000" dirty="0"/>
              <a:t>(e)(4) Standard. National Drug Code Directory– Vaccine Codes, updates through August 17, 2015</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Guide Release 1.5</a:t>
            </a:r>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a:hlinkClick r:id="rId3"/>
              </a:rPr>
              <a:t>http://www.cdc.gov/vaccines/programs/iis/technical-guidance/downloads/hl7guide-1-5-2014-11.pdf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a:hlinkClick r:id="rId6"/>
              </a:rPr>
              <a:t>http://www.cdc.gov/vaccines/programs/iis/technical-guidance/downloads/hl7guide-addendum-7-2015.pdf</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a:t>CDC 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http://www2a.cdc.gov/vaccines/IIS/IISStandards/vaccines.asp?rpt=cvx</a:t>
            </a:r>
            <a:r>
              <a:rPr lang="en-US" sz="900" dirty="0"/>
              <a:t> </a:t>
            </a:r>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a:t>CDC NDC (Unit of Use)</a:t>
            </a:r>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NIST HL7 Context-based validation in the 2015 Edition Immunization Test Suite used for ONC certification testing will verify that the Health IT Module supports NDC for new immunization records and CVX for historical immunization records in HL7 immunization messages, and the Test Cases in the Test Suite (ONC 2015 Test Plan) will reflect this requirement.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p>
          <a:p>
            <a:pPr marL="0" indent="0">
              <a:buNone/>
            </a:pPr>
            <a:endParaRPr lang="en-US" sz="1200" dirty="0"/>
          </a:p>
          <a:p>
            <a:pPr marL="0" indent="0">
              <a:buNone/>
            </a:pPr>
            <a:r>
              <a:rPr lang="en-US" sz="1200" dirty="0"/>
              <a:t>Though ONC does not require use of MVX codes in the VXU messages created by certified Health IT Modules,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1.5; 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61910</TotalTime>
  <Words>5119</Words>
  <Application>Microsoft Office PowerPoint</Application>
  <PresentationFormat>On-screen Show (4:3)</PresentationFormat>
  <Paragraphs>502</Paragraphs>
  <Slides>37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Franklin Gothic Demi</vt:lpstr>
      <vt:lpstr>Wingdings</vt:lpstr>
      <vt:lpstr>ppt127F.tmp</vt:lpstr>
      <vt:lpstr>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PowerPoint Presentation</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PowerPoint Presentation</vt:lpstr>
      <vt:lpstr>Example Immunization Test Tool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Sheryl Taylor</cp:lastModifiedBy>
  <cp:revision>1277</cp:revision>
  <cp:lastPrinted>2013-04-03T13:45:04Z</cp:lastPrinted>
  <dcterms:created xsi:type="dcterms:W3CDTF">2010-05-04T12:43:55Z</dcterms:created>
  <dcterms:modified xsi:type="dcterms:W3CDTF">2024-03-26T14:20:37Z</dcterms:modified>
</cp:coreProperties>
</file>