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526" r:id="rId2"/>
    <p:sldId id="442" r:id="rId3"/>
    <p:sldId id="444" r:id="rId4"/>
    <p:sldId id="506" r:id="rId5"/>
    <p:sldId id="509" r:id="rId6"/>
    <p:sldId id="468" r:id="rId7"/>
    <p:sldId id="469" r:id="rId8"/>
    <p:sldId id="511" r:id="rId9"/>
    <p:sldId id="512" r:id="rId10"/>
    <p:sldId id="513" r:id="rId11"/>
    <p:sldId id="507" r:id="rId12"/>
    <p:sldId id="495" r:id="rId13"/>
    <p:sldId id="497" r:id="rId14"/>
    <p:sldId id="445" r:id="rId15"/>
    <p:sldId id="527" r:id="rId16"/>
    <p:sldId id="473" r:id="rId17"/>
    <p:sldId id="474" r:id="rId18"/>
    <p:sldId id="475" r:id="rId19"/>
    <p:sldId id="476" r:id="rId20"/>
    <p:sldId id="477" r:id="rId21"/>
    <p:sldId id="514" r:id="rId22"/>
    <p:sldId id="528" r:id="rId23"/>
    <p:sldId id="515" r:id="rId24"/>
    <p:sldId id="530" r:id="rId2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BFF"/>
    <a:srgbClr val="CCECFF"/>
    <a:srgbClr val="FFCCCC"/>
    <a:srgbClr val="E6AF00"/>
    <a:srgbClr val="F3C9A7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1" autoAdjust="0"/>
    <p:restoredTop sz="96606" autoAdjust="0"/>
  </p:normalViewPr>
  <p:slideViewPr>
    <p:cSldViewPr>
      <p:cViewPr varScale="1">
        <p:scale>
          <a:sx n="117" d="100"/>
          <a:sy n="117" d="100"/>
        </p:scale>
        <p:origin x="648" y="96"/>
      </p:cViewPr>
      <p:guideLst>
        <p:guide orient="horz" pos="23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38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914E0-997B-4C9A-8F9C-9D39CB61320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9EE34-CBF4-44A3-B957-010FF675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91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EDF9C6D8-913B-4B90-B8C0-6B21960DCF22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0A3BF65-9A1F-499C-90EA-5C1D822E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16D89-033E-439A-B08A-8BA5E524DB1B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872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Limited: by the (availability/testability/in-scope</a:t>
            </a:r>
            <a:r>
              <a:rPr lang="en-US" baseline="0" dirty="0" smtClean="0"/>
              <a:t> for this)</a:t>
            </a:r>
            <a:r>
              <a:rPr lang="en-US" dirty="0" smtClean="0"/>
              <a:t> of functional requirements; time/resources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3BF65-9A1F-499C-90EA-5C1D822E5A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2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6A214-872B-2940-8A8D-B41D41435DA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7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16D89-033E-439A-B08A-8BA5E524DB1B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341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16D89-033E-439A-B08A-8BA5E524DB1B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237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0" y="2514600"/>
            <a:ext cx="5591175" cy="1019175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4350" y="3535363"/>
            <a:ext cx="4017963" cy="427037"/>
          </a:xfrm>
          <a:ln algn="ctr"/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9677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19538" y="64452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000D6-F1D6-4ABC-A16C-710C446078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0525" y="831850"/>
            <a:ext cx="4100513" cy="5176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31850"/>
            <a:ext cx="4100512" cy="5176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21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78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162675"/>
            <a:ext cx="91440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6225" y="279400"/>
            <a:ext cx="8229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831850"/>
            <a:ext cx="8353425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levelz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953250" y="6448425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1A03635-9795-41F2-BCD4-147B79957516}" type="slidenum">
              <a:rPr lang="en-US" sz="1000" b="1">
                <a:solidFill>
                  <a:srgbClr val="FFFFFF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2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86" r:id="rId4"/>
    <p:sldLayoutId id="2147483687" r:id="rId5"/>
    <p:sldLayoutId id="2147483688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l7v2-ss-r2-testing.nist.gov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nssp/documents/guides/erratum-to-the-cdc-phin-2.0-implementation-guide-august-2015.pdf" TargetMode="External"/><Relationship Id="rId2" Type="http://schemas.openxmlformats.org/officeDocument/2006/relationships/hyperlink" Target="http://www.cdc.gov/nssp/documents/guides/syndrsurvmessagguide2_messagingguide_phn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cdc.gov/nssp/mmg/index.ht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google.com/url?sa=i&amp;rct=j&amp;q=&amp;esrc=s&amp;frm=1&amp;source=images&amp;cd=&amp;cad=rja&amp;docid=w8TBgDueZ99fBM&amp;tbnid=qo6IxQl3zoDkvM:&amp;ved=0CAUQjRw&amp;url=http://modernsurvivalonline.com/preparedness-website-qa-question-3/&amp;ei=vQBXUv-zOrX94AOtsoCgAQ&amp;bvm=bv.53760139,d.dmg&amp;psig=AFQjCNFUTEmDsyX4OZwC2rH26vfEs98hcg&amp;ust=1381519893474478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l7v2-ss-r2-testing.nist.gov/" TargetMode="External"/><Relationship Id="rId2" Type="http://schemas.openxmlformats.org/officeDocument/2006/relationships/hyperlink" Target="https://groups.google.com/d/forum/hl7v2-syndromic-test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" descr="option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8225" y="2141538"/>
            <a:ext cx="5565775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533400" y="2209800"/>
            <a:ext cx="824865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 smtClean="0">
                <a:solidFill>
                  <a:srgbClr val="012445"/>
                </a:solidFill>
                <a:latin typeface="+mj-lt"/>
              </a:rPr>
              <a:t>ONC 2015 Health IT Certification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012445"/>
                </a:solidFill>
                <a:latin typeface="Franklin Gothic Medium" pitchFamily="34" charset="0"/>
              </a:rPr>
              <a:t>NIST </a:t>
            </a:r>
            <a:r>
              <a:rPr lang="en-US" sz="3200" dirty="0" smtClean="0">
                <a:solidFill>
                  <a:srgbClr val="012445"/>
                </a:solidFill>
                <a:latin typeface="Franklin Gothic Medium" pitchFamily="34" charset="0"/>
              </a:rPr>
              <a:t>Syndromic Surveillance Test </a:t>
            </a:r>
            <a:r>
              <a:rPr lang="en-US" sz="3200" dirty="0">
                <a:solidFill>
                  <a:srgbClr val="012445"/>
                </a:solidFill>
                <a:latin typeface="Franklin Gothic Medium" pitchFamily="34" charset="0"/>
              </a:rPr>
              <a:t>Suite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 smtClean="0">
              <a:solidFill>
                <a:srgbClr val="012445"/>
              </a:solidFill>
              <a:latin typeface="+mj-lt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i="1" dirty="0" smtClean="0">
              <a:solidFill>
                <a:srgbClr val="012445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3386057"/>
            <a:ext cx="693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12445"/>
                </a:solidFill>
                <a:latin typeface="Franklin Gothic Book" pitchFamily="34" charset="0"/>
              </a:rPr>
              <a:t>Robert Snelick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12445"/>
                </a:solidFill>
                <a:latin typeface="Franklin Gothic Book" pitchFamily="34" charset="0"/>
              </a:rPr>
              <a:t>National Institute of Standards and Technology (NIST</a:t>
            </a:r>
            <a:r>
              <a:rPr lang="en-US" b="1" i="1" dirty="0" smtClean="0">
                <a:solidFill>
                  <a:srgbClr val="012445"/>
                </a:solidFill>
                <a:latin typeface="Franklin Gothic Book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i="1" dirty="0">
              <a:solidFill>
                <a:srgbClr val="012445"/>
              </a:solidFill>
              <a:latin typeface="Franklin Gothic Book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012445"/>
                </a:solidFill>
                <a:latin typeface="Franklin Gothic Book" pitchFamily="34" charset="0"/>
              </a:rPr>
              <a:t>Sheryl Taylor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12445"/>
                </a:solidFill>
                <a:latin typeface="Franklin Gothic Book" pitchFamily="34" charset="0"/>
              </a:rPr>
              <a:t>National Institute of Standards and Technology (NIST</a:t>
            </a:r>
            <a:r>
              <a:rPr lang="en-US" b="1" i="1" dirty="0" smtClean="0">
                <a:solidFill>
                  <a:srgbClr val="012445"/>
                </a:solidFill>
                <a:latin typeface="Franklin Gothic Book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i="1" dirty="0">
              <a:solidFill>
                <a:srgbClr val="012445"/>
              </a:solidFill>
              <a:latin typeface="Franklin Gothic Book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12445"/>
                </a:solidFill>
                <a:latin typeface="Franklin Gothic Book" pitchFamily="34" charset="0"/>
              </a:rPr>
              <a:t>January 21st, 2016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12445"/>
                </a:solidFill>
                <a:latin typeface="Franklin Gothic Book" pitchFamily="34" charset="0"/>
              </a:rPr>
              <a:t>Contact</a:t>
            </a:r>
            <a:r>
              <a:rPr lang="en-US" b="1" i="1">
                <a:solidFill>
                  <a:srgbClr val="012445"/>
                </a:solidFill>
                <a:latin typeface="Franklin Gothic Book" pitchFamily="34" charset="0"/>
              </a:rPr>
              <a:t>: </a:t>
            </a:r>
            <a:r>
              <a:rPr lang="en-US" b="1" i="1" smtClean="0">
                <a:solidFill>
                  <a:srgbClr val="012445"/>
                </a:solidFill>
                <a:latin typeface="Franklin Gothic Book" pitchFamily="34" charset="0"/>
              </a:rPr>
              <a:t>robert.snelick@nist.gov</a:t>
            </a:r>
            <a:endParaRPr lang="en-US" b="1" i="1" dirty="0">
              <a:solidFill>
                <a:srgbClr val="012445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Syndromic Test Scenario Matrix (cont’d)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762000"/>
          <a:ext cx="8382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611"/>
                <a:gridCol w="1217789"/>
                <a:gridCol w="1066800"/>
                <a:gridCol w="1143000"/>
                <a:gridCol w="1066800"/>
              </a:tblGrid>
              <a:tr h="250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UC Visit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ED Visit - Mortality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ED Visit - Admit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Inpatient Visit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171450" algn="l"/>
                        </a:tabLst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  Coded Patient Class is sent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171450" algn="l"/>
                        </a:tabLst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  Hospital Unit / Patient Location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171450" algn="l"/>
                        </a:tabLst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  Height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171450" algn="l"/>
                        </a:tabLst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  Weight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171450" algn="l"/>
                        </a:tabLst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  Smoking Status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rot="19689224">
            <a:off x="-47538" y="2191860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19689224">
            <a:off x="-36716" y="1887062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en-US" sz="16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689224">
            <a:off x="-32513" y="1279584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19689224">
            <a:off x="-47538" y="2496662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 rot="19689224">
            <a:off x="-32513" y="1584384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48600" y="457200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en-US" sz="16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7391400" y="457200"/>
            <a:ext cx="1524000" cy="2362200"/>
          </a:xfrm>
          <a:prstGeom prst="downArrow">
            <a:avLst/>
          </a:prstGeom>
          <a:solidFill>
            <a:srgbClr val="FF0000">
              <a:alpha val="2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6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224" y="279400"/>
            <a:ext cx="8715375" cy="830997"/>
          </a:xfrm>
        </p:spPr>
        <p:txBody>
          <a:bodyPr/>
          <a:lstStyle/>
          <a:p>
            <a:r>
              <a:rPr lang="en-US" dirty="0" smtClean="0"/>
              <a:t>Syndromic Surveillance Certification Criteria and Testing 2015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152400" y="914400"/>
            <a:ext cx="6096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For certification, message creation function must conform to standards</a:t>
            </a:r>
          </a:p>
          <a:p>
            <a:pPr lvl="1"/>
            <a:r>
              <a:rPr lang="en-US" dirty="0" smtClean="0"/>
              <a:t>Capability Testing</a:t>
            </a:r>
          </a:p>
          <a:p>
            <a:r>
              <a:rPr lang="en-US" dirty="0" smtClean="0"/>
              <a:t>2015 </a:t>
            </a:r>
            <a:r>
              <a:rPr lang="en-US" dirty="0"/>
              <a:t>C</a:t>
            </a:r>
            <a:r>
              <a:rPr lang="en-US" dirty="0" smtClean="0"/>
              <a:t>ertification: (</a:t>
            </a:r>
            <a:r>
              <a:rPr lang="en-US" dirty="0" smtClean="0">
                <a:solidFill>
                  <a:srgbClr val="00B0F0"/>
                </a:solidFill>
              </a:rPr>
              <a:t>NIST Test Tool Target</a:t>
            </a:r>
            <a:r>
              <a:rPr lang="en-US" dirty="0" smtClean="0"/>
              <a:t>)</a:t>
            </a:r>
          </a:p>
          <a:p>
            <a:pPr marL="800100" lvl="1" indent="-342900"/>
            <a:r>
              <a:rPr lang="en-US" dirty="0" smtClean="0"/>
              <a:t>Healthcare IT Modules </a:t>
            </a:r>
          </a:p>
          <a:p>
            <a:pPr marL="1260475" lvl="2" indent="-342900"/>
            <a:r>
              <a:rPr lang="en-US" dirty="0" smtClean="0"/>
              <a:t>HL7 2.5.1 format</a:t>
            </a:r>
          </a:p>
          <a:p>
            <a:pPr marL="1257300" lvl="2" indent="-342900"/>
            <a:r>
              <a:rPr lang="en-US" dirty="0" smtClean="0"/>
              <a:t>PHIN Guide for Syndromic Surveillance – Release 2.0</a:t>
            </a:r>
          </a:p>
          <a:p>
            <a:pPr marL="1257300" lvl="2" indent="-342900"/>
            <a:r>
              <a:rPr lang="en-US" dirty="0" smtClean="0"/>
              <a:t>PHIN Erratum to Release 2.0</a:t>
            </a:r>
          </a:p>
          <a:p>
            <a:pPr marL="1257300" lvl="2" indent="-342900"/>
            <a:r>
              <a:rPr lang="en-US" dirty="0" smtClean="0">
                <a:solidFill>
                  <a:srgbClr val="00B0F0"/>
                </a:solidFill>
              </a:rPr>
              <a:t>PHIN Testing Clarification Document</a:t>
            </a:r>
            <a:endParaRPr lang="en-US" b="1" i="1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Normative Test Process</a:t>
            </a:r>
          </a:p>
          <a:p>
            <a:pPr marL="800100" lvl="1" indent="-342900"/>
            <a:r>
              <a:rPr lang="en-US" dirty="0" smtClean="0"/>
              <a:t>Scenario-based</a:t>
            </a:r>
          </a:p>
          <a:p>
            <a:pPr marL="800100" lvl="1" indent="-342900"/>
            <a:r>
              <a:rPr lang="en-US" dirty="0" smtClean="0"/>
              <a:t>Urgent Care Visit</a:t>
            </a:r>
          </a:p>
          <a:p>
            <a:pPr marL="800100" lvl="1" indent="-342900"/>
            <a:r>
              <a:rPr lang="en-US" dirty="0" smtClean="0"/>
              <a:t>ED Visit – Patient Mortality</a:t>
            </a:r>
          </a:p>
          <a:p>
            <a:pPr marL="800100" lvl="1" indent="-342900"/>
            <a:r>
              <a:rPr lang="en-US" dirty="0" smtClean="0"/>
              <a:t>ED Visit – Patient Admitted</a:t>
            </a:r>
          </a:p>
          <a:p>
            <a:pPr marL="800100" lvl="1" indent="-342900"/>
            <a:r>
              <a:rPr lang="en-US" dirty="0" smtClean="0"/>
              <a:t>Inpatient Visit – Surgery</a:t>
            </a:r>
          </a:p>
          <a:p>
            <a:pPr marL="800100" lvl="1" indent="-342900"/>
            <a:r>
              <a:rPr lang="en-US" dirty="0" smtClean="0"/>
              <a:t>Message focused  (</a:t>
            </a:r>
            <a:r>
              <a:rPr lang="en-US" dirty="0" smtClean="0">
                <a:solidFill>
                  <a:srgbClr val="00B0F0"/>
                </a:solidFill>
              </a:rPr>
              <a:t>A01, A03, A04, A08</a:t>
            </a:r>
            <a:r>
              <a:rPr lang="en-US" dirty="0" smtClean="0"/>
              <a:t>)</a:t>
            </a:r>
          </a:p>
          <a:p>
            <a:pPr marL="1257300" lvl="2" indent="-342900"/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953126" y="990600"/>
            <a:ext cx="3114674" cy="4983478"/>
            <a:chOff x="5953126" y="990600"/>
            <a:chExt cx="3114674" cy="498347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3126" y="990600"/>
              <a:ext cx="3114674" cy="4983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7924800" y="4038600"/>
              <a:ext cx="1066800" cy="921841"/>
              <a:chOff x="8001000" y="4038600"/>
              <a:chExt cx="1066800" cy="921841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29576" y="4038600"/>
                <a:ext cx="1038224" cy="80690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8001000" y="4191000"/>
                <a:ext cx="10668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</a:rPr>
                  <a:t>Healthcare IT Module Syndromic Surveillance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79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648200" y="1066800"/>
            <a:ext cx="1752600" cy="1096209"/>
          </a:xfrm>
          <a:prstGeom prst="rect">
            <a:avLst/>
          </a:prstGeom>
          <a:solidFill>
            <a:srgbClr val="D1D1F0">
              <a:alpha val="5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0" y="120651"/>
            <a:ext cx="9144000" cy="641350"/>
          </a:xfrm>
        </p:spPr>
        <p:txBody>
          <a:bodyPr/>
          <a:lstStyle/>
          <a:p>
            <a:r>
              <a:rPr lang="en-US" dirty="0" smtClean="0"/>
              <a:t>Syndromic Surveillance to Public Health Testing Process</a:t>
            </a:r>
          </a:p>
        </p:txBody>
      </p:sp>
      <p:sp>
        <p:nvSpPr>
          <p:cNvPr id="10256" name="TextBox 23"/>
          <p:cNvSpPr txBox="1">
            <a:spLocks noChangeArrowheads="1"/>
          </p:cNvSpPr>
          <p:nvPr/>
        </p:nvSpPr>
        <p:spPr bwMode="auto">
          <a:xfrm>
            <a:off x="228600" y="3541455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Franklin Gothic Demi" pitchFamily="34" charset="0"/>
              <a:buAutoNum type="arabicPeriod"/>
            </a:pPr>
            <a:r>
              <a:rPr lang="en-US" sz="1600" dirty="0">
                <a:latin typeface="+mn-lt"/>
              </a:rPr>
              <a:t>The </a:t>
            </a:r>
            <a:r>
              <a:rPr lang="en-US" sz="1600" dirty="0" smtClean="0">
                <a:latin typeface="+mn-lt"/>
              </a:rPr>
              <a:t>HIT Module is </a:t>
            </a:r>
            <a:r>
              <a:rPr lang="en-US" sz="1600" dirty="0">
                <a:latin typeface="+mn-lt"/>
              </a:rPr>
              <a:t>the system being tested. The HIT Module is required to </a:t>
            </a:r>
            <a:r>
              <a:rPr lang="en-US" sz="1600" dirty="0" smtClean="0">
                <a:latin typeface="+mn-lt"/>
              </a:rPr>
              <a:t>create </a:t>
            </a:r>
            <a:r>
              <a:rPr lang="en-US" sz="1600" dirty="0">
                <a:latin typeface="+mn-lt"/>
              </a:rPr>
              <a:t>messages that conform to the referenced standards </a:t>
            </a:r>
            <a:r>
              <a:rPr lang="en-US" sz="1600" dirty="0" smtClean="0">
                <a:latin typeface="+mn-lt"/>
              </a:rPr>
              <a:t>(see </a:t>
            </a:r>
            <a:r>
              <a:rPr lang="en-US" sz="1600" dirty="0">
                <a:latin typeface="+mn-lt"/>
              </a:rPr>
              <a:t>previous slides</a:t>
            </a:r>
            <a:r>
              <a:rPr lang="en-US" sz="1600" dirty="0" smtClean="0">
                <a:latin typeface="+mn-lt"/>
              </a:rPr>
              <a:t>).</a:t>
            </a:r>
            <a:endParaRPr lang="en-US" sz="1600" dirty="0">
              <a:latin typeface="+mn-lt"/>
            </a:endParaRPr>
          </a:p>
          <a:p>
            <a:pPr marL="342900" indent="-342900">
              <a:buFont typeface="Franklin Gothic Demi" pitchFamily="34" charset="0"/>
              <a:buAutoNum type="arabicPeriod"/>
            </a:pPr>
            <a:r>
              <a:rPr lang="en-US" sz="1600" dirty="0">
                <a:latin typeface="+mn-lt"/>
              </a:rPr>
              <a:t>Test data can be entered into HIT Module directly via the </a:t>
            </a:r>
            <a:r>
              <a:rPr lang="en-US" sz="1600" dirty="0" smtClean="0">
                <a:latin typeface="+mn-lt"/>
              </a:rPr>
              <a:t>Module’s </a:t>
            </a:r>
            <a:r>
              <a:rPr lang="en-US" sz="1600" dirty="0">
                <a:latin typeface="+mn-lt"/>
              </a:rPr>
              <a:t>user </a:t>
            </a:r>
            <a:r>
              <a:rPr lang="en-US" sz="1600" dirty="0" smtClean="0">
                <a:latin typeface="+mn-lt"/>
              </a:rPr>
              <a:t>interface, or can be loaded </a:t>
            </a:r>
            <a:r>
              <a:rPr lang="en-US" sz="1600" dirty="0">
                <a:latin typeface="+mn-lt"/>
              </a:rPr>
              <a:t>via an incoming </a:t>
            </a:r>
            <a:r>
              <a:rPr lang="en-US" sz="1600" dirty="0" smtClean="0">
                <a:latin typeface="+mn-lt"/>
              </a:rPr>
              <a:t>message or using some other automated method.</a:t>
            </a:r>
            <a:endParaRPr lang="en-US" sz="1600" dirty="0">
              <a:latin typeface="+mn-lt"/>
            </a:endParaRPr>
          </a:p>
          <a:p>
            <a:pPr marL="342900" indent="-342900">
              <a:buFont typeface="Franklin Gothic Demi" pitchFamily="34" charset="0"/>
              <a:buAutoNum type="arabicPeriod"/>
            </a:pPr>
            <a:r>
              <a:rPr lang="en-US" sz="1600" dirty="0">
                <a:latin typeface="+mn-lt"/>
              </a:rPr>
              <a:t>The HIT Module is expected to process the test data to create a message. This message is captured and uploaded into the testing tool for </a:t>
            </a:r>
            <a:r>
              <a:rPr lang="en-US" sz="1600" dirty="0" smtClean="0">
                <a:latin typeface="+mn-lt"/>
              </a:rPr>
              <a:t>validation. </a:t>
            </a:r>
            <a:endParaRPr lang="en-US" sz="1600" dirty="0">
              <a:latin typeface="+mn-lt"/>
            </a:endParaRPr>
          </a:p>
          <a:p>
            <a:pPr marL="342900" indent="-342900">
              <a:buFont typeface="Franklin Gothic Demi" pitchFamily="34" charset="0"/>
              <a:buAutoNum type="arabicPeriod"/>
            </a:pPr>
            <a:r>
              <a:rPr lang="en-US" sz="1600" dirty="0">
                <a:latin typeface="+mn-lt"/>
              </a:rPr>
              <a:t>Test data are available through the Test Tool via the Test </a:t>
            </a:r>
            <a:r>
              <a:rPr lang="en-US" sz="1600" dirty="0" smtClean="0">
                <a:latin typeface="+mn-lt"/>
              </a:rPr>
              <a:t>Steps in the Test Scenarios. </a:t>
            </a:r>
            <a:r>
              <a:rPr lang="en-US" sz="1600" dirty="0">
                <a:latin typeface="+mn-lt"/>
              </a:rPr>
              <a:t>Each Test </a:t>
            </a:r>
            <a:r>
              <a:rPr lang="en-US" sz="1600" dirty="0" smtClean="0">
                <a:latin typeface="+mn-lt"/>
              </a:rPr>
              <a:t>Step includes </a:t>
            </a:r>
            <a:r>
              <a:rPr lang="en-US" sz="1600" dirty="0">
                <a:latin typeface="+mn-lt"/>
              </a:rPr>
              <a:t>a Test Story that provides the context, a Test Data Specification that lists the test data, and a Message Content Data Sheet that shows </a:t>
            </a:r>
            <a:r>
              <a:rPr lang="en-US" sz="1600" dirty="0" smtClean="0">
                <a:latin typeface="+mn-lt"/>
              </a:rPr>
              <a:t>a conformant </a:t>
            </a:r>
            <a:r>
              <a:rPr lang="en-US" sz="1600" dirty="0">
                <a:latin typeface="+mn-lt"/>
              </a:rPr>
              <a:t>message (in a table format</a:t>
            </a:r>
            <a:r>
              <a:rPr lang="en-US" sz="1600" dirty="0" smtClean="0">
                <a:latin typeface="+mn-lt"/>
              </a:rPr>
              <a:t>).</a:t>
            </a:r>
            <a:endParaRPr lang="en-US" sz="1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919538" y="64452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3034F6-D698-486E-9B63-D59A1C5B8B3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43100" y="1604665"/>
            <a:ext cx="148590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421277" y="1147465"/>
            <a:ext cx="1396713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97393" y="1189054"/>
            <a:ext cx="143481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HIT Module </a:t>
            </a:r>
            <a:r>
              <a:rPr lang="en-US" sz="1000" dirty="0" smtClean="0">
                <a:solidFill>
                  <a:schemeClr val="tx1"/>
                </a:solidFill>
              </a:rPr>
              <a:t>(System under Test)</a:t>
            </a:r>
            <a:endParaRPr lang="en-US" sz="1000" dirty="0"/>
          </a:p>
        </p:txBody>
      </p:sp>
      <p:sp>
        <p:nvSpPr>
          <p:cNvPr id="28" name="TextBox 24"/>
          <p:cNvSpPr txBox="1">
            <a:spLocks noChangeArrowheads="1"/>
          </p:cNvSpPr>
          <p:nvPr/>
        </p:nvSpPr>
        <p:spPr bwMode="auto">
          <a:xfrm>
            <a:off x="3530312" y="1704201"/>
            <a:ext cx="11689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ADT* Elements 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09600" y="1147465"/>
            <a:ext cx="13716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Syndromic Surveillance Record </a:t>
            </a:r>
            <a:r>
              <a:rPr lang="en-US" sz="1400" dirty="0">
                <a:solidFill>
                  <a:schemeClr val="tx1"/>
                </a:solidFill>
              </a:rPr>
              <a:t>Source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800600" y="1446212"/>
            <a:ext cx="1447800" cy="1588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4495800" y="609600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Calibri" pitchFamily="34" charset="0"/>
              </a:rPr>
              <a:t>PHIN Messaging Guide Release 2.0 and Erratum</a:t>
            </a:r>
            <a:endParaRPr lang="en-US" sz="1200" dirty="0">
              <a:latin typeface="Calibri" pitchFamily="34" charset="0"/>
            </a:endParaRPr>
          </a:p>
        </p:txBody>
      </p:sp>
      <p:cxnSp>
        <p:nvCxnSpPr>
          <p:cNvPr id="35" name="Shape 14"/>
          <p:cNvCxnSpPr/>
          <p:nvPr/>
        </p:nvCxnSpPr>
        <p:spPr>
          <a:xfrm flipV="1">
            <a:off x="2819400" y="2061865"/>
            <a:ext cx="1295400" cy="304800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lded Corner 35"/>
          <p:cNvSpPr/>
          <p:nvPr/>
        </p:nvSpPr>
        <p:spPr>
          <a:xfrm>
            <a:off x="2209800" y="1985665"/>
            <a:ext cx="609600" cy="76200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Direct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Data Entry</a:t>
            </a:r>
          </a:p>
        </p:txBody>
      </p:sp>
      <p:sp>
        <p:nvSpPr>
          <p:cNvPr id="38" name="TextBox 18"/>
          <p:cNvSpPr txBox="1">
            <a:spLocks noChangeArrowheads="1"/>
          </p:cNvSpPr>
          <p:nvPr/>
        </p:nvSpPr>
        <p:spPr bwMode="auto">
          <a:xfrm>
            <a:off x="2133600" y="1323201"/>
            <a:ext cx="11065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ADT* </a:t>
            </a:r>
            <a:r>
              <a:rPr lang="en-US" sz="1200" dirty="0">
                <a:latin typeface="Calibri" pitchFamily="34" charset="0"/>
              </a:rPr>
              <a:t>Message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53000" y="1481436"/>
            <a:ext cx="1106585" cy="304800"/>
            <a:chOff x="5257800" y="1600200"/>
            <a:chExt cx="1106585" cy="304800"/>
          </a:xfrm>
        </p:grpSpPr>
        <p:sp>
          <p:nvSpPr>
            <p:cNvPr id="29" name="Rectangle 28"/>
            <p:cNvSpPr/>
            <p:nvPr/>
          </p:nvSpPr>
          <p:spPr>
            <a:xfrm>
              <a:off x="5257800" y="1600200"/>
              <a:ext cx="1066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" name="TextBox 19"/>
            <p:cNvSpPr txBox="1">
              <a:spLocks noChangeArrowheads="1"/>
            </p:cNvSpPr>
            <p:nvPr/>
          </p:nvSpPr>
          <p:spPr bwMode="auto">
            <a:xfrm>
              <a:off x="5257800" y="1604665"/>
              <a:ext cx="110658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</a:rPr>
                <a:t>ADT* Message</a:t>
              </a:r>
              <a:endParaRPr lang="en-US" sz="1200" dirty="0">
                <a:latin typeface="Calibri" pitchFamily="34" charset="0"/>
              </a:endParaRPr>
            </a:p>
          </p:txBody>
        </p:sp>
      </p:grp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2895600" y="2442865"/>
            <a:ext cx="17559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ADT* Message </a:t>
            </a:r>
            <a:r>
              <a:rPr lang="en-US" sz="1200" dirty="0">
                <a:latin typeface="Calibri" pitchFamily="34" charset="0"/>
              </a:rPr>
              <a:t>Elements 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248400" y="1146454"/>
            <a:ext cx="2362200" cy="915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NIST Validation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</a:t>
            </a:r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(acting as PHA System)</a:t>
            </a:r>
            <a:endParaRPr lang="en-US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4" name="TextBox 18"/>
          <p:cNvSpPr txBox="1">
            <a:spLocks noChangeArrowheads="1"/>
          </p:cNvSpPr>
          <p:nvPr/>
        </p:nvSpPr>
        <p:spPr bwMode="auto">
          <a:xfrm>
            <a:off x="4800600" y="1219200"/>
            <a:ext cx="149239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Calibri" pitchFamily="34" charset="0"/>
              </a:rPr>
              <a:t>Message </a:t>
            </a:r>
            <a:r>
              <a:rPr lang="en-US" sz="1100" dirty="0" smtClean="0">
                <a:latin typeface="Calibri" pitchFamily="34" charset="0"/>
              </a:rPr>
              <a:t> Imported</a:t>
            </a:r>
            <a:endParaRPr lang="en-US" sz="11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9003" y="2823865"/>
            <a:ext cx="324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*A01, A03, A04, and A08 Message Types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0" y="1762900"/>
            <a:ext cx="1447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i="1" dirty="0" smtClean="0">
                <a:latin typeface="Calibri" pitchFamily="34" charset="0"/>
              </a:rPr>
              <a:t>ONC Certification Testing Scope</a:t>
            </a:r>
            <a:endParaRPr lang="en-US" sz="1000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Workflow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0525" y="657225"/>
            <a:ext cx="8353425" cy="112466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This diagram shows</a:t>
            </a:r>
            <a:endParaRPr lang="en-US" sz="2200" dirty="0"/>
          </a:p>
          <a:p>
            <a:pPr lvl="1"/>
            <a:r>
              <a:rPr lang="en-US" sz="2000" dirty="0"/>
              <a:t>How the major steps of the </a:t>
            </a:r>
            <a:r>
              <a:rPr lang="en-US" sz="2000" dirty="0" smtClean="0"/>
              <a:t>Context-based test </a:t>
            </a:r>
            <a:r>
              <a:rPr lang="en-US" sz="2000" dirty="0"/>
              <a:t>are sequenced</a:t>
            </a:r>
          </a:p>
          <a:p>
            <a:pPr lvl="1"/>
            <a:r>
              <a:rPr lang="en-US" sz="2000" dirty="0"/>
              <a:t>When the </a:t>
            </a:r>
            <a:r>
              <a:rPr lang="en-US" sz="2000" dirty="0" smtClean="0"/>
              <a:t>Test </a:t>
            </a:r>
            <a:r>
              <a:rPr lang="en-US" sz="2000" dirty="0"/>
              <a:t>Tool is to be used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38437"/>
            <a:ext cx="7405688" cy="43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63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701039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2590800"/>
            <a:ext cx="1524000" cy="584775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Open Syndromic Surveillance Validation tool using link: </a:t>
            </a:r>
            <a:r>
              <a:rPr lang="en-US" dirty="0">
                <a:hlinkClick r:id="rId3"/>
              </a:rPr>
              <a:t>http://hl7v2-ss-r2-testing.nist.gov</a:t>
            </a:r>
            <a:r>
              <a:rPr lang="en-US" u="sng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229600" cy="457200"/>
          </a:xfrm>
        </p:spPr>
        <p:txBody>
          <a:bodyPr/>
          <a:lstStyle/>
          <a:p>
            <a:r>
              <a:rPr lang="en-US" dirty="0" smtClean="0"/>
              <a:t>Tool Access and Navigation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114300" y="2474912"/>
            <a:ext cx="266700" cy="268288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  <a:latin typeface="Franklin Gothic Demi"/>
              </a:rPr>
              <a:t>2</a:t>
            </a:r>
            <a:endParaRPr lang="en-US" sz="1200" dirty="0">
              <a:solidFill>
                <a:srgbClr val="FFFFFF"/>
              </a:solidFill>
              <a:latin typeface="Franklin Gothic Demi"/>
            </a:endParaRPr>
          </a:p>
        </p:txBody>
      </p:sp>
      <p:cxnSp>
        <p:nvCxnSpPr>
          <p:cNvPr id="7" name="Straight Arrow Connector 76"/>
          <p:cNvCxnSpPr>
            <a:cxnSpLocks noChangeShapeType="1"/>
          </p:cNvCxnSpPr>
          <p:nvPr/>
        </p:nvCxnSpPr>
        <p:spPr bwMode="auto">
          <a:xfrm flipV="1">
            <a:off x="1633602" y="2697668"/>
            <a:ext cx="271398" cy="274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76200" y="3536108"/>
            <a:ext cx="1953418" cy="2307957"/>
            <a:chOff x="-2871790" y="3435546"/>
            <a:chExt cx="1953274" cy="2304567"/>
          </a:xfrm>
        </p:grpSpPr>
        <p:sp>
          <p:nvSpPr>
            <p:cNvPr id="12" name="TextBox 28"/>
            <p:cNvSpPr txBox="1">
              <a:spLocks noChangeArrowheads="1"/>
            </p:cNvSpPr>
            <p:nvPr/>
          </p:nvSpPr>
          <p:spPr bwMode="auto">
            <a:xfrm>
              <a:off x="-2738450" y="3558109"/>
              <a:ext cx="1553112" cy="2182004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800" b="0" dirty="0" smtClean="0">
                  <a:cs typeface="+mn-cs"/>
                </a:rPr>
                <a:t>The tool’s Navigation Bar is located along the top. The options are ‘</a:t>
              </a:r>
              <a:r>
                <a:rPr lang="en-US" sz="800" dirty="0" smtClean="0">
                  <a:cs typeface="+mn-cs"/>
                </a:rPr>
                <a:t>Home</a:t>
              </a:r>
              <a:r>
                <a:rPr lang="en-US" sz="800" b="0" dirty="0" smtClean="0">
                  <a:cs typeface="+mn-cs"/>
                </a:rPr>
                <a:t>’, ‘</a:t>
              </a:r>
              <a:r>
                <a:rPr lang="en-US" sz="800" dirty="0" smtClean="0">
                  <a:cs typeface="+mn-cs"/>
                </a:rPr>
                <a:t>Context free’</a:t>
              </a:r>
              <a:r>
                <a:rPr lang="en-US" sz="800" b="0" dirty="0" smtClean="0">
                  <a:cs typeface="+mn-cs"/>
                </a:rPr>
                <a:t>,</a:t>
              </a:r>
              <a:r>
                <a:rPr lang="en-US" sz="800" dirty="0" smtClean="0">
                  <a:cs typeface="+mn-cs"/>
                </a:rPr>
                <a:t> ‘Context-based</a:t>
              </a:r>
              <a:r>
                <a:rPr lang="en-US" sz="800" b="0" dirty="0" smtClean="0">
                  <a:cs typeface="+mn-cs"/>
                </a:rPr>
                <a:t>’, ‘</a:t>
              </a:r>
              <a:r>
                <a:rPr lang="en-US" sz="800" dirty="0" smtClean="0">
                  <a:cs typeface="+mn-cs"/>
                </a:rPr>
                <a:t>Documentation</a:t>
              </a:r>
              <a:r>
                <a:rPr lang="en-US" sz="800" b="0" dirty="0" smtClean="0">
                  <a:cs typeface="+mn-cs"/>
                </a:rPr>
                <a:t>’, </a:t>
              </a:r>
              <a:r>
                <a:rPr lang="en-US" sz="800" dirty="0" smtClean="0">
                  <a:cs typeface="+mn-cs"/>
                </a:rPr>
                <a:t>‘About</a:t>
              </a:r>
              <a:r>
                <a:rPr lang="en-US" sz="800" b="0" dirty="0" smtClean="0">
                  <a:cs typeface="+mn-cs"/>
                </a:rPr>
                <a:t>’ and ‘</a:t>
              </a:r>
              <a:r>
                <a:rPr lang="en-US" sz="800" dirty="0" smtClean="0">
                  <a:cs typeface="+mn-cs"/>
                </a:rPr>
                <a:t>Contact Us</a:t>
              </a:r>
              <a:r>
                <a:rPr lang="en-US" sz="800" b="0" dirty="0" smtClean="0">
                  <a:cs typeface="+mn-cs"/>
                </a:rPr>
                <a:t>’..</a:t>
              </a:r>
            </a:p>
            <a:p>
              <a:pPr algn="ctr" eaLnBrk="1" hangingPunct="1">
                <a:defRPr/>
              </a:pPr>
              <a:endParaRPr lang="en-US" sz="800" b="0" dirty="0" smtClean="0"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sz="800" b="0" dirty="0" smtClean="0">
                  <a:cs typeface="+mn-cs"/>
                </a:rPr>
                <a:t>The Welcome Screen is located under the ‘Home’ tab.</a:t>
              </a:r>
            </a:p>
            <a:p>
              <a:pPr algn="ctr" eaLnBrk="1" hangingPunct="1">
                <a:defRPr/>
              </a:pPr>
              <a:r>
                <a:rPr lang="en-US" sz="800" b="0" dirty="0" smtClean="0">
                  <a:cs typeface="+mn-cs"/>
                </a:rPr>
                <a:t>The Welcome Screen provides information about </a:t>
              </a:r>
              <a:r>
                <a:rPr lang="en-US" sz="800" b="0" i="1" dirty="0" smtClean="0">
                  <a:cs typeface="+mn-cs"/>
                </a:rPr>
                <a:t>Supporting</a:t>
              </a:r>
              <a:r>
                <a:rPr lang="en-US" sz="800" b="0" dirty="0" smtClean="0">
                  <a:cs typeface="+mn-cs"/>
                </a:rPr>
                <a:t> the Syndromic Surveillance community, information </a:t>
              </a:r>
              <a:r>
                <a:rPr lang="en-US" sz="800" b="0" i="1" dirty="0" smtClean="0">
                  <a:cs typeface="+mn-cs"/>
                </a:rPr>
                <a:t>about 2015 ONC Health IT Certification</a:t>
              </a:r>
              <a:r>
                <a:rPr lang="en-US" sz="800" b="0" dirty="0" smtClean="0">
                  <a:cs typeface="+mn-cs"/>
                </a:rPr>
                <a:t>, </a:t>
              </a:r>
              <a:r>
                <a:rPr lang="en-US" sz="800" b="0" i="1" dirty="0">
                  <a:cs typeface="+mn-cs"/>
                </a:rPr>
                <a:t>q</a:t>
              </a:r>
              <a:r>
                <a:rPr lang="en-US" sz="800" b="0" i="1" dirty="0" smtClean="0">
                  <a:cs typeface="+mn-cs"/>
                </a:rPr>
                <a:t>uestions</a:t>
              </a:r>
              <a:r>
                <a:rPr lang="en-US" sz="800" b="0" dirty="0" smtClean="0">
                  <a:cs typeface="+mn-cs"/>
                </a:rPr>
                <a:t> on the tool and </a:t>
              </a:r>
              <a:r>
                <a:rPr lang="en-US" sz="800" b="0" i="1" dirty="0" smtClean="0">
                  <a:cs typeface="+mn-cs"/>
                </a:rPr>
                <a:t>supported </a:t>
              </a:r>
              <a:r>
                <a:rPr lang="en-US" sz="800" b="0" i="1" dirty="0">
                  <a:cs typeface="+mn-cs"/>
                </a:rPr>
                <a:t>b</a:t>
              </a:r>
              <a:r>
                <a:rPr lang="en-US" sz="800" b="0" i="1" dirty="0" smtClean="0">
                  <a:cs typeface="+mn-cs"/>
                </a:rPr>
                <a:t>rowsers</a:t>
              </a:r>
              <a:r>
                <a:rPr lang="en-US" sz="800" b="0" dirty="0" smtClean="0">
                  <a:cs typeface="+mn-cs"/>
                </a:rPr>
                <a:t>., 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-2871790" y="3435546"/>
              <a:ext cx="266680" cy="267894"/>
            </a:xfrm>
            <a:prstGeom prst="ellipse">
              <a:avLst/>
            </a:prstGeom>
            <a:gradFill flip="none" rotWithShape="1">
              <a:gsLst>
                <a:gs pos="0">
                  <a:srgbClr val="002060"/>
                </a:gs>
                <a:gs pos="50000">
                  <a:schemeClr val="accent2">
                    <a:lumMod val="75000"/>
                  </a:schemeClr>
                </a:gs>
                <a:gs pos="100000">
                  <a:srgbClr val="8FB4FF"/>
                </a:gs>
              </a:gsLst>
              <a:lin ang="16200000" scaled="1"/>
              <a:tileRect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defRPr/>
              </a:pPr>
              <a:r>
                <a:rPr lang="en-US" sz="1200" b="0" dirty="0" smtClean="0">
                  <a:solidFill>
                    <a:schemeClr val="bg1"/>
                  </a:solidFill>
                  <a:latin typeface="+mj-lt"/>
                  <a:cs typeface="+mn-cs"/>
                </a:rPr>
                <a:t>2</a:t>
              </a:r>
              <a:endParaRPr lang="en-US" sz="1200" b="0" dirty="0">
                <a:solidFill>
                  <a:schemeClr val="bg1"/>
                </a:solidFill>
                <a:latin typeface="+mj-lt"/>
                <a:cs typeface="+mn-cs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-1167734" y="4044251"/>
              <a:ext cx="24921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81000" y="762000"/>
          <a:ext cx="8382000" cy="1468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621"/>
                <a:gridCol w="4345379"/>
              </a:tblGrid>
              <a:tr h="33520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683" marB="45683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Informative Reference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683" marB="45683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</a:tr>
              <a:tr h="1133233"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Establish access to the NIST Syndromic  Surveillance Test  tool (web application).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000" b="0" baseline="0" dirty="0" smtClean="0"/>
                        <a:t>Locate the Navigation Bar.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000" b="0" baseline="0" dirty="0" smtClean="0"/>
                        <a:t>Locate the SS Home page.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Locate the Test Suite.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83" marB="45683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The NIST SS Test Tool is accessible through the following URL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1000" b="0" dirty="0" smtClean="0">
                          <a:latin typeface="+mn-lt"/>
                          <a:hlinkClick r:id="rId3"/>
                        </a:rPr>
                        <a:t>http://hl7v2-ss-r2-testing.nist.gov</a:t>
                      </a:r>
                      <a:r>
                        <a:rPr lang="en-US" sz="1000" b="0" i="0" dirty="0" smtClean="0">
                          <a:solidFill>
                            <a:srgbClr val="1155CC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000" b="0" dirty="0" smtClean="0"/>
                        <a:t>This</a:t>
                      </a:r>
                      <a:r>
                        <a:rPr lang="en-US" sz="1000" b="0" baseline="0" dirty="0" smtClean="0"/>
                        <a:t> displays the NIST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Syndromic Surveillance Test Suite</a:t>
                      </a:r>
                      <a:r>
                        <a:rPr lang="en-US" sz="1000" b="0" baseline="0" dirty="0" smtClean="0"/>
                        <a:t>’s Welcome Screen, which is indicated by the ‘</a:t>
                      </a:r>
                      <a:r>
                        <a:rPr lang="en-US" sz="1000" b="1" baseline="0" dirty="0" smtClean="0"/>
                        <a:t>Home</a:t>
                      </a:r>
                      <a:r>
                        <a:rPr lang="en-US" sz="1000" b="0" baseline="0" dirty="0" smtClean="0"/>
                        <a:t>’ tab.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The ‘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’ tab contains relevant downloadable User, Documentation, Resources/Artifacts, and Notations.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83" marB="45683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3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" descr="option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8225" y="2141538"/>
            <a:ext cx="5565775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533400" y="2209800"/>
            <a:ext cx="8248650" cy="7817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 smtClean="0">
                <a:solidFill>
                  <a:srgbClr val="012445"/>
                </a:solidFill>
                <a:latin typeface="+mj-lt"/>
              </a:rPr>
              <a:t>Scenarios Overview</a:t>
            </a:r>
            <a:endParaRPr lang="en-US" sz="3200" dirty="0" smtClean="0">
              <a:solidFill>
                <a:srgbClr val="C00000"/>
              </a:solidFill>
              <a:latin typeface="+mj-lt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i="1" dirty="0" smtClean="0">
              <a:solidFill>
                <a:srgbClr val="0124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Syndromic Surveillance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the Healthcare IT </a:t>
            </a:r>
            <a:r>
              <a:rPr lang="en-US" dirty="0" smtClean="0"/>
              <a:t>Module’s </a:t>
            </a:r>
            <a:r>
              <a:rPr lang="en-US" dirty="0"/>
              <a:t>capability to create syndromic surveillance messages based on PHIN Guide / Associated Erratum and specific Test </a:t>
            </a:r>
            <a:r>
              <a:rPr lang="en-US" dirty="0" smtClean="0"/>
              <a:t>Data</a:t>
            </a:r>
          </a:p>
          <a:p>
            <a:r>
              <a:rPr lang="en-US" dirty="0"/>
              <a:t>Differ slightly from each other </a:t>
            </a:r>
            <a:r>
              <a:rPr lang="en-US" dirty="0" smtClean="0"/>
              <a:t>to show real-world and logical clinical situations while collectively covering the specified requirements in the ONC criterion and PHIN Guide documents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49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Urgent Care Visit Scenario 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905180"/>
              </p:ext>
            </p:extLst>
          </p:nvPr>
        </p:nvGraphicFramePr>
        <p:xfrm>
          <a:off x="228600" y="767080"/>
          <a:ext cx="8791575" cy="4521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76390"/>
                <a:gridCol w="651518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Urgent Care Visit Test Case – </a:t>
                      </a:r>
                      <a:r>
                        <a:rPr lang="en-US" dirty="0" err="1" smtClean="0"/>
                        <a:t>Influenza_Child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lvl="0" indent="0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is seen in Urgent Care Center and is discharged/dispositioned to home.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Case consists of 2 test steps: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 Create ADT-A04 Registration Message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(2) Create ADT-A03 Discharge Message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an example of a clinical encounter that could take place in either an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urgent care or emergency clinical setting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an example where </a:t>
                      </a:r>
                      <a:r>
                        <a:rPr lang="en-US" sz="1600" b="1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facility sending the syndromic surveillance message is different from the facility where the patient received care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Encounter Reason is captured as free-text. Multiple diagnoses are captured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</a:t>
                      </a:r>
                      <a:r>
                        <a:rPr lang="en-US" sz="1600" b="1" i="0" kern="1200" baseline="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ICD-9-CM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AutoNum type="arabicParenBoth"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Create ADT-A04 Message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infant is seen at an urgent care center for fever, cough, and earache. Diagnostic tests show that he has influenza and stenosis of the external ear canal. 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7663" indent="-347663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(2) Create ADT-A03 Message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is discharged to home with treatment instructions and a prescription. Syndromic surveillance data about the visit are transmitted to the local health department. 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919538" y="64452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B21DEC-B2E7-4DB1-B478-8098B74F8C3E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Emergency Care Visit - Mortality Scenario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919538" y="64452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B21DEC-B2E7-4DB1-B478-8098B74F8C3E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00755"/>
              </p:ext>
            </p:extLst>
          </p:nvPr>
        </p:nvGraphicFramePr>
        <p:xfrm>
          <a:off x="228600" y="762000"/>
          <a:ext cx="8791575" cy="49174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76390"/>
                <a:gridCol w="651518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 Care Visit Test Case – Patient</a:t>
                      </a:r>
                      <a:r>
                        <a:rPr lang="en-US" baseline="0" dirty="0" smtClean="0"/>
                        <a:t> Dies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lvl="0" indent="0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is seen in ED and dies.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Case consists of 3 test steps: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 Create ADT-A04 Registration Message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(2) Create ADT-A08 Update Message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(2) Create ADT-A03 Discharge Message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an example of an ED visit where the </a:t>
                      </a:r>
                      <a:r>
                        <a:rPr lang="en-US" sz="1600" b="1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patient's demographic information is unavailable at registration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admit/encounter reason, working diagnosis, and final diagnosis are captured as  coded values using </a:t>
                      </a:r>
                      <a:r>
                        <a:rPr lang="en-US" sz="1600" b="1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ICD-10 CM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the </a:t>
                      </a:r>
                      <a:r>
                        <a:rPr lang="en-US" sz="1600" b="1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dies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AutoNum type="arabicParenBoth"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Create ADT-A04 Message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patient is unconscious and their demographic information is unavailable at registration; admit/encounter reason is captured as a coded value, two working diagnoses are captured.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AutoNum type="arabicParenBoth" startAt="2"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Create ADT-A08 Message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 of the head reveals a skull fracture and intracranial bleeding. The patient's driver's license is found and the demographic data are updated. 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06400" indent="-40640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(3) Create ADT-A03 Message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final diagnosis is captured, and the patient dies.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Emergency Care Visit - Admission Scenario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919538" y="64452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B21DEC-B2E7-4DB1-B478-8098B74F8C3E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891008"/>
              </p:ext>
            </p:extLst>
          </p:nvPr>
        </p:nvGraphicFramePr>
        <p:xfrm>
          <a:off x="228600" y="762000"/>
          <a:ext cx="8791575" cy="5283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76390"/>
                <a:gridCol w="651518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 Care Visit Test Case – Patient</a:t>
                      </a:r>
                      <a:r>
                        <a:rPr lang="en-US" baseline="0" dirty="0" smtClean="0"/>
                        <a:t> Admitted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lvl="0" indent="0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is seen in ED and admitted to hospital.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Case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consists of 4 test steps: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arenBoth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ADT-A04 Registration Message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arenBoth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ADT-A08 Update Message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(3)  Create ADT-A03 Discharge Message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(4)  Create ADT-A01 Admission Message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an example of an ED care visit for a patient with diagnosis coded in </a:t>
                      </a:r>
                      <a:r>
                        <a:rPr lang="en-US" sz="1400" b="1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SNOMED CT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 is </a:t>
                      </a:r>
                      <a:r>
                        <a:rPr lang="en-US" sz="1400" b="1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admitted to hospital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AutoNum type="arabicParenBoth"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Create ADT-A04 Message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patient's chief complaint is captured as free-text, working diagnosis is captured with SNOMED CT codes. 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AutoNum type="arabicParenBoth" startAt="2"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Create ADT-A08 Message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results indicate severe metabolic acidosis and carbon monoxide poisoning. Hyperbaric oxygen therapy (HBOT), overnight observation, and a full neurological assessment are ordered. Patient's record is updated with a working diagnosis coded with SNOMED CT.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7663" indent="-347663">
                        <a:buFont typeface="Wingdings" panose="05000000000000000000" pitchFamily="2" charset="2"/>
                        <a:buNone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(3)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Create ADT-A03 Message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patient is ordered to be discharged from the ED for admission to inpatient care.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7663" indent="-347663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(4) Create ADT-A01 Message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patient is prepared for admission to the hospital, and the Admit/Encounter Reason is captured with a SNOMED CT code.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6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14425" cy="526415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Training on the new NIST Syndromic Surveillance Test Suite to support ONC 2015 Health IT Certification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Test Criterion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Test Cases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mtClean="0">
                <a:sym typeface="Wingdings" panose="05000000000000000000" pitchFamily="2" charset="2"/>
              </a:rPr>
              <a:t>Documentation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Inpatient Visit - Scenario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919538" y="64452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B21DEC-B2E7-4DB1-B478-8098B74F8C3E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153425"/>
              </p:ext>
            </p:extLst>
          </p:nvPr>
        </p:nvGraphicFramePr>
        <p:xfrm>
          <a:off x="228600" y="767080"/>
          <a:ext cx="8791575" cy="5008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76390"/>
                <a:gridCol w="651518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Inpatient Visit Test Case – Inpatient Visit-Surgery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lvl="0" indent="0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is admitted and discharged from hospital.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Case consists of 2 test steps: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 Create ADT-A01 Admission Message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(2) Create ADT-A03 Discharge Message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an example of an </a:t>
                      </a:r>
                      <a:r>
                        <a:rPr lang="en-US" sz="1600" b="1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inpatient surgical visit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which the Admit Reason, working diagnosis, and final diagnosis are captured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coded values using </a:t>
                      </a:r>
                      <a:r>
                        <a:rPr lang="en-US" sz="1600" b="1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ICD-10-CM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Syndromic surveillance </a:t>
                      </a:r>
                      <a:r>
                        <a:rPr lang="en-US" sz="1600" b="1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are sent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 state public health agency once following admission and once following discharge </a:t>
                      </a:r>
                      <a:r>
                        <a:rPr lang="en-US" sz="1600" b="1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accordance with recommended ISDS guidelines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AutoNum type="arabicParenBoth"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Create ADT-A01 Message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51-year old male arrives at the hospital for a pre-scheduled surgical removal of a coronary artery obstruction and insertion of stents. The patient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a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 of chest pain; the reason for visit is atherosclerotic heart disease of native coronary artery with unstable angina pectoris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patient has the procedure and afterward is transported to a cardiac unit for overnight observation.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7663" indent="-347663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(2) Create ADT-A03 Message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patient is seen the next day and reports he is not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having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chest pain,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though he is diagnosed with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cardiac arrhythmia. He is cleared for discharge to home. 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6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" descr="option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8225" y="2141538"/>
            <a:ext cx="5565775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533400" y="2209800"/>
            <a:ext cx="8248650" cy="7817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 smtClean="0">
                <a:solidFill>
                  <a:srgbClr val="012445"/>
                </a:solidFill>
                <a:latin typeface="+mj-lt"/>
              </a:rPr>
              <a:t>Documentation</a:t>
            </a:r>
            <a:endParaRPr lang="en-US" sz="3200" dirty="0" smtClean="0">
              <a:solidFill>
                <a:srgbClr val="C00000"/>
              </a:solidFill>
              <a:latin typeface="+mj-lt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i="1" dirty="0" smtClean="0">
              <a:solidFill>
                <a:srgbClr val="0124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4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76224" y="120650"/>
            <a:ext cx="8715375" cy="954107"/>
          </a:xfrm>
        </p:spPr>
        <p:txBody>
          <a:bodyPr/>
          <a:lstStyle/>
          <a:p>
            <a:r>
              <a:rPr lang="en-US" dirty="0" smtClean="0"/>
              <a:t>Referenced Content Exchange Standards Documents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625" y="5638800"/>
            <a:ext cx="48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>
                <a:hlinkClick r:id="rId2"/>
              </a:rPr>
              <a:t>http://</a:t>
            </a:r>
            <a:r>
              <a:rPr lang="en-US" sz="800" u="sng" dirty="0" smtClean="0">
                <a:hlinkClick r:id="rId2"/>
              </a:rPr>
              <a:t>www.cdc.gov/nssp/documents/guides/syndrsurvmessagguide2_messagingguide_phn.pdf</a:t>
            </a:r>
            <a:r>
              <a:rPr lang="en-US" sz="800" u="sng" dirty="0" smtClean="0"/>
              <a:t> </a:t>
            </a:r>
            <a:endParaRPr lang="en-US" sz="800" dirty="0"/>
          </a:p>
        </p:txBody>
      </p:sp>
      <p:sp>
        <p:nvSpPr>
          <p:cNvPr id="4" name="Rectangle 3"/>
          <p:cNvSpPr/>
          <p:nvPr/>
        </p:nvSpPr>
        <p:spPr>
          <a:xfrm>
            <a:off x="4943225" y="5528846"/>
            <a:ext cx="3438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2250" algn="ctr">
              <a:defRPr/>
            </a:pPr>
            <a:r>
              <a:rPr lang="en-US" sz="800" dirty="0">
                <a:hlinkClick r:id="rId3"/>
              </a:rPr>
              <a:t>http://</a:t>
            </a:r>
            <a:r>
              <a:rPr lang="en-US" sz="800" dirty="0" smtClean="0">
                <a:hlinkClick r:id="rId3"/>
              </a:rPr>
              <a:t>www.cdc.gov/nssp/documents/guides/erratum-to-the-cdc-phin-2.0-implementation-guide-august-2015.pdf</a:t>
            </a:r>
            <a:r>
              <a:rPr lang="en-US" sz="800" dirty="0" smtClean="0"/>
              <a:t> </a:t>
            </a:r>
            <a:endParaRPr lang="en-US" sz="800" dirty="0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5162550" y="5067181"/>
            <a:ext cx="3067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Erratum to the CDC PHIN 2.0 Implementation Guide August 2015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1" y="506718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PHIN Messaging Guide for Syndromic Surveillance: Emergency Department, Urgent, Ambulatory Care, and Inpatient Settings, Release </a:t>
            </a:r>
            <a:r>
              <a:rPr lang="en-US" sz="1200" dirty="0" smtClean="0"/>
              <a:t>2.0, </a:t>
            </a:r>
            <a:r>
              <a:rPr lang="en-US" sz="1200" dirty="0"/>
              <a:t>April 21,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919538" y="64452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3034F6-D698-486E-9B63-D59A1C5B8B3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22" y="609600"/>
            <a:ext cx="343746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774" y="609600"/>
            <a:ext cx="343442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2625" y="5854244"/>
            <a:ext cx="9001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CDC site with links to SS Messaging </a:t>
            </a:r>
            <a:r>
              <a:rPr lang="en-US" sz="1200" dirty="0" smtClean="0"/>
              <a:t>Guides </a:t>
            </a:r>
            <a:r>
              <a:rPr lang="en-US" sz="1200" dirty="0" smtClean="0">
                <a:hlinkClick r:id="rId6"/>
              </a:rPr>
              <a:t>http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www.cdc.gov/nssp/mmg/index.html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53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3" y="1219200"/>
            <a:ext cx="8966617" cy="33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modernsurvivalonline.com/wp-content/uploads/2012/09/qa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809999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0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44488" y="1385888"/>
          <a:ext cx="8494712" cy="307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25"/>
                <a:gridCol w="6613887"/>
              </a:tblGrid>
              <a:tr h="38118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Tool Key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Capabilities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464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ym typeface="Wingdings" pitchFamily="2" charset="2"/>
                        </a:rPr>
                        <a:t>Context-free</a:t>
                      </a:r>
                      <a:r>
                        <a:rPr lang="en-US" sz="1100" b="1" baseline="0" dirty="0" smtClean="0">
                          <a:sym typeface="Wingdings" pitchFamily="2" charset="2"/>
                        </a:rPr>
                        <a:t> Testing</a:t>
                      </a:r>
                      <a:endParaRPr lang="en-US" sz="1100" b="1" dirty="0" smtClean="0">
                        <a:sym typeface="Wingdings" pitchFamily="2" charset="2"/>
                      </a:endParaRP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>
                        <a:defRPr/>
                      </a:pPr>
                      <a:r>
                        <a:rPr lang="en-US" sz="1100" b="1" dirty="0" smtClean="0">
                          <a:sym typeface="Wingdings" pitchFamily="2" charset="2"/>
                        </a:rPr>
                        <a:t>(No Test Scenario - T</a:t>
                      </a:r>
                      <a:r>
                        <a:rPr lang="en-US" sz="1100" b="1" dirty="0" smtClean="0"/>
                        <a:t>est any Syndromic Surveillance message created by EHR</a:t>
                      </a:r>
                      <a:r>
                        <a:rPr lang="en-US" sz="1100" b="0" dirty="0" smtClean="0"/>
                        <a:t>)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Context is unknown to validation tool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Provides a simple and convenient method for testing message structure and most vocabulary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28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ym typeface="Wingdings" pitchFamily="2" charset="2"/>
                        </a:rPr>
                        <a:t>Context-based </a:t>
                      </a:r>
                      <a:r>
                        <a:rPr lang="en-US" sz="1100" b="1" baseline="0" dirty="0" smtClean="0">
                          <a:sym typeface="Wingdings" pitchFamily="2" charset="2"/>
                        </a:rPr>
                        <a:t>Testing</a:t>
                      </a:r>
                      <a:endParaRPr lang="en-US" sz="1100" b="1" dirty="0" smtClean="0"/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1" dirty="0" smtClean="0">
                          <a:sym typeface="Wingdings" pitchFamily="2" charset="2"/>
                        </a:rPr>
                        <a:t>Test Scenarios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Test Syndromic Surveillance message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associated with a specific test scenario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Context is known to validation tool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All conformance requirements of the SS Implementation Guide can be assessed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Used for certifying ONC 2015 Edition Health IT Modules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41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Profile Viewer</a:t>
                      </a: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Provides a browsable version of the conformance profile which encapsulates the requirements. Can be used to assist in the interpretation of errors.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80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Value Set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Browser</a:t>
                      </a: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Provides a browsable view of the vocabulary requirements. Can be used to assist in the interpretation of value set errors.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41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Documentation</a:t>
                      </a: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Provides access to documents that will assist in using the tool (including test procedure</a:t>
                      </a:r>
                      <a:r>
                        <a:rPr lang="en-US" sz="1100" b="0" baseline="0" dirty="0" smtClean="0"/>
                        <a:t>, test cases, profile descriptions, vocabulary descriptions</a:t>
                      </a:r>
                      <a:r>
                        <a:rPr lang="en-US" sz="1100" b="0" dirty="0" smtClean="0"/>
                        <a:t> and validation tool download).</a:t>
                      </a:r>
                      <a:endParaRPr lang="en-US" sz="1100" dirty="0" smtClean="0"/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20" name="Rectangle 45"/>
          <p:cNvSpPr>
            <a:spLocks noChangeArrowheads="1"/>
          </p:cNvSpPr>
          <p:nvPr/>
        </p:nvSpPr>
        <p:spPr bwMode="auto">
          <a:xfrm>
            <a:off x="361950" y="4486275"/>
            <a:ext cx="84010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sz="1200" dirty="0"/>
              <a:t>No registration or log-in credentials are needed.  Simply click on the link below and send/paste/load message into tool to obtain a Validation report.</a:t>
            </a:r>
          </a:p>
          <a:p>
            <a:pPr marL="0" lvl="1"/>
            <a:endParaRPr lang="en-US" sz="1200" b="0" dirty="0"/>
          </a:p>
          <a:p>
            <a:pPr marL="0" lvl="1"/>
            <a:endParaRPr lang="en-US" sz="1200" b="0" dirty="0"/>
          </a:p>
          <a:p>
            <a:pPr marL="0" lvl="1"/>
            <a:r>
              <a:rPr lang="en-US" sz="1200" b="0" dirty="0"/>
              <a:t>NOTE: The Test Tool (.war file) can also be downloaded and installed locally.</a:t>
            </a:r>
          </a:p>
          <a:p>
            <a:pPr marL="0" lvl="1"/>
            <a:r>
              <a:rPr lang="en-US" sz="1200" b="0" dirty="0"/>
              <a:t>NOTE: </a:t>
            </a:r>
            <a:r>
              <a:rPr lang="en-US" sz="1200" dirty="0"/>
              <a:t>Web Application is compatible with </a:t>
            </a:r>
            <a:r>
              <a:rPr lang="en-US" sz="1200" dirty="0" smtClean="0"/>
              <a:t>Firefox</a:t>
            </a:r>
            <a:r>
              <a:rPr lang="en-US" sz="1200" dirty="0"/>
              <a:t>, </a:t>
            </a:r>
            <a:r>
              <a:rPr lang="en-US" sz="1200" dirty="0" smtClean="0"/>
              <a:t>Chrome, and Safari.</a:t>
            </a:r>
          </a:p>
          <a:p>
            <a:pPr marL="0" lvl="1"/>
            <a:endParaRPr lang="en-US" sz="1200" dirty="0"/>
          </a:p>
          <a:p>
            <a:pPr marL="0" lvl="1"/>
            <a:r>
              <a:rPr lang="en-US" sz="1200" b="0" dirty="0" smtClean="0"/>
              <a:t>Register </a:t>
            </a:r>
            <a:r>
              <a:rPr lang="en-US" sz="1200" b="0" dirty="0"/>
              <a:t>to Google Group at: </a:t>
            </a: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groups.google.com/d/forum/hl7v2-syndromic-testing</a:t>
            </a:r>
            <a:r>
              <a:rPr lang="en-US" sz="1200" dirty="0" smtClean="0"/>
              <a:t> </a:t>
            </a:r>
            <a:r>
              <a:rPr lang="en-US" sz="1200" b="0" dirty="0" smtClean="0"/>
              <a:t>to </a:t>
            </a:r>
            <a:r>
              <a:rPr lang="en-US" sz="1200" b="0" dirty="0"/>
              <a:t>ask questions and provide feedback. </a:t>
            </a:r>
          </a:p>
        </p:txBody>
      </p:sp>
      <p:sp>
        <p:nvSpPr>
          <p:cNvPr id="4121" name="Rectangle 45"/>
          <p:cNvSpPr>
            <a:spLocks noChangeArrowheads="1"/>
          </p:cNvSpPr>
          <p:nvPr/>
        </p:nvSpPr>
        <p:spPr bwMode="auto">
          <a:xfrm>
            <a:off x="304800" y="7620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sz="1600" u="sng" dirty="0"/>
              <a:t>Purpose</a:t>
            </a:r>
            <a:r>
              <a:rPr lang="en-US" sz="1600" dirty="0"/>
              <a:t>:  </a:t>
            </a:r>
            <a:r>
              <a:rPr lang="en-US" sz="1600" b="0" dirty="0"/>
              <a:t>The tool validates Syndromic Surveillance (SS) messages created by </a:t>
            </a:r>
            <a:r>
              <a:rPr lang="en-US" sz="1600" dirty="0" smtClean="0"/>
              <a:t>H</a:t>
            </a:r>
            <a:r>
              <a:rPr lang="en-US" sz="1600" b="0" dirty="0" smtClean="0"/>
              <a:t>ealth IT Modules, and </a:t>
            </a:r>
            <a:r>
              <a:rPr lang="en-US" sz="1600" b="0" dirty="0" smtClean="0">
                <a:solidFill>
                  <a:srgbClr val="FF0000"/>
                </a:solidFill>
              </a:rPr>
              <a:t>Context-based Testing </a:t>
            </a:r>
            <a:r>
              <a:rPr lang="en-US" sz="1600" b="0" dirty="0" smtClean="0"/>
              <a:t>is </a:t>
            </a:r>
            <a:r>
              <a:rPr lang="en-US" sz="1600" b="0" dirty="0"/>
              <a:t>intended for </a:t>
            </a:r>
            <a:r>
              <a:rPr lang="en-US" sz="1600" b="0" dirty="0" smtClean="0"/>
              <a:t>ONC 2015 </a:t>
            </a:r>
            <a:r>
              <a:rPr lang="en-US" sz="1600" b="0" dirty="0"/>
              <a:t>Edition </a:t>
            </a:r>
            <a:r>
              <a:rPr lang="en-US" sz="1600" dirty="0" smtClean="0"/>
              <a:t>certification.</a:t>
            </a:r>
            <a:endParaRPr lang="en-US" sz="1600" b="0" dirty="0"/>
          </a:p>
          <a:p>
            <a:pPr marL="0" lvl="1"/>
            <a:endParaRPr lang="en-US" sz="1200" b="0" dirty="0"/>
          </a:p>
          <a:p>
            <a:pPr marL="0" lvl="1"/>
            <a:endParaRPr lang="en-US" sz="1200" b="0" dirty="0"/>
          </a:p>
          <a:p>
            <a:pPr marL="0" lvl="1"/>
            <a:endParaRPr lang="en-US" sz="1200" b="0" dirty="0"/>
          </a:p>
        </p:txBody>
      </p:sp>
      <p:sp>
        <p:nvSpPr>
          <p:cNvPr id="4122" name="Rectangle 2"/>
          <p:cNvSpPr txBox="1">
            <a:spLocks noChangeArrowheads="1"/>
          </p:cNvSpPr>
          <p:nvPr/>
        </p:nvSpPr>
        <p:spPr bwMode="auto">
          <a:xfrm>
            <a:off x="276225" y="76200"/>
            <a:ext cx="8562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12445"/>
                </a:solidFill>
                <a:latin typeface="Franklin Gothic Demi" pitchFamily="34" charset="0"/>
              </a:rPr>
              <a:t>Syndromic Surveillance Validation Tool Overview</a:t>
            </a:r>
          </a:p>
        </p:txBody>
      </p:sp>
      <p:sp>
        <p:nvSpPr>
          <p:cNvPr id="4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886325"/>
            <a:ext cx="4419600" cy="261610"/>
          </a:xfrm>
        </p:spPr>
        <p:txBody>
          <a:bodyPr/>
          <a:lstStyle/>
          <a:p>
            <a:r>
              <a:rPr lang="en-US" sz="1100" b="0" dirty="0">
                <a:latin typeface="+mn-lt"/>
                <a:hlinkClick r:id="rId3"/>
              </a:rPr>
              <a:t>http://hl7v2-ss-r2-testing.nist.gov</a:t>
            </a:r>
            <a:endParaRPr lang="en-US" sz="11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69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0335"/>
            <a:ext cx="7772400" cy="461665"/>
          </a:xfrm>
        </p:spPr>
        <p:txBody>
          <a:bodyPr/>
          <a:lstStyle/>
          <a:p>
            <a:r>
              <a:rPr lang="en-US" sz="2400" dirty="0" smtClean="0"/>
              <a:t>ONC 2015 </a:t>
            </a:r>
            <a:r>
              <a:rPr lang="en-US" sz="2400" cap="none" dirty="0" smtClean="0"/>
              <a:t>Syndromic</a:t>
            </a:r>
            <a:r>
              <a:rPr lang="en-US" sz="2400" dirty="0" smtClean="0"/>
              <a:t> </a:t>
            </a:r>
            <a:r>
              <a:rPr lang="en-US" sz="2400" cap="none" dirty="0" smtClean="0"/>
              <a:t>Surveillance</a:t>
            </a:r>
            <a:endParaRPr lang="en-US" sz="240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439057" y="838200"/>
            <a:ext cx="8001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Certification Criteria</a:t>
            </a:r>
            <a:endParaRPr lang="en-US" sz="2400" dirty="0"/>
          </a:p>
          <a:p>
            <a:r>
              <a:rPr lang="en-US" sz="2000" dirty="0" smtClean="0"/>
              <a:t>§</a:t>
            </a:r>
            <a:r>
              <a:rPr lang="en-US" sz="2000" dirty="0"/>
              <a:t>170.315(f)(2) </a:t>
            </a:r>
            <a:r>
              <a:rPr lang="en-US" sz="2000" u="sng" dirty="0"/>
              <a:t>Transmission to public health agencies—syndromic surveillance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00B0F0"/>
                </a:solidFill>
              </a:rPr>
              <a:t>Create </a:t>
            </a:r>
            <a:r>
              <a:rPr lang="en-US" sz="2000" dirty="0"/>
              <a:t>syndrome-based public health surveillance information for electronic transmission in accordance with the standard (and applicable implementation specifications) specified in § 170.205(d)(4</a:t>
            </a:r>
            <a:r>
              <a:rPr lang="en-US" sz="2000" dirty="0" smtClean="0"/>
              <a:t>).</a:t>
            </a:r>
          </a:p>
          <a:p>
            <a:endParaRPr lang="en-US" dirty="0" smtClean="0"/>
          </a:p>
          <a:p>
            <a:r>
              <a:rPr lang="en-US" sz="2400" dirty="0" smtClean="0"/>
              <a:t>Referenced Standards</a:t>
            </a:r>
            <a:endParaRPr lang="en-US" sz="2400" dirty="0"/>
          </a:p>
          <a:p>
            <a:pPr>
              <a:defRPr/>
            </a:pPr>
            <a:r>
              <a:rPr lang="en-US" sz="2000" dirty="0"/>
              <a:t>§170.205 Content exchange and implementation specifications for exchanging electronic health information </a:t>
            </a:r>
          </a:p>
          <a:p>
            <a:pPr marL="623888" indent="-406400">
              <a:buNone/>
            </a:pPr>
            <a:r>
              <a:rPr lang="en-US" dirty="0"/>
              <a:t>(d) Electronic submission to public health agencies for surveillance or reporting</a:t>
            </a:r>
          </a:p>
          <a:p>
            <a:pPr marL="623888" indent="-406400">
              <a:spcBef>
                <a:spcPts val="0"/>
              </a:spcBef>
              <a:buNone/>
            </a:pPr>
            <a:r>
              <a:rPr lang="en-US" dirty="0"/>
              <a:t>(4) Standard. HL7 2.5.1 Implementation specifications. </a:t>
            </a:r>
            <a:r>
              <a:rPr lang="en-US" dirty="0">
                <a:solidFill>
                  <a:srgbClr val="00B0F0"/>
                </a:solidFill>
              </a:rPr>
              <a:t>PHIN Messaging Guide </a:t>
            </a:r>
            <a:r>
              <a:rPr lang="en-US" dirty="0"/>
              <a:t>for Syndromic Surveillance: Emergency Department, Urgent, Ambulatory Care, and Inpatient Settings, </a:t>
            </a:r>
            <a:r>
              <a:rPr lang="en-US" dirty="0">
                <a:solidFill>
                  <a:srgbClr val="00B0F0"/>
                </a:solidFill>
              </a:rPr>
              <a:t>Release 2.0, April 21, 2015</a:t>
            </a:r>
            <a:r>
              <a:rPr lang="en-US" dirty="0"/>
              <a:t>, and </a:t>
            </a:r>
            <a:r>
              <a:rPr lang="en-US" dirty="0">
                <a:solidFill>
                  <a:srgbClr val="00B0F0"/>
                </a:solidFill>
              </a:rPr>
              <a:t>Erratum </a:t>
            </a:r>
            <a:r>
              <a:rPr lang="en-US" dirty="0"/>
              <a:t>to the CDC PHIN 2.0 Implementation Guide, </a:t>
            </a:r>
            <a:r>
              <a:rPr lang="en-US" dirty="0">
                <a:solidFill>
                  <a:srgbClr val="00B0F0"/>
                </a:solidFill>
              </a:rPr>
              <a:t>August 20, </a:t>
            </a:r>
            <a:r>
              <a:rPr lang="en-US" dirty="0" smtClean="0">
                <a:solidFill>
                  <a:srgbClr val="00B0F0"/>
                </a:solidFill>
              </a:rPr>
              <a:t>2015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0670853">
            <a:off x="5138744" y="505380"/>
            <a:ext cx="399859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 mention of Ambulatory VS Inpatient</a:t>
            </a:r>
            <a:endParaRPr lang="en-US" sz="16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80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Standard – Supported Message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831850"/>
            <a:ext cx="8610600" cy="526415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HL7 2.5.1 </a:t>
            </a:r>
            <a:r>
              <a:rPr lang="en-US" sz="2400" dirty="0" smtClean="0"/>
              <a:t>PHIN Guide </a:t>
            </a:r>
            <a:r>
              <a:rPr lang="en-US" sz="2400" dirty="0"/>
              <a:t>Release </a:t>
            </a:r>
            <a:r>
              <a:rPr lang="en-US" sz="2400" dirty="0" smtClean="0"/>
              <a:t>2.0</a:t>
            </a:r>
            <a:endParaRPr lang="en-US" sz="24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HL7 2.5.1 </a:t>
            </a:r>
            <a:r>
              <a:rPr lang="en-US" sz="2400" dirty="0" smtClean="0"/>
              <a:t>PHIN Guide Erratum for Release 2.0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Three care settings supported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Urgent Care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Emergency Care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Inpatient Care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Four ADT Message Types supported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ADT^A04 – Registration 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ADT^A08 – Update </a:t>
            </a:r>
            <a:endParaRPr lang="en-US" sz="2200" dirty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ADT^A03 – Discharge </a:t>
            </a:r>
            <a:endParaRPr lang="en-US" sz="2200" dirty="0"/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ADT^A01 – Admit </a:t>
            </a:r>
          </a:p>
        </p:txBody>
      </p:sp>
    </p:spTree>
    <p:extLst>
      <p:ext uri="{BB962C8B-B14F-4D97-AF65-F5344CB8AC3E}">
        <p14:creationId xmlns:p14="http://schemas.microsoft.com/office/powerpoint/2010/main" val="1475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4" y="275280"/>
            <a:ext cx="8867775" cy="562920"/>
          </a:xfrm>
        </p:spPr>
        <p:txBody>
          <a:bodyPr/>
          <a:lstStyle/>
          <a:p>
            <a:r>
              <a:rPr lang="en-US" dirty="0" smtClean="0"/>
              <a:t>Test Plans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Associated Test </a:t>
            </a:r>
            <a:r>
              <a:rPr lang="en-US" dirty="0" smtClean="0"/>
              <a:t>Cases and Test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364" y="838200"/>
            <a:ext cx="4618435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ONC </a:t>
            </a:r>
            <a:r>
              <a:rPr lang="en-US" b="1" u="sng" dirty="0">
                <a:solidFill>
                  <a:srgbClr val="0070C0"/>
                </a:solidFill>
              </a:rPr>
              <a:t>2015 </a:t>
            </a:r>
            <a:r>
              <a:rPr lang="en-US" b="1" u="sng" dirty="0" smtClean="0">
                <a:solidFill>
                  <a:srgbClr val="0070C0"/>
                </a:solidFill>
              </a:rPr>
              <a:t>Certification Test Plan </a:t>
            </a:r>
          </a:p>
          <a:p>
            <a:r>
              <a:rPr lang="en-US" sz="2000" dirty="0" smtClean="0"/>
              <a:t>Designed for ONC 2015 Edition certification testing</a:t>
            </a:r>
          </a:p>
          <a:p>
            <a:r>
              <a:rPr lang="en-US" sz="2000" dirty="0" smtClean="0"/>
              <a:t>Consists of four Test Scenarios</a:t>
            </a:r>
          </a:p>
          <a:p>
            <a:pPr lvl="1"/>
            <a:r>
              <a:rPr lang="en-US" sz="2000" dirty="0" smtClean="0"/>
              <a:t>One Test Case per Scenario   (for now)</a:t>
            </a:r>
          </a:p>
          <a:p>
            <a:pPr lvl="1"/>
            <a:r>
              <a:rPr lang="en-US" sz="2000" dirty="0" smtClean="0"/>
              <a:t>Provide 2 – 4 Test Steps containing the test data</a:t>
            </a:r>
          </a:p>
          <a:p>
            <a:pPr lvl="1"/>
            <a:r>
              <a:rPr lang="en-US" sz="2000" dirty="0" smtClean="0"/>
              <a:t>Include the four ADT Message Types defined </a:t>
            </a:r>
            <a:r>
              <a:rPr lang="en-US" sz="2000" dirty="0"/>
              <a:t>in the </a:t>
            </a:r>
            <a:r>
              <a:rPr lang="en-US" sz="2000" dirty="0" smtClean="0"/>
              <a:t>PHIN Guide Release 2.0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3919538" y="64452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293776" y="2014480"/>
            <a:ext cx="506824" cy="21896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14400"/>
            <a:ext cx="3810000" cy="514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7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and Associated Test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1" y="990599"/>
            <a:ext cx="8381999" cy="17526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</a:t>
            </a:r>
            <a:r>
              <a:rPr lang="en-US" sz="2000" dirty="0"/>
              <a:t>Test Case includes a Test Story, Test Data Specification, Message Content Data Sheet, and Example Message </a:t>
            </a:r>
            <a:r>
              <a:rPr lang="en-US" sz="2000" u="sng" dirty="0"/>
              <a:t>for each of its Test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certification testing of Health IT Modules, the Tester shall select and use each of the Test Steps in the Test Cases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u="sng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3919538" y="64452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18608"/>
              </p:ext>
            </p:extLst>
          </p:nvPr>
        </p:nvGraphicFramePr>
        <p:xfrm>
          <a:off x="190501" y="3429000"/>
          <a:ext cx="8762998" cy="1996297"/>
        </p:xfrm>
        <a:graphic>
          <a:graphicData uri="http://schemas.openxmlformats.org/drawingml/2006/table">
            <a:tbl>
              <a:tblPr firstRow="1" firstCol="1" bandRow="1"/>
              <a:tblGrid>
                <a:gridCol w="2971799"/>
                <a:gridCol w="1562100"/>
                <a:gridCol w="1390025"/>
                <a:gridCol w="1391275"/>
                <a:gridCol w="1447799"/>
              </a:tblGrid>
              <a:tr h="3503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Steps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ADT^A04   Message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ADT^A03 Message</a:t>
                      </a:r>
                      <a:endParaRPr lang="en-US" sz="1200" b="1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ADT^A08 Message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ADT^A01 Message</a:t>
                      </a:r>
                      <a:endParaRPr lang="en-US" sz="1200" b="1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BFF"/>
                    </a:solidFill>
                  </a:tcPr>
                </a:tc>
              </a:tr>
              <a:tr h="2866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SS-UC-1_UC_Visit_Influenza_Child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SS-UC-1.1_Registration_A04</a:t>
                      </a:r>
                      <a:endParaRPr lang="en-US" sz="10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SS-UC-1.2_Discharge_A03</a:t>
                      </a:r>
                      <a:endParaRPr lang="en-US" sz="10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SS-ED-2_ED_Visit_Patient_Dies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SS-ED-2.1_Registration_A04</a:t>
                      </a:r>
                      <a:endParaRPr lang="en-US" sz="10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SS-ED-2.3_Discharge_A03</a:t>
                      </a:r>
                      <a:endParaRPr lang="en-US" sz="105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SS-ED-2.2_Update_A08</a:t>
                      </a:r>
                      <a:endParaRPr lang="en-US" sz="105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SS-ED-3_ED_ </a:t>
                      </a:r>
                      <a:r>
                        <a:rPr lang="en-US" sz="13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Visit_Patient_Admitted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SS-ED-3.1_Registration_A04</a:t>
                      </a:r>
                      <a:endParaRPr lang="en-US" sz="10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SS-ED-3.3_Discharge_A03</a:t>
                      </a:r>
                      <a:endParaRPr lang="en-US" sz="10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SS-ED-3.2_Update_A08</a:t>
                      </a:r>
                      <a:endParaRPr lang="en-US" sz="10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SS-ED-3.4_Admission_A01</a:t>
                      </a:r>
                      <a:endParaRPr lang="en-US" sz="10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SS-IP-4_Inpatient_Visit_Surgery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SS-IP-4.2_Discharge_A03</a:t>
                      </a:r>
                      <a:endParaRPr lang="en-US" sz="10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SS-IP-4.1_Admission_A01</a:t>
                      </a:r>
                      <a:endParaRPr lang="en-US" sz="105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4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696200" cy="523220"/>
          </a:xfrm>
        </p:spPr>
        <p:txBody>
          <a:bodyPr/>
          <a:lstStyle/>
          <a:p>
            <a:r>
              <a:rPr lang="en-US" dirty="0"/>
              <a:t>ADT </a:t>
            </a:r>
            <a:r>
              <a:rPr lang="en-US" dirty="0" smtClean="0"/>
              <a:t>Message Types Required by </a:t>
            </a:r>
            <a:r>
              <a:rPr lang="en-US" dirty="0"/>
              <a:t>Care Setting</a:t>
            </a:r>
            <a:endParaRPr lang="en-US" dirty="0" smtClean="0"/>
          </a:p>
        </p:txBody>
      </p:sp>
      <p:sp>
        <p:nvSpPr>
          <p:cNvPr id="10256" name="TextBox 23"/>
          <p:cNvSpPr txBox="1">
            <a:spLocks noChangeArrowheads="1"/>
          </p:cNvSpPr>
          <p:nvPr/>
        </p:nvSpPr>
        <p:spPr bwMode="auto">
          <a:xfrm>
            <a:off x="228600" y="874455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ONC 2015 Edition Final </a:t>
            </a:r>
            <a:r>
              <a:rPr lang="en-US" sz="2000" dirty="0" smtClean="0"/>
              <a:t>Rule scope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Inpatient </a:t>
            </a:r>
            <a:r>
              <a:rPr lang="en-US" sz="2000" dirty="0"/>
              <a:t>care, emergency care, and urgent care </a:t>
            </a:r>
            <a:r>
              <a:rPr lang="en-US" sz="2000" u="sng" dirty="0" smtClean="0"/>
              <a:t>settings</a:t>
            </a:r>
            <a:r>
              <a:rPr lang="en-US" sz="2000" dirty="0" smtClean="0"/>
              <a:t> in the PHIN Messaging Guide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PHIN </a:t>
            </a:r>
            <a:r>
              <a:rPr lang="en-US" sz="2000" dirty="0" smtClean="0"/>
              <a:t>Messaging </a:t>
            </a:r>
            <a:r>
              <a:rPr lang="en-US" sz="2000" dirty="0"/>
              <a:t>Guide</a:t>
            </a:r>
            <a:r>
              <a:rPr lang="en-US" sz="2000" dirty="0" smtClean="0"/>
              <a:t>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Required </a:t>
            </a:r>
            <a:r>
              <a:rPr lang="en-US" sz="2000" dirty="0"/>
              <a:t>(R) and Conditional (C) </a:t>
            </a:r>
            <a:r>
              <a:rPr lang="en-US" sz="2000" u="sng" dirty="0" smtClean="0"/>
              <a:t>ADT Message Types </a:t>
            </a:r>
            <a:r>
              <a:rPr lang="en-US" sz="2000" dirty="0" smtClean="0"/>
              <a:t>for each patient </a:t>
            </a:r>
            <a:r>
              <a:rPr lang="en-US" sz="2000" dirty="0"/>
              <a:t>care </a:t>
            </a:r>
            <a:r>
              <a:rPr lang="en-US" sz="2000" u="sng" dirty="0" smtClean="0"/>
              <a:t>setting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ONC certification testing </a:t>
            </a:r>
            <a:r>
              <a:rPr lang="en-US" sz="2000" dirty="0" smtClean="0"/>
              <a:t> scope (shown in Scope Table below)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Patient care settings and Message Types: </a:t>
            </a:r>
            <a:r>
              <a:rPr lang="en-US" sz="2000" dirty="0" smtClean="0">
                <a:solidFill>
                  <a:srgbClr val="00B050"/>
                </a:solidFill>
              </a:rPr>
              <a:t>in-scope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out-of-scope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919538" y="64452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3034F6-D698-486E-9B63-D59A1C5B8B3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88046"/>
            <a:ext cx="8991600" cy="260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2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Syndromic</a:t>
            </a:r>
            <a:r>
              <a:rPr lang="en-US" dirty="0" smtClean="0"/>
              <a:t> Test Scenario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762000"/>
          <a:ext cx="83820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611"/>
                <a:gridCol w="1217789"/>
                <a:gridCol w="1066800"/>
                <a:gridCol w="1143000"/>
                <a:gridCol w="1066800"/>
              </a:tblGrid>
              <a:tr h="250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UC Visit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ED Visit - Mortality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ED Visit - Admit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Inpatient Visit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ADT</a:t>
                      </a:r>
                      <a:r>
                        <a:rPr lang="en-US" sz="1400" b="1" baseline="0" dirty="0" smtClean="0"/>
                        <a:t> A04 </a:t>
                      </a:r>
                      <a:r>
                        <a:rPr lang="en-US" sz="1400" baseline="0" dirty="0" smtClean="0"/>
                        <a:t>– Registration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ADT A03</a:t>
                      </a:r>
                      <a:r>
                        <a:rPr lang="en-US" sz="1400" dirty="0" smtClean="0"/>
                        <a:t> – Discharge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ADT A08 </a:t>
                      </a:r>
                      <a:r>
                        <a:rPr lang="en-US" sz="1400" dirty="0" smtClean="0"/>
                        <a:t>– Update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ADT A01 </a:t>
                      </a:r>
                      <a:r>
                        <a:rPr lang="en-US" sz="1400" dirty="0" smtClean="0"/>
                        <a:t>– Admit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Facility ID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 is from the treating facility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Different Treating &amp; Sending ID</a:t>
                      </a:r>
                      <a:endParaRPr 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Visit Date/Time, Unique</a:t>
                      </a:r>
                      <a:r>
                        <a:rPr lang="en-US" sz="1400" b="1" baseline="0" dirty="0" smtClean="0">
                          <a:latin typeface="+mn-lt"/>
                          <a:ea typeface="Times New Roman"/>
                          <a:cs typeface="Times New Roman"/>
                        </a:rPr>
                        <a:t> Visit ID, </a:t>
                      </a:r>
                      <a:r>
                        <a:rPr lang="en-US" sz="1400" b="0" baseline="0" dirty="0" smtClean="0">
                          <a:latin typeface="+mn-lt"/>
                          <a:ea typeface="Times New Roman"/>
                          <a:cs typeface="Times New Roman"/>
                        </a:rPr>
                        <a:t>and </a:t>
                      </a:r>
                      <a:r>
                        <a:rPr lang="en-US" sz="1400" b="1" baseline="0" dirty="0" smtClean="0">
                          <a:latin typeface="+mn-lt"/>
                          <a:ea typeface="Times New Roman"/>
                          <a:cs typeface="Times New Roman"/>
                        </a:rPr>
                        <a:t>Unique Patient ID </a:t>
                      </a:r>
                      <a:r>
                        <a:rPr lang="en-US" sz="1400" b="0" baseline="0" dirty="0" smtClean="0">
                          <a:latin typeface="+mn-lt"/>
                          <a:ea typeface="Times New Roman"/>
                          <a:cs typeface="Times New Roman"/>
                        </a:rPr>
                        <a:t>are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consistent among messages for a single visit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71450" algn="l"/>
                        </a:tabLst>
                      </a:pP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Patient Age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 is sent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in: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     months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years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71450" algn="l"/>
                        </a:tabLst>
                      </a:pPr>
                      <a:r>
                        <a:rPr lang="en-US" sz="1400" b="0" dirty="0" smtClean="0">
                          <a:latin typeface="+mn-lt"/>
                          <a:ea typeface="Times New Roman"/>
                          <a:cs typeface="Times New Roman"/>
                        </a:rPr>
                        <a:t>  Free-text</a:t>
                      </a:r>
                      <a:r>
                        <a:rPr lang="en-US" sz="1400" b="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baseline="0" dirty="0" smtClean="0">
                          <a:latin typeface="+mn-lt"/>
                          <a:ea typeface="Times New Roman"/>
                          <a:cs typeface="Times New Roman"/>
                        </a:rPr>
                        <a:t>Chief Complaint </a:t>
                      </a:r>
                      <a:r>
                        <a:rPr lang="en-US" sz="1400" b="1" u="sng" baseline="0" dirty="0" smtClean="0">
                          <a:latin typeface="+mn-lt"/>
                          <a:ea typeface="Times New Roman"/>
                          <a:cs typeface="Times New Roman"/>
                        </a:rPr>
                        <a:t>only</a:t>
                      </a:r>
                      <a:endParaRPr lang="en-US" sz="1400" b="0" u="sng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71450" algn="l"/>
                        </a:tabLs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 A </a:t>
                      </a: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coded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Admit/Encounter</a:t>
                      </a:r>
                      <a:r>
                        <a:rPr lang="en-US" sz="1400" b="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Reason </a:t>
                      </a:r>
                      <a:r>
                        <a:rPr lang="en-US" sz="1400" b="0" dirty="0" smtClean="0">
                          <a:latin typeface="+mn-lt"/>
                          <a:ea typeface="Times New Roman"/>
                          <a:cs typeface="Times New Roman"/>
                        </a:rPr>
                        <a:t>is </a:t>
                      </a:r>
                      <a:r>
                        <a:rPr lang="en-US" sz="1400" b="0" baseline="0" dirty="0" smtClean="0">
                          <a:latin typeface="+mn-lt"/>
                          <a:ea typeface="Times New Roman"/>
                          <a:cs typeface="Times New Roman"/>
                        </a:rPr>
                        <a:t>sent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Free-text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71450" algn="l"/>
                        </a:tabLs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ICD-9-CM Diagnosis </a:t>
                      </a:r>
                      <a:r>
                        <a:rPr lang="en-US" sz="1400" b="0" dirty="0" smtClean="0">
                          <a:latin typeface="+mn-lt"/>
                          <a:ea typeface="Times New Roman"/>
                          <a:cs typeface="Times New Roman"/>
                        </a:rPr>
                        <a:t>codes</a:t>
                      </a: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sent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171450" algn="l"/>
                        </a:tabLst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ICD-10-CM Diagnosis </a:t>
                      </a:r>
                      <a:r>
                        <a:rPr lang="en-US" sz="1400" b="0" dirty="0" smtClean="0">
                          <a:latin typeface="+mn-lt"/>
                          <a:ea typeface="Times New Roman"/>
                          <a:cs typeface="Times New Roman"/>
                        </a:rPr>
                        <a:t>codes</a:t>
                      </a: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sent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171450" algn="l"/>
                        </a:tabLst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SNOMED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CT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Diagnosis </a:t>
                      </a:r>
                      <a:r>
                        <a:rPr lang="en-US" sz="1400" b="0" dirty="0" smtClean="0">
                          <a:latin typeface="+mn-lt"/>
                          <a:ea typeface="Times New Roman"/>
                          <a:cs typeface="Times New Roman"/>
                        </a:rPr>
                        <a:t>codes</a:t>
                      </a: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sent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171450" algn="l"/>
                        </a:tabLst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Discharge Disposition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of death is sent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81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171450" algn="l"/>
                        </a:tabLst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 Patient Address City, State, Country are sent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gency FB"/>
                          <a:sym typeface="Wingdings 2"/>
                        </a:rPr>
                        <a:t>√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848600" y="457200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en-US" sz="16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19689224">
            <a:off x="4074457" y="3487262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19689224">
            <a:off x="3777487" y="2496662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en-US" sz="16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689224">
            <a:off x="-47539" y="4096862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19689224">
            <a:off x="5293657" y="3792062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 rot="19689224">
            <a:off x="-47538" y="5620862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19689224">
            <a:off x="5301487" y="4706462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 rot="19689224">
            <a:off x="6436657" y="5013384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7391400" y="457200"/>
            <a:ext cx="1524000" cy="5486400"/>
          </a:xfrm>
          <a:prstGeom prst="downArrow">
            <a:avLst/>
          </a:prstGeom>
          <a:solidFill>
            <a:srgbClr val="FF0000">
              <a:alpha val="2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9689224">
            <a:off x="-40343" y="3792062"/>
            <a:ext cx="6062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8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49134</TotalTime>
  <Words>2306</Words>
  <Application>Microsoft Office PowerPoint</Application>
  <PresentationFormat>On-screen Show (4:3)</PresentationFormat>
  <Paragraphs>342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Agency FB</vt:lpstr>
      <vt:lpstr>Arial</vt:lpstr>
      <vt:lpstr>Calibri</vt:lpstr>
      <vt:lpstr>Franklin Gothic Book</vt:lpstr>
      <vt:lpstr>Franklin Gothic Demi</vt:lpstr>
      <vt:lpstr>Franklin Gothic Medium</vt:lpstr>
      <vt:lpstr>Times New Roman</vt:lpstr>
      <vt:lpstr>Wingdings</vt:lpstr>
      <vt:lpstr>Wingdings 2</vt:lpstr>
      <vt:lpstr>Default Design</vt:lpstr>
      <vt:lpstr>PowerPoint Presentation</vt:lpstr>
      <vt:lpstr>Objectives</vt:lpstr>
      <vt:lpstr>http://hl7v2-ss-r2-testing.nist.gov</vt:lpstr>
      <vt:lpstr>ONC 2015 Syndromic Surveillance</vt:lpstr>
      <vt:lpstr>Messaging Standard – Supported Message Types</vt:lpstr>
      <vt:lpstr>Test Plans and Associated Test Cases and Test Steps</vt:lpstr>
      <vt:lpstr>Test Cases and Associated Test Steps</vt:lpstr>
      <vt:lpstr>ADT Message Types Required by Care Setting</vt:lpstr>
      <vt:lpstr>Syndromic Test Scenario Matrix</vt:lpstr>
      <vt:lpstr>Syndromic Test Scenario Matrix (cont’d)</vt:lpstr>
      <vt:lpstr>Syndromic Surveillance Certification Criteria and Testing 2015</vt:lpstr>
      <vt:lpstr>Syndromic Surveillance to Public Health Testing Process</vt:lpstr>
      <vt:lpstr>Testing Workflow Diagram</vt:lpstr>
      <vt:lpstr>Tool Access and Navigation</vt:lpstr>
      <vt:lpstr>PowerPoint Presentation</vt:lpstr>
      <vt:lpstr>Syndromic Surveillance Scenarios</vt:lpstr>
      <vt:lpstr>Urgent Care Visit Scenario Overview</vt:lpstr>
      <vt:lpstr>Emergency Care Visit - Mortality Scenario Overview</vt:lpstr>
      <vt:lpstr>Emergency Care Visit - Admission Scenario Overview</vt:lpstr>
      <vt:lpstr>Inpatient Visit - Scenario Overview</vt:lpstr>
      <vt:lpstr>PowerPoint Presentation</vt:lpstr>
      <vt:lpstr>Referenced Content Exchange Standards Documents</vt:lpstr>
      <vt:lpstr>Documentation</vt:lpstr>
      <vt:lpstr>PowerPoint Presentation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Stewart, Sara L.</dc:creator>
  <cp:lastModifiedBy>Snelick, Robert D.</cp:lastModifiedBy>
  <cp:revision>770</cp:revision>
  <cp:lastPrinted>2014-08-25T20:39:06Z</cp:lastPrinted>
  <dcterms:created xsi:type="dcterms:W3CDTF">2013-09-19T17:24:06Z</dcterms:created>
  <dcterms:modified xsi:type="dcterms:W3CDTF">2016-02-03T16:51:13Z</dcterms:modified>
</cp:coreProperties>
</file>