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 id="2147483677" r:id="rId4"/>
    <p:sldMasterId id="2147483683" r:id="rId5"/>
  </p:sldMasterIdLst>
  <p:notesMasterIdLst>
    <p:notesMasterId r:id="rId67"/>
  </p:notesMasterIdLst>
  <p:handoutMasterIdLst>
    <p:handoutMasterId r:id="rId68"/>
  </p:handoutMasterIdLst>
  <p:sldIdLst>
    <p:sldId id="266" r:id="rId6"/>
    <p:sldId id="440" r:id="rId7"/>
    <p:sldId id="441" r:id="rId8"/>
    <p:sldId id="401" r:id="rId9"/>
    <p:sldId id="399" r:id="rId10"/>
    <p:sldId id="293" r:id="rId11"/>
    <p:sldId id="311" r:id="rId12"/>
    <p:sldId id="295" r:id="rId13"/>
    <p:sldId id="294" r:id="rId14"/>
    <p:sldId id="353" r:id="rId15"/>
    <p:sldId id="386" r:id="rId16"/>
    <p:sldId id="387" r:id="rId17"/>
    <p:sldId id="388" r:id="rId18"/>
    <p:sldId id="394" r:id="rId19"/>
    <p:sldId id="392" r:id="rId20"/>
    <p:sldId id="389" r:id="rId21"/>
    <p:sldId id="471" r:id="rId22"/>
    <p:sldId id="472" r:id="rId23"/>
    <p:sldId id="454" r:id="rId24"/>
    <p:sldId id="451" r:id="rId25"/>
    <p:sldId id="475" r:id="rId26"/>
    <p:sldId id="452" r:id="rId27"/>
    <p:sldId id="453" r:id="rId28"/>
    <p:sldId id="460" r:id="rId29"/>
    <p:sldId id="457" r:id="rId30"/>
    <p:sldId id="458" r:id="rId31"/>
    <p:sldId id="459" r:id="rId32"/>
    <p:sldId id="476" r:id="rId33"/>
    <p:sldId id="461" r:id="rId34"/>
    <p:sldId id="489" r:id="rId35"/>
    <p:sldId id="462" r:id="rId36"/>
    <p:sldId id="477" r:id="rId37"/>
    <p:sldId id="478" r:id="rId38"/>
    <p:sldId id="479" r:id="rId39"/>
    <p:sldId id="487" r:id="rId40"/>
    <p:sldId id="488" r:id="rId41"/>
    <p:sldId id="480" r:id="rId42"/>
    <p:sldId id="481" r:id="rId43"/>
    <p:sldId id="482" r:id="rId44"/>
    <p:sldId id="455" r:id="rId45"/>
    <p:sldId id="491" r:id="rId46"/>
    <p:sldId id="490" r:id="rId47"/>
    <p:sldId id="492" r:id="rId48"/>
    <p:sldId id="493" r:id="rId49"/>
    <p:sldId id="456" r:id="rId50"/>
    <p:sldId id="483" r:id="rId51"/>
    <p:sldId id="494" r:id="rId52"/>
    <p:sldId id="495" r:id="rId53"/>
    <p:sldId id="496" r:id="rId54"/>
    <p:sldId id="406" r:id="rId55"/>
    <p:sldId id="449" r:id="rId56"/>
    <p:sldId id="444" r:id="rId57"/>
    <p:sldId id="447" r:id="rId58"/>
    <p:sldId id="445" r:id="rId59"/>
    <p:sldId id="446" r:id="rId60"/>
    <p:sldId id="448" r:id="rId61"/>
    <p:sldId id="473" r:id="rId62"/>
    <p:sldId id="468" r:id="rId63"/>
    <p:sldId id="395" r:id="rId64"/>
    <p:sldId id="396" r:id="rId65"/>
    <p:sldId id="407" r:id="rId6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6606" autoAdjust="0"/>
  </p:normalViewPr>
  <p:slideViewPr>
    <p:cSldViewPr>
      <p:cViewPr varScale="1">
        <p:scale>
          <a:sx n="117" d="100"/>
          <a:sy n="117" d="100"/>
        </p:scale>
        <p:origin x="648" y="96"/>
      </p:cViewPr>
      <p:guideLst>
        <p:guide orient="horz" pos="2352"/>
        <p:guide pos="2880"/>
      </p:guideLst>
    </p:cSldViewPr>
  </p:slideViewPr>
  <p:notesTextViewPr>
    <p:cViewPr>
      <p:scale>
        <a:sx n="1" d="1"/>
        <a:sy n="1" d="1"/>
      </p:scale>
      <p:origin x="0" y="0"/>
    </p:cViewPr>
  </p:notesTextViewPr>
  <p:sorterViewPr>
    <p:cViewPr>
      <p:scale>
        <a:sx n="100" d="100"/>
        <a:sy n="100" d="100"/>
      </p:scale>
      <p:origin x="0" y="-6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2/3/2016</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2/3/2016</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14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50</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898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57</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11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by the (availability/testability/in-scope</a:t>
            </a:r>
            <a:r>
              <a:rPr lang="en-US" baseline="0" dirty="0" smtClean="0"/>
              <a:t> for this)</a:t>
            </a:r>
            <a:r>
              <a:rPr lang="en-US" dirty="0" smtClean="0"/>
              <a:t> of functional requirements; time/resources</a:t>
            </a:r>
            <a:endParaRPr lang="en-US" dirty="0"/>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92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by the (availability/testability/in-scope</a:t>
            </a:r>
            <a:r>
              <a:rPr lang="en-US" baseline="0" dirty="0" smtClean="0"/>
              <a:t> for this)</a:t>
            </a:r>
            <a:r>
              <a:rPr lang="en-US" dirty="0" smtClean="0"/>
              <a:t> of functional requirements; time/resources</a:t>
            </a:r>
            <a:endParaRPr lang="en-US" dirty="0"/>
          </a:p>
        </p:txBody>
      </p:sp>
      <p:sp>
        <p:nvSpPr>
          <p:cNvPr id="4" name="Slide Number Placeholder 3"/>
          <p:cNvSpPr>
            <a:spLocks noGrp="1"/>
          </p:cNvSpPr>
          <p:nvPr>
            <p:ph type="sldNum" sz="quarter" idx="10"/>
          </p:nvPr>
        </p:nvSpPr>
        <p:spPr/>
        <p:txBody>
          <a:bodyPr/>
          <a:lstStyle/>
          <a:p>
            <a:fld id="{60A3BF65-9A1F-499C-90EA-5C1D822E5A07}" type="slidenum">
              <a:rPr lang="en-US" smtClean="0"/>
              <a:t>3</a:t>
            </a:fld>
            <a:endParaRPr lang="en-US"/>
          </a:p>
        </p:txBody>
      </p:sp>
    </p:spTree>
    <p:extLst>
      <p:ext uri="{BB962C8B-B14F-4D97-AF65-F5344CB8AC3E}">
        <p14:creationId xmlns:p14="http://schemas.microsoft.com/office/powerpoint/2010/main" val="188475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4</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49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12</a:t>
            </a:fld>
            <a:endParaRPr lang="en-US" sz="1200" dirty="0"/>
          </a:p>
        </p:txBody>
      </p:sp>
    </p:spTree>
    <p:extLst>
      <p:ext uri="{BB962C8B-B14F-4D97-AF65-F5344CB8AC3E}">
        <p14:creationId xmlns:p14="http://schemas.microsoft.com/office/powerpoint/2010/main" val="377438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13</a:t>
            </a:fld>
            <a:endParaRPr lang="en-US" sz="1200" dirty="0"/>
          </a:p>
        </p:txBody>
      </p:sp>
    </p:spTree>
    <p:extLst>
      <p:ext uri="{BB962C8B-B14F-4D97-AF65-F5344CB8AC3E}">
        <p14:creationId xmlns:p14="http://schemas.microsoft.com/office/powerpoint/2010/main" val="138390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15</a:t>
            </a:fld>
            <a:endParaRPr lang="en-US" sz="1200" dirty="0"/>
          </a:p>
        </p:txBody>
      </p:sp>
    </p:spTree>
    <p:extLst>
      <p:ext uri="{BB962C8B-B14F-4D97-AF65-F5344CB8AC3E}">
        <p14:creationId xmlns:p14="http://schemas.microsoft.com/office/powerpoint/2010/main" val="139902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16</a:t>
            </a:fld>
            <a:endParaRPr lang="en-US" sz="1200" dirty="0"/>
          </a:p>
        </p:txBody>
      </p:sp>
    </p:spTree>
    <p:extLst>
      <p:ext uri="{BB962C8B-B14F-4D97-AF65-F5344CB8AC3E}">
        <p14:creationId xmlns:p14="http://schemas.microsoft.com/office/powerpoint/2010/main" val="294666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19</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979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3394377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5662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463337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659782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160338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48391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9538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124200" y="632460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290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3159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35786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7354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dirty="0">
              <a:solidFill>
                <a:srgbClr val="FFFFFF"/>
              </a:solidFill>
            </a:endParaRPr>
          </a:p>
        </p:txBody>
      </p:sp>
    </p:spTree>
    <p:extLst>
      <p:ext uri="{BB962C8B-B14F-4D97-AF65-F5344CB8AC3E}">
        <p14:creationId xmlns:p14="http://schemas.microsoft.com/office/powerpoint/2010/main" val="1134108101"/>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Franklin Gothic Medium" pitchFamily="34" charset="0"/>
              </a:rPr>
              <a:t>Understanding NIST </a:t>
            </a:r>
            <a:r>
              <a:rPr lang="en-US" sz="3200" dirty="0" smtClean="0">
                <a:solidFill>
                  <a:srgbClr val="012445"/>
                </a:solidFill>
                <a:latin typeface="Franklin Gothic Medium" pitchFamily="34" charset="0"/>
              </a:rPr>
              <a:t>HL7 v2 </a:t>
            </a:r>
            <a:r>
              <a:rPr lang="en-US" sz="3200" dirty="0" smtClean="0">
                <a:solidFill>
                  <a:srgbClr val="012445"/>
                </a:solidFill>
                <a:latin typeface="Franklin Gothic Medium" pitchFamily="34" charset="0"/>
              </a:rPr>
              <a:t>Test Tools</a:t>
            </a:r>
            <a:endParaRPr lang="en-US" sz="3200" dirty="0">
              <a:solidFill>
                <a:srgbClr val="012445"/>
              </a:solidFill>
              <a:latin typeface="Franklin Gothic Medium" pitchFamily="34" charset="0"/>
            </a:endParaRPr>
          </a:p>
          <a:p>
            <a:pPr fontAlgn="base">
              <a:lnSpc>
                <a:spcPct val="80000"/>
              </a:lnSpc>
              <a:spcBef>
                <a:spcPct val="0"/>
              </a:spcBef>
              <a:spcAft>
                <a:spcPct val="0"/>
              </a:spcAft>
              <a:defRPr/>
            </a:pPr>
            <a:r>
              <a:rPr lang="en-US" sz="2400" i="1" dirty="0" smtClean="0">
                <a:solidFill>
                  <a:srgbClr val="012445"/>
                </a:solidFill>
              </a:rPr>
              <a:t>Focus on ONC 2015 Health IT Certification</a:t>
            </a:r>
          </a:p>
          <a:p>
            <a:pPr fontAlgn="base">
              <a:lnSpc>
                <a:spcPct val="80000"/>
              </a:lnSpc>
              <a:spcBef>
                <a:spcPct val="0"/>
              </a:spcBef>
              <a:spcAft>
                <a:spcPct val="0"/>
              </a:spcAft>
              <a:defRPr/>
            </a:pPr>
            <a:endParaRPr lang="en-US" sz="2400" i="1" dirty="0" smtClean="0">
              <a:solidFill>
                <a:srgbClr val="012445"/>
              </a:solidFill>
            </a:endParaRPr>
          </a:p>
        </p:txBody>
      </p:sp>
      <p:sp>
        <p:nvSpPr>
          <p:cNvPr id="3076" name="Rectangle 19"/>
          <p:cNvSpPr>
            <a:spLocks noChangeArrowheads="1"/>
          </p:cNvSpPr>
          <p:nvPr/>
        </p:nvSpPr>
        <p:spPr bwMode="auto">
          <a:xfrm>
            <a:off x="533400" y="3276600"/>
            <a:ext cx="6324600" cy="2597634"/>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smtClean="0">
              <a:solidFill>
                <a:srgbClr val="012445"/>
              </a:solidFill>
              <a:latin typeface="Franklin Gothic Book" pitchFamily="34" charset="0"/>
            </a:endParaRPr>
          </a:p>
          <a:p>
            <a:pPr fontAlgn="base">
              <a:spcBef>
                <a:spcPct val="0"/>
              </a:spcBef>
              <a:spcAft>
                <a:spcPct val="0"/>
              </a:spcAft>
            </a:pPr>
            <a:r>
              <a:rPr lang="en-US" b="1" i="1" dirty="0" smtClean="0">
                <a:solidFill>
                  <a:srgbClr val="012445"/>
                </a:solidFill>
                <a:latin typeface="Franklin Gothic Book" pitchFamily="34" charset="0"/>
              </a:rPr>
              <a:t>Robert Snelick</a:t>
            </a:r>
          </a:p>
          <a:p>
            <a:pPr fontAlgn="base">
              <a:spcBef>
                <a:spcPct val="0"/>
              </a:spcBef>
              <a:spcAft>
                <a:spcPct val="0"/>
              </a:spcAft>
            </a:pPr>
            <a:r>
              <a:rPr lang="en-US" b="1" i="1" dirty="0" smtClean="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endParaRPr lang="en-US" b="1" i="1" dirty="0" smtClean="0">
              <a:solidFill>
                <a:srgbClr val="012445"/>
              </a:solidFill>
              <a:latin typeface="Franklin Gothic Book" pitchFamily="34" charset="0"/>
            </a:endParaRPr>
          </a:p>
          <a:p>
            <a:pPr fontAlgn="base">
              <a:lnSpc>
                <a:spcPct val="140000"/>
              </a:lnSpc>
              <a:spcBef>
                <a:spcPct val="0"/>
              </a:spcBef>
              <a:spcAft>
                <a:spcPct val="0"/>
              </a:spcAft>
            </a:pPr>
            <a:endParaRPr lang="en-US" b="1" i="1" dirty="0" smtClean="0">
              <a:solidFill>
                <a:srgbClr val="012445"/>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January 21</a:t>
            </a:r>
            <a:r>
              <a:rPr lang="en-US" b="1" i="1" baseline="30000" dirty="0" smtClean="0">
                <a:solidFill>
                  <a:srgbClr val="012445"/>
                </a:solidFill>
                <a:latin typeface="Franklin Gothic Book" pitchFamily="34" charset="0"/>
              </a:rPr>
              <a:t>st</a:t>
            </a:r>
            <a:r>
              <a:rPr lang="en-US" b="1" i="1" dirty="0" smtClean="0">
                <a:solidFill>
                  <a:srgbClr val="012445"/>
                </a:solidFill>
                <a:latin typeface="Franklin Gothic Book" pitchFamily="34" charset="0"/>
              </a:rPr>
              <a:t>, 2016</a:t>
            </a:r>
            <a:endParaRPr lang="en-US" b="1" i="1" dirty="0" smtClean="0">
              <a:solidFill>
                <a:srgbClr val="FF0000"/>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Test Case Overview</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smtClean="0"/>
              <a:t>Example use cases and messages</a:t>
            </a:r>
            <a:endParaRPr lang="en-US" sz="2400" dirty="0"/>
          </a:p>
          <a:p>
            <a:pPr lvl="1">
              <a:buClr>
                <a:srgbClr val="0070C0"/>
              </a:buClr>
              <a:buFont typeface="Wingdings" panose="05000000000000000000" pitchFamily="2" charset="2"/>
              <a:buChar char="Ø"/>
            </a:pPr>
            <a:r>
              <a:rPr lang="en-US" sz="2000" dirty="0" smtClean="0"/>
              <a:t>Provides realistic scenarios</a:t>
            </a:r>
          </a:p>
          <a:p>
            <a:pPr lvl="1">
              <a:buClr>
                <a:srgbClr val="0070C0"/>
              </a:buClr>
              <a:buFont typeface="Wingdings" panose="05000000000000000000" pitchFamily="2" charset="2"/>
              <a:buChar char="Ø"/>
            </a:pPr>
            <a:r>
              <a:rPr lang="en-US" sz="2000" dirty="0"/>
              <a:t>D</a:t>
            </a:r>
            <a:r>
              <a:rPr lang="en-US" sz="2000" dirty="0" smtClean="0"/>
              <a:t>emonstrates desired interpretation and implementation of the standard—”brings it all together”</a:t>
            </a:r>
          </a:p>
          <a:p>
            <a:pPr lvl="1">
              <a:buClr>
                <a:srgbClr val="0070C0"/>
              </a:buClr>
              <a:buFont typeface="Wingdings" panose="05000000000000000000" pitchFamily="2" charset="2"/>
              <a:buChar char="Ø"/>
            </a:pPr>
            <a:r>
              <a:rPr lang="en-US" sz="2000" dirty="0" smtClean="0"/>
              <a:t>Implementers like to copy what they see—”we provide the example we want them to copy!”</a:t>
            </a:r>
          </a:p>
          <a:p>
            <a:pPr>
              <a:buClr>
                <a:srgbClr val="0070C0"/>
              </a:buClr>
              <a:buFont typeface="Wingdings" panose="05000000000000000000" pitchFamily="2" charset="2"/>
              <a:buChar char="Ø"/>
            </a:pPr>
            <a:r>
              <a:rPr lang="en-US" sz="2400" dirty="0" smtClean="0"/>
              <a:t>Test Plan</a:t>
            </a:r>
          </a:p>
          <a:p>
            <a:pPr lvl="1">
              <a:buClr>
                <a:srgbClr val="0070C0"/>
              </a:buClr>
              <a:buFont typeface="Wingdings" panose="05000000000000000000" pitchFamily="2" charset="2"/>
              <a:buChar char="Ø"/>
            </a:pPr>
            <a:r>
              <a:rPr lang="en-US" sz="2000" dirty="0" smtClean="0"/>
              <a:t>Scenario/Test Cases</a:t>
            </a:r>
          </a:p>
          <a:p>
            <a:pPr lvl="1">
              <a:buClr>
                <a:srgbClr val="0070C0"/>
              </a:buClr>
              <a:buFont typeface="Wingdings" panose="05000000000000000000" pitchFamily="2" charset="2"/>
              <a:buChar char="Ø"/>
            </a:pPr>
            <a:r>
              <a:rPr lang="en-US" sz="2000" dirty="0" smtClean="0"/>
              <a:t>Test Story</a:t>
            </a:r>
          </a:p>
          <a:p>
            <a:pPr lvl="1">
              <a:buClr>
                <a:srgbClr val="0070C0"/>
              </a:buClr>
              <a:buFont typeface="Wingdings" panose="05000000000000000000" pitchFamily="2" charset="2"/>
              <a:buChar char="Ø"/>
            </a:pPr>
            <a:r>
              <a:rPr lang="en-US" sz="2000" dirty="0" smtClean="0"/>
              <a:t>Test Data</a:t>
            </a:r>
          </a:p>
          <a:p>
            <a:pPr lvl="1">
              <a:buClr>
                <a:srgbClr val="0070C0"/>
              </a:buClr>
              <a:buFont typeface="Wingdings" panose="05000000000000000000" pitchFamily="2" charset="2"/>
              <a:buChar char="Ø"/>
            </a:pPr>
            <a:r>
              <a:rPr lang="en-US" sz="2000" dirty="0" smtClean="0"/>
              <a:t>Test Objectives</a:t>
            </a:r>
          </a:p>
          <a:p>
            <a:pPr lvl="1">
              <a:buClr>
                <a:srgbClr val="0070C0"/>
              </a:buClr>
              <a:buFont typeface="Wingdings" panose="05000000000000000000" pitchFamily="2" charset="2"/>
              <a:buChar char="Ø"/>
            </a:pPr>
            <a:r>
              <a:rPr lang="en-US" sz="2000" dirty="0" smtClean="0"/>
              <a:t>Pre-condition/Post Conditions</a:t>
            </a:r>
          </a:p>
          <a:p>
            <a:pPr lvl="1">
              <a:buClr>
                <a:srgbClr val="0070C0"/>
              </a:buClr>
              <a:buFont typeface="Wingdings" panose="05000000000000000000" pitchFamily="2" charset="2"/>
              <a:buChar char="Ø"/>
            </a:pPr>
            <a:r>
              <a:rPr lang="en-US" sz="2000" dirty="0" smtClean="0"/>
              <a:t>Evaluation Criteria and Notes to Testers</a:t>
            </a:r>
          </a:p>
          <a:p>
            <a:pPr lvl="1">
              <a:buClr>
                <a:srgbClr val="0070C0"/>
              </a:buClr>
              <a:buFont typeface="Wingdings" panose="05000000000000000000" pitchFamily="2" charset="2"/>
              <a:buChar char="Ø"/>
            </a:pPr>
            <a:r>
              <a:rPr lang="en-US" sz="2000" dirty="0" smtClean="0"/>
              <a:t>Poses questions to common real world scenarios and provides answers</a:t>
            </a:r>
          </a:p>
          <a:p>
            <a:pPr>
              <a:buClr>
                <a:srgbClr val="0070C0"/>
              </a:buClr>
              <a:buFont typeface="Wingdings" panose="05000000000000000000" pitchFamily="2" charset="2"/>
              <a:buChar char="Ø"/>
            </a:pPr>
            <a:r>
              <a:rPr lang="en-US" sz="2400" dirty="0" smtClean="0"/>
              <a:t>Dynamic “living” test cases on test site</a:t>
            </a:r>
            <a:endParaRPr lang="en-US" sz="2400" dirty="0"/>
          </a:p>
        </p:txBody>
      </p:sp>
    </p:spTree>
    <p:extLst>
      <p:ext uri="{BB962C8B-B14F-4D97-AF65-F5344CB8AC3E}">
        <p14:creationId xmlns:p14="http://schemas.microsoft.com/office/powerpoint/2010/main" val="1918130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Test Cases: Test Story</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11</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smtClean="0"/>
              <a:t>Each Test Case includes </a:t>
            </a:r>
            <a:r>
              <a:rPr lang="en-US" dirty="0"/>
              <a:t>a narrative </a:t>
            </a:r>
            <a:r>
              <a:rPr lang="en-US" dirty="0" smtClean="0"/>
              <a:t>Test </a:t>
            </a:r>
            <a:r>
              <a:rPr lang="en-US" dirty="0"/>
              <a:t>S</a:t>
            </a:r>
            <a:r>
              <a:rPr lang="en-US" dirty="0" smtClean="0"/>
              <a:t>tory that describes a </a:t>
            </a:r>
            <a:r>
              <a:rPr lang="en-US" dirty="0"/>
              <a:t>real world </a:t>
            </a:r>
            <a:r>
              <a:rPr lang="en-US" dirty="0" smtClean="0"/>
              <a:t>situation and provides context </a:t>
            </a:r>
            <a:r>
              <a:rPr lang="en-US" u="sng" dirty="0"/>
              <a:t>for </a:t>
            </a:r>
            <a:r>
              <a:rPr lang="en-US" u="sng" dirty="0" smtClean="0"/>
              <a:t>each Test Step</a:t>
            </a:r>
            <a:endParaRPr lang="en-US" u="sng" dirty="0"/>
          </a:p>
        </p:txBody>
      </p:sp>
    </p:spTree>
    <p:extLst>
      <p:ext uri="{BB962C8B-B14F-4D97-AF65-F5344CB8AC3E}">
        <p14:creationId xmlns:p14="http://schemas.microsoft.com/office/powerpoint/2010/main" val="3248435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Test </a:t>
            </a:r>
            <a:r>
              <a:rPr lang="en-US" dirty="0"/>
              <a:t>D</a:t>
            </a:r>
            <a:r>
              <a:rPr lang="en-US" dirty="0" smtClean="0"/>
              <a:t>ata Specification</a:t>
            </a:r>
            <a:endParaRPr lang="en-US" dirty="0" smtClean="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smtClean="0"/>
              <a:t>Each Test Case includes a Test </a:t>
            </a:r>
            <a:r>
              <a:rPr lang="en-US" dirty="0"/>
              <a:t>D</a:t>
            </a:r>
            <a:r>
              <a:rPr lang="en-US" dirty="0" smtClean="0"/>
              <a:t>ata Specification </a:t>
            </a:r>
            <a:r>
              <a:rPr lang="en-US" u="sng" dirty="0" smtClean="0"/>
              <a:t>for each Test Step</a:t>
            </a:r>
            <a:r>
              <a:rPr lang="en-US" dirty="0" smtClean="0"/>
              <a:t> for which test data are expected to be entered into the HIT Module</a:t>
            </a:r>
            <a:endParaRPr lang="en-US" u="sng" dirty="0" smtClean="0"/>
          </a:p>
          <a:p>
            <a:pPr marL="627063" lvl="1" indent="-285750">
              <a:buFont typeface="Arial" pitchFamily="34" charset="0"/>
              <a:buChar char="-"/>
            </a:pPr>
            <a:r>
              <a:rPr lang="en-US" sz="1600" dirty="0" smtClean="0"/>
              <a:t>Lists data associated with the Test Story</a:t>
            </a:r>
          </a:p>
          <a:p>
            <a:pPr marL="627063" lvl="1" indent="-285750">
              <a:buFont typeface="Arial" pitchFamily="34" charset="0"/>
              <a:buChar char="-"/>
            </a:pPr>
            <a:r>
              <a:rPr lang="en-US" sz="1600" dirty="0" smtClean="0"/>
              <a:t>Consists </a:t>
            </a:r>
            <a:r>
              <a:rPr lang="en-US" sz="1600" dirty="0"/>
              <a:t>of </a:t>
            </a:r>
            <a:r>
              <a:rPr lang="en-US" sz="1600" dirty="0" smtClean="0"/>
              <a:t>typical information found in </a:t>
            </a:r>
            <a:r>
              <a:rPr lang="en-US" sz="1600" dirty="0"/>
              <a:t>the clinical </a:t>
            </a:r>
            <a:r>
              <a:rPr lang="en-US" sz="1600" dirty="0" smtClean="0"/>
              <a:t>setting </a:t>
            </a:r>
          </a:p>
          <a:p>
            <a:pPr marL="627063" lvl="1" indent="-285750">
              <a:buFont typeface="Arial" pitchFamily="34" charset="0"/>
              <a:buChar char="-"/>
            </a:pPr>
            <a:r>
              <a:rPr lang="en-US" sz="1600" dirty="0" smtClean="0"/>
              <a:t>Along with the Test Story, provides </a:t>
            </a:r>
            <a:r>
              <a:rPr lang="en-US" sz="1600" dirty="0"/>
              <a:t>sufficient information </a:t>
            </a:r>
            <a:r>
              <a:rPr lang="en-US" sz="1600" dirty="0" smtClean="0"/>
              <a:t>to </a:t>
            </a:r>
            <a:r>
              <a:rPr lang="en-US" sz="1600" dirty="0"/>
              <a:t>be entered into the </a:t>
            </a:r>
            <a:r>
              <a:rPr lang="en-US" sz="1600" dirty="0" smtClean="0"/>
              <a:t>HIT Module for the Test Step</a:t>
            </a:r>
          </a:p>
          <a:p>
            <a:pPr marL="285750" indent="-285750">
              <a:buFont typeface="Arial" pitchFamily="34" charset="0"/>
              <a:buChar char="•"/>
            </a:pPr>
            <a:r>
              <a:rPr lang="en-US" dirty="0" smtClean="0"/>
              <a:t>A test </a:t>
            </a:r>
            <a:r>
              <a:rPr lang="en-US" dirty="0"/>
              <a:t>message is </a:t>
            </a:r>
            <a:r>
              <a:rPr lang="en-US" dirty="0" smtClean="0"/>
              <a:t>generated using </a:t>
            </a:r>
            <a:r>
              <a:rPr lang="en-US" dirty="0"/>
              <a:t>these data and the </a:t>
            </a:r>
            <a:r>
              <a:rPr lang="en-US" dirty="0" smtClean="0"/>
              <a:t>HIT Module functions </a:t>
            </a:r>
            <a:endParaRPr lang="en-US" dirty="0"/>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12</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12</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2486824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Message Content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13</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smtClean="0"/>
              <a:t>Each Test Case includes a Message </a:t>
            </a:r>
            <a:r>
              <a:rPr lang="en-US" dirty="0"/>
              <a:t>Content Data </a:t>
            </a:r>
            <a:r>
              <a:rPr lang="en-US" dirty="0" smtClean="0"/>
              <a:t>Sheet that shows a conformant </a:t>
            </a:r>
            <a:r>
              <a:rPr lang="en-US" dirty="0"/>
              <a:t>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13</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smtClean="0"/>
              <a:t>The Category of the test data is listed in the Categorization column for each Data Element Location</a:t>
            </a:r>
            <a:endParaRPr lang="en-US" dirty="0"/>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336787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a:t>
            </a:r>
            <a:r>
              <a:rPr lang="en-US" sz="1800" dirty="0" smtClean="0"/>
              <a:t>element </a:t>
            </a:r>
            <a:r>
              <a:rPr lang="en-US" sz="1800" dirty="0"/>
              <a:t>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smtClean="0">
                <a:solidFill>
                  <a:srgbClr val="C00000"/>
                </a:solidFill>
              </a:rPr>
              <a:t>Important point—some data can be modified, e.g., “Presence”</a:t>
            </a:r>
            <a:endParaRPr lang="en-US" sz="1000" dirty="0">
              <a:solidFill>
                <a:srgbClr val="C00000"/>
              </a:solidFill>
            </a:endParaRP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220433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461665"/>
          </a:xfrm>
        </p:spPr>
        <p:txBody>
          <a:bodyPr/>
          <a:lstStyle/>
          <a:p>
            <a:r>
              <a:rPr lang="en-US" dirty="0" smtClean="0"/>
              <a:t>Test Cases: Juror Document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15</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smtClean="0"/>
              <a:t>Each Test Case includes a Juror Document </a:t>
            </a:r>
            <a:r>
              <a:rPr lang="en-US" u="sng" dirty="0" smtClean="0"/>
              <a:t>for the Receive or Response Test </a:t>
            </a:r>
            <a:r>
              <a:rPr lang="en-US" u="sng" dirty="0"/>
              <a:t>Step </a:t>
            </a:r>
            <a:endParaRPr lang="en-US" u="sng" dirty="0" smtClean="0"/>
          </a:p>
        </p:txBody>
      </p:sp>
      <p:sp>
        <p:nvSpPr>
          <p:cNvPr id="3" name="Slide Number Placeholder 2"/>
          <p:cNvSpPr>
            <a:spLocks noGrp="1"/>
          </p:cNvSpPr>
          <p:nvPr>
            <p:ph type="sldNum" sz="quarter" idx="4294967295"/>
          </p:nvPr>
        </p:nvSpPr>
        <p:spPr>
          <a:xfrm>
            <a:off x="3919538" y="6292850"/>
            <a:ext cx="2133600" cy="476250"/>
          </a:xfrm>
          <a:prstGeom prst="rect">
            <a:avLst/>
          </a:prstGeom>
        </p:spPr>
        <p:txBody>
          <a:bodyPr/>
          <a:lstStyle/>
          <a:p>
            <a:pPr>
              <a:defRPr/>
            </a:pPr>
            <a:fld id="{EA31CE9E-EEB0-4064-9934-BEB9D43E6608}" type="slidenum">
              <a:rPr lang="en-US" smtClean="0"/>
              <a:pPr>
                <a:defRPr/>
              </a:pPr>
              <a:t>15</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a:t>
            </a:r>
            <a:r>
              <a:rPr lang="en-US" sz="1600" dirty="0"/>
              <a:t>2.IZ-AD-1.2_Receive_ACK_Z23</a:t>
            </a:r>
            <a:endParaRPr lang="en-US" sz="1600" u="sng" dirty="0"/>
          </a:p>
        </p:txBody>
      </p:sp>
    </p:spTree>
    <p:extLst>
      <p:ext uri="{BB962C8B-B14F-4D97-AF65-F5344CB8AC3E}">
        <p14:creationId xmlns:p14="http://schemas.microsoft.com/office/powerpoint/2010/main" val="2274058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Example Messages</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16</a:t>
            </a:fld>
            <a:endParaRPr lang="en-US" sz="1400" dirty="0">
              <a:solidFill>
                <a:schemeClr val="bg1"/>
              </a:solidFill>
            </a:endParaRPr>
          </a:p>
        </p:txBody>
      </p:sp>
      <p:sp>
        <p:nvSpPr>
          <p:cNvPr id="2" name="TextBox 1"/>
          <p:cNvSpPr txBox="1"/>
          <p:nvPr/>
        </p:nvSpPr>
        <p:spPr>
          <a:xfrm>
            <a:off x="6400800" y="1185388"/>
            <a:ext cx="24384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0070C0"/>
                </a:solidFill>
              </a:rPr>
              <a:t>Each Test Case includes an Example Message instance </a:t>
            </a:r>
            <a:r>
              <a:rPr lang="en-US" u="sng" dirty="0">
                <a:solidFill>
                  <a:srgbClr val="0070C0"/>
                </a:solidFill>
              </a:rPr>
              <a:t>for each Test Step </a:t>
            </a:r>
          </a:p>
          <a:p>
            <a:pPr marL="285750" indent="-285750">
              <a:buFont typeface="Wingdings" panose="05000000000000000000" pitchFamily="2" charset="2"/>
              <a:buChar char="Ø"/>
            </a:pPr>
            <a:endParaRPr lang="en-US" altLang="en-US" u="sng" dirty="0" smtClean="0">
              <a:solidFill>
                <a:srgbClr val="0070C0"/>
              </a:solidFill>
              <a:ea typeface="ＭＳ Ｐゴシック" charset="0"/>
            </a:endParaRPr>
          </a:p>
          <a:p>
            <a:pPr marL="285750" indent="-285750">
              <a:buFont typeface="Wingdings" panose="05000000000000000000" pitchFamily="2" charset="2"/>
              <a:buChar char="Ø"/>
            </a:pPr>
            <a:r>
              <a:rPr lang="en-US" altLang="en-US" dirty="0" smtClean="0">
                <a:solidFill>
                  <a:srgbClr val="0070C0"/>
                </a:solidFill>
                <a:ea typeface="ＭＳ Ｐゴシック" charset="0"/>
              </a:rPr>
              <a:t>These </a:t>
            </a:r>
            <a:r>
              <a:rPr lang="en-US" altLang="en-US" dirty="0">
                <a:solidFill>
                  <a:srgbClr val="0070C0"/>
                </a:solidFill>
                <a:ea typeface="ＭＳ Ｐゴシック" charset="0"/>
              </a:rPr>
              <a:t>example messages demonstrate use and interpretation of the standards</a:t>
            </a:r>
            <a:endParaRPr lang="en-US" altLang="en-US" dirty="0">
              <a:solidFill>
                <a:srgbClr val="0070C0"/>
              </a:solidFill>
            </a:endParaRPr>
          </a:p>
          <a:p>
            <a:endParaRPr lang="en-US" u="sng" dirty="0"/>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16</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945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Test Case Design</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smtClean="0"/>
              <a:t>Designed to test as much as possible with a minimum set of test cases—</a:t>
            </a:r>
            <a:r>
              <a:rPr lang="en-US" sz="2400" dirty="0" smtClean="0">
                <a:solidFill>
                  <a:srgbClr val="0070C0"/>
                </a:solidFill>
              </a:rPr>
              <a:t>Yes, they’re all needed…the point of testing…</a:t>
            </a:r>
          </a:p>
          <a:p>
            <a:pPr>
              <a:buClr>
                <a:srgbClr val="0070C0"/>
              </a:buClr>
              <a:buFont typeface="Wingdings" panose="05000000000000000000" pitchFamily="2" charset="2"/>
              <a:buChar char="Ø"/>
            </a:pPr>
            <a:r>
              <a:rPr lang="en-US" sz="2400" dirty="0" smtClean="0"/>
              <a:t>Goal is to try and test entire set of requirements</a:t>
            </a:r>
          </a:p>
          <a:p>
            <a:pPr>
              <a:buClr>
                <a:srgbClr val="0070C0"/>
              </a:buClr>
              <a:buFont typeface="Wingdings" panose="05000000000000000000" pitchFamily="2" charset="2"/>
              <a:buChar char="Ø"/>
            </a:pPr>
            <a:r>
              <a:rPr lang="en-US" sz="2400" dirty="0" smtClean="0"/>
              <a:t>Provide a realistic set of test cases and scenarios</a:t>
            </a:r>
            <a:endParaRPr lang="en-US" sz="2400" dirty="0"/>
          </a:p>
          <a:p>
            <a:pPr>
              <a:buClr>
                <a:srgbClr val="0070C0"/>
              </a:buClr>
              <a:buFont typeface="Wingdings" panose="05000000000000000000" pitchFamily="2" charset="2"/>
              <a:buChar char="Ø"/>
            </a:pPr>
            <a:r>
              <a:rPr lang="en-US" sz="2400" dirty="0" smtClean="0"/>
              <a:t>SMEs provided content and determined most important aspects to test</a:t>
            </a:r>
          </a:p>
          <a:p>
            <a:pPr>
              <a:buClr>
                <a:srgbClr val="0070C0"/>
              </a:buClr>
              <a:buFont typeface="Wingdings" panose="05000000000000000000" pitchFamily="2" charset="2"/>
              <a:buChar char="Ø"/>
            </a:pPr>
            <a:r>
              <a:rPr lang="en-US" sz="2400" dirty="0" smtClean="0"/>
              <a:t>Each test case is designed to test something unique, and often aspects tested are mutually exclusive or require a multistep workflow</a:t>
            </a:r>
          </a:p>
          <a:p>
            <a:pPr lvl="1">
              <a:buClr>
                <a:srgbClr val="0070C0"/>
              </a:buClr>
              <a:buFont typeface="Wingdings" panose="05000000000000000000" pitchFamily="2" charset="2"/>
              <a:buChar char="Ø"/>
            </a:pPr>
            <a:r>
              <a:rPr lang="en-US" sz="2000" dirty="0" smtClean="0"/>
              <a:t>E.g., A record must exist before updating or deleting</a:t>
            </a:r>
          </a:p>
          <a:p>
            <a:pPr lvl="1">
              <a:buClr>
                <a:srgbClr val="0070C0"/>
              </a:buClr>
              <a:buFont typeface="Wingdings" panose="05000000000000000000" pitchFamily="2" charset="2"/>
              <a:buChar char="Ø"/>
            </a:pPr>
            <a:r>
              <a:rPr lang="en-US" sz="2000" dirty="0" smtClean="0"/>
              <a:t>Separate messages are needed</a:t>
            </a:r>
          </a:p>
          <a:p>
            <a:pPr>
              <a:buClr>
                <a:srgbClr val="0070C0"/>
              </a:buClr>
              <a:buFont typeface="Wingdings" panose="05000000000000000000" pitchFamily="2" charset="2"/>
              <a:buChar char="Ø"/>
            </a:pPr>
            <a:r>
              <a:rPr lang="en-US" sz="2400" dirty="0" smtClean="0"/>
              <a:t>Testing aspects are combined when reasonable to do so</a:t>
            </a:r>
          </a:p>
          <a:p>
            <a:pPr>
              <a:buClr>
                <a:srgbClr val="0070C0"/>
              </a:buClr>
              <a:buFont typeface="Wingdings" panose="05000000000000000000" pitchFamily="2" charset="2"/>
              <a:buChar char="Ø"/>
            </a:pPr>
            <a:r>
              <a:rPr lang="en-US" sz="2400" dirty="0" smtClean="0"/>
              <a:t>Always a trade-off between a few complicated test cases and a greater number of more isolated (~ Unit) test cases</a:t>
            </a:r>
          </a:p>
          <a:p>
            <a:pPr lvl="1">
              <a:buClr>
                <a:srgbClr val="0070C0"/>
              </a:buClr>
              <a:buFont typeface="Wingdings" panose="05000000000000000000" pitchFamily="2" charset="2"/>
              <a:buChar char="Ø"/>
            </a:pPr>
            <a:r>
              <a:rPr lang="en-US" sz="2000" dirty="0" smtClean="0"/>
              <a:t>We tried for a happy middle ground</a:t>
            </a:r>
          </a:p>
        </p:txBody>
      </p:sp>
    </p:spTree>
    <p:extLst>
      <p:ext uri="{BB962C8B-B14F-4D97-AF65-F5344CB8AC3E}">
        <p14:creationId xmlns:p14="http://schemas.microsoft.com/office/powerpoint/2010/main" val="1702721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Pre-loading Test Data</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smtClean="0"/>
              <a:t>Can data be pre-loaded by the vendor prior to testing?</a:t>
            </a:r>
          </a:p>
          <a:p>
            <a:pPr>
              <a:buClr>
                <a:srgbClr val="0070C0"/>
              </a:buClr>
              <a:buFont typeface="Wingdings" panose="05000000000000000000" pitchFamily="2" charset="2"/>
              <a:buChar char="Ø"/>
            </a:pPr>
            <a:r>
              <a:rPr lang="en-US" sz="2400" dirty="0" smtClean="0"/>
              <a:t>This is an ATL or ONC decision, not a NIST decision</a:t>
            </a:r>
          </a:p>
          <a:p>
            <a:pPr>
              <a:buClr>
                <a:srgbClr val="0070C0"/>
              </a:buClr>
              <a:buFont typeface="Wingdings" panose="05000000000000000000" pitchFamily="2" charset="2"/>
              <a:buChar char="Ø"/>
            </a:pPr>
            <a:r>
              <a:rPr lang="en-US" sz="2400" dirty="0" smtClean="0"/>
              <a:t>It is certainly viable and makes sense for efficiency in testing</a:t>
            </a:r>
          </a:p>
          <a:p>
            <a:pPr>
              <a:buClr>
                <a:srgbClr val="0070C0"/>
              </a:buClr>
              <a:buFont typeface="Wingdings" panose="05000000000000000000" pitchFamily="2" charset="2"/>
              <a:buChar char="Ø"/>
            </a:pPr>
            <a:r>
              <a:rPr lang="en-US" sz="2400" dirty="0" smtClean="0"/>
              <a:t>Certain measures should be taken to ensure no gaming of the tests—if they choose to do so, it is on the ATL (and out-of-scope for NIST test tools)</a:t>
            </a:r>
          </a:p>
          <a:p>
            <a:pPr>
              <a:buClr>
                <a:srgbClr val="0070C0"/>
              </a:buClr>
              <a:buFont typeface="Wingdings" panose="05000000000000000000" pitchFamily="2" charset="2"/>
              <a:buChar char="Ø"/>
            </a:pPr>
            <a:r>
              <a:rPr lang="en-US" sz="2400" dirty="0" smtClean="0"/>
              <a:t>The 2014 Edition testing provided some guidelines for implementing this policy—see the associated document to the 2014 Test Procedures (for the Public Health Criterion)</a:t>
            </a:r>
          </a:p>
        </p:txBody>
      </p:sp>
    </p:spTree>
    <p:extLst>
      <p:ext uri="{BB962C8B-B14F-4D97-AF65-F5344CB8AC3E}">
        <p14:creationId xmlns:p14="http://schemas.microsoft.com/office/powerpoint/2010/main" val="3746292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Understanding the Validation Results</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256290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Tool Capabilities and Navigation</a:t>
            </a:r>
            <a:endParaRPr lang="en-US" dirty="0"/>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smtClean="0"/>
              <a:t>Home – See Google Groups Link</a:t>
            </a:r>
          </a:p>
          <a:p>
            <a:pPr>
              <a:buClr>
                <a:srgbClr val="0070C0"/>
              </a:buClr>
              <a:buFont typeface="Wingdings" panose="05000000000000000000" pitchFamily="2" charset="2"/>
              <a:buChar char="Ø"/>
            </a:pPr>
            <a:r>
              <a:rPr lang="en-US" dirty="0" smtClean="0"/>
              <a:t>Context-free Testing</a:t>
            </a:r>
            <a:endParaRPr lang="en-US" dirty="0" smtClean="0">
              <a:solidFill>
                <a:srgbClr val="C00000"/>
              </a:solidFill>
            </a:endParaRPr>
          </a:p>
          <a:p>
            <a:pPr>
              <a:buClr>
                <a:srgbClr val="0070C0"/>
              </a:buClr>
              <a:buFont typeface="Wingdings" panose="05000000000000000000" pitchFamily="2" charset="2"/>
              <a:buChar char="Ø"/>
            </a:pPr>
            <a:r>
              <a:rPr lang="en-US" dirty="0" smtClean="0"/>
              <a:t>Context-based Testing</a:t>
            </a:r>
          </a:p>
          <a:p>
            <a:pPr>
              <a:buClr>
                <a:srgbClr val="0070C0"/>
              </a:buClr>
              <a:buFont typeface="Wingdings" panose="05000000000000000000" pitchFamily="2" charset="2"/>
              <a:buChar char="Ø"/>
            </a:pPr>
            <a:r>
              <a:rPr lang="en-US" dirty="0" smtClean="0"/>
              <a:t>Profile Viewer</a:t>
            </a:r>
          </a:p>
          <a:p>
            <a:pPr>
              <a:buClr>
                <a:srgbClr val="0070C0"/>
              </a:buClr>
              <a:buFont typeface="Wingdings" panose="05000000000000000000" pitchFamily="2" charset="2"/>
              <a:buChar char="Ø"/>
            </a:pPr>
            <a:r>
              <a:rPr lang="en-US" dirty="0" smtClean="0"/>
              <a:t>Vocabulary Viewer</a:t>
            </a:r>
          </a:p>
          <a:p>
            <a:pPr>
              <a:buClr>
                <a:srgbClr val="0070C0"/>
              </a:buClr>
              <a:buFont typeface="Wingdings" panose="05000000000000000000" pitchFamily="2" charset="2"/>
              <a:buChar char="Ø"/>
            </a:pPr>
            <a:r>
              <a:rPr lang="en-US" dirty="0" smtClean="0"/>
              <a:t>Documentation</a:t>
            </a:r>
          </a:p>
          <a:p>
            <a:pPr lvl="1">
              <a:buClr>
                <a:srgbClr val="0070C0"/>
              </a:buClr>
              <a:buFont typeface="Wingdings" panose="05000000000000000000" pitchFamily="2" charset="2"/>
              <a:buChar char="Ø"/>
            </a:pPr>
            <a:r>
              <a:rPr lang="en-US" dirty="0" smtClean="0"/>
              <a:t>Documentation</a:t>
            </a:r>
          </a:p>
          <a:p>
            <a:pPr lvl="1">
              <a:buClr>
                <a:srgbClr val="0070C0"/>
              </a:buClr>
              <a:buFont typeface="Wingdings" panose="05000000000000000000" pitchFamily="2" charset="2"/>
              <a:buChar char="Ø"/>
            </a:pPr>
            <a:r>
              <a:rPr lang="en-US" dirty="0" smtClean="0"/>
              <a:t>Resources</a:t>
            </a:r>
            <a:endParaRPr lang="en-US" dirty="0"/>
          </a:p>
          <a:p>
            <a:pPr lvl="1">
              <a:buClr>
                <a:srgbClr val="0070C0"/>
              </a:buClr>
              <a:buFont typeface="Wingdings" panose="05000000000000000000" pitchFamily="2" charset="2"/>
              <a:buChar char="Ø"/>
            </a:pPr>
            <a:r>
              <a:rPr lang="en-US" dirty="0" smtClean="0"/>
              <a:t>Tool Download</a:t>
            </a:r>
          </a:p>
          <a:p>
            <a:pPr lvl="1">
              <a:buClr>
                <a:srgbClr val="0070C0"/>
              </a:buClr>
              <a:buFont typeface="Wingdings" panose="05000000000000000000" pitchFamily="2" charset="2"/>
              <a:buChar char="Ø"/>
            </a:pPr>
            <a:r>
              <a:rPr lang="en-US" dirty="0" smtClean="0"/>
              <a:t>Release Notes</a:t>
            </a:r>
          </a:p>
          <a:p>
            <a:pPr lvl="1">
              <a:buClr>
                <a:srgbClr val="0070C0"/>
              </a:buClr>
              <a:buFont typeface="Wingdings" panose="05000000000000000000" pitchFamily="2" charset="2"/>
              <a:buChar char="Ø"/>
            </a:pPr>
            <a:r>
              <a:rPr lang="en-US" dirty="0" smtClean="0"/>
              <a:t>Known Issues</a:t>
            </a:r>
          </a:p>
          <a:p>
            <a:pPr marL="0" indent="0">
              <a:buClr>
                <a:srgbClr val="0070C0"/>
              </a:buClr>
              <a:buNone/>
            </a:pPr>
            <a:endParaRPr lang="en-US" dirty="0" smtClean="0"/>
          </a:p>
        </p:txBody>
      </p:sp>
    </p:spTree>
    <p:extLst>
      <p:ext uri="{BB962C8B-B14F-4D97-AF65-F5344CB8AC3E}">
        <p14:creationId xmlns:p14="http://schemas.microsoft.com/office/powerpoint/2010/main" val="543084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Classification </a:t>
            </a:r>
            <a:r>
              <a:rPr lang="en-US" dirty="0"/>
              <a:t>of </a:t>
            </a:r>
            <a:r>
              <a:rPr lang="en-US" dirty="0" smtClean="0"/>
              <a:t>Validation Detections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8205070"/>
              </p:ext>
            </p:extLst>
          </p:nvPr>
        </p:nvGraphicFramePr>
        <p:xfrm>
          <a:off x="381000" y="838200"/>
          <a:ext cx="8229600" cy="5013817"/>
        </p:xfrm>
        <a:graphic>
          <a:graphicData uri="http://schemas.openxmlformats.org/drawingml/2006/table">
            <a:tbl>
              <a:tblPr firstRow="1" firstCol="1" bandRow="1"/>
              <a:tblGrid>
                <a:gridCol w="1502797"/>
                <a:gridCol w="6726803"/>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Classification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Errors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Indicates non-conformance to a requirement.</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Errors do constitute a failed validation</a:t>
                      </a:r>
                    </a:p>
                    <a:p>
                      <a:pPr marL="285750" marR="0" indent="-285750">
                        <a:spcBef>
                          <a:spcPts val="0"/>
                        </a:spcBef>
                        <a:spcAft>
                          <a:spcPts val="0"/>
                        </a:spcAft>
                        <a:buClr>
                          <a:srgbClr val="0070C0"/>
                        </a:buClr>
                        <a:buFont typeface="Wingdings" panose="05000000000000000000" pitchFamily="2" charset="2"/>
                        <a:buChar char="Ø"/>
                      </a:pPr>
                      <a:r>
                        <a:rPr lang="en-US" sz="18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An</a:t>
                      </a:r>
                      <a:r>
                        <a:rPr lang="en-US" sz="18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EHR Product will fail certification if any of the validation reports indicate an Error (unless the Error can be proved to be a false negative—NIST can be consulted to remediate)</a:t>
                      </a:r>
                      <a:endParaRPr lang="en-US" sz="18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Warnings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 information about potential missing support for a requirement or recommendation.</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Warnings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Alerts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 information about how the validation verifies or does not verify requirements. For example, the specification may provide a value set binding to an element but the value set is empty. Therefore, the user is alerted to the fact that no meaningful validation can be performed.</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Alerts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Affirmatives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a:t>
                      </a:r>
                      <a:r>
                        <a:rPr lang="en-US" sz="1800" baseline="0" dirty="0" smtClean="0">
                          <a:effectLst/>
                          <a:latin typeface="Arial" panose="020B0604020202020204" pitchFamily="34" charset="0"/>
                          <a:ea typeface="Times New Roman" panose="02020603050405020304" pitchFamily="18" charset="0"/>
                          <a:cs typeface="Arial" panose="020B0604020202020204" pitchFamily="34" charset="0"/>
                        </a:rPr>
                        <a:t> an indication of a positive outcome to a </a:t>
                      </a:r>
                      <a:r>
                        <a:rPr lang="en-US" sz="1800" dirty="0" smtClean="0">
                          <a:effectLst/>
                          <a:latin typeface="Arial" panose="020B0604020202020204" pitchFamily="34" charset="0"/>
                          <a:ea typeface="Times New Roman" panose="02020603050405020304" pitchFamily="18" charset="0"/>
                          <a:cs typeface="Arial" panose="020B0604020202020204" pitchFamily="34" charset="0"/>
                        </a:rPr>
                        <a:t>validation assertion</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Affirmatives display only as user preference, not by default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2831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09990225"/>
              </p:ext>
            </p:extLst>
          </p:nvPr>
        </p:nvGraphicFramePr>
        <p:xfrm>
          <a:off x="457200" y="914400"/>
          <a:ext cx="8229600" cy="4504824"/>
        </p:xfrm>
        <a:graphic>
          <a:graphicData uri="http://schemas.openxmlformats.org/drawingml/2006/table">
            <a:tbl>
              <a:tblPr firstRow="1" firstCol="1" bandRow="1"/>
              <a:tblGrid>
                <a:gridCol w="3886200"/>
                <a:gridCol w="4343400"/>
              </a:tblGrid>
              <a:tr h="260484">
                <a:tc>
                  <a:txBody>
                    <a:bodyPr/>
                    <a:lstStyle/>
                    <a:p>
                      <a:pPr marL="0" marR="0" algn="ctr">
                        <a:spcBef>
                          <a:spcPts val="0"/>
                        </a:spcBef>
                        <a:spcAft>
                          <a:spcPts val="0"/>
                        </a:spcAft>
                      </a:pPr>
                      <a:r>
                        <a:rPr lang="en-US" sz="10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Structure</a:t>
                      </a:r>
                      <a:r>
                        <a:rPr lang="en-US" sz="10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0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Content</a:t>
                      </a:r>
                      <a:r>
                        <a:rPr lang="en-US" sz="10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38439">
                <a:tc>
                  <a:txBody>
                    <a:bodyPr/>
                    <a:lstStyle/>
                    <a:p>
                      <a:pPr fontAlgn="t"/>
                      <a:r>
                        <a:rPr lang="en-US" sz="10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Constraint </a:t>
                      </a:r>
                      <a:r>
                        <a:rPr lang="en-US" sz="1000" dirty="0" smtClean="0">
                          <a:solidFill>
                            <a:srgbClr val="000000"/>
                          </a:solidFill>
                          <a:effectLst/>
                          <a:latin typeface="Arial" panose="020B0604020202020204" pitchFamily="34" charset="0"/>
                          <a:ea typeface="Arial" panose="020B0604020202020204" pitchFamily="34" charset="0"/>
                        </a:rPr>
                        <a:t>Failure add</a:t>
                      </a:r>
                      <a:r>
                        <a:rPr lang="en-US" sz="1000" baseline="0" dirty="0" smtClean="0">
                          <a:solidFill>
                            <a:srgbClr val="000000"/>
                          </a:solidFill>
                          <a:effectLst/>
                          <a:latin typeface="Arial" panose="020B0604020202020204" pitchFamily="34" charset="0"/>
                          <a:ea typeface="Arial" panose="020B0604020202020204" pitchFamily="34" charset="0"/>
                        </a:rPr>
                        <a:t> content failure</a:t>
                      </a:r>
                      <a:endParaRPr lang="en-US" sz="10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Arial" panose="020B0604020202020204" pitchFamily="34" charset="0"/>
                          <a:ea typeface="Arial" panose="020B0604020202020204" pitchFamily="34" charset="0"/>
                        </a:rPr>
                        <a:t>Content (Based on Test Cases)</a:t>
                      </a:r>
                      <a:endParaRPr lang="en-US" sz="10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rgbClr val="000000"/>
                          </a:solidFill>
                          <a:effectLst/>
                          <a:latin typeface="Arial" panose="020B0604020202020204" pitchFamily="34" charset="0"/>
                          <a:ea typeface="Arial" panose="020B0604020202020204" pitchFamily="34" charset="0"/>
                        </a:rPr>
                        <a:t>Predicate Failure – </a:t>
                      </a:r>
                      <a:r>
                        <a:rPr lang="en-US" sz="1000" dirty="0" smtClean="0">
                          <a:solidFill>
                            <a:srgbClr val="C00000"/>
                          </a:solidFill>
                          <a:effectLst/>
                          <a:latin typeface="Arial" panose="020B0604020202020204" pitchFamily="34" charset="0"/>
                          <a:ea typeface="Arial" panose="020B0604020202020204" pitchFamily="34" charset="0"/>
                        </a:rPr>
                        <a:t>Usage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000" b="1" dirty="0" smtClean="0">
                          <a:solidFill>
                            <a:schemeClr val="bg1"/>
                          </a:solidFill>
                          <a:effectLst/>
                        </a:rPr>
                        <a:t>Value Set Validation</a:t>
                      </a:r>
                      <a:endParaRPr lang="en-US" sz="1000" b="1" dirty="0">
                        <a:solidFill>
                          <a:schemeClr val="bg1"/>
                        </a:solidFill>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38439">
                <a:tc>
                  <a:txBody>
                    <a:bodyPr/>
                    <a:lstStyle/>
                    <a:p>
                      <a:pPr fontAlgn="t"/>
                      <a:r>
                        <a:rPr lang="en-US" sz="10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err="1">
                          <a:effectLst/>
                        </a:rPr>
                        <a:t>InvalidContent</a:t>
                      </a:r>
                      <a:endParaRPr lang="en-US" sz="10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28">
                <a:tc>
                  <a:txBody>
                    <a:bodyPr/>
                    <a:lstStyle/>
                    <a:p>
                      <a:endParaRPr lang="en-US" dirty="0"/>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770">
                <a:tc>
                  <a:txBody>
                    <a:bodyPr/>
                    <a:lstStyle/>
                    <a:p>
                      <a:pPr marL="0" marR="0" algn="ctr">
                        <a:spcBef>
                          <a:spcPts val="0"/>
                        </a:spcBef>
                        <a:spcAft>
                          <a:spcPts val="0"/>
                        </a:spcAft>
                      </a:pP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81000" y="5732649"/>
            <a:ext cx="4487126" cy="369332"/>
          </a:xfrm>
          <a:prstGeom prst="rect">
            <a:avLst/>
          </a:prstGeom>
          <a:noFill/>
        </p:spPr>
        <p:txBody>
          <a:bodyPr wrap="none" rtlCol="0">
            <a:spAutoFit/>
          </a:bodyPr>
          <a:lstStyle/>
          <a:p>
            <a:r>
              <a:rPr lang="en-US" dirty="0" smtClean="0">
                <a:solidFill>
                  <a:srgbClr val="0070C0"/>
                </a:solidFill>
              </a:rPr>
              <a:t>BLUE = Not relevant for ONC Certification</a:t>
            </a:r>
            <a:endParaRPr lang="en-US" dirty="0">
              <a:solidFill>
                <a:srgbClr val="0070C0"/>
              </a:solidFill>
            </a:endParaRPr>
          </a:p>
        </p:txBody>
      </p:sp>
    </p:spTree>
    <p:extLst>
      <p:ext uri="{BB962C8B-B14F-4D97-AF65-F5344CB8AC3E}">
        <p14:creationId xmlns:p14="http://schemas.microsoft.com/office/powerpoint/2010/main" val="2442976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Structure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2319555"/>
              </p:ext>
            </p:extLst>
          </p:nvPr>
        </p:nvGraphicFramePr>
        <p:xfrm>
          <a:off x="381000" y="838200"/>
          <a:ext cx="8229600" cy="4480417"/>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fontAlgn="t"/>
                      <a:r>
                        <a:rPr lang="en-US" sz="14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t>
                      </a:r>
                      <a:r>
                        <a:rPr lang="en-US" sz="1400" dirty="0" smtClean="0">
                          <a:effectLst/>
                        </a:rPr>
                        <a:t>“Required” </a:t>
                      </a:r>
                      <a:r>
                        <a:rPr lang="en-US" sz="1400" dirty="0">
                          <a:effectLst/>
                        </a:rPr>
                        <a:t>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a:t>
                      </a:r>
                      <a:r>
                        <a:rPr lang="en-US" sz="1400" dirty="0" smtClean="0">
                          <a:effectLst/>
                        </a:rPr>
                        <a:t>“Not Supported” </a:t>
                      </a:r>
                      <a:r>
                        <a:rPr lang="en-US" sz="1400" dirty="0">
                          <a:effectLst/>
                        </a:rPr>
                        <a:t>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HL7 withdrawn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"Required or Empty"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either the minimal or the maximal cardinality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null element has more than one occurrence.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specified data element length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data element format is violated. Format is derived from the data type.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complex element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primitive element contains </a:t>
                      </a:r>
                      <a:r>
                        <a:rPr lang="en-US" sz="1400" dirty="0" smtClean="0">
                          <a:effectLst/>
                        </a:rPr>
                        <a:t>un-escaped </a:t>
                      </a:r>
                      <a:r>
                        <a:rPr lang="en-US" sz="1400" dirty="0">
                          <a:effectLst/>
                        </a:rPr>
                        <a:t>separators.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for an unexpected segment at a specific position in the message.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dirty="0" err="1">
                          <a:effectLst/>
                        </a:rPr>
                        <a:t>InvalidContent</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for every line in the message instance which doesn't represent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4129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5738" y="685800"/>
            <a:ext cx="3733800" cy="1571625"/>
          </a:xfrm>
          <a:prstGeom prst="rect">
            <a:avLst/>
          </a:prstGeom>
        </p:spPr>
      </p:pic>
      <p:sp>
        <p:nvSpPr>
          <p:cNvPr id="8194" name="Title 1"/>
          <p:cNvSpPr>
            <a:spLocks noGrp="1"/>
          </p:cNvSpPr>
          <p:nvPr>
            <p:ph type="title"/>
          </p:nvPr>
        </p:nvSpPr>
        <p:spPr>
          <a:xfrm>
            <a:off x="76200" y="71237"/>
            <a:ext cx="8229600" cy="519113"/>
          </a:xfrm>
        </p:spPr>
        <p:txBody>
          <a:bodyPr/>
          <a:lstStyle/>
          <a:p>
            <a:r>
              <a:rPr lang="en-US" dirty="0" smtClean="0"/>
              <a:t>Validation Detections: Help</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pic>
        <p:nvPicPr>
          <p:cNvPr id="7" name="Picture 6"/>
          <p:cNvPicPr>
            <a:picLocks noChangeAspect="1"/>
          </p:cNvPicPr>
          <p:nvPr/>
        </p:nvPicPr>
        <p:blipFill>
          <a:blip r:embed="rId3"/>
          <a:stretch>
            <a:fillRect/>
          </a:stretch>
        </p:blipFill>
        <p:spPr>
          <a:xfrm>
            <a:off x="2514600" y="1219200"/>
            <a:ext cx="6327845" cy="4862512"/>
          </a:xfrm>
          <a:prstGeom prst="rect">
            <a:avLst/>
          </a:prstGeom>
        </p:spPr>
      </p:pic>
    </p:spTree>
    <p:extLst>
      <p:ext uri="{BB962C8B-B14F-4D97-AF65-F5344CB8AC3E}">
        <p14:creationId xmlns:p14="http://schemas.microsoft.com/office/powerpoint/2010/main" val="3054408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R-Usage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23846134"/>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“Required”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required Field PID-7 (Date/Time of Birth)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“R-Required”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expected. In it’s absence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81000" y="4150165"/>
            <a:ext cx="8229600" cy="1905000"/>
          </a:xfrm>
          <a:prstGeom prst="rect">
            <a:avLst/>
          </a:prstGeom>
        </p:spPr>
      </p:pic>
    </p:spTree>
    <p:extLst>
      <p:ext uri="{BB962C8B-B14F-4D97-AF65-F5344CB8AC3E}">
        <p14:creationId xmlns:p14="http://schemas.microsoft.com/office/powerpoint/2010/main" val="1242662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034126"/>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X-Usage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“Not-supported” element is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present</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X</a:t>
            </a:r>
            <a:r>
              <a:rPr lang="en-US" dirty="0" smtClean="0"/>
              <a:t>-Usage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519740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66537744"/>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a HL7 withdrawn element is present.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smtClean="0"/>
              <a:t>W-Usage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2970877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RE-Usage Detection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39528804"/>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Detection</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“Required,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but maybe Empty</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Field PID-6 (Mother's Maiden Name) is missing. Depending on the use case and data availability it may be appropriate to value this element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“RE-Required, but maybe Empty”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expected in certain circumstances. In it’s absence a detection (Warning by Default)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81000" y="4120262"/>
            <a:ext cx="8229600" cy="1061338"/>
          </a:xfrm>
          <a:prstGeom prst="rect">
            <a:avLst/>
          </a:prstGeom>
        </p:spPr>
      </p:pic>
      <p:pic>
        <p:nvPicPr>
          <p:cNvPr id="9" name="Picture 8"/>
          <p:cNvPicPr>
            <a:picLocks noChangeAspect="1"/>
          </p:cNvPicPr>
          <p:nvPr/>
        </p:nvPicPr>
        <p:blipFill>
          <a:blip r:embed="rId3"/>
          <a:stretch>
            <a:fillRect/>
          </a:stretch>
        </p:blipFill>
        <p:spPr>
          <a:xfrm>
            <a:off x="304800" y="5316676"/>
            <a:ext cx="8305800" cy="833402"/>
          </a:xfrm>
          <a:prstGeom prst="rect">
            <a:avLst/>
          </a:prstGeom>
        </p:spPr>
      </p:pic>
    </p:spTree>
    <p:extLst>
      <p:ext uri="{BB962C8B-B14F-4D97-AF65-F5344CB8AC3E}">
        <p14:creationId xmlns:p14="http://schemas.microsoft.com/office/powerpoint/2010/main" val="274478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Optional Usage</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1800" dirty="0" smtClean="0"/>
              <a:t>Primitive Elements with Optional Usage generates no detections </a:t>
            </a:r>
          </a:p>
          <a:p>
            <a:pPr>
              <a:buClr>
                <a:srgbClr val="0070C0"/>
              </a:buClr>
              <a:buFont typeface="Wingdings" panose="05000000000000000000" pitchFamily="2" charset="2"/>
              <a:buChar char="Ø"/>
            </a:pPr>
            <a:r>
              <a:rPr lang="en-US" sz="1800" dirty="0" smtClean="0"/>
              <a:t>Complex Elements with Optional Usage follows the base standard rules (if the element is present in the message instance). That is, if an implementer decides to support Optional Usage Elements, then they need to follow the base standard requirements for that Element.</a:t>
            </a:r>
          </a:p>
          <a:p>
            <a:pPr>
              <a:buClr>
                <a:srgbClr val="0070C0"/>
              </a:buClr>
              <a:buFont typeface="Wingdings" panose="05000000000000000000" pitchFamily="2" charset="2"/>
              <a:buChar char="Ø"/>
            </a:pPr>
            <a:r>
              <a:rPr lang="en-US" sz="1800" dirty="0" smtClean="0"/>
              <a:t>Example, if the PV1 segment is included, then PV1-2 SHALL be valued since it is Required.</a:t>
            </a:r>
          </a:p>
          <a:p>
            <a:pPr>
              <a:buClr>
                <a:srgbClr val="0070C0"/>
              </a:buClr>
              <a:buFont typeface="Wingdings" panose="05000000000000000000" pitchFamily="2" charset="2"/>
              <a:buChar char="Ø"/>
            </a:pPr>
            <a:r>
              <a:rPr lang="en-US" sz="1800" dirty="0" smtClean="0"/>
              <a:t>PV1|XXX</a:t>
            </a:r>
            <a:r>
              <a:rPr lang="en-US" sz="1800" dirty="0" smtClean="0">
                <a:solidFill>
                  <a:srgbClr val="FF0000"/>
                </a:solidFill>
              </a:rPr>
              <a:t>||</a:t>
            </a:r>
            <a:r>
              <a:rPr lang="en-US" sz="1800" dirty="0" smtClean="0"/>
              <a:t>||| (will generate and error). </a:t>
            </a:r>
            <a:r>
              <a:rPr lang="en-US" sz="1800" dirty="0" smtClean="0">
                <a:solidFill>
                  <a:srgbClr val="FF0000"/>
                </a:solidFill>
              </a:rPr>
              <a:t>This is a Certification Error.</a:t>
            </a:r>
          </a:p>
        </p:txBody>
      </p:sp>
      <p:pic>
        <p:nvPicPr>
          <p:cNvPr id="2" name="Picture 1"/>
          <p:cNvPicPr>
            <a:picLocks noChangeAspect="1"/>
          </p:cNvPicPr>
          <p:nvPr/>
        </p:nvPicPr>
        <p:blipFill>
          <a:blip r:embed="rId2"/>
          <a:stretch>
            <a:fillRect/>
          </a:stretch>
        </p:blipFill>
        <p:spPr>
          <a:xfrm>
            <a:off x="5204547" y="3445933"/>
            <a:ext cx="3756210" cy="2552700"/>
          </a:xfrm>
          <a:prstGeom prst="rect">
            <a:avLst/>
          </a:prstGeom>
        </p:spPr>
      </p:pic>
      <p:pic>
        <p:nvPicPr>
          <p:cNvPr id="4" name="Picture 3"/>
          <p:cNvPicPr>
            <a:picLocks noChangeAspect="1"/>
          </p:cNvPicPr>
          <p:nvPr/>
        </p:nvPicPr>
        <p:blipFill>
          <a:blip r:embed="rId3"/>
          <a:stretch>
            <a:fillRect/>
          </a:stretch>
        </p:blipFill>
        <p:spPr>
          <a:xfrm>
            <a:off x="270328" y="3407833"/>
            <a:ext cx="4909726" cy="2590800"/>
          </a:xfrm>
          <a:prstGeom prst="rect">
            <a:avLst/>
          </a:prstGeom>
        </p:spPr>
      </p:pic>
    </p:spTree>
    <p:extLst>
      <p:ext uri="{BB962C8B-B14F-4D97-AF65-F5344CB8AC3E}">
        <p14:creationId xmlns:p14="http://schemas.microsoft.com/office/powerpoint/2010/main" val="1646848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Cardinality: Segment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67880421"/>
              </p:ext>
            </p:extLst>
          </p:nvPr>
        </p:nvGraphicFramePr>
        <p:xfrm>
          <a:off x="381000" y="672152"/>
          <a:ext cx="8229600" cy="359664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607632"/>
            <a:ext cx="6477000" cy="1692771"/>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1962319" y="2895600"/>
            <a:ext cx="457200" cy="6485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350594"/>
            <a:ext cx="8229600" cy="1808257"/>
          </a:xfrm>
          <a:prstGeom prst="rect">
            <a:avLst/>
          </a:prstGeom>
        </p:spPr>
      </p:pic>
    </p:spTree>
    <p:extLst>
      <p:ext uri="{BB962C8B-B14F-4D97-AF65-F5344CB8AC3E}">
        <p14:creationId xmlns:p14="http://schemas.microsoft.com/office/powerpoint/2010/main" val="1673159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Documents</a:t>
            </a:r>
            <a:endParaRPr lang="en-US" dirty="0"/>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smtClean="0"/>
              <a:t>ONC Test Procedure</a:t>
            </a:r>
          </a:p>
          <a:p>
            <a:pPr>
              <a:buClr>
                <a:srgbClr val="0070C0"/>
              </a:buClr>
              <a:buFont typeface="Wingdings" panose="05000000000000000000" pitchFamily="2" charset="2"/>
              <a:buChar char="Ø"/>
            </a:pPr>
            <a:r>
              <a:rPr lang="en-US" dirty="0" smtClean="0"/>
              <a:t>NIST Normative Testing Process Document</a:t>
            </a:r>
          </a:p>
          <a:p>
            <a:pPr>
              <a:buClr>
                <a:srgbClr val="0070C0"/>
              </a:buClr>
              <a:buFont typeface="Wingdings" panose="05000000000000000000" pitchFamily="2" charset="2"/>
              <a:buChar char="Ø"/>
            </a:pPr>
            <a:r>
              <a:rPr lang="en-US" dirty="0" smtClean="0"/>
              <a:t>HL7 v2 Standard</a:t>
            </a:r>
          </a:p>
          <a:p>
            <a:pPr>
              <a:buClr>
                <a:srgbClr val="0070C0"/>
              </a:buClr>
              <a:buFont typeface="Wingdings" panose="05000000000000000000" pitchFamily="2" charset="2"/>
              <a:buChar char="Ø"/>
            </a:pPr>
            <a:r>
              <a:rPr lang="en-US" dirty="0" smtClean="0"/>
              <a:t>HL7 v2 Addendum (to the Standard)</a:t>
            </a:r>
          </a:p>
          <a:p>
            <a:pPr>
              <a:buClr>
                <a:srgbClr val="0070C0"/>
              </a:buClr>
              <a:buFont typeface="Wingdings" panose="05000000000000000000" pitchFamily="2" charset="2"/>
              <a:buChar char="Ø"/>
            </a:pPr>
            <a:r>
              <a:rPr lang="en-US" dirty="0" smtClean="0"/>
              <a:t>Clarification (or tool implementation decision) Document</a:t>
            </a:r>
          </a:p>
          <a:p>
            <a:pPr>
              <a:buClr>
                <a:srgbClr val="0070C0"/>
              </a:buClr>
              <a:buFont typeface="Wingdings" panose="05000000000000000000" pitchFamily="2" charset="2"/>
              <a:buChar char="Ø"/>
            </a:pPr>
            <a:r>
              <a:rPr lang="en-US" dirty="0" smtClean="0"/>
              <a:t>Quick Guide</a:t>
            </a:r>
            <a:endParaRPr lang="en-US" dirty="0" smtClean="0">
              <a:solidFill>
                <a:srgbClr val="C00000"/>
              </a:solidFill>
            </a:endParaRPr>
          </a:p>
          <a:p>
            <a:pPr>
              <a:buClr>
                <a:srgbClr val="0070C0"/>
              </a:buClr>
              <a:buFont typeface="Wingdings" panose="05000000000000000000" pitchFamily="2" charset="2"/>
              <a:buChar char="Ø"/>
            </a:pPr>
            <a:r>
              <a:rPr lang="en-US" dirty="0" smtClean="0"/>
              <a:t>Extended Tutorial</a:t>
            </a:r>
          </a:p>
          <a:p>
            <a:pPr>
              <a:buClr>
                <a:srgbClr val="0070C0"/>
              </a:buClr>
              <a:buFont typeface="Wingdings" panose="05000000000000000000" pitchFamily="2" charset="2"/>
              <a:buChar char="Ø"/>
            </a:pPr>
            <a:r>
              <a:rPr lang="en-US" dirty="0" smtClean="0"/>
              <a:t>Understanding ONC Certification Document</a:t>
            </a:r>
          </a:p>
          <a:p>
            <a:pPr>
              <a:buClr>
                <a:srgbClr val="0070C0"/>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510438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Cardinality Errors</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smtClean="0"/>
              <a:t>Note in some cases a Cardinality is not reported when in theory it should be; a Usage error is reported.</a:t>
            </a:r>
          </a:p>
          <a:p>
            <a:pPr>
              <a:buClr>
                <a:srgbClr val="0070C0"/>
              </a:buClr>
              <a:buFont typeface="Wingdings" panose="05000000000000000000" pitchFamily="2" charset="2"/>
              <a:buChar char="Ø"/>
            </a:pPr>
            <a:r>
              <a:rPr lang="en-US" sz="2400" dirty="0" smtClean="0"/>
              <a:t>By the design the validation checks usage first; if a usage error is detected, no cardinality checks are performed.</a:t>
            </a:r>
          </a:p>
          <a:p>
            <a:pPr>
              <a:buClr>
                <a:srgbClr val="0070C0"/>
              </a:buClr>
              <a:buFont typeface="Wingdings" panose="05000000000000000000" pitchFamily="2" charset="2"/>
              <a:buChar char="Ø"/>
            </a:pPr>
            <a:r>
              <a:rPr lang="en-US" sz="2400" dirty="0" smtClean="0"/>
              <a:t>For example, the Cardinality of an element is [1,1] with a usage of R. The message instance does not contain a value for the element; a R-usage error is detected. In this case, the validation does not perform a Cardinality. This is why you won’t get multiple errors for this example.</a:t>
            </a:r>
          </a:p>
        </p:txBody>
      </p:sp>
    </p:spTree>
    <p:extLst>
      <p:ext uri="{BB962C8B-B14F-4D97-AF65-F5344CB8AC3E}">
        <p14:creationId xmlns:p14="http://schemas.microsoft.com/office/powerpoint/2010/main" val="442530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Cardinality: Field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10207150"/>
              </p:ext>
            </p:extLst>
          </p:nvPr>
        </p:nvGraphicFramePr>
        <p:xfrm>
          <a:off x="381000" y="672152"/>
          <a:ext cx="8229600" cy="332232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610264"/>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00B050"/>
                </a:solidFill>
              </a:rPr>
              <a:t>19500317</a:t>
            </a:r>
            <a:r>
              <a:rPr lang="en-US" sz="800" dirty="0"/>
              <a:t>~</a:t>
            </a:r>
            <a:r>
              <a:rPr lang="en-US" sz="800" dirty="0">
                <a:solidFill>
                  <a:srgbClr val="FF0000"/>
                </a:solidFill>
              </a:rPr>
              <a:t>19520320</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531160" y="2971800"/>
            <a:ext cx="1107639"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19088" y="4168374"/>
            <a:ext cx="8291512" cy="1927626"/>
          </a:xfrm>
          <a:prstGeom prst="rect">
            <a:avLst/>
          </a:prstGeom>
        </p:spPr>
      </p:pic>
    </p:spTree>
    <p:extLst>
      <p:ext uri="{BB962C8B-B14F-4D97-AF65-F5344CB8AC3E}">
        <p14:creationId xmlns:p14="http://schemas.microsoft.com/office/powerpoint/2010/main" val="4248782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Length Error (Maximum)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61454079"/>
              </p:ext>
            </p:extLst>
          </p:nvPr>
        </p:nvGraphicFramePr>
        <p:xfrm>
          <a:off x="381000" y="672152"/>
          <a:ext cx="8229600" cy="333215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Maximum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length of a primitive element is not in the specified length range.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length of Component MSH-3.1 (Namespace ID) must be within the range [1, 20]. Value = 'NISTEHRAPP-TOOOOOOOMANY'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length of the element is specified as [1,20]; the data value is longer than 20 characters.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a:t>
            </a:r>
            <a:r>
              <a:rPr lang="en-US" sz="800" dirty="0">
                <a:solidFill>
                  <a:srgbClr val="FF0000"/>
                </a:solidFill>
              </a:rPr>
              <a:t>NISTEHRAPP-TOOOOOOOMANY</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590800" y="2701788"/>
            <a:ext cx="1676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4800" y="4300149"/>
            <a:ext cx="8305800" cy="1813869"/>
          </a:xfrm>
          <a:prstGeom prst="rect">
            <a:avLst/>
          </a:prstGeom>
        </p:spPr>
      </p:pic>
    </p:spTree>
    <p:extLst>
      <p:ext uri="{BB962C8B-B14F-4D97-AF65-F5344CB8AC3E}">
        <p14:creationId xmlns:p14="http://schemas.microsoft.com/office/powerpoint/2010/main" val="316192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Length Error (Minimum)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82468459"/>
              </p:ext>
            </p:extLst>
          </p:nvPr>
        </p:nvGraphicFramePr>
        <p:xfrm>
          <a:off x="381000" y="672152"/>
          <a:ext cx="8229600" cy="333215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Minimum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length of a primitive element is not in the specified length range.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length of Component PID-3.5 (Identifier Type Code) must be within the range [2, 5]. Value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length of the element is specified as [2,5]; the data value has only 1 character.</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a:t>
            </a:r>
            <a:r>
              <a:rPr lang="en-US" sz="800" dirty="0">
                <a:solidFill>
                  <a:srgbClr val="FF0000"/>
                </a:solidFill>
              </a:rPr>
              <a:t>X</a:t>
            </a:r>
            <a:r>
              <a:rPr lang="en-US" sz="800" dirty="0"/>
              <a:t>||</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3048000"/>
            <a:ext cx="3048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86104"/>
            <a:ext cx="8229600" cy="1969061"/>
          </a:xfrm>
          <a:prstGeom prst="rect">
            <a:avLst/>
          </a:prstGeom>
        </p:spPr>
      </p:pic>
    </p:spTree>
    <p:extLst>
      <p:ext uri="{BB962C8B-B14F-4D97-AF65-F5344CB8AC3E}">
        <p14:creationId xmlns:p14="http://schemas.microsoft.com/office/powerpoint/2010/main" val="2014905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Format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612313"/>
              </p:ext>
            </p:extLst>
          </p:nvPr>
        </p:nvGraphicFramePr>
        <p:xfrm>
          <a:off x="381000" y="672152"/>
          <a:ext cx="8229600" cy="348836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Format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content of an element doesn't conform</a:t>
                      </a:r>
                      <a:r>
                        <a:rPr lang="en-US" sz="1800" kern="1200" baseline="0" dirty="0" smtClean="0">
                          <a:solidFill>
                            <a:schemeClr val="tx1"/>
                          </a:solidFill>
                          <a:effectLst/>
                          <a:latin typeface="+mn-lt"/>
                          <a:ea typeface="+mn-ea"/>
                          <a:cs typeface="+mn-cs"/>
                        </a:rPr>
                        <a:t> to</a:t>
                      </a:r>
                      <a:r>
                        <a:rPr lang="en-US" sz="1800" kern="1200" dirty="0" smtClean="0">
                          <a:solidFill>
                            <a:schemeClr val="tx1"/>
                          </a:solidFill>
                          <a:effectLst/>
                          <a:latin typeface="+mn-lt"/>
                          <a:ea typeface="+mn-ea"/>
                          <a:cs typeface="+mn-cs"/>
                        </a:rPr>
                        <a:t> the format specified (e.g., date format).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IZ-TS_NZ </a:t>
                      </a:r>
                      <a:r>
                        <a:rPr lang="en-US" dirty="0">
                          <a:effectLst/>
                        </a:rPr>
                        <a:t>- The value of PID-7.1 (Time) SHALL be formatted with </a:t>
                      </a:r>
                      <a:r>
                        <a:rPr lang="en-US" dirty="0" smtClean="0">
                          <a:effectLst/>
                        </a:rPr>
                        <a:t>YYYYMMDD.</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format of the data value does not match the format indicated in the standard or by an explicit conformance statement.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1950031X</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419600" y="3200400"/>
            <a:ext cx="7620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4671" y="4242315"/>
            <a:ext cx="8229600" cy="1777486"/>
          </a:xfrm>
          <a:prstGeom prst="rect">
            <a:avLst/>
          </a:prstGeom>
        </p:spPr>
      </p:pic>
    </p:spTree>
    <p:extLst>
      <p:ext uri="{BB962C8B-B14F-4D97-AF65-F5344CB8AC3E}">
        <p14:creationId xmlns:p14="http://schemas.microsoft.com/office/powerpoint/2010/main" val="276934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Extra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78569910"/>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complex element has extra children.</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Segment MSH (Message Header) has extra children.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Segment has unexpected (Extra) content. In this case an extra field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r>
              <a:rPr lang="en-US" sz="800" dirty="0">
                <a:solidFill>
                  <a:srgbClr val="FF0000"/>
                </a:solidFill>
              </a:rPr>
              <a:t>MSH-26</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971800" y="2895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184082"/>
            <a:ext cx="8229600" cy="1841851"/>
          </a:xfrm>
          <a:prstGeom prst="rect">
            <a:avLst/>
          </a:prstGeom>
        </p:spPr>
      </p:pic>
    </p:spTree>
    <p:extLst>
      <p:ext uri="{BB962C8B-B14F-4D97-AF65-F5344CB8AC3E}">
        <p14:creationId xmlns:p14="http://schemas.microsoft.com/office/powerpoint/2010/main" val="2575807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Extra Content: Field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18824210"/>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complex element has extra children.</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Field MSH-3 (Sending Application) has extra children.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field has unexpected (Extra) content. In this case an extra component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a:t>
            </a:r>
            <a:r>
              <a:rPr lang="en-US" sz="800" dirty="0">
                <a:solidFill>
                  <a:srgbClr val="FF0000"/>
                </a:solidFill>
              </a:rPr>
              <a:t>MSH-3.4</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268794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0999" y="4139983"/>
            <a:ext cx="8229601" cy="1905000"/>
          </a:xfrm>
          <a:prstGeom prst="rect">
            <a:avLst/>
          </a:prstGeom>
        </p:spPr>
      </p:pic>
    </p:spTree>
    <p:extLst>
      <p:ext uri="{BB962C8B-B14F-4D97-AF65-F5344CB8AC3E}">
        <p14:creationId xmlns:p14="http://schemas.microsoft.com/office/powerpoint/2010/main" val="3013684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Un-escaped Character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3742516"/>
              </p:ext>
            </p:extLst>
          </p:nvPr>
        </p:nvGraphicFramePr>
        <p:xfrm>
          <a:off x="381000" y="672152"/>
          <a:ext cx="8229600" cy="348836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Un-escaped</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Character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primitive element contains un-escaped separators.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The primitive Component PD1-11.2 (Text) contains at least one un-escaped delimiter.</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primitive data value contains and un-escaped delimiter. To fix, escape the delimiter with the escape delimiter (i.e., \T\).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a:t>
            </a:r>
            <a:r>
              <a:rPr lang="en-US" sz="800" dirty="0" smtClean="0"/>
              <a:t>06^</a:t>
            </a:r>
            <a:r>
              <a:rPr lang="en-US" sz="800" dirty="0" smtClean="0">
                <a:solidFill>
                  <a:srgbClr val="FF0000"/>
                </a:solidFill>
              </a:rPr>
              <a:t>Recall </a:t>
            </a:r>
            <a:r>
              <a:rPr lang="en-US" sz="800" dirty="0">
                <a:solidFill>
                  <a:srgbClr val="FF0000"/>
                </a:solidFill>
              </a:rPr>
              <a:t>only &amp; any </a:t>
            </a:r>
            <a:r>
              <a:rPr lang="en-US" sz="800" dirty="0" smtClean="0">
                <a:solidFill>
                  <a:srgbClr val="FF0000"/>
                </a:solidFill>
              </a:rPr>
              <a:t>method</a:t>
            </a:r>
            <a:r>
              <a:rPr lang="en-US" sz="800" dirty="0" smtClean="0"/>
              <a:t>^HL70215|Y|20150625</a:t>
            </a:r>
            <a:r>
              <a:rPr lang="en-US" sz="800" dirty="0"/>
              <a:t>|||A|19500317|20150625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667000" y="3538690"/>
            <a:ext cx="13716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1" y="4236871"/>
            <a:ext cx="8229600" cy="1856569"/>
          </a:xfrm>
          <a:prstGeom prst="rect">
            <a:avLst/>
          </a:prstGeom>
        </p:spPr>
      </p:pic>
    </p:spTree>
    <p:extLst>
      <p:ext uri="{BB962C8B-B14F-4D97-AF65-F5344CB8AC3E}">
        <p14:creationId xmlns:p14="http://schemas.microsoft.com/office/powerpoint/2010/main" val="657558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Unexpected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54225028"/>
              </p:ext>
            </p:extLst>
          </p:nvPr>
        </p:nvGraphicFramePr>
        <p:xfrm>
          <a:off x="381000" y="672152"/>
          <a:ext cx="8229600" cy="380505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Unexpected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This detection is issued when an unexpected segment is found.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Segment RXA|0|1|20150317||121^zoster^CVX|999||| 01^Historical Administration^NIP001|||||||||||CP|A is not expected at this location.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Segment is unexpected according to the published standard (Profile). RXA should come after the ORC. This is a conformance error.</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986643" y="315376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RXA|0|1|20150317||121^zoster^CVX|999|||01^Historical Administration^NIP001|||||||||||CP|A</a:t>
            </a:r>
          </a:p>
          <a:p>
            <a:r>
              <a:rPr lang="en-US" sz="800" dirty="0"/>
              <a:t>ORC|RE|7646^NIST-AA-IZ-2|53100^NIST-AA-IZ-2|||||||7824^Jackson^Lily^Suzanne^^^^^NIST-PI-1^L^^^PRN|||||||NISTEHRFAC^NISTEHRFacility^HL70362|</a:t>
            </a:r>
          </a:p>
        </p:txBody>
      </p:sp>
      <p:sp>
        <p:nvSpPr>
          <p:cNvPr id="6" name="Rounded Rectangle 5"/>
          <p:cNvSpPr/>
          <p:nvPr/>
        </p:nvSpPr>
        <p:spPr>
          <a:xfrm>
            <a:off x="1981200" y="4038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04800" y="4540743"/>
            <a:ext cx="8305800" cy="1555258"/>
          </a:xfrm>
          <a:prstGeom prst="rect">
            <a:avLst/>
          </a:prstGeom>
        </p:spPr>
      </p:pic>
    </p:spTree>
    <p:extLst>
      <p:ext uri="{BB962C8B-B14F-4D97-AF65-F5344CB8AC3E}">
        <p14:creationId xmlns:p14="http://schemas.microsoft.com/office/powerpoint/2010/main" val="3243995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Invalid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05614881"/>
              </p:ext>
            </p:extLst>
          </p:nvPr>
        </p:nvGraphicFramePr>
        <p:xfrm>
          <a:off x="381000" y="672152"/>
          <a:ext cx="8229600" cy="372439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Invalid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invalid content is found in the message.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'ABCDEF' is not a valid segment definition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Segment definitions are constrained to 3 characters. This message contains a segment that is 6 characters long.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930539"/>
            <a:ext cx="6477000" cy="1446550"/>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a:p>
            <a:r>
              <a:rPr lang="en-US" sz="800" dirty="0">
                <a:solidFill>
                  <a:srgbClr val="FF0000"/>
                </a:solidFill>
              </a:rPr>
              <a:t>ABCDEF</a:t>
            </a:r>
          </a:p>
        </p:txBody>
      </p:sp>
      <p:sp>
        <p:nvSpPr>
          <p:cNvPr id="6" name="Rounded Rectangle 5"/>
          <p:cNvSpPr/>
          <p:nvPr/>
        </p:nvSpPr>
        <p:spPr>
          <a:xfrm>
            <a:off x="2062843" y="410707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2425" y="4478350"/>
            <a:ext cx="8181975" cy="1617650"/>
          </a:xfrm>
          <a:prstGeom prst="rect">
            <a:avLst/>
          </a:prstGeom>
        </p:spPr>
      </p:pic>
    </p:spTree>
    <p:extLst>
      <p:ext uri="{BB962C8B-B14F-4D97-AF65-F5344CB8AC3E}">
        <p14:creationId xmlns:p14="http://schemas.microsoft.com/office/powerpoint/2010/main" val="1702949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12646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ONC 2015 Health IT Certification</a:t>
            </a:r>
          </a:p>
          <a:p>
            <a:pPr fontAlgn="base">
              <a:lnSpc>
                <a:spcPct val="80000"/>
              </a:lnSpc>
              <a:spcBef>
                <a:spcPct val="0"/>
              </a:spcBef>
              <a:spcAft>
                <a:spcPct val="0"/>
              </a:spcAft>
              <a:defRPr/>
            </a:pPr>
            <a:r>
              <a:rPr lang="en-US" sz="2800" i="1" dirty="0" smtClean="0">
                <a:solidFill>
                  <a:srgbClr val="012445"/>
                </a:solidFill>
              </a:rPr>
              <a:t>HL7 V2.x Testing Tools</a:t>
            </a: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2692893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Content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5264312"/>
              </p:ext>
            </p:extLst>
          </p:nvPr>
        </p:nvGraphicFramePr>
        <p:xfrm>
          <a:off x="381000" y="838200"/>
          <a:ext cx="8229600" cy="3439017"/>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Constraint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constraint </a:t>
                      </a:r>
                      <a:r>
                        <a:rPr lang="en-US" sz="1400" dirty="0" smtClean="0">
                          <a:solidFill>
                            <a:srgbClr val="000000"/>
                          </a:solidFill>
                          <a:effectLst/>
                          <a:latin typeface="Arial" panose="020B0604020202020204" pitchFamily="34" charset="0"/>
                          <a:ea typeface="Arial" panose="020B0604020202020204" pitchFamily="34" charset="0"/>
                        </a:rPr>
                        <a:t>verification</a:t>
                      </a:r>
                      <a:r>
                        <a:rPr lang="en-US" sz="1400" baseline="0" dirty="0" smtClean="0">
                          <a:solidFill>
                            <a:srgbClr val="000000"/>
                          </a:solidFill>
                          <a:effectLst/>
                          <a:latin typeface="Arial" panose="020B0604020202020204" pitchFamily="34" charset="0"/>
                          <a:ea typeface="Arial" panose="020B0604020202020204" pitchFamily="34" charset="0"/>
                        </a:rPr>
                        <a:t> (a</a:t>
                      </a:r>
                      <a:r>
                        <a:rPr lang="en-US" sz="1400" dirty="0" smtClean="0">
                          <a:solidFill>
                            <a:srgbClr val="000000"/>
                          </a:solidFill>
                          <a:effectLst/>
                          <a:latin typeface="Arial" panose="020B0604020202020204" pitchFamily="34" charset="0"/>
                          <a:ea typeface="Arial" panose="020B0604020202020204" pitchFamily="34" charset="0"/>
                        </a:rPr>
                        <a:t>ssociated with conformance statements).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Content Failure</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solidFill>
                            <a:schemeClr val="tx1"/>
                          </a:solidFill>
                          <a:effectLst/>
                          <a:latin typeface="Arial" panose="020B0604020202020204" pitchFamily="34" charset="0"/>
                          <a:ea typeface="Arial" panose="020B0604020202020204" pitchFamily="34" charset="0"/>
                        </a:rPr>
                        <a:t>Issued when content does not conform to test</a:t>
                      </a:r>
                      <a:r>
                        <a:rPr lang="en-US" sz="1400" baseline="0" dirty="0" smtClean="0">
                          <a:solidFill>
                            <a:schemeClr val="tx1"/>
                          </a:solidFill>
                          <a:effectLst/>
                          <a:latin typeface="Arial" panose="020B0604020202020204" pitchFamily="34" charset="0"/>
                          <a:ea typeface="Arial" panose="020B0604020202020204" pitchFamily="34" charset="0"/>
                        </a:rPr>
                        <a:t> case specific data content constraints. </a:t>
                      </a:r>
                      <a:r>
                        <a:rPr lang="en-US" sz="1400" dirty="0" smtClean="0">
                          <a:solidFill>
                            <a:srgbClr val="C00000"/>
                          </a:solidFill>
                          <a:effectLst/>
                          <a:latin typeface="Arial" panose="020B0604020202020204" pitchFamily="34" charset="0"/>
                          <a:ea typeface="Arial" panose="020B0604020202020204" pitchFamily="34" charset="0"/>
                        </a:rPr>
                        <a:t>See Test Data Categories for sub-categories</a:t>
                      </a:r>
                      <a:r>
                        <a:rPr lang="en-US" sz="1400" baseline="0" dirty="0" smtClean="0">
                          <a:solidFill>
                            <a:srgbClr val="C00000"/>
                          </a:solidFill>
                          <a:effectLst/>
                          <a:latin typeface="Arial" panose="020B0604020202020204" pitchFamily="34" charset="0"/>
                          <a:ea typeface="Arial" panose="020B0604020202020204" pitchFamily="34" charset="0"/>
                        </a:rPr>
                        <a:t> and details.</a:t>
                      </a:r>
                      <a:endParaRPr lang="en-US" sz="1400" dirty="0" smtClean="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Predicate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predicate constraint verification</a:t>
                      </a:r>
                      <a:r>
                        <a:rPr lang="en-US" sz="1400" dirty="0" smtClean="0">
                          <a:solidFill>
                            <a:srgbClr val="000000"/>
                          </a:solidFill>
                          <a:effectLst/>
                          <a:latin typeface="Arial" panose="020B0604020202020204" pitchFamily="34" charset="0"/>
                          <a:ea typeface="Arial" panose="020B0604020202020204" pitchFamily="34" charset="0"/>
                        </a:rPr>
                        <a:t>. In essence is a Usage (R, X, W, RE) constraint failure where usage is determined by a conditional.</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for an inconclusive constraint verification. This  usually occurs when there is an erroneous constraint specification.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inconclusive predicate constraint </a:t>
                      </a:r>
                      <a:r>
                        <a:rPr lang="en-US" sz="1400" dirty="0" smtClean="0">
                          <a:solidFill>
                            <a:srgbClr val="000000"/>
                          </a:solidFill>
                          <a:effectLst/>
                          <a:latin typeface="Arial" panose="020B0604020202020204" pitchFamily="34" charset="0"/>
                          <a:ea typeface="Arial" panose="020B0604020202020204" pitchFamily="34" charset="0"/>
                        </a:rPr>
                        <a:t>verification.</a:t>
                      </a:r>
                      <a:r>
                        <a:rPr lang="en-US" sz="1400" baseline="0" dirty="0" smtClean="0">
                          <a:solidFill>
                            <a:srgbClr val="000000"/>
                          </a:solidFill>
                          <a:effectLst/>
                          <a:latin typeface="Arial" panose="020B0604020202020204" pitchFamily="34" charset="0"/>
                          <a:ea typeface="Arial" panose="020B0604020202020204" pitchFamily="34" charset="0"/>
                        </a:rPr>
                        <a:t> </a:t>
                      </a:r>
                      <a:r>
                        <a:rPr lang="en-US" sz="1400" dirty="0" smtClean="0">
                          <a:solidFill>
                            <a:srgbClr val="000000"/>
                          </a:solidFill>
                          <a:effectLst/>
                          <a:latin typeface="Arial" panose="020B0604020202020204" pitchFamily="34" charset="0"/>
                          <a:ea typeface="Arial" panose="020B0604020202020204" pitchFamily="34" charset="0"/>
                        </a:rPr>
                        <a:t>This </a:t>
                      </a:r>
                      <a:r>
                        <a:rPr lang="en-US" sz="1400" dirty="0">
                          <a:solidFill>
                            <a:srgbClr val="000000"/>
                          </a:solidFill>
                          <a:effectLst/>
                          <a:latin typeface="Arial" panose="020B0604020202020204" pitchFamily="34" charset="0"/>
                          <a:ea typeface="Arial" panose="020B0604020202020204" pitchFamily="34" charset="0"/>
                        </a:rPr>
                        <a:t>usually occurs when the predicate constraint specification is erroneous.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92859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Constraint Failure</a:t>
            </a:r>
            <a:endParaRPr lang="en-US"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2168198"/>
              </p:ext>
            </p:extLst>
          </p:nvPr>
        </p:nvGraphicFramePr>
        <p:xfrm>
          <a:off x="381000" y="672152"/>
          <a:ext cx="8229600" cy="393573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Constraint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defined constraint on the message content fails;</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usually expressed as conformance statements.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IZ-41 - The value of MSH-16 (Application Acknowledgment Type) SHALL be 'AL'.</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200" baseline="0" dirty="0" smtClean="0">
                          <a:effectLst/>
                          <a:latin typeface="Arial" panose="020B0604020202020204" pitchFamily="34" charset="0"/>
                          <a:ea typeface="Times New Roman" panose="02020603050405020304" pitchFamily="18" charset="0"/>
                          <a:cs typeface="Arial" panose="020B0604020202020204" pitchFamily="34" charset="0"/>
                        </a:rPr>
                        <a:t>Constraints that can’t be expressed with the conformance constructs are expressed as explicit conformance statements. Each constraint defines its own description that serves as the error message when the assertion verified by the constraint fails.</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320040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t>
            </a:r>
            <a:r>
              <a:rPr lang="en-US" sz="800" dirty="0">
                <a:solidFill>
                  <a:srgbClr val="FF0000"/>
                </a:solidFill>
              </a:rPr>
              <a:t>XX</a:t>
            </a:r>
            <a:r>
              <a:rPr lang="en-US" sz="800" dirty="0"/>
              <a:t>|||||Z22^CDCPHINVS|NISTEHRFAC^^^^^NIST-AA-IZ-1^XX^^^100-6482|NISTIISFAC^^^^^NIST-AA-IZ-1^XX^^^100-3322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3581400" y="33528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628725"/>
            <a:ext cx="8229600" cy="1467276"/>
          </a:xfrm>
          <a:prstGeom prst="rect">
            <a:avLst/>
          </a:prstGeom>
        </p:spPr>
      </p:pic>
    </p:spTree>
    <p:extLst>
      <p:ext uri="{BB962C8B-B14F-4D97-AF65-F5344CB8AC3E}">
        <p14:creationId xmlns:p14="http://schemas.microsoft.com/office/powerpoint/2010/main" val="2159828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Data Content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14920238"/>
              </p:ext>
            </p:extLst>
          </p:nvPr>
        </p:nvGraphicFramePr>
        <p:xfrm>
          <a:off x="381000" y="672152"/>
          <a:ext cx="8229600" cy="351884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Data Content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content does not conform to test case specific data content constraints.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Content - Invalid content (based on test case fixed data). The value 'M' at 'Field PID-8 (Administrative Sex)' does not match the expected value 'F'.</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See Test Data Categories for sub-categories and details.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981200" y="284972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^^^^^L||19500317|M||2106-3^White^CDCREC|763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4950959" y="32766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40519" y="4272794"/>
            <a:ext cx="7700962" cy="1822968"/>
          </a:xfrm>
          <a:prstGeom prst="rect">
            <a:avLst/>
          </a:prstGeom>
        </p:spPr>
      </p:pic>
    </p:spTree>
    <p:extLst>
      <p:ext uri="{BB962C8B-B14F-4D97-AF65-F5344CB8AC3E}">
        <p14:creationId xmlns:p14="http://schemas.microsoft.com/office/powerpoint/2010/main" val="127798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Predicate </a:t>
            </a:r>
            <a:r>
              <a:rPr lang="en-US" dirty="0" smtClean="0"/>
              <a:t>Failure: Usage based on Conditional</a:t>
            </a: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2045816"/>
              </p:ext>
            </p:extLst>
          </p:nvPr>
        </p:nvGraphicFramePr>
        <p:xfrm>
          <a:off x="381000" y="672152"/>
          <a:ext cx="8229600" cy="396621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Predicate Failure: Usage based on Conditional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for a failed predicate constraint verification. That is, it is a Usage failure based on the outcome of a conditional.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smtClean="0">
                          <a:effectLst/>
                        </a:rPr>
                        <a:t>The required Field RXA-7 (Administered Units) is missing. The element is required based on the condition predicate evaluation: If the value of RXA-6 (Administered Amount) is not '999'.</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The Usage constraint is determined at runtime. Therefore this is classified as a Predicate Failure although it is a Usage Failure.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See next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3279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Predicate Failure: </a:t>
            </a:r>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solidFill>
                  <a:srgbClr val="FFFFFF"/>
                </a:solidFill>
              </a:rPr>
              <a:pPr>
                <a:defRPr/>
              </a:pPr>
              <a:t>44</a:t>
            </a:fld>
            <a:endParaRPr lang="en-US">
              <a:solidFill>
                <a:srgbClr val="FFFFFF"/>
              </a:solidFill>
            </a:endParaRPr>
          </a:p>
        </p:txBody>
      </p:sp>
      <p:sp>
        <p:nvSpPr>
          <p:cNvPr id="6" name="TextBox 5"/>
          <p:cNvSpPr txBox="1"/>
          <p:nvPr/>
        </p:nvSpPr>
        <p:spPr>
          <a:xfrm>
            <a:off x="289832" y="838200"/>
            <a:ext cx="8310562" cy="2308324"/>
          </a:xfrm>
          <a:prstGeom prst="rect">
            <a:avLst/>
          </a:prstGeom>
          <a:noFill/>
        </p:spPr>
        <p:txBody>
          <a:bodyPr wrap="square" rtlCol="0">
            <a:spAutoFit/>
          </a:bodyPr>
          <a:lstStyle/>
          <a:p>
            <a:r>
              <a:rPr lang="en-US" sz="800" dirty="0"/>
              <a:t>MSH|^~\&amp;|NISTEHRAPP^2.16.840.1.113883.3.72.5.40.1^ISO|NISTEHRFAC^2.16.840.1.113883.3.72.5.40.2^ISO|NISTIISAPP^2.16.840.1.113883.3.72.5.40.3^ISO|NISTIISFAC^2.16.840.1.113883.3.72.5.40.4^ISO|20150625103328.757-0500||VXU^V04^VXU_V04|NIST-IZ-AD-8.1_Send_V04_Z22|P|2.5.1|||ER|AL|||||Z22^CDCPHINVS|NISTEHRFAC^^^^^NIST-AA-IZ-1&amp;2.16.840.1.113883.3.72.5.40.9&amp;ISO^XX^^^100-6482|NISTIISFAC^^^^^NIST-AA-IZ-1&amp;2.16.840.1.113883.3.72.5.40.9&amp;ISO^XX^^^100-3322</a:t>
            </a:r>
          </a:p>
          <a:p>
            <a:r>
              <a:rPr lang="en-US" sz="800" dirty="0"/>
              <a:t>PID|1||77100^^^NIST-MPI-1&amp;2.16.840.1.113883.3.72.5.40.5&amp;ISO^MR||</a:t>
            </a:r>
            <a:r>
              <a:rPr lang="en-US" sz="800" dirty="0" err="1"/>
              <a:t>Broadway^Ashley^Jennifer</a:t>
            </a:r>
            <a:r>
              <a:rPr lang="en-US" sz="800" dirty="0"/>
              <a:t>^^^^</a:t>
            </a:r>
            <a:r>
              <a:rPr lang="en-US" sz="800" dirty="0" err="1"/>
              <a:t>L|Layton</a:t>
            </a:r>
            <a:r>
              <a:rPr lang="en-US" sz="800" dirty="0"/>
              <a:t>^^^^^^M|20150516|F||2054-5^African American^CDCREC|901 North 12th St^^Bozeman^MT^59715^USA^P||^PRN^PH^^^406^5552262|||||||||2186-5^Not Hispanic or </a:t>
            </a:r>
            <a:r>
              <a:rPr lang="en-US" sz="800" dirty="0" err="1"/>
              <a:t>Latino^CDCREC</a:t>
            </a:r>
            <a:r>
              <a:rPr lang="en-US" sz="800" dirty="0"/>
              <a:t>||N|1|||||N</a:t>
            </a:r>
          </a:p>
          <a:p>
            <a:r>
              <a:rPr lang="en-US" sz="800" dirty="0"/>
              <a:t>PD1|||||||||||03^Reminder/recall - no calls^HL70215|N|20150625|||A|20150516|20150625</a:t>
            </a:r>
          </a:p>
          <a:p>
            <a:r>
              <a:rPr lang="en-US" sz="800" dirty="0"/>
              <a:t>NK1|1|Broadway^Ellen^^^^^L|MTH^Mother^HL70063|901 North 12th St^^Bozeman^MT^59715^USA^P|^PRN^PH^^^406^5552262</a:t>
            </a:r>
          </a:p>
          <a:p>
            <a:r>
              <a:rPr lang="en-US" sz="800" dirty="0"/>
              <a:t>ORC|RE|3881^NIST-AA-IZ-2^2.16.840.1.113883.3.72.5.40.10^ISO|13926^NIST-AA-IZ-2^2.16.840.1.113883.3.72.5.40.10^ISO|||||||7824^Jackson^Lily^Suzanne^^^^^NIST-PI-1&amp;2.16.840.1.113883.3.72.5.40.7&amp;ISO^L^^^PRN||654^Thomas^Wilma^Elizabeth^^^^^NIST-PI-1&amp;2.16.840.1.113883.3.72.5.40.7&amp;ISO^L^^^MD|||||NISTEHRFAC^NISTEHRFacility^HL70362</a:t>
            </a:r>
          </a:p>
          <a:p>
            <a:r>
              <a:rPr lang="en-US" sz="800" dirty="0"/>
              <a:t>RXA|0|1|20150625||58160-0820-01^ENGERIX-B^NDC|0.5</a:t>
            </a:r>
            <a:r>
              <a:rPr lang="en-US" sz="800" dirty="0">
                <a:solidFill>
                  <a:srgbClr val="FF0000"/>
                </a:solidFill>
              </a:rPr>
              <a:t>||</a:t>
            </a:r>
            <a:r>
              <a:rPr lang="en-US" sz="800" dirty="0"/>
              <a:t>|00^New Record^NIP001|7824^Jackson^Lily^Suzanne^^^^^NIST-PI-1&amp;2.16.840.1.113883.3.72.5.40.7&amp;ISO^L^^^PRN|^^^NIST-Clinic-1&amp;2.16.840.1.113883.3.72.5.40.12&amp;ISO||||797397|20151203|SKB^GlaxoSmithKline^MVX|||CP|A</a:t>
            </a:r>
          </a:p>
          <a:p>
            <a:r>
              <a:rPr lang="en-US" sz="800" dirty="0"/>
              <a:t>RXR|C28161^Intramuscular^NCIT|LT^Left Thigh^HL70163</a:t>
            </a:r>
          </a:p>
          <a:p>
            <a:r>
              <a:rPr lang="en-US" sz="800" dirty="0"/>
              <a:t>OBX|1|CE|30963-3^Vaccine Funding Source^LN|1|PHC70^Private^CDCPHINVS||||||F|||20150625</a:t>
            </a:r>
          </a:p>
          <a:p>
            <a:r>
              <a:rPr lang="en-US" sz="800" dirty="0"/>
              <a:t>OBX|2|CE|64994-7^Vaccine Funding Program Eligibility^LN|2|V01^Not VFC Eligible^HL70064||||||F|||20150625|||VXC40^per </a:t>
            </a:r>
            <a:r>
              <a:rPr lang="en-US" sz="800" dirty="0" err="1"/>
              <a:t>immunization^CDCPHINVS</a:t>
            </a:r>
            <a:endParaRPr lang="en-US" sz="800" dirty="0"/>
          </a:p>
          <a:p>
            <a:r>
              <a:rPr lang="en-US" sz="800" dirty="0"/>
              <a:t>OBX|3|CE|69764-9^Document Type^LN|3|253088698300005911120202^Hepatitis B VIS^cdcgs1vis||||||F|||20150625</a:t>
            </a:r>
          </a:p>
          <a:p>
            <a:r>
              <a:rPr lang="en-US" sz="800" dirty="0"/>
              <a:t>OBX|4|DT|29769-7^Date Vis Presented^LN|3|20150625||||||F|||20150625</a:t>
            </a:r>
            <a:endParaRPr lang="en-US" sz="800" dirty="0">
              <a:solidFill>
                <a:srgbClr val="FF0000"/>
              </a:solidFill>
            </a:endParaRPr>
          </a:p>
        </p:txBody>
      </p:sp>
      <p:pic>
        <p:nvPicPr>
          <p:cNvPr id="7" name="Picture 6"/>
          <p:cNvPicPr>
            <a:picLocks noChangeAspect="1"/>
          </p:cNvPicPr>
          <p:nvPr/>
        </p:nvPicPr>
        <p:blipFill>
          <a:blip r:embed="rId2"/>
          <a:stretch>
            <a:fillRect/>
          </a:stretch>
        </p:blipFill>
        <p:spPr>
          <a:xfrm>
            <a:off x="354125" y="3276600"/>
            <a:ext cx="8246269" cy="2677465"/>
          </a:xfrm>
          <a:prstGeom prst="rect">
            <a:avLst/>
          </a:prstGeom>
        </p:spPr>
      </p:pic>
      <p:sp>
        <p:nvSpPr>
          <p:cNvPr id="8" name="Rounded Rectangle 7"/>
          <p:cNvSpPr/>
          <p:nvPr/>
        </p:nvSpPr>
        <p:spPr>
          <a:xfrm>
            <a:off x="2895600" y="22098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5562600"/>
            <a:ext cx="4572000"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450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Value Set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83335886"/>
              </p:ext>
            </p:extLst>
          </p:nvPr>
        </p:nvGraphicFramePr>
        <p:xfrm>
          <a:off x="381000" y="838200"/>
          <a:ext cx="8229600" cy="3820017"/>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Raised when the code is in the value set but the usage is "E" (Excluded).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Raised </a:t>
                      </a:r>
                      <a:r>
                        <a:rPr lang="en-US" sz="1400" dirty="0">
                          <a:solidFill>
                            <a:srgbClr val="000000"/>
                          </a:solidFill>
                          <a:effectLst/>
                          <a:latin typeface="Arial" panose="020B0604020202020204" pitchFamily="34" charset="0"/>
                          <a:ea typeface="Arial" panose="020B0604020202020204" pitchFamily="34" charset="0"/>
                        </a:rPr>
                        <a:t>when the code is in the value set but the usage is "P" (Permitted).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the code cannot be found in the value set</a:t>
                      </a:r>
                      <a:r>
                        <a:rPr lang="en-US" sz="1400" dirty="0" smtClean="0">
                          <a:solidFill>
                            <a:srgbClr val="000000"/>
                          </a:solidFill>
                          <a:effectLst/>
                          <a:latin typeface="Arial" panose="020B0604020202020204" pitchFamily="34" charset="0"/>
                          <a:ea typeface="Arial" panose="020B0604020202020204" pitchFamily="34" charset="0"/>
                        </a:rPr>
                        <a:t>. </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the value set cannot be found in the </a:t>
                      </a:r>
                      <a:r>
                        <a:rPr lang="en-US" sz="1400" dirty="0" smtClean="0">
                          <a:solidFill>
                            <a:srgbClr val="C00000"/>
                          </a:solidFill>
                          <a:effectLst/>
                          <a:latin typeface="Arial" panose="020B0604020202020204" pitchFamily="34" charset="0"/>
                          <a:ea typeface="Arial" panose="020B0604020202020204" pitchFamily="34" charset="0"/>
                        </a:rPr>
                        <a:t>value set </a:t>
                      </a:r>
                      <a:r>
                        <a:rPr lang="en-US" sz="1400" dirty="0" smtClean="0">
                          <a:solidFill>
                            <a:srgbClr val="000000"/>
                          </a:solidFill>
                          <a:effectLst/>
                          <a:latin typeface="Arial" panose="020B0604020202020204" pitchFamily="34" charset="0"/>
                          <a:ea typeface="Arial" panose="020B0604020202020204" pitchFamily="34" charset="0"/>
                        </a:rPr>
                        <a:t>library</a:t>
                      </a:r>
                      <a:r>
                        <a:rPr lang="en-US" sz="1400" dirty="0">
                          <a:solidFill>
                            <a:srgbClr val="000000"/>
                          </a:solidFill>
                          <a:effectLst/>
                          <a:latin typeface="Arial" panose="020B0604020202020204" pitchFamily="34" charset="0"/>
                          <a:ea typeface="Arial" panose="020B0604020202020204" pitchFamily="34" charset="0"/>
                        </a:rPr>
                        <a: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the value set is empty.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a:t>
                      </a:r>
                      <a:r>
                        <a:rPr lang="en-US" sz="1400" dirty="0" smtClean="0">
                          <a:solidFill>
                            <a:srgbClr val="000000"/>
                          </a:solidFill>
                          <a:effectLst/>
                          <a:latin typeface="Arial" panose="020B0604020202020204" pitchFamily="34" charset="0"/>
                          <a:ea typeface="Arial" panose="020B0604020202020204" pitchFamily="34" charset="0"/>
                        </a:rPr>
                        <a:t>there</a:t>
                      </a:r>
                      <a:r>
                        <a:rPr lang="en-US" sz="1400" baseline="0" dirty="0" smtClean="0">
                          <a:solidFill>
                            <a:srgbClr val="000000"/>
                          </a:solidFill>
                          <a:effectLst/>
                          <a:latin typeface="Arial" panose="020B0604020202020204" pitchFamily="34" charset="0"/>
                          <a:ea typeface="Arial" panose="020B0604020202020204" pitchFamily="34" charset="0"/>
                        </a:rPr>
                        <a:t> are</a:t>
                      </a:r>
                      <a:r>
                        <a:rPr lang="en-US" sz="1400" dirty="0" smtClean="0">
                          <a:solidFill>
                            <a:srgbClr val="000000"/>
                          </a:solidFill>
                          <a:effectLst/>
                          <a:latin typeface="Arial" panose="020B0604020202020204" pitchFamily="34" charset="0"/>
                          <a:ea typeface="Arial" panose="020B0604020202020204" pitchFamily="34" charset="0"/>
                        </a:rPr>
                        <a:t> </a:t>
                      </a:r>
                      <a:r>
                        <a:rPr lang="en-US" sz="1400" dirty="0">
                          <a:solidFill>
                            <a:srgbClr val="000000"/>
                          </a:solidFill>
                          <a:effectLst/>
                          <a:latin typeface="Arial" panose="020B0604020202020204" pitchFamily="34" charset="0"/>
                          <a:ea typeface="Arial" panose="020B0604020202020204" pitchFamily="34" charset="0"/>
                        </a:rPr>
                        <a:t>multiple occurrences of the same code within a value </a:t>
                      </a:r>
                      <a:r>
                        <a:rPr lang="en-US" sz="1400" dirty="0" smtClean="0">
                          <a:solidFill>
                            <a:srgbClr val="000000"/>
                          </a:solidFill>
                          <a:effectLst/>
                          <a:latin typeface="Arial" panose="020B0604020202020204" pitchFamily="34" charset="0"/>
                          <a:ea typeface="Arial" panose="020B0604020202020204" pitchFamily="34" charset="0"/>
                        </a:rPr>
                        <a:t>set </a:t>
                      </a:r>
                      <a:r>
                        <a:rPr lang="en-US" sz="1400" dirty="0" smtClean="0">
                          <a:solidFill>
                            <a:srgbClr val="C00000"/>
                          </a:solidFill>
                          <a:effectLst/>
                          <a:latin typeface="Arial" panose="020B0604020202020204" pitchFamily="34" charset="0"/>
                          <a:ea typeface="Arial" panose="020B0604020202020204" pitchFamily="34" charset="0"/>
                        </a:rPr>
                        <a:t>(with the same code</a:t>
                      </a:r>
                      <a:r>
                        <a:rPr lang="en-US" sz="1400" baseline="0" dirty="0" smtClean="0">
                          <a:solidFill>
                            <a:srgbClr val="C00000"/>
                          </a:solidFill>
                          <a:effectLst/>
                          <a:latin typeface="Arial" panose="020B0604020202020204" pitchFamily="34" charset="0"/>
                          <a:ea typeface="Arial" panose="020B0604020202020204" pitchFamily="34" charset="0"/>
                        </a:rPr>
                        <a:t> system)</a:t>
                      </a:r>
                      <a:r>
                        <a:rPr lang="en-US" sz="1400" dirty="0" smtClean="0">
                          <a:solidFill>
                            <a:srgbClr val="C00000"/>
                          </a:solidFill>
                          <a:effectLst/>
                          <a:latin typeface="Arial" panose="020B0604020202020204" pitchFamily="34" charset="0"/>
                          <a:ea typeface="Arial" panose="020B0604020202020204" pitchFamily="34" charset="0"/>
                        </a:rPr>
                        <a:t>. This is a specification Error.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an excluded value set is </a:t>
                      </a:r>
                      <a:r>
                        <a:rPr lang="en-US" sz="1400" dirty="0" smtClean="0">
                          <a:solidFill>
                            <a:srgbClr val="000000"/>
                          </a:solidFill>
                          <a:effectLst/>
                          <a:latin typeface="Arial" panose="020B0604020202020204" pitchFamily="34" charset="0"/>
                          <a:ea typeface="Arial" panose="020B0604020202020204" pitchFamily="34" charset="0"/>
                        </a:rPr>
                        <a:t>encountered,</a:t>
                      </a:r>
                      <a:r>
                        <a:rPr lang="en-US" sz="1400" baseline="0" dirty="0" smtClean="0">
                          <a:solidFill>
                            <a:srgbClr val="000000"/>
                          </a:solidFill>
                          <a:effectLst/>
                          <a:latin typeface="Arial" panose="020B0604020202020204" pitchFamily="34" charset="0"/>
                          <a:ea typeface="Arial" panose="020B0604020202020204" pitchFamily="34" charset="0"/>
                        </a:rPr>
                        <a:t> </a:t>
                      </a:r>
                      <a:r>
                        <a:rPr lang="en-US" sz="1400" baseline="0" dirty="0" smtClean="0">
                          <a:solidFill>
                            <a:srgbClr val="C00000"/>
                          </a:solidFill>
                          <a:effectLst/>
                          <a:latin typeface="Arial" panose="020B0604020202020204" pitchFamily="34" charset="0"/>
                          <a:ea typeface="Arial" panose="020B0604020202020204" pitchFamily="34" charset="0"/>
                        </a:rPr>
                        <a:t>i.e., the entire value set has been excluded from validation for one reason or another.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Raised when coded element validation fails</a:t>
                      </a:r>
                      <a:r>
                        <a:rPr lang="en-US" sz="1400" dirty="0" smtClean="0">
                          <a:solidFill>
                            <a:srgbClr val="000000"/>
                          </a:solidFill>
                          <a:effectLst/>
                          <a:latin typeface="Arial" panose="020B0604020202020204" pitchFamily="34" charset="0"/>
                          <a:ea typeface="Arial" panose="020B0604020202020204" pitchFamily="34" charset="0"/>
                        </a:rPr>
                        <a:t>.</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00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Error—Code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74259877"/>
              </p:ext>
            </p:extLst>
          </p:nvPr>
        </p:nvGraphicFramePr>
        <p:xfrm>
          <a:off x="381000" y="672152"/>
          <a:ext cx="8229600" cy="351503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Error-Code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code for an</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element is not a member of the value set it is bound to.</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value 'X' at location Field PID-8 (Administrative Sex) is not member of the value set HL70001_IZ.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X</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is not a member of the specified value set. The list of accepted values can be found in the HL70001_IZ value set.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825643"/>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a:t>
            </a:r>
            <a:r>
              <a:rPr lang="en-US" sz="800" dirty="0">
                <a:solidFill>
                  <a:srgbClr val="FF0000"/>
                </a:solidFill>
              </a:rPr>
              <a:t>X</a:t>
            </a:r>
            <a:r>
              <a:rPr lang="en-US" sz="800" dirty="0"/>
              <a:t>||2106-3^White^CDCREC|763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852307" y="3142638"/>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268985"/>
            <a:ext cx="8229599" cy="1827016"/>
          </a:xfrm>
          <a:prstGeom prst="rect">
            <a:avLst/>
          </a:prstGeom>
        </p:spPr>
      </p:pic>
    </p:spTree>
    <p:extLst>
      <p:ext uri="{BB962C8B-B14F-4D97-AF65-F5344CB8AC3E}">
        <p14:creationId xmlns:p14="http://schemas.microsoft.com/office/powerpoint/2010/main" val="2247962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84677905"/>
              </p:ext>
            </p:extLst>
          </p:nvPr>
        </p:nvGraphicFramePr>
        <p:xfrm>
          <a:off x="381000" y="672152"/>
          <a:ext cx="8229600" cy="2766997"/>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value set cannot be found in the value set 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are provided.</a:t>
                      </a:r>
                      <a:endPar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5274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is Empty</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07343470"/>
              </p:ext>
            </p:extLst>
          </p:nvPr>
        </p:nvGraphicFramePr>
        <p:xfrm>
          <a:off x="381000" y="672152"/>
          <a:ext cx="8229600" cy="285030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Empty</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value set is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that are found have values.</a:t>
                      </a:r>
                      <a:endPar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63823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is Excluded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77729560"/>
              </p:ext>
            </p:extLst>
          </p:nvPr>
        </p:nvGraphicFramePr>
        <p:xfrm>
          <a:off x="381000" y="672152"/>
          <a:ext cx="8229600" cy="3478492"/>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Excluded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an excluded value set is encountered, i.e., the entire value set has been excluded from validation for one reason or another.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value set HL70361_IZ has been excluded from the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Accounts for Value Sets that are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bounded in the standard but are to be determined at the local (installation) level.</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2"/>
          <a:stretch>
            <a:fillRect/>
          </a:stretch>
        </p:blipFill>
        <p:spPr>
          <a:xfrm>
            <a:off x="381000" y="2884956"/>
            <a:ext cx="8315325" cy="2982837"/>
          </a:xfrm>
          <a:prstGeom prst="rect">
            <a:avLst/>
          </a:prstGeom>
        </p:spPr>
      </p:pic>
    </p:spTree>
    <p:extLst>
      <p:ext uri="{BB962C8B-B14F-4D97-AF65-F5344CB8AC3E}">
        <p14:creationId xmlns:p14="http://schemas.microsoft.com/office/powerpoint/2010/main" val="206990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76200"/>
            <a:ext cx="8610600" cy="496149"/>
          </a:xfrm>
        </p:spPr>
        <p:txBody>
          <a:bodyPr>
            <a:normAutofit fontScale="90000"/>
          </a:bodyPr>
          <a:lstStyle/>
          <a:p>
            <a:r>
              <a:rPr lang="en-US" sz="3100" dirty="0" smtClean="0"/>
              <a:t>Testing Tiers</a:t>
            </a:r>
            <a:endParaRPr lang="en-US" dirty="0"/>
          </a:p>
        </p:txBody>
      </p:sp>
      <p:pic>
        <p:nvPicPr>
          <p:cNvPr id="3" name="Picture 2"/>
          <p:cNvPicPr>
            <a:picLocks noChangeAspect="1"/>
          </p:cNvPicPr>
          <p:nvPr/>
        </p:nvPicPr>
        <p:blipFill>
          <a:blip r:embed="rId2"/>
          <a:stretch>
            <a:fillRect/>
          </a:stretch>
        </p:blipFill>
        <p:spPr>
          <a:xfrm>
            <a:off x="186267" y="609600"/>
            <a:ext cx="8686801" cy="5486400"/>
          </a:xfrm>
          <a:prstGeom prst="rect">
            <a:avLst/>
          </a:prstGeom>
        </p:spPr>
      </p:pic>
    </p:spTree>
    <p:extLst>
      <p:ext uri="{BB962C8B-B14F-4D97-AF65-F5344CB8AC3E}">
        <p14:creationId xmlns:p14="http://schemas.microsoft.com/office/powerpoint/2010/main" val="42077567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Validation Results: Things to Note</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4018212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a:t>
            </a:r>
            <a:r>
              <a:rPr lang="en-US" sz="2000" dirty="0">
                <a:solidFill>
                  <a:srgbClr val="FF0000"/>
                </a:solidFill>
              </a:rPr>
              <a:t>segments/segment groups </a:t>
            </a:r>
            <a:r>
              <a:rPr lang="en-US" sz="2000" dirty="0"/>
              <a:t>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a:t>
            </a:r>
            <a:r>
              <a:rPr lang="en-US" sz="2000" dirty="0">
                <a:solidFill>
                  <a:srgbClr val="FF0000"/>
                </a:solidFill>
              </a:rPr>
              <a:t>content-related</a:t>
            </a:r>
            <a:r>
              <a:rPr lang="en-US" sz="2000" dirty="0"/>
              <a:t> errors, the ATL may change the order of the segments/segment groups 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51</a:t>
            </a:fld>
            <a:endParaRPr lang="en-US" dirty="0"/>
          </a:p>
        </p:txBody>
      </p:sp>
    </p:spTree>
    <p:extLst>
      <p:ext uri="{BB962C8B-B14F-4D97-AF65-F5344CB8AC3E}">
        <p14:creationId xmlns:p14="http://schemas.microsoft.com/office/powerpoint/2010/main" val="931272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smtClean="0"/>
              <a:t>Example: Sequencing of Segments</a:t>
            </a:r>
          </a:p>
        </p:txBody>
      </p:sp>
      <p:sp>
        <p:nvSpPr>
          <p:cNvPr id="10256" name="TextBox 23"/>
          <p:cNvSpPr txBox="1">
            <a:spLocks noChangeArrowheads="1"/>
          </p:cNvSpPr>
          <p:nvPr/>
        </p:nvSpPr>
        <p:spPr bwMode="auto">
          <a:xfrm>
            <a:off x="381000" y="838200"/>
            <a:ext cx="8077200" cy="101566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smtClean="0"/>
              <a:t>Immunization: Test Case</a:t>
            </a:r>
            <a:r>
              <a:rPr lang="en-US" sz="2000" dirty="0"/>
              <a:t>:  </a:t>
            </a:r>
            <a:r>
              <a:rPr lang="en-US" sz="2000" dirty="0" smtClean="0"/>
              <a:t>IZ-AD-2.1_Send_V04_Z22</a:t>
            </a:r>
          </a:p>
          <a:p>
            <a:pPr marL="342900" indent="-342900">
              <a:buFont typeface="Arial" panose="020B0604020202020204" pitchFamily="34" charset="0"/>
              <a:buChar char="•"/>
            </a:pPr>
            <a:r>
              <a:rPr lang="en-US" sz="2000" dirty="0" smtClean="0"/>
              <a:t>Move the first ORDER group to the end of the message</a:t>
            </a:r>
          </a:p>
          <a:p>
            <a:pPr marL="342900" indent="-342900">
              <a:buFont typeface="Arial" panose="020B0604020202020204" pitchFamily="34" charset="0"/>
              <a:buChar char="•"/>
            </a:pPr>
            <a:r>
              <a:rPr lang="en-US" sz="2000" dirty="0" smtClean="0"/>
              <a:t>Content Errors are reported (false negatives)</a:t>
            </a:r>
            <a:endParaRPr lang="en-US" sz="20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52</a:t>
            </a:fld>
            <a:endParaRPr lang="en-US" dirty="0"/>
          </a:p>
        </p:txBody>
      </p:sp>
      <p:pic>
        <p:nvPicPr>
          <p:cNvPr id="3" name="Picture 2"/>
          <p:cNvPicPr>
            <a:picLocks noChangeAspect="1"/>
          </p:cNvPicPr>
          <p:nvPr/>
        </p:nvPicPr>
        <p:blipFill>
          <a:blip r:embed="rId2"/>
          <a:stretch>
            <a:fillRect/>
          </a:stretch>
        </p:blipFill>
        <p:spPr>
          <a:xfrm>
            <a:off x="4191000" y="1865758"/>
            <a:ext cx="4727320" cy="3696841"/>
          </a:xfrm>
          <a:prstGeom prst="rect">
            <a:avLst/>
          </a:prstGeom>
        </p:spPr>
      </p:pic>
      <p:sp>
        <p:nvSpPr>
          <p:cNvPr id="4" name="Rectangle 3"/>
          <p:cNvSpPr/>
          <p:nvPr/>
        </p:nvSpPr>
        <p:spPr>
          <a:xfrm>
            <a:off x="365760" y="2048192"/>
            <a:ext cx="3505200" cy="4093428"/>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a:t>
            </a:r>
            <a:r>
              <a:rPr lang="en-US" sz="2000" dirty="0" smtClean="0"/>
              <a:t>Context-free—confirm no technical errors</a:t>
            </a:r>
          </a:p>
          <a:p>
            <a:pPr marL="800100" lvl="1" indent="-342900">
              <a:buFont typeface="Arial" panose="020B0604020202020204" pitchFamily="34" charset="0"/>
              <a:buChar char="•"/>
            </a:pPr>
            <a:r>
              <a:rPr lang="en-US" sz="2000" dirty="0" smtClean="0"/>
              <a:t>Rearrange Segments to match expected Segment order manually</a:t>
            </a:r>
          </a:p>
          <a:p>
            <a:pPr marL="800100" lvl="1" indent="-342900">
              <a:buFont typeface="Arial" panose="020B0604020202020204" pitchFamily="34" charset="0"/>
              <a:buChar char="•"/>
            </a:pPr>
            <a:r>
              <a:rPr lang="en-US" sz="2000" dirty="0" smtClean="0"/>
              <a:t>If errors still exist then these are true negative errors and must be addressed by the vendor</a:t>
            </a:r>
            <a:endParaRPr lang="en-US" sz="2000" dirty="0"/>
          </a:p>
        </p:txBody>
      </p:sp>
    </p:spTree>
    <p:extLst>
      <p:ext uri="{BB962C8B-B14F-4D97-AF65-F5344CB8AC3E}">
        <p14:creationId xmlns:p14="http://schemas.microsoft.com/office/powerpoint/2010/main" val="3461142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Message with Segment Groups Order Altered</a:t>
            </a:r>
            <a:endParaRPr lang="en-US"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53</a:t>
            </a:fld>
            <a:endParaRPr lang="en-US" dirty="0">
              <a:solidFill>
                <a:srgbClr val="FFFFFF"/>
              </a:solidFill>
            </a:endParaRPr>
          </a:p>
        </p:txBody>
      </p:sp>
      <p:sp>
        <p:nvSpPr>
          <p:cNvPr id="4" name="Rectangle 3"/>
          <p:cNvSpPr/>
          <p:nvPr/>
        </p:nvSpPr>
        <p:spPr>
          <a:xfrm>
            <a:off x="276225" y="3581400"/>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p:txBody>
      </p:sp>
      <p:sp>
        <p:nvSpPr>
          <p:cNvPr id="5" name="Rectangle 4"/>
          <p:cNvSpPr/>
          <p:nvPr/>
        </p:nvSpPr>
        <p:spPr>
          <a:xfrm>
            <a:off x="276225" y="956419"/>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76225" y="655002"/>
            <a:ext cx="2941831" cy="369332"/>
          </a:xfrm>
          <a:prstGeom prst="rect">
            <a:avLst/>
          </a:prstGeom>
          <a:noFill/>
        </p:spPr>
        <p:txBody>
          <a:bodyPr wrap="none" rtlCol="0">
            <a:spAutoFit/>
          </a:bodyPr>
          <a:lstStyle/>
          <a:p>
            <a:r>
              <a:rPr lang="en-US" u="sng" dirty="0" smtClean="0"/>
              <a:t>Original Example Message</a:t>
            </a:r>
            <a:endParaRPr lang="en-US" u="sng" dirty="0"/>
          </a:p>
        </p:txBody>
      </p:sp>
      <p:sp>
        <p:nvSpPr>
          <p:cNvPr id="7" name="TextBox 6"/>
          <p:cNvSpPr txBox="1"/>
          <p:nvPr/>
        </p:nvSpPr>
        <p:spPr>
          <a:xfrm>
            <a:off x="276225" y="3231227"/>
            <a:ext cx="3018775" cy="369332"/>
          </a:xfrm>
          <a:prstGeom prst="rect">
            <a:avLst/>
          </a:prstGeom>
          <a:noFill/>
        </p:spPr>
        <p:txBody>
          <a:bodyPr wrap="none" rtlCol="0">
            <a:spAutoFit/>
          </a:bodyPr>
          <a:lstStyle/>
          <a:p>
            <a:r>
              <a:rPr lang="en-US" u="sng" dirty="0" smtClean="0"/>
              <a:t>Modified Example Message</a:t>
            </a:r>
            <a:endParaRPr lang="en-US" u="sng" dirty="0"/>
          </a:p>
        </p:txBody>
      </p:sp>
    </p:spTree>
    <p:extLst>
      <p:ext uri="{BB962C8B-B14F-4D97-AF65-F5344CB8AC3E}">
        <p14:creationId xmlns:p14="http://schemas.microsoft.com/office/powerpoint/2010/main" val="3350625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Fields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a:t>
            </a:r>
            <a:r>
              <a:rPr lang="en-US" sz="2000" dirty="0" smtClean="0">
                <a:solidFill>
                  <a:srgbClr val="FF0000"/>
                </a:solidFill>
              </a:rPr>
              <a:t>repeating fields </a:t>
            </a:r>
            <a:r>
              <a:rPr lang="en-US" sz="2000" dirty="0"/>
              <a:t>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a:t>
            </a:r>
            <a:r>
              <a:rPr lang="en-US" sz="2000" dirty="0">
                <a:solidFill>
                  <a:srgbClr val="FF0000"/>
                </a:solidFill>
              </a:rPr>
              <a:t>content-related</a:t>
            </a:r>
            <a:r>
              <a:rPr lang="en-US" sz="2000" dirty="0"/>
              <a:t> errors, the ATL may change the order of the </a:t>
            </a:r>
            <a:r>
              <a:rPr lang="en-US" sz="2000" dirty="0" smtClean="0">
                <a:solidFill>
                  <a:srgbClr val="FF0000"/>
                </a:solidFill>
              </a:rPr>
              <a:t>repeating fields </a:t>
            </a:r>
            <a:r>
              <a:rPr lang="en-US" sz="2000" dirty="0"/>
              <a:t>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a:t>
            </a:r>
            <a:r>
              <a:rPr lang="en-US" sz="2000" dirty="0" smtClean="0">
                <a:solidFill>
                  <a:srgbClr val="FF0000"/>
                </a:solidFill>
              </a:rPr>
              <a:t>repeating fields </a:t>
            </a:r>
            <a:r>
              <a:rPr lang="en-US" sz="2000" dirty="0"/>
              <a:t>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54</a:t>
            </a:fld>
            <a:endParaRPr lang="en-US" dirty="0"/>
          </a:p>
        </p:txBody>
      </p:sp>
    </p:spTree>
    <p:extLst>
      <p:ext uri="{BB962C8B-B14F-4D97-AF65-F5344CB8AC3E}">
        <p14:creationId xmlns:p14="http://schemas.microsoft.com/office/powerpoint/2010/main" val="1367870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smtClean="0"/>
              <a:t>Example: Sequencing of Repeating Fields</a:t>
            </a:r>
          </a:p>
        </p:txBody>
      </p:sp>
      <p:sp>
        <p:nvSpPr>
          <p:cNvPr id="10256" name="TextBox 23"/>
          <p:cNvSpPr txBox="1">
            <a:spLocks noChangeArrowheads="1"/>
          </p:cNvSpPr>
          <p:nvPr/>
        </p:nvSpPr>
        <p:spPr bwMode="auto">
          <a:xfrm>
            <a:off x="381000" y="838200"/>
            <a:ext cx="8077200" cy="12618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smtClean="0"/>
              <a:t>Immunization: Test Case</a:t>
            </a:r>
            <a:r>
              <a:rPr lang="en-US" sz="2000" dirty="0"/>
              <a:t>:  </a:t>
            </a:r>
            <a:r>
              <a:rPr lang="en-US" sz="2000" dirty="0" smtClean="0"/>
              <a:t>IZ-AD-2.1_Send_V04_Z22</a:t>
            </a:r>
          </a:p>
          <a:p>
            <a:pPr marL="342900" indent="-342900">
              <a:buFont typeface="Arial" panose="020B0604020202020204" pitchFamily="34" charset="0"/>
              <a:buChar char="•"/>
            </a:pPr>
            <a:r>
              <a:rPr lang="en-US" sz="2000" dirty="0" smtClean="0"/>
              <a:t>Change the order of the PID-13 (Phone Number)</a:t>
            </a:r>
          </a:p>
          <a:p>
            <a:pPr marL="800100" lvl="1" indent="-342900">
              <a:buFont typeface="Arial" panose="020B0604020202020204" pitchFamily="34" charset="0"/>
              <a:buChar char="•"/>
            </a:pPr>
            <a:r>
              <a:rPr lang="en-US" sz="1600" dirty="0"/>
              <a:t>^PRN^PH^^^406^5557896~^NET^Internet^Elise.Wong@isp.com</a:t>
            </a:r>
            <a:endParaRPr lang="en-US" sz="1600" dirty="0" smtClean="0"/>
          </a:p>
          <a:p>
            <a:pPr marL="342900" indent="-342900">
              <a:buFont typeface="Arial" panose="020B0604020202020204" pitchFamily="34" charset="0"/>
              <a:buChar char="•"/>
            </a:pPr>
            <a:r>
              <a:rPr lang="en-US" sz="2000" dirty="0" smtClean="0"/>
              <a:t>Content Errors are reported (false negatives)</a:t>
            </a:r>
            <a:endParaRPr lang="en-US" sz="20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55</a:t>
            </a:fld>
            <a:endParaRPr lang="en-US" dirty="0"/>
          </a:p>
        </p:txBody>
      </p:sp>
      <p:sp>
        <p:nvSpPr>
          <p:cNvPr id="4" name="Rectangle 3"/>
          <p:cNvSpPr/>
          <p:nvPr/>
        </p:nvSpPr>
        <p:spPr>
          <a:xfrm>
            <a:off x="381000" y="2150388"/>
            <a:ext cx="3505200" cy="3785652"/>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a:t>
            </a:r>
            <a:r>
              <a:rPr lang="en-US" sz="2000" dirty="0" smtClean="0"/>
              <a:t>Context-free—confirm no technical errors</a:t>
            </a:r>
          </a:p>
          <a:p>
            <a:pPr marL="800100" lvl="1" indent="-342900">
              <a:buFont typeface="Arial" panose="020B0604020202020204" pitchFamily="34" charset="0"/>
              <a:buChar char="•"/>
            </a:pPr>
            <a:r>
              <a:rPr lang="en-US" sz="2000" dirty="0" smtClean="0"/>
              <a:t>Rearrange fields to match expected fields order manually</a:t>
            </a:r>
          </a:p>
          <a:p>
            <a:pPr marL="800100" lvl="1" indent="-342900">
              <a:buFont typeface="Arial" panose="020B0604020202020204" pitchFamily="34" charset="0"/>
              <a:buChar char="•"/>
            </a:pPr>
            <a:r>
              <a:rPr lang="en-US" sz="2000" dirty="0" smtClean="0"/>
              <a:t>If errors still exist then these are true negative errors and must be addressed by the vendor</a:t>
            </a:r>
            <a:endParaRPr lang="en-US" sz="2000" dirty="0"/>
          </a:p>
        </p:txBody>
      </p:sp>
      <p:pic>
        <p:nvPicPr>
          <p:cNvPr id="5" name="Picture 4"/>
          <p:cNvPicPr>
            <a:picLocks noChangeAspect="1"/>
          </p:cNvPicPr>
          <p:nvPr/>
        </p:nvPicPr>
        <p:blipFill>
          <a:blip r:embed="rId2"/>
          <a:stretch>
            <a:fillRect/>
          </a:stretch>
        </p:blipFill>
        <p:spPr>
          <a:xfrm>
            <a:off x="3962400" y="2150388"/>
            <a:ext cx="5018402" cy="3524250"/>
          </a:xfrm>
          <a:prstGeom prst="rect">
            <a:avLst/>
          </a:prstGeom>
        </p:spPr>
      </p:pic>
    </p:spTree>
    <p:extLst>
      <p:ext uri="{BB962C8B-B14F-4D97-AF65-F5344CB8AC3E}">
        <p14:creationId xmlns:p14="http://schemas.microsoft.com/office/powerpoint/2010/main" val="11063347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Message with Fields Order Altered</a:t>
            </a:r>
            <a:endParaRPr lang="en-US"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56</a:t>
            </a:fld>
            <a:endParaRPr lang="en-US" dirty="0">
              <a:solidFill>
                <a:srgbClr val="FFFFFF"/>
              </a:solidFill>
            </a:endParaRPr>
          </a:p>
        </p:txBody>
      </p:sp>
      <p:sp>
        <p:nvSpPr>
          <p:cNvPr id="4" name="Rectangle 3"/>
          <p:cNvSpPr/>
          <p:nvPr/>
        </p:nvSpPr>
        <p:spPr>
          <a:xfrm>
            <a:off x="237752" y="3837908"/>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||^NET^Internet^Elise.Wong@isp.com~^PRN^PH^^^406^5557896</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p:txBody>
      </p:sp>
      <p:sp>
        <p:nvSpPr>
          <p:cNvPr id="5" name="Rectangle 4"/>
          <p:cNvSpPr/>
          <p:nvPr/>
        </p:nvSpPr>
        <p:spPr>
          <a:xfrm>
            <a:off x="266456" y="1076634"/>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||^PRN^PH^^^406^5557896~^NET^Internet^Elise.Wong@isp.com</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37752" y="3426767"/>
            <a:ext cx="3018775" cy="369332"/>
          </a:xfrm>
          <a:prstGeom prst="rect">
            <a:avLst/>
          </a:prstGeom>
          <a:noFill/>
        </p:spPr>
        <p:txBody>
          <a:bodyPr wrap="none" rtlCol="0">
            <a:spAutoFit/>
          </a:bodyPr>
          <a:lstStyle/>
          <a:p>
            <a:r>
              <a:rPr lang="en-US" u="sng" dirty="0" smtClean="0"/>
              <a:t>Modified Example Message</a:t>
            </a:r>
            <a:endParaRPr lang="en-US" u="sng" dirty="0"/>
          </a:p>
        </p:txBody>
      </p:sp>
      <p:sp>
        <p:nvSpPr>
          <p:cNvPr id="7" name="TextBox 6"/>
          <p:cNvSpPr txBox="1"/>
          <p:nvPr/>
        </p:nvSpPr>
        <p:spPr>
          <a:xfrm>
            <a:off x="276225" y="655002"/>
            <a:ext cx="2941831" cy="369332"/>
          </a:xfrm>
          <a:prstGeom prst="rect">
            <a:avLst/>
          </a:prstGeom>
          <a:noFill/>
        </p:spPr>
        <p:txBody>
          <a:bodyPr wrap="none" rtlCol="0">
            <a:spAutoFit/>
          </a:bodyPr>
          <a:lstStyle/>
          <a:p>
            <a:r>
              <a:rPr lang="en-US" u="sng" dirty="0" smtClean="0"/>
              <a:t>Original Example Message</a:t>
            </a:r>
            <a:endParaRPr lang="en-US" u="sng" dirty="0"/>
          </a:p>
        </p:txBody>
      </p:sp>
    </p:spTree>
    <p:extLst>
      <p:ext uri="{BB962C8B-B14F-4D97-AF65-F5344CB8AC3E}">
        <p14:creationId xmlns:p14="http://schemas.microsoft.com/office/powerpoint/2010/main" val="1337374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Content Testing—Test Data Categories</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34403174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58</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a:t>
            </a:r>
            <a:r>
              <a:rPr lang="en-US" sz="1800" dirty="0" smtClean="0"/>
              <a:t>element </a:t>
            </a:r>
            <a:r>
              <a:rPr lang="en-US" sz="1800" dirty="0"/>
              <a:t>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smtClean="0">
                <a:solidFill>
                  <a:srgbClr val="C00000"/>
                </a:solidFill>
              </a:rPr>
              <a:t>Important point—some data can be modified, e.g., “Presence”</a:t>
            </a:r>
            <a:endParaRPr lang="en-US" sz="1000" dirty="0">
              <a:solidFill>
                <a:srgbClr val="C00000"/>
              </a:solidFill>
            </a:endParaRP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612872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59</a:t>
            </a:fld>
            <a:endParaRPr lang="en-US" dirty="0">
              <a:solidFill>
                <a:srgbClr val="FFFFFF"/>
              </a:solidFill>
            </a:endParaRPr>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smtClean="0"/>
              <a:t>Qualifiers</a:t>
            </a:r>
            <a:r>
              <a:rPr lang="en-US" sz="2000" dirty="0" smtClean="0"/>
              <a:t> enable refinement </a:t>
            </a:r>
            <a:r>
              <a:rPr lang="en-US" sz="2000" dirty="0"/>
              <a:t>of the </a:t>
            </a:r>
            <a:r>
              <a:rPr lang="en-US" sz="2000" dirty="0" smtClean="0"/>
              <a:t>Test Data Category, providing </a:t>
            </a:r>
            <a:r>
              <a:rPr lang="en-US" sz="2000" dirty="0"/>
              <a:t>additional information </a:t>
            </a:r>
            <a:r>
              <a:rPr lang="en-US" sz="2000" dirty="0" smtClean="0"/>
              <a:t>to the Tester about the </a:t>
            </a:r>
            <a:r>
              <a:rPr lang="en-US" sz="2000" dirty="0"/>
              <a:t>source </a:t>
            </a:r>
            <a:r>
              <a:rPr lang="en-US" sz="2000" dirty="0" smtClean="0"/>
              <a:t>of the data and the expectations </a:t>
            </a:r>
            <a:r>
              <a:rPr lang="en-US" sz="2000" dirty="0"/>
              <a:t>of the data </a:t>
            </a:r>
            <a:r>
              <a:rPr lang="en-US" sz="2000" dirty="0" smtClean="0"/>
              <a:t>element</a:t>
            </a:r>
          </a:p>
          <a:p>
            <a:pPr eaLnBrk="1" hangingPunct="1">
              <a:defRPr/>
            </a:pPr>
            <a:r>
              <a:rPr lang="en-US" sz="2000" dirty="0" smtClean="0"/>
              <a:t>The Qualifier </a:t>
            </a:r>
            <a:r>
              <a:rPr lang="en-US" sz="2000" dirty="0"/>
              <a:t>does not impact the validation of the data </a:t>
            </a:r>
            <a:r>
              <a:rPr lang="en-US" sz="2000" dirty="0" smtClean="0"/>
              <a:t>element</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16868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81000"/>
            <a:ext cx="8382000" cy="457200"/>
          </a:xfrm>
        </p:spPr>
        <p:txBody>
          <a:bodyPr>
            <a:normAutofit/>
          </a:bodyPr>
          <a:lstStyle/>
          <a:p>
            <a:r>
              <a:rPr lang="en-US" dirty="0" smtClean="0">
                <a:solidFill>
                  <a:srgbClr val="002060"/>
                </a:solidFill>
              </a:rPr>
              <a:t>HL7 Content  Testing: Test </a:t>
            </a:r>
            <a:r>
              <a:rPr lang="en-US" dirty="0">
                <a:solidFill>
                  <a:srgbClr val="002060"/>
                </a:solidFill>
              </a:rPr>
              <a:t>Tool Operation Modes</a:t>
            </a:r>
          </a:p>
        </p:txBody>
      </p:sp>
      <p:sp>
        <p:nvSpPr>
          <p:cNvPr id="9" name="Content Placeholder 8"/>
          <p:cNvSpPr>
            <a:spLocks noGrp="1"/>
          </p:cNvSpPr>
          <p:nvPr>
            <p:ph idx="1"/>
          </p:nvPr>
        </p:nvSpPr>
        <p:spPr>
          <a:xfrm>
            <a:off x="457200" y="914400"/>
            <a:ext cx="8382000" cy="5105400"/>
          </a:xfrm>
        </p:spPr>
        <p:txBody>
          <a:bodyPr>
            <a:normAutofit/>
          </a:bodyPr>
          <a:lstStyle/>
          <a:p>
            <a:pPr>
              <a:buClr>
                <a:srgbClr val="0070C0"/>
              </a:buClr>
              <a:buFont typeface="Wingdings" panose="05000000000000000000" pitchFamily="2" charset="2"/>
              <a:buChar char="Ø"/>
            </a:pPr>
            <a:r>
              <a:rPr lang="en-US" sz="2400" dirty="0"/>
              <a:t>Testing the Sender (Message Creation)</a:t>
            </a:r>
          </a:p>
          <a:p>
            <a:pPr lvl="1">
              <a:buClr>
                <a:srgbClr val="0070C0"/>
              </a:buClr>
              <a:buFont typeface="Wingdings" panose="05000000000000000000" pitchFamily="2" charset="2"/>
              <a:buChar char="Ø"/>
            </a:pPr>
            <a:r>
              <a:rPr lang="en-US" sz="2000" dirty="0"/>
              <a:t>Context-free Testing</a:t>
            </a:r>
          </a:p>
          <a:p>
            <a:pPr lvl="2">
              <a:buClr>
                <a:srgbClr val="0070C0"/>
              </a:buClr>
              <a:buFont typeface="Wingdings" panose="05000000000000000000" pitchFamily="2" charset="2"/>
              <a:buChar char="Ø"/>
            </a:pPr>
            <a:r>
              <a:rPr lang="en-US" sz="1600" dirty="0"/>
              <a:t>Provides a simple and convenient method for testing message structure and most vocabulary</a:t>
            </a:r>
          </a:p>
          <a:p>
            <a:pPr lvl="2">
              <a:buClr>
                <a:srgbClr val="0070C0"/>
              </a:buClr>
              <a:buFont typeface="Wingdings" panose="05000000000000000000" pitchFamily="2" charset="2"/>
              <a:buChar char="Ø"/>
            </a:pPr>
            <a:r>
              <a:rPr lang="en-US" sz="1600" dirty="0"/>
              <a:t>The context-free operational mode validates any message created by the EHR</a:t>
            </a:r>
          </a:p>
          <a:p>
            <a:pPr lvl="2">
              <a:buClr>
                <a:srgbClr val="0070C0"/>
              </a:buClr>
              <a:buFont typeface="Wingdings" panose="05000000000000000000" pitchFamily="2" charset="2"/>
              <a:buChar char="Ø"/>
            </a:pPr>
            <a:r>
              <a:rPr lang="en-US" sz="1600" dirty="0"/>
              <a:t>It is disassociated from a test script, test case, or specific content (test data</a:t>
            </a:r>
            <a:r>
              <a:rPr lang="en-US" sz="1600" dirty="0" smtClean="0"/>
              <a:t>)</a:t>
            </a:r>
          </a:p>
          <a:p>
            <a:pPr lvl="2">
              <a:buClr>
                <a:srgbClr val="0070C0"/>
              </a:buClr>
              <a:buFont typeface="Wingdings" panose="05000000000000000000" pitchFamily="2" charset="2"/>
              <a:buChar char="Ø"/>
            </a:pPr>
            <a:r>
              <a:rPr lang="en-US" sz="1600" dirty="0" smtClean="0"/>
              <a:t>Good for site-testing</a:t>
            </a:r>
            <a:endParaRPr lang="en-US" sz="1600" dirty="0"/>
          </a:p>
          <a:p>
            <a:pPr lvl="1">
              <a:buClr>
                <a:srgbClr val="0070C0"/>
              </a:buClr>
              <a:buFont typeface="Wingdings" panose="05000000000000000000" pitchFamily="2" charset="2"/>
              <a:buChar char="Ø"/>
            </a:pPr>
            <a:r>
              <a:rPr lang="en-US" sz="2000" dirty="0"/>
              <a:t>Context-based </a:t>
            </a:r>
            <a:r>
              <a:rPr lang="en-US" sz="2000" dirty="0" smtClean="0"/>
              <a:t>Testing </a:t>
            </a:r>
            <a:r>
              <a:rPr lang="en-US" sz="2000" dirty="0" smtClean="0">
                <a:solidFill>
                  <a:srgbClr val="C00000"/>
                </a:solidFill>
              </a:rPr>
              <a:t>(Use for Certification Testing)</a:t>
            </a:r>
            <a:endParaRPr lang="en-US" sz="2000" dirty="0">
              <a:solidFill>
                <a:srgbClr val="C00000"/>
              </a:solidFill>
            </a:endParaRPr>
          </a:p>
          <a:p>
            <a:pPr lvl="2">
              <a:buClr>
                <a:srgbClr val="0070C0"/>
              </a:buClr>
              <a:buFont typeface="Wingdings" panose="05000000000000000000" pitchFamily="2" charset="2"/>
              <a:buChar char="Ø"/>
            </a:pPr>
            <a:r>
              <a:rPr lang="en-US" sz="1600" dirty="0"/>
              <a:t>Test Cases provided </a:t>
            </a:r>
          </a:p>
          <a:p>
            <a:pPr lvl="2">
              <a:buClr>
                <a:srgbClr val="0070C0"/>
              </a:buClr>
              <a:buFont typeface="Wingdings" panose="05000000000000000000" pitchFamily="2" charset="2"/>
              <a:buChar char="Ø"/>
            </a:pPr>
            <a:r>
              <a:rPr lang="en-US" sz="1600" dirty="0"/>
              <a:t>Context (specific Test Scenario, etc.) is known to validation tool</a:t>
            </a:r>
          </a:p>
          <a:p>
            <a:pPr lvl="2">
              <a:buClr>
                <a:srgbClr val="0070C0"/>
              </a:buClr>
              <a:buFont typeface="Wingdings" panose="05000000000000000000" pitchFamily="2" charset="2"/>
              <a:buChar char="Ø"/>
            </a:pPr>
            <a:r>
              <a:rPr lang="en-US" sz="1600" dirty="0"/>
              <a:t>Expands the scope of </a:t>
            </a:r>
            <a:r>
              <a:rPr lang="en-US" sz="1600" dirty="0" smtClean="0"/>
              <a:t>testing</a:t>
            </a:r>
          </a:p>
          <a:p>
            <a:pPr lvl="2">
              <a:buClr>
                <a:srgbClr val="0070C0"/>
              </a:buClr>
              <a:buFont typeface="Wingdings" panose="05000000000000000000" pitchFamily="2" charset="2"/>
              <a:buChar char="Ø"/>
            </a:pPr>
            <a:r>
              <a:rPr lang="en-US" sz="1600" dirty="0" smtClean="0"/>
              <a:t>Used in product certification testing</a:t>
            </a:r>
            <a:endParaRPr lang="en-US" sz="1600" dirty="0"/>
          </a:p>
          <a:p>
            <a:pPr>
              <a:buClr>
                <a:srgbClr val="0070C0"/>
              </a:buClr>
              <a:buFont typeface="Wingdings" panose="05000000000000000000" pitchFamily="2" charset="2"/>
              <a:buChar char="Ø"/>
            </a:pPr>
            <a:r>
              <a:rPr lang="en-US" sz="2400" dirty="0"/>
              <a:t>Testing the Receiver (Incorporation</a:t>
            </a:r>
            <a:r>
              <a:rPr lang="en-US" sz="2400" dirty="0" smtClean="0"/>
              <a:t>)</a:t>
            </a:r>
            <a:endParaRPr lang="en-US" sz="2400" dirty="0"/>
          </a:p>
          <a:p>
            <a:pPr lvl="1">
              <a:buClr>
                <a:srgbClr val="0070C0"/>
              </a:buClr>
              <a:buFont typeface="Wingdings" panose="05000000000000000000" pitchFamily="2" charset="2"/>
              <a:buChar char="Ø"/>
            </a:pPr>
            <a:r>
              <a:rPr lang="en-US" sz="2000" dirty="0"/>
              <a:t>Incorporation of message and associated functional requirements</a:t>
            </a:r>
          </a:p>
          <a:p>
            <a:pPr lvl="1">
              <a:buClr>
                <a:srgbClr val="0070C0"/>
              </a:buClr>
              <a:buFont typeface="Wingdings" panose="05000000000000000000" pitchFamily="2" charset="2"/>
              <a:buChar char="Ø"/>
            </a:pPr>
            <a:r>
              <a:rPr lang="en-US" sz="2000" dirty="0"/>
              <a:t>Employs inspection testing (Juror Document)</a:t>
            </a:r>
          </a:p>
        </p:txBody>
      </p:sp>
    </p:spTree>
    <p:extLst>
      <p:ext uri="{BB962C8B-B14F-4D97-AF65-F5344CB8AC3E}">
        <p14:creationId xmlns:p14="http://schemas.microsoft.com/office/powerpoint/2010/main" val="1107896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436182"/>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gridCol w="762000"/>
                <a:gridCol w="762000"/>
                <a:gridCol w="2286000"/>
                <a:gridCol w="1447800"/>
                <a:gridCol w="990600"/>
                <a:gridCol w="1095376"/>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Data in</a:t>
                      </a:r>
                      <a:r>
                        <a:rPr lang="en-US" sz="1400" baseline="0" dirty="0" smtClean="0"/>
                        <a:t> Message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solidFill>
                            <a:srgbClr val="C00000"/>
                          </a:solidFill>
                        </a:rPr>
                        <a:t>&lt;Empty&gt;</a:t>
                      </a:r>
                      <a:endParaRPr lang="en-US" sz="1400"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Victoria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MSH-9.2</a:t>
                      </a:r>
                    </a:p>
                    <a:p>
                      <a:pPr algn="l"/>
                      <a:r>
                        <a:rPr lang="en-US" sz="1400" dirty="0" smtClean="0"/>
                        <a:t>(Trigger Event)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Value-Profile</a:t>
                      </a:r>
                      <a:r>
                        <a:rPr lang="en-US" sz="1400" baseline="0" dirty="0" smtClean="0"/>
                        <a:t> Fixed</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60</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smtClean="0"/>
              <a:t>* </a:t>
            </a:r>
            <a:r>
              <a:rPr lang="en-US" sz="1200" dirty="0" smtClean="0">
                <a:solidFill>
                  <a:srgbClr val="0070C0"/>
                </a:solidFill>
              </a:rPr>
              <a:t>Actual description is “Second </a:t>
            </a:r>
            <a:r>
              <a:rPr lang="en-US" sz="1200" dirty="0">
                <a:solidFill>
                  <a:srgbClr val="0070C0"/>
                </a:solidFill>
              </a:rPr>
              <a:t>and Further Given Names or Initials </a:t>
            </a:r>
            <a:r>
              <a:rPr lang="en-US" sz="1200" dirty="0" smtClean="0">
                <a:solidFill>
                  <a:srgbClr val="0070C0"/>
                </a:solidFill>
              </a:rPr>
              <a:t>Thereof”</a:t>
            </a:r>
            <a:endParaRPr lang="en-US" sz="1200" dirty="0">
              <a:solidFill>
                <a:srgbClr val="0070C0"/>
              </a:solidFill>
            </a:endParaRPr>
          </a:p>
        </p:txBody>
      </p:sp>
    </p:spTree>
    <p:extLst>
      <p:ext uri="{BB962C8B-B14F-4D97-AF65-F5344CB8AC3E}">
        <p14:creationId xmlns:p14="http://schemas.microsoft.com/office/powerpoint/2010/main" val="23397489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smtClean="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876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49281-0560-05</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must be </a:t>
                      </a:r>
                      <a:r>
                        <a:rPr lang="en-US" sz="1400" u="sng" dirty="0" smtClean="0"/>
                        <a:t>present and exactly</a:t>
                      </a:r>
                      <a:r>
                        <a:rPr lang="en-US" sz="1400" dirty="0" smtClean="0"/>
                        <a:t> “</a:t>
                      </a:r>
                      <a:r>
                        <a:rPr lang="en-US" sz="1400" dirty="0" smtClean="0">
                          <a:solidFill>
                            <a:schemeClr val="tx1"/>
                          </a:solidFill>
                        </a:rPr>
                        <a:t>49281-0560-05</a:t>
                      </a: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Pentacel</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a:t>
                      </a:r>
                      <a:r>
                        <a:rPr lang="en-US" sz="1400" dirty="0" smtClean="0"/>
                        <a:t>Pentacel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NDC</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u="sng" baseline="0" dirty="0" smtClean="0"/>
                        <a:t> and </a:t>
                      </a:r>
                      <a:r>
                        <a:rPr lang="en-US" sz="1400" u="sng" dirty="0" smtClean="0"/>
                        <a:t>exactly</a:t>
                      </a:r>
                      <a:r>
                        <a:rPr lang="en-US" sz="1400" dirty="0" smtClean="0"/>
                        <a:t> “NDC”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61</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smtClean="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smtClean="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1051877142"/>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smtClean="0"/>
                        <a:t>RXR-1.1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C28161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is expected to be </a:t>
                      </a:r>
                      <a:r>
                        <a:rPr lang="en-US" sz="1400" u="sng" dirty="0" smtClean="0"/>
                        <a:t>present</a:t>
                      </a:r>
                      <a:r>
                        <a:rPr lang="en-US" sz="1400" dirty="0" smtClean="0"/>
                        <a:t> in the message, but not a specific value</a:t>
                      </a:r>
                      <a:endParaRPr lang="en-US" sz="1400" b="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RXR-1.2</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RXR-1.3</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NCIT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effectLst/>
                          <a:latin typeface="+mn-lt"/>
                          <a:ea typeface="+mn-ea"/>
                          <a:cs typeface="+mn-cs"/>
                        </a:rPr>
                        <a:t>Content is defined as a constant in the profile. The constant is specified in the test data;</a:t>
                      </a:r>
                      <a:r>
                        <a:rPr lang="en-US" sz="1400" u="none" kern="1200" baseline="0" dirty="0" smtClean="0">
                          <a:solidFill>
                            <a:schemeClr val="dk1"/>
                          </a:solidFill>
                          <a:effectLst/>
                          <a:latin typeface="+mn-lt"/>
                          <a:ea typeface="+mn-ea"/>
                          <a:cs typeface="+mn-cs"/>
                        </a:rPr>
                        <a:t> </a:t>
                      </a:r>
                      <a:r>
                        <a:rPr lang="en-US" sz="1400" u="none" dirty="0" smtClean="0"/>
                        <a:t>value must be </a:t>
                      </a:r>
                      <a:r>
                        <a:rPr lang="en-US" sz="1400" u="sng" dirty="0" smtClean="0"/>
                        <a:t>present</a:t>
                      </a:r>
                      <a:r>
                        <a:rPr lang="en-US" sz="1400" u="sng" baseline="0" dirty="0" smtClean="0"/>
                        <a:t> and </a:t>
                      </a:r>
                      <a:r>
                        <a:rPr lang="en-US" sz="1400" u="sng" dirty="0" smtClean="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027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Testing: HL7 Content</a:t>
            </a:r>
            <a:endParaRPr lang="en-US" dirty="0"/>
          </a:p>
        </p:txBody>
      </p:sp>
      <p:sp>
        <p:nvSpPr>
          <p:cNvPr id="3" name="Content Placeholder 2"/>
          <p:cNvSpPr>
            <a:spLocks noGrp="1"/>
          </p:cNvSpPr>
          <p:nvPr>
            <p:ph idx="1"/>
          </p:nvPr>
        </p:nvSpPr>
        <p:spPr>
          <a:xfrm>
            <a:off x="381000" y="3733800"/>
            <a:ext cx="8353425" cy="2351088"/>
          </a:xfrm>
        </p:spPr>
        <p:txBody>
          <a:bodyPr/>
          <a:lstStyle/>
          <a:p>
            <a:pPr>
              <a:buClr>
                <a:srgbClr val="0070C0"/>
              </a:buClr>
              <a:buFont typeface="Wingdings" panose="05000000000000000000" pitchFamily="2" charset="2"/>
              <a:buChar char="Ø"/>
            </a:pPr>
            <a:r>
              <a:rPr lang="en-US" sz="1600" dirty="0"/>
              <a:t>No Test Cases provided </a:t>
            </a:r>
          </a:p>
          <a:p>
            <a:pPr>
              <a:buClr>
                <a:srgbClr val="0070C0"/>
              </a:buClr>
              <a:buFont typeface="Wingdings" panose="05000000000000000000" pitchFamily="2" charset="2"/>
              <a:buChar char="Ø"/>
            </a:pPr>
            <a:r>
              <a:rPr lang="en-US" sz="1600" dirty="0"/>
              <a:t>Context (Test Scenario, etc.) is unknown to validation tool</a:t>
            </a:r>
          </a:p>
          <a:p>
            <a:pPr>
              <a:buClr>
                <a:srgbClr val="0070C0"/>
              </a:buClr>
              <a:buFont typeface="Wingdings" panose="05000000000000000000" pitchFamily="2" charset="2"/>
              <a:buChar char="Ø"/>
            </a:pPr>
            <a:r>
              <a:rPr lang="en-US" sz="1600" dirty="0"/>
              <a:t>May be used to test any message created by an EHR</a:t>
            </a:r>
          </a:p>
          <a:p>
            <a:pPr>
              <a:buClr>
                <a:srgbClr val="0070C0"/>
              </a:buClr>
              <a:buFont typeface="Wingdings" panose="05000000000000000000" pitchFamily="2" charset="2"/>
              <a:buChar char="Ø"/>
            </a:pPr>
            <a:r>
              <a:rPr lang="en-US" sz="1600" dirty="0"/>
              <a:t>Provides a simple and convenient method for testing message structure and   most </a:t>
            </a:r>
            <a:r>
              <a:rPr lang="en-US" sz="1600" i="1" dirty="0"/>
              <a:t>vocabulary</a:t>
            </a:r>
          </a:p>
          <a:p>
            <a:pPr>
              <a:buClr>
                <a:srgbClr val="0070C0"/>
              </a:buClr>
              <a:buFont typeface="Wingdings" panose="05000000000000000000" pitchFamily="2" charset="2"/>
              <a:buChar char="Ø"/>
            </a:pPr>
            <a:r>
              <a:rPr lang="en-US" sz="1600" dirty="0"/>
              <a:t>Typically is not used for certifying EHR technologies for the ONC certification criteria, but may be used for certification testing in specific </a:t>
            </a:r>
            <a:r>
              <a:rPr lang="en-US" sz="1600" dirty="0" smtClean="0"/>
              <a:t>instances (the </a:t>
            </a:r>
            <a:r>
              <a:rPr lang="en-US" sz="1600" dirty="0"/>
              <a:t>Tester must perform visual inspection to validate content of message</a:t>
            </a:r>
            <a:r>
              <a:rPr lang="en-US" sz="1600" dirty="0" smtClean="0"/>
              <a:t>)</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3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7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382000" cy="457200"/>
          </a:xfrm>
        </p:spPr>
        <p:txBody>
          <a:bodyPr>
            <a:normAutofit/>
          </a:bodyPr>
          <a:lstStyle/>
          <a:p>
            <a:r>
              <a:rPr lang="en-US" dirty="0">
                <a:solidFill>
                  <a:srgbClr val="002060"/>
                </a:solidFill>
              </a:rPr>
              <a:t>Context-based Testing (Sending Application</a:t>
            </a:r>
            <a:r>
              <a:rPr lang="en-US" dirty="0" smtClean="0">
                <a:solidFill>
                  <a:srgbClr val="002060"/>
                </a:solidFill>
              </a:rPr>
              <a:t>)</a:t>
            </a:r>
            <a:endParaRPr lang="en-US" dirty="0">
              <a:solidFill>
                <a:srgbClr val="00206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9025"/>
            <a:ext cx="6717792" cy="46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5867400"/>
            <a:ext cx="3352800" cy="307777"/>
          </a:xfrm>
          <a:prstGeom prst="rect">
            <a:avLst/>
          </a:prstGeom>
          <a:noFill/>
        </p:spPr>
        <p:txBody>
          <a:bodyPr wrap="square" rtlCol="0">
            <a:spAutoFit/>
          </a:bodyPr>
          <a:lstStyle/>
          <a:p>
            <a:r>
              <a:rPr lang="en-US" sz="1400" dirty="0" smtClean="0"/>
              <a:t>Note: EHR-S is the SUT in this Example</a:t>
            </a:r>
            <a:endParaRPr lang="en-US" sz="1400" dirty="0"/>
          </a:p>
        </p:txBody>
      </p:sp>
      <p:sp>
        <p:nvSpPr>
          <p:cNvPr id="3" name="TextBox 2"/>
          <p:cNvSpPr txBox="1"/>
          <p:nvPr/>
        </p:nvSpPr>
        <p:spPr>
          <a:xfrm>
            <a:off x="457200" y="617771"/>
            <a:ext cx="2916183" cy="369332"/>
          </a:xfrm>
          <a:prstGeom prst="rect">
            <a:avLst/>
          </a:prstGeom>
          <a:noFill/>
        </p:spPr>
        <p:txBody>
          <a:bodyPr wrap="none" rtlCol="0">
            <a:spAutoFit/>
          </a:bodyPr>
          <a:lstStyle/>
          <a:p>
            <a:r>
              <a:rPr lang="en-US" dirty="0" smtClean="0">
                <a:solidFill>
                  <a:srgbClr val="C00000"/>
                </a:solidFill>
              </a:rPr>
              <a:t>Used for ONC Certification</a:t>
            </a:r>
            <a:endParaRPr lang="en-US" dirty="0">
              <a:solidFill>
                <a:srgbClr val="C00000"/>
              </a:solidFill>
            </a:endParaRPr>
          </a:p>
        </p:txBody>
      </p:sp>
    </p:spTree>
    <p:extLst>
      <p:ext uri="{BB962C8B-B14F-4D97-AF65-F5344CB8AC3E}">
        <p14:creationId xmlns:p14="http://schemas.microsoft.com/office/powerpoint/2010/main" val="106997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Context-based Testing</a:t>
            </a:r>
          </a:p>
        </p:txBody>
      </p:sp>
      <p:sp>
        <p:nvSpPr>
          <p:cNvPr id="9" name="Content Placeholder 8"/>
          <p:cNvSpPr>
            <a:spLocks noGrp="1"/>
          </p:cNvSpPr>
          <p:nvPr>
            <p:ph idx="1"/>
          </p:nvPr>
        </p:nvSpPr>
        <p:spPr>
          <a:xfrm>
            <a:off x="457200" y="914400"/>
            <a:ext cx="8382000" cy="5105400"/>
          </a:xfrm>
        </p:spPr>
        <p:txBody>
          <a:bodyPr>
            <a:normAutofit fontScale="85000" lnSpcReduction="10000"/>
          </a:bodyPr>
          <a:lstStyle/>
          <a:p>
            <a:pPr>
              <a:buClr>
                <a:srgbClr val="0070C0"/>
              </a:buClr>
              <a:buFont typeface="Wingdings" panose="05000000000000000000" pitchFamily="2" charset="2"/>
              <a:buChar char="Ø"/>
            </a:pPr>
            <a:r>
              <a:rPr lang="en-US" sz="2400" dirty="0"/>
              <a:t>The context-based operational mode validates messages associated with a given test script that includes data for a specific test scenario</a:t>
            </a:r>
          </a:p>
          <a:p>
            <a:pPr lvl="1">
              <a:buClr>
                <a:srgbClr val="0070C0"/>
              </a:buClr>
              <a:buFont typeface="Wingdings" panose="05000000000000000000" pitchFamily="2" charset="2"/>
              <a:buChar char="Ø"/>
            </a:pPr>
            <a:r>
              <a:rPr lang="en-US" sz="2000" dirty="0"/>
              <a:t>The EHR creates a message that corresponds to the test data provided in the test </a:t>
            </a:r>
            <a:r>
              <a:rPr lang="en-US" sz="2000" dirty="0" smtClean="0"/>
              <a:t>script – Supports different use cases (Administered, Refusal, etc.)</a:t>
            </a:r>
            <a:endParaRPr lang="en-US" sz="2000" dirty="0"/>
          </a:p>
          <a:p>
            <a:pPr lvl="1">
              <a:buClr>
                <a:srgbClr val="0070C0"/>
              </a:buClr>
              <a:buFont typeface="Wingdings" panose="05000000000000000000" pitchFamily="2" charset="2"/>
              <a:buChar char="Ø"/>
            </a:pPr>
            <a:r>
              <a:rPr lang="en-US" sz="2000" dirty="0"/>
              <a:t>Testing will include the technical requirements and content-specific requirements specified in the test case</a:t>
            </a:r>
          </a:p>
          <a:p>
            <a:pPr>
              <a:buClr>
                <a:srgbClr val="0070C0"/>
              </a:buClr>
              <a:buFont typeface="Wingdings" panose="05000000000000000000" pitchFamily="2" charset="2"/>
              <a:buChar char="Ø"/>
            </a:pPr>
            <a:r>
              <a:rPr lang="en-US" sz="2400" dirty="0"/>
              <a:t>Context (specific Test Scenario, etc.) is known to validation tool</a:t>
            </a:r>
          </a:p>
          <a:p>
            <a:pPr>
              <a:buClr>
                <a:srgbClr val="0070C0"/>
              </a:buClr>
              <a:buFont typeface="Wingdings" panose="05000000000000000000" pitchFamily="2" charset="2"/>
              <a:buChar char="Ø"/>
            </a:pPr>
            <a:r>
              <a:rPr lang="en-US" sz="2400" dirty="0"/>
              <a:t>Provides a method for testing/assessing a message for all conformance requirements of an Implementation Guide </a:t>
            </a:r>
          </a:p>
          <a:p>
            <a:pPr>
              <a:buClr>
                <a:srgbClr val="0070C0"/>
              </a:buClr>
              <a:buFont typeface="Wingdings" panose="05000000000000000000" pitchFamily="2" charset="2"/>
              <a:buChar char="Ø"/>
            </a:pPr>
            <a:r>
              <a:rPr lang="en-US" sz="2400" dirty="0"/>
              <a:t>Is used for certifying EHR technologies for the ONC certification criteria</a:t>
            </a:r>
          </a:p>
          <a:p>
            <a:pPr>
              <a:buClr>
                <a:srgbClr val="0070C0"/>
              </a:buClr>
              <a:buFont typeface="Wingdings" panose="05000000000000000000" pitchFamily="2" charset="2"/>
              <a:buChar char="Ø"/>
            </a:pPr>
            <a:r>
              <a:rPr lang="en-US" sz="2400" b="1" dirty="0"/>
              <a:t>Significantly expands the scope of testing</a:t>
            </a:r>
          </a:p>
          <a:p>
            <a:pPr lvl="1">
              <a:buClr>
                <a:srgbClr val="0070C0"/>
              </a:buClr>
              <a:buFont typeface="Wingdings" panose="05000000000000000000" pitchFamily="2" charset="2"/>
              <a:buChar char="Ø"/>
            </a:pPr>
            <a:r>
              <a:rPr lang="en-US" sz="2000" dirty="0"/>
              <a:t>Usage: Required, but may be empty (RE),  Conditionals (C)</a:t>
            </a:r>
          </a:p>
          <a:p>
            <a:pPr lvl="1">
              <a:buClr>
                <a:srgbClr val="0070C0"/>
              </a:buClr>
              <a:buFont typeface="Wingdings" panose="05000000000000000000" pitchFamily="2" charset="2"/>
              <a:buChar char="Ø"/>
            </a:pPr>
            <a:r>
              <a:rPr lang="en-US" sz="2000" dirty="0"/>
              <a:t>Cardinality: Ranges</a:t>
            </a:r>
          </a:p>
          <a:p>
            <a:pPr lvl="1">
              <a:buClr>
                <a:srgbClr val="0070C0"/>
              </a:buClr>
              <a:buFont typeface="Wingdings" panose="05000000000000000000" pitchFamily="2" charset="2"/>
              <a:buChar char="Ø"/>
            </a:pPr>
            <a:r>
              <a:rPr lang="en-US" sz="2000" dirty="0"/>
              <a:t>Length: Ranges</a:t>
            </a:r>
          </a:p>
          <a:p>
            <a:pPr lvl="1">
              <a:buClr>
                <a:srgbClr val="0070C0"/>
              </a:buClr>
              <a:buFont typeface="Wingdings" panose="05000000000000000000" pitchFamily="2" charset="2"/>
              <a:buChar char="Ø"/>
            </a:pPr>
            <a:r>
              <a:rPr lang="en-US" sz="2000" dirty="0"/>
              <a:t>Vocabulary</a:t>
            </a:r>
          </a:p>
          <a:p>
            <a:pPr>
              <a:buClr>
                <a:srgbClr val="0070C0"/>
              </a:buClr>
              <a:buFont typeface="Wingdings" panose="05000000000000000000" pitchFamily="2" charset="2"/>
              <a:buChar char="Ø"/>
            </a:pPr>
            <a:r>
              <a:rPr lang="en-US" sz="2400" b="1" dirty="0"/>
              <a:t>Helps Interpretation and Use of the Standards</a:t>
            </a:r>
          </a:p>
        </p:txBody>
      </p:sp>
    </p:spTree>
    <p:extLst>
      <p:ext uri="{BB962C8B-B14F-4D97-AF65-F5344CB8AC3E}">
        <p14:creationId xmlns:p14="http://schemas.microsoft.com/office/powerpoint/2010/main" val="617172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53921</TotalTime>
  <Words>6655</Words>
  <Application>Microsoft Office PowerPoint</Application>
  <PresentationFormat>On-screen Show (4:3)</PresentationFormat>
  <Paragraphs>858</Paragraphs>
  <Slides>61</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61</vt:i4>
      </vt:variant>
    </vt:vector>
  </HeadingPairs>
  <TitlesOfParts>
    <vt:vector size="74" baseType="lpstr">
      <vt:lpstr>ＭＳ Ｐゴシック</vt:lpstr>
      <vt:lpstr>Arial</vt:lpstr>
      <vt:lpstr>Calibri</vt:lpstr>
      <vt:lpstr>Franklin Gothic Book</vt:lpstr>
      <vt:lpstr>Franklin Gothic Demi</vt:lpstr>
      <vt:lpstr>Franklin Gothic Medium</vt:lpstr>
      <vt:lpstr>Times New Roman</vt:lpstr>
      <vt:lpstr>Wingdings</vt:lpstr>
      <vt:lpstr>Default Design</vt:lpstr>
      <vt:lpstr>ppt127F.tmp</vt:lpstr>
      <vt:lpstr>1_ppt127F.tmp</vt:lpstr>
      <vt:lpstr>2_ppt127F.tmp</vt:lpstr>
      <vt:lpstr>1_Default Design</vt:lpstr>
      <vt:lpstr>PowerPoint Presentation</vt:lpstr>
      <vt:lpstr>General Tool Capabilities and Navigation</vt:lpstr>
      <vt:lpstr>Helpful Documents</vt:lpstr>
      <vt:lpstr>PowerPoint Presentation</vt:lpstr>
      <vt:lpstr>Testing Tiers</vt:lpstr>
      <vt:lpstr>HL7 Content  Testing: Test Tool Operation Modes</vt:lpstr>
      <vt:lpstr>Context-free Testing: HL7 Content</vt:lpstr>
      <vt:lpstr>Context-based Testing (Sending Application)</vt:lpstr>
      <vt:lpstr>Context-based Testing</vt:lpstr>
      <vt:lpstr>Test Case Overview</vt:lpstr>
      <vt:lpstr>Test Cases: Test Story</vt:lpstr>
      <vt:lpstr>Test Cases: Test Data Specification</vt:lpstr>
      <vt:lpstr>Test Cases: Message Content</vt:lpstr>
      <vt:lpstr>Test Data Categorization and Validation</vt:lpstr>
      <vt:lpstr>Test Cases: Juror Document</vt:lpstr>
      <vt:lpstr>Test Cases: Example Messages</vt:lpstr>
      <vt:lpstr>Test Case Design</vt:lpstr>
      <vt:lpstr>Pre-loading Test Data</vt:lpstr>
      <vt:lpstr>PowerPoint Presentation</vt:lpstr>
      <vt:lpstr>Classification of Validation Detections</vt:lpstr>
      <vt:lpstr>Detection Categories</vt:lpstr>
      <vt:lpstr>Detection Categories: Structure Validation</vt:lpstr>
      <vt:lpstr>Validation Detections: Help</vt:lpstr>
      <vt:lpstr>R-Usage Error</vt:lpstr>
      <vt:lpstr>X-Usage Error</vt:lpstr>
      <vt:lpstr>W-Usage Error</vt:lpstr>
      <vt:lpstr>RE-Usage Detection</vt:lpstr>
      <vt:lpstr>Optional Usage</vt:lpstr>
      <vt:lpstr>Cardinality: Segment Level</vt:lpstr>
      <vt:lpstr>Cardinality Errors</vt:lpstr>
      <vt:lpstr>Cardinality: Field Level</vt:lpstr>
      <vt:lpstr>Length Error (Maximum)</vt:lpstr>
      <vt:lpstr>Length Error (Minimum)</vt:lpstr>
      <vt:lpstr>Format Error</vt:lpstr>
      <vt:lpstr>Extra Content: Segment</vt:lpstr>
      <vt:lpstr>Extra Content: Field</vt:lpstr>
      <vt:lpstr>Un-escaped Character</vt:lpstr>
      <vt:lpstr>Unexpected Content: Segment</vt:lpstr>
      <vt:lpstr>Invalid Content: Segment</vt:lpstr>
      <vt:lpstr>Detection Categories: Content Validation</vt:lpstr>
      <vt:lpstr>Constraint Failure</vt:lpstr>
      <vt:lpstr>Data Content Failure</vt:lpstr>
      <vt:lpstr>Predicate Failure: Usage based on Conditional</vt:lpstr>
      <vt:lpstr>Predicate Failure: Example</vt:lpstr>
      <vt:lpstr>Detection Categories: Value Set Validation</vt:lpstr>
      <vt:lpstr>Value Set Error—Code not Found</vt:lpstr>
      <vt:lpstr>Value Set Not Found</vt:lpstr>
      <vt:lpstr>Value Set is Empty</vt:lpstr>
      <vt:lpstr>Value Set is Excluded</vt:lpstr>
      <vt:lpstr>PowerPoint Presentation</vt:lpstr>
      <vt:lpstr>Test Data Validation – Sequencing of Segments</vt:lpstr>
      <vt:lpstr>Example: Sequencing of Segments</vt:lpstr>
      <vt:lpstr>Test Message with Segment Groups Order Altered</vt:lpstr>
      <vt:lpstr>Test Data Validation – Sequencing of Fields</vt:lpstr>
      <vt:lpstr>Example: Sequencing of Repeating Fields</vt:lpstr>
      <vt:lpstr>Test Message with Fields Order Altered</vt:lpstr>
      <vt:lpstr>PowerPoint Presentation</vt:lpstr>
      <vt:lpstr>Test Data Categorization and Validation</vt:lpstr>
      <vt:lpstr>Test Data Categorization and Validation (cont’d)</vt:lpstr>
      <vt:lpstr>Test Category Assessment Table (Examples)</vt:lpstr>
      <vt:lpstr>Coded Element Examples</vt:lpstr>
    </vt:vector>
  </TitlesOfParts>
  <Company>NIST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Snelick, Robert D.</cp:lastModifiedBy>
  <cp:revision>865</cp:revision>
  <cp:lastPrinted>2016-01-21T14:38:56Z</cp:lastPrinted>
  <dcterms:created xsi:type="dcterms:W3CDTF">2013-09-19T17:24:06Z</dcterms:created>
  <dcterms:modified xsi:type="dcterms:W3CDTF">2016-02-03T17:05:37Z</dcterms:modified>
</cp:coreProperties>
</file>