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57" r:id="rId3"/>
    <p:sldId id="264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26D8-297B-4FF5-970C-817453BE73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4ED8-1AF0-4701-BD0A-BFED5812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AB3599-10CB-4FF1-A67C-B4717FEF682D}" type="slidenum">
              <a:rPr lang="en-US" altLang="en-US" b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 b="0">
              <a:solidFill>
                <a:prstClr val="black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514600"/>
            <a:ext cx="5591175" cy="1019175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535363"/>
            <a:ext cx="4017963" cy="42703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339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9400"/>
            <a:ext cx="2116137" cy="572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5" y="279400"/>
            <a:ext cx="6199188" cy="572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0525" y="831850"/>
            <a:ext cx="8353425" cy="517683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124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514600"/>
            <a:ext cx="5591175" cy="1019175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535363"/>
            <a:ext cx="4017963" cy="427037"/>
          </a:xfrm>
          <a:extLst/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02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3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81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3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5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1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6937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016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7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9400"/>
            <a:ext cx="2116137" cy="572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5" y="279400"/>
            <a:ext cx="6199188" cy="572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6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0525" y="831850"/>
            <a:ext cx="8353425" cy="517683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240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1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2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7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6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79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31850"/>
            <a:ext cx="8353425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levelz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B8A1636-7F71-46B8-A8C3-C4AA620A11BA}" type="slidenum">
              <a:rPr lang="en-US" altLang="en-US" sz="1000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1793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31850"/>
            <a:ext cx="8353425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levelz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2CDC29A-C490-4E7E-9204-9D028E60B449}" type="slidenum">
              <a:rPr lang="en-US" altLang="en-US" sz="1000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snelick@nist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l7v2-ss-r2-testing.nist.gov/" TargetMode="External"/><Relationship Id="rId2" Type="http://schemas.openxmlformats.org/officeDocument/2006/relationships/hyperlink" Target="https://groups.google.com/d/forum/hl7v2-syndromic-testing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hl7v2-ss-r2-testing.nist.go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hyperlink" Target="http://hl7v2-ss-r2-testing.nist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opt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2141538"/>
            <a:ext cx="556577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514350" y="2371725"/>
            <a:ext cx="8096250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400" b="0" dirty="0" smtClean="0">
                <a:solidFill>
                  <a:srgbClr val="012445"/>
                </a:solidFill>
                <a:latin typeface="Franklin Gothic Medium" pitchFamily="34" charset="0"/>
              </a:rPr>
              <a:t>Syndromic Surveillance (SS)</a:t>
            </a: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400" b="0" dirty="0" smtClean="0">
                <a:solidFill>
                  <a:srgbClr val="012445"/>
                </a:solidFill>
                <a:latin typeface="Franklin Gothic Medium" pitchFamily="34" charset="0"/>
              </a:rPr>
              <a:t>Validation </a:t>
            </a:r>
            <a:r>
              <a:rPr lang="en-US" altLang="en-US" sz="3400" b="0" dirty="0">
                <a:solidFill>
                  <a:srgbClr val="012445"/>
                </a:solidFill>
                <a:latin typeface="Franklin Gothic Medium" pitchFamily="34" charset="0"/>
              </a:rPr>
              <a:t>Tool </a:t>
            </a:r>
            <a:endParaRPr lang="en-US" altLang="en-US" sz="3400" b="0" dirty="0" smtClean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b="0" dirty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0" dirty="0" smtClean="0">
                <a:solidFill>
                  <a:srgbClr val="012445"/>
                </a:solidFill>
                <a:latin typeface="Franklin Gothic Medium" pitchFamily="34" charset="0"/>
              </a:rPr>
              <a:t>Quick Start Guide</a:t>
            </a:r>
            <a:endParaRPr lang="en-US" altLang="en-US" sz="2800" b="0" dirty="0">
              <a:solidFill>
                <a:srgbClr val="012445"/>
              </a:solidFill>
              <a:latin typeface="Franklin Gothic Medium" pitchFamily="34" charset="0"/>
            </a:endParaRPr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533400" y="5334000"/>
            <a:ext cx="23841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December 2, 2015</a:t>
            </a:r>
            <a:endParaRPr lang="en-US" altLang="en-US" sz="1500" b="0" i="1" dirty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0" i="1" dirty="0">
                <a:solidFill>
                  <a:srgbClr val="012445"/>
                </a:solidFill>
                <a:latin typeface="Franklin Gothic Medium" pitchFamily="34" charset="0"/>
              </a:rPr>
              <a:t>Contact: </a:t>
            </a: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  <a:hlinkClick r:id="rId4"/>
              </a:rPr>
              <a:t>rsnelick@nist.gov</a:t>
            </a: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 </a:t>
            </a:r>
            <a:endParaRPr lang="en-US" altLang="en-US" sz="1500" b="0" i="1" dirty="0">
              <a:solidFill>
                <a:srgbClr val="012445"/>
              </a:solidFill>
              <a:latin typeface="Franklin Gothic Medium" pitchFamily="34" charset="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528916" y="4191000"/>
            <a:ext cx="40075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800" b="0" i="1" dirty="0" smtClean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i="1" dirty="0" smtClean="0">
                <a:solidFill>
                  <a:srgbClr val="012445"/>
                </a:solidFill>
                <a:latin typeface="Franklin Gothic Medium" pitchFamily="34" charset="0"/>
              </a:rPr>
              <a:t>Robert </a:t>
            </a:r>
            <a:r>
              <a:rPr lang="en-US" altLang="en-US" sz="2200" b="0" i="1" dirty="0">
                <a:solidFill>
                  <a:srgbClr val="012445"/>
                </a:solidFill>
                <a:latin typeface="Franklin Gothic Medium" pitchFamily="34" charset="0"/>
              </a:rPr>
              <a:t>Snelick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National </a:t>
            </a:r>
            <a:r>
              <a:rPr lang="en-US" altLang="en-US" sz="1500" b="0" i="1" dirty="0">
                <a:solidFill>
                  <a:srgbClr val="012445"/>
                </a:solidFill>
                <a:latin typeface="Franklin Gothic Medium" pitchFamily="34" charset="0"/>
              </a:rPr>
              <a:t>Institute of Standards and </a:t>
            </a: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Technology</a:t>
            </a:r>
            <a:endParaRPr lang="en-US" altLang="en-US" sz="1500" b="0" i="1" dirty="0">
              <a:solidFill>
                <a:srgbClr val="012445"/>
              </a:solidFill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3362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Version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smtClean="0">
                <a:solidFill>
                  <a:schemeClr val="bg1"/>
                </a:solidFill>
              </a:rPr>
              <a:t>for Public Comment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90811"/>
              </p:ext>
            </p:extLst>
          </p:nvPr>
        </p:nvGraphicFramePr>
        <p:xfrm>
          <a:off x="344488" y="1385888"/>
          <a:ext cx="8494712" cy="30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25"/>
                <a:gridCol w="6613887"/>
              </a:tblGrid>
              <a:tr h="3811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Tool Key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Capabilities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64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Context-free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 Testing</a:t>
                      </a:r>
                      <a:endParaRPr lang="en-US" sz="1100" b="1" dirty="0" smtClean="0">
                        <a:sym typeface="Wingdings" pitchFamily="2" charset="2"/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(No Test Scenario - T</a:t>
                      </a:r>
                      <a:r>
                        <a:rPr lang="en-US" sz="1100" b="1" dirty="0" smtClean="0"/>
                        <a:t>est any Syndromic Surveillance message created by EHR</a:t>
                      </a:r>
                      <a:r>
                        <a:rPr lang="en-US" sz="1100" b="0" dirty="0" smtClean="0"/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unknown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Provides a simple and convenient method for testing message structure and most vocabulary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28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Context-based 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Testing</a:t>
                      </a:r>
                      <a:endParaRPr lang="en-US" sz="1100" b="1" dirty="0" smtClean="0"/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smtClean="0">
                          <a:sym typeface="Wingdings" pitchFamily="2" charset="2"/>
                        </a:rPr>
                        <a:t>Test Scenarios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Test Syndromic Surveillance message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associated with a specific test scenario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All conformance requirements of the SS Implementation Guide can be assessed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Used for certifying ONC 2015 Edition Health IT Modules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Profile Viewer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version of the conformance profile which encapsulates the requirements. Can be used to assist in the interpretation of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0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Value Set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Browser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view of the vocabulary requirements. Can be used to assist in the interpretation of value set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Documentation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access to documents that will assist in using the tool (including test procedure</a:t>
                      </a:r>
                      <a:r>
                        <a:rPr lang="en-US" sz="1100" b="0" baseline="0" dirty="0" smtClean="0"/>
                        <a:t>, test cases, profile descriptions, vocabulary descriptions</a:t>
                      </a:r>
                      <a:r>
                        <a:rPr lang="en-US" sz="1100" b="0" dirty="0" smtClean="0"/>
                        <a:t> and validation tool download).</a:t>
                      </a:r>
                      <a:endParaRPr lang="en-US" sz="1100" dirty="0" smtClean="0"/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20" name="Rectangle 45"/>
          <p:cNvSpPr>
            <a:spLocks noChangeArrowheads="1"/>
          </p:cNvSpPr>
          <p:nvPr/>
        </p:nvSpPr>
        <p:spPr bwMode="auto">
          <a:xfrm>
            <a:off x="361950" y="4486275"/>
            <a:ext cx="84010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200" dirty="0"/>
              <a:t>No registration or log-in credentials are needed.  Simply click on the link below and send/paste/load message into tool to obtain a Validation report.</a:t>
            </a:r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r>
              <a:rPr lang="en-US" sz="1200" b="0" dirty="0"/>
              <a:t>NOTE: The Test Tool (.war file) can also be downloaded and installed locally.</a:t>
            </a:r>
          </a:p>
          <a:p>
            <a:pPr marL="0" lvl="1"/>
            <a:r>
              <a:rPr lang="en-US" sz="1200" b="0" dirty="0"/>
              <a:t>NOTE: </a:t>
            </a:r>
            <a:r>
              <a:rPr lang="en-US" sz="1200" dirty="0"/>
              <a:t>Web Application is compatible with </a:t>
            </a:r>
            <a:r>
              <a:rPr lang="en-US" sz="1200" dirty="0" smtClean="0"/>
              <a:t>Firefox</a:t>
            </a:r>
            <a:r>
              <a:rPr lang="en-US" sz="1200" dirty="0"/>
              <a:t>, </a:t>
            </a:r>
            <a:r>
              <a:rPr lang="en-US" sz="1200" dirty="0" smtClean="0"/>
              <a:t>Chrome, and Safari.</a:t>
            </a:r>
          </a:p>
          <a:p>
            <a:pPr marL="0" lvl="1"/>
            <a:endParaRPr lang="en-US" sz="1200" dirty="0"/>
          </a:p>
          <a:p>
            <a:pPr marL="0" lvl="1"/>
            <a:r>
              <a:rPr lang="en-US" sz="1200" b="0" dirty="0" smtClean="0"/>
              <a:t>Register </a:t>
            </a:r>
            <a:r>
              <a:rPr lang="en-US" sz="1200" b="0" dirty="0"/>
              <a:t>to Google Group at: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groups.google.com/d/forum/hl7v2-syndromic-testing</a:t>
            </a:r>
            <a:r>
              <a:rPr lang="en-US" sz="1200" dirty="0" smtClean="0"/>
              <a:t> </a:t>
            </a:r>
            <a:r>
              <a:rPr lang="en-US" sz="1200" b="0" dirty="0" smtClean="0"/>
              <a:t>to </a:t>
            </a:r>
            <a:r>
              <a:rPr lang="en-US" sz="1200" b="0" dirty="0"/>
              <a:t>ask questions and provide feedback. </a:t>
            </a:r>
          </a:p>
        </p:txBody>
      </p:sp>
      <p:sp>
        <p:nvSpPr>
          <p:cNvPr id="4121" name="Rectangle 45"/>
          <p:cNvSpPr>
            <a:spLocks noChangeArrowheads="1"/>
          </p:cNvSpPr>
          <p:nvPr/>
        </p:nvSpPr>
        <p:spPr bwMode="auto">
          <a:xfrm>
            <a:off x="304800" y="7620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600" u="sng" dirty="0"/>
              <a:t>Purpose</a:t>
            </a:r>
            <a:r>
              <a:rPr lang="en-US" sz="1600" dirty="0"/>
              <a:t>:  </a:t>
            </a:r>
            <a:r>
              <a:rPr lang="en-US" sz="1600" b="0" dirty="0"/>
              <a:t>The tool validates Syndromic Surveillance (SS) messages created by </a:t>
            </a:r>
            <a:r>
              <a:rPr lang="en-US" sz="1600" dirty="0" smtClean="0"/>
              <a:t>H</a:t>
            </a:r>
            <a:r>
              <a:rPr lang="en-US" sz="1600" b="0" dirty="0" smtClean="0"/>
              <a:t>ealth IT Modules, and </a:t>
            </a:r>
            <a:r>
              <a:rPr lang="en-US" sz="1600" b="0" dirty="0" smtClean="0">
                <a:solidFill>
                  <a:srgbClr val="FF0000"/>
                </a:solidFill>
              </a:rPr>
              <a:t>Context-based Testing </a:t>
            </a:r>
            <a:r>
              <a:rPr lang="en-US" sz="1600" b="0" dirty="0" smtClean="0"/>
              <a:t>is </a:t>
            </a:r>
            <a:r>
              <a:rPr lang="en-US" sz="1600" b="0" dirty="0"/>
              <a:t>intended for </a:t>
            </a:r>
            <a:r>
              <a:rPr lang="en-US" sz="1600" b="0" dirty="0" smtClean="0"/>
              <a:t>ONC 2015 </a:t>
            </a:r>
            <a:r>
              <a:rPr lang="en-US" sz="1600" b="0" dirty="0"/>
              <a:t>Edition </a:t>
            </a:r>
            <a:r>
              <a:rPr lang="en-US" sz="1600" dirty="0" smtClean="0"/>
              <a:t>certification.</a:t>
            </a:r>
            <a:endParaRPr lang="en-US" sz="16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</p:txBody>
      </p:sp>
      <p:sp>
        <p:nvSpPr>
          <p:cNvPr id="4122" name="Rectangle 2"/>
          <p:cNvSpPr txBox="1">
            <a:spLocks noChangeArrowheads="1"/>
          </p:cNvSpPr>
          <p:nvPr/>
        </p:nvSpPr>
        <p:spPr bwMode="auto">
          <a:xfrm>
            <a:off x="276225" y="76200"/>
            <a:ext cx="856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12445"/>
                </a:solidFill>
                <a:latin typeface="Franklin Gothic Demi" pitchFamily="34" charset="0"/>
              </a:rPr>
              <a:t>Syndromic Surveillance Validation Tool Overview</a:t>
            </a:r>
          </a:p>
        </p:txBody>
      </p:sp>
      <p:sp>
        <p:nvSpPr>
          <p:cNvPr id="4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886325"/>
            <a:ext cx="4419600" cy="276999"/>
          </a:xfrm>
        </p:spPr>
        <p:txBody>
          <a:bodyPr/>
          <a:lstStyle/>
          <a:p>
            <a:pPr eaLnBrk="1" hangingPunct="1"/>
            <a:r>
              <a:rPr lang="en-US" sz="1200" u="sng" kern="1200" dirty="0">
                <a:solidFill>
                  <a:schemeClr val="dk1"/>
                </a:solidFill>
                <a:hlinkClick r:id="rId3"/>
              </a:rPr>
              <a:t>http://hl7v2-ss-r2-testing.nist.gov/</a:t>
            </a:r>
            <a:endParaRPr lang="en-US" sz="12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00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91" y="3921393"/>
            <a:ext cx="2587344" cy="179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1" y="3783599"/>
            <a:ext cx="1638647" cy="155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Syndromic Context-free Testing </a:t>
            </a:r>
            <a:endParaRPr lang="en-US" altLang="en-US" sz="1800" dirty="0" smtClean="0"/>
          </a:p>
        </p:txBody>
      </p:sp>
      <p:sp>
        <p:nvSpPr>
          <p:cNvPr id="5133" name="TextBox 10"/>
          <p:cNvSpPr txBox="1">
            <a:spLocks noChangeArrowheads="1"/>
          </p:cNvSpPr>
          <p:nvPr/>
        </p:nvSpPr>
        <p:spPr bwMode="auto">
          <a:xfrm>
            <a:off x="2291308" y="3047464"/>
            <a:ext cx="117633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Information on the Standard and the Profiles can be viewed in a pop up screen.</a:t>
            </a:r>
          </a:p>
        </p:txBody>
      </p:sp>
      <p:sp>
        <p:nvSpPr>
          <p:cNvPr id="5138" name="TextBox 12"/>
          <p:cNvSpPr txBox="1">
            <a:spLocks noChangeArrowheads="1"/>
          </p:cNvSpPr>
          <p:nvPr/>
        </p:nvSpPr>
        <p:spPr bwMode="auto">
          <a:xfrm>
            <a:off x="337302" y="3023454"/>
            <a:ext cx="123031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Select conformance </a:t>
            </a:r>
            <a:r>
              <a:rPr lang="en-US" b="1" dirty="0" smtClean="0">
                <a:solidFill>
                  <a:srgbClr val="000000"/>
                </a:solidFill>
              </a:rPr>
              <a:t>‘Profile</a:t>
            </a:r>
            <a:r>
              <a:rPr lang="en-US" dirty="0" smtClean="0">
                <a:solidFill>
                  <a:srgbClr val="000000"/>
                </a:solidFill>
              </a:rPr>
              <a:t>’ to view </a:t>
            </a:r>
            <a:r>
              <a:rPr lang="en-US" i="1" dirty="0" smtClean="0">
                <a:solidFill>
                  <a:srgbClr val="000000"/>
                </a:solidFill>
              </a:rPr>
              <a:t>profile Information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162" name="TextBox 12"/>
          <p:cNvSpPr txBox="1">
            <a:spLocks noChangeArrowheads="1"/>
          </p:cNvSpPr>
          <p:nvPr/>
        </p:nvSpPr>
        <p:spPr bwMode="auto">
          <a:xfrm>
            <a:off x="665707" y="2442638"/>
            <a:ext cx="280193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0" dirty="0">
                <a:solidFill>
                  <a:srgbClr val="000000"/>
                </a:solidFill>
              </a:rPr>
              <a:t>Open Syndromic </a:t>
            </a:r>
            <a:r>
              <a:rPr lang="en-US" sz="800" b="0" dirty="0" smtClean="0">
                <a:solidFill>
                  <a:srgbClr val="000000"/>
                </a:solidFill>
              </a:rPr>
              <a:t>Surveillance Validation tool using link: </a:t>
            </a:r>
            <a:r>
              <a:rPr lang="en-US" sz="800" dirty="0">
                <a:solidFill>
                  <a:schemeClr val="dk1"/>
                </a:solidFill>
                <a:hlinkClick r:id="rId4"/>
              </a:rPr>
              <a:t>http://hl7v2-ss-r2-testing.nist.gov</a:t>
            </a:r>
            <a:r>
              <a:rPr lang="en-US" sz="800" dirty="0" smtClean="0">
                <a:solidFill>
                  <a:schemeClr val="dk1"/>
                </a:solidFill>
                <a:hlinkClick r:id="rId4"/>
              </a:rPr>
              <a:t>/</a:t>
            </a:r>
            <a:r>
              <a:rPr lang="en-US" sz="800" dirty="0" smtClean="0">
                <a:solidFill>
                  <a:schemeClr val="dk1"/>
                </a:solidFill>
              </a:rPr>
              <a:t> </a:t>
            </a:r>
            <a:r>
              <a:rPr lang="en-US" sz="800" b="0" dirty="0" smtClean="0">
                <a:solidFill>
                  <a:srgbClr val="000000"/>
                </a:solidFill>
              </a:rPr>
              <a:t>and </a:t>
            </a:r>
            <a:r>
              <a:rPr lang="en-US" sz="800" b="0" dirty="0" smtClean="0">
                <a:solidFill>
                  <a:srgbClr val="000000"/>
                </a:solidFill>
              </a:rPr>
              <a:t>click on ‘</a:t>
            </a:r>
            <a:r>
              <a:rPr lang="en-US" sz="800" dirty="0" smtClean="0">
                <a:solidFill>
                  <a:srgbClr val="000000"/>
                </a:solidFill>
              </a:rPr>
              <a:t>Context-free’ </a:t>
            </a:r>
            <a:r>
              <a:rPr lang="en-US" sz="800" b="0" dirty="0" smtClean="0">
                <a:solidFill>
                  <a:srgbClr val="000000"/>
                </a:solidFill>
              </a:rPr>
              <a:t>Validation tab.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506675" y="2308494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186367" y="2904303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2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151541" y="2913325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3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59450"/>
              </p:ext>
            </p:extLst>
          </p:nvPr>
        </p:nvGraphicFramePr>
        <p:xfrm>
          <a:off x="4776658" y="762000"/>
          <a:ext cx="3986342" cy="138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34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Context-free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Validation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65" marR="91465" marT="45707" marB="4570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8402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page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validates any Syndromic Surveillance message created by the EHR. It is disassociated from a test script, test case, or specific content (test data).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will include the technical requirements and content-specific requirements specified in the selected conformance profile.</a:t>
                      </a:r>
                      <a:endParaRPr lang="en-US" sz="1000" dirty="0"/>
                    </a:p>
                  </a:txBody>
                  <a:tcPr marL="91465" marR="91465" marT="45707" marB="4570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42638"/>
            <a:ext cx="4894263" cy="42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5162" idx="3"/>
          </p:cNvCxnSpPr>
          <p:nvPr/>
        </p:nvCxnSpPr>
        <p:spPr bwMode="auto">
          <a:xfrm>
            <a:off x="3467645" y="2673471"/>
            <a:ext cx="1217861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1508"/>
              </p:ext>
            </p:extLst>
          </p:nvPr>
        </p:nvGraphicFramePr>
        <p:xfrm>
          <a:off x="425723" y="762000"/>
          <a:ext cx="40158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830"/>
              </a:tblGrid>
              <a:tr h="54934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Profile Viewer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86" marR="91486" marT="45697" marB="4569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8222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 page allows tester to view data element information including usage, cardinality, data type, length, table,</a:t>
                      </a:r>
                      <a:r>
                        <a:rPr lang="en-US" sz="1000" baseline="0" dirty="0" smtClean="0"/>
                        <a:t> condition predicate </a:t>
                      </a:r>
                      <a:r>
                        <a:rPr lang="en-US" sz="1000" dirty="0" smtClean="0"/>
                        <a:t>and conformance statements.</a:t>
                      </a:r>
                    </a:p>
                  </a:txBody>
                  <a:tcPr marL="91486" marR="91486" marT="45697" marB="4569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Connector 54"/>
          <p:cNvCxnSpPr/>
          <p:nvPr/>
        </p:nvCxnSpPr>
        <p:spPr bwMode="auto">
          <a:xfrm>
            <a:off x="1258888" y="3485712"/>
            <a:ext cx="0" cy="2880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Straight Arrow Connector 73"/>
          <p:cNvCxnSpPr>
            <a:cxnSpLocks noChangeShapeType="1"/>
          </p:cNvCxnSpPr>
          <p:nvPr/>
        </p:nvCxnSpPr>
        <p:spPr bwMode="auto">
          <a:xfrm>
            <a:off x="3279378" y="3733800"/>
            <a:ext cx="0" cy="1875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97" y="5852416"/>
            <a:ext cx="3654931" cy="228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7" name="Group 37"/>
          <p:cNvGrpSpPr>
            <a:grpSpLocks/>
          </p:cNvGrpSpPr>
          <p:nvPr/>
        </p:nvGrpSpPr>
        <p:grpSpPr bwMode="auto">
          <a:xfrm>
            <a:off x="319717" y="5488356"/>
            <a:ext cx="1431380" cy="607228"/>
            <a:chOff x="228100" y="3358969"/>
            <a:chExt cx="1552342" cy="536245"/>
          </a:xfrm>
        </p:grpSpPr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88153" y="3487516"/>
              <a:ext cx="933998" cy="4076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800" b="0" dirty="0" smtClean="0">
                  <a:cs typeface="+mn-cs"/>
                </a:rPr>
                <a:t>Select the ‘</a:t>
              </a:r>
              <a:r>
                <a:rPr lang="en-US" sz="800" dirty="0" smtClean="0">
                  <a:cs typeface="+mn-cs"/>
                </a:rPr>
                <a:t>Validation</a:t>
              </a:r>
              <a:r>
                <a:rPr lang="en-US" sz="800" b="0" dirty="0" smtClean="0">
                  <a:cs typeface="+mn-cs"/>
                </a:rPr>
                <a:t>’ tab.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28100" y="3358969"/>
              <a:ext cx="266857" cy="246739"/>
            </a:xfrm>
            <a:prstGeom prst="ellipse">
              <a:avLst/>
            </a:prstGeom>
            <a:gradFill flip="none" rotWithShape="1">
              <a:gsLst>
                <a:gs pos="0">
                  <a:srgbClr val="002060"/>
                </a:gs>
                <a:gs pos="50000">
                  <a:schemeClr val="accent2">
                    <a:lumMod val="75000"/>
                  </a:schemeClr>
                </a:gs>
                <a:gs pos="100000">
                  <a:srgbClr val="8FB4FF"/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4</a:t>
              </a:r>
              <a:endParaRPr lang="en-US" sz="1200" b="0" dirty="0">
                <a:solidFill>
                  <a:schemeClr val="bg1"/>
                </a:solidFill>
                <a:latin typeface="+mj-lt"/>
                <a:cs typeface="+mn-c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1322151" y="3680472"/>
              <a:ext cx="458291" cy="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55" y="3038674"/>
            <a:ext cx="3770899" cy="2371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3695898" y="3037117"/>
            <a:ext cx="133330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Paste or </a:t>
            </a: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b="1" dirty="0" smtClean="0">
                <a:solidFill>
                  <a:srgbClr val="000000"/>
                </a:solidFill>
              </a:rPr>
              <a:t>Download’ </a:t>
            </a:r>
            <a:r>
              <a:rPr lang="en-US" dirty="0">
                <a:solidFill>
                  <a:srgbClr val="000000"/>
                </a:solidFill>
              </a:rPr>
              <a:t>your HL7 Message. Validation Results will be shown in the </a:t>
            </a:r>
            <a:r>
              <a:rPr lang="en-US" i="1" dirty="0">
                <a:solidFill>
                  <a:srgbClr val="000000"/>
                </a:solidFill>
              </a:rPr>
              <a:t>Message Validation </a:t>
            </a:r>
            <a:r>
              <a:rPr lang="en-US" i="1" dirty="0" smtClean="0">
                <a:solidFill>
                  <a:srgbClr val="000000"/>
                </a:solidFill>
              </a:rPr>
              <a:t>Field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562548" y="2913325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5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5027010" y="3048000"/>
            <a:ext cx="2821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6422550" y="5560031"/>
            <a:ext cx="218805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b="1" dirty="0" smtClean="0">
                <a:solidFill>
                  <a:srgbClr val="000000"/>
                </a:solidFill>
              </a:rPr>
              <a:t>Errors</a:t>
            </a:r>
            <a:r>
              <a:rPr lang="en-US" dirty="0" smtClean="0">
                <a:solidFill>
                  <a:srgbClr val="000000"/>
                </a:solidFill>
              </a:rPr>
              <a:t>’, ‘</a:t>
            </a:r>
            <a:r>
              <a:rPr lang="en-US" b="1" dirty="0" smtClean="0">
                <a:solidFill>
                  <a:srgbClr val="000000"/>
                </a:solidFill>
              </a:rPr>
              <a:t>Warnings’ </a:t>
            </a:r>
            <a:r>
              <a:rPr lang="en-US" dirty="0" smtClean="0">
                <a:solidFill>
                  <a:srgbClr val="000000"/>
                </a:solidFill>
              </a:rPr>
              <a:t>and ‘</a:t>
            </a:r>
            <a:r>
              <a:rPr lang="en-US" b="1" dirty="0" smtClean="0">
                <a:solidFill>
                  <a:srgbClr val="000000"/>
                </a:solidFill>
              </a:rPr>
              <a:t>Alerts</a:t>
            </a:r>
            <a:r>
              <a:rPr lang="en-US" dirty="0" smtClean="0">
                <a:solidFill>
                  <a:srgbClr val="000000"/>
                </a:solidFill>
              </a:rPr>
              <a:t>’ will be displayed. Click the </a:t>
            </a:r>
            <a:r>
              <a:rPr lang="en-US" b="1" dirty="0" smtClean="0">
                <a:solidFill>
                  <a:srgbClr val="000000"/>
                </a:solidFill>
              </a:rPr>
              <a:t>Report</a:t>
            </a:r>
            <a:r>
              <a:rPr lang="en-US" dirty="0" smtClean="0">
                <a:solidFill>
                  <a:srgbClr val="000000"/>
                </a:solidFill>
              </a:rPr>
              <a:t> tab to display the Message Validation Report ( Shown on </a:t>
            </a:r>
            <a:r>
              <a:rPr lang="en-US" dirty="0" smtClean="0">
                <a:solidFill>
                  <a:srgbClr val="000000"/>
                </a:solidFill>
                <a:hlinkClick r:id="rId8" action="ppaction://hlinksldjump"/>
              </a:rPr>
              <a:t>Slide 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262959" y="5444698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6</a:t>
            </a:r>
          </a:p>
        </p:txBody>
      </p:sp>
      <p:cxnSp>
        <p:nvCxnSpPr>
          <p:cNvPr id="48" name="Straight Arrow Connector 73"/>
          <p:cNvCxnSpPr>
            <a:cxnSpLocks noChangeShapeType="1"/>
          </p:cNvCxnSpPr>
          <p:nvPr/>
        </p:nvCxnSpPr>
        <p:spPr bwMode="auto">
          <a:xfrm flipV="1">
            <a:off x="8458200" y="4953000"/>
            <a:ext cx="0" cy="583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00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2297874"/>
            <a:ext cx="4037012" cy="3570288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9930"/>
            <a:ext cx="4494213" cy="3116263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12"/>
          <p:cNvSpPr txBox="1">
            <a:spLocks noChangeArrowheads="1"/>
          </p:cNvSpPr>
          <p:nvPr/>
        </p:nvSpPr>
        <p:spPr bwMode="auto">
          <a:xfrm>
            <a:off x="363538" y="985838"/>
            <a:ext cx="277336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0" dirty="0" smtClean="0">
                <a:solidFill>
                  <a:srgbClr val="000000"/>
                </a:solidFill>
              </a:rPr>
              <a:t>Open </a:t>
            </a:r>
            <a:r>
              <a:rPr lang="en-US" sz="800" b="0" dirty="0">
                <a:solidFill>
                  <a:srgbClr val="000000"/>
                </a:solidFill>
              </a:rPr>
              <a:t>Syndromic </a:t>
            </a:r>
            <a:r>
              <a:rPr lang="en-US" sz="800" b="0" dirty="0" smtClean="0">
                <a:solidFill>
                  <a:srgbClr val="000000"/>
                </a:solidFill>
              </a:rPr>
              <a:t>Surveillance Validation tool using </a:t>
            </a:r>
            <a:r>
              <a:rPr lang="en-US" sz="800" b="0" dirty="0">
                <a:solidFill>
                  <a:srgbClr val="000000"/>
                </a:solidFill>
              </a:rPr>
              <a:t>link</a:t>
            </a:r>
            <a:r>
              <a:rPr lang="en-US" sz="800" b="0" dirty="0" smtClean="0">
                <a:solidFill>
                  <a:srgbClr val="000000"/>
                </a:solidFill>
              </a:rPr>
              <a:t>: </a:t>
            </a:r>
            <a:r>
              <a:rPr lang="en-US" sz="800" u="sng" dirty="0">
                <a:hlinkClick r:id="rId4"/>
              </a:rPr>
              <a:t>http://hl7v2-ss-r2-testing.nist.gov/</a:t>
            </a:r>
            <a:endParaRPr lang="en-US" sz="800" dirty="0"/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chemeClr val="dk1"/>
                </a:solidFill>
              </a:rPr>
              <a:t> </a:t>
            </a:r>
            <a:r>
              <a:rPr lang="en-US" sz="800" b="0" dirty="0" smtClean="0">
                <a:solidFill>
                  <a:srgbClr val="000000"/>
                </a:solidFill>
              </a:rPr>
              <a:t>and </a:t>
            </a:r>
            <a:r>
              <a:rPr lang="en-US" sz="800" b="0" dirty="0" smtClean="0">
                <a:solidFill>
                  <a:srgbClr val="000000"/>
                </a:solidFill>
              </a:rPr>
              <a:t>click on </a:t>
            </a:r>
            <a:r>
              <a:rPr lang="en-US" sz="800" dirty="0" smtClean="0">
                <a:solidFill>
                  <a:srgbClr val="000000"/>
                </a:solidFill>
              </a:rPr>
              <a:t>‘Context-based</a:t>
            </a:r>
            <a:r>
              <a:rPr lang="en-US" sz="800" b="0" dirty="0" smtClean="0">
                <a:solidFill>
                  <a:srgbClr val="000000"/>
                </a:solidFill>
              </a:rPr>
              <a:t>’ Validation tab.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89038" y="1446213"/>
            <a:ext cx="129381" cy="4143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Oval 134"/>
          <p:cNvSpPr/>
          <p:nvPr/>
        </p:nvSpPr>
        <p:spPr bwMode="auto">
          <a:xfrm>
            <a:off x="204788" y="831850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</a:t>
            </a:r>
          </a:p>
        </p:txBody>
      </p:sp>
      <p:sp>
        <p:nvSpPr>
          <p:cNvPr id="136" name="TextBox 12"/>
          <p:cNvSpPr txBox="1">
            <a:spLocks noChangeArrowheads="1"/>
          </p:cNvSpPr>
          <p:nvPr/>
        </p:nvSpPr>
        <p:spPr bwMode="auto">
          <a:xfrm>
            <a:off x="1687909" y="2013501"/>
            <a:ext cx="1633537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Click on arrows to expand the </a:t>
            </a:r>
            <a:r>
              <a:rPr lang="en-US" dirty="0" smtClean="0">
                <a:solidFill>
                  <a:srgbClr val="000000"/>
                </a:solidFill>
              </a:rPr>
              <a:t>first Test Scenario. Select and expand a Test Step.</a:t>
            </a:r>
          </a:p>
        </p:txBody>
      </p:sp>
      <p:cxnSp>
        <p:nvCxnSpPr>
          <p:cNvPr id="137" name="Straight Connector 136"/>
          <p:cNvCxnSpPr/>
          <p:nvPr/>
        </p:nvCxnSpPr>
        <p:spPr bwMode="auto">
          <a:xfrm flipH="1">
            <a:off x="1066800" y="2409528"/>
            <a:ext cx="621109" cy="2860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Oval 137"/>
          <p:cNvSpPr/>
          <p:nvPr/>
        </p:nvSpPr>
        <p:spPr bwMode="auto">
          <a:xfrm>
            <a:off x="1553765" y="1879357"/>
            <a:ext cx="268288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2</a:t>
            </a:r>
          </a:p>
        </p:txBody>
      </p:sp>
      <p:sp>
        <p:nvSpPr>
          <p:cNvPr id="140" name="Right Arrow 97"/>
          <p:cNvSpPr>
            <a:spLocks noChangeArrowheads="1"/>
          </p:cNvSpPr>
          <p:nvPr/>
        </p:nvSpPr>
        <p:spPr bwMode="auto">
          <a:xfrm>
            <a:off x="4430887" y="2379513"/>
            <a:ext cx="419100" cy="346075"/>
          </a:xfrm>
          <a:prstGeom prst="rightArrow">
            <a:avLst>
              <a:gd name="adj1" fmla="val 50000"/>
              <a:gd name="adj2" fmla="val 50176"/>
            </a:avLst>
          </a:prstGeom>
          <a:solidFill>
            <a:srgbClr val="002060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2" name="TextBox 10"/>
          <p:cNvSpPr txBox="1">
            <a:spLocks noChangeArrowheads="1"/>
          </p:cNvSpPr>
          <p:nvPr/>
        </p:nvSpPr>
        <p:spPr bwMode="auto">
          <a:xfrm>
            <a:off x="471488" y="3000904"/>
            <a:ext cx="1060450" cy="214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Review Test Story.</a:t>
            </a:r>
          </a:p>
        </p:txBody>
      </p:sp>
      <p:sp>
        <p:nvSpPr>
          <p:cNvPr id="143" name="Oval 142"/>
          <p:cNvSpPr/>
          <p:nvPr/>
        </p:nvSpPr>
        <p:spPr bwMode="auto">
          <a:xfrm>
            <a:off x="336550" y="2831035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3</a:t>
            </a:r>
          </a:p>
        </p:txBody>
      </p:sp>
      <p:cxnSp>
        <p:nvCxnSpPr>
          <p:cNvPr id="144" name="Straight Connector 143"/>
          <p:cNvCxnSpPr>
            <a:stCxn id="142" idx="3"/>
          </p:cNvCxnSpPr>
          <p:nvPr/>
        </p:nvCxnSpPr>
        <p:spPr bwMode="auto">
          <a:xfrm>
            <a:off x="1531938" y="3107267"/>
            <a:ext cx="638175" cy="1031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10"/>
          <p:cNvSpPr txBox="1">
            <a:spLocks noChangeArrowheads="1"/>
          </p:cNvSpPr>
          <p:nvPr/>
        </p:nvSpPr>
        <p:spPr bwMode="auto">
          <a:xfrm>
            <a:off x="4046537" y="2831835"/>
            <a:ext cx="1025525" cy="338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Click on Test Data Specification tab.</a:t>
            </a:r>
          </a:p>
        </p:txBody>
      </p:sp>
      <p:cxnSp>
        <p:nvCxnSpPr>
          <p:cNvPr id="146" name="Straight Connector 145"/>
          <p:cNvCxnSpPr>
            <a:stCxn id="145" idx="3"/>
          </p:cNvCxnSpPr>
          <p:nvPr/>
        </p:nvCxnSpPr>
        <p:spPr bwMode="auto">
          <a:xfrm flipV="1">
            <a:off x="5072062" y="2831035"/>
            <a:ext cx="803276" cy="1698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Oval 146"/>
          <p:cNvSpPr/>
          <p:nvPr/>
        </p:nvSpPr>
        <p:spPr bwMode="auto">
          <a:xfrm>
            <a:off x="3913187" y="2711124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4</a:t>
            </a:r>
          </a:p>
        </p:txBody>
      </p:sp>
      <p:sp>
        <p:nvSpPr>
          <p:cNvPr id="153" name="TextBox 10"/>
          <p:cNvSpPr txBox="1">
            <a:spLocks noChangeArrowheads="1"/>
          </p:cNvSpPr>
          <p:nvPr/>
        </p:nvSpPr>
        <p:spPr bwMode="auto">
          <a:xfrm>
            <a:off x="4900613" y="3281363"/>
            <a:ext cx="1128712" cy="461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Relevant real-world clinical data </a:t>
            </a:r>
            <a:r>
              <a:rPr lang="en-US" dirty="0" smtClean="0">
                <a:solidFill>
                  <a:srgbClr val="000000"/>
                </a:solidFill>
              </a:rPr>
              <a:t>is displayed.</a:t>
            </a:r>
          </a:p>
        </p:txBody>
      </p:sp>
      <p:cxnSp>
        <p:nvCxnSpPr>
          <p:cNvPr id="154" name="Straight Connector 153"/>
          <p:cNvCxnSpPr>
            <a:stCxn id="153" idx="3"/>
          </p:cNvCxnSpPr>
          <p:nvPr/>
        </p:nvCxnSpPr>
        <p:spPr bwMode="auto">
          <a:xfrm>
            <a:off x="6029325" y="3513138"/>
            <a:ext cx="633413" cy="3270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Oval 154"/>
          <p:cNvSpPr/>
          <p:nvPr/>
        </p:nvSpPr>
        <p:spPr bwMode="auto">
          <a:xfrm>
            <a:off x="4741863" y="3103563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5</a:t>
            </a: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5059363" y="3932238"/>
            <a:ext cx="1211262" cy="584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Create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test </a:t>
            </a:r>
            <a:r>
              <a:rPr lang="en-US" dirty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with the </a:t>
            </a:r>
            <a:r>
              <a:rPr lang="en-US" dirty="0">
                <a:solidFill>
                  <a:srgbClr val="000000"/>
                </a:solidFill>
              </a:rPr>
              <a:t>EHR </a:t>
            </a:r>
            <a:r>
              <a:rPr lang="en-US" dirty="0" smtClean="0">
                <a:solidFill>
                  <a:srgbClr val="000000"/>
                </a:solidFill>
              </a:rPr>
              <a:t>technology using the test data provided.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4902200" y="3773488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6</a:t>
            </a:r>
          </a:p>
        </p:txBody>
      </p:sp>
      <p:sp>
        <p:nvSpPr>
          <p:cNvPr id="158" name="TextBox 10"/>
          <p:cNvSpPr txBox="1">
            <a:spLocks noChangeArrowheads="1"/>
          </p:cNvSpPr>
          <p:nvPr/>
        </p:nvSpPr>
        <p:spPr bwMode="auto">
          <a:xfrm>
            <a:off x="6553200" y="4156075"/>
            <a:ext cx="1254125" cy="33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Click on </a:t>
            </a: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b="1" dirty="0" smtClean="0">
                <a:solidFill>
                  <a:srgbClr val="000000"/>
                </a:solidFill>
              </a:rPr>
              <a:t>Start’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button to load </a:t>
            </a:r>
            <a:r>
              <a:rPr lang="en-US" dirty="0" smtClean="0">
                <a:solidFill>
                  <a:srgbClr val="000000"/>
                </a:solidFill>
              </a:rPr>
              <a:t>Test Step.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 bwMode="auto">
          <a:xfrm flipV="1">
            <a:off x="7783513" y="2455863"/>
            <a:ext cx="825500" cy="1738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val 160"/>
          <p:cNvSpPr/>
          <p:nvPr/>
        </p:nvSpPr>
        <p:spPr bwMode="auto">
          <a:xfrm>
            <a:off x="6419056" y="4021931"/>
            <a:ext cx="268288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7</a:t>
            </a:r>
          </a:p>
        </p:txBody>
      </p:sp>
      <p:cxnSp>
        <p:nvCxnSpPr>
          <p:cNvPr id="166" name="Straight Connector 165"/>
          <p:cNvCxnSpPr>
            <a:stCxn id="71" idx="3"/>
          </p:cNvCxnSpPr>
          <p:nvPr/>
        </p:nvCxnSpPr>
        <p:spPr bwMode="auto">
          <a:xfrm>
            <a:off x="2305050" y="4668768"/>
            <a:ext cx="358775" cy="1429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TextBox 10"/>
          <p:cNvSpPr txBox="1">
            <a:spLocks noChangeArrowheads="1"/>
          </p:cNvSpPr>
          <p:nvPr/>
        </p:nvSpPr>
        <p:spPr bwMode="auto">
          <a:xfrm>
            <a:off x="4970463" y="5068888"/>
            <a:ext cx="1809750" cy="338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Click on ‘</a:t>
            </a:r>
            <a:r>
              <a:rPr lang="en-US" b="1" dirty="0" smtClean="0">
                <a:solidFill>
                  <a:srgbClr val="000000"/>
                </a:solidFill>
              </a:rPr>
              <a:t>Report’ </a:t>
            </a:r>
            <a:r>
              <a:rPr lang="en-US" dirty="0">
                <a:solidFill>
                  <a:srgbClr val="000000"/>
                </a:solidFill>
              </a:rPr>
              <a:t>Details icon </a:t>
            </a:r>
            <a:r>
              <a:rPr lang="en-US" dirty="0" smtClean="0">
                <a:solidFill>
                  <a:srgbClr val="000000"/>
                </a:solidFill>
              </a:rPr>
              <a:t>to display Message Validation Report. 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505450" y="746125"/>
          <a:ext cx="3219450" cy="121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/>
              </a:tblGrid>
              <a:tr h="335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Context-based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Validation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00" marR="91400" marT="45654" marB="45654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87611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page validates messages associated with a given test script that includes a specific Syndromic Surveillance test scenario. Testing will include the technical requirements and content-specific requirements specified in the Test Case.</a:t>
                      </a:r>
                    </a:p>
                  </a:txBody>
                  <a:tcPr marL="91400" marR="91400" marT="45654" marB="45654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4" name="Straight Arrow Connector 70"/>
          <p:cNvCxnSpPr>
            <a:cxnSpLocks noChangeShapeType="1"/>
            <a:stCxn id="71" idx="3"/>
          </p:cNvCxnSpPr>
          <p:nvPr/>
        </p:nvCxnSpPr>
        <p:spPr bwMode="auto">
          <a:xfrm flipV="1">
            <a:off x="2305050" y="4119563"/>
            <a:ext cx="1225550" cy="5492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0"/>
          <p:cNvCxnSpPr>
            <a:cxnSpLocks noChangeShapeType="1"/>
            <a:stCxn id="73" idx="3"/>
          </p:cNvCxnSpPr>
          <p:nvPr/>
        </p:nvCxnSpPr>
        <p:spPr bwMode="auto">
          <a:xfrm flipV="1">
            <a:off x="2079625" y="5370513"/>
            <a:ext cx="1450975" cy="15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3"/>
          <p:cNvCxnSpPr>
            <a:cxnSpLocks noChangeShapeType="1"/>
            <a:stCxn id="73" idx="3"/>
          </p:cNvCxnSpPr>
          <p:nvPr/>
        </p:nvCxnSpPr>
        <p:spPr bwMode="auto">
          <a:xfrm>
            <a:off x="2079625" y="5372100"/>
            <a:ext cx="301625" cy="2301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10"/>
          <p:cNvSpPr txBox="1">
            <a:spLocks noChangeArrowheads="1"/>
          </p:cNvSpPr>
          <p:nvPr/>
        </p:nvSpPr>
        <p:spPr bwMode="auto">
          <a:xfrm>
            <a:off x="7150100" y="5068888"/>
            <a:ext cx="1727200" cy="338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Repeat steps 2-11 for </a:t>
            </a:r>
            <a:r>
              <a:rPr lang="en-US" dirty="0">
                <a:solidFill>
                  <a:srgbClr val="000000"/>
                </a:solidFill>
              </a:rPr>
              <a:t>each additional Test Step in Test Case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6978650" y="4851400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12</a:t>
            </a:r>
          </a:p>
        </p:txBody>
      </p:sp>
      <p:sp>
        <p:nvSpPr>
          <p:cNvPr id="61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Syndromic Context-based Testing </a:t>
            </a:r>
            <a:endParaRPr lang="en-US" altLang="en-US" sz="1800" dirty="0" smtClean="0"/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4999038" y="5670550"/>
            <a:ext cx="1852612" cy="338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Review </a:t>
            </a:r>
            <a:r>
              <a:rPr lang="en-US" dirty="0" smtClean="0">
                <a:solidFill>
                  <a:srgbClr val="000000"/>
                </a:solidFill>
              </a:rPr>
              <a:t>Message Validation Results to </a:t>
            </a:r>
            <a:r>
              <a:rPr lang="en-US" dirty="0">
                <a:solidFill>
                  <a:srgbClr val="000000"/>
                </a:solidFill>
              </a:rPr>
              <a:t>determine what caused the errors.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4" y="3505200"/>
            <a:ext cx="4033720" cy="2669424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ight Arrow 97"/>
          <p:cNvSpPr>
            <a:spLocks noChangeArrowheads="1"/>
          </p:cNvSpPr>
          <p:nvPr/>
        </p:nvSpPr>
        <p:spPr bwMode="auto">
          <a:xfrm rot="10800000">
            <a:off x="4381500" y="4114800"/>
            <a:ext cx="419100" cy="346075"/>
          </a:xfrm>
          <a:prstGeom prst="rightArrow">
            <a:avLst>
              <a:gd name="adj1" fmla="val 50000"/>
              <a:gd name="adj2" fmla="val 50176"/>
            </a:avLst>
          </a:prstGeom>
          <a:solidFill>
            <a:srgbClr val="002060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1" name="TextBox 13"/>
          <p:cNvSpPr txBox="1">
            <a:spLocks noChangeArrowheads="1"/>
          </p:cNvSpPr>
          <p:nvPr/>
        </p:nvSpPr>
        <p:spPr bwMode="auto">
          <a:xfrm>
            <a:off x="906463" y="4314825"/>
            <a:ext cx="139858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Copy/paste or click on ‘</a:t>
            </a:r>
            <a:r>
              <a:rPr lang="en-US" b="1" dirty="0" smtClean="0">
                <a:solidFill>
                  <a:srgbClr val="000000"/>
                </a:solidFill>
              </a:rPr>
              <a:t>Browse’</a:t>
            </a:r>
            <a:r>
              <a:rPr lang="en-US" dirty="0" smtClean="0">
                <a:solidFill>
                  <a:srgbClr val="000000"/>
                </a:solidFill>
              </a:rPr>
              <a:t> Message button to upload test message into Message Content window.</a:t>
            </a:r>
          </a:p>
        </p:txBody>
      </p:sp>
      <p:sp>
        <p:nvSpPr>
          <p:cNvPr id="73" name="TextBox 10"/>
          <p:cNvSpPr txBox="1">
            <a:spLocks noChangeArrowheads="1"/>
          </p:cNvSpPr>
          <p:nvPr/>
        </p:nvSpPr>
        <p:spPr bwMode="auto">
          <a:xfrm>
            <a:off x="909638" y="5140325"/>
            <a:ext cx="1169987" cy="461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Validation results appear. If message failed, errors display.</a:t>
            </a:r>
          </a:p>
        </p:txBody>
      </p:sp>
      <p:sp>
        <p:nvSpPr>
          <p:cNvPr id="163" name="Oval 162"/>
          <p:cNvSpPr/>
          <p:nvPr/>
        </p:nvSpPr>
        <p:spPr bwMode="auto">
          <a:xfrm>
            <a:off x="741363" y="4194175"/>
            <a:ext cx="268287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8</a:t>
            </a:r>
          </a:p>
        </p:txBody>
      </p:sp>
      <p:sp>
        <p:nvSpPr>
          <p:cNvPr id="165" name="Oval 164"/>
          <p:cNvSpPr/>
          <p:nvPr/>
        </p:nvSpPr>
        <p:spPr bwMode="auto">
          <a:xfrm>
            <a:off x="736600" y="5000625"/>
            <a:ext cx="268288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9</a:t>
            </a:r>
          </a:p>
        </p:txBody>
      </p:sp>
      <p:cxnSp>
        <p:nvCxnSpPr>
          <p:cNvPr id="84" name="Straight Arrow Connector 107"/>
          <p:cNvCxnSpPr>
            <a:cxnSpLocks noChangeShapeType="1"/>
            <a:stCxn id="82" idx="1"/>
          </p:cNvCxnSpPr>
          <p:nvPr/>
        </p:nvCxnSpPr>
        <p:spPr bwMode="auto">
          <a:xfrm flipH="1">
            <a:off x="3205163" y="5840413"/>
            <a:ext cx="1793875" cy="889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167" idx="1"/>
          </p:cNvCxnSpPr>
          <p:nvPr/>
        </p:nvCxnSpPr>
        <p:spPr bwMode="auto">
          <a:xfrm flipH="1">
            <a:off x="4559299" y="5237957"/>
            <a:ext cx="411164" cy="2659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Oval 167"/>
          <p:cNvSpPr/>
          <p:nvPr/>
        </p:nvSpPr>
        <p:spPr bwMode="auto">
          <a:xfrm>
            <a:off x="4837113" y="4851400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10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4837113" y="5503863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11</a:t>
            </a:r>
          </a:p>
        </p:txBody>
      </p:sp>
      <p:cxnSp>
        <p:nvCxnSpPr>
          <p:cNvPr id="54" name="Straight Connector 53"/>
          <p:cNvCxnSpPr/>
          <p:nvPr/>
        </p:nvCxnSpPr>
        <p:spPr bwMode="auto">
          <a:xfrm flipV="1">
            <a:off x="2305050" y="3840163"/>
            <a:ext cx="1874837" cy="4690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10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Utilities</a:t>
            </a:r>
            <a:endParaRPr lang="en-US" altLang="en-US" sz="1800" smtClean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41677"/>
              </p:ext>
            </p:extLst>
          </p:nvPr>
        </p:nvGraphicFramePr>
        <p:xfrm>
          <a:off x="5257800" y="838200"/>
          <a:ext cx="3200400" cy="103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354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Vocabulary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5" marR="91445" marT="45742" marB="45742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011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 page provides the ability to browse the vocabulary requirements. Search capabilities are provided and include searching on value, table name, table ID and description.</a:t>
                      </a:r>
                    </a:p>
                  </a:txBody>
                  <a:tcPr marL="91445" marR="91445" marT="45742" marB="45742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28311"/>
              </p:ext>
            </p:extLst>
          </p:nvPr>
        </p:nvGraphicFramePr>
        <p:xfrm>
          <a:off x="762000" y="838200"/>
          <a:ext cx="3059112" cy="109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112"/>
              </a:tblGrid>
              <a:tr h="389534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Profile Viewer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8" marR="91458" marT="45679" marB="45679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010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 page allows tester to view data element information per conformance profile including usage, cardinality, data type, length, table,</a:t>
                      </a:r>
                      <a:r>
                        <a:rPr lang="en-US" sz="1000" baseline="0" dirty="0" smtClean="0"/>
                        <a:t> condition predicate </a:t>
                      </a:r>
                      <a:r>
                        <a:rPr lang="en-US" sz="1000" dirty="0" smtClean="0"/>
                        <a:t>and conformance statements.</a:t>
                      </a:r>
                    </a:p>
                  </a:txBody>
                  <a:tcPr marL="91458" marR="91458" marT="45679" marB="45679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267200" cy="3671170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4343400" cy="3671170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7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9138"/>
            <a:ext cx="4419600" cy="4198892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32950"/>
              </p:ext>
            </p:extLst>
          </p:nvPr>
        </p:nvGraphicFramePr>
        <p:xfrm>
          <a:off x="517525" y="1058862"/>
          <a:ext cx="3541713" cy="11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713"/>
              </a:tblGrid>
              <a:tr h="406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08" marR="91408" marT="45668" marB="4566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4486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The</a:t>
                      </a:r>
                      <a:r>
                        <a:rPr lang="en-US" sz="1000" baseline="0" dirty="0" smtClean="0"/>
                        <a:t> Documentation page </a:t>
                      </a:r>
                      <a:r>
                        <a:rPr lang="en-US" sz="1000" dirty="0" smtClean="0"/>
                        <a:t>provides the ability to download</a:t>
                      </a:r>
                      <a:r>
                        <a:rPr lang="en-US" sz="1000" baseline="0" dirty="0" smtClean="0"/>
                        <a:t> all documents and files for testing, including Test Procedure, Test Cases, Profile and Vocabulary Description files, and validation tool application file (.war file).</a:t>
                      </a:r>
                      <a:endParaRPr lang="en-US" sz="1000" dirty="0" smtClean="0"/>
                    </a:p>
                  </a:txBody>
                  <a:tcPr marL="91408" marR="91408" marT="45668" marB="4566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Utilities</a:t>
            </a:r>
            <a:endParaRPr lang="en-US" altLang="en-US" sz="1800" smtClean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5687"/>
              </p:ext>
            </p:extLst>
          </p:nvPr>
        </p:nvGraphicFramePr>
        <p:xfrm>
          <a:off x="5005387" y="609600"/>
          <a:ext cx="3552825" cy="107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825"/>
              </a:tblGrid>
              <a:tr h="3354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Message Validation Report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0" marR="91420" marT="45718" marB="4571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37717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Message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Report is the output of the Syndromic Test Tool. This report states if the test message has passed or failed the test and identifies the points of failure.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0" marR="91420" marT="45718" marB="4571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79610" y="2594214"/>
            <a:ext cx="2447925" cy="338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Message Validation Report may be downloaded as a PDF, XML, Word or HTML file.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46260" y="2460679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391275" y="3429000"/>
            <a:ext cx="1535113" cy="33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Message Validation Report may be </a:t>
            </a:r>
            <a:r>
              <a:rPr lang="en-US" dirty="0" smtClean="0">
                <a:solidFill>
                  <a:srgbClr val="000000"/>
                </a:solidFill>
              </a:rPr>
              <a:t>printed.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246553" y="3296281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2</a:t>
            </a:r>
          </a:p>
        </p:txBody>
      </p:sp>
      <p:cxnSp>
        <p:nvCxnSpPr>
          <p:cNvPr id="14" name="Straight Arrow Connector 76"/>
          <p:cNvCxnSpPr>
            <a:cxnSpLocks noChangeShapeType="1"/>
            <a:stCxn id="9" idx="1"/>
          </p:cNvCxnSpPr>
          <p:nvPr/>
        </p:nvCxnSpPr>
        <p:spPr bwMode="auto">
          <a:xfrm flipH="1">
            <a:off x="5295900" y="2763283"/>
            <a:ext cx="1183710" cy="169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76"/>
          <p:cNvCxnSpPr>
            <a:cxnSpLocks noChangeShapeType="1"/>
          </p:cNvCxnSpPr>
          <p:nvPr/>
        </p:nvCxnSpPr>
        <p:spPr bwMode="auto">
          <a:xfrm flipH="1">
            <a:off x="5429250" y="3598862"/>
            <a:ext cx="9506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191000" cy="3429000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9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862</Words>
  <Application>Microsoft Office PowerPoint</Application>
  <PresentationFormat>On-screen Show (4:3)</PresentationFormat>
  <Paragraphs>97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1_Default Design</vt:lpstr>
      <vt:lpstr>PowerPoint Presentation</vt:lpstr>
      <vt:lpstr>http://hl7v2-ss-r2-testing.nist.gov/</vt:lpstr>
      <vt:lpstr>Syndromic Context-free Testing </vt:lpstr>
      <vt:lpstr>Syndromic Context-based Testing </vt:lpstr>
      <vt:lpstr>Other Utilities</vt:lpstr>
      <vt:lpstr>Other Utilities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Ryan Devlin</dc:creator>
  <cp:lastModifiedBy>Taylor, Sheryl L.</cp:lastModifiedBy>
  <cp:revision>20</cp:revision>
  <dcterms:created xsi:type="dcterms:W3CDTF">2015-08-12T19:35:09Z</dcterms:created>
  <dcterms:modified xsi:type="dcterms:W3CDTF">2015-12-02T23:40:00Z</dcterms:modified>
</cp:coreProperties>
</file>