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5"/>
  </p:notesMasterIdLst>
  <p:sldIdLst>
    <p:sldId id="257" r:id="rId3"/>
    <p:sldId id="310" r:id="rId4"/>
    <p:sldId id="259" r:id="rId5"/>
    <p:sldId id="260" r:id="rId6"/>
    <p:sldId id="261" r:id="rId7"/>
    <p:sldId id="294" r:id="rId8"/>
    <p:sldId id="296" r:id="rId9"/>
    <p:sldId id="298" r:id="rId10"/>
    <p:sldId id="299" r:id="rId11"/>
    <p:sldId id="300" r:id="rId12"/>
    <p:sldId id="301" r:id="rId13"/>
    <p:sldId id="302" r:id="rId14"/>
    <p:sldId id="269" r:id="rId15"/>
    <p:sldId id="270" r:id="rId16"/>
    <p:sldId id="271" r:id="rId17"/>
    <p:sldId id="272" r:id="rId18"/>
    <p:sldId id="303" r:id="rId19"/>
    <p:sldId id="304" r:id="rId20"/>
    <p:sldId id="305" r:id="rId21"/>
    <p:sldId id="313" r:id="rId22"/>
    <p:sldId id="307" r:id="rId23"/>
    <p:sldId id="31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sorterViewPr>
    <p:cViewPr>
      <p:scale>
        <a:sx n="100" d="100"/>
        <a:sy n="100" d="100"/>
      </p:scale>
      <p:origin x="0" y="32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01B56D-43CE-44AF-B320-3B30A111105C}"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7C354-BD20-44C4-A984-8A7E06A2CFA8}" type="slidenum">
              <a:rPr lang="en-US" smtClean="0"/>
              <a:t>‹#›</a:t>
            </a:fld>
            <a:endParaRPr lang="en-US" dirty="0"/>
          </a:p>
        </p:txBody>
      </p:sp>
    </p:spTree>
    <p:extLst>
      <p:ext uri="{BB962C8B-B14F-4D97-AF65-F5344CB8AC3E}">
        <p14:creationId xmlns:p14="http://schemas.microsoft.com/office/powerpoint/2010/main" val="30998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B6AB3599-10CB-4FF1-A67C-B4717FEF682D}" type="slidenum">
              <a:rPr lang="en-US" altLang="en-US" b="0">
                <a:solidFill>
                  <a:prstClr val="black"/>
                </a:solidFill>
              </a:rPr>
              <a:pPr eaLnBrk="1" hangingPunct="1"/>
              <a:t>1</a:t>
            </a:fld>
            <a:endParaRPr lang="en-US" altLang="en-US" b="0" dirty="0">
              <a:solidFill>
                <a:prstClr val="black"/>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altLang="en-US" smtClean="0"/>
              <a:t>Images associated with 2, 3, and 4 too small to read</a:t>
            </a:r>
          </a:p>
          <a:p>
            <a:endParaRPr lang="en-US" altLang="en-US" smtClean="0"/>
          </a:p>
        </p:txBody>
      </p:sp>
      <p:sp>
        <p:nvSpPr>
          <p:cNvPr id="37892"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26CE862-C475-4CD8-A60E-96E98B54D74D}" type="slidenum">
              <a:rPr lang="en-US" altLang="en-US" b="0" smtClean="0"/>
              <a:pPr eaLnBrk="1" hangingPunct="1">
                <a:defRPr/>
              </a:pPr>
              <a:t>17</a:t>
            </a:fld>
            <a:endParaRPr lang="en-US" altLang="en-US"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9F618B4-8E6E-42D8-AD2E-60F9564816FD}" type="slidenum">
              <a:rPr lang="en-US" altLang="en-US" b="0">
                <a:solidFill>
                  <a:prstClr val="black"/>
                </a:solidFill>
              </a:rPr>
              <a:pPr eaLnBrk="1" hangingPunct="1"/>
              <a:t>4</a:t>
            </a:fld>
            <a:endParaRPr lang="en-US" altLang="en-US" b="0" dirty="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r>
              <a:rPr lang="en-US" altLang="en-US" smtClean="0"/>
              <a:t>Images associated with 2, 3, and 4 too small to read</a:t>
            </a:r>
          </a:p>
          <a:p>
            <a:endParaRPr lang="en-US" altLang="en-US" smtClean="0"/>
          </a:p>
        </p:txBody>
      </p:sp>
      <p:sp>
        <p:nvSpPr>
          <p:cNvPr id="3072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FC46E711-2230-45FB-A289-E924C2930B8F}" type="slidenum">
              <a:rPr lang="en-US" altLang="en-US" b="0" smtClean="0"/>
              <a:pPr eaLnBrk="1" hangingPunct="1">
                <a:defRPr/>
              </a:pPr>
              <a:t>7</a:t>
            </a:fld>
            <a:endParaRPr lang="en-US" altLang="en-US"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smtClean="0"/>
              <a:t>Images with 5, 6, and 7 too small to read</a:t>
            </a:r>
          </a:p>
          <a:p>
            <a:endParaRPr lang="en-US" altLang="en-US" smtClean="0"/>
          </a:p>
        </p:txBody>
      </p:sp>
      <p:sp>
        <p:nvSpPr>
          <p:cNvPr id="31748"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258E106D-245E-4259-A651-0724B1B45BBA}" type="slidenum">
              <a:rPr lang="en-US" altLang="en-US" b="0" smtClean="0"/>
              <a:pPr eaLnBrk="1" hangingPunct="1">
                <a:defRPr/>
              </a:pPr>
              <a:t>8</a:t>
            </a:fld>
            <a:endParaRPr lang="en-US" altLang="en-US"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2772"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EAA5B78C-93F7-47DA-8B54-33B536AD43C3}" type="slidenum">
              <a:rPr lang="en-US" altLang="en-US" b="0" smtClean="0"/>
              <a:pPr eaLnBrk="1" hangingPunct="1">
                <a:defRPr/>
              </a:pPr>
              <a:t>9</a:t>
            </a:fld>
            <a:endParaRPr lang="en-US" altLang="en-US"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3796"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A516D315-4143-4B1B-A851-41A61391CE35}" type="slidenum">
              <a:rPr lang="en-US" altLang="en-US" b="0" smtClean="0"/>
              <a:pPr eaLnBrk="1" hangingPunct="1">
                <a:defRPr/>
              </a:pPr>
              <a:t>10</a:t>
            </a:fld>
            <a:endParaRPr lang="en-US" altLang="en-US" b="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4820"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81F9F8D-1954-4071-9FF6-5A833D83B518}" type="slidenum">
              <a:rPr lang="en-US" altLang="en-US" b="0" smtClean="0"/>
              <a:pPr eaLnBrk="1" hangingPunct="1">
                <a:defRPr/>
              </a:pPr>
              <a:t>11</a:t>
            </a:fld>
            <a:endParaRPr lang="en-US" altLang="en-US"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584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9DA97386-14A8-4DD6-A1F7-259F86A8C130}" type="slidenum">
              <a:rPr lang="en-US" altLang="en-US" b="0" smtClean="0"/>
              <a:pPr eaLnBrk="1" hangingPunct="1">
                <a:defRPr/>
              </a:pPr>
              <a:t>12</a:t>
            </a:fld>
            <a:endParaRPr lang="en-US" altLang="en-US" b="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C51CB11-9670-4C20-B6B0-D7979B5A2552}" type="slidenum">
              <a:rPr lang="en-US" altLang="en-US" b="0">
                <a:solidFill>
                  <a:prstClr val="black"/>
                </a:solidFill>
              </a:rPr>
              <a:pPr eaLnBrk="1" hangingPunct="1"/>
              <a:t>13</a:t>
            </a:fld>
            <a:endParaRPr lang="en-US" altLang="en-US" b="0" dirty="0">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smtClean="0"/>
              <a:t>Click to edit Master subtitle style</a:t>
            </a:r>
          </a:p>
        </p:txBody>
      </p:sp>
    </p:spTree>
    <p:extLst>
      <p:ext uri="{BB962C8B-B14F-4D97-AF65-F5344CB8AC3E}">
        <p14:creationId xmlns:p14="http://schemas.microsoft.com/office/powerpoint/2010/main" val="19024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55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48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22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smtClean="0"/>
          </a:p>
        </p:txBody>
      </p:sp>
    </p:spTree>
    <p:extLst>
      <p:ext uri="{BB962C8B-B14F-4D97-AF65-F5344CB8AC3E}">
        <p14:creationId xmlns:p14="http://schemas.microsoft.com/office/powerpoint/2010/main" val="40145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smtClean="0"/>
              <a:t>Click to edit Master subtitle style</a:t>
            </a:r>
          </a:p>
        </p:txBody>
      </p:sp>
    </p:spTree>
    <p:extLst>
      <p:ext uri="{BB962C8B-B14F-4D97-AF65-F5344CB8AC3E}">
        <p14:creationId xmlns:p14="http://schemas.microsoft.com/office/powerpoint/2010/main" val="220633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022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498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751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6173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08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754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66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1117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371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80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9658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9158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smtClean="0"/>
          </a:p>
        </p:txBody>
      </p:sp>
    </p:spTree>
    <p:extLst>
      <p:ext uri="{BB962C8B-B14F-4D97-AF65-F5344CB8AC3E}">
        <p14:creationId xmlns:p14="http://schemas.microsoft.com/office/powerpoint/2010/main" val="17128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280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40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11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548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05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809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98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BB8A1636-7F71-46B8-A8C3-C4AA620A11BA}"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1244126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0F3C4F37-958B-4DCD-BBCA-5A9ECDD390A3}"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2448708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snelick@nist.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hl7v2-ss-r2-testing.nist.gov/"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hl7v2-ss-r2-testing.nist.gov/"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8"/>
          <p:cNvSpPr>
            <a:spLocks noChangeArrowheads="1"/>
          </p:cNvSpPr>
          <p:nvPr/>
        </p:nvSpPr>
        <p:spPr bwMode="auto">
          <a:xfrm>
            <a:off x="514350" y="2371725"/>
            <a:ext cx="8096250"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smtClean="0">
                <a:solidFill>
                  <a:srgbClr val="012445"/>
                </a:solidFill>
                <a:latin typeface="Franklin Gothic Medium" pitchFamily="34" charset="0"/>
              </a:rPr>
              <a:t>Syndromic Surveillance (SS)</a:t>
            </a:r>
          </a:p>
          <a:p>
            <a:pPr eaLnBrk="1" fontAlgn="base" hangingPunct="1">
              <a:lnSpc>
                <a:spcPct val="80000"/>
              </a:lnSpc>
              <a:spcBef>
                <a:spcPct val="0"/>
              </a:spcBef>
              <a:spcAft>
                <a:spcPct val="0"/>
              </a:spcAft>
            </a:pPr>
            <a:r>
              <a:rPr lang="en-US" altLang="en-US" sz="3400" b="0" dirty="0" smtClean="0">
                <a:solidFill>
                  <a:srgbClr val="012445"/>
                </a:solidFill>
                <a:latin typeface="Franklin Gothic Medium" pitchFamily="34" charset="0"/>
              </a:rPr>
              <a:t>Validation </a:t>
            </a:r>
            <a:r>
              <a:rPr lang="en-US" altLang="en-US" sz="3400" b="0" dirty="0">
                <a:solidFill>
                  <a:srgbClr val="012445"/>
                </a:solidFill>
                <a:latin typeface="Franklin Gothic Medium" pitchFamily="34" charset="0"/>
              </a:rPr>
              <a:t>Tool </a:t>
            </a:r>
            <a:endParaRPr lang="en-US" altLang="en-US" sz="3400" b="0" dirty="0" smtClean="0">
              <a:solidFill>
                <a:srgbClr val="012445"/>
              </a:solidFill>
              <a:latin typeface="Franklin Gothic Medium" pitchFamily="34" charset="0"/>
            </a:endParaRPr>
          </a:p>
          <a:p>
            <a:pPr eaLnBrk="1" fontAlgn="base" hangingPunct="1">
              <a:lnSpc>
                <a:spcPct val="80000"/>
              </a:lnSpc>
              <a:spcBef>
                <a:spcPct val="0"/>
              </a:spcBef>
              <a:spcAft>
                <a:spcPct val="0"/>
              </a:spcAft>
            </a:pPr>
            <a:endParaRPr lang="en-US" altLang="en-US" sz="1600" b="0" dirty="0">
              <a:solidFill>
                <a:srgbClr val="012445"/>
              </a:solidFill>
              <a:latin typeface="Franklin Gothic Medium" pitchFamily="34" charset="0"/>
            </a:endParaRPr>
          </a:p>
          <a:p>
            <a:pPr eaLnBrk="1" fontAlgn="base" hangingPunct="1">
              <a:lnSpc>
                <a:spcPct val="80000"/>
              </a:lnSpc>
              <a:spcBef>
                <a:spcPct val="0"/>
              </a:spcBef>
              <a:spcAft>
                <a:spcPct val="0"/>
              </a:spcAft>
            </a:pPr>
            <a:r>
              <a:rPr lang="en-US" altLang="en-US" sz="2800" b="0" dirty="0" smtClean="0">
                <a:solidFill>
                  <a:srgbClr val="012445"/>
                </a:solidFill>
                <a:latin typeface="Franklin Gothic Medium" pitchFamily="34" charset="0"/>
              </a:rPr>
              <a:t>Tutorial and Guide</a:t>
            </a:r>
            <a:endParaRPr lang="en-US" altLang="en-US" sz="2800" b="0" dirty="0">
              <a:solidFill>
                <a:srgbClr val="012445"/>
              </a:solidFill>
              <a:latin typeface="Franklin Gothic Medium" pitchFamily="34" charset="0"/>
            </a:endParaRPr>
          </a:p>
        </p:txBody>
      </p:sp>
      <p:sp>
        <p:nvSpPr>
          <p:cNvPr id="3076" name="Rectangle 19"/>
          <p:cNvSpPr>
            <a:spLocks noChangeArrowheads="1"/>
          </p:cNvSpPr>
          <p:nvPr/>
        </p:nvSpPr>
        <p:spPr bwMode="auto">
          <a:xfrm>
            <a:off x="533400" y="5334000"/>
            <a:ext cx="23841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140000"/>
              </a:lnSpc>
              <a:spcBef>
                <a:spcPct val="0"/>
              </a:spcBef>
              <a:spcAft>
                <a:spcPct val="0"/>
              </a:spcAft>
            </a:pPr>
            <a:r>
              <a:rPr lang="en-US" altLang="en-US" sz="1500" b="0" i="1" dirty="0" smtClean="0">
                <a:solidFill>
                  <a:srgbClr val="012445"/>
                </a:solidFill>
                <a:latin typeface="Franklin Gothic Medium" pitchFamily="34" charset="0"/>
              </a:rPr>
              <a:t>December </a:t>
            </a:r>
            <a:r>
              <a:rPr lang="en-US" altLang="en-US" sz="1500" b="0" i="1" dirty="0" smtClean="0">
                <a:solidFill>
                  <a:srgbClr val="012445"/>
                </a:solidFill>
                <a:latin typeface="Franklin Gothic Medium" pitchFamily="34" charset="0"/>
              </a:rPr>
              <a:t>2, </a:t>
            </a:r>
            <a:r>
              <a:rPr lang="en-US" altLang="en-US" sz="1500" b="0" i="1" dirty="0" smtClean="0">
                <a:solidFill>
                  <a:srgbClr val="012445"/>
                </a:solidFill>
                <a:latin typeface="Franklin Gothic Medium" pitchFamily="34" charset="0"/>
              </a:rPr>
              <a:t>2015</a:t>
            </a:r>
            <a:endParaRPr lang="en-US" altLang="en-US" sz="1500" b="0" i="1" dirty="0">
              <a:solidFill>
                <a:srgbClr val="012445"/>
              </a:solidFill>
              <a:latin typeface="Franklin Gothic Medium" pitchFamily="34" charset="0"/>
            </a:endParaRPr>
          </a:p>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Contact: </a:t>
            </a:r>
            <a:r>
              <a:rPr lang="en-US" altLang="en-US" sz="1500" b="0" i="1" dirty="0" smtClean="0">
                <a:solidFill>
                  <a:srgbClr val="012445"/>
                </a:solidFill>
                <a:latin typeface="Franklin Gothic Medium" pitchFamily="34" charset="0"/>
                <a:hlinkClick r:id="rId4"/>
              </a:rPr>
              <a:t>rsnelick@nist.gov</a:t>
            </a:r>
            <a:r>
              <a:rPr lang="en-US" altLang="en-US" sz="1500" b="0" i="1" dirty="0" smtClean="0">
                <a:solidFill>
                  <a:srgbClr val="012445"/>
                </a:solidFill>
                <a:latin typeface="Franklin Gothic Medium" pitchFamily="34" charset="0"/>
              </a:rPr>
              <a:t> </a:t>
            </a:r>
            <a:endParaRPr lang="en-US" altLang="en-US" sz="1500" b="0" i="1" dirty="0">
              <a:solidFill>
                <a:srgbClr val="012445"/>
              </a:solidFill>
              <a:latin typeface="Franklin Gothic Medium" pitchFamily="34" charset="0"/>
            </a:endParaRPr>
          </a:p>
        </p:txBody>
      </p:sp>
      <p:sp>
        <p:nvSpPr>
          <p:cNvPr id="5" name="Rectangle 19"/>
          <p:cNvSpPr>
            <a:spLocks noChangeArrowheads="1"/>
          </p:cNvSpPr>
          <p:nvPr/>
        </p:nvSpPr>
        <p:spPr bwMode="auto">
          <a:xfrm>
            <a:off x="528916" y="4191000"/>
            <a:ext cx="400757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spcBef>
                <a:spcPct val="0"/>
              </a:spcBef>
              <a:spcAft>
                <a:spcPct val="0"/>
              </a:spcAft>
            </a:pPr>
            <a:endParaRPr lang="en-US" altLang="en-US" sz="800" b="0" i="1" dirty="0" smtClean="0">
              <a:solidFill>
                <a:srgbClr val="012445"/>
              </a:solidFill>
              <a:latin typeface="Franklin Gothic Medium" pitchFamily="34" charset="0"/>
            </a:endParaRPr>
          </a:p>
          <a:p>
            <a:pPr eaLnBrk="1" fontAlgn="base" hangingPunct="1">
              <a:spcBef>
                <a:spcPct val="0"/>
              </a:spcBef>
              <a:spcAft>
                <a:spcPct val="0"/>
              </a:spcAft>
            </a:pPr>
            <a:r>
              <a:rPr lang="en-US" altLang="en-US" sz="2200" b="0" i="1" dirty="0" smtClean="0">
                <a:solidFill>
                  <a:srgbClr val="012445"/>
                </a:solidFill>
                <a:latin typeface="Franklin Gothic Medium" pitchFamily="34" charset="0"/>
              </a:rPr>
              <a:t>Robert </a:t>
            </a:r>
            <a:r>
              <a:rPr lang="en-US" altLang="en-US" sz="2200" b="0" i="1" dirty="0">
                <a:solidFill>
                  <a:srgbClr val="012445"/>
                </a:solidFill>
                <a:latin typeface="Franklin Gothic Medium" pitchFamily="34" charset="0"/>
              </a:rPr>
              <a:t>Snelick</a:t>
            </a:r>
          </a:p>
          <a:p>
            <a:pPr eaLnBrk="1" fontAlgn="base" hangingPunct="1">
              <a:spcBef>
                <a:spcPct val="0"/>
              </a:spcBef>
              <a:spcAft>
                <a:spcPct val="0"/>
              </a:spcAft>
            </a:pPr>
            <a:r>
              <a:rPr lang="en-US" altLang="en-US" sz="1500" b="0" i="1" dirty="0" smtClean="0">
                <a:solidFill>
                  <a:srgbClr val="012445"/>
                </a:solidFill>
                <a:latin typeface="Franklin Gothic Medium" pitchFamily="34" charset="0"/>
              </a:rPr>
              <a:t>National </a:t>
            </a:r>
            <a:r>
              <a:rPr lang="en-US" altLang="en-US" sz="1500" b="0" i="1" dirty="0">
                <a:solidFill>
                  <a:srgbClr val="012445"/>
                </a:solidFill>
                <a:latin typeface="Franklin Gothic Medium" pitchFamily="34" charset="0"/>
              </a:rPr>
              <a:t>Institute of Standards and </a:t>
            </a:r>
            <a:r>
              <a:rPr lang="en-US" altLang="en-US" sz="1500" b="0" i="1" dirty="0" smtClean="0">
                <a:solidFill>
                  <a:srgbClr val="012445"/>
                </a:solidFill>
                <a:latin typeface="Franklin Gothic Medium" pitchFamily="34" charset="0"/>
              </a:rPr>
              <a:t>Technology</a:t>
            </a:r>
            <a:endParaRPr lang="en-US" altLang="en-US" sz="1500" b="0" i="1" dirty="0">
              <a:solidFill>
                <a:srgbClr val="012445"/>
              </a:solidFill>
              <a:latin typeface="Franklin Gothic Medium" pitchFamily="34" charset="0"/>
            </a:endParaRPr>
          </a:p>
        </p:txBody>
      </p:sp>
      <p:sp>
        <p:nvSpPr>
          <p:cNvPr id="6" name="TextBox 5"/>
          <p:cNvSpPr txBox="1"/>
          <p:nvPr/>
        </p:nvSpPr>
        <p:spPr>
          <a:xfrm>
            <a:off x="228600" y="6336268"/>
            <a:ext cx="6705600" cy="369332"/>
          </a:xfrm>
          <a:prstGeom prst="rect">
            <a:avLst/>
          </a:prstGeom>
          <a:noFill/>
        </p:spPr>
        <p:txBody>
          <a:bodyPr wrap="square" rtlCol="0">
            <a:spAutoFit/>
          </a:bodyPr>
          <a:lstStyle/>
          <a:p>
            <a:r>
              <a:rPr lang="en-US" dirty="0" smtClean="0">
                <a:solidFill>
                  <a:schemeClr val="bg1"/>
                </a:solidFill>
              </a:rPr>
              <a:t>Version </a:t>
            </a:r>
            <a:r>
              <a:rPr lang="en-US" dirty="0" smtClean="0">
                <a:solidFill>
                  <a:schemeClr val="bg1"/>
                </a:solidFill>
              </a:rPr>
              <a:t>8 </a:t>
            </a:r>
            <a:r>
              <a:rPr lang="en-US" dirty="0" smtClean="0">
                <a:solidFill>
                  <a:schemeClr val="bg1"/>
                </a:solidFill>
              </a:rPr>
              <a:t>for Public Comment</a:t>
            </a:r>
            <a:endParaRPr lang="en-US" dirty="0">
              <a:solidFill>
                <a:schemeClr val="bg1"/>
              </a:solidFill>
            </a:endParaRPr>
          </a:p>
        </p:txBody>
      </p:sp>
    </p:spTree>
    <p:extLst>
      <p:ext uri="{BB962C8B-B14F-4D97-AF65-F5344CB8AC3E}">
        <p14:creationId xmlns:p14="http://schemas.microsoft.com/office/powerpoint/2010/main" val="2953820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162" y="2877344"/>
            <a:ext cx="5482845"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1" y="2349500"/>
            <a:ext cx="3887787" cy="285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316" name="Title 1"/>
          <p:cNvSpPr>
            <a:spLocks noGrp="1"/>
          </p:cNvSpPr>
          <p:nvPr>
            <p:ph type="title"/>
          </p:nvPr>
        </p:nvSpPr>
        <p:spPr/>
        <p:txBody>
          <a:bodyPr/>
          <a:lstStyle/>
          <a:p>
            <a:r>
              <a:rPr lang="en-US" altLang="en-US" smtClean="0"/>
              <a:t>HL7 Message Validation Report</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131312792"/>
              </p:ext>
            </p:extLst>
          </p:nvPr>
        </p:nvGraphicFramePr>
        <p:xfrm>
          <a:off x="365125" y="838200"/>
          <a:ext cx="8382000" cy="1295400"/>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60078">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on the Navigation Bar.</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Test Suite.</a:t>
                      </a:r>
                    </a:p>
                    <a:p>
                      <a:pPr marL="171450" indent="-171450">
                        <a:buFont typeface="Arial" pitchFamily="34" charset="0"/>
                        <a:buChar char="•"/>
                        <a:defRPr/>
                      </a:pPr>
                      <a:r>
                        <a:rPr lang="en-US" sz="1000" b="0" baseline="0" dirty="0" smtClean="0"/>
                        <a:t>Generate and review the ‘</a:t>
                      </a:r>
                      <a:r>
                        <a:rPr lang="en-US" sz="1000" b="1" baseline="0" dirty="0" smtClean="0"/>
                        <a:t>Message Validation Report</a:t>
                      </a:r>
                      <a:r>
                        <a:rPr lang="en-US" sz="1000" b="0" baseline="0" dirty="0" smtClean="0"/>
                        <a: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Message Validation Report</a:t>
                      </a:r>
                      <a:r>
                        <a:rPr lang="en-US" sz="1000" baseline="0" dirty="0" smtClean="0">
                          <a:solidFill>
                            <a:schemeClr val="tx1"/>
                          </a:solidFill>
                        </a:rPr>
                        <a:t>’ gives a Tester the complete narrative for a single validation test. Multiple tests cannot be combined together within the report.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3328" name="Group 37"/>
          <p:cNvGrpSpPr>
            <a:grpSpLocks/>
          </p:cNvGrpSpPr>
          <p:nvPr/>
        </p:nvGrpSpPr>
        <p:grpSpPr bwMode="auto">
          <a:xfrm>
            <a:off x="104775" y="2209800"/>
            <a:ext cx="3552825" cy="355600"/>
            <a:chOff x="523481" y="3429711"/>
            <a:chExt cx="3640824" cy="354689"/>
          </a:xfrm>
        </p:grpSpPr>
        <p:sp>
          <p:nvSpPr>
            <p:cNvPr id="26" name="TextBox 25"/>
            <p:cNvSpPr txBox="1">
              <a:spLocks noChangeArrowheads="1"/>
            </p:cNvSpPr>
            <p:nvPr/>
          </p:nvSpPr>
          <p:spPr bwMode="auto">
            <a:xfrm>
              <a:off x="674776" y="3569053"/>
              <a:ext cx="1869216"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Report</a:t>
              </a:r>
              <a:r>
                <a:rPr lang="en-US" sz="800" b="0" dirty="0" smtClean="0">
                  <a:cs typeface="+mn-cs"/>
                </a:rPr>
                <a:t>’ tab.</a:t>
              </a:r>
            </a:p>
          </p:txBody>
        </p:sp>
        <p:sp>
          <p:nvSpPr>
            <p:cNvPr id="27" name="Oval 26"/>
            <p:cNvSpPr/>
            <p:nvPr/>
          </p:nvSpPr>
          <p:spPr bwMode="auto">
            <a:xfrm>
              <a:off x="523481" y="3429711"/>
              <a:ext cx="266799"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10</a:t>
              </a:r>
            </a:p>
          </p:txBody>
        </p:sp>
        <p:cxnSp>
          <p:nvCxnSpPr>
            <p:cNvPr id="28" name="Straight Connector 27"/>
            <p:cNvCxnSpPr/>
            <p:nvPr/>
          </p:nvCxnSpPr>
          <p:spPr bwMode="auto">
            <a:xfrm flipV="1">
              <a:off x="2543992" y="3562719"/>
              <a:ext cx="1620313" cy="47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329" name="Group 3"/>
          <p:cNvGrpSpPr>
            <a:grpSpLocks/>
          </p:cNvGrpSpPr>
          <p:nvPr/>
        </p:nvGrpSpPr>
        <p:grpSpPr bwMode="auto">
          <a:xfrm>
            <a:off x="169862" y="2743200"/>
            <a:ext cx="3106738" cy="1831975"/>
            <a:chOff x="103985" y="3092496"/>
            <a:chExt cx="3108967" cy="1832471"/>
          </a:xfrm>
        </p:grpSpPr>
        <p:grpSp>
          <p:nvGrpSpPr>
            <p:cNvPr id="13330" name="Group 37"/>
            <p:cNvGrpSpPr>
              <a:grpSpLocks/>
            </p:cNvGrpSpPr>
            <p:nvPr/>
          </p:nvGrpSpPr>
          <p:grpSpPr bwMode="auto">
            <a:xfrm>
              <a:off x="103985" y="3092496"/>
              <a:ext cx="2737727" cy="1832471"/>
              <a:chOff x="523481" y="3429711"/>
              <a:chExt cx="2805709" cy="1829374"/>
            </a:xfrm>
          </p:grpSpPr>
          <p:sp>
            <p:nvSpPr>
              <p:cNvPr id="31" name="TextBox 30"/>
              <p:cNvSpPr txBox="1">
                <a:spLocks noChangeArrowheads="1"/>
              </p:cNvSpPr>
              <p:nvPr/>
            </p:nvSpPr>
            <p:spPr bwMode="auto">
              <a:xfrm>
                <a:off x="674894" y="3569213"/>
                <a:ext cx="2653783" cy="168987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a:t>
                </a:r>
                <a:r>
                  <a:rPr lang="en-US" sz="800" dirty="0" smtClean="0">
                    <a:cs typeface="+mn-cs"/>
                  </a:rPr>
                  <a:t>Message Validation Report</a:t>
                </a:r>
                <a:r>
                  <a:rPr lang="en-US" sz="800" b="0" dirty="0" smtClean="0">
                    <a:cs typeface="+mn-cs"/>
                  </a:rPr>
                  <a:t>’ presents the complete results of HL7 message validation testing  in an easily consumable format.</a:t>
                </a:r>
              </a:p>
              <a:p>
                <a:pPr algn="ctr" eaLnBrk="1" hangingPunct="1">
                  <a:defRPr/>
                </a:pPr>
                <a:endParaRPr lang="en-US" sz="800" b="0" dirty="0">
                  <a:cs typeface="+mn-cs"/>
                </a:endParaRPr>
              </a:p>
              <a:p>
                <a:pPr algn="ctr" eaLnBrk="1" hangingPunct="1">
                  <a:defRPr/>
                </a:pPr>
                <a:r>
                  <a:rPr lang="en-US" sz="800" b="0" dirty="0" smtClean="0">
                    <a:cs typeface="+mn-cs"/>
                  </a:rPr>
                  <a:t>Meta such as validation testing type, tool used, and profile used to validate against are included in the report.</a:t>
                </a:r>
              </a:p>
              <a:p>
                <a:pPr algn="ctr" eaLnBrk="1" hangingPunct="1">
                  <a:defRPr/>
                </a:pPr>
                <a:endParaRPr lang="en-US" sz="800" b="0" dirty="0">
                  <a:cs typeface="+mn-cs"/>
                </a:endParaRPr>
              </a:p>
              <a:p>
                <a:pPr algn="ctr" eaLnBrk="1" hangingPunct="1">
                  <a:defRPr/>
                </a:pPr>
                <a:r>
                  <a:rPr lang="en-US" sz="800" b="0" dirty="0" smtClean="0">
                    <a:cs typeface="+mn-cs"/>
                  </a:rPr>
                  <a:t>A detailed summary of Errors (i.e., validation fails), Alerts, Warnings</a:t>
                </a:r>
                <a:r>
                  <a:rPr lang="en-US" sz="800" b="0" dirty="0" smtClean="0">
                    <a:solidFill>
                      <a:srgbClr val="FF0000"/>
                    </a:solidFill>
                    <a:cs typeface="+mn-cs"/>
                  </a:rPr>
                  <a:t>,</a:t>
                </a:r>
                <a:r>
                  <a:rPr lang="en-US" sz="800" b="0" dirty="0" smtClean="0">
                    <a:cs typeface="+mn-cs"/>
                  </a:rPr>
                  <a:t> Information elements, and  Affirmatives (i.e., </a:t>
                </a:r>
                <a:r>
                  <a:rPr lang="en-US" sz="800" b="0" dirty="0">
                    <a:cs typeface="+mn-cs"/>
                  </a:rPr>
                  <a:t>validation successes and condition predicate </a:t>
                </a:r>
                <a:r>
                  <a:rPr lang="en-US" sz="800" b="0" dirty="0" smtClean="0">
                    <a:cs typeface="+mn-cs"/>
                  </a:rPr>
                  <a:t>satisfactions) are also presented in the report.</a:t>
                </a:r>
                <a:endParaRPr lang="en-US" sz="800" b="0" dirty="0">
                  <a:cs typeface="+mn-cs"/>
                </a:endParaRPr>
              </a:p>
            </p:txBody>
          </p:sp>
          <p:sp>
            <p:nvSpPr>
              <p:cNvPr id="32" name="Oval 31"/>
              <p:cNvSpPr/>
              <p:nvPr/>
            </p:nvSpPr>
            <p:spPr bwMode="auto">
              <a:xfrm>
                <a:off x="523481" y="3429711"/>
                <a:ext cx="267006" cy="26790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11</a:t>
                </a:r>
              </a:p>
            </p:txBody>
          </p:sp>
        </p:grpSp>
        <p:cxnSp>
          <p:nvCxnSpPr>
            <p:cNvPr id="43" name="Straight Connector 42"/>
            <p:cNvCxnSpPr/>
            <p:nvPr/>
          </p:nvCxnSpPr>
          <p:spPr bwMode="auto">
            <a:xfrm>
              <a:off x="2688701" y="3232234"/>
              <a:ext cx="524251"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06149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9" y="3200400"/>
            <a:ext cx="5912285" cy="3000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2698750"/>
            <a:ext cx="4038600" cy="2968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Title 1"/>
          <p:cNvSpPr>
            <a:spLocks noGrp="1"/>
          </p:cNvSpPr>
          <p:nvPr>
            <p:ph type="title"/>
          </p:nvPr>
        </p:nvSpPr>
        <p:spPr/>
        <p:txBody>
          <a:bodyPr/>
          <a:lstStyle/>
          <a:p>
            <a:r>
              <a:rPr lang="en-US" altLang="en-US" smtClean="0"/>
              <a:t>Conformance Profile Data Elements</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4149734785"/>
              </p:ext>
            </p:extLst>
          </p:nvPr>
        </p:nvGraphicFramePr>
        <p:xfrm>
          <a:off x="381000" y="881063"/>
          <a:ext cx="8382000" cy="1646237"/>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915">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a:t>
                      </a:r>
                      <a:r>
                        <a:rPr lang="en-US" sz="1000" baseline="0" dirty="0" smtClean="0">
                          <a:solidFill>
                            <a:schemeClr val="tx1"/>
                          </a:solidFill>
                        </a:rPr>
                        <a:t>on the Navigation Bar</a:t>
                      </a:r>
                      <a:r>
                        <a:rPr lang="en-US" sz="1000" b="0" baseline="0" dirty="0" smtClean="0"/>
                        <a:t>.</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Generate and review the ‘</a:t>
                      </a:r>
                      <a:r>
                        <a:rPr lang="en-US" sz="1000" b="1" baseline="0" dirty="0" smtClean="0"/>
                        <a:t>Profile Viewer</a:t>
                      </a:r>
                      <a:r>
                        <a:rPr lang="en-US" sz="1000" b="0" baseline="0" dirty="0" smtClean="0"/>
                        <a:t>’.</a:t>
                      </a:r>
                    </a:p>
                    <a:p>
                      <a:pPr marL="171450" indent="-171450">
                        <a:buFont typeface="Arial" pitchFamily="34" charset="0"/>
                        <a:buChar char="•"/>
                        <a:defRPr/>
                      </a:pPr>
                      <a:r>
                        <a:rPr lang="en-US" sz="1000" b="0" baseline="0" dirty="0" smtClean="0"/>
                        <a:t>Review HL7 message data type and element requirements.</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Profile Viewer</a:t>
                      </a:r>
                      <a:r>
                        <a:rPr lang="en-US" sz="1000" baseline="0" dirty="0" smtClean="0">
                          <a:solidFill>
                            <a:schemeClr val="tx1"/>
                          </a:solidFill>
                        </a:rPr>
                        <a:t>’ gives a Tester the complete standard / implementation guide metadata components that is needed to perform supplemental message validation, error remediation, and troubleshooting.</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4351" name="Group 37"/>
          <p:cNvGrpSpPr>
            <a:grpSpLocks/>
          </p:cNvGrpSpPr>
          <p:nvPr/>
        </p:nvGrpSpPr>
        <p:grpSpPr bwMode="auto">
          <a:xfrm>
            <a:off x="104775" y="2559050"/>
            <a:ext cx="4514850" cy="355600"/>
            <a:chOff x="523481" y="3429711"/>
            <a:chExt cx="4626354" cy="354689"/>
          </a:xfrm>
        </p:grpSpPr>
        <p:sp>
          <p:nvSpPr>
            <p:cNvPr id="26" name="TextBox 25"/>
            <p:cNvSpPr txBox="1">
              <a:spLocks noChangeArrowheads="1"/>
            </p:cNvSpPr>
            <p:nvPr/>
          </p:nvSpPr>
          <p:spPr bwMode="auto">
            <a:xfrm>
              <a:off x="674765" y="3569053"/>
              <a:ext cx="1869086"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Profile Viewer</a:t>
              </a:r>
              <a:r>
                <a:rPr lang="en-US" sz="800" b="0" dirty="0" smtClean="0">
                  <a:cs typeface="+mn-cs"/>
                </a:rPr>
                <a:t>’ tab.</a:t>
              </a:r>
            </a:p>
          </p:txBody>
        </p:sp>
        <p:sp>
          <p:nvSpPr>
            <p:cNvPr id="27" name="Oval 26"/>
            <p:cNvSpPr/>
            <p:nvPr/>
          </p:nvSpPr>
          <p:spPr bwMode="auto">
            <a:xfrm>
              <a:off x="523481" y="3429711"/>
              <a:ext cx="266780"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12</a:t>
              </a:r>
            </a:p>
          </p:txBody>
        </p:sp>
        <p:cxnSp>
          <p:nvCxnSpPr>
            <p:cNvPr id="28" name="Straight Connector 27"/>
            <p:cNvCxnSpPr/>
            <p:nvPr/>
          </p:nvCxnSpPr>
          <p:spPr bwMode="auto">
            <a:xfrm flipV="1">
              <a:off x="2543851" y="3562719"/>
              <a:ext cx="2605984" cy="47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52" name="Group 3"/>
          <p:cNvGrpSpPr>
            <a:grpSpLocks/>
          </p:cNvGrpSpPr>
          <p:nvPr/>
        </p:nvGrpSpPr>
        <p:grpSpPr bwMode="auto">
          <a:xfrm>
            <a:off x="104775" y="3070226"/>
            <a:ext cx="3243263" cy="2940467"/>
            <a:chOff x="103985" y="3092495"/>
            <a:chExt cx="3244751" cy="2940181"/>
          </a:xfrm>
        </p:grpSpPr>
        <p:grpSp>
          <p:nvGrpSpPr>
            <p:cNvPr id="14354" name="Group 37"/>
            <p:cNvGrpSpPr>
              <a:grpSpLocks/>
            </p:cNvGrpSpPr>
            <p:nvPr/>
          </p:nvGrpSpPr>
          <p:grpSpPr bwMode="auto">
            <a:xfrm>
              <a:off x="103985" y="3092495"/>
              <a:ext cx="2738105" cy="2940181"/>
              <a:chOff x="523481" y="3429711"/>
              <a:chExt cx="2806096" cy="2935213"/>
            </a:xfrm>
          </p:grpSpPr>
          <p:sp>
            <p:nvSpPr>
              <p:cNvPr id="31" name="TextBox 30"/>
              <p:cNvSpPr txBox="1">
                <a:spLocks noChangeArrowheads="1"/>
              </p:cNvSpPr>
              <p:nvPr/>
            </p:nvSpPr>
            <p:spPr bwMode="auto">
              <a:xfrm>
                <a:off x="674854" y="3569161"/>
                <a:ext cx="2654723" cy="2795763"/>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This display presents an interactive interface in which to view data elements and table values for a selected Conformance Profile. The ‘</a:t>
                </a:r>
                <a:r>
                  <a:rPr lang="en-US" sz="800" dirty="0" smtClean="0">
                    <a:cs typeface="+mn-cs"/>
                  </a:rPr>
                  <a:t>Message Structure</a:t>
                </a:r>
                <a:r>
                  <a:rPr lang="en-US" sz="800" b="0" dirty="0" smtClean="0">
                    <a:cs typeface="+mn-cs"/>
                  </a:rPr>
                  <a:t>’ tab displays </a:t>
                </a:r>
                <a:r>
                  <a:rPr lang="en-US" sz="800" b="0" dirty="0" smtClean="0">
                    <a:solidFill>
                      <a:srgbClr val="FF0000"/>
                    </a:solidFill>
                    <a:cs typeface="+mn-cs"/>
                  </a:rPr>
                  <a:t> </a:t>
                </a:r>
                <a:r>
                  <a:rPr lang="en-US" sz="800" b="0" dirty="0" smtClean="0">
                    <a:cs typeface="+mn-cs"/>
                  </a:rPr>
                  <a:t>data segments for a selected </a:t>
                </a:r>
                <a:r>
                  <a:rPr lang="en-US" sz="800" b="0" dirty="0">
                    <a:cs typeface="+mn-cs"/>
                  </a:rPr>
                  <a:t>Conformance </a:t>
                </a:r>
                <a:r>
                  <a:rPr lang="en-US" sz="800" b="0" dirty="0" smtClean="0">
                    <a:cs typeface="+mn-cs"/>
                  </a:rPr>
                  <a:t>Profile. Each segment can be filtered by selecting the corresponding tab. Data types are organized based on message ‘</a:t>
                </a:r>
                <a:r>
                  <a:rPr lang="en-US" sz="800" dirty="0" smtClean="0">
                    <a:cs typeface="+mn-cs"/>
                  </a:rPr>
                  <a:t>Group</a:t>
                </a:r>
                <a:r>
                  <a:rPr lang="en-US" sz="800" b="0" dirty="0" smtClean="0">
                    <a:cs typeface="+mn-cs"/>
                  </a:rPr>
                  <a:t>’, ‘</a:t>
                </a:r>
                <a:r>
                  <a:rPr lang="en-US" sz="800" dirty="0" smtClean="0">
                    <a:cs typeface="+mn-cs"/>
                  </a:rPr>
                  <a:t>Segment</a:t>
                </a:r>
                <a:r>
                  <a:rPr lang="en-US" sz="800" b="0" dirty="0" smtClean="0">
                    <a:cs typeface="+mn-cs"/>
                  </a:rPr>
                  <a:t>’, ‘</a:t>
                </a:r>
                <a:r>
                  <a:rPr lang="en-US" sz="800" dirty="0" smtClean="0">
                    <a:cs typeface="+mn-cs"/>
                  </a:rPr>
                  <a:t>Field</a:t>
                </a:r>
                <a:r>
                  <a:rPr lang="en-US" sz="800" b="0" dirty="0" smtClean="0">
                    <a:cs typeface="+mn-cs"/>
                  </a:rPr>
                  <a:t>’, ‘</a:t>
                </a:r>
                <a:r>
                  <a:rPr lang="en-US" sz="800" dirty="0" smtClean="0">
                    <a:cs typeface="+mn-cs"/>
                  </a:rPr>
                  <a:t>Component</a:t>
                </a:r>
                <a:r>
                  <a:rPr lang="en-US" sz="800" b="0" dirty="0" smtClean="0">
                    <a:cs typeface="+mn-cs"/>
                  </a:rPr>
                  <a:t>’, and ‘</a:t>
                </a:r>
                <a:r>
                  <a:rPr lang="en-US" sz="800" dirty="0" smtClean="0">
                    <a:cs typeface="+mn-cs"/>
                  </a:rPr>
                  <a:t>Subcomponent</a:t>
                </a:r>
                <a:r>
                  <a:rPr lang="en-US" sz="800" b="0" dirty="0" smtClean="0">
                    <a:cs typeface="+mn-cs"/>
                  </a:rPr>
                  <a:t>’.</a:t>
                </a:r>
              </a:p>
              <a:p>
                <a:pPr algn="ctr" eaLnBrk="1" hangingPunct="1">
                  <a:defRPr/>
                </a:pPr>
                <a:endParaRPr lang="en-US" sz="800" b="0" dirty="0">
                  <a:cs typeface="+mn-cs"/>
                </a:endParaRPr>
              </a:p>
              <a:p>
                <a:pPr algn="ctr" eaLnBrk="1" hangingPunct="1">
                  <a:defRPr/>
                </a:pPr>
                <a:r>
                  <a:rPr lang="en-US" sz="800" b="0" dirty="0" smtClean="0">
                    <a:cs typeface="+mn-cs"/>
                  </a:rPr>
                  <a:t>Data elements may be filtered according to Usage by selecting either:</a:t>
                </a:r>
              </a:p>
              <a:p>
                <a:pPr marL="171450" indent="-171450" eaLnBrk="1" hangingPunct="1">
                  <a:buFontTx/>
                  <a:buChar char="-"/>
                  <a:defRPr/>
                </a:pPr>
                <a:r>
                  <a:rPr lang="en-US" sz="800" b="0" dirty="0" smtClean="0">
                    <a:cs typeface="+mn-cs"/>
                  </a:rPr>
                  <a:t>‘</a:t>
                </a:r>
                <a:r>
                  <a:rPr lang="en-US" sz="800" dirty="0" smtClean="0">
                    <a:cs typeface="+mn-cs"/>
                  </a:rPr>
                  <a:t>R, RE, C (only)</a:t>
                </a:r>
                <a:r>
                  <a:rPr lang="en-US" sz="800" b="0" dirty="0" smtClean="0">
                    <a:cs typeface="+mn-cs"/>
                  </a:rPr>
                  <a:t>’ – Required, Required but may be empty, and Conditional; or</a:t>
                </a:r>
              </a:p>
              <a:p>
                <a:pPr marL="171450" indent="-171450" eaLnBrk="1" hangingPunct="1">
                  <a:buFontTx/>
                  <a:buChar char="-"/>
                  <a:defRPr/>
                </a:pPr>
                <a:r>
                  <a:rPr lang="en-US" sz="800" b="0" dirty="0" smtClean="0">
                    <a:cs typeface="+mn-cs"/>
                  </a:rPr>
                  <a:t> or ‘</a:t>
                </a:r>
                <a:r>
                  <a:rPr lang="en-US" sz="800" dirty="0" smtClean="0">
                    <a:cs typeface="+mn-cs"/>
                  </a:rPr>
                  <a:t>R, RE, C, O, X (All)</a:t>
                </a:r>
                <a:r>
                  <a:rPr lang="en-US" sz="800" b="0" dirty="0" smtClean="0">
                    <a:cs typeface="+mn-cs"/>
                  </a:rPr>
                  <a:t>’ – Required</a:t>
                </a:r>
                <a:r>
                  <a:rPr lang="en-US" sz="800" b="0" dirty="0">
                    <a:cs typeface="+mn-cs"/>
                  </a:rPr>
                  <a:t>, Required but may be empty</a:t>
                </a:r>
                <a:r>
                  <a:rPr lang="en-US" sz="800" b="0" dirty="0" smtClean="0">
                    <a:cs typeface="+mn-cs"/>
                  </a:rPr>
                  <a:t>, Conditional, Optional, and Not supported.</a:t>
                </a:r>
              </a:p>
              <a:p>
                <a:pPr marL="171450" indent="-171450" eaLnBrk="1" hangingPunct="1">
                  <a:buFontTx/>
                  <a:buChar char="-"/>
                  <a:defRPr/>
                </a:pPr>
                <a:endParaRPr lang="en-US" sz="800" b="0" dirty="0">
                  <a:cs typeface="+mn-cs"/>
                </a:endParaRPr>
              </a:p>
              <a:p>
                <a:pPr eaLnBrk="1" hangingPunct="1">
                  <a:defRPr/>
                </a:pPr>
                <a:r>
                  <a:rPr lang="en-US" sz="800" b="0" dirty="0" smtClean="0">
                    <a:cs typeface="+mn-cs"/>
                  </a:rPr>
                  <a:t>‘</a:t>
                </a:r>
                <a:r>
                  <a:rPr lang="en-US" sz="800" dirty="0" smtClean="0">
                    <a:cs typeface="+mn-cs"/>
                  </a:rPr>
                  <a:t>Usage</a:t>
                </a:r>
                <a:r>
                  <a:rPr lang="en-US" sz="800" b="0" dirty="0" smtClean="0">
                    <a:cs typeface="+mn-cs"/>
                  </a:rPr>
                  <a:t>', '</a:t>
                </a:r>
                <a:r>
                  <a:rPr lang="en-US" sz="800" dirty="0" smtClean="0">
                    <a:cs typeface="+mn-cs"/>
                  </a:rPr>
                  <a:t>Cardinalit</a:t>
                </a:r>
                <a:r>
                  <a:rPr lang="en-US" sz="800" b="0" dirty="0" smtClean="0">
                    <a:cs typeface="+mn-cs"/>
                  </a:rPr>
                  <a:t>y’, ‘</a:t>
                </a:r>
                <a:r>
                  <a:rPr lang="en-US" sz="800" dirty="0" smtClean="0">
                    <a:cs typeface="+mn-cs"/>
                  </a:rPr>
                  <a:t>Data Type</a:t>
                </a:r>
                <a:r>
                  <a:rPr lang="en-US" sz="800" b="0" dirty="0" smtClean="0">
                    <a:cs typeface="+mn-cs"/>
                  </a:rPr>
                  <a:t>’, ‘</a:t>
                </a:r>
                <a:r>
                  <a:rPr lang="en-US" sz="800" dirty="0" smtClean="0">
                    <a:cs typeface="+mn-cs"/>
                  </a:rPr>
                  <a:t>Length</a:t>
                </a:r>
                <a:r>
                  <a:rPr lang="en-US" sz="800" b="0" dirty="0" smtClean="0">
                    <a:cs typeface="+mn-cs"/>
                  </a:rPr>
                  <a:t>’ </a:t>
                </a:r>
                <a:r>
                  <a:rPr lang="en-US" sz="800" b="0" dirty="0" smtClean="0"/>
                  <a:t>‘</a:t>
                </a:r>
                <a:r>
                  <a:rPr lang="en-US" sz="800" dirty="0" smtClean="0"/>
                  <a:t>Referenc</a:t>
                </a:r>
                <a:r>
                  <a:rPr lang="en-US" sz="800" b="0" dirty="0" smtClean="0"/>
                  <a:t>e’, </a:t>
                </a:r>
                <a:r>
                  <a:rPr lang="en-US" sz="800" dirty="0" smtClean="0">
                    <a:cs typeface="+mn-cs"/>
                  </a:rPr>
                  <a:t>Predicate</a:t>
                </a:r>
                <a:r>
                  <a:rPr lang="en-US" sz="800" b="0" dirty="0" smtClean="0">
                    <a:cs typeface="+mn-cs"/>
                  </a:rPr>
                  <a:t>’, and ‘</a:t>
                </a:r>
                <a:r>
                  <a:rPr lang="en-US" sz="800" dirty="0" smtClean="0">
                    <a:cs typeface="+mn-cs"/>
                  </a:rPr>
                  <a:t>Conformance Statement</a:t>
                </a:r>
                <a:r>
                  <a:rPr lang="en-US" sz="800" b="0" dirty="0" smtClean="0">
                    <a:cs typeface="+mn-cs"/>
                  </a:rPr>
                  <a:t>’ fields are also represented for each data element.</a:t>
                </a:r>
              </a:p>
            </p:txBody>
          </p:sp>
          <p:sp>
            <p:nvSpPr>
              <p:cNvPr id="32" name="Oval 31"/>
              <p:cNvSpPr/>
              <p:nvPr/>
            </p:nvSpPr>
            <p:spPr bwMode="auto">
              <a:xfrm>
                <a:off x="523481" y="3429711"/>
                <a:ext cx="266937" cy="26780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13</a:t>
                </a:r>
              </a:p>
            </p:txBody>
          </p:sp>
        </p:grpSp>
        <p:cxnSp>
          <p:nvCxnSpPr>
            <p:cNvPr id="43" name="Straight Connector 42"/>
            <p:cNvCxnSpPr/>
            <p:nvPr/>
          </p:nvCxnSpPr>
          <p:spPr bwMode="auto">
            <a:xfrm>
              <a:off x="2688033" y="3232180"/>
              <a:ext cx="660703"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227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217069"/>
            <a:ext cx="2852737"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698750"/>
            <a:ext cx="42576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Title 1"/>
          <p:cNvSpPr>
            <a:spLocks noGrp="1"/>
          </p:cNvSpPr>
          <p:nvPr>
            <p:ph type="title"/>
          </p:nvPr>
        </p:nvSpPr>
        <p:spPr/>
        <p:txBody>
          <a:bodyPr/>
          <a:lstStyle/>
          <a:p>
            <a:r>
              <a:rPr lang="en-US" altLang="en-US" smtClean="0"/>
              <a:t>View Conformance Profile Vocabulary</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2227268658"/>
              </p:ext>
            </p:extLst>
          </p:nvPr>
        </p:nvGraphicFramePr>
        <p:xfrm>
          <a:off x="381000" y="881063"/>
          <a:ext cx="8382000" cy="1646237"/>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915">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a:t>
                      </a:r>
                      <a:r>
                        <a:rPr lang="en-US" sz="1000" baseline="0" dirty="0" smtClean="0">
                          <a:solidFill>
                            <a:schemeClr val="tx1"/>
                          </a:solidFill>
                        </a:rPr>
                        <a:t>on the Navigation Bar</a:t>
                      </a:r>
                      <a:r>
                        <a:rPr lang="en-US" sz="1000" b="0" baseline="0" dirty="0" smtClean="0"/>
                        <a:t> .</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a:t>
                      </a:r>
                      <a:r>
                        <a:rPr lang="en-US" sz="1000" baseline="0" dirty="0" smtClean="0">
                          <a:solidFill>
                            <a:schemeClr val="tx1"/>
                          </a:solidFill>
                        </a:rPr>
                        <a:t> 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Generate and review the ‘</a:t>
                      </a:r>
                      <a:r>
                        <a:rPr lang="en-US" sz="1000" b="1" baseline="0" dirty="0" smtClean="0"/>
                        <a:t>Message Validation Report</a:t>
                      </a:r>
                      <a:r>
                        <a:rPr lang="en-US" sz="1000" b="0" baseline="0" dirty="0" smtClean="0"/>
                        <a:t>’.</a:t>
                      </a:r>
                    </a:p>
                    <a:p>
                      <a:pPr marL="171450" indent="-171450">
                        <a:buFont typeface="Arial" pitchFamily="34" charset="0"/>
                        <a:buChar char="•"/>
                        <a:defRPr/>
                      </a:pPr>
                      <a:r>
                        <a:rPr lang="en-US" sz="1000" b="0" baseline="0" dirty="0" smtClean="0"/>
                        <a:t>Review HL7 message data type and element requirements.</a:t>
                      </a:r>
                    </a:p>
                    <a:p>
                      <a:pPr marL="171450" indent="-171450">
                        <a:buFont typeface="Arial" pitchFamily="34" charset="0"/>
                        <a:buChar char="•"/>
                        <a:defRPr/>
                      </a:pPr>
                      <a:r>
                        <a:rPr lang="en-US" sz="1000" b="0" baseline="0" dirty="0" smtClean="0"/>
                        <a:t>Browse </a:t>
                      </a:r>
                      <a:r>
                        <a:rPr lang="en-US" sz="1000" baseline="0" dirty="0" smtClean="0">
                          <a:solidFill>
                            <a:schemeClr val="tx1"/>
                          </a:solidFill>
                        </a:rPr>
                        <a:t>HL7 message Value Sets</a:t>
                      </a:r>
                      <a:r>
                        <a:rPr lang="en-US" sz="1000" baseline="0" dirty="0" smtClean="0">
                          <a:solidFill>
                            <a:srgbClr val="FF0000"/>
                          </a:solidFill>
                        </a:rPr>
                        <a:t> </a:t>
                      </a:r>
                      <a:r>
                        <a:rPr lang="en-US" sz="1000" baseline="0" dirty="0" smtClean="0">
                          <a:solidFill>
                            <a:schemeClr val="tx1"/>
                          </a:solidFill>
                        </a:rPr>
                        <a:t>requirements.</a:t>
                      </a:r>
                      <a:endParaRPr lang="en-US" sz="1000" b="0" baseline="0" dirty="0" smtClean="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Value Sets</a:t>
                      </a:r>
                      <a:r>
                        <a:rPr lang="en-US" sz="1000" baseline="0" dirty="0" smtClean="0">
                          <a:solidFill>
                            <a:schemeClr val="tx1"/>
                          </a:solidFill>
                        </a:rPr>
                        <a:t>’ tab provides the Tester a reference repository for HL7 message and standard / implementation guide driven Value Sets</a:t>
                      </a:r>
                      <a:r>
                        <a:rPr lang="en-US" sz="1000" baseline="0" dirty="0" smtClean="0">
                          <a:solidFill>
                            <a:srgbClr val="FF0000"/>
                          </a:solidFill>
                        </a:rPr>
                        <a:t> </a:t>
                      </a:r>
                      <a:r>
                        <a:rPr lang="en-US" sz="1000" baseline="0" dirty="0" smtClean="0">
                          <a:solidFill>
                            <a:schemeClr val="tx1"/>
                          </a:solidFill>
                        </a:rPr>
                        <a:t>requirements.</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5377" name="Group 37"/>
          <p:cNvGrpSpPr>
            <a:grpSpLocks/>
          </p:cNvGrpSpPr>
          <p:nvPr/>
        </p:nvGrpSpPr>
        <p:grpSpPr bwMode="auto">
          <a:xfrm>
            <a:off x="104775" y="2559050"/>
            <a:ext cx="5821363" cy="355600"/>
            <a:chOff x="523481" y="3429711"/>
            <a:chExt cx="5965762" cy="354689"/>
          </a:xfrm>
        </p:grpSpPr>
        <p:sp>
          <p:nvSpPr>
            <p:cNvPr id="26" name="TextBox 25"/>
            <p:cNvSpPr txBox="1">
              <a:spLocks noChangeArrowheads="1"/>
            </p:cNvSpPr>
            <p:nvPr/>
          </p:nvSpPr>
          <p:spPr bwMode="auto">
            <a:xfrm>
              <a:off x="674781" y="3569053"/>
              <a:ext cx="1869282"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Value Sets</a:t>
              </a:r>
              <a:r>
                <a:rPr lang="en-US" sz="800" b="0" dirty="0" smtClean="0">
                  <a:cs typeface="+mn-cs"/>
                </a:rPr>
                <a:t>’ tab.</a:t>
              </a:r>
            </a:p>
          </p:txBody>
        </p:sp>
        <p:sp>
          <p:nvSpPr>
            <p:cNvPr id="27" name="Oval 26"/>
            <p:cNvSpPr/>
            <p:nvPr/>
          </p:nvSpPr>
          <p:spPr bwMode="auto">
            <a:xfrm>
              <a:off x="523481" y="3429711"/>
              <a:ext cx="266808"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14</a:t>
              </a:r>
            </a:p>
          </p:txBody>
        </p:sp>
        <p:cxnSp>
          <p:nvCxnSpPr>
            <p:cNvPr id="28" name="Straight Connector 27"/>
            <p:cNvCxnSpPr/>
            <p:nvPr/>
          </p:nvCxnSpPr>
          <p:spPr bwMode="auto">
            <a:xfrm>
              <a:off x="2544063" y="3567470"/>
              <a:ext cx="394518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378" name="Group 3"/>
          <p:cNvGrpSpPr>
            <a:grpSpLocks/>
          </p:cNvGrpSpPr>
          <p:nvPr/>
        </p:nvGrpSpPr>
        <p:grpSpPr bwMode="auto">
          <a:xfrm>
            <a:off x="104775" y="3082925"/>
            <a:ext cx="2582863" cy="1463675"/>
            <a:chOff x="103985" y="3092493"/>
            <a:chExt cx="2584099" cy="1463793"/>
          </a:xfrm>
        </p:grpSpPr>
        <p:grpSp>
          <p:nvGrpSpPr>
            <p:cNvPr id="15380" name="Group 37"/>
            <p:cNvGrpSpPr>
              <a:grpSpLocks/>
            </p:cNvGrpSpPr>
            <p:nvPr/>
          </p:nvGrpSpPr>
          <p:grpSpPr bwMode="auto">
            <a:xfrm>
              <a:off x="103985" y="3092493"/>
              <a:ext cx="2318860" cy="1463793"/>
              <a:chOff x="523481" y="3429711"/>
              <a:chExt cx="2376441" cy="1461320"/>
            </a:xfrm>
          </p:grpSpPr>
          <p:sp>
            <p:nvSpPr>
              <p:cNvPr id="31" name="TextBox 30"/>
              <p:cNvSpPr txBox="1">
                <a:spLocks noChangeArrowheads="1"/>
              </p:cNvSpPr>
              <p:nvPr/>
            </p:nvSpPr>
            <p:spPr bwMode="auto">
              <a:xfrm>
                <a:off x="674858" y="3569186"/>
                <a:ext cx="2225064" cy="132184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This display presents a functional way to browse Conformance Profile Value Sets requirements.</a:t>
                </a:r>
              </a:p>
              <a:p>
                <a:pPr algn="ctr" eaLnBrk="1" hangingPunct="1">
                  <a:defRPr/>
                </a:pPr>
                <a:endParaRPr lang="en-US" sz="800" b="0" dirty="0">
                  <a:cs typeface="+mn-cs"/>
                </a:endParaRPr>
              </a:p>
              <a:p>
                <a:pPr algn="ctr" eaLnBrk="1" hangingPunct="1">
                  <a:defRPr/>
                </a:pPr>
                <a:r>
                  <a:rPr lang="en-US" sz="800" b="0" dirty="0" smtClean="0">
                    <a:cs typeface="+mn-cs"/>
                  </a:rPr>
                  <a:t>The search feature includes the capability to search based on ‘</a:t>
                </a:r>
                <a:r>
                  <a:rPr lang="en-US" sz="800" dirty="0" smtClean="0">
                    <a:cs typeface="+mn-cs"/>
                  </a:rPr>
                  <a:t>Binding Identifier’,</a:t>
                </a:r>
                <a:r>
                  <a:rPr lang="en-US" sz="800" b="0" dirty="0" smtClean="0">
                    <a:cs typeface="+mn-cs"/>
                  </a:rPr>
                  <a:t> ‘</a:t>
                </a:r>
                <a:r>
                  <a:rPr lang="en-US" sz="800" dirty="0" smtClean="0">
                    <a:cs typeface="+mn-cs"/>
                  </a:rPr>
                  <a:t>Value Set Code</a:t>
                </a:r>
                <a:r>
                  <a:rPr lang="en-US" sz="800" b="0" dirty="0" smtClean="0">
                    <a:cs typeface="+mn-cs"/>
                  </a:rPr>
                  <a:t>’, ‘</a:t>
                </a:r>
                <a:r>
                  <a:rPr lang="en-US" sz="800" dirty="0" smtClean="0">
                    <a:cs typeface="+mn-cs"/>
                  </a:rPr>
                  <a:t>Value Set Name</a:t>
                </a:r>
                <a:r>
                  <a:rPr lang="en-US" sz="800" b="0" dirty="0" smtClean="0">
                    <a:cs typeface="+mn-cs"/>
                  </a:rPr>
                  <a:t>’, and ‘</a:t>
                </a:r>
                <a:r>
                  <a:rPr lang="en-US" sz="800" dirty="0" smtClean="0">
                    <a:cs typeface="+mn-cs"/>
                  </a:rPr>
                  <a:t>Description</a:t>
                </a:r>
                <a:r>
                  <a:rPr lang="en-US" sz="800" b="0" dirty="0" smtClean="0">
                    <a:cs typeface="+mn-cs"/>
                  </a:rPr>
                  <a:t>’.</a:t>
                </a:r>
              </a:p>
              <a:p>
                <a:pPr algn="ctr" eaLnBrk="1" hangingPunct="1">
                  <a:defRPr/>
                </a:pPr>
                <a:endParaRPr lang="en-US" sz="800" b="0" dirty="0">
                  <a:solidFill>
                    <a:srgbClr val="FF0000"/>
                  </a:solidFill>
                  <a:cs typeface="+mn-cs"/>
                </a:endParaRPr>
              </a:p>
              <a:p>
                <a:pPr algn="ctr" eaLnBrk="1" hangingPunct="1">
                  <a:defRPr/>
                </a:pPr>
                <a:r>
                  <a:rPr lang="en-US" sz="800" b="0" dirty="0" smtClean="0">
                    <a:cs typeface="+mn-cs"/>
                  </a:rPr>
                  <a:t>.</a:t>
                </a:r>
                <a:endParaRPr lang="en-US" sz="800" b="0" dirty="0">
                  <a:cs typeface="+mn-cs"/>
                </a:endParaRPr>
              </a:p>
            </p:txBody>
          </p:sp>
          <p:sp>
            <p:nvSpPr>
              <p:cNvPr id="32" name="Oval 31"/>
              <p:cNvSpPr/>
              <p:nvPr/>
            </p:nvSpPr>
            <p:spPr bwMode="auto">
              <a:xfrm>
                <a:off x="523481" y="3429711"/>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15</a:t>
                </a:r>
              </a:p>
            </p:txBody>
          </p:sp>
        </p:grpSp>
        <p:cxnSp>
          <p:nvCxnSpPr>
            <p:cNvPr id="43" name="Straight Connector 42"/>
            <p:cNvCxnSpPr/>
            <p:nvPr/>
          </p:nvCxnSpPr>
          <p:spPr bwMode="auto">
            <a:xfrm>
              <a:off x="2362490" y="3233792"/>
              <a:ext cx="32559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 name="Straight Connector 18"/>
          <p:cNvCxnSpPr/>
          <p:nvPr/>
        </p:nvCxnSpPr>
        <p:spPr bwMode="auto">
          <a:xfrm flipV="1">
            <a:off x="2524125" y="3224213"/>
            <a:ext cx="3128963"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5615" y="3224214"/>
            <a:ext cx="3402186" cy="2945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85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ChangeArrowheads="1"/>
          </p:cNvSpPr>
          <p:nvPr/>
        </p:nvSpPr>
        <p:spPr bwMode="auto">
          <a:xfrm>
            <a:off x="228600" y="2371725"/>
            <a:ext cx="89154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Context-based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50848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68300" y="2286000"/>
          <a:ext cx="8394700" cy="731838"/>
        </p:xfrm>
        <a:graphic>
          <a:graphicData uri="http://schemas.openxmlformats.org/drawingml/2006/table">
            <a:tbl>
              <a:tblPr firstRow="1" bandRow="1">
                <a:tableStyleId>{5C22544A-7EE6-4342-B048-85BDC9FD1C3A}</a:tableStyleId>
              </a:tblPr>
              <a:tblGrid>
                <a:gridCol w="8394700"/>
              </a:tblGrid>
              <a:tr h="335421">
                <a:tc>
                  <a:txBody>
                    <a:bodyPr/>
                    <a:lstStyle/>
                    <a:p>
                      <a:pPr>
                        <a:defRPr/>
                      </a:pPr>
                      <a:r>
                        <a:rPr lang="en-US" sz="1600" dirty="0" smtClean="0">
                          <a:solidFill>
                            <a:schemeClr val="bg1"/>
                          </a:solidFill>
                        </a:rPr>
                        <a:t>2) Select Test Step and review Test Story</a:t>
                      </a: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396417">
                <a:tc>
                  <a:txBody>
                    <a:bodyPr/>
                    <a:lstStyle/>
                    <a:p>
                      <a:pPr marL="171450" indent="-171450" algn="l" eaLnBrk="1" hangingPunct="1">
                        <a:buFont typeface="Arial" pitchFamily="34" charset="0"/>
                        <a:buChar char="•"/>
                      </a:pPr>
                      <a:r>
                        <a:rPr lang="en-US" sz="1000" b="0" dirty="0" smtClean="0"/>
                        <a:t>Select Step 1 of Test Case.</a:t>
                      </a:r>
                    </a:p>
                    <a:p>
                      <a:pPr marL="171450" indent="-171450" algn="l" eaLnBrk="1" hangingPunct="1">
                        <a:buFont typeface="Arial" pitchFamily="34" charset="0"/>
                        <a:buChar char="•"/>
                      </a:pPr>
                      <a:r>
                        <a:rPr lang="en-US" sz="1000" b="0" dirty="0" smtClean="0"/>
                        <a:t>Test Story displays.</a:t>
                      </a: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16394" name="Title 1"/>
          <p:cNvSpPr>
            <a:spLocks noGrp="1"/>
          </p:cNvSpPr>
          <p:nvPr>
            <p:ph type="title"/>
          </p:nvPr>
        </p:nvSpPr>
        <p:spPr/>
        <p:txBody>
          <a:bodyPr/>
          <a:lstStyle/>
          <a:p>
            <a:r>
              <a:rPr lang="en-US" altLang="en-US" dirty="0" smtClean="0"/>
              <a:t>Syndromic Context-based Testing Work Flow </a:t>
            </a:r>
            <a:r>
              <a:rPr lang="en-US" altLang="en-US" sz="1400" dirty="0" smtClean="0"/>
              <a:t>(Step by Step)</a:t>
            </a:r>
          </a:p>
        </p:txBody>
      </p:sp>
      <p:graphicFrame>
        <p:nvGraphicFramePr>
          <p:cNvPr id="9" name="Table 8"/>
          <p:cNvGraphicFramePr>
            <a:graphicFrameLocks noGrp="1"/>
          </p:cNvGraphicFramePr>
          <p:nvPr>
            <p:extLst>
              <p:ext uri="{D42A27DB-BD31-4B8C-83A1-F6EECF244321}">
                <p14:modId xmlns:p14="http://schemas.microsoft.com/office/powerpoint/2010/main" val="966827235"/>
              </p:ext>
            </p:extLst>
          </p:nvPr>
        </p:nvGraphicFramePr>
        <p:xfrm>
          <a:off x="381000" y="1127125"/>
          <a:ext cx="8382000" cy="1082675"/>
        </p:xfrm>
        <a:graphic>
          <a:graphicData uri="http://schemas.openxmlformats.org/drawingml/2006/table">
            <a:tbl>
              <a:tblPr firstRow="1" bandRow="1">
                <a:tableStyleId>{5C22544A-7EE6-4342-B048-85BDC9FD1C3A}</a:tableStyleId>
              </a:tblPr>
              <a:tblGrid>
                <a:gridCol w="8382000"/>
              </a:tblGrid>
              <a:tr h="381229">
                <a:tc>
                  <a:txBody>
                    <a:bodyPr/>
                    <a:lstStyle/>
                    <a:p>
                      <a:pPr marL="0" indent="0">
                        <a:buFont typeface="Arial" pitchFamily="34" charset="0"/>
                        <a:buNone/>
                      </a:pPr>
                      <a:r>
                        <a:rPr lang="en-US" sz="1600" dirty="0" smtClean="0"/>
                        <a:t>1) Select Test Case</a:t>
                      </a:r>
                      <a:endParaRPr lang="en-US" sz="1600" dirty="0"/>
                    </a:p>
                  </a:txBody>
                  <a:tcPr marT="45719" marB="4571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701446">
                <a:tc>
                  <a:txBody>
                    <a:bodyPr/>
                    <a:lstStyle/>
                    <a:p>
                      <a:pPr marL="171450" indent="-171450">
                        <a:buFont typeface="Arial" pitchFamily="34" charset="0"/>
                        <a:buChar char="•"/>
                      </a:pPr>
                      <a:r>
                        <a:rPr lang="en-US" sz="1000" b="0" kern="1200" dirty="0" smtClean="0">
                          <a:solidFill>
                            <a:schemeClr val="dk1"/>
                          </a:solidFill>
                          <a:latin typeface="+mn-lt"/>
                          <a:ea typeface="+mn-ea"/>
                          <a:cs typeface="+mn-cs"/>
                        </a:rPr>
                        <a:t>Open Syndromic Surveillance Validation tool using link: </a:t>
                      </a:r>
                      <a:r>
                        <a:rPr lang="en-US" sz="1000" u="sng" kern="1200" dirty="0" smtClean="0">
                          <a:solidFill>
                            <a:schemeClr val="dk1"/>
                          </a:solidFill>
                          <a:effectLst/>
                          <a:latin typeface="+mn-lt"/>
                          <a:ea typeface="+mn-ea"/>
                          <a:cs typeface="+mn-cs"/>
                          <a:hlinkClick r:id="rId2"/>
                        </a:rPr>
                        <a:t>http://hl7v2-ss-r2-testing.nist.gov/</a:t>
                      </a:r>
                      <a:endParaRPr lang="en-US" sz="1000" u="sng" kern="1200" dirty="0" smtClean="0">
                        <a:solidFill>
                          <a:schemeClr val="dk1"/>
                        </a:solidFill>
                        <a:effectLst/>
                        <a:latin typeface="+mn-lt"/>
                        <a:ea typeface="+mn-ea"/>
                        <a:cs typeface="+mn-cs"/>
                      </a:endParaRPr>
                    </a:p>
                    <a:p>
                      <a:pPr marL="171450" indent="-171450">
                        <a:buFont typeface="Arial" pitchFamily="34" charset="0"/>
                        <a:buChar char="•"/>
                      </a:pPr>
                      <a:r>
                        <a:rPr lang="en-US" sz="1000" b="0" kern="1200" dirty="0" smtClean="0">
                          <a:solidFill>
                            <a:schemeClr val="dk1"/>
                          </a:solidFill>
                          <a:latin typeface="+mn-lt"/>
                          <a:ea typeface="+mn-ea"/>
                          <a:cs typeface="+mn-cs"/>
                        </a:rPr>
                        <a:t>Click </a:t>
                      </a:r>
                      <a:r>
                        <a:rPr lang="en-US" sz="1000" b="0" kern="1200" dirty="0" smtClean="0">
                          <a:solidFill>
                            <a:schemeClr val="dk1"/>
                          </a:solidFill>
                          <a:latin typeface="+mn-lt"/>
                          <a:ea typeface="+mn-ea"/>
                          <a:cs typeface="+mn-cs"/>
                        </a:rPr>
                        <a:t>on Context-based Validation tab.</a:t>
                      </a:r>
                    </a:p>
                    <a:p>
                      <a:pPr marL="171450" indent="-171450">
                        <a:buFont typeface="Arial" pitchFamily="34" charset="0"/>
                        <a:buChar char="•"/>
                      </a:pPr>
                      <a:r>
                        <a:rPr lang="en-US" sz="1000" b="0" kern="1200" dirty="0" smtClean="0">
                          <a:solidFill>
                            <a:schemeClr val="dk1"/>
                          </a:solidFill>
                          <a:latin typeface="+mn-lt"/>
                          <a:ea typeface="+mn-ea"/>
                          <a:cs typeface="+mn-cs"/>
                        </a:rPr>
                        <a:t>Click on arrows to expand the first Test Scenario. Expand the Test Cases and select a Test Case.</a:t>
                      </a:r>
                    </a:p>
                    <a:p>
                      <a:pPr marL="171450" indent="-171450">
                        <a:buFont typeface="Arial" pitchFamily="34" charset="0"/>
                        <a:buChar char="•"/>
                      </a:pPr>
                      <a:r>
                        <a:rPr lang="en-US" sz="1000" b="0" kern="1200" dirty="0" smtClean="0">
                          <a:solidFill>
                            <a:schemeClr val="dk1"/>
                          </a:solidFill>
                          <a:latin typeface="+mn-lt"/>
                          <a:ea typeface="+mn-ea"/>
                          <a:cs typeface="+mn-cs"/>
                        </a:rPr>
                        <a:t>Test Case displays.</a:t>
                      </a:r>
                    </a:p>
                  </a:txBody>
                  <a:tcPr marT="45719" marB="4571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355600" y="3094038"/>
          <a:ext cx="8394700" cy="1676400"/>
        </p:xfrm>
        <a:graphic>
          <a:graphicData uri="http://schemas.openxmlformats.org/drawingml/2006/table">
            <a:tbl>
              <a:tblPr firstRow="1" bandRow="1">
                <a:tableStyleId>{5C22544A-7EE6-4342-B048-85BDC9FD1C3A}</a:tableStyleId>
              </a:tblPr>
              <a:tblGrid>
                <a:gridCol w="8394700"/>
              </a:tblGrid>
              <a:tr h="365720">
                <a:tc>
                  <a:txBody>
                    <a:bodyPr/>
                    <a:lstStyle/>
                    <a:p>
                      <a:pPr>
                        <a:defRPr/>
                      </a:pPr>
                      <a:r>
                        <a:rPr lang="en-US" sz="1600" dirty="0" smtClean="0">
                          <a:solidFill>
                            <a:schemeClr val="bg1"/>
                          </a:solidFill>
                        </a:rPr>
                        <a:t>3) Review Test Data Specification and Message Content</a:t>
                      </a:r>
                    </a:p>
                  </a:txBody>
                  <a:tcPr marT="45691" marB="4569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680">
                <a:tc>
                  <a:txBody>
                    <a:bodyPr/>
                    <a:lstStyle/>
                    <a:p>
                      <a:pPr marL="171450" indent="-171450">
                        <a:buFont typeface="Arial" pitchFamily="34" charset="0"/>
                        <a:buChar char="•"/>
                        <a:defRPr/>
                      </a:pPr>
                      <a:r>
                        <a:rPr lang="en-US" sz="1000" dirty="0" smtClean="0">
                          <a:solidFill>
                            <a:schemeClr val="tx1"/>
                          </a:solidFill>
                        </a:rPr>
                        <a:t>Click on Test Data Specification tab.</a:t>
                      </a:r>
                    </a:p>
                    <a:p>
                      <a:pPr marL="171450" indent="-171450" algn="l" eaLnBrk="1" hangingPunct="1">
                        <a:buFont typeface="Arial" pitchFamily="34" charset="0"/>
                        <a:buChar char="•"/>
                      </a:pPr>
                      <a:r>
                        <a:rPr lang="en-US" sz="1000" b="0" dirty="0" smtClean="0">
                          <a:solidFill>
                            <a:schemeClr val="tx1"/>
                          </a:solidFill>
                        </a:rPr>
                        <a:t>Full tab is selected by default.</a:t>
                      </a:r>
                      <a:r>
                        <a:rPr lang="en-US" sz="1000" b="0" baseline="0" dirty="0" smtClean="0">
                          <a:solidFill>
                            <a:schemeClr val="tx1"/>
                          </a:solidFill>
                        </a:rPr>
                        <a:t> </a:t>
                      </a:r>
                      <a:r>
                        <a:rPr lang="en-US" sz="1000" b="0" dirty="0" smtClean="0">
                          <a:solidFill>
                            <a:schemeClr val="tx1"/>
                          </a:solidFill>
                        </a:rPr>
                        <a:t>To view a specific section, click on a tab.</a:t>
                      </a:r>
                    </a:p>
                    <a:p>
                      <a:pPr marL="171450" indent="-171450" algn="l" eaLnBrk="1" hangingPunct="1">
                        <a:buFont typeface="Arial" pitchFamily="34" charset="0"/>
                        <a:buChar char="•"/>
                      </a:pPr>
                      <a:r>
                        <a:rPr lang="en-US" sz="1000" b="0" dirty="0" smtClean="0">
                          <a:solidFill>
                            <a:schemeClr val="tx1"/>
                          </a:solidFill>
                        </a:rPr>
                        <a:t>Relevant real-world clinical data is displayed.</a:t>
                      </a:r>
                    </a:p>
                    <a:p>
                      <a:pPr marL="171450" indent="-171450">
                        <a:buFont typeface="Arial" pitchFamily="34" charset="0"/>
                        <a:buChar char="•"/>
                        <a:defRPr/>
                      </a:pPr>
                      <a:r>
                        <a:rPr lang="en-US" sz="1000" dirty="0" smtClean="0">
                          <a:solidFill>
                            <a:schemeClr val="tx1"/>
                          </a:solidFill>
                        </a:rPr>
                        <a:t>Click on Message Content tab.</a:t>
                      </a:r>
                    </a:p>
                    <a:p>
                      <a:pPr marL="171450" indent="-171450">
                        <a:buFont typeface="Arial" pitchFamily="34" charset="0"/>
                        <a:buChar char="•"/>
                        <a:defRPr/>
                      </a:pPr>
                      <a:r>
                        <a:rPr lang="en-US" sz="1000" dirty="0" smtClean="0">
                          <a:solidFill>
                            <a:schemeClr val="tx1"/>
                          </a:solidFill>
                        </a:rPr>
                        <a:t>Location specifies the location of a data element within the message.</a:t>
                      </a:r>
                    </a:p>
                    <a:p>
                      <a:pPr marL="171450" indent="-171450">
                        <a:buFont typeface="Arial" pitchFamily="34" charset="0"/>
                        <a:buChar char="•"/>
                        <a:defRPr/>
                      </a:pPr>
                      <a:r>
                        <a:rPr lang="en-US" sz="1000" dirty="0" smtClean="0">
                          <a:solidFill>
                            <a:schemeClr val="tx1"/>
                          </a:solidFill>
                        </a:rPr>
                        <a:t>Name of data element is provided.</a:t>
                      </a:r>
                    </a:p>
                    <a:p>
                      <a:pPr marL="171450" indent="-171450">
                        <a:buFont typeface="Arial" pitchFamily="34" charset="0"/>
                        <a:buChar char="•"/>
                        <a:defRPr/>
                      </a:pPr>
                      <a:r>
                        <a:rPr lang="en-US" sz="1000" dirty="0" smtClean="0">
                          <a:solidFill>
                            <a:schemeClr val="tx1"/>
                          </a:solidFill>
                        </a:rPr>
                        <a:t>Exact value of the data element for the selected Test Step is provided.</a:t>
                      </a:r>
                    </a:p>
                    <a:p>
                      <a:pPr marL="171450" indent="-171450">
                        <a:buFont typeface="Arial" pitchFamily="34" charset="0"/>
                        <a:buChar char="•"/>
                        <a:defRPr/>
                      </a:pPr>
                      <a:r>
                        <a:rPr lang="en-US" sz="1000" dirty="0" smtClean="0">
                          <a:solidFill>
                            <a:schemeClr val="tx1"/>
                          </a:solidFill>
                        </a:rPr>
                        <a:t>The categorization indicates if the data is fixed or can be changed.</a:t>
                      </a:r>
                    </a:p>
                  </a:txBody>
                  <a:tcPr marT="45691" marB="4569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55600" y="4846638"/>
          <a:ext cx="8382000" cy="609600"/>
        </p:xfrm>
        <a:graphic>
          <a:graphicData uri="http://schemas.openxmlformats.org/drawingml/2006/table">
            <a:tbl>
              <a:tblPr firstRow="1" bandRow="1">
                <a:tableStyleId>{5C22544A-7EE6-4342-B048-85BDC9FD1C3A}</a:tableStyleId>
              </a:tblPr>
              <a:tblGrid>
                <a:gridCol w="8382000"/>
              </a:tblGrid>
              <a:tr h="335278">
                <a:tc>
                  <a:txBody>
                    <a:bodyPr/>
                    <a:lstStyle/>
                    <a:p>
                      <a:pPr>
                        <a:defRPr/>
                      </a:pPr>
                      <a:r>
                        <a:rPr lang="en-US" sz="1600" dirty="0" smtClean="0">
                          <a:solidFill>
                            <a:schemeClr val="bg1"/>
                          </a:solidFill>
                        </a:rPr>
                        <a:t>4) Create test message</a:t>
                      </a:r>
                      <a:endParaRPr lang="en-US" sz="1600" dirty="0">
                        <a:solidFill>
                          <a:schemeClr val="bg1"/>
                        </a:solidFill>
                      </a:endParaRPr>
                    </a:p>
                  </a:txBody>
                  <a:tcPr marT="45700" marB="4570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274322">
                <a:tc>
                  <a:txBody>
                    <a:bodyPr/>
                    <a:lstStyle/>
                    <a:p>
                      <a:pPr marL="171450" indent="-171450">
                        <a:buFont typeface="Arial" pitchFamily="34" charset="0"/>
                        <a:buChar char="•"/>
                      </a:pPr>
                      <a:r>
                        <a:rPr lang="en-US" sz="1000" kern="1200" dirty="0" smtClean="0">
                          <a:solidFill>
                            <a:schemeClr val="tx1"/>
                          </a:solidFill>
                          <a:latin typeface="+mn-lt"/>
                          <a:ea typeface="+mn-ea"/>
                          <a:cs typeface="+mn-cs"/>
                        </a:rPr>
                        <a:t>Using the EHR technology, create the Syndromic Surveillance test message with the test data provided for the selected Test Step (step 3).</a:t>
                      </a:r>
                      <a:endParaRPr lang="en-US" sz="1000" kern="1200" dirty="0">
                        <a:solidFill>
                          <a:schemeClr val="tx1"/>
                        </a:solidFill>
                        <a:latin typeface="+mn-lt"/>
                        <a:ea typeface="+mn-ea"/>
                        <a:cs typeface="+mn-cs"/>
                      </a:endParaRPr>
                    </a:p>
                  </a:txBody>
                  <a:tcPr marT="45700" marB="4570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92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Syndromic Context-based Testing Work Flow </a:t>
            </a:r>
            <a:r>
              <a:rPr lang="en-US" altLang="en-US" sz="1400" dirty="0" smtClean="0"/>
              <a:t>(Step by Step – cont’d)</a:t>
            </a:r>
          </a:p>
        </p:txBody>
      </p:sp>
      <p:graphicFrame>
        <p:nvGraphicFramePr>
          <p:cNvPr id="8" name="Table 7"/>
          <p:cNvGraphicFramePr>
            <a:graphicFrameLocks noGrp="1"/>
          </p:cNvGraphicFramePr>
          <p:nvPr/>
        </p:nvGraphicFramePr>
        <p:xfrm>
          <a:off x="381000" y="1143000"/>
          <a:ext cx="8382000" cy="1416050"/>
        </p:xfrm>
        <a:graphic>
          <a:graphicData uri="http://schemas.openxmlformats.org/drawingml/2006/table">
            <a:tbl>
              <a:tblPr firstRow="1" bandRow="1">
                <a:tableStyleId>{5C22544A-7EE6-4342-B048-85BDC9FD1C3A}</a:tableStyleId>
              </a:tblPr>
              <a:tblGrid>
                <a:gridCol w="8382000"/>
              </a:tblGrid>
              <a:tr h="335364">
                <a:tc>
                  <a:txBody>
                    <a:bodyPr/>
                    <a:lstStyle/>
                    <a:p>
                      <a:pPr>
                        <a:defRPr/>
                      </a:pPr>
                      <a:r>
                        <a:rPr lang="en-US" sz="1600" dirty="0" smtClean="0">
                          <a:solidFill>
                            <a:schemeClr val="bg1"/>
                          </a:solidFill>
                        </a:rPr>
                        <a:t>5) Load Test Step and import test message </a:t>
                      </a:r>
                    </a:p>
                  </a:txBody>
                  <a:tcPr marT="45710" marB="4571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80686">
                <a:tc>
                  <a:txBody>
                    <a:bodyPr/>
                    <a:lstStyle/>
                    <a:p>
                      <a:pPr marL="171450" indent="-171450">
                        <a:buFont typeface="Arial" pitchFamily="34" charset="0"/>
                        <a:buChar char="•"/>
                        <a:defRPr/>
                      </a:pPr>
                      <a:r>
                        <a:rPr lang="en-US" sz="1000" dirty="0" smtClean="0">
                          <a:solidFill>
                            <a:schemeClr val="tx1"/>
                          </a:solidFill>
                        </a:rPr>
                        <a:t>Click on Select button to load the Test Step.</a:t>
                      </a:r>
                    </a:p>
                    <a:p>
                      <a:pPr marL="171450" indent="-171450">
                        <a:buFont typeface="Arial" pitchFamily="34" charset="0"/>
                        <a:buChar char="•"/>
                        <a:defRPr/>
                      </a:pPr>
                      <a:r>
                        <a:rPr lang="en-US" sz="1000" dirty="0" smtClean="0">
                          <a:solidFill>
                            <a:schemeClr val="tx1"/>
                          </a:solidFill>
                        </a:rPr>
                        <a:t>Validation page displays.</a:t>
                      </a:r>
                    </a:p>
                    <a:p>
                      <a:pPr marL="171450" indent="-171450">
                        <a:buFont typeface="Arial" pitchFamily="34" charset="0"/>
                        <a:buChar char="•"/>
                        <a:defRPr/>
                      </a:pPr>
                      <a:r>
                        <a:rPr lang="en-US" sz="1000" dirty="0" smtClean="0">
                          <a:solidFill>
                            <a:schemeClr val="tx1"/>
                          </a:solidFill>
                        </a:rPr>
                        <a:t>Click on Browse Message button.</a:t>
                      </a:r>
                    </a:p>
                    <a:p>
                      <a:pPr marL="171450" indent="-171450">
                        <a:buFont typeface="Arial" pitchFamily="34" charset="0"/>
                        <a:buChar char="•"/>
                        <a:defRPr/>
                      </a:pPr>
                      <a:r>
                        <a:rPr lang="en-US" sz="1000" dirty="0" smtClean="0">
                          <a:solidFill>
                            <a:schemeClr val="tx1"/>
                          </a:solidFill>
                        </a:rPr>
                        <a:t>Message Uploader Dialog window displays.</a:t>
                      </a:r>
                    </a:p>
                    <a:p>
                      <a:pPr marL="171450" indent="-171450">
                        <a:buFont typeface="Arial" pitchFamily="34" charset="0"/>
                        <a:buChar char="•"/>
                        <a:defRPr/>
                      </a:pPr>
                      <a:r>
                        <a:rPr lang="en-US" sz="1000" dirty="0" smtClean="0">
                          <a:solidFill>
                            <a:schemeClr val="tx1"/>
                          </a:solidFill>
                        </a:rPr>
                        <a:t>Click on Select Message button.</a:t>
                      </a:r>
                    </a:p>
                    <a:p>
                      <a:pPr marL="171450" indent="-171450">
                        <a:buFont typeface="Arial" pitchFamily="34" charset="0"/>
                        <a:buChar char="•"/>
                        <a:defRPr/>
                      </a:pPr>
                      <a:r>
                        <a:rPr lang="en-US" sz="1000" dirty="0" smtClean="0">
                          <a:solidFill>
                            <a:schemeClr val="tx1"/>
                          </a:solidFill>
                        </a:rPr>
                        <a:t>Open test message file created in step 4 to upload</a:t>
                      </a:r>
                      <a:r>
                        <a:rPr lang="en-US" sz="1000" baseline="0" dirty="0" smtClean="0">
                          <a:solidFill>
                            <a:schemeClr val="tx1"/>
                          </a:solidFill>
                        </a:rPr>
                        <a:t> it.</a:t>
                      </a:r>
                      <a:endParaRPr lang="en-US" sz="1000" dirty="0" smtClean="0">
                        <a:solidFill>
                          <a:schemeClr val="tx1"/>
                        </a:solidFill>
                      </a:endParaRPr>
                    </a:p>
                  </a:txBody>
                  <a:tcPr marT="45710" marB="4571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68300" y="2644775"/>
          <a:ext cx="8382000" cy="1546228"/>
        </p:xfrm>
        <a:graphic>
          <a:graphicData uri="http://schemas.openxmlformats.org/drawingml/2006/table">
            <a:tbl>
              <a:tblPr firstRow="1" bandRow="1">
                <a:tableStyleId>{5C22544A-7EE6-4342-B048-85BDC9FD1C3A}</a:tableStyleId>
              </a:tblPr>
              <a:tblGrid>
                <a:gridCol w="8382000"/>
              </a:tblGrid>
              <a:tr h="335177">
                <a:tc>
                  <a:txBody>
                    <a:bodyPr/>
                    <a:lstStyle/>
                    <a:p>
                      <a:pPr>
                        <a:defRPr/>
                      </a:pPr>
                      <a:r>
                        <a:rPr lang="en-US" sz="1600" dirty="0" smtClean="0">
                          <a:solidFill>
                            <a:schemeClr val="bg1"/>
                          </a:solidFill>
                        </a:rPr>
                        <a:t>6) Validate test message and review message validation errors</a:t>
                      </a:r>
                    </a:p>
                  </a:txBody>
                  <a:tcPr marT="45670" marB="4567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211048">
                <a:tc>
                  <a:txBody>
                    <a:bodyPr/>
                    <a:lstStyle/>
                    <a:p>
                      <a:pPr marL="171450" indent="-171450">
                        <a:buFont typeface="Arial" pitchFamily="34" charset="0"/>
                        <a:buChar char="•"/>
                        <a:defRPr/>
                      </a:pPr>
                      <a:r>
                        <a:rPr lang="en-US" sz="1000" dirty="0" smtClean="0">
                          <a:solidFill>
                            <a:schemeClr val="tx1"/>
                          </a:solidFill>
                        </a:rPr>
                        <a:t>Uploaded test message displays.</a:t>
                      </a:r>
                    </a:p>
                    <a:p>
                      <a:pPr marL="171450" indent="-171450">
                        <a:buFont typeface="Arial" pitchFamily="34" charset="0"/>
                        <a:buChar char="•"/>
                        <a:defRPr/>
                      </a:pPr>
                      <a:r>
                        <a:rPr lang="en-US" sz="1000" dirty="0" smtClean="0">
                          <a:solidFill>
                            <a:schemeClr val="tx1"/>
                          </a:solidFill>
                        </a:rPr>
                        <a:t>If message fails validation, errors will display in Message Validation Result section of page.</a:t>
                      </a:r>
                    </a:p>
                    <a:p>
                      <a:pPr marL="171450" indent="-171450">
                        <a:buFont typeface="Arial" pitchFamily="34" charset="0"/>
                        <a:buChar char="•"/>
                        <a:defRPr/>
                      </a:pPr>
                      <a:r>
                        <a:rPr lang="en-US" sz="1000" dirty="0" smtClean="0">
                          <a:solidFill>
                            <a:schemeClr val="tx1"/>
                          </a:solidFill>
                        </a:rPr>
                        <a:t>Click on location link to highlight the data element causing the error within the Message Tree and Content. </a:t>
                      </a:r>
                    </a:p>
                    <a:p>
                      <a:pPr marL="171450" indent="-171450">
                        <a:buFont typeface="Arial" pitchFamily="34" charset="0"/>
                        <a:buChar char="•"/>
                        <a:defRPr/>
                      </a:pPr>
                      <a:r>
                        <a:rPr lang="en-US" sz="1000" dirty="0" smtClean="0">
                          <a:solidFill>
                            <a:schemeClr val="tx1"/>
                          </a:solidFill>
                        </a:rPr>
                        <a:t>Description explains why error occurred. Format or table of data element may be provided.</a:t>
                      </a:r>
                    </a:p>
                    <a:p>
                      <a:pPr marL="171450" indent="-171450">
                        <a:buFont typeface="Arial" pitchFamily="34" charset="0"/>
                        <a:buChar char="•"/>
                        <a:defRPr/>
                      </a:pPr>
                      <a:r>
                        <a:rPr lang="en-US" sz="1000" dirty="0" smtClean="0">
                          <a:solidFill>
                            <a:schemeClr val="tx1"/>
                          </a:solidFill>
                        </a:rPr>
                        <a:t>Line number and column of errors are provided.</a:t>
                      </a:r>
                    </a:p>
                    <a:p>
                      <a:pPr marL="171450" indent="-171450">
                        <a:buFont typeface="Arial" pitchFamily="34" charset="0"/>
                        <a:buChar char="•"/>
                        <a:defRPr/>
                      </a:pPr>
                      <a:r>
                        <a:rPr lang="en-US" sz="1000" dirty="0" smtClean="0">
                          <a:solidFill>
                            <a:schemeClr val="tx1"/>
                          </a:solidFill>
                        </a:rPr>
                        <a:t>Click on page numbers to view additional pages of errors. </a:t>
                      </a:r>
                    </a:p>
                    <a:p>
                      <a:pPr marL="171450" indent="-171450">
                        <a:buFont typeface="Arial" pitchFamily="34" charset="0"/>
                        <a:buChar char="•"/>
                        <a:defRPr/>
                      </a:pPr>
                      <a:r>
                        <a:rPr lang="en-US" sz="1000" dirty="0" smtClean="0">
                          <a:solidFill>
                            <a:schemeClr val="tx1"/>
                          </a:solidFill>
                        </a:rPr>
                        <a:t>Location link displays the location of the data element.</a:t>
                      </a:r>
                    </a:p>
                  </a:txBody>
                  <a:tcPr marT="45670" marB="4567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368300" y="4254500"/>
          <a:ext cx="8382000" cy="884238"/>
        </p:xfrm>
        <a:graphic>
          <a:graphicData uri="http://schemas.openxmlformats.org/drawingml/2006/table">
            <a:tbl>
              <a:tblPr firstRow="1" bandRow="1">
                <a:tableStyleId>{5C22544A-7EE6-4342-B048-85BDC9FD1C3A}</a:tableStyleId>
              </a:tblPr>
              <a:tblGrid>
                <a:gridCol w="8382000"/>
              </a:tblGrid>
              <a:tr h="335388">
                <a:tc>
                  <a:txBody>
                    <a:bodyPr/>
                    <a:lstStyle/>
                    <a:p>
                      <a:pPr>
                        <a:defRPr/>
                      </a:pPr>
                      <a:r>
                        <a:rPr lang="en-US" sz="1600" dirty="0" smtClean="0">
                          <a:solidFill>
                            <a:schemeClr val="bg1"/>
                          </a:solidFill>
                        </a:rPr>
                        <a:t>7) Generate Validation Report</a:t>
                      </a:r>
                    </a:p>
                  </a:txBody>
                  <a:tcPr marT="45715" marB="45715">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548850">
                <a:tc>
                  <a:txBody>
                    <a:bodyPr/>
                    <a:lstStyle/>
                    <a:p>
                      <a:pPr marL="171450" indent="-171450" algn="l">
                        <a:buFont typeface="Arial" pitchFamily="34" charset="0"/>
                        <a:buChar char="•"/>
                        <a:defRPr/>
                      </a:pPr>
                      <a:r>
                        <a:rPr lang="en-US" sz="1000" dirty="0" smtClean="0"/>
                        <a:t>Click on Report Details icon to generate a report.</a:t>
                      </a:r>
                    </a:p>
                    <a:p>
                      <a:pPr marL="171450" indent="-171450" algn="l">
                        <a:buFont typeface="Arial" pitchFamily="34" charset="0"/>
                        <a:buChar char="•"/>
                        <a:defRPr/>
                      </a:pPr>
                      <a:r>
                        <a:rPr lang="en-US" sz="1000" dirty="0" smtClean="0"/>
                        <a:t>Message Validation Report may be downloaded as a PDF, XML, Word doc, HTML file. </a:t>
                      </a:r>
                    </a:p>
                    <a:p>
                      <a:pPr marL="171450" indent="-171450" algn="l">
                        <a:buFont typeface="Arial" pitchFamily="34" charset="0"/>
                        <a:buChar char="•"/>
                        <a:defRPr/>
                      </a:pPr>
                      <a:r>
                        <a:rPr lang="en-US" sz="1000" dirty="0" smtClean="0"/>
                        <a:t>Message Validation Report may be printed.</a:t>
                      </a:r>
                    </a:p>
                  </a:txBody>
                  <a:tcPr marT="45715" marB="45715">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2976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Syndromic Context-based Testing Work Flow </a:t>
            </a:r>
            <a:r>
              <a:rPr lang="en-US" altLang="en-US" sz="1400" dirty="0" smtClean="0"/>
              <a:t>(Step by Step – cont’d)</a:t>
            </a:r>
          </a:p>
        </p:txBody>
      </p:sp>
      <p:graphicFrame>
        <p:nvGraphicFramePr>
          <p:cNvPr id="8" name="Table 7"/>
          <p:cNvGraphicFramePr>
            <a:graphicFrameLocks noGrp="1"/>
          </p:cNvGraphicFramePr>
          <p:nvPr/>
        </p:nvGraphicFramePr>
        <p:xfrm>
          <a:off x="381000" y="1155700"/>
          <a:ext cx="8382000" cy="2120900"/>
        </p:xfrm>
        <a:graphic>
          <a:graphicData uri="http://schemas.openxmlformats.org/drawingml/2006/table">
            <a:tbl>
              <a:tblPr firstRow="1" bandRow="1">
                <a:tableStyleId>{5C22544A-7EE6-4342-B048-85BDC9FD1C3A}</a:tableStyleId>
              </a:tblPr>
              <a:tblGrid>
                <a:gridCol w="8382000"/>
              </a:tblGrid>
              <a:tr h="346865">
                <a:tc>
                  <a:txBody>
                    <a:bodyPr/>
                    <a:lstStyle/>
                    <a:p>
                      <a:pPr>
                        <a:defRPr/>
                      </a:pPr>
                      <a:r>
                        <a:rPr lang="en-US" sz="1600" dirty="0" smtClean="0">
                          <a:solidFill>
                            <a:schemeClr val="bg1"/>
                          </a:solidFill>
                        </a:rPr>
                        <a:t>8) Look up valid data element values and tables</a:t>
                      </a:r>
                    </a:p>
                  </a:txBody>
                  <a:tcPr marT="45678" marB="4567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774035">
                <a:tc>
                  <a:txBody>
                    <a:bodyPr/>
                    <a:lstStyle/>
                    <a:p>
                      <a:pPr marL="171450" indent="-171450">
                        <a:buFont typeface="Arial" pitchFamily="34" charset="0"/>
                        <a:buChar char="•"/>
                        <a:defRPr/>
                      </a:pPr>
                      <a:r>
                        <a:rPr lang="en-US" sz="1000" dirty="0" smtClean="0">
                          <a:solidFill>
                            <a:schemeClr val="tx1"/>
                          </a:solidFill>
                        </a:rPr>
                        <a:t>Click on Profile Viewer tab.</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latin typeface="Arial" charset="0"/>
                        </a:rPr>
                        <a:t>Click on a tab to select the conformance profile.</a:t>
                      </a:r>
                      <a:endParaRPr lang="en-US" sz="1000" dirty="0" smtClean="0">
                        <a:solidFill>
                          <a:srgbClr val="FF0000"/>
                        </a:solidFill>
                        <a:latin typeface="Arial" charset="0"/>
                      </a:endParaRPr>
                    </a:p>
                    <a:p>
                      <a:pPr marL="171450" indent="-171450" algn="l">
                        <a:buFont typeface="Arial" pitchFamily="34" charset="0"/>
                        <a:buChar char="•"/>
                        <a:defRPr/>
                      </a:pPr>
                      <a:r>
                        <a:rPr lang="en-US" sz="1000" dirty="0" smtClean="0"/>
                        <a:t>Select R, RE, C (Only) to view only required, required but may be empty and conditional elements. Select R, RE, C, O, X (All) to view all data elements, including optional and not supported elements.</a:t>
                      </a:r>
                    </a:p>
                    <a:p>
                      <a:pPr marL="171450" indent="-171450" algn="l">
                        <a:buFont typeface="Arial" pitchFamily="34" charset="0"/>
                        <a:buChar char="•"/>
                        <a:defRPr/>
                      </a:pPr>
                      <a:r>
                        <a:rPr lang="en-US" sz="1000" dirty="0" smtClean="0"/>
                        <a:t>Click on a tab to filter data elements by segment. </a:t>
                      </a:r>
                    </a:p>
                    <a:p>
                      <a:pPr marL="171450" indent="-171450" algn="l">
                        <a:buFont typeface="Arial" pitchFamily="34" charset="0"/>
                        <a:buChar char="•"/>
                        <a:defRPr/>
                      </a:pPr>
                      <a:r>
                        <a:rPr lang="en-US" sz="1000" dirty="0" smtClean="0">
                          <a:solidFill>
                            <a:schemeClr val="tx1"/>
                          </a:solidFill>
                        </a:rPr>
                        <a:t>Locate data element using element name from the location link.</a:t>
                      </a:r>
                    </a:p>
                    <a:p>
                      <a:pPr marL="171450" indent="-171450">
                        <a:buFont typeface="Arial" pitchFamily="34" charset="0"/>
                        <a:buChar char="•"/>
                        <a:defRPr/>
                      </a:pPr>
                      <a:r>
                        <a:rPr lang="en-US" sz="1000" dirty="0" smtClean="0">
                          <a:solidFill>
                            <a:schemeClr val="tx1"/>
                          </a:solidFill>
                        </a:rPr>
                        <a:t>Make a note of the table ID.</a:t>
                      </a:r>
                    </a:p>
                    <a:p>
                      <a:pPr marL="171450" indent="-171450">
                        <a:buFont typeface="Arial" pitchFamily="34" charset="0"/>
                        <a:buChar char="•"/>
                        <a:defRPr/>
                      </a:pPr>
                      <a:r>
                        <a:rPr lang="en-US" sz="1000" dirty="0" smtClean="0">
                          <a:solidFill>
                            <a:schemeClr val="tx1"/>
                          </a:solidFill>
                        </a:rPr>
                        <a:t>Click on Vocabulary tab.</a:t>
                      </a:r>
                    </a:p>
                    <a:p>
                      <a:pPr marL="171450" indent="-171450">
                        <a:buFont typeface="Arial" pitchFamily="34" charset="0"/>
                        <a:buChar char="•"/>
                        <a:defRPr/>
                      </a:pPr>
                      <a:r>
                        <a:rPr lang="en-US" sz="1000" dirty="0" smtClean="0">
                          <a:solidFill>
                            <a:schemeClr val="tx1"/>
                          </a:solidFill>
                        </a:rPr>
                        <a:t>Locate and select table ID.</a:t>
                      </a:r>
                    </a:p>
                    <a:p>
                      <a:pPr marL="171450" indent="-171450">
                        <a:buFont typeface="Arial" pitchFamily="34" charset="0"/>
                        <a:buChar char="•"/>
                        <a:defRPr/>
                      </a:pPr>
                      <a:r>
                        <a:rPr lang="en-US" sz="1000" dirty="0" smtClean="0">
                          <a:solidFill>
                            <a:schemeClr val="tx1"/>
                          </a:solidFill>
                        </a:rPr>
                        <a:t>Valid values are listed.</a:t>
                      </a:r>
                    </a:p>
                    <a:p>
                      <a:pPr marL="171450" indent="-171450">
                        <a:buFont typeface="Arial" pitchFamily="34" charset="0"/>
                        <a:buChar char="•"/>
                        <a:defRPr/>
                      </a:pPr>
                      <a:r>
                        <a:rPr lang="en-US" sz="1000" dirty="0" smtClean="0">
                          <a:solidFill>
                            <a:schemeClr val="tx1"/>
                          </a:solidFill>
                        </a:rPr>
                        <a:t>Click on Context-based Validation tab to return to message. </a:t>
                      </a:r>
                    </a:p>
                  </a:txBody>
                  <a:tcPr marT="45678" marB="4567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81000" y="3352800"/>
          <a:ext cx="8382000" cy="609600"/>
        </p:xfrm>
        <a:graphic>
          <a:graphicData uri="http://schemas.openxmlformats.org/drawingml/2006/table">
            <a:tbl>
              <a:tblPr firstRow="1" bandRow="1">
                <a:tableStyleId>{5C22544A-7EE6-4342-B048-85BDC9FD1C3A}</a:tableStyleId>
              </a:tblPr>
              <a:tblGrid>
                <a:gridCol w="8382000"/>
              </a:tblGrid>
              <a:tr h="335116">
                <a:tc>
                  <a:txBody>
                    <a:bodyPr/>
                    <a:lstStyle/>
                    <a:p>
                      <a:pPr>
                        <a:defRPr/>
                      </a:pPr>
                      <a:r>
                        <a:rPr lang="en-US" sz="1600" dirty="0" smtClean="0">
                          <a:solidFill>
                            <a:schemeClr val="bg1"/>
                          </a:solidFill>
                        </a:rPr>
                        <a:t>9) Repeat steps 2-8 for each additional Test Step of Test Case</a:t>
                      </a:r>
                    </a:p>
                  </a:txBody>
                  <a:tcPr marT="45638" marB="4563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274484">
                <a:tc>
                  <a:txBody>
                    <a:bodyPr/>
                    <a:lstStyle/>
                    <a:p>
                      <a:pPr marL="171450" indent="-171450">
                        <a:buFont typeface="Arial" pitchFamily="34" charset="0"/>
                        <a:buChar char="•"/>
                        <a:defRPr/>
                      </a:pPr>
                      <a:r>
                        <a:rPr lang="en-US" sz="1000" dirty="0" smtClean="0">
                          <a:solidFill>
                            <a:schemeClr val="tx1"/>
                          </a:solidFill>
                        </a:rPr>
                        <a:t>Select next Test Step of the Test Case</a:t>
                      </a:r>
                      <a:r>
                        <a:rPr lang="en-US" sz="1000" baseline="0" dirty="0" smtClean="0">
                          <a:solidFill>
                            <a:schemeClr val="tx1"/>
                          </a:solidFill>
                        </a:rPr>
                        <a:t> and repeat steps 2-8.</a:t>
                      </a:r>
                      <a:endParaRPr lang="en-US" sz="1000" dirty="0" smtClean="0">
                        <a:solidFill>
                          <a:schemeClr val="tx1"/>
                        </a:solidFill>
                      </a:endParaRPr>
                    </a:p>
                  </a:txBody>
                  <a:tcPr marT="45638" marB="4563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8008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38400"/>
            <a:ext cx="6831011" cy="7116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3786189"/>
            <a:ext cx="211177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a:spLocks noChangeArrowheads="1"/>
          </p:cNvSpPr>
          <p:nvPr/>
        </p:nvSpPr>
        <p:spPr bwMode="auto">
          <a:xfrm>
            <a:off x="4724401" y="4114800"/>
            <a:ext cx="4038599"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a:t>
            </a:r>
            <a:r>
              <a:rPr lang="en-US" sz="800" dirty="0" smtClean="0">
                <a:cs typeface="+mn-cs"/>
              </a:rPr>
              <a:t>Test Story’ </a:t>
            </a:r>
            <a:r>
              <a:rPr lang="en-US" sz="800" b="0" dirty="0" smtClean="0">
                <a:cs typeface="+mn-cs"/>
              </a:rPr>
              <a:t>provides a </a:t>
            </a:r>
            <a:r>
              <a:rPr lang="en-US" sz="800" b="0" i="1" dirty="0" smtClean="0">
                <a:cs typeface="+mn-cs"/>
              </a:rPr>
              <a:t>Description </a:t>
            </a:r>
            <a:r>
              <a:rPr lang="en-US" sz="800" b="0" dirty="0" smtClean="0">
                <a:cs typeface="+mn-cs"/>
              </a:rPr>
              <a:t>of what is being tested. </a:t>
            </a:r>
            <a:r>
              <a:rPr lang="en-US" sz="800" b="0" i="1" dirty="0" smtClean="0">
                <a:cs typeface="+mn-cs"/>
              </a:rPr>
              <a:t>Comments, Precondition, Post condition, Test objectives and Evaluation Criteria</a:t>
            </a:r>
            <a:r>
              <a:rPr lang="en-US" sz="800" b="0" dirty="0" smtClean="0">
                <a:cs typeface="+mn-cs"/>
              </a:rPr>
              <a:t>, are also include as part of the </a:t>
            </a:r>
            <a:r>
              <a:rPr lang="en-US" sz="800" dirty="0" smtClean="0">
                <a:cs typeface="+mn-cs"/>
              </a:rPr>
              <a:t>Test Story</a:t>
            </a:r>
            <a:r>
              <a:rPr lang="en-US" sz="800" b="0" dirty="0" smtClean="0">
                <a:cs typeface="+mn-cs"/>
              </a:rPr>
              <a:t>.</a:t>
            </a:r>
          </a:p>
        </p:txBody>
      </p:sp>
      <p:grpSp>
        <p:nvGrpSpPr>
          <p:cNvPr id="18439" name="Group 37"/>
          <p:cNvGrpSpPr>
            <a:grpSpLocks/>
          </p:cNvGrpSpPr>
          <p:nvPr/>
        </p:nvGrpSpPr>
        <p:grpSpPr bwMode="auto">
          <a:xfrm>
            <a:off x="301995" y="4775885"/>
            <a:ext cx="2251075" cy="3090863"/>
            <a:chOff x="2908554" y="2141449"/>
            <a:chExt cx="2307989" cy="3085472"/>
          </a:xfrm>
        </p:grpSpPr>
        <p:sp>
          <p:nvSpPr>
            <p:cNvPr id="37" name="Oval 36"/>
            <p:cNvSpPr/>
            <p:nvPr/>
          </p:nvSpPr>
          <p:spPr bwMode="auto">
            <a:xfrm>
              <a:off x="4949611" y="4959101"/>
              <a:ext cx="266932" cy="26782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6</a:t>
              </a:r>
            </a:p>
          </p:txBody>
        </p:sp>
        <p:sp>
          <p:nvSpPr>
            <p:cNvPr id="36" name="TextBox 35"/>
            <p:cNvSpPr txBox="1">
              <a:spLocks noChangeArrowheads="1"/>
            </p:cNvSpPr>
            <p:nvPr/>
          </p:nvSpPr>
          <p:spPr bwMode="auto">
            <a:xfrm>
              <a:off x="2908554" y="2141449"/>
              <a:ext cx="1752965" cy="82881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indent="0" algn="ctr" eaLnBrk="1" hangingPunct="1">
                <a:defRPr/>
              </a:pPr>
              <a:r>
                <a:rPr lang="en-US" sz="800" b="0" dirty="0" smtClean="0">
                  <a:cs typeface="+mn-cs"/>
                </a:rPr>
                <a:t>Arrow </a:t>
              </a:r>
              <a:r>
                <a:rPr lang="en-US" sz="800" b="0" dirty="0">
                  <a:cs typeface="+mn-cs"/>
                </a:rPr>
                <a:t>down ‘</a:t>
              </a:r>
              <a:r>
                <a:rPr lang="en-US" sz="800" dirty="0">
                  <a:cs typeface="+mn-cs"/>
                </a:rPr>
                <a:t>Administration Group</a:t>
              </a:r>
              <a:r>
                <a:rPr lang="en-US" sz="800" b="0" dirty="0">
                  <a:cs typeface="+mn-cs"/>
                </a:rPr>
                <a:t>’ to choose a </a:t>
              </a:r>
              <a:r>
                <a:rPr lang="en-US" sz="800" b="0" i="1" dirty="0">
                  <a:cs typeface="+mn-cs"/>
                </a:rPr>
                <a:t>test </a:t>
              </a:r>
              <a:r>
                <a:rPr lang="en-US" sz="800" b="0" i="1" dirty="0" smtClean="0">
                  <a:cs typeface="+mn-cs"/>
                </a:rPr>
                <a:t>case. </a:t>
              </a:r>
              <a:r>
                <a:rPr lang="en-US" sz="800" b="0" dirty="0" smtClean="0">
                  <a:cs typeface="+mn-cs"/>
                </a:rPr>
                <a:t>The </a:t>
              </a:r>
              <a:r>
                <a:rPr lang="en-US" sz="800" dirty="0" smtClean="0">
                  <a:cs typeface="+mn-cs"/>
                </a:rPr>
                <a:t>Test Story </a:t>
              </a:r>
              <a:r>
                <a:rPr lang="en-US" sz="800" b="0" dirty="0" smtClean="0">
                  <a:cs typeface="+mn-cs"/>
                </a:rPr>
                <a:t>will be displayed on the right. </a:t>
              </a:r>
            </a:p>
            <a:p>
              <a:pPr marL="0" lvl="1" indent="0" algn="ctr" eaLnBrk="1" hangingPunct="1">
                <a:defRPr/>
              </a:pPr>
              <a:r>
                <a:rPr lang="en-US" sz="800" b="0" dirty="0" smtClean="0">
                  <a:cs typeface="+mn-cs"/>
                </a:rPr>
                <a:t>After choosing a </a:t>
              </a:r>
              <a:r>
                <a:rPr lang="en-US" sz="800" b="0" i="1" dirty="0" smtClean="0">
                  <a:cs typeface="+mn-cs"/>
                </a:rPr>
                <a:t>test case</a:t>
              </a:r>
              <a:r>
                <a:rPr lang="en-US" sz="800" b="0" dirty="0" smtClean="0">
                  <a:cs typeface="+mn-cs"/>
                </a:rPr>
                <a:t>, arrow down to select a</a:t>
              </a:r>
              <a:r>
                <a:rPr lang="en-US" sz="800" b="0" i="1" dirty="0" smtClean="0">
                  <a:cs typeface="+mn-cs"/>
                </a:rPr>
                <a:t> test step</a:t>
              </a:r>
              <a:r>
                <a:rPr lang="en-US" sz="800" b="0" dirty="0" smtClean="0">
                  <a:cs typeface="+mn-cs"/>
                </a:rPr>
                <a:t>. </a:t>
              </a:r>
            </a:p>
          </p:txBody>
        </p:sp>
      </p:grpSp>
      <p:sp>
        <p:nvSpPr>
          <p:cNvPr id="18440" name="Title 1"/>
          <p:cNvSpPr>
            <a:spLocks noGrp="1"/>
          </p:cNvSpPr>
          <p:nvPr>
            <p:ph type="title"/>
          </p:nvPr>
        </p:nvSpPr>
        <p:spPr>
          <a:xfrm>
            <a:off x="276225" y="279400"/>
            <a:ext cx="8229600" cy="461963"/>
          </a:xfrm>
        </p:spPr>
        <p:txBody>
          <a:bodyPr/>
          <a:lstStyle/>
          <a:p>
            <a:r>
              <a:rPr lang="en-US" altLang="en-US" smtClean="0"/>
              <a:t>HL7 Context-based Test Case Selection </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911883379"/>
              </p:ext>
            </p:extLst>
          </p:nvPr>
        </p:nvGraphicFramePr>
        <p:xfrm>
          <a:off x="381000" y="881063"/>
          <a:ext cx="8382000" cy="1316037"/>
        </p:xfrm>
        <a:graphic>
          <a:graphicData uri="http://schemas.openxmlformats.org/drawingml/2006/table">
            <a:tbl>
              <a:tblPr firstRow="1" bandRow="1">
                <a:tableStyleId>{5C22544A-7EE6-4342-B048-85BDC9FD1C3A}</a:tableStyleId>
              </a:tblPr>
              <a:tblGrid>
                <a:gridCol w="4193381"/>
                <a:gridCol w="4188619"/>
              </a:tblGrid>
              <a:tr h="335391">
                <a:tc>
                  <a:txBody>
                    <a:bodyPr/>
                    <a:lstStyle/>
                    <a:p>
                      <a:pPr>
                        <a:defRPr/>
                      </a:pPr>
                      <a:r>
                        <a:rPr lang="en-US" sz="1600" dirty="0" smtClean="0">
                          <a:solidFill>
                            <a:schemeClr val="bg1"/>
                          </a:solidFill>
                        </a:rPr>
                        <a:t>Objectives</a:t>
                      </a:r>
                      <a:endParaRPr lang="en-US" sz="1600" dirty="0">
                        <a:solidFill>
                          <a:schemeClr val="bg1"/>
                        </a:solidFill>
                      </a:endParaRP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80646">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‘Test Cases’ under the Test Selection Tab.</a:t>
                      </a:r>
                    </a:p>
                    <a:p>
                      <a:pPr marL="171450" indent="-171450">
                        <a:buFont typeface="Arial" pitchFamily="34" charset="0"/>
                        <a:buChar char="•"/>
                        <a:defRPr/>
                      </a:pPr>
                      <a:r>
                        <a:rPr lang="en-US" sz="1000" b="0" baseline="0" dirty="0" smtClean="0"/>
                        <a:t>Access additional information on standard / implementation guide documentation and profile linkages.</a:t>
                      </a: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Context-based’</a:t>
                      </a:r>
                      <a:r>
                        <a:rPr lang="en-US" sz="1000" baseline="0" dirty="0" smtClean="0">
                          <a:solidFill>
                            <a:schemeClr val="tx1"/>
                          </a:solidFill>
                        </a:rPr>
                        <a:t> tab contains the target HL7 Context-based testing elements and associated HL7 message validation engine.</a:t>
                      </a: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40" name="Oval 39"/>
          <p:cNvSpPr/>
          <p:nvPr/>
        </p:nvSpPr>
        <p:spPr bwMode="auto">
          <a:xfrm>
            <a:off x="4594226" y="4006850"/>
            <a:ext cx="26035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a:t>
            </a:r>
          </a:p>
        </p:txBody>
      </p:sp>
      <p:grpSp>
        <p:nvGrpSpPr>
          <p:cNvPr id="18453" name="Group 6"/>
          <p:cNvGrpSpPr>
            <a:grpSpLocks/>
          </p:cNvGrpSpPr>
          <p:nvPr/>
        </p:nvGrpSpPr>
        <p:grpSpPr bwMode="auto">
          <a:xfrm>
            <a:off x="23813" y="2549525"/>
            <a:ext cx="4700588" cy="471488"/>
            <a:chOff x="523481" y="3394773"/>
            <a:chExt cx="4700654" cy="472877"/>
          </a:xfrm>
        </p:grpSpPr>
        <p:sp>
          <p:nvSpPr>
            <p:cNvPr id="29" name="TextBox 28"/>
            <p:cNvSpPr txBox="1">
              <a:spLocks noChangeArrowheads="1"/>
            </p:cNvSpPr>
            <p:nvPr/>
          </p:nvSpPr>
          <p:spPr bwMode="auto">
            <a:xfrm>
              <a:off x="674295" y="3528516"/>
              <a:ext cx="1820889" cy="33913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dirty="0" smtClean="0">
                  <a:cs typeface="+mn-cs"/>
                </a:rPr>
                <a:t>Context-based</a:t>
              </a:r>
              <a:r>
                <a:rPr lang="en-US" sz="800" b="0" dirty="0" smtClean="0">
                  <a:cs typeface="+mn-cs"/>
                </a:rPr>
                <a:t>’ from the Navigation Bar.</a:t>
              </a:r>
            </a:p>
          </p:txBody>
        </p:sp>
        <p:sp>
          <p:nvSpPr>
            <p:cNvPr id="30" name="Oval 29"/>
            <p:cNvSpPr/>
            <p:nvPr/>
          </p:nvSpPr>
          <p:spPr bwMode="auto">
            <a:xfrm>
              <a:off x="523481" y="3394773"/>
              <a:ext cx="266704" cy="26907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a:t>
              </a:r>
            </a:p>
          </p:txBody>
        </p:sp>
        <p:cxnSp>
          <p:nvCxnSpPr>
            <p:cNvPr id="32" name="Straight Connector 31"/>
            <p:cNvCxnSpPr>
              <a:stCxn id="29" idx="3"/>
            </p:cNvCxnSpPr>
            <p:nvPr/>
          </p:nvCxnSpPr>
          <p:spPr bwMode="auto">
            <a:xfrm>
              <a:off x="2495184" y="3698083"/>
              <a:ext cx="2728951" cy="79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p:cNvSpPr/>
          <p:nvPr/>
        </p:nvSpPr>
        <p:spPr bwMode="auto">
          <a:xfrm>
            <a:off x="174625" y="4668838"/>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t>
            </a:r>
          </a:p>
        </p:txBody>
      </p:sp>
      <p:grpSp>
        <p:nvGrpSpPr>
          <p:cNvPr id="18455" name="Group 37"/>
          <p:cNvGrpSpPr>
            <a:grpSpLocks/>
          </p:cNvGrpSpPr>
          <p:nvPr/>
        </p:nvGrpSpPr>
        <p:grpSpPr bwMode="auto">
          <a:xfrm>
            <a:off x="115888" y="3238506"/>
            <a:ext cx="2017713" cy="902488"/>
            <a:chOff x="523481" y="3429713"/>
            <a:chExt cx="2188227" cy="797255"/>
          </a:xfrm>
        </p:grpSpPr>
        <p:sp>
          <p:nvSpPr>
            <p:cNvPr id="87" name="TextBox 86"/>
            <p:cNvSpPr txBox="1">
              <a:spLocks noChangeArrowheads="1"/>
            </p:cNvSpPr>
            <p:nvPr/>
          </p:nvSpPr>
          <p:spPr bwMode="auto">
            <a:xfrm>
              <a:off x="674987" y="3568550"/>
              <a:ext cx="1867997" cy="298709"/>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b="0" dirty="0">
                  <a:cs typeface="+mn-cs"/>
                </a:rPr>
                <a:t>a</a:t>
              </a:r>
              <a:r>
                <a:rPr lang="en-US" sz="800" b="0" dirty="0" smtClean="0">
                  <a:cs typeface="+mn-cs"/>
                </a:rPr>
                <a:t> ‘</a:t>
              </a:r>
              <a:r>
                <a:rPr lang="en-US" sz="800" dirty="0" smtClean="0">
                  <a:cs typeface="+mn-cs"/>
                </a:rPr>
                <a:t>Test Case</a:t>
              </a:r>
              <a:r>
                <a:rPr lang="en-US" sz="800" b="0" dirty="0" smtClean="0">
                  <a:cs typeface="+mn-cs"/>
                </a:rPr>
                <a:t>’ below the highlighted </a:t>
              </a:r>
              <a:r>
                <a:rPr lang="en-US" sz="800" dirty="0" smtClean="0">
                  <a:cs typeface="+mn-cs"/>
                </a:rPr>
                <a:t>‘Test Selection’ </a:t>
              </a:r>
              <a:r>
                <a:rPr lang="en-US" sz="800" b="0" dirty="0" smtClean="0">
                  <a:cs typeface="+mn-cs"/>
                </a:rPr>
                <a:t>tab.</a:t>
              </a:r>
            </a:p>
          </p:txBody>
        </p:sp>
        <p:sp>
          <p:nvSpPr>
            <p:cNvPr id="88" name="Oval 87"/>
            <p:cNvSpPr/>
            <p:nvPr/>
          </p:nvSpPr>
          <p:spPr bwMode="auto">
            <a:xfrm>
              <a:off x="523481" y="3429713"/>
              <a:ext cx="266856" cy="24682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a:t>
              </a:r>
            </a:p>
          </p:txBody>
        </p:sp>
        <p:cxnSp>
          <p:nvCxnSpPr>
            <p:cNvPr id="89" name="Straight Connector 88"/>
            <p:cNvCxnSpPr>
              <a:endCxn id="8195" idx="1"/>
            </p:cNvCxnSpPr>
            <p:nvPr/>
          </p:nvCxnSpPr>
          <p:spPr bwMode="auto">
            <a:xfrm>
              <a:off x="2460345" y="3867259"/>
              <a:ext cx="251363" cy="35970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84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391335"/>
            <a:ext cx="2209800" cy="261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Straight Connector 38"/>
          <p:cNvCxnSpPr/>
          <p:nvPr/>
        </p:nvCxnSpPr>
        <p:spPr bwMode="auto">
          <a:xfrm>
            <a:off x="6553200" y="4576465"/>
            <a:ext cx="0" cy="92373"/>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200400"/>
            <a:ext cx="4555330" cy="776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604545"/>
            <a:ext cx="1993315" cy="156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5051" y="4724400"/>
            <a:ext cx="4566549" cy="1447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48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875216"/>
            <a:ext cx="5336975" cy="29921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 y="2985651"/>
            <a:ext cx="2069054" cy="2733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Title 1"/>
          <p:cNvSpPr>
            <a:spLocks noGrp="1"/>
          </p:cNvSpPr>
          <p:nvPr>
            <p:ph type="title"/>
          </p:nvPr>
        </p:nvSpPr>
        <p:spPr/>
        <p:txBody>
          <a:bodyPr/>
          <a:lstStyle/>
          <a:p>
            <a:r>
              <a:rPr lang="en-US" altLang="en-US" smtClean="0"/>
              <a:t>Context-based Message Validation</a:t>
            </a:r>
          </a:p>
        </p:txBody>
      </p:sp>
      <p:graphicFrame>
        <p:nvGraphicFramePr>
          <p:cNvPr id="4" name="Table 3"/>
          <p:cNvGraphicFramePr>
            <a:graphicFrameLocks noGrp="1"/>
          </p:cNvGraphicFramePr>
          <p:nvPr>
            <p:extLst>
              <p:ext uri="{D42A27DB-BD31-4B8C-83A1-F6EECF244321}">
                <p14:modId xmlns:p14="http://schemas.microsoft.com/office/powerpoint/2010/main" val="1366681511"/>
              </p:ext>
            </p:extLst>
          </p:nvPr>
        </p:nvGraphicFramePr>
        <p:xfrm>
          <a:off x="381000" y="881063"/>
          <a:ext cx="8382000" cy="1458912"/>
        </p:xfrm>
        <a:graphic>
          <a:graphicData uri="http://schemas.openxmlformats.org/drawingml/2006/table">
            <a:tbl>
              <a:tblPr firstRow="1" bandRow="1">
                <a:tableStyleId>{5C22544A-7EE6-4342-B048-85BDC9FD1C3A}</a:tableStyleId>
              </a:tblPr>
              <a:tblGrid>
                <a:gridCol w="4191000"/>
                <a:gridCol w="4191000"/>
              </a:tblGrid>
              <a:tr h="367128">
                <a:tc>
                  <a:txBody>
                    <a:bodyPr/>
                    <a:lstStyle/>
                    <a:p>
                      <a:pPr>
                        <a:defRPr/>
                      </a:pPr>
                      <a:r>
                        <a:rPr lang="en-US" sz="1600" dirty="0" smtClean="0">
                          <a:solidFill>
                            <a:schemeClr val="bg1"/>
                          </a:solidFill>
                        </a:rPr>
                        <a:t>Objectives</a:t>
                      </a:r>
                      <a:endParaRPr lang="en-US" sz="1600" dirty="0">
                        <a:solidFill>
                          <a:schemeClr val="bg1"/>
                        </a:solidFill>
                      </a:endParaRP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91784">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0" i="1" baseline="0" dirty="0" smtClean="0"/>
                        <a:t>Test Steps, </a:t>
                      </a:r>
                      <a:r>
                        <a:rPr lang="en-US" sz="1000" b="0" baseline="0" dirty="0" smtClean="0"/>
                        <a:t>that supports the test cases.</a:t>
                      </a:r>
                    </a:p>
                    <a:p>
                      <a:pPr marL="171450" indent="-171450">
                        <a:buFont typeface="Arial" pitchFamily="34" charset="0"/>
                        <a:buChar char="•"/>
                        <a:defRPr/>
                      </a:pPr>
                      <a:r>
                        <a:rPr lang="en-US" sz="1000" b="0" baseline="0" dirty="0" smtClean="0"/>
                        <a:t>Obtain ‘</a:t>
                      </a:r>
                      <a:r>
                        <a:rPr lang="en-US" sz="1000" b="1" baseline="0" dirty="0" smtClean="0"/>
                        <a:t>Test Story(s)</a:t>
                      </a:r>
                      <a:r>
                        <a:rPr lang="en-US" sz="1000" b="0" baseline="0" dirty="0" smtClean="0"/>
                        <a:t>’  descriptions imitating real world scenarios.</a:t>
                      </a: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Each </a:t>
                      </a:r>
                      <a:r>
                        <a:rPr lang="en-US" sz="1000" i="1" baseline="0" dirty="0" smtClean="0">
                          <a:solidFill>
                            <a:schemeClr val="tx1"/>
                          </a:solidFill>
                        </a:rPr>
                        <a:t>Test Step </a:t>
                      </a:r>
                      <a:r>
                        <a:rPr lang="en-US" sz="1000" baseline="0" dirty="0" smtClean="0">
                          <a:solidFill>
                            <a:schemeClr val="tx1"/>
                          </a:solidFill>
                        </a:rPr>
                        <a:t>provides unique real world test scenarios that identifies with real world situations. The descriptions are provides under the Test Story tab.</a:t>
                      </a:r>
                    </a:p>
                    <a:p>
                      <a:pPr marL="171450" indent="-171450">
                        <a:buFont typeface="Arial" pitchFamily="34" charset="0"/>
                        <a:buChar char="•"/>
                        <a:defRPr/>
                      </a:pPr>
                      <a:r>
                        <a:rPr lang="en-US" sz="1000" b="0" baseline="0" dirty="0" smtClean="0"/>
                        <a:t>Additional Information on the Test Case and/or Test Step is also located under the ‘</a:t>
                      </a:r>
                      <a:r>
                        <a:rPr lang="en-US" sz="1000" b="1" baseline="0" dirty="0" smtClean="0"/>
                        <a:t>Test Story</a:t>
                      </a:r>
                      <a:r>
                        <a:rPr lang="en-US" sz="1000" b="0" baseline="0" dirty="0" smtClean="0"/>
                        <a:t>’ tab.</a:t>
                      </a: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9472" name="Group 37"/>
          <p:cNvGrpSpPr>
            <a:grpSpLocks/>
          </p:cNvGrpSpPr>
          <p:nvPr/>
        </p:nvGrpSpPr>
        <p:grpSpPr bwMode="auto">
          <a:xfrm>
            <a:off x="1785937" y="2462211"/>
            <a:ext cx="1598612" cy="713506"/>
            <a:chOff x="2085364" y="2880703"/>
            <a:chExt cx="1733842" cy="629811"/>
          </a:xfrm>
        </p:grpSpPr>
        <p:sp>
          <p:nvSpPr>
            <p:cNvPr id="8" name="TextBox 7"/>
            <p:cNvSpPr txBox="1">
              <a:spLocks noChangeArrowheads="1"/>
            </p:cNvSpPr>
            <p:nvPr/>
          </p:nvSpPr>
          <p:spPr bwMode="auto">
            <a:xfrm>
              <a:off x="2233438" y="2984398"/>
              <a:ext cx="1585768" cy="19057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algn="ctr" eaLnBrk="1" hangingPunct="1">
                <a:defRPr/>
              </a:pPr>
              <a:r>
                <a:rPr lang="en-US" sz="800" b="0" dirty="0">
                  <a:cs typeface="+mn-cs"/>
                </a:rPr>
                <a:t>Highlight a </a:t>
              </a:r>
              <a:r>
                <a:rPr lang="en-US" sz="800" b="0" i="1" dirty="0">
                  <a:cs typeface="+mn-cs"/>
                </a:rPr>
                <a:t>test step. </a:t>
              </a:r>
              <a:endParaRPr lang="en-US" altLang="en-US" sz="800" dirty="0">
                <a:solidFill>
                  <a:srgbClr val="FF0000"/>
                </a:solidFill>
                <a:cs typeface="+mn-cs"/>
              </a:endParaRPr>
            </a:p>
          </p:txBody>
        </p:sp>
        <p:sp>
          <p:nvSpPr>
            <p:cNvPr id="9" name="Oval 8"/>
            <p:cNvSpPr/>
            <p:nvPr/>
          </p:nvSpPr>
          <p:spPr bwMode="auto">
            <a:xfrm>
              <a:off x="2085364" y="2880703"/>
              <a:ext cx="266877" cy="24662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4</a:t>
              </a:r>
            </a:p>
          </p:txBody>
        </p:sp>
        <p:cxnSp>
          <p:nvCxnSpPr>
            <p:cNvPr id="10" name="Straight Connector 9"/>
            <p:cNvCxnSpPr/>
            <p:nvPr/>
          </p:nvCxnSpPr>
          <p:spPr bwMode="auto">
            <a:xfrm flipH="1">
              <a:off x="2218802" y="3174973"/>
              <a:ext cx="271184" cy="33554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2354045" y="3749686"/>
            <a:ext cx="1160678" cy="83099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highlighted </a:t>
            </a:r>
            <a:r>
              <a:rPr lang="en-US" sz="800" b="0" i="1" dirty="0" smtClean="0">
                <a:cs typeface="+mn-cs"/>
              </a:rPr>
              <a:t>'Test Step</a:t>
            </a:r>
            <a:r>
              <a:rPr lang="en-US" sz="800" b="0" dirty="0" smtClean="0">
                <a:cs typeface="+mn-cs"/>
              </a:rPr>
              <a:t>’ will display a </a:t>
            </a:r>
            <a:r>
              <a:rPr lang="en-US" sz="800" b="0" i="1" dirty="0" smtClean="0">
                <a:cs typeface="+mn-cs"/>
              </a:rPr>
              <a:t>Description</a:t>
            </a:r>
            <a:r>
              <a:rPr lang="en-US" sz="800" b="0" dirty="0" smtClean="0">
                <a:cs typeface="+mn-cs"/>
              </a:rPr>
              <a:t> of the Test Story. The ‘</a:t>
            </a:r>
            <a:r>
              <a:rPr lang="en-US" sz="800" dirty="0" smtClean="0">
                <a:cs typeface="+mn-cs"/>
              </a:rPr>
              <a:t>Test Story’ </a:t>
            </a:r>
            <a:r>
              <a:rPr lang="en-US" sz="800" b="0" dirty="0" smtClean="0">
                <a:cs typeface="+mn-cs"/>
              </a:rPr>
              <a:t>provides a use case scenario. </a:t>
            </a:r>
          </a:p>
        </p:txBody>
      </p:sp>
      <p:cxnSp>
        <p:nvCxnSpPr>
          <p:cNvPr id="16" name="Straight Connector 15"/>
          <p:cNvCxnSpPr/>
          <p:nvPr/>
        </p:nvCxnSpPr>
        <p:spPr bwMode="auto">
          <a:xfrm flipV="1">
            <a:off x="3399922" y="3265498"/>
            <a:ext cx="265113" cy="4841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475" name="Group 37"/>
          <p:cNvGrpSpPr>
            <a:grpSpLocks/>
          </p:cNvGrpSpPr>
          <p:nvPr/>
        </p:nvGrpSpPr>
        <p:grpSpPr bwMode="auto">
          <a:xfrm>
            <a:off x="6899275" y="2452688"/>
            <a:ext cx="1746250" cy="611187"/>
            <a:chOff x="3794715" y="2707193"/>
            <a:chExt cx="1892803" cy="539449"/>
          </a:xfrm>
        </p:grpSpPr>
        <p:sp>
          <p:nvSpPr>
            <p:cNvPr id="20" name="TextBox 19"/>
            <p:cNvSpPr txBox="1">
              <a:spLocks noChangeArrowheads="1"/>
            </p:cNvSpPr>
            <p:nvPr/>
          </p:nvSpPr>
          <p:spPr bwMode="auto">
            <a:xfrm>
              <a:off x="3928932" y="2820687"/>
              <a:ext cx="1238926" cy="18915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Click ‘</a:t>
              </a:r>
              <a:r>
                <a:rPr lang="en-US" sz="800" dirty="0" smtClean="0">
                  <a:cs typeface="+mn-cs"/>
                </a:rPr>
                <a:t>Start’.</a:t>
              </a:r>
            </a:p>
          </p:txBody>
        </p:sp>
        <p:sp>
          <p:nvSpPr>
            <p:cNvPr id="21" name="Oval 20"/>
            <p:cNvSpPr/>
            <p:nvPr/>
          </p:nvSpPr>
          <p:spPr bwMode="auto">
            <a:xfrm>
              <a:off x="3794715" y="2707193"/>
              <a:ext cx="266714" cy="24660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7</a:t>
              </a:r>
            </a:p>
          </p:txBody>
        </p:sp>
        <p:cxnSp>
          <p:nvCxnSpPr>
            <p:cNvPr id="22" name="Straight Connector 21"/>
            <p:cNvCxnSpPr/>
            <p:nvPr/>
          </p:nvCxnSpPr>
          <p:spPr bwMode="auto">
            <a:xfrm>
              <a:off x="5173020" y="2977618"/>
              <a:ext cx="514498" cy="26902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Oval 26"/>
          <p:cNvSpPr/>
          <p:nvPr/>
        </p:nvSpPr>
        <p:spPr bwMode="auto">
          <a:xfrm>
            <a:off x="2231013" y="3537320"/>
            <a:ext cx="246063"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5</a:t>
            </a:r>
          </a:p>
        </p:txBody>
      </p:sp>
      <p:sp>
        <p:nvSpPr>
          <p:cNvPr id="32" name="TextBox 31"/>
          <p:cNvSpPr txBox="1">
            <a:spLocks noChangeArrowheads="1"/>
          </p:cNvSpPr>
          <p:nvPr/>
        </p:nvSpPr>
        <p:spPr bwMode="auto">
          <a:xfrm>
            <a:off x="5099311" y="5554663"/>
            <a:ext cx="3040063" cy="5842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Scroll down to review  additional information provided under the ‘</a:t>
            </a:r>
            <a:r>
              <a:rPr lang="en-US" sz="800" dirty="0" smtClean="0">
                <a:cs typeface="+mn-cs"/>
              </a:rPr>
              <a:t>Test Story’ </a:t>
            </a:r>
            <a:r>
              <a:rPr lang="en-US" sz="800" b="0" dirty="0" smtClean="0">
                <a:cs typeface="+mn-cs"/>
              </a:rPr>
              <a:t>tab. Additional information includes: </a:t>
            </a:r>
            <a:r>
              <a:rPr lang="en-US" sz="800" b="0" i="1" dirty="0" smtClean="0">
                <a:cs typeface="+mn-cs"/>
              </a:rPr>
              <a:t>Comments, PreCondition, PostCondition</a:t>
            </a:r>
            <a:r>
              <a:rPr lang="en-US" sz="800" b="0" i="1" dirty="0">
                <a:cs typeface="+mn-cs"/>
              </a:rPr>
              <a:t>,</a:t>
            </a:r>
            <a:r>
              <a:rPr lang="en-US" sz="800" b="0" i="1" dirty="0" smtClean="0">
                <a:cs typeface="+mn-cs"/>
              </a:rPr>
              <a:t> Test Objectives, Evaluation Criteria, and Notes to Tester.</a:t>
            </a:r>
          </a:p>
        </p:txBody>
      </p:sp>
      <p:cxnSp>
        <p:nvCxnSpPr>
          <p:cNvPr id="34" name="Straight Connector 33"/>
          <p:cNvCxnSpPr/>
          <p:nvPr/>
        </p:nvCxnSpPr>
        <p:spPr bwMode="auto">
          <a:xfrm flipV="1">
            <a:off x="8170863" y="5046663"/>
            <a:ext cx="604837" cy="5191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p:cNvSpPr/>
          <p:nvPr/>
        </p:nvSpPr>
        <p:spPr bwMode="auto">
          <a:xfrm>
            <a:off x="4995863" y="5456238"/>
            <a:ext cx="246062"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6</a:t>
            </a:r>
          </a:p>
        </p:txBody>
      </p:sp>
    </p:spTree>
    <p:extLst>
      <p:ext uri="{BB962C8B-B14F-4D97-AF65-F5344CB8AC3E}">
        <p14:creationId xmlns:p14="http://schemas.microsoft.com/office/powerpoint/2010/main" val="288159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23253"/>
            <a:ext cx="6161088" cy="33489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itle 1"/>
          <p:cNvSpPr>
            <a:spLocks noGrp="1"/>
          </p:cNvSpPr>
          <p:nvPr>
            <p:ph type="title"/>
          </p:nvPr>
        </p:nvSpPr>
        <p:spPr/>
        <p:txBody>
          <a:bodyPr/>
          <a:lstStyle/>
          <a:p>
            <a:r>
              <a:rPr lang="en-US" altLang="en-US" dirty="0" smtClean="0"/>
              <a:t>Context-based Message Validation (continued…)</a:t>
            </a:r>
          </a:p>
        </p:txBody>
      </p:sp>
      <p:graphicFrame>
        <p:nvGraphicFramePr>
          <p:cNvPr id="4" name="Table 3"/>
          <p:cNvGraphicFramePr>
            <a:graphicFrameLocks noGrp="1"/>
          </p:cNvGraphicFramePr>
          <p:nvPr>
            <p:extLst>
              <p:ext uri="{D42A27DB-BD31-4B8C-83A1-F6EECF244321}">
                <p14:modId xmlns:p14="http://schemas.microsoft.com/office/powerpoint/2010/main" val="3907384504"/>
              </p:ext>
            </p:extLst>
          </p:nvPr>
        </p:nvGraphicFramePr>
        <p:xfrm>
          <a:off x="381000" y="881063"/>
          <a:ext cx="8382000" cy="1679575"/>
        </p:xfrm>
        <a:graphic>
          <a:graphicData uri="http://schemas.openxmlformats.org/drawingml/2006/table">
            <a:tbl>
              <a:tblPr firstRow="1" bandRow="1">
                <a:tableStyleId>{5C22544A-7EE6-4342-B048-85BDC9FD1C3A}</a:tableStyleId>
              </a:tblPr>
              <a:tblGrid>
                <a:gridCol w="4191000"/>
                <a:gridCol w="4191000"/>
              </a:tblGrid>
              <a:tr h="377037">
                <a:tc>
                  <a:txBody>
                    <a:bodyPr/>
                    <a:lstStyle/>
                    <a:p>
                      <a:pPr>
                        <a:defRPr/>
                      </a:pPr>
                      <a:r>
                        <a:rPr lang="en-US" sz="1600" dirty="0" smtClean="0">
                          <a:solidFill>
                            <a:schemeClr val="bg1"/>
                          </a:solidFill>
                        </a:rPr>
                        <a:t>Objectives</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02538">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1" baseline="0" dirty="0" smtClean="0"/>
                        <a:t>Test Data Specification</a:t>
                      </a:r>
                      <a:r>
                        <a:rPr lang="en-US" sz="1000" b="0" baseline="0" dirty="0" smtClean="0"/>
                        <a:t>’ tab.</a:t>
                      </a:r>
                    </a:p>
                    <a:p>
                      <a:pPr marL="171450" indent="-171450">
                        <a:buFont typeface="Arial" pitchFamily="34" charset="0"/>
                        <a:buChar char="•"/>
                        <a:defRPr/>
                      </a:pPr>
                      <a:r>
                        <a:rPr lang="en-US" sz="1000" b="0" baseline="0" dirty="0" smtClean="0"/>
                        <a:t>Obtain relevant real world clinical data.</a:t>
                      </a:r>
                    </a:p>
                    <a:p>
                      <a:pPr marL="171450" indent="-171450">
                        <a:buFont typeface="Arial" pitchFamily="34" charset="0"/>
                        <a:buChar char="•"/>
                        <a:defRPr/>
                      </a:pPr>
                      <a:r>
                        <a:rPr lang="en-US" sz="1000" b="0" baseline="0" dirty="0" smtClean="0"/>
                        <a:t>Download </a:t>
                      </a:r>
                      <a:r>
                        <a:rPr lang="en-US" sz="1000" b="0" i="1" baseline="0" dirty="0" smtClean="0"/>
                        <a:t>Test Data Specification </a:t>
                      </a:r>
                      <a:r>
                        <a:rPr lang="en-US" sz="1000" b="0" baseline="0" dirty="0" smtClean="0"/>
                        <a:t>information.</a:t>
                      </a: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pPr>
                      <a:r>
                        <a:rPr lang="en-US" sz="1000" b="0" dirty="0" smtClean="0"/>
                        <a:t>This </a:t>
                      </a:r>
                      <a:r>
                        <a:rPr lang="en-US" sz="1000" b="0" dirty="0" smtClean="0">
                          <a:solidFill>
                            <a:schemeClr val="tx1"/>
                          </a:solidFill>
                        </a:rPr>
                        <a:t>page </a:t>
                      </a:r>
                      <a:r>
                        <a:rPr lang="en-US" sz="1000" kern="1200" dirty="0" smtClean="0">
                          <a:solidFill>
                            <a:schemeClr val="tx1"/>
                          </a:solidFill>
                          <a:effectLst/>
                          <a:latin typeface="+mn-lt"/>
                          <a:ea typeface="+mn-ea"/>
                          <a:cs typeface="+mn-cs"/>
                        </a:rPr>
                        <a:t>specifies the data that are entered (automatically/manually) into the EHR and included in the message that is </a:t>
                      </a:r>
                      <a:r>
                        <a:rPr lang="en-US" sz="1000" kern="1200" dirty="0" smtClean="0">
                          <a:solidFill>
                            <a:schemeClr val="dk1"/>
                          </a:solidFill>
                          <a:effectLst/>
                          <a:latin typeface="+mn-lt"/>
                          <a:ea typeface="+mn-ea"/>
                          <a:cs typeface="+mn-cs"/>
                        </a:rPr>
                        <a:t>created and submitted from the EHR to the Immunization validation tool. </a:t>
                      </a:r>
                    </a:p>
                    <a:p>
                      <a:pPr marL="171450" indent="-171450">
                        <a:buFont typeface="Arial" pitchFamily="34" charset="0"/>
                        <a:buChar char="•"/>
                      </a:pPr>
                      <a:r>
                        <a:rPr lang="en-US" sz="1000" kern="1200" dirty="0" smtClean="0">
                          <a:solidFill>
                            <a:schemeClr val="dk1"/>
                          </a:solidFill>
                          <a:effectLst/>
                          <a:latin typeface="+mn-lt"/>
                          <a:ea typeface="+mn-ea"/>
                          <a:cs typeface="+mn-cs"/>
                        </a:rPr>
                        <a:t>The tester shall identify an existing patient record in the EHR or shall create a patient record in the EHR using the data in the Data Sheet associated with the Test Case. </a:t>
                      </a:r>
                      <a:endParaRPr lang="en-US" sz="1000" kern="1200" dirty="0">
                        <a:solidFill>
                          <a:schemeClr val="dk1"/>
                        </a:solidFill>
                        <a:effectLst/>
                        <a:latin typeface="+mn-lt"/>
                        <a:ea typeface="+mn-ea"/>
                        <a:cs typeface="+mn-cs"/>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20495" name="Group 37"/>
          <p:cNvGrpSpPr>
            <a:grpSpLocks/>
          </p:cNvGrpSpPr>
          <p:nvPr/>
        </p:nvGrpSpPr>
        <p:grpSpPr bwMode="auto">
          <a:xfrm>
            <a:off x="141288" y="3644901"/>
            <a:ext cx="2071687" cy="612775"/>
            <a:chOff x="2085295" y="2850631"/>
            <a:chExt cx="2246147" cy="541463"/>
          </a:xfrm>
        </p:grpSpPr>
        <p:sp>
          <p:nvSpPr>
            <p:cNvPr id="8" name="TextBox 7"/>
            <p:cNvSpPr txBox="1">
              <a:spLocks noChangeArrowheads="1"/>
            </p:cNvSpPr>
            <p:nvPr/>
          </p:nvSpPr>
          <p:spPr bwMode="auto">
            <a:xfrm>
              <a:off x="2233317" y="2983893"/>
              <a:ext cx="1585212" cy="408201"/>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‘Full’</a:t>
              </a:r>
              <a:r>
                <a:rPr lang="en-US" sz="800" b="0" dirty="0" smtClean="0">
                  <a:solidFill>
                    <a:srgbClr val="000000"/>
                  </a:solidFill>
                  <a:cs typeface="+mn-cs"/>
                </a:rPr>
                <a:t> </a:t>
              </a:r>
              <a:r>
                <a:rPr lang="en-US" sz="800" b="0" dirty="0">
                  <a:solidFill>
                    <a:srgbClr val="000000"/>
                  </a:solidFill>
                  <a:cs typeface="+mn-cs"/>
                </a:rPr>
                <a:t>tab is selected by default. To view a specific section, click on a tab.</a:t>
              </a:r>
            </a:p>
          </p:txBody>
        </p:sp>
        <p:sp>
          <p:nvSpPr>
            <p:cNvPr id="9" name="Oval 8"/>
            <p:cNvSpPr/>
            <p:nvPr/>
          </p:nvSpPr>
          <p:spPr bwMode="auto">
            <a:xfrm>
              <a:off x="2085295" y="2880089"/>
              <a:ext cx="266783" cy="24688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9</a:t>
              </a:r>
            </a:p>
          </p:txBody>
        </p:sp>
        <p:cxnSp>
          <p:nvCxnSpPr>
            <p:cNvPr id="10" name="Straight Connector 9"/>
            <p:cNvCxnSpPr/>
            <p:nvPr/>
          </p:nvCxnSpPr>
          <p:spPr bwMode="auto">
            <a:xfrm flipV="1">
              <a:off x="3818529" y="2850631"/>
              <a:ext cx="512913" cy="258107"/>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117475" y="2973388"/>
            <a:ext cx="1722438" cy="33972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Click on </a:t>
            </a:r>
            <a:r>
              <a:rPr lang="en-US" sz="800" b="0" dirty="0" smtClean="0">
                <a:solidFill>
                  <a:srgbClr val="000000"/>
                </a:solidFill>
                <a:cs typeface="+mn-cs"/>
              </a:rPr>
              <a:t>‘</a:t>
            </a:r>
            <a:r>
              <a:rPr lang="en-US" sz="800" dirty="0" smtClean="0">
                <a:solidFill>
                  <a:srgbClr val="000000"/>
                </a:solidFill>
                <a:cs typeface="+mn-cs"/>
              </a:rPr>
              <a:t>Test </a:t>
            </a:r>
            <a:r>
              <a:rPr lang="en-US" sz="800" dirty="0">
                <a:solidFill>
                  <a:srgbClr val="000000"/>
                </a:solidFill>
                <a:cs typeface="+mn-cs"/>
              </a:rPr>
              <a:t>Data </a:t>
            </a:r>
            <a:r>
              <a:rPr lang="en-US" sz="800" dirty="0" smtClean="0">
                <a:solidFill>
                  <a:srgbClr val="000000"/>
                </a:solidFill>
                <a:cs typeface="+mn-cs"/>
              </a:rPr>
              <a:t>Specification’ </a:t>
            </a:r>
            <a:r>
              <a:rPr lang="en-US" sz="800" b="0" dirty="0">
                <a:solidFill>
                  <a:srgbClr val="000000"/>
                </a:solidFill>
                <a:cs typeface="+mn-cs"/>
              </a:rPr>
              <a:t>tab.</a:t>
            </a:r>
          </a:p>
        </p:txBody>
      </p:sp>
      <p:cxnSp>
        <p:nvCxnSpPr>
          <p:cNvPr id="16" name="Straight Connector 15"/>
          <p:cNvCxnSpPr/>
          <p:nvPr/>
        </p:nvCxnSpPr>
        <p:spPr bwMode="auto">
          <a:xfrm flipH="1" flipV="1">
            <a:off x="8263232" y="3343537"/>
            <a:ext cx="423568" cy="44741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0" y="2846388"/>
            <a:ext cx="246063"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8</a:t>
            </a:r>
          </a:p>
        </p:txBody>
      </p:sp>
      <p:sp>
        <p:nvSpPr>
          <p:cNvPr id="32" name="TextBox 31"/>
          <p:cNvSpPr txBox="1">
            <a:spLocks noChangeArrowheads="1"/>
          </p:cNvSpPr>
          <p:nvPr/>
        </p:nvSpPr>
        <p:spPr bwMode="auto">
          <a:xfrm>
            <a:off x="7980362" y="3806969"/>
            <a:ext cx="1087438" cy="58578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i="1" dirty="0">
                <a:solidFill>
                  <a:srgbClr val="000000"/>
                </a:solidFill>
                <a:cs typeface="+mn-cs"/>
              </a:rPr>
              <a:t>Test Data Specification </a:t>
            </a:r>
            <a:r>
              <a:rPr lang="en-US" sz="800" b="0" dirty="0">
                <a:solidFill>
                  <a:srgbClr val="000000"/>
                </a:solidFill>
                <a:cs typeface="+mn-cs"/>
              </a:rPr>
              <a:t>may be downloaded as a PDF file. </a:t>
            </a:r>
          </a:p>
        </p:txBody>
      </p:sp>
      <p:cxnSp>
        <p:nvCxnSpPr>
          <p:cNvPr id="34" name="Straight Connector 33"/>
          <p:cNvCxnSpPr/>
          <p:nvPr/>
        </p:nvCxnSpPr>
        <p:spPr bwMode="auto">
          <a:xfrm flipV="1">
            <a:off x="1839913" y="3068638"/>
            <a:ext cx="1189037" cy="127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01" name="Group 37"/>
          <p:cNvGrpSpPr>
            <a:grpSpLocks/>
          </p:cNvGrpSpPr>
          <p:nvPr/>
        </p:nvGrpSpPr>
        <p:grpSpPr bwMode="auto">
          <a:xfrm>
            <a:off x="246063" y="4343400"/>
            <a:ext cx="1966912" cy="774700"/>
            <a:chOff x="1950418" y="3758052"/>
            <a:chExt cx="2133899" cy="684199"/>
          </a:xfrm>
        </p:grpSpPr>
        <p:sp>
          <p:nvSpPr>
            <p:cNvPr id="30" name="TextBox 29"/>
            <p:cNvSpPr txBox="1">
              <a:spLocks noChangeArrowheads="1"/>
            </p:cNvSpPr>
            <p:nvPr/>
          </p:nvSpPr>
          <p:spPr bwMode="auto">
            <a:xfrm>
              <a:off x="2184647" y="4034255"/>
              <a:ext cx="1167703" cy="40799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Relevant real-world clinical data is displayed</a:t>
              </a:r>
              <a:r>
                <a:rPr lang="en-US" sz="800" dirty="0">
                  <a:solidFill>
                    <a:srgbClr val="000000"/>
                  </a:solidFill>
                  <a:cs typeface="+mn-cs"/>
                </a:rPr>
                <a:t>.</a:t>
              </a:r>
            </a:p>
          </p:txBody>
        </p:sp>
        <p:sp>
          <p:nvSpPr>
            <p:cNvPr id="31" name="Oval 30"/>
            <p:cNvSpPr/>
            <p:nvPr/>
          </p:nvSpPr>
          <p:spPr bwMode="auto">
            <a:xfrm>
              <a:off x="1950418" y="3941720"/>
              <a:ext cx="353066" cy="24676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10</a:t>
              </a:r>
            </a:p>
          </p:txBody>
        </p:sp>
        <p:cxnSp>
          <p:nvCxnSpPr>
            <p:cNvPr id="33" name="Straight Connector 32"/>
            <p:cNvCxnSpPr/>
            <p:nvPr/>
          </p:nvCxnSpPr>
          <p:spPr bwMode="auto">
            <a:xfrm flipV="1">
              <a:off x="3352350" y="3758052"/>
              <a:ext cx="731967" cy="66597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Oval 35"/>
          <p:cNvSpPr/>
          <p:nvPr/>
        </p:nvSpPr>
        <p:spPr bwMode="auto">
          <a:xfrm>
            <a:off x="7782219" y="3644901"/>
            <a:ext cx="3254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11</a:t>
            </a:r>
          </a:p>
        </p:txBody>
      </p:sp>
    </p:spTree>
    <p:extLst>
      <p:ext uri="{BB962C8B-B14F-4D97-AF65-F5344CB8AC3E}">
        <p14:creationId xmlns:p14="http://schemas.microsoft.com/office/powerpoint/2010/main" val="183664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323064166"/>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gridCol w="6613887"/>
              </a:tblGrid>
              <a:tr h="38118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Scenario - T</a:t>
                      </a:r>
                      <a:r>
                        <a:rPr lang="en-US" sz="1100" b="1" dirty="0" smtClean="0"/>
                        <a:t>est any Syndromic Surveillance message created by EHR</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Scenarios </a:t>
                      </a:r>
                      <a:r>
                        <a:rPr lang="en-US" sz="1100" b="1" dirty="0" smtClean="0">
                          <a:solidFill>
                            <a:schemeClr val="tx1"/>
                          </a:solidFill>
                        </a:rPr>
                        <a:t>- Test Syndromic Surveillance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that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a:t>
            </a:r>
            <a:r>
              <a:rPr lang="en-US" sz="1200" dirty="0" smtClean="0"/>
              <a:t>Firefox</a:t>
            </a:r>
            <a:r>
              <a:rPr lang="en-US" sz="1200" dirty="0"/>
              <a:t>, </a:t>
            </a:r>
            <a:r>
              <a:rPr lang="en-US" sz="1200" dirty="0" smtClean="0"/>
              <a:t>Chrome, and Safari.</a:t>
            </a:r>
          </a:p>
          <a:p>
            <a:pPr marL="0" lvl="1"/>
            <a:endParaRPr lang="en-US" sz="1200" dirty="0"/>
          </a:p>
          <a:p>
            <a:pPr marL="0" lvl="1"/>
            <a:r>
              <a:rPr lang="en-US" sz="1200" b="0" dirty="0" smtClean="0"/>
              <a:t>Register </a:t>
            </a:r>
            <a:r>
              <a:rPr lang="en-US" sz="1200" b="0" dirty="0"/>
              <a:t>to Google Group at: </a:t>
            </a:r>
            <a:r>
              <a:rPr lang="en-US" sz="1200" dirty="0" smtClean="0">
                <a:hlinkClick r:id="rId2"/>
              </a:rPr>
              <a:t>https</a:t>
            </a:r>
            <a:r>
              <a:rPr lang="en-US" sz="1200" dirty="0">
                <a:hlinkClick r:id="rId2"/>
              </a:rPr>
              <a:t>://</a:t>
            </a:r>
            <a:r>
              <a:rPr lang="en-US" sz="1200" dirty="0" smtClean="0">
                <a:hlinkClick r:id="rId2"/>
              </a:rPr>
              <a:t>groups.google.com/d/forum/hl7v2-syndromic-testing</a:t>
            </a:r>
            <a:r>
              <a:rPr lang="en-US" sz="1200" dirty="0" smtClean="0"/>
              <a:t> </a:t>
            </a:r>
            <a:r>
              <a:rPr lang="en-US" sz="1200" b="0" dirty="0" smtClean="0"/>
              <a:t>to </a:t>
            </a:r>
            <a:r>
              <a:rPr lang="en-US" sz="1200" b="0" dirty="0"/>
              <a:t>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smtClean="0"/>
              <a:t>H</a:t>
            </a:r>
            <a:r>
              <a:rPr lang="en-US" sz="1600" b="0" dirty="0" smtClean="0"/>
              <a:t>ealth IT Modules, and </a:t>
            </a:r>
            <a:r>
              <a:rPr lang="en-US" sz="1600" b="0" dirty="0" smtClean="0">
                <a:solidFill>
                  <a:srgbClr val="FF0000"/>
                </a:solidFill>
              </a:rPr>
              <a:t>Context-based Testing </a:t>
            </a:r>
            <a:r>
              <a:rPr lang="en-US" sz="1600" b="0" dirty="0" smtClean="0"/>
              <a:t>is </a:t>
            </a:r>
            <a:r>
              <a:rPr lang="en-US" sz="1600" b="0" dirty="0"/>
              <a:t>intended for </a:t>
            </a:r>
            <a:r>
              <a:rPr lang="en-US" sz="1600" b="0" dirty="0" smtClean="0"/>
              <a:t>ONC 2015 </a:t>
            </a:r>
            <a:r>
              <a:rPr lang="en-US" sz="1600" b="0" dirty="0"/>
              <a:t>Edition </a:t>
            </a:r>
            <a:r>
              <a:rPr lang="en-US" sz="1600" dirty="0" smtClean="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4419600" cy="276999"/>
          </a:xfrm>
        </p:spPr>
        <p:txBody>
          <a:bodyPr/>
          <a:lstStyle/>
          <a:p>
            <a:pPr eaLnBrk="1" hangingPunct="1"/>
            <a:r>
              <a:rPr lang="en-US" sz="1200" b="0" dirty="0">
                <a:hlinkClick r:id="rId3"/>
              </a:rPr>
              <a:t>http://hl7v2-ss-r2-testing.nist.gov/</a:t>
            </a:r>
            <a:endParaRPr lang="en-US" sz="1200" b="0" dirty="0" smtClean="0">
              <a:latin typeface="+mn-lt"/>
            </a:endParaRPr>
          </a:p>
        </p:txBody>
      </p:sp>
    </p:spTree>
    <p:extLst>
      <p:ext uri="{BB962C8B-B14F-4D97-AF65-F5344CB8AC3E}">
        <p14:creationId xmlns:p14="http://schemas.microsoft.com/office/powerpoint/2010/main" val="915252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570" y="2362200"/>
            <a:ext cx="5372100" cy="2738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itle 1"/>
          <p:cNvSpPr>
            <a:spLocks noGrp="1"/>
          </p:cNvSpPr>
          <p:nvPr>
            <p:ph type="title"/>
          </p:nvPr>
        </p:nvSpPr>
        <p:spPr>
          <a:xfrm>
            <a:off x="276225" y="279400"/>
            <a:ext cx="8229600" cy="461665"/>
          </a:xfrm>
        </p:spPr>
        <p:txBody>
          <a:bodyPr/>
          <a:lstStyle/>
          <a:p>
            <a:r>
              <a:rPr lang="en-US" altLang="en-US" dirty="0" smtClean="0"/>
              <a:t>Context-based Message Validation (continued…)</a:t>
            </a:r>
          </a:p>
        </p:txBody>
      </p:sp>
      <p:graphicFrame>
        <p:nvGraphicFramePr>
          <p:cNvPr id="4" name="Table 3"/>
          <p:cNvGraphicFramePr>
            <a:graphicFrameLocks noGrp="1"/>
          </p:cNvGraphicFramePr>
          <p:nvPr>
            <p:extLst>
              <p:ext uri="{D42A27DB-BD31-4B8C-83A1-F6EECF244321}">
                <p14:modId xmlns:p14="http://schemas.microsoft.com/office/powerpoint/2010/main" val="1069740430"/>
              </p:ext>
            </p:extLst>
          </p:nvPr>
        </p:nvGraphicFramePr>
        <p:xfrm>
          <a:off x="381000" y="881063"/>
          <a:ext cx="8382000" cy="1266825"/>
        </p:xfrm>
        <a:graphic>
          <a:graphicData uri="http://schemas.openxmlformats.org/drawingml/2006/table">
            <a:tbl>
              <a:tblPr firstRow="1" bandRow="1">
                <a:tableStyleId>{5C22544A-7EE6-4342-B048-85BDC9FD1C3A}</a:tableStyleId>
              </a:tblPr>
              <a:tblGrid>
                <a:gridCol w="4191000"/>
                <a:gridCol w="4191000"/>
              </a:tblGrid>
              <a:tr h="335302">
                <a:tc>
                  <a:txBody>
                    <a:bodyPr/>
                    <a:lstStyle/>
                    <a:p>
                      <a:pPr>
                        <a:defRPr/>
                      </a:pPr>
                      <a:r>
                        <a:rPr lang="en-US" sz="1600" dirty="0" smtClean="0">
                          <a:solidFill>
                            <a:schemeClr val="bg1"/>
                          </a:solidFill>
                        </a:rPr>
                        <a:t>Objectives</a:t>
                      </a:r>
                      <a:endParaRPr lang="en-US" sz="1600" dirty="0">
                        <a:solidFill>
                          <a:schemeClr val="bg1"/>
                        </a:solidFill>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31523">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0" i="1" baseline="0" dirty="0" smtClean="0"/>
                        <a:t>the ‘</a:t>
                      </a:r>
                      <a:r>
                        <a:rPr lang="en-US" sz="1000" b="1" i="0" baseline="0" dirty="0" smtClean="0"/>
                        <a:t>Message Content’</a:t>
                      </a:r>
                      <a:r>
                        <a:rPr lang="en-US" sz="1000" b="0" i="1" baseline="0" dirty="0" smtClean="0"/>
                        <a:t>, </a:t>
                      </a:r>
                      <a:r>
                        <a:rPr lang="en-US" sz="1000" b="0" baseline="0" dirty="0" smtClean="0"/>
                        <a:t>that supports the test cases.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rgbClr val="000000"/>
                          </a:solidFill>
                        </a:rPr>
                        <a:t>Using the EHR technology, create the Immunization test message with the test data provided for the selected Test Step.</a:t>
                      </a:r>
                    </a:p>
                    <a:p>
                      <a:pPr marL="171450" indent="-171450">
                        <a:buFont typeface="Arial" pitchFamily="34" charset="0"/>
                        <a:buChar char="•"/>
                        <a:defRPr/>
                      </a:pPr>
                      <a:endParaRPr lang="en-US" sz="1000" b="0" baseline="0" dirty="0" smtClean="0"/>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b="0" dirty="0" smtClean="0"/>
                        <a:t>This page provides details of the message segment,</a:t>
                      </a:r>
                      <a:r>
                        <a:rPr lang="en-US" sz="1000" b="0" baseline="0" dirty="0" smtClean="0"/>
                        <a:t> as well as </a:t>
                      </a:r>
                      <a:r>
                        <a:rPr lang="en-US" sz="1000" b="0" dirty="0" smtClean="0"/>
                        <a:t>an</a:t>
                      </a:r>
                      <a:r>
                        <a:rPr lang="en-US" sz="1000" b="0" baseline="0" dirty="0" smtClean="0"/>
                        <a:t> example of a </a:t>
                      </a:r>
                      <a:r>
                        <a:rPr lang="en-US" sz="1000" b="0" dirty="0" smtClean="0"/>
                        <a:t>valid</a:t>
                      </a:r>
                      <a:r>
                        <a:rPr lang="en-US" sz="1000" b="0" baseline="0" dirty="0" smtClean="0"/>
                        <a:t> instance of each data element.</a:t>
                      </a:r>
                    </a:p>
                    <a:p>
                      <a:pPr marL="171450" indent="-171450" algn="l">
                        <a:buFont typeface="Arial" pitchFamily="34" charset="0"/>
                        <a:buChar char="•"/>
                      </a:pPr>
                      <a:r>
                        <a:rPr lang="en-US" sz="1000" b="1" baseline="0" dirty="0" smtClean="0"/>
                        <a:t>Message Content </a:t>
                      </a:r>
                      <a:r>
                        <a:rPr lang="en-US" sz="1000" b="0" baseline="0" dirty="0" smtClean="0"/>
                        <a:t>or an </a:t>
                      </a:r>
                      <a:r>
                        <a:rPr lang="en-US" sz="1000" b="1" baseline="0" dirty="0" smtClean="0"/>
                        <a:t>Example Message </a:t>
                      </a:r>
                      <a:r>
                        <a:rPr lang="en-US" sz="1000" b="0" baseline="0" dirty="0" smtClean="0"/>
                        <a:t>can be downloaded as a PDFfile.</a:t>
                      </a:r>
                    </a:p>
                    <a:p>
                      <a:pPr marL="0" indent="0" algn="l">
                        <a:buFont typeface="Arial" pitchFamily="34" charset="0"/>
                        <a:buNone/>
                      </a:pPr>
                      <a:endParaRPr lang="en-US" sz="1000" kern="1200" dirty="0">
                        <a:solidFill>
                          <a:schemeClr val="dk1"/>
                        </a:solidFill>
                        <a:effectLst/>
                        <a:latin typeface="+mn-lt"/>
                        <a:ea typeface="+mn-ea"/>
                        <a:cs typeface="+mn-cs"/>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21519" name="Group 37"/>
          <p:cNvGrpSpPr>
            <a:grpSpLocks/>
          </p:cNvGrpSpPr>
          <p:nvPr/>
        </p:nvGrpSpPr>
        <p:grpSpPr bwMode="auto">
          <a:xfrm>
            <a:off x="122238" y="2971800"/>
            <a:ext cx="2109787" cy="579437"/>
            <a:chOff x="2085295" y="2880703"/>
            <a:chExt cx="2287803" cy="511391"/>
          </a:xfrm>
        </p:grpSpPr>
        <p:sp>
          <p:nvSpPr>
            <p:cNvPr id="8" name="TextBox 7"/>
            <p:cNvSpPr txBox="1">
              <a:spLocks noChangeArrowheads="1"/>
            </p:cNvSpPr>
            <p:nvPr/>
          </p:nvSpPr>
          <p:spPr bwMode="auto">
            <a:xfrm>
              <a:off x="2233339" y="2984382"/>
              <a:ext cx="1585452" cy="4077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t>
              </a:r>
              <a:r>
                <a:rPr lang="en-US" sz="800" dirty="0" smtClean="0">
                  <a:solidFill>
                    <a:srgbClr val="000000"/>
                  </a:solidFill>
                  <a:cs typeface="+mn-cs"/>
                </a:rPr>
                <a:t>Location’ </a:t>
              </a:r>
              <a:r>
                <a:rPr lang="en-US" sz="800" b="0" dirty="0">
                  <a:solidFill>
                    <a:srgbClr val="000000"/>
                  </a:solidFill>
                  <a:cs typeface="+mn-cs"/>
                </a:rPr>
                <a:t>specifies the location of a data element within the message.</a:t>
              </a:r>
            </a:p>
          </p:txBody>
        </p:sp>
        <p:sp>
          <p:nvSpPr>
            <p:cNvPr id="9" name="Oval 8"/>
            <p:cNvSpPr/>
            <p:nvPr/>
          </p:nvSpPr>
          <p:spPr bwMode="auto">
            <a:xfrm>
              <a:off x="2085295" y="2880703"/>
              <a:ext cx="294367" cy="24658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13</a:t>
              </a:r>
            </a:p>
          </p:txBody>
        </p:sp>
        <p:cxnSp>
          <p:nvCxnSpPr>
            <p:cNvPr id="10" name="Straight Connector 9"/>
            <p:cNvCxnSpPr>
              <a:stCxn id="8" idx="3"/>
            </p:cNvCxnSpPr>
            <p:nvPr/>
          </p:nvCxnSpPr>
          <p:spPr bwMode="auto">
            <a:xfrm flipV="1">
              <a:off x="3818792" y="3187537"/>
              <a:ext cx="554306"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461963" y="2404646"/>
            <a:ext cx="1260475" cy="338554"/>
          </a:xfrm>
          <a:prstGeom prst="rect">
            <a:avLst/>
          </a:prstGeom>
          <a:solidFill>
            <a:srgbClr val="F2EECE"/>
          </a:solidFill>
          <a:ln w="28575">
            <a:solidFill>
              <a:schemeClr val="tx1">
                <a:lumMod val="50000"/>
                <a:lumOff val="50000"/>
              </a:schemeClr>
            </a:solidFill>
            <a:miter lim="800000"/>
            <a:headEnd/>
            <a:tailEnd/>
          </a:ln>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Click on </a:t>
            </a:r>
            <a:r>
              <a:rPr lang="en-US" sz="800" b="0" dirty="0" smtClean="0">
                <a:solidFill>
                  <a:srgbClr val="000000"/>
                </a:solidFill>
                <a:cs typeface="+mn-cs"/>
              </a:rPr>
              <a:t>‘</a:t>
            </a:r>
            <a:r>
              <a:rPr lang="en-US" sz="800" dirty="0" smtClean="0">
                <a:solidFill>
                  <a:srgbClr val="000000"/>
                </a:solidFill>
                <a:cs typeface="+mn-cs"/>
              </a:rPr>
              <a:t>Message Content’ </a:t>
            </a:r>
            <a:r>
              <a:rPr lang="en-US" sz="800" b="0" dirty="0" smtClean="0">
                <a:solidFill>
                  <a:srgbClr val="000000"/>
                </a:solidFill>
                <a:cs typeface="+mn-cs"/>
              </a:rPr>
              <a:t>tab.</a:t>
            </a:r>
            <a:endParaRPr lang="en-US" sz="800" b="0" dirty="0">
              <a:solidFill>
                <a:srgbClr val="000000"/>
              </a:solidFill>
              <a:cs typeface="+mn-cs"/>
            </a:endParaRPr>
          </a:p>
        </p:txBody>
      </p:sp>
      <p:cxnSp>
        <p:nvCxnSpPr>
          <p:cNvPr id="16" name="Straight Connector 15"/>
          <p:cNvCxnSpPr/>
          <p:nvPr/>
        </p:nvCxnSpPr>
        <p:spPr bwMode="auto">
          <a:xfrm flipH="1">
            <a:off x="6223000" y="3606800"/>
            <a:ext cx="6111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314325" y="2355850"/>
            <a:ext cx="325438"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12</a:t>
            </a:r>
          </a:p>
        </p:txBody>
      </p:sp>
      <p:sp>
        <p:nvSpPr>
          <p:cNvPr id="32" name="TextBox 31"/>
          <p:cNvSpPr txBox="1">
            <a:spLocks noChangeArrowheads="1"/>
          </p:cNvSpPr>
          <p:nvPr/>
        </p:nvSpPr>
        <p:spPr bwMode="auto">
          <a:xfrm>
            <a:off x="7848600" y="2484438"/>
            <a:ext cx="1192213" cy="33855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‘Message Content’ </a:t>
            </a:r>
            <a:r>
              <a:rPr lang="en-US" sz="800" b="0" dirty="0" smtClean="0">
                <a:solidFill>
                  <a:srgbClr val="000000"/>
                </a:solidFill>
                <a:cs typeface="+mn-cs"/>
              </a:rPr>
              <a:t>can be downloaded</a:t>
            </a:r>
            <a:endParaRPr lang="en-US" sz="800" b="0" dirty="0">
              <a:solidFill>
                <a:srgbClr val="000000"/>
              </a:solidFill>
              <a:cs typeface="+mn-cs"/>
            </a:endParaRPr>
          </a:p>
        </p:txBody>
      </p:sp>
      <p:cxnSp>
        <p:nvCxnSpPr>
          <p:cNvPr id="34" name="Straight Connector 33"/>
          <p:cNvCxnSpPr/>
          <p:nvPr/>
        </p:nvCxnSpPr>
        <p:spPr bwMode="auto">
          <a:xfrm>
            <a:off x="1722438" y="2590800"/>
            <a:ext cx="2005806"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a:spLocks noChangeArrowheads="1"/>
          </p:cNvSpPr>
          <p:nvPr/>
        </p:nvSpPr>
        <p:spPr bwMode="auto">
          <a:xfrm>
            <a:off x="633412" y="3836096"/>
            <a:ext cx="1087437" cy="70802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Exact value of the data element for the selected Test Step is </a:t>
            </a:r>
            <a:r>
              <a:rPr lang="en-US" sz="800" b="0" dirty="0" smtClean="0">
                <a:solidFill>
                  <a:srgbClr val="000000"/>
                </a:solidFill>
                <a:cs typeface="+mn-cs"/>
              </a:rPr>
              <a:t>provided. (i.e. </a:t>
            </a:r>
            <a:r>
              <a:rPr lang="en-US" sz="800" b="0" dirty="0" smtClean="0">
                <a:solidFill>
                  <a:srgbClr val="000000"/>
                </a:solidFill>
              </a:rPr>
              <a:t>NPI</a:t>
            </a:r>
            <a:r>
              <a:rPr lang="en-US" sz="800" b="0" dirty="0" smtClean="0">
                <a:solidFill>
                  <a:srgbClr val="000000"/>
                </a:solidFill>
                <a:cs typeface="+mn-cs"/>
              </a:rPr>
              <a:t>)</a:t>
            </a:r>
            <a:endParaRPr lang="en-US" sz="800" b="0" dirty="0">
              <a:solidFill>
                <a:srgbClr val="000000"/>
              </a:solidFill>
              <a:cs typeface="+mn-cs"/>
            </a:endParaRPr>
          </a:p>
        </p:txBody>
      </p:sp>
      <p:sp>
        <p:nvSpPr>
          <p:cNvPr id="19" name="TextBox 18"/>
          <p:cNvSpPr txBox="1">
            <a:spLocks noChangeArrowheads="1"/>
          </p:cNvSpPr>
          <p:nvPr/>
        </p:nvSpPr>
        <p:spPr bwMode="auto">
          <a:xfrm>
            <a:off x="461963" y="4786718"/>
            <a:ext cx="1089025" cy="46196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Name of </a:t>
            </a:r>
            <a:r>
              <a:rPr lang="en-US" sz="800" b="0" dirty="0" smtClean="0">
                <a:solidFill>
                  <a:srgbClr val="000000"/>
                </a:solidFill>
                <a:cs typeface="+mn-cs"/>
              </a:rPr>
              <a:t>‘</a:t>
            </a:r>
            <a:r>
              <a:rPr lang="en-US" sz="800" dirty="0" smtClean="0">
                <a:solidFill>
                  <a:srgbClr val="000000"/>
                </a:solidFill>
                <a:cs typeface="+mn-cs"/>
              </a:rPr>
              <a:t>Data Element’ </a:t>
            </a:r>
            <a:r>
              <a:rPr lang="en-US" sz="800" b="0" dirty="0">
                <a:solidFill>
                  <a:srgbClr val="000000"/>
                </a:solidFill>
                <a:cs typeface="+mn-cs"/>
              </a:rPr>
              <a:t>is provided.</a:t>
            </a:r>
          </a:p>
        </p:txBody>
      </p:sp>
      <p:cxnSp>
        <p:nvCxnSpPr>
          <p:cNvPr id="30" name="Straight Connector 29"/>
          <p:cNvCxnSpPr/>
          <p:nvPr/>
        </p:nvCxnSpPr>
        <p:spPr bwMode="auto">
          <a:xfrm flipV="1">
            <a:off x="1722438" y="3987800"/>
            <a:ext cx="2849562" cy="142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flipH="1">
            <a:off x="7378700" y="2743200"/>
            <a:ext cx="4841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42"/>
          <p:cNvSpPr/>
          <p:nvPr/>
        </p:nvSpPr>
        <p:spPr bwMode="auto">
          <a:xfrm>
            <a:off x="499269" y="3643313"/>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14</a:t>
            </a:r>
          </a:p>
        </p:txBody>
      </p:sp>
      <p:sp>
        <p:nvSpPr>
          <p:cNvPr id="45" name="Oval 44"/>
          <p:cNvSpPr/>
          <p:nvPr/>
        </p:nvSpPr>
        <p:spPr bwMode="auto">
          <a:xfrm>
            <a:off x="314325" y="4633913"/>
            <a:ext cx="325438"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15</a:t>
            </a:r>
          </a:p>
        </p:txBody>
      </p:sp>
      <p:sp>
        <p:nvSpPr>
          <p:cNvPr id="46" name="Oval 45"/>
          <p:cNvSpPr/>
          <p:nvPr/>
        </p:nvSpPr>
        <p:spPr bwMode="auto">
          <a:xfrm>
            <a:off x="7640027" y="2326492"/>
            <a:ext cx="3127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17</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794" y="4190109"/>
            <a:ext cx="4862494" cy="1973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35" name="Group 37"/>
          <p:cNvGrpSpPr>
            <a:grpSpLocks/>
          </p:cNvGrpSpPr>
          <p:nvPr/>
        </p:nvGrpSpPr>
        <p:grpSpPr bwMode="auto">
          <a:xfrm>
            <a:off x="1981200" y="5168900"/>
            <a:ext cx="2203450" cy="723900"/>
            <a:chOff x="2331270" y="2860850"/>
            <a:chExt cx="2389548" cy="639999"/>
          </a:xfrm>
        </p:grpSpPr>
        <p:sp>
          <p:nvSpPr>
            <p:cNvPr id="48" name="TextBox 47"/>
            <p:cNvSpPr txBox="1">
              <a:spLocks noChangeArrowheads="1"/>
            </p:cNvSpPr>
            <p:nvPr/>
          </p:nvSpPr>
          <p:spPr bwMode="auto">
            <a:xfrm>
              <a:off x="2580898" y="2984359"/>
              <a:ext cx="1585572" cy="51649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An example of the HL7 Message is displayed by clicking on </a:t>
              </a:r>
              <a:r>
                <a:rPr lang="en-US" sz="800" dirty="0" smtClean="0">
                  <a:solidFill>
                    <a:srgbClr val="000000"/>
                  </a:solidFill>
                  <a:cs typeface="+mn-cs"/>
                </a:rPr>
                <a:t>‘Example Message’</a:t>
              </a:r>
              <a:r>
                <a:rPr lang="en-US" sz="800" b="0" dirty="0" smtClean="0">
                  <a:solidFill>
                    <a:srgbClr val="000000"/>
                  </a:solidFill>
                  <a:cs typeface="+mn-cs"/>
                </a:rPr>
                <a:t>.</a:t>
              </a:r>
              <a:endParaRPr lang="en-US" sz="800" b="0" dirty="0">
                <a:solidFill>
                  <a:srgbClr val="000000"/>
                </a:solidFill>
                <a:cs typeface="+mn-cs"/>
              </a:endParaRPr>
            </a:p>
          </p:txBody>
        </p:sp>
        <p:sp>
          <p:nvSpPr>
            <p:cNvPr id="49" name="Oval 48"/>
            <p:cNvSpPr/>
            <p:nvPr/>
          </p:nvSpPr>
          <p:spPr bwMode="auto">
            <a:xfrm>
              <a:off x="2331270" y="2860850"/>
              <a:ext cx="382190" cy="2750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18</a:t>
              </a:r>
            </a:p>
          </p:txBody>
        </p:sp>
        <p:cxnSp>
          <p:nvCxnSpPr>
            <p:cNvPr id="50" name="Straight Connector 49"/>
            <p:cNvCxnSpPr>
              <a:stCxn id="48" idx="3"/>
            </p:cNvCxnSpPr>
            <p:nvPr/>
          </p:nvCxnSpPr>
          <p:spPr bwMode="auto">
            <a:xfrm>
              <a:off x="4166470" y="3242604"/>
              <a:ext cx="5543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1" name="Straight Connector 60"/>
          <p:cNvCxnSpPr/>
          <p:nvPr/>
        </p:nvCxnSpPr>
        <p:spPr bwMode="auto">
          <a:xfrm>
            <a:off x="7696200" y="4267200"/>
            <a:ext cx="96202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a:spLocks noChangeArrowheads="1"/>
          </p:cNvSpPr>
          <p:nvPr/>
        </p:nvSpPr>
        <p:spPr bwMode="auto">
          <a:xfrm>
            <a:off x="6950075" y="4129088"/>
            <a:ext cx="792163" cy="2143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Click ‘Start’</a:t>
            </a:r>
            <a:endParaRPr lang="en-US" sz="800" b="0" dirty="0">
              <a:solidFill>
                <a:srgbClr val="000000"/>
              </a:solidFill>
              <a:cs typeface="+mn-cs"/>
            </a:endParaRPr>
          </a:p>
        </p:txBody>
      </p:sp>
      <p:sp>
        <p:nvSpPr>
          <p:cNvPr id="65" name="Oval 64"/>
          <p:cNvSpPr/>
          <p:nvPr/>
        </p:nvSpPr>
        <p:spPr bwMode="auto">
          <a:xfrm>
            <a:off x="6704013" y="3987800"/>
            <a:ext cx="327025"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19</a:t>
            </a:r>
          </a:p>
        </p:txBody>
      </p:sp>
      <p:cxnSp>
        <p:nvCxnSpPr>
          <p:cNvPr id="58" name="Straight Connector 57"/>
          <p:cNvCxnSpPr/>
          <p:nvPr/>
        </p:nvCxnSpPr>
        <p:spPr bwMode="auto">
          <a:xfrm flipV="1">
            <a:off x="8686800" y="4800600"/>
            <a:ext cx="0" cy="69076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a:spLocks noChangeArrowheads="1"/>
          </p:cNvSpPr>
          <p:nvPr/>
        </p:nvSpPr>
        <p:spPr bwMode="auto">
          <a:xfrm>
            <a:off x="6834188" y="3197225"/>
            <a:ext cx="2163762" cy="58578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‘Categorization’ </a:t>
            </a:r>
            <a:r>
              <a:rPr lang="en-US" sz="800" b="0" dirty="0">
                <a:solidFill>
                  <a:srgbClr val="000000"/>
                </a:solidFill>
                <a:cs typeface="+mn-cs"/>
              </a:rPr>
              <a:t>indicates if the data is fixed or can be </a:t>
            </a:r>
            <a:r>
              <a:rPr lang="en-US" sz="800" b="0" dirty="0" smtClean="0">
                <a:solidFill>
                  <a:srgbClr val="000000"/>
                </a:solidFill>
                <a:cs typeface="+mn-cs"/>
              </a:rPr>
              <a:t>changed. It also indicates the level of validation that will be assessed on the data.</a:t>
            </a:r>
            <a:endParaRPr lang="en-US" sz="800" b="0" dirty="0">
              <a:solidFill>
                <a:srgbClr val="000000"/>
              </a:solidFill>
              <a:cs typeface="+mn-cs"/>
            </a:endParaRPr>
          </a:p>
        </p:txBody>
      </p:sp>
      <p:sp>
        <p:nvSpPr>
          <p:cNvPr id="44" name="Oval 43"/>
          <p:cNvSpPr/>
          <p:nvPr/>
        </p:nvSpPr>
        <p:spPr bwMode="auto">
          <a:xfrm>
            <a:off x="6638925" y="3079750"/>
            <a:ext cx="311150"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16</a:t>
            </a:r>
          </a:p>
        </p:txBody>
      </p:sp>
      <p:cxnSp>
        <p:nvCxnSpPr>
          <p:cNvPr id="29" name="Straight Connector 28"/>
          <p:cNvCxnSpPr/>
          <p:nvPr/>
        </p:nvCxnSpPr>
        <p:spPr bwMode="auto">
          <a:xfrm flipV="1">
            <a:off x="1524000" y="4953000"/>
            <a:ext cx="1981200" cy="1150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a:spLocks noChangeArrowheads="1"/>
          </p:cNvSpPr>
          <p:nvPr/>
        </p:nvSpPr>
        <p:spPr bwMode="auto">
          <a:xfrm>
            <a:off x="7640027" y="5481935"/>
            <a:ext cx="1192213"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An</a:t>
            </a:r>
            <a:r>
              <a:rPr lang="en-US" sz="800" dirty="0" smtClean="0">
                <a:solidFill>
                  <a:srgbClr val="000000"/>
                </a:solidFill>
                <a:cs typeface="+mn-cs"/>
              </a:rPr>
              <a:t> ‘</a:t>
            </a:r>
            <a:r>
              <a:rPr lang="en-US" sz="800" dirty="0" smtClean="0">
                <a:solidFill>
                  <a:srgbClr val="000000"/>
                </a:solidFill>
              </a:rPr>
              <a:t>Example Message</a:t>
            </a:r>
            <a:r>
              <a:rPr lang="en-US" sz="800" dirty="0" smtClean="0">
                <a:solidFill>
                  <a:srgbClr val="000000"/>
                </a:solidFill>
                <a:cs typeface="+mn-cs"/>
              </a:rPr>
              <a:t>’ </a:t>
            </a:r>
            <a:r>
              <a:rPr lang="en-US" sz="800" b="0" dirty="0" smtClean="0">
                <a:solidFill>
                  <a:srgbClr val="000000"/>
                </a:solidFill>
                <a:cs typeface="+mn-cs"/>
              </a:rPr>
              <a:t>can be downloaded</a:t>
            </a:r>
            <a:endParaRPr lang="en-US" sz="800" b="0" dirty="0">
              <a:solidFill>
                <a:srgbClr val="000000"/>
              </a:solidFill>
              <a:cs typeface="+mn-cs"/>
            </a:endParaRPr>
          </a:p>
        </p:txBody>
      </p:sp>
      <p:sp>
        <p:nvSpPr>
          <p:cNvPr id="37" name="Oval 36"/>
          <p:cNvSpPr/>
          <p:nvPr/>
        </p:nvSpPr>
        <p:spPr bwMode="auto">
          <a:xfrm>
            <a:off x="7426385" y="5319346"/>
            <a:ext cx="352425" cy="31115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smtClean="0">
                <a:solidFill>
                  <a:schemeClr val="bg1"/>
                </a:solidFill>
                <a:latin typeface="+mj-lt"/>
              </a:rPr>
              <a:t>20</a:t>
            </a:r>
            <a:endParaRPr lang="en-US" sz="1200" b="0" dirty="0">
              <a:solidFill>
                <a:schemeClr val="bg1"/>
              </a:solidFill>
              <a:latin typeface="+mj-lt"/>
              <a:cs typeface="+mn-cs"/>
            </a:endParaRPr>
          </a:p>
        </p:txBody>
      </p:sp>
    </p:spTree>
    <p:extLst>
      <p:ext uri="{BB962C8B-B14F-4D97-AF65-F5344CB8AC3E}">
        <p14:creationId xmlns:p14="http://schemas.microsoft.com/office/powerpoint/2010/main" val="3802262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653" y="2924174"/>
            <a:ext cx="7309148" cy="310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13"/>
          <p:cNvSpPr txBox="1">
            <a:spLocks noChangeArrowheads="1"/>
          </p:cNvSpPr>
          <p:nvPr/>
        </p:nvSpPr>
        <p:spPr bwMode="auto">
          <a:xfrm>
            <a:off x="6829893" y="2130494"/>
            <a:ext cx="2237908"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cs typeface="+mn-cs"/>
              </a:rPr>
              <a:t>Click  the </a:t>
            </a:r>
            <a:r>
              <a:rPr lang="en-US" b="1" dirty="0" smtClean="0">
                <a:cs typeface="+mn-cs"/>
              </a:rPr>
              <a:t>Browse</a:t>
            </a:r>
            <a:r>
              <a:rPr lang="en-US" dirty="0" smtClean="0">
                <a:cs typeface="+mn-cs"/>
              </a:rPr>
              <a:t> button to load an existing HL7 message  from the testers local machine, or click </a:t>
            </a:r>
            <a:r>
              <a:rPr lang="en-US" b="1" dirty="0" smtClean="0">
                <a:cs typeface="+mn-cs"/>
              </a:rPr>
              <a:t>‘Load Example</a:t>
            </a:r>
            <a:r>
              <a:rPr lang="en-US" dirty="0" smtClean="0">
                <a:cs typeface="+mn-cs"/>
              </a:rPr>
              <a:t>’ to populate sample HL7 message. Your message will load in the field provided. </a:t>
            </a:r>
          </a:p>
        </p:txBody>
      </p:sp>
      <p:graphicFrame>
        <p:nvGraphicFramePr>
          <p:cNvPr id="33" name="Table 32"/>
          <p:cNvGraphicFramePr>
            <a:graphicFrameLocks noGrp="1"/>
          </p:cNvGraphicFramePr>
          <p:nvPr>
            <p:extLst>
              <p:ext uri="{D42A27DB-BD31-4B8C-83A1-F6EECF244321}">
                <p14:modId xmlns:p14="http://schemas.microsoft.com/office/powerpoint/2010/main" val="159559466"/>
              </p:ext>
            </p:extLst>
          </p:nvPr>
        </p:nvGraphicFramePr>
        <p:xfrm>
          <a:off x="404813" y="808038"/>
          <a:ext cx="8382000" cy="1249362"/>
        </p:xfrm>
        <a:graphic>
          <a:graphicData uri="http://schemas.openxmlformats.org/drawingml/2006/table">
            <a:tbl>
              <a:tblPr firstRow="1" bandRow="1">
                <a:tableStyleId>{5C22544A-7EE6-4342-B048-85BDC9FD1C3A}</a:tableStyleId>
              </a:tblPr>
              <a:tblGrid>
                <a:gridCol w="4191000"/>
                <a:gridCol w="4191000"/>
              </a:tblGrid>
              <a:tr h="378346">
                <a:tc>
                  <a:txBody>
                    <a:bodyPr/>
                    <a:lstStyle/>
                    <a:p>
                      <a:pPr>
                        <a:defRPr/>
                      </a:pPr>
                      <a:r>
                        <a:rPr lang="en-US" sz="1600" dirty="0" smtClean="0">
                          <a:solidFill>
                            <a:schemeClr val="bg1"/>
                          </a:solidFill>
                        </a:rPr>
                        <a:t>Objectives</a:t>
                      </a:r>
                      <a:endParaRPr lang="en-US" sz="1600" dirty="0">
                        <a:solidFill>
                          <a:schemeClr val="bg1"/>
                        </a:solidFill>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871016">
                <a:tc>
                  <a:txBody>
                    <a:bodyPr/>
                    <a:lstStyle/>
                    <a:p>
                      <a:pPr marL="171450" indent="-171450">
                        <a:buFont typeface="Arial" pitchFamily="34" charset="0"/>
                        <a:buChar char="•"/>
                        <a:defRPr/>
                      </a:pPr>
                      <a:r>
                        <a:rPr lang="en-US" sz="1000" b="1" baseline="0" dirty="0" smtClean="0"/>
                        <a:t>‘Load Example’ </a:t>
                      </a:r>
                      <a:r>
                        <a:rPr lang="en-US" sz="1000" b="0" baseline="0" dirty="0" smtClean="0"/>
                        <a:t>HL7 message.</a:t>
                      </a:r>
                    </a:p>
                    <a:p>
                      <a:pPr marL="171450" indent="-171450">
                        <a:buFont typeface="Arial" pitchFamily="34" charset="0"/>
                        <a:buChar char="•"/>
                        <a:defRPr/>
                      </a:pPr>
                      <a:r>
                        <a:rPr lang="en-US" sz="1000" b="1" baseline="0" dirty="0" smtClean="0"/>
                        <a:t>‘Validate’</a:t>
                      </a:r>
                      <a:r>
                        <a:rPr lang="en-US" sz="1000" b="0" baseline="0" dirty="0" smtClean="0"/>
                        <a:t> HL7 Message content.</a:t>
                      </a:r>
                    </a:p>
                    <a:p>
                      <a:pPr marL="171450" indent="-171450">
                        <a:buFont typeface="Arial" pitchFamily="34" charset="0"/>
                        <a:buChar char="•"/>
                        <a:defRPr/>
                      </a:pPr>
                      <a:r>
                        <a:rPr lang="en-US" sz="1000" b="0" baseline="0" dirty="0" smtClean="0"/>
                        <a:t>View </a:t>
                      </a:r>
                      <a:r>
                        <a:rPr lang="en-US" sz="1000" b="0" i="1" baseline="0" dirty="0" smtClean="0"/>
                        <a:t>Validation results.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rgbClr val="000000"/>
                          </a:solidFill>
                        </a:rPr>
                        <a:t>Generate ‘</a:t>
                      </a:r>
                      <a:r>
                        <a:rPr lang="en-US" sz="1000" b="1" dirty="0" smtClean="0">
                          <a:solidFill>
                            <a:srgbClr val="000000"/>
                          </a:solidFill>
                        </a:rPr>
                        <a:t>Message Validation Report’</a:t>
                      </a:r>
                      <a:r>
                        <a:rPr lang="en-US" sz="1000" dirty="0" smtClean="0">
                          <a:solidFill>
                            <a:srgbClr val="000000"/>
                          </a:solidFill>
                        </a:rPr>
                        <a:t>.</a:t>
                      </a:r>
                    </a:p>
                    <a:p>
                      <a:pPr marL="171450" indent="-171450">
                        <a:buFont typeface="Arial" pitchFamily="34" charset="0"/>
                        <a:buChar char="•"/>
                        <a:defRPr/>
                      </a:pPr>
                      <a:endParaRPr lang="en-US" sz="1000" b="0" baseline="0" dirty="0" smtClean="0"/>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dirty="0" smtClean="0">
                          <a:solidFill>
                            <a:schemeClr val="dk1"/>
                          </a:solidFill>
                          <a:effectLst/>
                          <a:latin typeface="+mn-lt"/>
                          <a:ea typeface="+mn-ea"/>
                          <a:cs typeface="+mn-cs"/>
                        </a:rPr>
                        <a:t>validates any Immunization message created by the EHR. It is disassociated from a test script, test case, or specific content (test data).</a:t>
                      </a:r>
                      <a:endParaRPr lang="en-US" sz="1000" dirty="0" smtClean="0"/>
                    </a:p>
                    <a:p>
                      <a:pPr marL="0" indent="0" algn="l">
                        <a:buFont typeface="Arial" pitchFamily="34" charset="0"/>
                        <a:buNone/>
                      </a:pPr>
                      <a:endParaRPr lang="en-US" sz="1000" kern="1200" dirty="0">
                        <a:solidFill>
                          <a:schemeClr val="dk1"/>
                        </a:solidFill>
                        <a:effectLst/>
                        <a:latin typeface="+mn-lt"/>
                        <a:ea typeface="+mn-ea"/>
                        <a:cs typeface="+mn-cs"/>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pic>
        <p:nvPicPr>
          <p:cNvPr id="225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1954212" cy="1984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545" name="Title 4"/>
          <p:cNvSpPr>
            <a:spLocks noGrp="1"/>
          </p:cNvSpPr>
          <p:nvPr>
            <p:ph type="title"/>
          </p:nvPr>
        </p:nvSpPr>
        <p:spPr>
          <a:xfrm>
            <a:off x="276225" y="279400"/>
            <a:ext cx="8229600" cy="461665"/>
          </a:xfrm>
        </p:spPr>
        <p:txBody>
          <a:bodyPr/>
          <a:lstStyle/>
          <a:p>
            <a:r>
              <a:rPr lang="en-US" altLang="en-US" dirty="0" smtClean="0"/>
              <a:t>Context-based Message Validation (continued…) </a:t>
            </a:r>
          </a:p>
        </p:txBody>
      </p:sp>
      <p:sp>
        <p:nvSpPr>
          <p:cNvPr id="26" name="Oval 25"/>
          <p:cNvSpPr/>
          <p:nvPr/>
        </p:nvSpPr>
        <p:spPr bwMode="auto">
          <a:xfrm>
            <a:off x="6600262" y="2044295"/>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21</a:t>
            </a:r>
          </a:p>
        </p:txBody>
      </p:sp>
      <p:sp>
        <p:nvSpPr>
          <p:cNvPr id="28" name="TextBox 12"/>
          <p:cNvSpPr txBox="1">
            <a:spLocks noChangeArrowheads="1"/>
          </p:cNvSpPr>
          <p:nvPr/>
        </p:nvSpPr>
        <p:spPr bwMode="auto">
          <a:xfrm>
            <a:off x="481013" y="2216150"/>
            <a:ext cx="1562100"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indent="0" algn="ctr" eaLnBrk="1" hangingPunct="1">
              <a:defRPr/>
            </a:pPr>
            <a:r>
              <a:rPr lang="en-US" sz="800" b="0" dirty="0" smtClean="0">
                <a:cs typeface="+mn-cs"/>
              </a:rPr>
              <a:t>Selecting ‘</a:t>
            </a:r>
            <a:r>
              <a:rPr lang="en-US" sz="800" dirty="0" smtClean="0">
                <a:cs typeface="+mn-cs"/>
              </a:rPr>
              <a:t>Start’  </a:t>
            </a:r>
            <a:r>
              <a:rPr lang="en-US" sz="800" b="0" dirty="0" smtClean="0">
                <a:cs typeface="+mn-cs"/>
              </a:rPr>
              <a:t>will send you to the </a:t>
            </a:r>
            <a:r>
              <a:rPr lang="en-US" sz="800" dirty="0" smtClean="0">
                <a:cs typeface="+mn-cs"/>
              </a:rPr>
              <a:t>‘Test Execution</a:t>
            </a:r>
            <a:r>
              <a:rPr lang="en-US" sz="800" b="0" dirty="0" smtClean="0">
                <a:cs typeface="+mn-cs"/>
              </a:rPr>
              <a:t>’ tab.</a:t>
            </a:r>
          </a:p>
        </p:txBody>
      </p:sp>
      <p:sp>
        <p:nvSpPr>
          <p:cNvPr id="29" name="Oval 28"/>
          <p:cNvSpPr/>
          <p:nvPr/>
        </p:nvSpPr>
        <p:spPr bwMode="auto">
          <a:xfrm>
            <a:off x="307975" y="2271713"/>
            <a:ext cx="273050"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20</a:t>
            </a:r>
          </a:p>
        </p:txBody>
      </p:sp>
      <p:cxnSp>
        <p:nvCxnSpPr>
          <p:cNvPr id="31" name="Straight Connector 30"/>
          <p:cNvCxnSpPr>
            <a:stCxn id="28" idx="3"/>
          </p:cNvCxnSpPr>
          <p:nvPr/>
        </p:nvCxnSpPr>
        <p:spPr bwMode="auto">
          <a:xfrm>
            <a:off x="2043113" y="2385219"/>
            <a:ext cx="5689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5549596" y="3051175"/>
            <a:ext cx="996950"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solidFill>
                  <a:srgbClr val="000000"/>
                </a:solidFill>
                <a:cs typeface="+mn-cs"/>
              </a:rPr>
              <a:t>Click ‘</a:t>
            </a:r>
            <a:r>
              <a:rPr lang="en-US" b="1" dirty="0" smtClean="0">
                <a:solidFill>
                  <a:srgbClr val="000000"/>
                </a:solidFill>
                <a:cs typeface="+mn-cs"/>
              </a:rPr>
              <a:t>Validate’</a:t>
            </a:r>
            <a:r>
              <a:rPr lang="en-US" dirty="0" smtClean="0">
                <a:solidFill>
                  <a:srgbClr val="000000"/>
                </a:solidFill>
                <a:cs typeface="+mn-cs"/>
              </a:rPr>
              <a:t>.</a:t>
            </a:r>
            <a:endParaRPr lang="en-US" dirty="0">
              <a:solidFill>
                <a:srgbClr val="FF0000"/>
              </a:solidFill>
              <a:cs typeface="+mn-cs"/>
            </a:endParaRPr>
          </a:p>
        </p:txBody>
      </p:sp>
      <p:sp>
        <p:nvSpPr>
          <p:cNvPr id="49" name="Oval 48"/>
          <p:cNvSpPr/>
          <p:nvPr/>
        </p:nvSpPr>
        <p:spPr bwMode="auto">
          <a:xfrm>
            <a:off x="5325018" y="2911475"/>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22</a:t>
            </a:r>
          </a:p>
        </p:txBody>
      </p:sp>
      <p:cxnSp>
        <p:nvCxnSpPr>
          <p:cNvPr id="44" name="Straight Connector 43"/>
          <p:cNvCxnSpPr/>
          <p:nvPr/>
        </p:nvCxnSpPr>
        <p:spPr bwMode="auto">
          <a:xfrm>
            <a:off x="6546546" y="3152210"/>
            <a:ext cx="768654" cy="3866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73864"/>
            <a:ext cx="4734718" cy="22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bwMode="auto">
          <a:xfrm>
            <a:off x="7968466" y="2822205"/>
            <a:ext cx="217467" cy="33000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35" idx="2"/>
          </p:cNvCxnSpPr>
          <p:nvPr/>
        </p:nvCxnSpPr>
        <p:spPr bwMode="auto">
          <a:xfrm flipH="1">
            <a:off x="7748353" y="2838380"/>
            <a:ext cx="200494" cy="33010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a:off x="1758651" y="2924174"/>
            <a:ext cx="7369077" cy="317182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41" name="TextBox 10"/>
          <p:cNvSpPr txBox="1">
            <a:spLocks noChangeArrowheads="1"/>
          </p:cNvSpPr>
          <p:nvPr/>
        </p:nvSpPr>
        <p:spPr bwMode="auto">
          <a:xfrm>
            <a:off x="7159389" y="4953000"/>
            <a:ext cx="1177925"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Validation results appear.</a:t>
            </a:r>
          </a:p>
        </p:txBody>
      </p:sp>
      <p:sp>
        <p:nvSpPr>
          <p:cNvPr id="38" name="TextBox 13"/>
          <p:cNvSpPr txBox="1">
            <a:spLocks noChangeArrowheads="1"/>
          </p:cNvSpPr>
          <p:nvPr/>
        </p:nvSpPr>
        <p:spPr bwMode="auto">
          <a:xfrm>
            <a:off x="323133" y="3267075"/>
            <a:ext cx="1156966"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cs typeface="+mn-cs"/>
              </a:rPr>
              <a:t>Click  the </a:t>
            </a:r>
            <a:r>
              <a:rPr lang="en-US" b="1" dirty="0" smtClean="0">
                <a:cs typeface="+mn-cs"/>
              </a:rPr>
              <a:t>Path </a:t>
            </a:r>
            <a:r>
              <a:rPr lang="en-US" dirty="0" smtClean="0">
                <a:cs typeface="+mn-cs"/>
              </a:rPr>
              <a:t>link</a:t>
            </a:r>
            <a:r>
              <a:rPr lang="en-US" b="1" dirty="0" smtClean="0">
                <a:cs typeface="+mn-cs"/>
              </a:rPr>
              <a:t> </a:t>
            </a:r>
            <a:r>
              <a:rPr lang="en-US" dirty="0" smtClean="0">
                <a:cs typeface="+mn-cs"/>
              </a:rPr>
              <a:t>to highlight the location of the Error in the Message Tree and the Message Content </a:t>
            </a:r>
          </a:p>
        </p:txBody>
      </p:sp>
      <p:sp>
        <p:nvSpPr>
          <p:cNvPr id="39" name="Oval 38"/>
          <p:cNvSpPr/>
          <p:nvPr/>
        </p:nvSpPr>
        <p:spPr bwMode="auto">
          <a:xfrm>
            <a:off x="157163" y="3149600"/>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smtClean="0">
                <a:solidFill>
                  <a:schemeClr val="bg1"/>
                </a:solidFill>
                <a:latin typeface="+mj-lt"/>
                <a:cs typeface="+mn-cs"/>
              </a:rPr>
              <a:t>26</a:t>
            </a:r>
            <a:endParaRPr lang="en-US" sz="1200" b="0" dirty="0">
              <a:solidFill>
                <a:schemeClr val="bg1"/>
              </a:solidFill>
              <a:latin typeface="+mj-lt"/>
              <a:cs typeface="+mn-cs"/>
            </a:endParaRPr>
          </a:p>
        </p:txBody>
      </p:sp>
      <p:cxnSp>
        <p:nvCxnSpPr>
          <p:cNvPr id="40" name="Straight Connector 39"/>
          <p:cNvCxnSpPr/>
          <p:nvPr/>
        </p:nvCxnSpPr>
        <p:spPr bwMode="auto">
          <a:xfrm>
            <a:off x="1480099" y="3429000"/>
            <a:ext cx="64687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1480099" y="3810000"/>
            <a:ext cx="563014" cy="59134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38" idx="2"/>
          </p:cNvCxnSpPr>
          <p:nvPr/>
        </p:nvCxnSpPr>
        <p:spPr bwMode="auto">
          <a:xfrm>
            <a:off x="901616" y="3974961"/>
            <a:ext cx="0" cy="1960163"/>
          </a:xfrm>
          <a:prstGeom prst="line">
            <a:avLst/>
          </a:prstGeom>
          <a:solidFill>
            <a:schemeClr val="accent1"/>
          </a:solidFill>
          <a:ln w="28575"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3091962" y="4801426"/>
            <a:ext cx="995363"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solidFill>
                  <a:srgbClr val="000000"/>
                </a:solidFill>
                <a:cs typeface="+mn-cs"/>
              </a:rPr>
              <a:t>Total number of errors displays.</a:t>
            </a:r>
            <a:endParaRPr lang="en-US" dirty="0">
              <a:solidFill>
                <a:srgbClr val="FF0000"/>
              </a:solidFill>
              <a:cs typeface="+mn-cs"/>
            </a:endParaRPr>
          </a:p>
        </p:txBody>
      </p:sp>
      <p:sp>
        <p:nvSpPr>
          <p:cNvPr id="52" name="Rectangle 3"/>
          <p:cNvSpPr txBox="1">
            <a:spLocks noChangeArrowheads="1"/>
          </p:cNvSpPr>
          <p:nvPr/>
        </p:nvSpPr>
        <p:spPr bwMode="auto">
          <a:xfrm>
            <a:off x="5766996" y="4401344"/>
            <a:ext cx="1820863"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cs typeface="+mn-cs"/>
              </a:rPr>
              <a:t>Click on </a:t>
            </a:r>
            <a:r>
              <a:rPr lang="en-US" dirty="0" smtClean="0">
                <a:cs typeface="+mn-cs"/>
              </a:rPr>
              <a:t>‘</a:t>
            </a:r>
            <a:r>
              <a:rPr lang="en-US" b="1" dirty="0" smtClean="0">
                <a:cs typeface="+mn-cs"/>
              </a:rPr>
              <a:t>Report</a:t>
            </a:r>
            <a:r>
              <a:rPr lang="en-US" dirty="0" smtClean="0">
                <a:cs typeface="+mn-cs"/>
              </a:rPr>
              <a:t> ‘icon </a:t>
            </a:r>
            <a:r>
              <a:rPr lang="en-US" dirty="0">
                <a:cs typeface="+mn-cs"/>
              </a:rPr>
              <a:t>to display Message Validation Report. </a:t>
            </a:r>
          </a:p>
        </p:txBody>
      </p:sp>
      <p:sp>
        <p:nvSpPr>
          <p:cNvPr id="54" name="Oval 53"/>
          <p:cNvSpPr/>
          <p:nvPr/>
        </p:nvSpPr>
        <p:spPr bwMode="auto">
          <a:xfrm>
            <a:off x="2862262" y="4621353"/>
            <a:ext cx="377825" cy="290513"/>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23</a:t>
            </a:r>
          </a:p>
        </p:txBody>
      </p:sp>
      <p:sp>
        <p:nvSpPr>
          <p:cNvPr id="67" name="Oval 66"/>
          <p:cNvSpPr/>
          <p:nvPr/>
        </p:nvSpPr>
        <p:spPr bwMode="auto">
          <a:xfrm>
            <a:off x="5583640" y="4267200"/>
            <a:ext cx="366712"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25</a:t>
            </a:r>
          </a:p>
        </p:txBody>
      </p:sp>
      <p:cxnSp>
        <p:nvCxnSpPr>
          <p:cNvPr id="37" name="Straight Connector 36"/>
          <p:cNvCxnSpPr>
            <a:stCxn id="43" idx="3"/>
          </p:cNvCxnSpPr>
          <p:nvPr/>
        </p:nvCxnSpPr>
        <p:spPr bwMode="auto">
          <a:xfrm>
            <a:off x="4087325" y="4970495"/>
            <a:ext cx="179875" cy="16906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52" idx="3"/>
          </p:cNvCxnSpPr>
          <p:nvPr/>
        </p:nvCxnSpPr>
        <p:spPr bwMode="auto">
          <a:xfrm>
            <a:off x="7587859" y="4570413"/>
            <a:ext cx="1098941" cy="39239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flipH="1">
            <a:off x="5549596" y="4970495"/>
            <a:ext cx="1609794" cy="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65"/>
          <p:cNvSpPr/>
          <p:nvPr/>
        </p:nvSpPr>
        <p:spPr bwMode="auto">
          <a:xfrm>
            <a:off x="6930873" y="4860164"/>
            <a:ext cx="365125"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24</a:t>
            </a:r>
          </a:p>
        </p:txBody>
      </p:sp>
      <p:cxnSp>
        <p:nvCxnSpPr>
          <p:cNvPr id="68" name="Straight Connector 67"/>
          <p:cNvCxnSpPr/>
          <p:nvPr/>
        </p:nvCxnSpPr>
        <p:spPr bwMode="auto">
          <a:xfrm>
            <a:off x="901616" y="5935124"/>
            <a:ext cx="351798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37201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752600"/>
            <a:ext cx="5357019" cy="37869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Title 1"/>
          <p:cNvSpPr>
            <a:spLocks noGrp="1"/>
          </p:cNvSpPr>
          <p:nvPr>
            <p:ph type="title"/>
          </p:nvPr>
        </p:nvSpPr>
        <p:spPr>
          <a:xfrm>
            <a:off x="261938" y="274638"/>
            <a:ext cx="8775700" cy="461665"/>
          </a:xfrm>
        </p:spPr>
        <p:txBody>
          <a:bodyPr/>
          <a:lstStyle/>
          <a:p>
            <a:r>
              <a:rPr lang="en-US" altLang="en-US" dirty="0" smtClean="0"/>
              <a:t>Context-based Testing Message Validation Report</a:t>
            </a:r>
          </a:p>
        </p:txBody>
      </p:sp>
      <p:sp>
        <p:nvSpPr>
          <p:cNvPr id="5" name="TextBox 10"/>
          <p:cNvSpPr txBox="1">
            <a:spLocks noChangeArrowheads="1"/>
          </p:cNvSpPr>
          <p:nvPr/>
        </p:nvSpPr>
        <p:spPr bwMode="auto">
          <a:xfrm>
            <a:off x="600075" y="936625"/>
            <a:ext cx="2076450"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After clicking ‘</a:t>
            </a:r>
            <a:r>
              <a:rPr lang="en-US" b="1" dirty="0" smtClean="0">
                <a:cs typeface="+mn-cs"/>
              </a:rPr>
              <a:t>Report’, </a:t>
            </a:r>
            <a:r>
              <a:rPr lang="en-US" dirty="0" smtClean="0">
                <a:cs typeface="+mn-cs"/>
              </a:rPr>
              <a:t>the Message Validation Report will appear.</a:t>
            </a:r>
          </a:p>
        </p:txBody>
      </p:sp>
      <p:sp>
        <p:nvSpPr>
          <p:cNvPr id="6" name="TextBox 10"/>
          <p:cNvSpPr txBox="1">
            <a:spLocks noChangeArrowheads="1"/>
          </p:cNvSpPr>
          <p:nvPr/>
        </p:nvSpPr>
        <p:spPr bwMode="auto">
          <a:xfrm>
            <a:off x="1246188" y="5667375"/>
            <a:ext cx="1952625" cy="339725"/>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i="1" dirty="0" smtClean="0">
                <a:cs typeface="+mn-cs"/>
              </a:rPr>
              <a:t>Note </a:t>
            </a:r>
            <a:r>
              <a:rPr lang="en-US" dirty="0" smtClean="0">
                <a:cs typeface="+mn-cs"/>
              </a:rPr>
              <a:t>See slides 11-12 for ‘</a:t>
            </a:r>
            <a:r>
              <a:rPr lang="en-US" b="1" dirty="0" smtClean="0">
                <a:cs typeface="+mn-cs"/>
              </a:rPr>
              <a:t>Profile Viewer’ </a:t>
            </a:r>
            <a:r>
              <a:rPr lang="en-US" dirty="0" smtClean="0">
                <a:cs typeface="+mn-cs"/>
              </a:rPr>
              <a:t>and ‘</a:t>
            </a:r>
            <a:r>
              <a:rPr lang="en-US" b="1" dirty="0" smtClean="0">
                <a:cs typeface="+mn-cs"/>
              </a:rPr>
              <a:t>Value Sets’. </a:t>
            </a:r>
          </a:p>
        </p:txBody>
      </p:sp>
      <p:sp>
        <p:nvSpPr>
          <p:cNvPr id="7" name="TextBox 10"/>
          <p:cNvSpPr txBox="1">
            <a:spLocks noChangeArrowheads="1"/>
          </p:cNvSpPr>
          <p:nvPr/>
        </p:nvSpPr>
        <p:spPr bwMode="auto">
          <a:xfrm>
            <a:off x="7096125" y="3194050"/>
            <a:ext cx="1716088" cy="584200"/>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Clicking on the</a:t>
            </a:r>
            <a:r>
              <a:rPr lang="en-US" b="1" dirty="0" smtClean="0">
                <a:cs typeface="+mn-cs"/>
              </a:rPr>
              <a:t> ‘View’ </a:t>
            </a:r>
            <a:r>
              <a:rPr lang="en-US" dirty="0" smtClean="0">
                <a:cs typeface="+mn-cs"/>
              </a:rPr>
              <a:t>button will show Failure interpretation. This provides classification for types of errors.</a:t>
            </a:r>
          </a:p>
        </p:txBody>
      </p:sp>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038" y="4156075"/>
            <a:ext cx="3935412" cy="2001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341438"/>
            <a:ext cx="41529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5126038" y="1649413"/>
            <a:ext cx="1096962" cy="830262"/>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smtClean="0">
                <a:solidFill>
                  <a:srgbClr val="000000"/>
                </a:solidFill>
                <a:cs typeface="+mn-cs"/>
              </a:rPr>
              <a:t>‘Message Validation Report’ </a:t>
            </a:r>
            <a:r>
              <a:rPr lang="en-US" dirty="0" smtClean="0">
                <a:solidFill>
                  <a:srgbClr val="000000"/>
                </a:solidFill>
                <a:cs typeface="+mn-cs"/>
              </a:rPr>
              <a:t>may be downloaded as a PDF, XML, Word doc, HTML file. </a:t>
            </a:r>
            <a:endParaRPr lang="en-US" dirty="0">
              <a:solidFill>
                <a:srgbClr val="000000"/>
              </a:solidFill>
              <a:cs typeface="+mn-cs"/>
            </a:endParaRPr>
          </a:p>
        </p:txBody>
      </p:sp>
      <p:cxnSp>
        <p:nvCxnSpPr>
          <p:cNvPr id="12" name="Straight Connector 11"/>
          <p:cNvCxnSpPr/>
          <p:nvPr/>
        </p:nvCxnSpPr>
        <p:spPr bwMode="auto">
          <a:xfrm>
            <a:off x="1482725" y="1258888"/>
            <a:ext cx="174625" cy="8255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7096125" y="2874963"/>
            <a:ext cx="215900" cy="319087"/>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4883150" y="1493838"/>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27</a:t>
            </a:r>
          </a:p>
        </p:txBody>
      </p:sp>
      <p:sp>
        <p:nvSpPr>
          <p:cNvPr id="17" name="Oval 16"/>
          <p:cNvSpPr/>
          <p:nvPr/>
        </p:nvSpPr>
        <p:spPr bwMode="auto">
          <a:xfrm>
            <a:off x="6838950" y="3059113"/>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28</a:t>
            </a:r>
          </a:p>
        </p:txBody>
      </p:sp>
      <p:sp>
        <p:nvSpPr>
          <p:cNvPr id="18" name="Oval 17"/>
          <p:cNvSpPr/>
          <p:nvPr/>
        </p:nvSpPr>
        <p:spPr bwMode="auto">
          <a:xfrm>
            <a:off x="417513" y="803275"/>
            <a:ext cx="366712" cy="2667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26</a:t>
            </a:r>
          </a:p>
        </p:txBody>
      </p:sp>
      <p:pic>
        <p:nvPicPr>
          <p:cNvPr id="2459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9525" y="1023938"/>
            <a:ext cx="2559050"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bwMode="auto">
          <a:xfrm>
            <a:off x="8453438" y="3778250"/>
            <a:ext cx="274637" cy="37623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43"/>
          <p:cNvSpPr/>
          <p:nvPr/>
        </p:nvSpPr>
        <p:spPr bwMode="auto">
          <a:xfrm>
            <a:off x="955675" y="5599113"/>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29</a:t>
            </a:r>
          </a:p>
        </p:txBody>
      </p:sp>
      <p:cxnSp>
        <p:nvCxnSpPr>
          <p:cNvPr id="21" name="Straight Connector 20"/>
          <p:cNvCxnSpPr/>
          <p:nvPr/>
        </p:nvCxnSpPr>
        <p:spPr bwMode="auto">
          <a:xfrm flipH="1" flipV="1">
            <a:off x="1139031" y="1941513"/>
            <a:ext cx="3987008" cy="873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6873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t>Syndromic Testing Process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76" y="685800"/>
            <a:ext cx="81963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228600" y="2371725"/>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Context-free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32090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Syndromic Context-free Testing Work Flow </a:t>
            </a:r>
            <a:r>
              <a:rPr lang="en-US" altLang="en-US" sz="1400" dirty="0" smtClean="0"/>
              <a:t>(Step by Step)</a:t>
            </a:r>
          </a:p>
        </p:txBody>
      </p:sp>
      <p:graphicFrame>
        <p:nvGraphicFramePr>
          <p:cNvPr id="7" name="Table 6"/>
          <p:cNvGraphicFramePr>
            <a:graphicFrameLocks noGrp="1"/>
          </p:cNvGraphicFramePr>
          <p:nvPr/>
        </p:nvGraphicFramePr>
        <p:xfrm>
          <a:off x="381000" y="2362200"/>
          <a:ext cx="8382000" cy="1524002"/>
        </p:xfrm>
        <a:graphic>
          <a:graphicData uri="http://schemas.openxmlformats.org/drawingml/2006/table">
            <a:tbl>
              <a:tblPr firstRow="1" bandRow="1">
                <a:tableStyleId>{5C22544A-7EE6-4342-B048-85BDC9FD1C3A}</a:tableStyleId>
              </a:tblPr>
              <a:tblGrid>
                <a:gridCol w="8382000"/>
              </a:tblGrid>
              <a:tr h="335226">
                <a:tc>
                  <a:txBody>
                    <a:bodyPr/>
                    <a:lstStyle/>
                    <a:p>
                      <a:pPr>
                        <a:defRPr/>
                      </a:pPr>
                      <a:r>
                        <a:rPr lang="en-US" sz="1600" dirty="0" smtClean="0">
                          <a:solidFill>
                            <a:schemeClr val="bg1"/>
                          </a:solidFill>
                        </a:rPr>
                        <a:t>2) Validate test message and review message validation errors</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88774">
                <a:tc>
                  <a:txBody>
                    <a:bodyPr/>
                    <a:lstStyle/>
                    <a:p>
                      <a:pPr marL="171450" indent="-171450" algn="l">
                        <a:buFont typeface="Arial" pitchFamily="34" charset="0"/>
                        <a:buChar char="•"/>
                        <a:defRPr/>
                      </a:pPr>
                      <a:r>
                        <a:rPr lang="en-US" sz="1000" dirty="0" smtClean="0"/>
                        <a:t>Uploaded test message displays.</a:t>
                      </a:r>
                    </a:p>
                    <a:p>
                      <a:pPr marL="171450" indent="-171450" algn="l">
                        <a:buFont typeface="Arial" pitchFamily="34" charset="0"/>
                        <a:buChar char="•"/>
                        <a:defRPr/>
                      </a:pPr>
                      <a:r>
                        <a:rPr lang="en-US" sz="1000" dirty="0" smtClean="0"/>
                        <a:t>If message fails validation, errors will display in Message Validation Result section of page.</a:t>
                      </a:r>
                    </a:p>
                    <a:p>
                      <a:pPr marL="171450" indent="-171450" algn="l">
                        <a:buFont typeface="Arial" pitchFamily="34" charset="0"/>
                        <a:buChar char="•"/>
                        <a:defRPr/>
                      </a:pPr>
                      <a:r>
                        <a:rPr lang="en-US" sz="1000" dirty="0" smtClean="0"/>
                        <a:t>Click on location link to highlight the data element causing the error within the Message Tree and Content. </a:t>
                      </a:r>
                    </a:p>
                    <a:p>
                      <a:pPr marL="171450" indent="-171450" algn="l">
                        <a:buFont typeface="Arial" pitchFamily="34" charset="0"/>
                        <a:buChar char="•"/>
                        <a:defRPr/>
                      </a:pPr>
                      <a:r>
                        <a:rPr lang="en-US" sz="1000" dirty="0" smtClean="0"/>
                        <a:t>Description explains why error occurred. Format or table of data element may be provided.</a:t>
                      </a:r>
                    </a:p>
                    <a:p>
                      <a:pPr marL="171450" indent="-171450" algn="l">
                        <a:buFont typeface="Arial" pitchFamily="34" charset="0"/>
                        <a:buChar char="•"/>
                        <a:defRPr/>
                      </a:pPr>
                      <a:r>
                        <a:rPr lang="en-US" sz="1000" dirty="0" smtClean="0"/>
                        <a:t>Line number and column of errors are provided.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t>Location link displays the location of the data element.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t>Click on page numbers to view additional pages of errors. </a:t>
                      </a: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14911912"/>
              </p:ext>
            </p:extLst>
          </p:nvPr>
        </p:nvGraphicFramePr>
        <p:xfrm>
          <a:off x="381000" y="762000"/>
          <a:ext cx="8382000" cy="1493838"/>
        </p:xfrm>
        <a:graphic>
          <a:graphicData uri="http://schemas.openxmlformats.org/drawingml/2006/table">
            <a:tbl>
              <a:tblPr firstRow="1" bandRow="1">
                <a:tableStyleId>{5C22544A-7EE6-4342-B048-85BDC9FD1C3A}</a:tableStyleId>
              </a:tblPr>
              <a:tblGrid>
                <a:gridCol w="8382000"/>
              </a:tblGrid>
              <a:tr h="335334">
                <a:tc>
                  <a:txBody>
                    <a:bodyPr/>
                    <a:lstStyle/>
                    <a:p>
                      <a:pPr>
                        <a:defRPr/>
                      </a:pPr>
                      <a:r>
                        <a:rPr lang="en-US" sz="1600" dirty="0" smtClean="0">
                          <a:solidFill>
                            <a:schemeClr val="bg1"/>
                          </a:solidFill>
                        </a:rPr>
                        <a:t>1) Import test message</a:t>
                      </a:r>
                      <a:endParaRPr lang="en-US" sz="1600" dirty="0">
                        <a:solidFill>
                          <a:schemeClr val="bg1"/>
                        </a:solidFill>
                      </a:endParaRP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58504">
                <a:tc>
                  <a:txBody>
                    <a:bodyPr/>
                    <a:lstStyle/>
                    <a:p>
                      <a:pPr marL="171450" indent="-171450">
                        <a:buFont typeface="Arial" pitchFamily="34" charset="0"/>
                        <a:buChar char="•"/>
                        <a:defRPr/>
                      </a:pPr>
                      <a:r>
                        <a:rPr lang="en-US" sz="1000" dirty="0" smtClean="0">
                          <a:solidFill>
                            <a:schemeClr val="tx1"/>
                          </a:solidFill>
                        </a:rPr>
                        <a:t>Open Syndromic Surveillance Validation tool using link</a:t>
                      </a:r>
                      <a:r>
                        <a:rPr lang="en-US" sz="1000" dirty="0" smtClean="0">
                          <a:solidFill>
                            <a:schemeClr val="tx1"/>
                          </a:solidFill>
                        </a:rPr>
                        <a:t>: </a:t>
                      </a:r>
                      <a:r>
                        <a:rPr lang="en-US" sz="1000" u="sng" kern="1200" dirty="0" smtClean="0">
                          <a:solidFill>
                            <a:schemeClr val="dk1"/>
                          </a:solidFill>
                          <a:effectLst/>
                          <a:latin typeface="+mn-lt"/>
                          <a:ea typeface="+mn-ea"/>
                          <a:cs typeface="+mn-cs"/>
                          <a:hlinkClick r:id="rId2"/>
                        </a:rPr>
                        <a:t>http://hl7v2-ss-r2-testing.nist.gov/</a:t>
                      </a:r>
                      <a:endParaRPr lang="en-US" sz="1000" dirty="0" smtClean="0">
                        <a:solidFill>
                          <a:schemeClr val="tx1"/>
                        </a:solidFill>
                      </a:endParaRPr>
                    </a:p>
                    <a:p>
                      <a:pPr marL="171450" indent="-171450">
                        <a:buFont typeface="Arial" pitchFamily="34" charset="0"/>
                        <a:buChar char="•"/>
                        <a:defRPr/>
                      </a:pPr>
                      <a:r>
                        <a:rPr lang="en-US" sz="1000" dirty="0" smtClean="0">
                          <a:solidFill>
                            <a:schemeClr val="tx1"/>
                          </a:solidFill>
                        </a:rPr>
                        <a:t>Click on Context-free Validation tab.</a:t>
                      </a:r>
                    </a:p>
                    <a:p>
                      <a:pPr marL="171450" indent="-171450">
                        <a:buFont typeface="Arial" pitchFamily="34" charset="0"/>
                        <a:buChar char="•"/>
                        <a:defRPr/>
                      </a:pPr>
                      <a:r>
                        <a:rPr lang="en-US" sz="1000" dirty="0" smtClean="0">
                          <a:solidFill>
                            <a:schemeClr val="tx1"/>
                          </a:solidFill>
                        </a:rPr>
                        <a:t>Select a conformance profile to use to validate the message.</a:t>
                      </a:r>
                    </a:p>
                    <a:p>
                      <a:pPr marL="171450" indent="-171450">
                        <a:buFont typeface="Arial" pitchFamily="34" charset="0"/>
                        <a:buChar char="•"/>
                        <a:defRPr/>
                      </a:pPr>
                      <a:r>
                        <a:rPr lang="en-US" sz="1000" dirty="0" smtClean="0">
                          <a:solidFill>
                            <a:schemeClr val="tx1"/>
                          </a:solidFill>
                        </a:rPr>
                        <a:t>Click on Browse Message button to load message into Message Content window.</a:t>
                      </a:r>
                    </a:p>
                    <a:p>
                      <a:pPr marL="171450" indent="-171450">
                        <a:buFont typeface="Arial" pitchFamily="34" charset="0"/>
                        <a:buChar char="•"/>
                        <a:defRPr/>
                      </a:pPr>
                      <a:r>
                        <a:rPr lang="en-US" sz="1000" dirty="0" smtClean="0">
                          <a:solidFill>
                            <a:schemeClr val="tx1"/>
                          </a:solidFill>
                        </a:rPr>
                        <a:t>Message Uploader Dialog window displays.</a:t>
                      </a:r>
                    </a:p>
                    <a:p>
                      <a:pPr marL="171450" indent="-171450">
                        <a:buFont typeface="Arial" pitchFamily="34" charset="0"/>
                        <a:buChar char="•"/>
                        <a:defRPr/>
                      </a:pPr>
                      <a:r>
                        <a:rPr lang="en-US" sz="1000" dirty="0" smtClean="0">
                          <a:solidFill>
                            <a:schemeClr val="tx1"/>
                          </a:solidFill>
                        </a:rPr>
                        <a:t>Click on Select Message button.</a:t>
                      </a:r>
                    </a:p>
                    <a:p>
                      <a:pPr marL="171450" indent="-171450">
                        <a:buFont typeface="Arial" pitchFamily="34" charset="0"/>
                        <a:buChar char="•"/>
                        <a:defRPr/>
                      </a:pPr>
                      <a:r>
                        <a:rPr lang="en-US" sz="1000" dirty="0" smtClean="0">
                          <a:solidFill>
                            <a:schemeClr val="tx1"/>
                          </a:solidFill>
                        </a:rPr>
                        <a:t>Open test message file to upload it.</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5989739"/>
              </p:ext>
            </p:extLst>
          </p:nvPr>
        </p:nvGraphicFramePr>
        <p:xfrm>
          <a:off x="381000" y="3983038"/>
          <a:ext cx="8382000" cy="2112962"/>
        </p:xfrm>
        <a:graphic>
          <a:graphicData uri="http://schemas.openxmlformats.org/drawingml/2006/table">
            <a:tbl>
              <a:tblPr firstRow="1" bandRow="1">
                <a:tableStyleId>{5C22544A-7EE6-4342-B048-85BDC9FD1C3A}</a:tableStyleId>
              </a:tblPr>
              <a:tblGrid>
                <a:gridCol w="8382000"/>
              </a:tblGrid>
              <a:tr h="335285">
                <a:tc>
                  <a:txBody>
                    <a:bodyPr/>
                    <a:lstStyle/>
                    <a:p>
                      <a:pPr>
                        <a:defRPr/>
                      </a:pPr>
                      <a:r>
                        <a:rPr lang="en-US" sz="1600" dirty="0" smtClean="0">
                          <a:solidFill>
                            <a:schemeClr val="bg1"/>
                          </a:solidFill>
                        </a:rPr>
                        <a:t>3) Look up valid data element values and tables</a:t>
                      </a:r>
                      <a:endParaRPr lang="en-US" sz="1600" dirty="0">
                        <a:solidFill>
                          <a:schemeClr val="bg1"/>
                        </a:solidFill>
                      </a:endParaRPr>
                    </a:p>
                  </a:txBody>
                  <a:tcPr marT="45701" marB="4570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777677">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chemeClr val="tx1"/>
                          </a:solidFill>
                        </a:rPr>
                        <a:t>Click on Profile Viewer tab.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latin typeface="Arial" charset="0"/>
                        </a:rPr>
                        <a:t>Click on a tab to select the conformance profile.</a:t>
                      </a:r>
                      <a:endParaRPr lang="en-US" sz="1000" dirty="0" smtClean="0">
                        <a:solidFill>
                          <a:srgbClr val="FF0000"/>
                        </a:solidFill>
                        <a:latin typeface="Arial" charset="0"/>
                      </a:endParaRPr>
                    </a:p>
                    <a:p>
                      <a:pPr marL="171450" indent="-171450" algn="l">
                        <a:buFont typeface="Arial" pitchFamily="34" charset="0"/>
                        <a:buChar char="•"/>
                        <a:defRPr/>
                      </a:pPr>
                      <a:r>
                        <a:rPr lang="en-US" sz="1000" dirty="0" smtClean="0"/>
                        <a:t>Select R, RE, C (Only) to view only required, required but may be empty and conditional elements. Select R, RE, C, O, X (All) to view all data elements, including optional and not supported elements.</a:t>
                      </a:r>
                    </a:p>
                    <a:p>
                      <a:pPr marL="171450" indent="-171450" algn="l">
                        <a:buFont typeface="Arial" pitchFamily="34" charset="0"/>
                        <a:buChar char="•"/>
                        <a:defRPr/>
                      </a:pPr>
                      <a:r>
                        <a:rPr lang="en-US" sz="1000" dirty="0" smtClean="0"/>
                        <a:t>Click on a tab to filter data elements by segment. </a:t>
                      </a:r>
                    </a:p>
                    <a:p>
                      <a:pPr marL="171450" indent="-171450" algn="l">
                        <a:buFont typeface="Arial" pitchFamily="34" charset="0"/>
                        <a:buChar char="•"/>
                        <a:defRPr/>
                      </a:pPr>
                      <a:r>
                        <a:rPr lang="en-US" sz="1000" dirty="0" smtClean="0">
                          <a:solidFill>
                            <a:schemeClr val="tx1"/>
                          </a:solidFill>
                        </a:rPr>
                        <a:t>Locate data element using element name from the location link.</a:t>
                      </a:r>
                    </a:p>
                    <a:p>
                      <a:pPr marL="171450" indent="-171450" algn="l">
                        <a:buFont typeface="Arial" pitchFamily="34" charset="0"/>
                        <a:buChar char="•"/>
                        <a:defRPr/>
                      </a:pPr>
                      <a:r>
                        <a:rPr lang="en-US" sz="1000" dirty="0" smtClean="0">
                          <a:solidFill>
                            <a:schemeClr val="tx1"/>
                          </a:solidFill>
                        </a:rPr>
                        <a:t>Make a note of the Value</a:t>
                      </a:r>
                      <a:r>
                        <a:rPr lang="en-US" sz="1000" baseline="0" dirty="0" smtClean="0">
                          <a:solidFill>
                            <a:schemeClr val="tx1"/>
                          </a:solidFill>
                        </a:rPr>
                        <a:t> Set</a:t>
                      </a:r>
                      <a:r>
                        <a:rPr lang="en-US" sz="1000" dirty="0" smtClean="0">
                          <a:solidFill>
                            <a:schemeClr val="tx1"/>
                          </a:solidFill>
                        </a:rPr>
                        <a:t>.</a:t>
                      </a:r>
                    </a:p>
                    <a:p>
                      <a:pPr marL="171450" indent="-171450">
                        <a:buFont typeface="Arial" pitchFamily="34" charset="0"/>
                        <a:buChar char="•"/>
                        <a:defRPr/>
                      </a:pPr>
                      <a:r>
                        <a:rPr lang="en-US" sz="1000" dirty="0" smtClean="0">
                          <a:solidFill>
                            <a:schemeClr val="tx1"/>
                          </a:solidFill>
                        </a:rPr>
                        <a:t>Click on Vocabulary tab.</a:t>
                      </a:r>
                    </a:p>
                    <a:p>
                      <a:pPr marL="171450" indent="-171450">
                        <a:buFont typeface="Arial" pitchFamily="34" charset="0"/>
                        <a:buChar char="•"/>
                        <a:defRPr/>
                      </a:pPr>
                      <a:r>
                        <a:rPr lang="en-US" sz="1000" dirty="0" smtClean="0">
                          <a:solidFill>
                            <a:schemeClr val="tx1"/>
                          </a:solidFill>
                        </a:rPr>
                        <a:t>Locate and select table ID.</a:t>
                      </a:r>
                    </a:p>
                    <a:p>
                      <a:pPr marL="171450" indent="-171450">
                        <a:buFont typeface="Arial" pitchFamily="34" charset="0"/>
                        <a:buChar char="•"/>
                        <a:defRPr/>
                      </a:pPr>
                      <a:r>
                        <a:rPr lang="en-US" sz="1000" dirty="0" smtClean="0">
                          <a:solidFill>
                            <a:schemeClr val="tx1"/>
                          </a:solidFill>
                        </a:rPr>
                        <a:t>Valid values are listed.</a:t>
                      </a:r>
                    </a:p>
                    <a:p>
                      <a:pPr marL="171450" indent="-171450">
                        <a:buFont typeface="Arial" pitchFamily="34" charset="0"/>
                        <a:buChar char="•"/>
                        <a:defRPr/>
                      </a:pPr>
                      <a:r>
                        <a:rPr lang="en-US" sz="1000" dirty="0" smtClean="0">
                          <a:solidFill>
                            <a:schemeClr val="tx1"/>
                          </a:solidFill>
                        </a:rPr>
                        <a:t>Click on Context-free Validation tab to return to message. </a:t>
                      </a:r>
                    </a:p>
                  </a:txBody>
                  <a:tcPr marT="45701" marB="4570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1804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70103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bwMode="auto">
          <a:xfrm>
            <a:off x="152400" y="2590800"/>
            <a:ext cx="1524000"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Open Syndromic Surveillance Validation tool using link: </a:t>
            </a:r>
            <a:r>
              <a:rPr lang="en-US" u="sng" dirty="0">
                <a:solidFill>
                  <a:schemeClr val="dk1"/>
                </a:solidFill>
                <a:hlinkClick r:id="rId3"/>
              </a:rPr>
              <a:t>http://hl7v2-ss-r2-testing.nist.gov/</a:t>
            </a:r>
            <a:endParaRPr lang="en-US" dirty="0">
              <a:solidFill>
                <a:srgbClr val="000000"/>
              </a:solidFill>
            </a:endParaRPr>
          </a:p>
        </p:txBody>
      </p:sp>
      <p:sp>
        <p:nvSpPr>
          <p:cNvPr id="2" name="Title 1"/>
          <p:cNvSpPr>
            <a:spLocks noGrp="1"/>
          </p:cNvSpPr>
          <p:nvPr>
            <p:ph type="title"/>
          </p:nvPr>
        </p:nvSpPr>
        <p:spPr>
          <a:xfrm>
            <a:off x="276225" y="228600"/>
            <a:ext cx="8229600" cy="457200"/>
          </a:xfrm>
        </p:spPr>
        <p:txBody>
          <a:bodyPr/>
          <a:lstStyle/>
          <a:p>
            <a:r>
              <a:rPr lang="en-US" dirty="0" smtClean="0"/>
              <a:t>Tool Access and Navigation</a:t>
            </a:r>
            <a:endParaRPr lang="en-US" dirty="0"/>
          </a:p>
        </p:txBody>
      </p:sp>
      <p:sp>
        <p:nvSpPr>
          <p:cNvPr id="6" name="Oval 5"/>
          <p:cNvSpPr/>
          <p:nvPr/>
        </p:nvSpPr>
        <p:spPr bwMode="auto">
          <a:xfrm>
            <a:off x="114300" y="2474912"/>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fontAlgn="base">
              <a:spcBef>
                <a:spcPct val="0"/>
              </a:spcBef>
              <a:spcAft>
                <a:spcPct val="0"/>
              </a:spcAft>
              <a:defRPr/>
            </a:pPr>
            <a:r>
              <a:rPr lang="en-US" sz="1200" dirty="0" smtClean="0">
                <a:solidFill>
                  <a:srgbClr val="FFFFFF"/>
                </a:solidFill>
                <a:latin typeface="Franklin Gothic Demi"/>
              </a:rPr>
              <a:t>2</a:t>
            </a:r>
            <a:endParaRPr lang="en-US" sz="1200" dirty="0">
              <a:solidFill>
                <a:srgbClr val="FFFFFF"/>
              </a:solidFill>
              <a:latin typeface="Franklin Gothic Demi"/>
            </a:endParaRPr>
          </a:p>
        </p:txBody>
      </p:sp>
      <p:cxnSp>
        <p:nvCxnSpPr>
          <p:cNvPr id="7" name="Straight Arrow Connector 76"/>
          <p:cNvCxnSpPr>
            <a:cxnSpLocks noChangeShapeType="1"/>
          </p:cNvCxnSpPr>
          <p:nvPr/>
        </p:nvCxnSpPr>
        <p:spPr bwMode="auto">
          <a:xfrm flipV="1">
            <a:off x="1633602" y="2697668"/>
            <a:ext cx="271398" cy="27413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p:cNvGrpSpPr>
            <a:grpSpLocks/>
          </p:cNvGrpSpPr>
          <p:nvPr/>
        </p:nvGrpSpPr>
        <p:grpSpPr bwMode="auto">
          <a:xfrm>
            <a:off x="76200" y="3536108"/>
            <a:ext cx="1953418" cy="2307957"/>
            <a:chOff x="-2871790" y="3435546"/>
            <a:chExt cx="1953274" cy="2304567"/>
          </a:xfrm>
        </p:grpSpPr>
        <p:sp>
          <p:nvSpPr>
            <p:cNvPr id="12" name="TextBox 28"/>
            <p:cNvSpPr txBox="1">
              <a:spLocks noChangeArrowheads="1"/>
            </p:cNvSpPr>
            <p:nvPr/>
          </p:nvSpPr>
          <p:spPr bwMode="auto">
            <a:xfrm>
              <a:off x="-2738450" y="3558109"/>
              <a:ext cx="1553112" cy="218200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eaLnBrk="1" hangingPunct="1">
                <a:defRPr/>
              </a:pPr>
              <a:r>
                <a:rPr lang="en-US" sz="800" b="0" dirty="0" smtClean="0">
                  <a:cs typeface="+mn-cs"/>
                </a:rPr>
                <a:t>The tool’s Navigation Bar is located along the top. The options are ‘</a:t>
              </a:r>
              <a:r>
                <a:rPr lang="en-US" sz="800" dirty="0" smtClean="0">
                  <a:cs typeface="+mn-cs"/>
                </a:rPr>
                <a:t>Home</a:t>
              </a:r>
              <a:r>
                <a:rPr lang="en-US" sz="800" b="0" dirty="0" smtClean="0">
                  <a:cs typeface="+mn-cs"/>
                </a:rPr>
                <a:t>’, ‘</a:t>
              </a:r>
              <a:r>
                <a:rPr lang="en-US" sz="800" dirty="0" smtClean="0">
                  <a:cs typeface="+mn-cs"/>
                </a:rPr>
                <a:t>Context free’</a:t>
              </a:r>
              <a:r>
                <a:rPr lang="en-US" sz="800" b="0" dirty="0" smtClean="0">
                  <a:cs typeface="+mn-cs"/>
                </a:rPr>
                <a:t>,</a:t>
              </a:r>
              <a:r>
                <a:rPr lang="en-US" sz="800" dirty="0" smtClean="0">
                  <a:cs typeface="+mn-cs"/>
                </a:rPr>
                <a:t> ‘Context-based</a:t>
              </a:r>
              <a:r>
                <a:rPr lang="en-US" sz="800" b="0" dirty="0" smtClean="0">
                  <a:cs typeface="+mn-cs"/>
                </a:rPr>
                <a:t>’, ‘</a:t>
              </a:r>
              <a:r>
                <a:rPr lang="en-US" sz="800" dirty="0" smtClean="0">
                  <a:cs typeface="+mn-cs"/>
                </a:rPr>
                <a:t>Documentation</a:t>
              </a:r>
              <a:r>
                <a:rPr lang="en-US" sz="800" b="0" dirty="0" smtClean="0">
                  <a:cs typeface="+mn-cs"/>
                </a:rPr>
                <a:t>’, </a:t>
              </a:r>
              <a:r>
                <a:rPr lang="en-US" sz="800" dirty="0" smtClean="0">
                  <a:cs typeface="+mn-cs"/>
                </a:rPr>
                <a:t>‘About</a:t>
              </a:r>
              <a:r>
                <a:rPr lang="en-US" sz="800" b="0" dirty="0" smtClean="0">
                  <a:cs typeface="+mn-cs"/>
                </a:rPr>
                <a:t>’ and ‘</a:t>
              </a:r>
              <a:r>
                <a:rPr lang="en-US" sz="800" dirty="0" smtClean="0">
                  <a:cs typeface="+mn-cs"/>
                </a:rPr>
                <a:t>Contact Us</a:t>
              </a:r>
              <a:r>
                <a:rPr lang="en-US" sz="800" b="0" dirty="0" smtClean="0">
                  <a:cs typeface="+mn-cs"/>
                </a:rPr>
                <a:t>’..</a:t>
              </a:r>
            </a:p>
            <a:p>
              <a:pPr algn="ctr" eaLnBrk="1" hangingPunct="1">
                <a:defRPr/>
              </a:pPr>
              <a:endParaRPr lang="en-US" sz="800" b="0" dirty="0" smtClean="0">
                <a:cs typeface="+mn-cs"/>
              </a:endParaRPr>
            </a:p>
            <a:p>
              <a:pPr algn="ctr" eaLnBrk="1" hangingPunct="1">
                <a:defRPr/>
              </a:pPr>
              <a:r>
                <a:rPr lang="en-US" sz="800" b="0" dirty="0" smtClean="0">
                  <a:cs typeface="+mn-cs"/>
                </a:rPr>
                <a:t>The Welcome Screen is located under the ‘Home’ tab.</a:t>
              </a:r>
            </a:p>
            <a:p>
              <a:pPr algn="ctr" eaLnBrk="1" hangingPunct="1">
                <a:defRPr/>
              </a:pPr>
              <a:r>
                <a:rPr lang="en-US" sz="800" b="0" dirty="0" smtClean="0">
                  <a:cs typeface="+mn-cs"/>
                </a:rPr>
                <a:t>The Welcome Screen provides information about </a:t>
              </a:r>
              <a:r>
                <a:rPr lang="en-US" sz="800" b="0" i="1" dirty="0" smtClean="0">
                  <a:cs typeface="+mn-cs"/>
                </a:rPr>
                <a:t>Supporting</a:t>
              </a:r>
              <a:r>
                <a:rPr lang="en-US" sz="800" b="0" dirty="0" smtClean="0">
                  <a:cs typeface="+mn-cs"/>
                </a:rPr>
                <a:t> the Syndromic Surveillance community, information </a:t>
              </a:r>
              <a:r>
                <a:rPr lang="en-US" sz="800" b="0" i="1" dirty="0" smtClean="0">
                  <a:cs typeface="+mn-cs"/>
                </a:rPr>
                <a:t>about 2015 ONC Health IT Certification</a:t>
              </a:r>
              <a:r>
                <a:rPr lang="en-US" sz="800" b="0" dirty="0" smtClean="0">
                  <a:cs typeface="+mn-cs"/>
                </a:rPr>
                <a:t>, </a:t>
              </a:r>
              <a:r>
                <a:rPr lang="en-US" sz="800" b="0" i="1" dirty="0">
                  <a:cs typeface="+mn-cs"/>
                </a:rPr>
                <a:t>q</a:t>
              </a:r>
              <a:r>
                <a:rPr lang="en-US" sz="800" b="0" i="1" dirty="0" smtClean="0">
                  <a:cs typeface="+mn-cs"/>
                </a:rPr>
                <a:t>uestions</a:t>
              </a:r>
              <a:r>
                <a:rPr lang="en-US" sz="800" b="0" dirty="0" smtClean="0">
                  <a:cs typeface="+mn-cs"/>
                </a:rPr>
                <a:t> on the tool and </a:t>
              </a:r>
              <a:r>
                <a:rPr lang="en-US" sz="800" b="0" i="1" dirty="0" smtClean="0">
                  <a:cs typeface="+mn-cs"/>
                </a:rPr>
                <a:t>supported </a:t>
              </a:r>
              <a:r>
                <a:rPr lang="en-US" sz="800" b="0" i="1" dirty="0">
                  <a:cs typeface="+mn-cs"/>
                </a:rPr>
                <a:t>b</a:t>
              </a:r>
              <a:r>
                <a:rPr lang="en-US" sz="800" b="0" i="1" dirty="0" smtClean="0">
                  <a:cs typeface="+mn-cs"/>
                </a:rPr>
                <a:t>rowsers</a:t>
              </a:r>
              <a:r>
                <a:rPr lang="en-US" sz="800" b="0" dirty="0" smtClean="0">
                  <a:cs typeface="+mn-cs"/>
                </a:rPr>
                <a:t>., </a:t>
              </a:r>
            </a:p>
          </p:txBody>
        </p:sp>
        <p:sp>
          <p:nvSpPr>
            <p:cNvPr id="13" name="Oval 12"/>
            <p:cNvSpPr/>
            <p:nvPr/>
          </p:nvSpPr>
          <p:spPr bwMode="auto">
            <a:xfrm>
              <a:off x="-2871790" y="3435546"/>
              <a:ext cx="266680" cy="26789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defRPr/>
              </a:pPr>
              <a:r>
                <a:rPr lang="en-US" sz="1200" b="0" dirty="0" smtClean="0">
                  <a:solidFill>
                    <a:schemeClr val="bg1"/>
                  </a:solidFill>
                  <a:latin typeface="+mj-lt"/>
                  <a:cs typeface="+mn-cs"/>
                </a:rPr>
                <a:t>2</a:t>
              </a:r>
              <a:endParaRPr lang="en-US" sz="1200" b="0" dirty="0">
                <a:solidFill>
                  <a:schemeClr val="bg1"/>
                </a:solidFill>
                <a:latin typeface="+mj-lt"/>
                <a:cs typeface="+mn-cs"/>
              </a:endParaRPr>
            </a:p>
          </p:txBody>
        </p:sp>
        <p:cxnSp>
          <p:nvCxnSpPr>
            <p:cNvPr id="14" name="Straight Connector 13"/>
            <p:cNvCxnSpPr/>
            <p:nvPr/>
          </p:nvCxnSpPr>
          <p:spPr bwMode="auto">
            <a:xfrm>
              <a:off x="-1167734" y="4044251"/>
              <a:ext cx="24921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6" name="Table 15"/>
          <p:cNvGraphicFramePr>
            <a:graphicFrameLocks noGrp="1"/>
          </p:cNvGraphicFramePr>
          <p:nvPr>
            <p:extLst>
              <p:ext uri="{D42A27DB-BD31-4B8C-83A1-F6EECF244321}">
                <p14:modId xmlns:p14="http://schemas.microsoft.com/office/powerpoint/2010/main" val="2163402155"/>
              </p:ext>
            </p:extLst>
          </p:nvPr>
        </p:nvGraphicFramePr>
        <p:xfrm>
          <a:off x="381000" y="762000"/>
          <a:ext cx="8382000" cy="1468439"/>
        </p:xfrm>
        <a:graphic>
          <a:graphicData uri="http://schemas.openxmlformats.org/drawingml/2006/table">
            <a:tbl>
              <a:tblPr firstRow="1" bandRow="1">
                <a:tableStyleId>{5C22544A-7EE6-4342-B048-85BDC9FD1C3A}</a:tableStyleId>
              </a:tblPr>
              <a:tblGrid>
                <a:gridCol w="4036621"/>
                <a:gridCol w="4345379"/>
              </a:tblGrid>
              <a:tr h="335205">
                <a:tc>
                  <a:txBody>
                    <a:bodyPr/>
                    <a:lstStyle/>
                    <a:p>
                      <a:pPr>
                        <a:defRPr/>
                      </a:pPr>
                      <a:r>
                        <a:rPr lang="en-US" sz="1600" dirty="0" smtClean="0">
                          <a:solidFill>
                            <a:schemeClr val="bg1"/>
                          </a:solidFill>
                        </a:rPr>
                        <a:t>Objectives</a:t>
                      </a:r>
                      <a:endParaRPr lang="en-US" sz="1600" dirty="0">
                        <a:solidFill>
                          <a:schemeClr val="bg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33233">
                <a:tc>
                  <a:txBody>
                    <a:bodyPr/>
                    <a:lstStyle/>
                    <a:p>
                      <a:pPr marL="171450" indent="-171450">
                        <a:buFont typeface="Arial" pitchFamily="34" charset="0"/>
                        <a:buChar char="•"/>
                        <a:defRPr/>
                      </a:pPr>
                      <a:r>
                        <a:rPr lang="en-US" sz="1000" baseline="0" dirty="0" smtClean="0">
                          <a:solidFill>
                            <a:schemeClr val="tx1"/>
                          </a:solidFill>
                        </a:rPr>
                        <a:t>Establish access to the NIST Syndromic  Surveillance Test  tool (web application).</a:t>
                      </a:r>
                    </a:p>
                    <a:p>
                      <a:pPr marL="171450" indent="-171450">
                        <a:buFont typeface="Arial" pitchFamily="34" charset="0"/>
                        <a:buChar char="•"/>
                        <a:defRPr/>
                      </a:pPr>
                      <a:r>
                        <a:rPr lang="en-US" sz="1000" b="0" baseline="0" dirty="0" smtClean="0"/>
                        <a:t>Locate the Navigation Bar.</a:t>
                      </a:r>
                    </a:p>
                    <a:p>
                      <a:pPr marL="171450" indent="-171450">
                        <a:buFont typeface="Arial" pitchFamily="34" charset="0"/>
                        <a:buChar char="•"/>
                        <a:defRPr/>
                      </a:pPr>
                      <a:r>
                        <a:rPr lang="en-US" sz="1000" b="0" baseline="0" dirty="0" smtClean="0"/>
                        <a:t>Locate the SS Home page.</a:t>
                      </a:r>
                    </a:p>
                    <a:p>
                      <a:pPr marL="171450" indent="-171450">
                        <a:buFont typeface="Arial" pitchFamily="34" charset="0"/>
                        <a:buChar char="•"/>
                        <a:defRPr/>
                      </a:pPr>
                      <a:r>
                        <a:rPr lang="en-US" sz="1000" b="0" baseline="0" dirty="0" smtClean="0">
                          <a:solidFill>
                            <a:schemeClr val="tx1"/>
                          </a:solidFill>
                        </a:rPr>
                        <a:t>Locate the Test Suite.</a:t>
                      </a:r>
                      <a:endParaRPr lang="en-US" sz="1000" b="0" dirty="0" smtClean="0">
                        <a:solidFill>
                          <a:schemeClr val="tx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rPr>
                        <a:t>The NIST SS Test Tool is accessible through the following URL</a:t>
                      </a:r>
                      <a:r>
                        <a:rPr lang="en-US" sz="100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dirty="0" smtClean="0">
                          <a:solidFill>
                            <a:schemeClr val="tx1"/>
                          </a:solidFill>
                        </a:rPr>
                        <a:t>     </a:t>
                      </a:r>
                      <a:r>
                        <a:rPr lang="en-US" sz="1000" u="sng" kern="1200" dirty="0" smtClean="0">
                          <a:solidFill>
                            <a:schemeClr val="dk1"/>
                          </a:solidFill>
                          <a:effectLst/>
                          <a:latin typeface="+mn-lt"/>
                          <a:ea typeface="+mn-ea"/>
                          <a:cs typeface="+mn-cs"/>
                          <a:hlinkClick r:id="rId3"/>
                        </a:rPr>
                        <a:t>http://hl7v2-ss-r2-testing.nist.gov/</a:t>
                      </a:r>
                      <a:r>
                        <a:rPr lang="en-US" sz="1000" b="0" i="0" dirty="0" smtClean="0">
                          <a:solidFill>
                            <a:srgbClr val="1155CC"/>
                          </a:solidFill>
                          <a:effectLst/>
                          <a:latin typeface="Calibri"/>
                        </a:rPr>
                        <a:t>.</a:t>
                      </a:r>
                      <a:endParaRPr lang="en-US" sz="1000" baseline="0" dirty="0" smtClean="0">
                        <a:solidFill>
                          <a:schemeClr val="tx1"/>
                        </a:solidFill>
                      </a:endParaRPr>
                    </a:p>
                    <a:p>
                      <a:pPr marL="171450" indent="-171450">
                        <a:buFont typeface="Arial" pitchFamily="34" charset="0"/>
                        <a:buChar char="•"/>
                        <a:defRPr/>
                      </a:pPr>
                      <a:r>
                        <a:rPr lang="en-US" sz="1000" b="0" dirty="0" smtClean="0"/>
                        <a:t>This</a:t>
                      </a:r>
                      <a:r>
                        <a:rPr lang="en-US" sz="1000" b="0" baseline="0" dirty="0" smtClean="0"/>
                        <a:t> displays the NIST </a:t>
                      </a:r>
                      <a:r>
                        <a:rPr lang="en-US" sz="1000" baseline="0" dirty="0" smtClean="0">
                          <a:solidFill>
                            <a:schemeClr val="tx1"/>
                          </a:solidFill>
                        </a:rPr>
                        <a:t>Syndromic Surveillance Test Suite</a:t>
                      </a:r>
                      <a:r>
                        <a:rPr lang="en-US" sz="1000" b="0" baseline="0" dirty="0" smtClean="0"/>
                        <a:t>’s Welcome Screen, which is indicated by the ‘</a:t>
                      </a:r>
                      <a:r>
                        <a:rPr lang="en-US" sz="1000" b="1" baseline="0" dirty="0" smtClean="0"/>
                        <a:t>Home</a:t>
                      </a:r>
                      <a:r>
                        <a:rPr lang="en-US" sz="1000" b="0" baseline="0" dirty="0" smtClean="0"/>
                        <a:t>’ tab.</a:t>
                      </a:r>
                    </a:p>
                    <a:p>
                      <a:pPr marL="171450" indent="-171450">
                        <a:buFont typeface="Arial" pitchFamily="34" charset="0"/>
                        <a:buChar char="•"/>
                        <a:defRPr/>
                      </a:pPr>
                      <a:r>
                        <a:rPr lang="en-US" sz="1000" b="0" baseline="0" dirty="0" smtClean="0">
                          <a:solidFill>
                            <a:schemeClr val="tx1"/>
                          </a:solidFill>
                        </a:rPr>
                        <a:t>The ‘</a:t>
                      </a:r>
                      <a:r>
                        <a:rPr lang="en-US" sz="1000" b="1" baseline="0" dirty="0" smtClean="0">
                          <a:solidFill>
                            <a:schemeClr val="tx1"/>
                          </a:solidFill>
                        </a:rPr>
                        <a:t>Documentation</a:t>
                      </a:r>
                      <a:r>
                        <a:rPr lang="en-US" sz="1000" b="0" baseline="0" dirty="0" smtClean="0">
                          <a:solidFill>
                            <a:schemeClr val="tx1"/>
                          </a:solidFill>
                        </a:rPr>
                        <a:t>’ tab contains relevant downloadable User, Documentation, Resources/Artifacts, and Notations.</a:t>
                      </a:r>
                      <a:endParaRPr lang="en-US" sz="1000" b="0" dirty="0" smtClean="0">
                        <a:solidFill>
                          <a:schemeClr val="tx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484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918" y="3402598"/>
            <a:ext cx="1638647" cy="1550401"/>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3402599"/>
            <a:ext cx="3225800" cy="22362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06649"/>
            <a:ext cx="6929437"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a:spLocks noChangeArrowheads="1"/>
          </p:cNvSpPr>
          <p:nvPr/>
        </p:nvSpPr>
        <p:spPr bwMode="auto">
          <a:xfrm>
            <a:off x="4275138" y="3408646"/>
            <a:ext cx="1328737" cy="18145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Selecting the ‘</a:t>
            </a:r>
            <a:r>
              <a:rPr lang="en-US" sz="800" dirty="0" err="1" smtClean="0">
                <a:cs typeface="+mn-cs"/>
              </a:rPr>
              <a:t>i</a:t>
            </a:r>
            <a:r>
              <a:rPr lang="en-US" sz="800" b="0" dirty="0" smtClean="0">
                <a:cs typeface="+mn-cs"/>
              </a:rPr>
              <a:t>’ information button expands a detailed reference compendium for the Conformance Profiles.</a:t>
            </a:r>
          </a:p>
          <a:p>
            <a:pPr algn="ctr" eaLnBrk="1" hangingPunct="1">
              <a:defRPr/>
            </a:pPr>
            <a:endParaRPr lang="en-US" sz="800" b="0" dirty="0">
              <a:cs typeface="+mn-cs"/>
            </a:endParaRPr>
          </a:p>
          <a:p>
            <a:pPr algn="ctr" eaLnBrk="1" hangingPunct="1">
              <a:defRPr/>
            </a:pPr>
            <a:r>
              <a:rPr lang="en-US" sz="800" b="0" dirty="0" smtClean="0">
                <a:cs typeface="+mn-cs"/>
              </a:rPr>
              <a:t>Refer to </a:t>
            </a:r>
            <a:r>
              <a:rPr lang="en-US" sz="800" b="0" i="1" dirty="0" smtClean="0">
                <a:cs typeface="+mn-cs"/>
              </a:rPr>
              <a:t>CDC HL7 Version 2.5.1 Implementation Guide for Immunization Messaging (current release)</a:t>
            </a:r>
            <a:r>
              <a:rPr lang="en-US" sz="800" b="0" dirty="0" smtClean="0">
                <a:cs typeface="+mn-cs"/>
              </a:rPr>
              <a:t> for further detailed information</a:t>
            </a:r>
          </a:p>
        </p:txBody>
      </p:sp>
      <p:pic>
        <p:nvPicPr>
          <p:cNvPr id="10244"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725264"/>
            <a:ext cx="4162425" cy="26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6" name="TextBox 35"/>
          <p:cNvSpPr txBox="1">
            <a:spLocks noChangeArrowheads="1"/>
          </p:cNvSpPr>
          <p:nvPr/>
        </p:nvSpPr>
        <p:spPr bwMode="auto">
          <a:xfrm>
            <a:off x="457200" y="3403600"/>
            <a:ext cx="1709737"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 ‘</a:t>
            </a:r>
            <a:r>
              <a:rPr lang="en-US" sz="800" dirty="0" smtClean="0">
                <a:cs typeface="+mn-cs"/>
              </a:rPr>
              <a:t>Conformance Profile</a:t>
            </a:r>
            <a:r>
              <a:rPr lang="en-US" sz="800" b="0" dirty="0" smtClean="0">
                <a:cs typeface="+mn-cs"/>
              </a:rPr>
              <a:t>’ to test an HL7 message against.</a:t>
            </a:r>
          </a:p>
        </p:txBody>
      </p:sp>
      <p:sp>
        <p:nvSpPr>
          <p:cNvPr id="10247" name="Title 1"/>
          <p:cNvSpPr>
            <a:spLocks noGrp="1"/>
          </p:cNvSpPr>
          <p:nvPr>
            <p:ph type="title"/>
          </p:nvPr>
        </p:nvSpPr>
        <p:spPr>
          <a:xfrm>
            <a:off x="276225" y="279400"/>
            <a:ext cx="8229600" cy="461963"/>
          </a:xfrm>
        </p:spPr>
        <p:txBody>
          <a:bodyPr/>
          <a:lstStyle/>
          <a:p>
            <a:r>
              <a:rPr lang="en-US" altLang="en-US" smtClean="0"/>
              <a:t>Conformance Profile Selection </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76380186"/>
              </p:ext>
            </p:extLst>
          </p:nvPr>
        </p:nvGraphicFramePr>
        <p:xfrm>
          <a:off x="381000" y="881063"/>
          <a:ext cx="8382000" cy="1367002"/>
        </p:xfrm>
        <a:graphic>
          <a:graphicData uri="http://schemas.openxmlformats.org/drawingml/2006/table">
            <a:tbl>
              <a:tblPr firstRow="1" bandRow="1">
                <a:tableStyleId>{5C22544A-7EE6-4342-B048-85BDC9FD1C3A}</a:tableStyleId>
              </a:tblPr>
              <a:tblGrid>
                <a:gridCol w="4193381"/>
                <a:gridCol w="4188619"/>
              </a:tblGrid>
              <a:tr h="297023">
                <a:tc>
                  <a:txBody>
                    <a:bodyPr/>
                    <a:lstStyle/>
                    <a:p>
                      <a:pPr>
                        <a:defRPr/>
                      </a:pPr>
                      <a:r>
                        <a:rPr lang="en-US" sz="1600" dirty="0" smtClean="0">
                          <a:solidFill>
                            <a:schemeClr val="bg1"/>
                          </a:solidFill>
                        </a:rPr>
                        <a:t>Objectives</a:t>
                      </a:r>
                      <a:endParaRPr lang="en-US" sz="1600" dirty="0">
                        <a:solidFill>
                          <a:schemeClr val="bg1"/>
                        </a:solidFill>
                      </a:endParaRP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31714">
                <a:tc>
                  <a:txBody>
                    <a:bodyPr/>
                    <a:lstStyle/>
                    <a:p>
                      <a:pPr marL="171450" indent="-171450">
                        <a:buFont typeface="Arial" pitchFamily="34" charset="0"/>
                        <a:buChar char="•"/>
                        <a:defRPr/>
                      </a:pPr>
                      <a:r>
                        <a:rPr lang="en-US" sz="1000" b="0" baseline="0" dirty="0" smtClean="0"/>
                        <a:t>Locate the ‘</a:t>
                      </a:r>
                      <a:r>
                        <a:rPr lang="en-US" sz="1000" b="1" baseline="0" dirty="0" smtClean="0"/>
                        <a:t>HL7 Context-free</a:t>
                      </a:r>
                      <a:r>
                        <a:rPr lang="en-US" sz="1000" b="0" baseline="0" dirty="0" smtClean="0"/>
                        <a:t>’ tab on the Navigation Bar.</a:t>
                      </a:r>
                    </a:p>
                    <a:p>
                      <a:pPr marL="171450" indent="-171450">
                        <a:buFont typeface="Arial" pitchFamily="34" charset="0"/>
                        <a:buChar char="•"/>
                        <a:defRPr/>
                      </a:pPr>
                      <a:r>
                        <a:rPr lang="en-US" sz="1000" b="0" baseline="0" dirty="0" smtClean="0"/>
                        <a:t>Locate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baseline="0" dirty="0" smtClean="0">
                          <a:solidFill>
                            <a:schemeClr val="dk1"/>
                          </a:solidFill>
                          <a:effectLst/>
                          <a:latin typeface="+mn-lt"/>
                          <a:ea typeface="+mn-ea"/>
                          <a:cs typeface="+mn-cs"/>
                        </a:rPr>
                        <a:t>provides a selection of  Conformance Profiles to choose from.</a:t>
                      </a:r>
                      <a:endParaRPr lang="en-US" sz="1000" kern="1200" dirty="0" smtClean="0">
                        <a:solidFill>
                          <a:schemeClr val="dk1"/>
                        </a:solidFill>
                        <a:effectLst/>
                        <a:latin typeface="+mn-lt"/>
                        <a:ea typeface="+mn-ea"/>
                        <a:cs typeface="+mn-cs"/>
                      </a:endParaRPr>
                    </a:p>
                    <a:p>
                      <a:pPr marL="171450" indent="-171450" algn="l">
                        <a:buFont typeface="Arial" pitchFamily="34" charset="0"/>
                        <a:buChar char="•"/>
                      </a:pPr>
                      <a:r>
                        <a:rPr lang="en-US" sz="1000" kern="1200" dirty="0" smtClean="0">
                          <a:solidFill>
                            <a:schemeClr val="dk1"/>
                          </a:solidFill>
                          <a:effectLst/>
                          <a:latin typeface="+mn-lt"/>
                          <a:ea typeface="+mn-ea"/>
                          <a:cs typeface="+mn-cs"/>
                        </a:rPr>
                        <a:t>Information about the different profiles are provided </a:t>
                      </a:r>
                      <a:r>
                        <a:rPr lang="en-US" sz="1000" kern="1200" baseline="0" dirty="0" smtClean="0">
                          <a:solidFill>
                            <a:schemeClr val="dk1"/>
                          </a:solidFill>
                          <a:effectLst/>
                          <a:latin typeface="+mn-lt"/>
                          <a:ea typeface="+mn-ea"/>
                          <a:cs typeface="+mn-cs"/>
                        </a:rPr>
                        <a:t> by clicking on the information icon.</a:t>
                      </a:r>
                      <a:endParaRPr lang="en-US" sz="1000" dirty="0"/>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40" name="Oval 39"/>
          <p:cNvSpPr/>
          <p:nvPr/>
        </p:nvSpPr>
        <p:spPr bwMode="auto">
          <a:xfrm>
            <a:off x="4144963" y="32766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smtClean="0">
                <a:solidFill>
                  <a:schemeClr val="bg1"/>
                </a:solidFill>
                <a:latin typeface="+mj-lt"/>
              </a:rPr>
              <a:t>5</a:t>
            </a:r>
            <a:endParaRPr lang="en-US" sz="1200" b="0" dirty="0">
              <a:solidFill>
                <a:schemeClr val="bg1"/>
              </a:solidFill>
              <a:latin typeface="+mj-lt"/>
              <a:cs typeface="+mn-cs"/>
            </a:endParaRPr>
          </a:p>
        </p:txBody>
      </p:sp>
      <p:grpSp>
        <p:nvGrpSpPr>
          <p:cNvPr id="10260" name="Group 6"/>
          <p:cNvGrpSpPr>
            <a:grpSpLocks/>
          </p:cNvGrpSpPr>
          <p:nvPr/>
        </p:nvGrpSpPr>
        <p:grpSpPr bwMode="auto">
          <a:xfrm>
            <a:off x="23813" y="2438400"/>
            <a:ext cx="3481387" cy="471487"/>
            <a:chOff x="523481" y="3394773"/>
            <a:chExt cx="3481122" cy="472459"/>
          </a:xfrm>
        </p:grpSpPr>
        <p:sp>
          <p:nvSpPr>
            <p:cNvPr id="29" name="TextBox 28"/>
            <p:cNvSpPr txBox="1">
              <a:spLocks noChangeArrowheads="1"/>
            </p:cNvSpPr>
            <p:nvPr/>
          </p:nvSpPr>
          <p:spPr bwMode="auto">
            <a:xfrm>
              <a:off x="674282" y="3528398"/>
              <a:ext cx="1820724" cy="33883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dirty="0" smtClean="0">
                  <a:cs typeface="+mn-cs"/>
                </a:rPr>
                <a:t>HL7 Context-free</a:t>
              </a:r>
              <a:r>
                <a:rPr lang="en-US" sz="800" b="0" dirty="0" smtClean="0">
                  <a:cs typeface="+mn-cs"/>
                </a:rPr>
                <a:t>’ from the</a:t>
              </a:r>
            </a:p>
            <a:p>
              <a:pPr algn="ctr" eaLnBrk="1" hangingPunct="1">
                <a:defRPr/>
              </a:pPr>
              <a:r>
                <a:rPr lang="en-US" sz="800" b="0" dirty="0" smtClean="0">
                  <a:cs typeface="+mn-cs"/>
                </a:rPr>
                <a:t>Navigation Bar.</a:t>
              </a:r>
            </a:p>
          </p:txBody>
        </p:sp>
        <p:sp>
          <p:nvSpPr>
            <p:cNvPr id="30" name="Oval 29"/>
            <p:cNvSpPr/>
            <p:nvPr/>
          </p:nvSpPr>
          <p:spPr bwMode="auto">
            <a:xfrm>
              <a:off x="523481" y="3394773"/>
              <a:ext cx="266680" cy="26884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t>
              </a:r>
            </a:p>
          </p:txBody>
        </p:sp>
        <p:cxnSp>
          <p:nvCxnSpPr>
            <p:cNvPr id="32" name="Straight Connector 31"/>
            <p:cNvCxnSpPr/>
            <p:nvPr/>
          </p:nvCxnSpPr>
          <p:spPr bwMode="auto">
            <a:xfrm>
              <a:off x="2495006" y="3759059"/>
              <a:ext cx="150959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p:cNvSpPr/>
          <p:nvPr/>
        </p:nvSpPr>
        <p:spPr bwMode="auto">
          <a:xfrm>
            <a:off x="323850" y="3269456"/>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cs typeface="+mn-cs"/>
            </a:endParaRPr>
          </a:p>
        </p:txBody>
      </p:sp>
      <p:grpSp>
        <p:nvGrpSpPr>
          <p:cNvPr id="10262" name="Group 37"/>
          <p:cNvGrpSpPr>
            <a:grpSpLocks/>
          </p:cNvGrpSpPr>
          <p:nvPr/>
        </p:nvGrpSpPr>
        <p:grpSpPr bwMode="auto">
          <a:xfrm>
            <a:off x="577850" y="5562600"/>
            <a:ext cx="2317750" cy="401637"/>
            <a:chOff x="523481" y="3429713"/>
            <a:chExt cx="2513617" cy="354687"/>
          </a:xfrm>
        </p:grpSpPr>
        <p:sp>
          <p:nvSpPr>
            <p:cNvPr id="87" name="TextBox 86"/>
            <p:cNvSpPr txBox="1">
              <a:spLocks noChangeArrowheads="1"/>
            </p:cNvSpPr>
            <p:nvPr/>
          </p:nvSpPr>
          <p:spPr bwMode="auto">
            <a:xfrm>
              <a:off x="674987" y="3568503"/>
              <a:ext cx="1867997" cy="21589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Validation</a:t>
              </a:r>
              <a:r>
                <a:rPr lang="en-US" sz="800" b="0" dirty="0" smtClean="0">
                  <a:cs typeface="+mn-cs"/>
                </a:rPr>
                <a:t>’ tab.</a:t>
              </a:r>
            </a:p>
          </p:txBody>
        </p:sp>
        <p:sp>
          <p:nvSpPr>
            <p:cNvPr id="88" name="Oval 87"/>
            <p:cNvSpPr/>
            <p:nvPr/>
          </p:nvSpPr>
          <p:spPr bwMode="auto">
            <a:xfrm>
              <a:off x="523481" y="3429713"/>
              <a:ext cx="266857" cy="24673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cs typeface="+mn-cs"/>
              </a:endParaRPr>
            </a:p>
          </p:txBody>
        </p:sp>
        <p:cxnSp>
          <p:nvCxnSpPr>
            <p:cNvPr id="89" name="Straight Connector 88"/>
            <p:cNvCxnSpPr/>
            <p:nvPr/>
          </p:nvCxnSpPr>
          <p:spPr bwMode="auto">
            <a:xfrm>
              <a:off x="2542983" y="3571307"/>
              <a:ext cx="494115" cy="280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4" name="Straight Connector 93"/>
          <p:cNvCxnSpPr/>
          <p:nvPr/>
        </p:nvCxnSpPr>
        <p:spPr bwMode="auto">
          <a:xfrm flipV="1">
            <a:off x="2130599" y="3403600"/>
            <a:ext cx="52863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Connector 109"/>
          <p:cNvCxnSpPr/>
          <p:nvPr/>
        </p:nvCxnSpPr>
        <p:spPr bwMode="auto">
          <a:xfrm>
            <a:off x="5603875" y="4598988"/>
            <a:ext cx="238125" cy="3540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990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810000"/>
            <a:ext cx="6057900" cy="22136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438400"/>
            <a:ext cx="2401888" cy="2532856"/>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11268" name="Title 1"/>
          <p:cNvSpPr>
            <a:spLocks noGrp="1"/>
          </p:cNvSpPr>
          <p:nvPr>
            <p:ph type="title"/>
          </p:nvPr>
        </p:nvSpPr>
        <p:spPr/>
        <p:txBody>
          <a:bodyPr/>
          <a:lstStyle/>
          <a:p>
            <a:r>
              <a:rPr lang="en-US" altLang="en-US" smtClean="0"/>
              <a:t>Load HL7 Message</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3796078503"/>
              </p:ext>
            </p:extLst>
          </p:nvPr>
        </p:nvGraphicFramePr>
        <p:xfrm>
          <a:off x="381000" y="881063"/>
          <a:ext cx="8382000" cy="1328737"/>
        </p:xfrm>
        <a:graphic>
          <a:graphicData uri="http://schemas.openxmlformats.org/drawingml/2006/table">
            <a:tbl>
              <a:tblPr firstRow="1" bandRow="1">
                <a:tableStyleId>{5C22544A-7EE6-4342-B048-85BDC9FD1C3A}</a:tableStyleId>
              </a:tblPr>
              <a:tblGrid>
                <a:gridCol w="4191000"/>
                <a:gridCol w="4191000"/>
              </a:tblGrid>
              <a:tr h="270650">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93473">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on the Navigation Bar.</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 HL7 message into the NIST SS Test Tool (either from local storage or by example).</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dirty="0" smtClean="0">
                          <a:solidFill>
                            <a:schemeClr val="dk1"/>
                          </a:solidFill>
                          <a:effectLst/>
                          <a:latin typeface="+mn-lt"/>
                          <a:ea typeface="+mn-ea"/>
                          <a:cs typeface="+mn-cs"/>
                        </a:rPr>
                        <a:t>validates any Syndromic</a:t>
                      </a:r>
                      <a:r>
                        <a:rPr lang="en-US" sz="1000" kern="1200" baseline="0" dirty="0" smtClean="0">
                          <a:solidFill>
                            <a:schemeClr val="dk1"/>
                          </a:solidFill>
                          <a:effectLst/>
                          <a:latin typeface="+mn-lt"/>
                          <a:ea typeface="+mn-ea"/>
                          <a:cs typeface="+mn-cs"/>
                        </a:rPr>
                        <a:t> </a:t>
                      </a:r>
                      <a:r>
                        <a:rPr lang="en-US" sz="1000" kern="1200" dirty="0" smtClean="0">
                          <a:solidFill>
                            <a:schemeClr val="dk1"/>
                          </a:solidFill>
                          <a:effectLst/>
                          <a:latin typeface="+mn-lt"/>
                          <a:ea typeface="+mn-ea"/>
                          <a:cs typeface="+mn-cs"/>
                        </a:rPr>
                        <a:t>message. </a:t>
                      </a:r>
                    </a:p>
                    <a:p>
                      <a:pPr marL="171450" indent="-171450" algn="l">
                        <a:buFont typeface="Arial" pitchFamily="34" charset="0"/>
                        <a:buChar char="•"/>
                      </a:pPr>
                      <a:r>
                        <a:rPr lang="en-US" sz="1000" kern="1200" dirty="0" smtClean="0">
                          <a:solidFill>
                            <a:schemeClr val="dk1"/>
                          </a:solidFill>
                          <a:effectLst/>
                          <a:latin typeface="+mn-lt"/>
                          <a:ea typeface="+mn-ea"/>
                          <a:cs typeface="+mn-cs"/>
                        </a:rPr>
                        <a:t>Testing will include the technical requirements and content-specific requirements specified in the selected profile.</a:t>
                      </a:r>
                      <a:endParaRPr lang="en-US" sz="1000" dirty="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1280" name="Group 6"/>
          <p:cNvGrpSpPr>
            <a:grpSpLocks/>
          </p:cNvGrpSpPr>
          <p:nvPr/>
        </p:nvGrpSpPr>
        <p:grpSpPr bwMode="auto">
          <a:xfrm>
            <a:off x="6351585" y="4343401"/>
            <a:ext cx="2668587" cy="1716107"/>
            <a:chOff x="6711044" y="2395852"/>
            <a:chExt cx="2667683" cy="1713561"/>
          </a:xfrm>
        </p:grpSpPr>
        <p:sp>
          <p:nvSpPr>
            <p:cNvPr id="82" name="TextBox 81"/>
            <p:cNvSpPr txBox="1">
              <a:spLocks noChangeArrowheads="1"/>
            </p:cNvSpPr>
            <p:nvPr/>
          </p:nvSpPr>
          <p:spPr bwMode="auto">
            <a:xfrm>
              <a:off x="6772938" y="3156721"/>
              <a:ext cx="2605789" cy="952692"/>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When an HL7 message is loaded into the Message Content field, the ‘</a:t>
              </a:r>
              <a:r>
                <a:rPr lang="en-US" sz="800" dirty="0" smtClean="0">
                  <a:cs typeface="+mn-cs"/>
                </a:rPr>
                <a:t>Message Tree</a:t>
              </a:r>
              <a:r>
                <a:rPr lang="en-US" sz="800" b="0" dirty="0" smtClean="0">
                  <a:cs typeface="+mn-cs"/>
                </a:rPr>
                <a:t>’ is automatically populated with the relevant HL7 message instance segments. Clicking the  arrows to expand and contract the segments. Selecting an individual item shows its exact path with the Message Content field and viewable HL7 message (highlighted in yellow).</a:t>
              </a:r>
            </a:p>
          </p:txBody>
        </p:sp>
        <p:cxnSp>
          <p:nvCxnSpPr>
            <p:cNvPr id="84" name="Straight Connector 83"/>
            <p:cNvCxnSpPr/>
            <p:nvPr/>
          </p:nvCxnSpPr>
          <p:spPr bwMode="auto">
            <a:xfrm flipV="1">
              <a:off x="6844349" y="2395852"/>
              <a:ext cx="43641" cy="76087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82"/>
            <p:cNvSpPr/>
            <p:nvPr/>
          </p:nvSpPr>
          <p:spPr bwMode="auto">
            <a:xfrm>
              <a:off x="6711044" y="3022776"/>
              <a:ext cx="266610" cy="26789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8</a:t>
              </a:r>
            </a:p>
          </p:txBody>
        </p:sp>
      </p:grpSp>
      <p:grpSp>
        <p:nvGrpSpPr>
          <p:cNvPr id="11281" name="Group 6"/>
          <p:cNvGrpSpPr>
            <a:grpSpLocks/>
          </p:cNvGrpSpPr>
          <p:nvPr/>
        </p:nvGrpSpPr>
        <p:grpSpPr bwMode="auto">
          <a:xfrm>
            <a:off x="114300" y="2285999"/>
            <a:ext cx="6248401" cy="1524000"/>
            <a:chOff x="437782" y="3466230"/>
            <a:chExt cx="6246541" cy="1524105"/>
          </a:xfrm>
        </p:grpSpPr>
        <p:sp>
          <p:nvSpPr>
            <p:cNvPr id="29" name="TextBox 28"/>
            <p:cNvSpPr txBox="1">
              <a:spLocks noChangeArrowheads="1"/>
            </p:cNvSpPr>
            <p:nvPr/>
          </p:nvSpPr>
          <p:spPr bwMode="auto">
            <a:xfrm>
              <a:off x="628225" y="3582123"/>
              <a:ext cx="6056098" cy="107798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smtClean="0">
                  <a:cs typeface="+mn-cs"/>
                </a:rPr>
                <a:t>With a Conformance Profile selected, an HL7 message can be loaded into the ‘</a:t>
              </a:r>
              <a:r>
                <a:rPr lang="en-US" sz="800" dirty="0" smtClean="0">
                  <a:cs typeface="+mn-cs"/>
                </a:rPr>
                <a:t>Message Content</a:t>
              </a:r>
              <a:r>
                <a:rPr lang="en-US" sz="800" b="0" dirty="0" smtClean="0">
                  <a:cs typeface="+mn-cs"/>
                </a:rPr>
                <a:t>’ field by:</a:t>
              </a:r>
            </a:p>
            <a:p>
              <a:pPr marL="171450" indent="-171450" eaLnBrk="1" hangingPunct="1">
                <a:buFontTx/>
                <a:buChar char="-"/>
                <a:defRPr/>
              </a:pPr>
              <a:r>
                <a:rPr lang="en-US" sz="800" b="0" dirty="0" smtClean="0">
                  <a:cs typeface="+mn-cs"/>
                </a:rPr>
                <a:t>Clicking the ‘</a:t>
              </a:r>
              <a:r>
                <a:rPr lang="en-US" sz="800" dirty="0" smtClean="0">
                  <a:cs typeface="+mn-cs"/>
                </a:rPr>
                <a:t>Browse</a:t>
              </a:r>
              <a:r>
                <a:rPr lang="en-US" sz="800" b="0" dirty="0" smtClean="0">
                  <a:cs typeface="+mn-cs"/>
                </a:rPr>
                <a:t>’ button to load an existing HL7 message from the Tester’s local machine; or</a:t>
              </a:r>
            </a:p>
            <a:p>
              <a:pPr marL="171450" indent="-171450" eaLnBrk="1" hangingPunct="1">
                <a:buFontTx/>
                <a:buChar char="-"/>
                <a:defRPr/>
              </a:pPr>
              <a:r>
                <a:rPr lang="en-US" sz="800" b="0" dirty="0" smtClean="0">
                  <a:cs typeface="+mn-cs"/>
                </a:rPr>
                <a:t>Clicking the ‘</a:t>
              </a:r>
              <a:r>
                <a:rPr lang="en-US" sz="800" dirty="0" smtClean="0">
                  <a:cs typeface="+mn-cs"/>
                </a:rPr>
                <a:t>Load Example</a:t>
              </a:r>
              <a:r>
                <a:rPr lang="en-US" sz="800" b="0" dirty="0" smtClean="0">
                  <a:cs typeface="+mn-cs"/>
                </a:rPr>
                <a:t>’ button to populate</a:t>
              </a:r>
              <a:r>
                <a:rPr lang="en-US" sz="800" b="0" dirty="0" smtClean="0">
                  <a:solidFill>
                    <a:srgbClr val="FF0000"/>
                  </a:solidFill>
                  <a:cs typeface="+mn-cs"/>
                </a:rPr>
                <a:t> </a:t>
              </a:r>
              <a:r>
                <a:rPr lang="en-US" sz="800" b="0" dirty="0" smtClean="0">
                  <a:cs typeface="+mn-cs"/>
                </a:rPr>
                <a:t>sample HL7 message.</a:t>
              </a:r>
            </a:p>
            <a:p>
              <a:pPr marL="171450" indent="-171450" eaLnBrk="1" hangingPunct="1">
                <a:buFontTx/>
                <a:buChar char="-"/>
                <a:defRPr/>
              </a:pPr>
              <a:endParaRPr lang="en-US" sz="800" b="0" dirty="0">
                <a:cs typeface="+mn-cs"/>
              </a:endParaRPr>
            </a:p>
            <a:p>
              <a:pPr eaLnBrk="1" hangingPunct="1">
                <a:defRPr/>
              </a:pPr>
              <a:r>
                <a:rPr lang="en-US" sz="800" b="0" dirty="0" smtClean="0">
                  <a:cs typeface="+mn-cs"/>
                </a:rPr>
                <a:t>Clicking the ‘</a:t>
              </a:r>
              <a:r>
                <a:rPr lang="en-US" sz="800" dirty="0" smtClean="0">
                  <a:cs typeface="+mn-cs"/>
                </a:rPr>
                <a:t>Validation’ </a:t>
              </a:r>
              <a:r>
                <a:rPr lang="en-US" sz="800" b="0" dirty="0" smtClean="0">
                  <a:cs typeface="+mn-cs"/>
                </a:rPr>
                <a:t>button performs message validation against the selected Conformance Profile. The validation frequency can be manipulated from ‘</a:t>
              </a:r>
              <a:r>
                <a:rPr lang="en-US" sz="800" dirty="0" smtClean="0">
                  <a:cs typeface="+mn-cs"/>
                </a:rPr>
                <a:t>1 to 8 seconds</a:t>
              </a:r>
              <a:r>
                <a:rPr lang="en-US" sz="800" b="0" dirty="0" smtClean="0">
                  <a:cs typeface="+mn-cs"/>
                </a:rPr>
                <a:t>’. </a:t>
              </a:r>
            </a:p>
            <a:p>
              <a:pPr eaLnBrk="1" hangingPunct="1">
                <a:defRPr/>
              </a:pPr>
              <a:r>
                <a:rPr lang="en-US" sz="800" b="0" dirty="0" smtClean="0">
                  <a:cs typeface="+mn-cs"/>
                </a:rPr>
                <a:t>Selecting ‘</a:t>
              </a:r>
              <a:r>
                <a:rPr lang="en-US" sz="800" dirty="0" smtClean="0">
                  <a:cs typeface="+mn-cs"/>
                </a:rPr>
                <a:t>Download</a:t>
              </a:r>
              <a:r>
                <a:rPr lang="en-US" sz="800" b="0" dirty="0" smtClean="0">
                  <a:cs typeface="+mn-cs"/>
                </a:rPr>
                <a:t>’ allows you to save the HL7 message in a .TXT formatted file on the Tester’s local machine.</a:t>
              </a:r>
            </a:p>
            <a:p>
              <a:pPr eaLnBrk="1" hangingPunct="1">
                <a:defRPr/>
              </a:pPr>
              <a:r>
                <a:rPr lang="en-US" sz="800" b="0" dirty="0" smtClean="0">
                  <a:cs typeface="+mn-cs"/>
                </a:rPr>
                <a:t>Selecting ‘</a:t>
              </a:r>
              <a:r>
                <a:rPr lang="en-US" sz="800" dirty="0" smtClean="0">
                  <a:cs typeface="+mn-cs"/>
                </a:rPr>
                <a:t>Clear</a:t>
              </a:r>
              <a:r>
                <a:rPr lang="en-US" sz="800" b="0" dirty="0" smtClean="0">
                  <a:cs typeface="+mn-cs"/>
                </a:rPr>
                <a:t>’ clears all HL7 related message data from the Message Content field.</a:t>
              </a:r>
            </a:p>
          </p:txBody>
        </p:sp>
        <p:sp>
          <p:nvSpPr>
            <p:cNvPr id="30" name="Oval 29"/>
            <p:cNvSpPr/>
            <p:nvPr/>
          </p:nvSpPr>
          <p:spPr bwMode="auto">
            <a:xfrm>
              <a:off x="437782" y="3466230"/>
              <a:ext cx="266621" cy="26830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7</a:t>
              </a:r>
            </a:p>
          </p:txBody>
        </p:sp>
        <p:cxnSp>
          <p:nvCxnSpPr>
            <p:cNvPr id="32" name="Straight Connector 31"/>
            <p:cNvCxnSpPr/>
            <p:nvPr/>
          </p:nvCxnSpPr>
          <p:spPr bwMode="auto">
            <a:xfrm>
              <a:off x="2304126" y="4645819"/>
              <a:ext cx="0" cy="34451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2" name="Straight Connector 41"/>
          <p:cNvCxnSpPr/>
          <p:nvPr/>
        </p:nvCxnSpPr>
        <p:spPr bwMode="auto">
          <a:xfrm>
            <a:off x="1219200" y="3810000"/>
            <a:ext cx="46847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1939925" y="3810000"/>
            <a:ext cx="26320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1876425" y="3810000"/>
            <a:ext cx="34575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1758950" y="3810000"/>
            <a:ext cx="19748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2300288" y="3810000"/>
            <a:ext cx="5953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4131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545725548"/>
              </p:ext>
            </p:extLst>
          </p:nvPr>
        </p:nvGraphicFramePr>
        <p:xfrm>
          <a:off x="381000" y="792221"/>
          <a:ext cx="8382000" cy="1341379"/>
        </p:xfrm>
        <a:graphic>
          <a:graphicData uri="http://schemas.openxmlformats.org/drawingml/2006/table">
            <a:tbl>
              <a:tblPr firstRow="1" bandRow="1">
                <a:tableStyleId>{5C22544A-7EE6-4342-B048-85BDC9FD1C3A}</a:tableStyleId>
              </a:tblPr>
              <a:tblGrid>
                <a:gridCol w="4191000"/>
                <a:gridCol w="4191000"/>
              </a:tblGrid>
              <a:tr h="149585">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06115">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Locate and review </a:t>
                      </a:r>
                      <a:r>
                        <a:rPr lang="en-US" sz="1000" b="1" baseline="0" dirty="0" smtClean="0"/>
                        <a:t>Errors, Warnings, Alerts</a:t>
                      </a:r>
                      <a:r>
                        <a:rPr lang="en-US" sz="1000" b="0" baseline="0" dirty="0" smtClean="0"/>
                        <a:t> and </a:t>
                      </a:r>
                      <a:r>
                        <a:rPr lang="en-US" sz="1000" b="1" baseline="0" dirty="0" smtClean="0"/>
                        <a:t>Affirmatives</a:t>
                      </a:r>
                      <a:r>
                        <a:rPr lang="en-US" sz="1000" b="0" baseline="0" dirty="0" smtClean="0"/>
                        <a:t>.</a:t>
                      </a:r>
                    </a:p>
                    <a:p>
                      <a:pPr marL="171450" indent="-171450">
                        <a:buFont typeface="Arial" pitchFamily="34" charset="0"/>
                        <a:buChar char="•"/>
                        <a:defRPr/>
                      </a:pPr>
                      <a:r>
                        <a:rPr lang="en-US" sz="1000" b="0" baseline="0" dirty="0" smtClean="0"/>
                        <a:t>Locate the </a:t>
                      </a:r>
                      <a:r>
                        <a:rPr lang="en-US" sz="1000" b="0" dirty="0" smtClean="0">
                          <a:cs typeface="+mn-cs"/>
                        </a:rPr>
                        <a:t>‘</a:t>
                      </a:r>
                      <a:r>
                        <a:rPr lang="en-US" sz="1000" b="1" dirty="0" smtClean="0">
                          <a:cs typeface="+mn-cs"/>
                        </a:rPr>
                        <a:t>Information Button’ </a:t>
                      </a:r>
                      <a:r>
                        <a:rPr lang="en-US" sz="1000" b="0" dirty="0" smtClean="0">
                          <a:cs typeface="+mn-cs"/>
                        </a:rPr>
                        <a:t>provides </a:t>
                      </a:r>
                      <a:r>
                        <a:rPr lang="en-US" sz="1000" b="0" i="1" dirty="0" smtClean="0">
                          <a:cs typeface="+mn-cs"/>
                        </a:rPr>
                        <a:t>Validation Result Information</a:t>
                      </a:r>
                      <a:endParaRPr lang="en-US" sz="1000" b="0" baseline="0" dirty="0" smtClean="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Performing HL7 message validation generates notifications for the Tester about the test and validation successes/failures. These are indicated as ‘</a:t>
                      </a:r>
                      <a:r>
                        <a:rPr lang="en-US" sz="1000" b="1" baseline="0" dirty="0" smtClean="0">
                          <a:solidFill>
                            <a:schemeClr val="tx1"/>
                          </a:solidFill>
                        </a:rPr>
                        <a:t>Errors</a:t>
                      </a:r>
                      <a:r>
                        <a:rPr lang="en-US" sz="1000" baseline="0" dirty="0" smtClean="0">
                          <a:solidFill>
                            <a:schemeClr val="tx1"/>
                          </a:solidFill>
                        </a:rPr>
                        <a:t>’, ‘</a:t>
                      </a:r>
                      <a:r>
                        <a:rPr lang="en-US" sz="1000" b="1" baseline="0" dirty="0" smtClean="0">
                          <a:solidFill>
                            <a:schemeClr val="tx1"/>
                          </a:solidFill>
                        </a:rPr>
                        <a:t>Warnings</a:t>
                      </a:r>
                      <a:r>
                        <a:rPr lang="en-US" sz="1000" baseline="0" dirty="0" smtClean="0">
                          <a:solidFill>
                            <a:schemeClr val="tx1"/>
                          </a:solidFill>
                        </a:rPr>
                        <a:t>’/’</a:t>
                      </a:r>
                      <a:r>
                        <a:rPr lang="en-US" sz="1000" b="1" baseline="0" dirty="0" smtClean="0">
                          <a:solidFill>
                            <a:schemeClr val="tx1"/>
                          </a:solidFill>
                        </a:rPr>
                        <a:t>Alerts</a:t>
                      </a:r>
                      <a:r>
                        <a:rPr lang="en-US" sz="1000" baseline="0" dirty="0" smtClean="0">
                          <a:solidFill>
                            <a:schemeClr val="tx1"/>
                          </a:solidFill>
                        </a:rPr>
                        <a:t>’, and ‘</a:t>
                      </a:r>
                      <a:r>
                        <a:rPr lang="en-US" sz="1000" b="1" baseline="0" dirty="0" smtClean="0">
                          <a:solidFill>
                            <a:schemeClr val="tx1"/>
                          </a:solidFill>
                        </a:rPr>
                        <a:t>Affirmatives</a:t>
                      </a:r>
                      <a:r>
                        <a:rPr lang="en-US" sz="1000" baseline="0" dirty="0" smtClean="0">
                          <a:solidFill>
                            <a:schemeClr val="tx1"/>
                          </a:solidFill>
                        </a:rPr>
                        <a: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2303" name="Group 6"/>
          <p:cNvGrpSpPr>
            <a:grpSpLocks/>
          </p:cNvGrpSpPr>
          <p:nvPr/>
        </p:nvGrpSpPr>
        <p:grpSpPr bwMode="auto">
          <a:xfrm>
            <a:off x="100013" y="2209800"/>
            <a:ext cx="2741612" cy="3559175"/>
            <a:chOff x="523481" y="3429711"/>
            <a:chExt cx="2740724" cy="3677218"/>
          </a:xfrm>
        </p:grpSpPr>
        <p:sp>
          <p:nvSpPr>
            <p:cNvPr id="35" name="TextBox 34"/>
            <p:cNvSpPr txBox="1">
              <a:spLocks noChangeArrowheads="1"/>
            </p:cNvSpPr>
            <p:nvPr/>
          </p:nvSpPr>
          <p:spPr bwMode="auto">
            <a:xfrm>
              <a:off x="674244" y="3569123"/>
              <a:ext cx="2589961" cy="353780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smtClean="0">
                  <a:cs typeface="+mn-cs"/>
                </a:rPr>
                <a:t>The HL7 message validation results are displayed within the ‘Message Validation Result’ field. Various testing notifications are generated for the Tester.</a:t>
              </a:r>
            </a:p>
            <a:p>
              <a:pPr eaLnBrk="1" hangingPunct="1">
                <a:defRPr/>
              </a:pPr>
              <a:r>
                <a:rPr lang="en-US" sz="800" b="0" dirty="0" smtClean="0">
                  <a:cs typeface="+mn-cs"/>
                </a:rPr>
                <a:t>The types of notifications are:</a:t>
              </a:r>
              <a:endParaRPr lang="en-US" sz="800" b="0" dirty="0">
                <a:cs typeface="+mn-cs"/>
              </a:endParaRPr>
            </a:p>
            <a:p>
              <a:pPr marL="171450" indent="-171450" eaLnBrk="1" hangingPunct="1">
                <a:buFontTx/>
                <a:buChar char="-"/>
                <a:defRPr/>
              </a:pPr>
              <a:r>
                <a:rPr lang="en-US" sz="800" b="0" dirty="0" smtClean="0">
                  <a:cs typeface="+mn-cs"/>
                </a:rPr>
                <a:t>‘</a:t>
              </a:r>
              <a:r>
                <a:rPr lang="en-US" sz="800" dirty="0" smtClean="0">
                  <a:cs typeface="+mn-cs"/>
                </a:rPr>
                <a:t>Errors</a:t>
              </a:r>
              <a:r>
                <a:rPr lang="en-US" sz="800" b="0" dirty="0">
                  <a:cs typeface="+mn-cs"/>
                </a:rPr>
                <a:t>’ – </a:t>
              </a:r>
              <a:r>
                <a:rPr lang="en-US" sz="800" b="0" dirty="0" smtClean="0">
                  <a:cs typeface="+mn-cs"/>
                </a:rPr>
                <a:t>HL7 </a:t>
              </a:r>
              <a:r>
                <a:rPr lang="en-US" sz="800" b="0" dirty="0">
                  <a:cs typeface="+mn-cs"/>
                </a:rPr>
                <a:t>message elements that failed validation testing</a:t>
              </a:r>
              <a:r>
                <a:rPr lang="en-US" sz="800" b="0" dirty="0" smtClean="0">
                  <a:cs typeface="+mn-cs"/>
                </a:rPr>
                <a:t>.</a:t>
              </a:r>
            </a:p>
            <a:p>
              <a:pPr marL="171450" indent="-171450" eaLnBrk="1" hangingPunct="1">
                <a:buFontTx/>
                <a:buChar char="-"/>
                <a:defRPr/>
              </a:pPr>
              <a:r>
                <a:rPr lang="en-US" sz="800" b="0" dirty="0" smtClean="0">
                  <a:cs typeface="+mn-cs"/>
                </a:rPr>
                <a:t>‘</a:t>
              </a:r>
              <a:r>
                <a:rPr lang="en-US" sz="800" dirty="0" smtClean="0">
                  <a:cs typeface="+mn-cs"/>
                </a:rPr>
                <a:t>Warnings</a:t>
              </a:r>
              <a:r>
                <a:rPr lang="en-US" sz="800" b="0" dirty="0" smtClean="0">
                  <a:cs typeface="+mn-cs"/>
                </a:rPr>
                <a:t>’, and ‘</a:t>
              </a:r>
              <a:r>
                <a:rPr lang="en-US" sz="800" dirty="0" smtClean="0">
                  <a:cs typeface="+mn-cs"/>
                </a:rPr>
                <a:t>Alerts’</a:t>
              </a:r>
              <a:r>
                <a:rPr lang="en-US" sz="800" b="0" dirty="0" smtClean="0">
                  <a:cs typeface="+mn-cs"/>
                </a:rPr>
                <a:t>– HL7 message element information that may be useful for a Tester for profile conformance, but does not indicate a test fail nor non-profile conformant HL7 message element.</a:t>
              </a:r>
            </a:p>
            <a:p>
              <a:pPr marL="171450" indent="-171450" eaLnBrk="1" hangingPunct="1">
                <a:buFontTx/>
                <a:buChar char="-"/>
                <a:defRPr/>
              </a:pPr>
              <a:r>
                <a:rPr lang="en-US" sz="800" b="0" dirty="0" smtClean="0">
                  <a:cs typeface="+mn-cs"/>
                </a:rPr>
                <a:t>‘</a:t>
              </a:r>
              <a:r>
                <a:rPr lang="en-US" sz="800" dirty="0" smtClean="0">
                  <a:cs typeface="+mn-cs"/>
                </a:rPr>
                <a:t>Affirmatives</a:t>
              </a:r>
              <a:r>
                <a:rPr lang="en-US" sz="800" b="0" dirty="0" smtClean="0">
                  <a:cs typeface="+mn-cs"/>
                </a:rPr>
                <a:t>’ – Lists HL7 message validation successes and condition predicate satisfactions.</a:t>
              </a:r>
            </a:p>
            <a:p>
              <a:pPr eaLnBrk="1" hangingPunct="1">
                <a:defRPr/>
              </a:pPr>
              <a:endParaRPr lang="en-US" sz="800" b="0" dirty="0" smtClean="0">
                <a:cs typeface="+mn-cs"/>
              </a:endParaRPr>
            </a:p>
            <a:p>
              <a:pPr eaLnBrk="1" hangingPunct="1">
                <a:defRPr/>
              </a:pPr>
              <a:r>
                <a:rPr lang="en-US" sz="800" b="0" dirty="0" smtClean="0">
                  <a:cs typeface="+mn-cs"/>
                </a:rPr>
                <a:t>The </a:t>
              </a:r>
              <a:r>
                <a:rPr lang="en-US" sz="800" b="0" dirty="0">
                  <a:cs typeface="+mn-cs"/>
                </a:rPr>
                <a:t>exact HL7 message ‘</a:t>
              </a:r>
              <a:r>
                <a:rPr lang="en-US" sz="800" dirty="0">
                  <a:cs typeface="+mn-cs"/>
                </a:rPr>
                <a:t>Line</a:t>
              </a:r>
              <a:r>
                <a:rPr lang="en-US" sz="800" b="0" dirty="0">
                  <a:cs typeface="+mn-cs"/>
                </a:rPr>
                <a:t>’ and ‘</a:t>
              </a:r>
              <a:r>
                <a:rPr lang="en-US" sz="800" dirty="0">
                  <a:cs typeface="+mn-cs"/>
                </a:rPr>
                <a:t>Column</a:t>
              </a:r>
              <a:r>
                <a:rPr lang="en-US" sz="800" b="0" dirty="0">
                  <a:cs typeface="+mn-cs"/>
                </a:rPr>
                <a:t>’ location where the notification was discovered </a:t>
              </a:r>
              <a:r>
                <a:rPr lang="en-US" sz="800" b="0" dirty="0" smtClean="0">
                  <a:cs typeface="+mn-cs"/>
                </a:rPr>
                <a:t>is displayed, as well as ‘</a:t>
              </a:r>
              <a:r>
                <a:rPr lang="en-US" sz="800" dirty="0" smtClean="0">
                  <a:cs typeface="+mn-cs"/>
                </a:rPr>
                <a:t>Description</a:t>
              </a:r>
              <a:r>
                <a:rPr lang="en-US" sz="800" b="0" dirty="0" smtClean="0">
                  <a:cs typeface="+mn-cs"/>
                </a:rPr>
                <a:t>’ for why the notification was flagged. </a:t>
              </a:r>
              <a:r>
                <a:rPr lang="en-US" sz="800" b="0" dirty="0">
                  <a:cs typeface="+mn-cs"/>
                </a:rPr>
                <a:t>Clicking the ‘</a:t>
              </a:r>
              <a:r>
                <a:rPr lang="en-US" sz="800" dirty="0">
                  <a:cs typeface="+mn-cs"/>
                </a:rPr>
                <a:t>Path</a:t>
              </a:r>
              <a:r>
                <a:rPr lang="en-US" sz="800" b="0" dirty="0">
                  <a:cs typeface="+mn-cs"/>
                </a:rPr>
                <a:t>’ highlights in the Message Tree and Message Content fields the HL7 message </a:t>
              </a:r>
              <a:r>
                <a:rPr lang="en-US" sz="800" b="0" dirty="0" smtClean="0">
                  <a:cs typeface="+mn-cs"/>
                </a:rPr>
                <a:t>notification data element.  </a:t>
              </a:r>
              <a:r>
                <a:rPr lang="en-US" sz="800" b="0" dirty="0">
                  <a:cs typeface="+mn-cs"/>
                </a:rPr>
                <a:t>Clicking ‘</a:t>
              </a:r>
              <a:r>
                <a:rPr lang="en-US" sz="800" dirty="0">
                  <a:cs typeface="+mn-cs"/>
                </a:rPr>
                <a:t>Details</a:t>
              </a:r>
              <a:r>
                <a:rPr lang="en-US" sz="800" b="0" dirty="0">
                  <a:cs typeface="+mn-cs"/>
                </a:rPr>
                <a:t>’ displays a popup with additional constraint/code metadata</a:t>
              </a:r>
              <a:r>
                <a:rPr lang="en-US" sz="800" b="0" dirty="0" smtClean="0">
                  <a:cs typeface="+mn-cs"/>
                </a:rPr>
                <a:t>.</a:t>
              </a:r>
            </a:p>
            <a:p>
              <a:pPr eaLnBrk="1" hangingPunct="1">
                <a:defRPr/>
              </a:pPr>
              <a:endParaRPr lang="en-US" sz="800" b="0" dirty="0">
                <a:cs typeface="+mn-cs"/>
              </a:endParaRPr>
            </a:p>
            <a:p>
              <a:pPr eaLnBrk="1" hangingPunct="1">
                <a:defRPr/>
              </a:pPr>
              <a:r>
                <a:rPr lang="en-US" sz="800" b="0" dirty="0" smtClean="0">
                  <a:cs typeface="+mn-cs"/>
                </a:rPr>
                <a:t>Clicking the ‘Report’ button presents the Tester with a consumable Message Validation Report that captures the totality of HL7 Context-free validation for the given HL7 message under test.</a:t>
              </a:r>
              <a:endParaRPr lang="en-US" sz="800" b="0" dirty="0">
                <a:cs typeface="+mn-cs"/>
              </a:endParaRPr>
            </a:p>
          </p:txBody>
        </p:sp>
        <p:sp>
          <p:nvSpPr>
            <p:cNvPr id="36" name="Oval 35"/>
            <p:cNvSpPr/>
            <p:nvPr/>
          </p:nvSpPr>
          <p:spPr bwMode="auto">
            <a:xfrm>
              <a:off x="523481" y="3429711"/>
              <a:ext cx="266614" cy="26734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9a</a:t>
              </a:r>
            </a:p>
          </p:txBody>
        </p:sp>
      </p:grpSp>
      <p:cxnSp>
        <p:nvCxnSpPr>
          <p:cNvPr id="65" name="Straight Connector 64"/>
          <p:cNvCxnSpPr/>
          <p:nvPr/>
        </p:nvCxnSpPr>
        <p:spPr bwMode="auto">
          <a:xfrm flipH="1">
            <a:off x="3578225" y="5522913"/>
            <a:ext cx="1158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bwMode="auto">
          <a:xfrm flipH="1">
            <a:off x="4475163" y="5522913"/>
            <a:ext cx="5651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a:off x="4348163" y="5522913"/>
            <a:ext cx="11684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p:nvPr/>
        </p:nvCxnSpPr>
        <p:spPr bwMode="auto">
          <a:xfrm>
            <a:off x="3197225" y="3727450"/>
            <a:ext cx="0" cy="15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314" name="Picture 26"/>
          <p:cNvPicPr>
            <a:picLocks noChangeAspect="1" noChangeArrowheads="1"/>
          </p:cNvPicPr>
          <p:nvPr/>
        </p:nvPicPr>
        <p:blipFill>
          <a:blip r:embed="rId3"/>
          <a:srcRect/>
          <a:stretch>
            <a:fillRect/>
          </a:stretch>
        </p:blipFill>
        <p:spPr bwMode="auto">
          <a:xfrm>
            <a:off x="5414963" y="4111625"/>
            <a:ext cx="3575050" cy="11906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21" name="Title 1"/>
          <p:cNvSpPr txBox="1">
            <a:spLocks/>
          </p:cNvSpPr>
          <p:nvPr/>
        </p:nvSpPr>
        <p:spPr bwMode="auto">
          <a:xfrm>
            <a:off x="304800" y="279399"/>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marL="171450" indent="-171450"/>
            <a:r>
              <a:rPr lang="en-US" altLang="en-US" dirty="0" smtClean="0"/>
              <a:t>Syndromic Surveillance Context free Validation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334" y="2352873"/>
            <a:ext cx="5830680" cy="3666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6" name="Straight Connector 95"/>
          <p:cNvCxnSpPr/>
          <p:nvPr/>
        </p:nvCxnSpPr>
        <p:spPr bwMode="auto">
          <a:xfrm>
            <a:off x="2841625" y="5105400"/>
            <a:ext cx="53879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V="1">
            <a:off x="2841624" y="2971800"/>
            <a:ext cx="317709" cy="75826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1970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2489</TotalTime>
  <Words>3635</Words>
  <Application>Microsoft Office PowerPoint</Application>
  <PresentationFormat>On-screen Show (4:3)</PresentationFormat>
  <Paragraphs>372</Paragraphs>
  <Slides>22</Slides>
  <Notes>10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Default Design</vt:lpstr>
      <vt:lpstr>1_Default Design</vt:lpstr>
      <vt:lpstr>PowerPoint Presentation</vt:lpstr>
      <vt:lpstr>http://hl7v2-ss-r2-testing.nist.gov/</vt:lpstr>
      <vt:lpstr>Syndromic Testing Process</vt:lpstr>
      <vt:lpstr>PowerPoint Presentation</vt:lpstr>
      <vt:lpstr>Syndromic Context-free Testing Work Flow (Step by Step)</vt:lpstr>
      <vt:lpstr>Tool Access and Navigation</vt:lpstr>
      <vt:lpstr>Conformance Profile Selection </vt:lpstr>
      <vt:lpstr>Load HL7 Message</vt:lpstr>
      <vt:lpstr>PowerPoint Presentation</vt:lpstr>
      <vt:lpstr>HL7 Message Validation Report</vt:lpstr>
      <vt:lpstr>Conformance Profile Data Elements</vt:lpstr>
      <vt:lpstr>View Conformance Profile Vocabulary</vt:lpstr>
      <vt:lpstr>PowerPoint Presentation</vt:lpstr>
      <vt:lpstr>Syndromic Context-based Testing Work Flow (Step by Step)</vt:lpstr>
      <vt:lpstr>Syndromic Context-based Testing Work Flow (Step by Step – cont’d)</vt:lpstr>
      <vt:lpstr>Syndromic Context-based Testing Work Flow (Step by Step – cont’d)</vt:lpstr>
      <vt:lpstr>HL7 Context-based Test Case Selection </vt:lpstr>
      <vt:lpstr>Context-based Message Validation</vt:lpstr>
      <vt:lpstr>Context-based Message Validation (continued…)</vt:lpstr>
      <vt:lpstr>Context-based Message Validation (continued…)</vt:lpstr>
      <vt:lpstr>Context-based Message Validation (continued…) </vt:lpstr>
      <vt:lpstr>Context-based Testing Message Validation Report</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Ryan Devlin</dc:creator>
  <cp:lastModifiedBy>Taylor, Sheryl L.</cp:lastModifiedBy>
  <cp:revision>66</cp:revision>
  <dcterms:created xsi:type="dcterms:W3CDTF">2015-08-12T19:38:00Z</dcterms:created>
  <dcterms:modified xsi:type="dcterms:W3CDTF">2015-12-02T23:35:17Z</dcterms:modified>
</cp:coreProperties>
</file>