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327" r:id="rId3"/>
    <p:sldId id="359" r:id="rId4"/>
    <p:sldId id="328" r:id="rId5"/>
    <p:sldId id="332" r:id="rId6"/>
    <p:sldId id="333" r:id="rId7"/>
    <p:sldId id="304" r:id="rId8"/>
    <p:sldId id="356" r:id="rId9"/>
    <p:sldId id="331" r:id="rId10"/>
    <p:sldId id="353" r:id="rId11"/>
    <p:sldId id="362" r:id="rId12"/>
    <p:sldId id="363" r:id="rId13"/>
    <p:sldId id="360" r:id="rId14"/>
    <p:sldId id="309" r:id="rId15"/>
    <p:sldId id="334" r:id="rId16"/>
    <p:sldId id="354" r:id="rId17"/>
    <p:sldId id="337" r:id="rId18"/>
    <p:sldId id="338" r:id="rId19"/>
    <p:sldId id="339" r:id="rId20"/>
    <p:sldId id="369" r:id="rId21"/>
    <p:sldId id="368" r:id="rId22"/>
    <p:sldId id="341" r:id="rId23"/>
    <p:sldId id="364" r:id="rId24"/>
    <p:sldId id="370" r:id="rId25"/>
    <p:sldId id="342" r:id="rId26"/>
    <p:sldId id="366" r:id="rId27"/>
    <p:sldId id="361" r:id="rId28"/>
    <p:sldId id="367" r:id="rId29"/>
    <p:sldId id="346" r:id="rId30"/>
    <p:sldId id="347" r:id="rId3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8">
          <p15:clr>
            <a:srgbClr val="A4A3A4"/>
          </p15:clr>
        </p15:guide>
        <p15:guide id="2" pos="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1F0"/>
    <a:srgbClr val="FCD5B4"/>
    <a:srgbClr val="FF9999"/>
    <a:srgbClr val="FAD790"/>
    <a:srgbClr val="9CA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65" y="48"/>
      </p:cViewPr>
      <p:guideLst>
        <p:guide orient="horz" pos="1248"/>
        <p:guide pos="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19373BE-5971-4B90-B5D8-8C5F9ADED5EE}" type="datetimeFigureOut">
              <a:rPr lang="en-US"/>
              <a:pPr>
                <a:defRPr/>
              </a:pPr>
              <a:t>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C869583-7A61-4EF3-B1C1-7D605E6C28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15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89D6220-3255-43B5-9015-08E0877580DF}" type="datetimeFigureOut">
              <a:rPr lang="en-US"/>
              <a:pPr>
                <a:defRPr/>
              </a:pPr>
              <a:t>1/21/2016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416427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9C26A-3399-4C27-9685-1D8F080E1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27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B9C26A-3399-4C27-9685-1D8F080E150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8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37" tIns="46219" rIns="92437" bIns="46219"/>
          <a:lstStyle/>
          <a:p>
            <a:endParaRPr lang="en-US" dirty="0" smtClean="0"/>
          </a:p>
        </p:txBody>
      </p:sp>
      <p:sp>
        <p:nvSpPr>
          <p:cNvPr id="60420" name="Slide Number Placeholder 3"/>
          <p:cNvSpPr txBox="1">
            <a:spLocks noGrp="1"/>
          </p:cNvSpPr>
          <p:nvPr/>
        </p:nvSpPr>
        <p:spPr bwMode="auto">
          <a:xfrm>
            <a:off x="3970734" y="8830662"/>
            <a:ext cx="3038145" cy="46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37" tIns="46219" rIns="92437" bIns="46219" anchor="b"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DCE07BC8-2BB5-4F4C-B3A2-BCFA95665938}" type="slidenum">
              <a:rPr lang="en-US" sz="1200"/>
              <a:pPr algn="r" eaLnBrk="1" hangingPunct="1"/>
              <a:t>19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10767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37" tIns="46219" rIns="92437" bIns="46219"/>
          <a:lstStyle/>
          <a:p>
            <a:endParaRPr lang="en-US" dirty="0" smtClean="0"/>
          </a:p>
        </p:txBody>
      </p:sp>
      <p:sp>
        <p:nvSpPr>
          <p:cNvPr id="60420" name="Slide Number Placeholder 3"/>
          <p:cNvSpPr txBox="1">
            <a:spLocks noGrp="1"/>
          </p:cNvSpPr>
          <p:nvPr/>
        </p:nvSpPr>
        <p:spPr bwMode="auto">
          <a:xfrm>
            <a:off x="3970734" y="8830662"/>
            <a:ext cx="3038145" cy="46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37" tIns="46219" rIns="92437" bIns="46219" anchor="b"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DCE07BC8-2BB5-4F4C-B3A2-BCFA95665938}" type="slidenum">
              <a:rPr lang="en-US" sz="1200"/>
              <a:pPr algn="r" eaLnBrk="1" hangingPunct="1"/>
              <a:t>20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05259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37" tIns="46219" rIns="92437" bIns="46219"/>
          <a:lstStyle/>
          <a:p>
            <a:endParaRPr lang="en-US" dirty="0" smtClean="0"/>
          </a:p>
        </p:txBody>
      </p:sp>
      <p:sp>
        <p:nvSpPr>
          <p:cNvPr id="60420" name="Slide Number Placeholder 3"/>
          <p:cNvSpPr txBox="1">
            <a:spLocks noGrp="1"/>
          </p:cNvSpPr>
          <p:nvPr/>
        </p:nvSpPr>
        <p:spPr bwMode="auto">
          <a:xfrm>
            <a:off x="3970734" y="8830662"/>
            <a:ext cx="3038145" cy="46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37" tIns="46219" rIns="92437" bIns="46219" anchor="b"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DCE07BC8-2BB5-4F4C-B3A2-BCFA95665938}" type="slidenum">
              <a:rPr lang="en-US" sz="1200"/>
              <a:pPr algn="r" eaLnBrk="1" hangingPunct="1"/>
              <a:t>21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9155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21DEC-B2E7-4DB1-B478-8098B74F8C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06B5DA3-563E-498B-A27A-46DC87489D85}" type="datetime1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F49CE-5C74-46FE-B22E-026A178112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503AAEF-5459-4271-BC3C-E5416C1DDC15}" type="datetime1">
              <a:rPr lang="en-US" smtClean="0"/>
              <a:t>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034F6-D698-486E-9B63-D59A1C5B8B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1CE9E-EEB0-4064-9934-BEB9D43E66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89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79400"/>
            <a:ext cx="82296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0525" y="831850"/>
            <a:ext cx="4100513" cy="5176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31850"/>
            <a:ext cx="4100512" cy="5176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37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6225" y="120650"/>
            <a:ext cx="82296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0525" y="657225"/>
            <a:ext cx="8353425" cy="517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953250" y="6448425"/>
            <a:ext cx="2133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C83BF03-FB24-4FF1-84B5-A80A93B5FEF6}" type="slidenum">
              <a:rPr lang="en-US" sz="1000" b="1">
                <a:solidFill>
                  <a:schemeClr val="bg1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29" name="Picture 6" descr="NIST_pptFooter_final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6162675"/>
            <a:ext cx="91440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19538" y="64452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fontAlgn="auto" hangingPunct="0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774E2DDC-43E9-4E4A-8F7D-AFEC86457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1244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12445"/>
          </a:solidFill>
          <a:latin typeface="Franklin Gothic Dem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12445"/>
          </a:solidFill>
          <a:latin typeface="Franklin Gothic Dem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12445"/>
          </a:solidFill>
          <a:latin typeface="Franklin Gothic Dem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12445"/>
          </a:solidFill>
          <a:latin typeface="Franklin Gothic Dem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12445"/>
          </a:solidFill>
          <a:latin typeface="Franklin Gothic Dem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12445"/>
          </a:solidFill>
          <a:latin typeface="Franklin Gothic Dem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12445"/>
          </a:solidFill>
          <a:latin typeface="Franklin Gothic Dem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12445"/>
          </a:solidFill>
          <a:latin typeface="Franklin Gothic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hl7v2-ss-r2-testing.nist.gov/" TargetMode="External"/><Relationship Id="rId2" Type="http://schemas.openxmlformats.org/officeDocument/2006/relationships/hyperlink" Target="https://groups.google.com/d/forum/hl7v2-syndromic-testing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hl7v2-ss-r2-testing.nist.gov/" TargetMode="External"/><Relationship Id="rId2" Type="http://schemas.openxmlformats.org/officeDocument/2006/relationships/hyperlink" Target="https://www.healthit.gov/policy-researchers-implementers/2015-edition-test-method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lthit.gov/policy-researchers-implementers/2015-edition-test-method" TargetMode="External"/><Relationship Id="rId7" Type="http://schemas.openxmlformats.org/officeDocument/2006/relationships/hyperlink" Target="https://groups.google.com/d/forum/hl7v2-syndromic-test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dc.gov/nssp/documents/guides/erratum-to-the-cdc-phin-2.0-implementation-guide-august-2015.pdf" TargetMode="External"/><Relationship Id="rId5" Type="http://schemas.openxmlformats.org/officeDocument/2006/relationships/hyperlink" Target="http://www.cdc.gov/nssp/documents/guides/syndrsurvmessagguide2_messagingguide_phn.pdf" TargetMode="External"/><Relationship Id="rId4" Type="http://schemas.openxmlformats.org/officeDocument/2006/relationships/hyperlink" Target="http://hl7v2-ss-r2-testing.nist.gov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dc.gov/nssp/documents/guides/erratum-to-the-cdc-phin-2.0-implementation-guide-august-2015.pdf" TargetMode="External"/><Relationship Id="rId2" Type="http://schemas.openxmlformats.org/officeDocument/2006/relationships/hyperlink" Target="http://www.cdc.gov/nssp/documents/guides/syndrsurvmessagguide2_messagingguide_phn.pdf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cdc.gov/nssp/mmg/index.html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hl7v2-ss-r2-testing.nist.gov/" TargetMode="External"/><Relationship Id="rId2" Type="http://schemas.openxmlformats.org/officeDocument/2006/relationships/hyperlink" Target="https://groups.google.com/d/forum/hl7v2-syndromic-testing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04800" y="762000"/>
            <a:ext cx="8458200" cy="1384995"/>
          </a:xfrm>
        </p:spPr>
        <p:txBody>
          <a:bodyPr/>
          <a:lstStyle/>
          <a:p>
            <a:pPr eaLnBrk="1" hangingPunct="1"/>
            <a:r>
              <a:rPr lang="en-US" dirty="0" smtClean="0"/>
              <a:t>2015 ONC Certification </a:t>
            </a:r>
            <a:r>
              <a:rPr lang="en-US" dirty="0"/>
              <a:t>Testing  Approach </a:t>
            </a:r>
            <a:r>
              <a:rPr lang="en-US" dirty="0" smtClean="0"/>
              <a:t>Overview: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Using the HL7 V2 </a:t>
            </a:r>
            <a:r>
              <a:rPr lang="en-US" dirty="0" smtClean="0"/>
              <a:t>Syndromic Surveillance Test Tool for Testing a Health IT Module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590800"/>
            <a:ext cx="7543800" cy="14478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§170.315(f)(2)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Transmission to public health agencies – syndromic surveillance 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l" eaLnBrk="1" hangingPunct="1"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Testing Process Supplement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4267200"/>
            <a:ext cx="6400800" cy="10668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Robert Snelick, NIST (rsnelick@nist.gov)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January 21, 2016</a:t>
            </a:r>
            <a:endParaRPr lang="en-US" sz="2400" i="1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2F49CE-5C74-46FE-B22E-026A178112E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304800" y="120651"/>
            <a:ext cx="7696200" cy="523220"/>
          </a:xfrm>
        </p:spPr>
        <p:txBody>
          <a:bodyPr/>
          <a:lstStyle/>
          <a:p>
            <a:r>
              <a:rPr lang="en-US" dirty="0"/>
              <a:t>ADT </a:t>
            </a:r>
            <a:r>
              <a:rPr lang="en-US" dirty="0" smtClean="0"/>
              <a:t>Message Types Required by </a:t>
            </a:r>
            <a:r>
              <a:rPr lang="en-US" dirty="0"/>
              <a:t>Care Setting</a:t>
            </a:r>
            <a:endParaRPr lang="en-US" dirty="0" smtClean="0"/>
          </a:p>
        </p:txBody>
      </p:sp>
      <p:sp>
        <p:nvSpPr>
          <p:cNvPr id="10256" name="TextBox 23"/>
          <p:cNvSpPr txBox="1">
            <a:spLocks noChangeArrowheads="1"/>
          </p:cNvSpPr>
          <p:nvPr/>
        </p:nvSpPr>
        <p:spPr bwMode="auto">
          <a:xfrm>
            <a:off x="381000" y="903526"/>
            <a:ext cx="8229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ONC 2015 Edition Final </a:t>
            </a:r>
            <a:r>
              <a:rPr lang="en-US" sz="2000" dirty="0" smtClean="0"/>
              <a:t>Rule specifies that only the requirements for inpatient </a:t>
            </a:r>
            <a:r>
              <a:rPr lang="en-US" sz="2000" dirty="0"/>
              <a:t>care, emergency care, and urgent care </a:t>
            </a:r>
            <a:r>
              <a:rPr lang="en-US" sz="2000" u="sng" dirty="0" smtClean="0"/>
              <a:t>settings</a:t>
            </a:r>
            <a:r>
              <a:rPr lang="en-US" sz="2000" dirty="0" smtClean="0"/>
              <a:t> in the PHIN Messaging Guide are in-scope for ONC </a:t>
            </a:r>
            <a:r>
              <a:rPr lang="en-US" sz="2000" dirty="0"/>
              <a:t>certification testing </a:t>
            </a:r>
            <a:r>
              <a:rPr lang="en-US" sz="2000" dirty="0" smtClean="0"/>
              <a:t>of Health IT </a:t>
            </a:r>
            <a:r>
              <a:rPr lang="en-US" sz="2000" dirty="0"/>
              <a:t>M</a:t>
            </a:r>
            <a:r>
              <a:rPr lang="en-US" sz="2000" dirty="0" smtClean="0"/>
              <a:t>odules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PHIN </a:t>
            </a:r>
            <a:r>
              <a:rPr lang="en-US" sz="2000" dirty="0" smtClean="0"/>
              <a:t>Messaging </a:t>
            </a:r>
            <a:r>
              <a:rPr lang="en-US" sz="2000" dirty="0"/>
              <a:t>Guide</a:t>
            </a:r>
            <a:r>
              <a:rPr lang="en-US" sz="2000" dirty="0" smtClean="0"/>
              <a:t> specifies Required </a:t>
            </a:r>
            <a:r>
              <a:rPr lang="en-US" sz="2000" dirty="0"/>
              <a:t>(R) and Conditional (C) </a:t>
            </a:r>
            <a:r>
              <a:rPr lang="en-US" sz="2000" dirty="0" smtClean="0"/>
              <a:t>ADT Message Types for each patient </a:t>
            </a:r>
            <a:r>
              <a:rPr lang="en-US" sz="2000" dirty="0"/>
              <a:t>care </a:t>
            </a:r>
            <a:r>
              <a:rPr lang="en-US" sz="2000" u="sng" dirty="0" smtClean="0"/>
              <a:t>setting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table </a:t>
            </a:r>
            <a:r>
              <a:rPr lang="en-US" sz="2000" dirty="0" smtClean="0"/>
              <a:t>below shows which patient care settings and Message Types are </a:t>
            </a:r>
            <a:r>
              <a:rPr lang="en-US" sz="2000" dirty="0" smtClean="0">
                <a:solidFill>
                  <a:srgbClr val="00B050"/>
                </a:solidFill>
              </a:rPr>
              <a:t>in-scope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FF0000"/>
                </a:solidFill>
              </a:rPr>
              <a:t>out-of-scope</a:t>
            </a:r>
            <a:r>
              <a:rPr lang="en-US" sz="2000" dirty="0" smtClean="0"/>
              <a:t> for the ONC certification testing</a:t>
            </a: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3034F6-D698-486E-9B63-D59A1C5B8B3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3514725"/>
            <a:ext cx="87534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50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304800" y="120651"/>
            <a:ext cx="8763000" cy="565149"/>
          </a:xfrm>
        </p:spPr>
        <p:txBody>
          <a:bodyPr/>
          <a:lstStyle/>
          <a:p>
            <a:r>
              <a:rPr lang="en-US" dirty="0" smtClean="0"/>
              <a:t>Out-of-Scope for </a:t>
            </a:r>
            <a:r>
              <a:rPr lang="en-US" dirty="0"/>
              <a:t>ONC Final Rule Criteria and Testing</a:t>
            </a:r>
            <a:endParaRPr lang="en-US" dirty="0" smtClean="0"/>
          </a:p>
        </p:txBody>
      </p:sp>
      <p:sp>
        <p:nvSpPr>
          <p:cNvPr id="10256" name="TextBox 23"/>
          <p:cNvSpPr txBox="1">
            <a:spLocks noChangeArrowheads="1"/>
          </p:cNvSpPr>
          <p:nvPr/>
        </p:nvSpPr>
        <p:spPr bwMode="auto">
          <a:xfrm>
            <a:off x="381000" y="850642"/>
            <a:ext cx="8534400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The focus of </a:t>
            </a:r>
            <a:r>
              <a:rPr lang="en-US" sz="2400" dirty="0" smtClean="0"/>
              <a:t>the testing is not on the </a:t>
            </a:r>
            <a:r>
              <a:rPr lang="en-US" sz="2400" i="1" dirty="0" smtClean="0"/>
              <a:t>workflow</a:t>
            </a:r>
            <a:r>
              <a:rPr lang="en-US" sz="2400" dirty="0" smtClean="0"/>
              <a:t> that may be used for transmitting </a:t>
            </a:r>
            <a:r>
              <a:rPr lang="en-US" sz="2400" dirty="0"/>
              <a:t>syndromic surveillance messages </a:t>
            </a:r>
            <a:r>
              <a:rPr lang="en-US" sz="2400" dirty="0" smtClean="0"/>
              <a:t>in the production setting, but is on the </a:t>
            </a:r>
            <a:r>
              <a:rPr lang="en-US" sz="2400" dirty="0"/>
              <a:t>ability of the HIT </a:t>
            </a:r>
            <a:r>
              <a:rPr lang="en-US" sz="2400" dirty="0" smtClean="0"/>
              <a:t>Module </a:t>
            </a:r>
            <a:r>
              <a:rPr lang="en-US" sz="2400" dirty="0"/>
              <a:t>to </a:t>
            </a:r>
            <a:r>
              <a:rPr lang="en-US" sz="2400" i="1" dirty="0"/>
              <a:t>create</a:t>
            </a:r>
            <a:r>
              <a:rPr lang="en-US" sz="2400" dirty="0"/>
              <a:t> </a:t>
            </a:r>
            <a:r>
              <a:rPr lang="en-US" sz="2400" dirty="0" smtClean="0"/>
              <a:t>conformant versions of </a:t>
            </a:r>
            <a:r>
              <a:rPr lang="en-US" sz="2400" dirty="0"/>
              <a:t>these </a:t>
            </a:r>
            <a:r>
              <a:rPr lang="en-US" sz="2400" dirty="0" smtClean="0"/>
              <a:t>messages </a:t>
            </a: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Batch </a:t>
            </a:r>
            <a:r>
              <a:rPr lang="en-US" sz="2400" dirty="0"/>
              <a:t>requirements are not included in the </a:t>
            </a:r>
            <a:r>
              <a:rPr lang="en-US" sz="2400" dirty="0" smtClean="0"/>
              <a:t>testing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If an HIT Module creates syndromic </a:t>
            </a:r>
            <a:r>
              <a:rPr lang="en-US" sz="2000" dirty="0"/>
              <a:t>s</a:t>
            </a:r>
            <a:r>
              <a:rPr lang="en-US" sz="2000" dirty="0" smtClean="0"/>
              <a:t>urveillance messages in batch, the Tester must import each message individually into the NIST Test Tool for validation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NIST Test Tool </a:t>
            </a:r>
            <a:r>
              <a:rPr lang="en-US" sz="2000" u="sng" dirty="0"/>
              <a:t>may</a:t>
            </a:r>
            <a:r>
              <a:rPr lang="en-US" sz="2000" dirty="0"/>
              <a:t> support batch processing in the future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Ambulatory HIT Module-specific testing is not included in the testing; ONC </a:t>
            </a:r>
            <a:r>
              <a:rPr lang="en-US" sz="2400" dirty="0"/>
              <a:t>did not adopt certification requirements for the ambulatory setting due to lack of mature standards and the lack of widespread acceptance of ambulatory syndromic surveillance data across public health </a:t>
            </a:r>
            <a:r>
              <a:rPr lang="en-US" sz="2400" dirty="0" smtClean="0"/>
              <a:t>jurisdictions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3034F6-D698-486E-9B63-D59A1C5B8B3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2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304800" y="120651"/>
            <a:ext cx="8839200" cy="954107"/>
          </a:xfrm>
        </p:spPr>
        <p:txBody>
          <a:bodyPr/>
          <a:lstStyle/>
          <a:p>
            <a:r>
              <a:rPr lang="en-US" dirty="0" smtClean="0"/>
              <a:t>Out-of-Scope </a:t>
            </a:r>
            <a:r>
              <a:rPr lang="en-US" dirty="0"/>
              <a:t>for ONC Final Rule Criteria and Testing </a:t>
            </a:r>
            <a:r>
              <a:rPr lang="en-US" dirty="0" smtClean="0"/>
              <a:t>(cont’d)</a:t>
            </a:r>
          </a:p>
        </p:txBody>
      </p:sp>
      <p:sp>
        <p:nvSpPr>
          <p:cNvPr id="10256" name="TextBox 23"/>
          <p:cNvSpPr txBox="1">
            <a:spLocks noChangeArrowheads="1"/>
          </p:cNvSpPr>
          <p:nvPr/>
        </p:nvSpPr>
        <p:spPr bwMode="auto">
          <a:xfrm>
            <a:off x="381000" y="1114485"/>
            <a:ext cx="8305800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NIST Test Tool does </a:t>
            </a:r>
            <a:r>
              <a:rPr lang="en-US" sz="2400" dirty="0"/>
              <a:t>not </a:t>
            </a:r>
            <a:r>
              <a:rPr lang="en-US" sz="2400" dirty="0" smtClean="0"/>
              <a:t>support validation of optional </a:t>
            </a:r>
            <a:r>
              <a:rPr lang="en-US" sz="2400" dirty="0"/>
              <a:t>message </a:t>
            </a:r>
            <a:r>
              <a:rPr lang="en-US" sz="2400" dirty="0" smtClean="0"/>
              <a:t>types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PHIN Syndromic Surveillance Messaging Guide specifies </a:t>
            </a:r>
            <a:r>
              <a:rPr lang="en-US" sz="2000" dirty="0" smtClean="0"/>
              <a:t>that HL7 </a:t>
            </a:r>
            <a:r>
              <a:rPr lang="en-US" sz="2000" dirty="0"/>
              <a:t>Unsolicited Observation (ORU^R01) Messages that may be sent for submission of laboratory results relevant to syndromic </a:t>
            </a:r>
            <a:r>
              <a:rPr lang="en-US" sz="2000" dirty="0" smtClean="0"/>
              <a:t>surveillance are O </a:t>
            </a:r>
            <a:r>
              <a:rPr lang="en-US" sz="2000" dirty="0"/>
              <a:t>(Optional</a:t>
            </a:r>
            <a:r>
              <a:rPr lang="en-US" sz="20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ORU^R01 </a:t>
            </a:r>
            <a:r>
              <a:rPr lang="en-US" sz="2000" dirty="0"/>
              <a:t>Messages </a:t>
            </a:r>
            <a:r>
              <a:rPr lang="en-US" sz="2000" dirty="0" smtClean="0"/>
              <a:t>are out-of-scope </a:t>
            </a:r>
            <a:r>
              <a:rPr lang="en-US" sz="2000" dirty="0"/>
              <a:t>for the </a:t>
            </a:r>
            <a:r>
              <a:rPr lang="en-US" sz="2000" dirty="0" smtClean="0"/>
              <a:t>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Though HIT Modules should be able to receive </a:t>
            </a:r>
            <a:r>
              <a:rPr lang="en-US" sz="2400" dirty="0"/>
              <a:t>acknowledgement (ACK) messages </a:t>
            </a:r>
            <a:r>
              <a:rPr lang="en-US" sz="2400" dirty="0" smtClean="0"/>
              <a:t>transmitted by public health agency (PHA) systems, testing of the Modules for this capability has been deemed by NIST to be out-of-scope </a:t>
            </a:r>
            <a:r>
              <a:rPr lang="en-US" sz="2400" dirty="0"/>
              <a:t>for </a:t>
            </a:r>
            <a:r>
              <a:rPr lang="en-US" sz="2400" dirty="0" smtClean="0"/>
              <a:t>the 2015 Edition certification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3034F6-D698-486E-9B63-D59A1C5B8B3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6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Conformance Statements / Requirements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0999" y="838200"/>
            <a:ext cx="8001001" cy="4876800"/>
          </a:xfrm>
        </p:spPr>
        <p:txBody>
          <a:bodyPr>
            <a:noAutofit/>
          </a:bodyPr>
          <a:lstStyle/>
          <a:p>
            <a:r>
              <a:rPr lang="en-US" dirty="0" smtClean="0"/>
              <a:t>The NIST </a:t>
            </a:r>
            <a:r>
              <a:rPr lang="en-US" dirty="0"/>
              <a:t>HL7 </a:t>
            </a:r>
            <a:r>
              <a:rPr lang="en-US" dirty="0" smtClean="0"/>
              <a:t>v2 Syndromic Surveillance Test Tool performs certain conformance </a:t>
            </a:r>
            <a:r>
              <a:rPr lang="en-US" dirty="0"/>
              <a:t>testing </a:t>
            </a:r>
            <a:r>
              <a:rPr lang="en-US" dirty="0" smtClean="0"/>
              <a:t>that </a:t>
            </a:r>
            <a:r>
              <a:rPr lang="en-US" dirty="0"/>
              <a:t>is not directly related to </a:t>
            </a:r>
            <a:r>
              <a:rPr lang="en-US" dirty="0" smtClean="0"/>
              <a:t>any conformance statement in </a:t>
            </a:r>
            <a:r>
              <a:rPr lang="en-US" dirty="0"/>
              <a:t>the PHIN Messaging </a:t>
            </a:r>
            <a:r>
              <a:rPr lang="en-US" dirty="0" smtClean="0"/>
              <a:t>Guide</a:t>
            </a:r>
          </a:p>
          <a:p>
            <a:r>
              <a:rPr lang="en-US" dirty="0" smtClean="0"/>
              <a:t>These “derived statements” are based </a:t>
            </a:r>
            <a:r>
              <a:rPr lang="en-US" dirty="0"/>
              <a:t>on </a:t>
            </a:r>
            <a:r>
              <a:rPr lang="en-US" dirty="0" smtClean="0"/>
              <a:t>requirements </a:t>
            </a:r>
            <a:r>
              <a:rPr lang="en-US" dirty="0"/>
              <a:t>from the </a:t>
            </a:r>
            <a:r>
              <a:rPr lang="en-US" dirty="0" smtClean="0"/>
              <a:t>HL7 v2.5.1 Base Standard, as well as statements </a:t>
            </a:r>
            <a:r>
              <a:rPr lang="en-US" dirty="0"/>
              <a:t>that </a:t>
            </a:r>
            <a:r>
              <a:rPr lang="en-US" dirty="0" smtClean="0"/>
              <a:t>NIST has determined </a:t>
            </a:r>
            <a:r>
              <a:rPr lang="en-US" dirty="0"/>
              <a:t>should be included in the validation </a:t>
            </a:r>
            <a:r>
              <a:rPr lang="en-US" dirty="0" smtClean="0"/>
              <a:t>(e.g., evaluating the </a:t>
            </a:r>
            <a:r>
              <a:rPr lang="en-US" dirty="0"/>
              <a:t>format of a code for conformance </a:t>
            </a:r>
            <a:r>
              <a:rPr lang="en-US" dirty="0" smtClean="0"/>
              <a:t>to the Code System’s format, </a:t>
            </a:r>
            <a:r>
              <a:rPr lang="en-US" dirty="0"/>
              <a:t>or testing </a:t>
            </a:r>
            <a:r>
              <a:rPr lang="en-US" dirty="0" smtClean="0"/>
              <a:t>for </a:t>
            </a:r>
            <a:r>
              <a:rPr lang="en-US" dirty="0"/>
              <a:t>conformance </a:t>
            </a:r>
            <a:r>
              <a:rPr lang="en-US" dirty="0" smtClean="0"/>
              <a:t>to a specific Time Stamp format)</a:t>
            </a:r>
          </a:p>
          <a:p>
            <a:pPr marL="0" indent="0">
              <a:buNone/>
            </a:pPr>
            <a:endParaRPr lang="en-US" sz="22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B21DEC-B2E7-4DB1-B478-8098B74F8C3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3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4648200" y="1066800"/>
            <a:ext cx="1752600" cy="1096209"/>
          </a:xfrm>
          <a:prstGeom prst="rect">
            <a:avLst/>
          </a:prstGeom>
          <a:solidFill>
            <a:srgbClr val="D1D1F0">
              <a:alpha val="50196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0" y="120651"/>
            <a:ext cx="9144000" cy="641350"/>
          </a:xfrm>
        </p:spPr>
        <p:txBody>
          <a:bodyPr/>
          <a:lstStyle/>
          <a:p>
            <a:r>
              <a:rPr lang="en-US" dirty="0" smtClean="0"/>
              <a:t>Syndromic Surveillance to Public Health Testing Process</a:t>
            </a:r>
          </a:p>
        </p:txBody>
      </p:sp>
      <p:sp>
        <p:nvSpPr>
          <p:cNvPr id="10256" name="TextBox 23"/>
          <p:cNvSpPr txBox="1">
            <a:spLocks noChangeArrowheads="1"/>
          </p:cNvSpPr>
          <p:nvPr/>
        </p:nvSpPr>
        <p:spPr bwMode="auto">
          <a:xfrm>
            <a:off x="228600" y="3541455"/>
            <a:ext cx="8763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Franklin Gothic Demi" pitchFamily="34" charset="0"/>
              <a:buAutoNum type="arabicPeriod"/>
            </a:pPr>
            <a:r>
              <a:rPr lang="en-US" sz="1600" dirty="0">
                <a:latin typeface="+mn-lt"/>
              </a:rPr>
              <a:t>The </a:t>
            </a:r>
            <a:r>
              <a:rPr lang="en-US" sz="1600" dirty="0" smtClean="0">
                <a:latin typeface="+mn-lt"/>
              </a:rPr>
              <a:t>HIT Module is </a:t>
            </a:r>
            <a:r>
              <a:rPr lang="en-US" sz="1600" dirty="0">
                <a:latin typeface="+mn-lt"/>
              </a:rPr>
              <a:t>the system being tested. The HIT Module is required to </a:t>
            </a:r>
            <a:r>
              <a:rPr lang="en-US" sz="1600" dirty="0" smtClean="0">
                <a:latin typeface="+mn-lt"/>
              </a:rPr>
              <a:t>create </a:t>
            </a:r>
            <a:r>
              <a:rPr lang="en-US" sz="1600" dirty="0">
                <a:latin typeface="+mn-lt"/>
              </a:rPr>
              <a:t>messages that conform to the referenced standards </a:t>
            </a:r>
            <a:r>
              <a:rPr lang="en-US" sz="1600" dirty="0" smtClean="0">
                <a:latin typeface="+mn-lt"/>
              </a:rPr>
              <a:t>(see </a:t>
            </a:r>
            <a:r>
              <a:rPr lang="en-US" sz="1600" dirty="0">
                <a:latin typeface="+mn-lt"/>
              </a:rPr>
              <a:t>previous slides</a:t>
            </a:r>
            <a:r>
              <a:rPr lang="en-US" sz="1600" dirty="0" smtClean="0">
                <a:latin typeface="+mn-lt"/>
              </a:rPr>
              <a:t>).</a:t>
            </a:r>
            <a:endParaRPr lang="en-US" sz="1600" dirty="0">
              <a:latin typeface="+mn-lt"/>
            </a:endParaRPr>
          </a:p>
          <a:p>
            <a:pPr marL="342900" indent="-342900">
              <a:buFont typeface="Franklin Gothic Demi" pitchFamily="34" charset="0"/>
              <a:buAutoNum type="arabicPeriod"/>
            </a:pPr>
            <a:r>
              <a:rPr lang="en-US" sz="1600" dirty="0">
                <a:latin typeface="+mn-lt"/>
              </a:rPr>
              <a:t>Test data can be entered into HIT Module directly via the </a:t>
            </a:r>
            <a:r>
              <a:rPr lang="en-US" sz="1600" dirty="0" smtClean="0">
                <a:latin typeface="+mn-lt"/>
              </a:rPr>
              <a:t>Module’s </a:t>
            </a:r>
            <a:r>
              <a:rPr lang="en-US" sz="1600" dirty="0">
                <a:latin typeface="+mn-lt"/>
              </a:rPr>
              <a:t>user </a:t>
            </a:r>
            <a:r>
              <a:rPr lang="en-US" sz="1600" dirty="0" smtClean="0">
                <a:latin typeface="+mn-lt"/>
              </a:rPr>
              <a:t>interface, or can be loaded </a:t>
            </a:r>
            <a:r>
              <a:rPr lang="en-US" sz="1600" dirty="0">
                <a:latin typeface="+mn-lt"/>
              </a:rPr>
              <a:t>via an incoming </a:t>
            </a:r>
            <a:r>
              <a:rPr lang="en-US" sz="1600" dirty="0" smtClean="0">
                <a:latin typeface="+mn-lt"/>
              </a:rPr>
              <a:t>message or using some other automated method.</a:t>
            </a:r>
            <a:endParaRPr lang="en-US" sz="1600" dirty="0">
              <a:latin typeface="+mn-lt"/>
            </a:endParaRPr>
          </a:p>
          <a:p>
            <a:pPr marL="342900" indent="-342900">
              <a:buFont typeface="Franklin Gothic Demi" pitchFamily="34" charset="0"/>
              <a:buAutoNum type="arabicPeriod"/>
            </a:pPr>
            <a:r>
              <a:rPr lang="en-US" sz="1600" dirty="0">
                <a:latin typeface="+mn-lt"/>
              </a:rPr>
              <a:t>The HIT Module is expected to process the test data to create a message. This message is captured and uploaded into the testing tool for </a:t>
            </a:r>
            <a:r>
              <a:rPr lang="en-US" sz="1600" dirty="0" smtClean="0">
                <a:latin typeface="+mn-lt"/>
              </a:rPr>
              <a:t>validation. </a:t>
            </a:r>
            <a:endParaRPr lang="en-US" sz="1600" dirty="0">
              <a:latin typeface="+mn-lt"/>
            </a:endParaRPr>
          </a:p>
          <a:p>
            <a:pPr marL="342900" indent="-342900">
              <a:buFont typeface="Franklin Gothic Demi" pitchFamily="34" charset="0"/>
              <a:buAutoNum type="arabicPeriod"/>
            </a:pPr>
            <a:r>
              <a:rPr lang="en-US" sz="1600" dirty="0">
                <a:latin typeface="+mn-lt"/>
              </a:rPr>
              <a:t>Test data are available through the Test Tool via the Test </a:t>
            </a:r>
            <a:r>
              <a:rPr lang="en-US" sz="1600" dirty="0" smtClean="0">
                <a:latin typeface="+mn-lt"/>
              </a:rPr>
              <a:t>Steps in the Test Scenarios. </a:t>
            </a:r>
            <a:r>
              <a:rPr lang="en-US" sz="1600" dirty="0">
                <a:latin typeface="+mn-lt"/>
              </a:rPr>
              <a:t>Each Test </a:t>
            </a:r>
            <a:r>
              <a:rPr lang="en-US" sz="1600" dirty="0" smtClean="0">
                <a:latin typeface="+mn-lt"/>
              </a:rPr>
              <a:t>Step includes </a:t>
            </a:r>
            <a:r>
              <a:rPr lang="en-US" sz="1600" dirty="0">
                <a:latin typeface="+mn-lt"/>
              </a:rPr>
              <a:t>a Test Story that provides the context, a Test Data Specification that lists the test data, and a Message Content Data Sheet that shows </a:t>
            </a:r>
            <a:r>
              <a:rPr lang="en-US" sz="1600" dirty="0" smtClean="0">
                <a:latin typeface="+mn-lt"/>
              </a:rPr>
              <a:t>a conformant </a:t>
            </a:r>
            <a:r>
              <a:rPr lang="en-US" sz="1600" dirty="0">
                <a:latin typeface="+mn-lt"/>
              </a:rPr>
              <a:t>message (in a table format</a:t>
            </a:r>
            <a:r>
              <a:rPr lang="en-US" sz="1600" dirty="0" smtClean="0">
                <a:latin typeface="+mn-lt"/>
              </a:rPr>
              <a:t>).</a:t>
            </a:r>
            <a:endParaRPr lang="en-US" sz="16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3034F6-D698-486E-9B63-D59A1C5B8B3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43100" y="1604665"/>
            <a:ext cx="1485900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3421277" y="1147465"/>
            <a:ext cx="1396713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397393" y="1189054"/>
            <a:ext cx="143481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HIT Module </a:t>
            </a:r>
            <a:r>
              <a:rPr lang="en-US" sz="1000" dirty="0" smtClean="0">
                <a:solidFill>
                  <a:schemeClr val="tx1"/>
                </a:solidFill>
              </a:rPr>
              <a:t>(System under Test)</a:t>
            </a:r>
            <a:endParaRPr lang="en-US" sz="1000" dirty="0"/>
          </a:p>
        </p:txBody>
      </p:sp>
      <p:sp>
        <p:nvSpPr>
          <p:cNvPr id="28" name="TextBox 24"/>
          <p:cNvSpPr txBox="1">
            <a:spLocks noChangeArrowheads="1"/>
          </p:cNvSpPr>
          <p:nvPr/>
        </p:nvSpPr>
        <p:spPr bwMode="auto">
          <a:xfrm>
            <a:off x="3530312" y="1704201"/>
            <a:ext cx="11689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ADT* Elements </a:t>
            </a:r>
            <a:endParaRPr lang="en-US" sz="1200" dirty="0">
              <a:latin typeface="Calibri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09600" y="1147465"/>
            <a:ext cx="137160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Syndromic Surveillance Record </a:t>
            </a:r>
            <a:r>
              <a:rPr lang="en-US" sz="1400" dirty="0">
                <a:solidFill>
                  <a:schemeClr val="tx1"/>
                </a:solidFill>
              </a:rPr>
              <a:t>Source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800600" y="1446212"/>
            <a:ext cx="1447800" cy="1588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4495800" y="609600"/>
            <a:ext cx="2057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Calibri" pitchFamily="34" charset="0"/>
              </a:rPr>
              <a:t>PHIN Messaging Guide Release 2.0 and Erratum</a:t>
            </a:r>
            <a:endParaRPr lang="en-US" sz="1200" dirty="0">
              <a:latin typeface="Calibri" pitchFamily="34" charset="0"/>
            </a:endParaRPr>
          </a:p>
        </p:txBody>
      </p:sp>
      <p:cxnSp>
        <p:nvCxnSpPr>
          <p:cNvPr id="35" name="Shape 14"/>
          <p:cNvCxnSpPr/>
          <p:nvPr/>
        </p:nvCxnSpPr>
        <p:spPr>
          <a:xfrm flipV="1">
            <a:off x="2819400" y="2061865"/>
            <a:ext cx="1295400" cy="304800"/>
          </a:xfrm>
          <a:prstGeom prst="bentConnector2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olded Corner 35"/>
          <p:cNvSpPr/>
          <p:nvPr/>
        </p:nvSpPr>
        <p:spPr>
          <a:xfrm>
            <a:off x="2209800" y="1985665"/>
            <a:ext cx="609600" cy="762000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Calibri" pitchFamily="34" charset="0"/>
              </a:rPr>
              <a:t>Direct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alibri" pitchFamily="34" charset="0"/>
              </a:rPr>
              <a:t>Data Entry</a:t>
            </a:r>
          </a:p>
        </p:txBody>
      </p:sp>
      <p:sp>
        <p:nvSpPr>
          <p:cNvPr id="38" name="TextBox 18"/>
          <p:cNvSpPr txBox="1">
            <a:spLocks noChangeArrowheads="1"/>
          </p:cNvSpPr>
          <p:nvPr/>
        </p:nvSpPr>
        <p:spPr bwMode="auto">
          <a:xfrm>
            <a:off x="2133600" y="1323201"/>
            <a:ext cx="11065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ADT* </a:t>
            </a:r>
            <a:r>
              <a:rPr lang="en-US" sz="1200" dirty="0">
                <a:latin typeface="Calibri" pitchFamily="34" charset="0"/>
              </a:rPr>
              <a:t>Message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53000" y="1481436"/>
            <a:ext cx="1106585" cy="304800"/>
            <a:chOff x="5257800" y="1600200"/>
            <a:chExt cx="1106585" cy="304800"/>
          </a:xfrm>
        </p:grpSpPr>
        <p:sp>
          <p:nvSpPr>
            <p:cNvPr id="29" name="Rectangle 28"/>
            <p:cNvSpPr/>
            <p:nvPr/>
          </p:nvSpPr>
          <p:spPr>
            <a:xfrm>
              <a:off x="5257800" y="1600200"/>
              <a:ext cx="1066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9" name="TextBox 19"/>
            <p:cNvSpPr txBox="1">
              <a:spLocks noChangeArrowheads="1"/>
            </p:cNvSpPr>
            <p:nvPr/>
          </p:nvSpPr>
          <p:spPr bwMode="auto">
            <a:xfrm>
              <a:off x="5257800" y="1604665"/>
              <a:ext cx="110658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Calibri" pitchFamily="34" charset="0"/>
                </a:rPr>
                <a:t>ADT* Message</a:t>
              </a:r>
              <a:endParaRPr lang="en-US" sz="1200" dirty="0">
                <a:latin typeface="Calibri" pitchFamily="34" charset="0"/>
              </a:endParaRPr>
            </a:p>
          </p:txBody>
        </p:sp>
      </p:grpSp>
      <p:sp>
        <p:nvSpPr>
          <p:cNvPr id="40" name="TextBox 20"/>
          <p:cNvSpPr txBox="1">
            <a:spLocks noChangeArrowheads="1"/>
          </p:cNvSpPr>
          <p:nvPr/>
        </p:nvSpPr>
        <p:spPr bwMode="auto">
          <a:xfrm>
            <a:off x="2895600" y="2442865"/>
            <a:ext cx="175599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ADT* Message </a:t>
            </a:r>
            <a:r>
              <a:rPr lang="en-US" sz="1200" dirty="0">
                <a:latin typeface="Calibri" pitchFamily="34" charset="0"/>
              </a:rPr>
              <a:t>Elements 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6248400" y="1146454"/>
            <a:ext cx="2362200" cy="9154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NIST Validation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 </a:t>
            </a:r>
            <a:r>
              <a:rPr lang="en-US" sz="1200" dirty="0" smtClean="0">
                <a:solidFill>
                  <a:schemeClr val="tx1"/>
                </a:solidFill>
                <a:latin typeface="Calibri" pitchFamily="34" charset="0"/>
              </a:rPr>
              <a:t>(acting as PHA System)</a:t>
            </a:r>
            <a:endParaRPr lang="en-US" sz="12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4" name="TextBox 18"/>
          <p:cNvSpPr txBox="1">
            <a:spLocks noChangeArrowheads="1"/>
          </p:cNvSpPr>
          <p:nvPr/>
        </p:nvSpPr>
        <p:spPr bwMode="auto">
          <a:xfrm>
            <a:off x="4800600" y="1219200"/>
            <a:ext cx="149239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Calibri" pitchFamily="34" charset="0"/>
              </a:rPr>
              <a:t>Message </a:t>
            </a:r>
            <a:r>
              <a:rPr lang="en-US" sz="1100" dirty="0" smtClean="0">
                <a:latin typeface="Calibri" pitchFamily="34" charset="0"/>
              </a:rPr>
              <a:t> Imported</a:t>
            </a:r>
            <a:endParaRPr lang="en-US" sz="1100" dirty="0">
              <a:latin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9003" y="2823865"/>
            <a:ext cx="3240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*A01, A03, A04, and A08 Message Types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72000" y="1762900"/>
            <a:ext cx="14478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i="1" dirty="0" smtClean="0">
                <a:latin typeface="Calibri" pitchFamily="34" charset="0"/>
              </a:rPr>
              <a:t>ONC Certification Testing Scope</a:t>
            </a:r>
            <a:endParaRPr lang="en-US" sz="1000" i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Workflow Diagram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0525" y="657225"/>
            <a:ext cx="8353425" cy="1124662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This diagram shows</a:t>
            </a:r>
            <a:endParaRPr lang="en-US" sz="2200" dirty="0"/>
          </a:p>
          <a:p>
            <a:pPr lvl="1"/>
            <a:r>
              <a:rPr lang="en-US" sz="2000" dirty="0"/>
              <a:t>How the major steps of the </a:t>
            </a:r>
            <a:r>
              <a:rPr lang="en-US" sz="2000" dirty="0" smtClean="0"/>
              <a:t>Context-based test </a:t>
            </a:r>
            <a:r>
              <a:rPr lang="en-US" sz="2000" dirty="0"/>
              <a:t>are sequenced</a:t>
            </a:r>
          </a:p>
          <a:p>
            <a:pPr lvl="1"/>
            <a:r>
              <a:rPr lang="en-US" sz="2000" dirty="0"/>
              <a:t>When the </a:t>
            </a:r>
            <a:r>
              <a:rPr lang="en-US" sz="2000" dirty="0" smtClean="0"/>
              <a:t>Test </a:t>
            </a:r>
            <a:r>
              <a:rPr lang="en-US" sz="2000" dirty="0"/>
              <a:t>Tool is to be used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B21DEC-B2E7-4DB1-B478-8098B74F8C3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38437"/>
            <a:ext cx="7405688" cy="43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810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4" y="120651"/>
            <a:ext cx="8715375" cy="523220"/>
          </a:xfrm>
        </p:spPr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Cases and Associated Test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0525" y="838200"/>
            <a:ext cx="8448675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The PHIN </a:t>
            </a:r>
            <a:r>
              <a:rPr lang="en-US" dirty="0"/>
              <a:t>Messaging </a:t>
            </a:r>
            <a:r>
              <a:rPr lang="en-US" dirty="0" smtClean="0"/>
              <a:t>Guide, </a:t>
            </a:r>
            <a:r>
              <a:rPr lang="en-US" dirty="0"/>
              <a:t>Release </a:t>
            </a:r>
            <a:r>
              <a:rPr lang="en-US" dirty="0" smtClean="0"/>
              <a:t>2.0, defines </a:t>
            </a:r>
            <a:r>
              <a:rPr lang="en-US" u="sng" dirty="0"/>
              <a:t>four </a:t>
            </a:r>
            <a:r>
              <a:rPr lang="en-US" u="sng" dirty="0" smtClean="0"/>
              <a:t>ADT Message Types</a:t>
            </a:r>
            <a:r>
              <a:rPr lang="en-US" dirty="0" smtClean="0"/>
              <a:t> that are relevant </a:t>
            </a:r>
            <a:r>
              <a:rPr lang="en-US" dirty="0"/>
              <a:t>for certification </a:t>
            </a:r>
            <a:r>
              <a:rPr lang="en-US" dirty="0" smtClean="0"/>
              <a:t>testing of Health IT </a:t>
            </a:r>
            <a:r>
              <a:rPr lang="en-US" dirty="0"/>
              <a:t>M</a:t>
            </a:r>
            <a:r>
              <a:rPr lang="en-US" dirty="0" smtClean="0"/>
              <a:t>odules: </a:t>
            </a:r>
            <a:endParaRPr lang="en-US" dirty="0"/>
          </a:p>
          <a:p>
            <a:pPr lvl="1"/>
            <a:r>
              <a:rPr lang="en-US" sz="2000" dirty="0"/>
              <a:t>ADT^A01 Admit / Visit Notification </a:t>
            </a:r>
          </a:p>
          <a:p>
            <a:pPr lvl="1"/>
            <a:r>
              <a:rPr lang="en-US" sz="2000" dirty="0" smtClean="0"/>
              <a:t>ADT^A03 Discharge / End Visit</a:t>
            </a:r>
          </a:p>
          <a:p>
            <a:pPr lvl="1"/>
            <a:r>
              <a:rPr lang="en-US" sz="2000" dirty="0" smtClean="0"/>
              <a:t>ADT^A04 </a:t>
            </a:r>
            <a:r>
              <a:rPr lang="en-US" sz="2000" dirty="0"/>
              <a:t>Register a Patient </a:t>
            </a:r>
          </a:p>
          <a:p>
            <a:pPr lvl="1"/>
            <a:r>
              <a:rPr lang="en-US" sz="2000" dirty="0"/>
              <a:t>ADT^A08 Update Patient </a:t>
            </a:r>
            <a:r>
              <a:rPr lang="en-US" sz="2000" dirty="0" smtClean="0"/>
              <a:t>Information (snapshot mode)*</a:t>
            </a:r>
            <a:endParaRPr lang="en-US" sz="2000" dirty="0"/>
          </a:p>
          <a:p>
            <a:r>
              <a:rPr lang="en-US" dirty="0" smtClean="0"/>
              <a:t>The Context-based testing in the NIST Test Tool includes care setting-specific Test Scenarios and Test Cases, with Test Steps (and specific </a:t>
            </a:r>
            <a:r>
              <a:rPr lang="en-US" dirty="0"/>
              <a:t>test data) </a:t>
            </a:r>
            <a:r>
              <a:rPr lang="en-US" dirty="0" smtClean="0"/>
              <a:t>for </a:t>
            </a:r>
            <a:r>
              <a:rPr lang="en-US" dirty="0"/>
              <a:t>each </a:t>
            </a:r>
            <a:r>
              <a:rPr lang="en-US" dirty="0" smtClean="0"/>
              <a:t>ADT Message Type appropriate for the care setting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B21DEC-B2E7-4DB1-B478-8098B74F8C3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5504765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*A08 </a:t>
            </a:r>
            <a:r>
              <a:rPr lang="en-US" sz="1200" dirty="0"/>
              <a:t>update messages are sent at the time the new or changed information becomes available, whether before or after discharge. The information they contain is cumulative (i.e., </a:t>
            </a:r>
            <a:r>
              <a:rPr lang="en-US" sz="1200" b="1" dirty="0"/>
              <a:t>snapshot mode</a:t>
            </a:r>
            <a:r>
              <a:rPr lang="en-US" sz="1200" dirty="0"/>
              <a:t>), presenting all previously sent information that remains correct and adding the new or changed information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1714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 and Associated Test </a:t>
            </a:r>
            <a:r>
              <a:rPr lang="en-US" dirty="0" smtClean="0"/>
              <a:t>Steps (</a:t>
            </a:r>
            <a:r>
              <a:rPr lang="en-US" dirty="0"/>
              <a:t>cont’d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1" y="685800"/>
            <a:ext cx="8610599" cy="1676400"/>
          </a:xfrm>
        </p:spPr>
        <p:txBody>
          <a:bodyPr/>
          <a:lstStyle/>
          <a:p>
            <a:r>
              <a:rPr lang="en-US" sz="1800" dirty="0" smtClean="0"/>
              <a:t>The syndromic surveillance test data are used for testing Health IT </a:t>
            </a:r>
            <a:r>
              <a:rPr lang="en-US" sz="1800" dirty="0"/>
              <a:t>M</a:t>
            </a:r>
            <a:r>
              <a:rPr lang="en-US" sz="1800" dirty="0" smtClean="0"/>
              <a:t>odules that are designed for deployment in inpatient care, emergency care, and urgent care settings</a:t>
            </a:r>
          </a:p>
          <a:p>
            <a:r>
              <a:rPr lang="en-US" sz="1800" dirty="0" smtClean="0"/>
              <a:t>Test </a:t>
            </a:r>
            <a:r>
              <a:rPr lang="en-US" sz="1800" dirty="0"/>
              <a:t>data </a:t>
            </a:r>
            <a:r>
              <a:rPr lang="en-US" sz="1800" dirty="0" smtClean="0"/>
              <a:t>are available </a:t>
            </a:r>
            <a:r>
              <a:rPr lang="en-US" sz="1800" dirty="0"/>
              <a:t>through the </a:t>
            </a:r>
            <a:r>
              <a:rPr lang="en-US" sz="1800" dirty="0" smtClean="0"/>
              <a:t>Test Tool via Test Cases composed of multiple Test Steps </a:t>
            </a:r>
            <a:endParaRPr lang="en-US" sz="1800" u="sng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B21DEC-B2E7-4DB1-B478-8098B74F8C3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2209800"/>
            <a:ext cx="28575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Test Case includes a Test Story, Test Data Specification, </a:t>
            </a:r>
            <a:r>
              <a:rPr lang="en-US" dirty="0" smtClean="0"/>
              <a:t>Message </a:t>
            </a:r>
            <a:r>
              <a:rPr lang="en-US" dirty="0"/>
              <a:t>Content Data </a:t>
            </a:r>
            <a:r>
              <a:rPr lang="en-US" dirty="0" smtClean="0"/>
              <a:t>Sheet, and Example Message </a:t>
            </a:r>
            <a:r>
              <a:rPr lang="en-US" u="sng" dirty="0"/>
              <a:t>for each of its Test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certification testing of Health IT Modules, the Tester shall select and use each of the Test Steps in the Test </a:t>
            </a:r>
            <a:r>
              <a:rPr lang="en-US" dirty="0" smtClean="0"/>
              <a:t>Cases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951310"/>
            <a:ext cx="5943600" cy="4144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22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33400" y="811494"/>
            <a:ext cx="3962400" cy="4674906"/>
            <a:chOff x="533400" y="811494"/>
            <a:chExt cx="3962400" cy="467490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811494"/>
              <a:ext cx="3962400" cy="467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609600" y="811494"/>
              <a:ext cx="3810000" cy="45987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 Documents for the Test Cases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886200" y="6416675"/>
            <a:ext cx="2133600" cy="365125"/>
          </a:xfrm>
        </p:spPr>
        <p:txBody>
          <a:bodyPr/>
          <a:lstStyle/>
          <a:p>
            <a:pPr algn="ctr"/>
            <a:fld id="{EA31CE9E-EEB0-4064-9934-BEB9D43E6608}" type="slidenum">
              <a:rPr lang="en-US" sz="1400" smtClean="0">
                <a:solidFill>
                  <a:schemeClr val="bg1"/>
                </a:solidFill>
              </a:rPr>
              <a:pPr algn="ctr"/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587425"/>
            <a:ext cx="55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Example Test Data document: Test Case </a:t>
            </a:r>
          </a:p>
          <a:p>
            <a:r>
              <a:rPr lang="en-US" sz="1600" dirty="0" smtClean="0"/>
              <a:t>UC Visit-</a:t>
            </a:r>
            <a:r>
              <a:rPr lang="en-US" sz="1600" dirty="0" err="1" smtClean="0"/>
              <a:t>Influenza_Child</a:t>
            </a:r>
            <a:r>
              <a:rPr lang="en-US" sz="1600" dirty="0" smtClean="0"/>
              <a:t> – TS-1 Registration-A04 </a:t>
            </a:r>
            <a:r>
              <a:rPr lang="en-US" sz="1600" u="sng" dirty="0" smtClean="0"/>
              <a:t>Step 1</a:t>
            </a:r>
            <a:endParaRPr lang="en-US" sz="16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724400" y="12954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Test Case includes </a:t>
            </a:r>
            <a:r>
              <a:rPr lang="en-US" dirty="0"/>
              <a:t>a narrative </a:t>
            </a:r>
            <a:r>
              <a:rPr lang="en-US" dirty="0" smtClean="0"/>
              <a:t>Test </a:t>
            </a:r>
            <a:r>
              <a:rPr lang="en-US" dirty="0"/>
              <a:t>S</a:t>
            </a:r>
            <a:r>
              <a:rPr lang="en-US" dirty="0" smtClean="0"/>
              <a:t>tory that describes a </a:t>
            </a:r>
            <a:r>
              <a:rPr lang="en-US" dirty="0"/>
              <a:t>real world </a:t>
            </a:r>
            <a:r>
              <a:rPr lang="en-US" dirty="0" smtClean="0"/>
              <a:t>situation and provides context </a:t>
            </a:r>
            <a:r>
              <a:rPr lang="en-US" u="sng" dirty="0"/>
              <a:t>for </a:t>
            </a:r>
            <a:r>
              <a:rPr lang="en-US" u="sng" dirty="0" smtClean="0"/>
              <a:t>each Test Step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59283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5100" y="120650"/>
            <a:ext cx="8867775" cy="523220"/>
          </a:xfrm>
        </p:spPr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Documents for </a:t>
            </a:r>
            <a:r>
              <a:rPr lang="en-US" dirty="0" smtClean="0"/>
              <a:t>the Test Cases (cont’d)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0600" y="847068"/>
            <a:ext cx="3505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Each Test Case includes a Test </a:t>
            </a:r>
            <a:r>
              <a:rPr lang="en-US" dirty="0"/>
              <a:t>D</a:t>
            </a:r>
            <a:r>
              <a:rPr lang="en-US" dirty="0" smtClean="0"/>
              <a:t>ata Specification </a:t>
            </a:r>
            <a:r>
              <a:rPr lang="en-US" u="sng" dirty="0" smtClean="0"/>
              <a:t>for each Test Step</a:t>
            </a:r>
          </a:p>
          <a:p>
            <a:pPr marL="627063" lvl="1" indent="-285750">
              <a:buFont typeface="Arial" pitchFamily="34" charset="0"/>
              <a:buChar char="-"/>
            </a:pPr>
            <a:r>
              <a:rPr lang="en-US" sz="1600" dirty="0" smtClean="0"/>
              <a:t>Lists data associated with the Test Story</a:t>
            </a:r>
          </a:p>
          <a:p>
            <a:pPr marL="627063" lvl="1" indent="-285750">
              <a:buFont typeface="Arial" pitchFamily="34" charset="0"/>
              <a:buChar char="-"/>
            </a:pPr>
            <a:r>
              <a:rPr lang="en-US" sz="1600" dirty="0" smtClean="0"/>
              <a:t>Consists </a:t>
            </a:r>
            <a:r>
              <a:rPr lang="en-US" sz="1600" dirty="0"/>
              <a:t>of </a:t>
            </a:r>
            <a:r>
              <a:rPr lang="en-US" sz="1600" dirty="0" smtClean="0"/>
              <a:t>typical information found in </a:t>
            </a:r>
            <a:r>
              <a:rPr lang="en-US" sz="1600" dirty="0"/>
              <a:t>the clinical </a:t>
            </a:r>
            <a:r>
              <a:rPr lang="en-US" sz="1600" dirty="0" smtClean="0"/>
              <a:t>setting </a:t>
            </a:r>
          </a:p>
          <a:p>
            <a:pPr marL="627063" lvl="1" indent="-285750">
              <a:buFont typeface="Arial" pitchFamily="34" charset="0"/>
              <a:buChar char="-"/>
            </a:pPr>
            <a:r>
              <a:rPr lang="en-US" sz="1600" dirty="0" smtClean="0"/>
              <a:t>Along with the Test Story, provides </a:t>
            </a:r>
            <a:r>
              <a:rPr lang="en-US" sz="1600" dirty="0"/>
              <a:t>sufficient information </a:t>
            </a:r>
            <a:r>
              <a:rPr lang="en-US" sz="1600" dirty="0" smtClean="0"/>
              <a:t>to </a:t>
            </a:r>
            <a:r>
              <a:rPr lang="en-US" sz="1600" dirty="0"/>
              <a:t>be entered into the </a:t>
            </a:r>
            <a:r>
              <a:rPr lang="en-US" sz="1600" dirty="0" smtClean="0"/>
              <a:t>HIT Module for the Test Step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 test </a:t>
            </a:r>
            <a:r>
              <a:rPr lang="en-US" dirty="0"/>
              <a:t>message is </a:t>
            </a:r>
            <a:r>
              <a:rPr lang="en-US" dirty="0" smtClean="0"/>
              <a:t>generated using </a:t>
            </a:r>
            <a:r>
              <a:rPr lang="en-US" dirty="0"/>
              <a:t>these data and the </a:t>
            </a:r>
            <a:r>
              <a:rPr lang="en-US" dirty="0" smtClean="0"/>
              <a:t>HIT Module functions </a:t>
            </a:r>
            <a:endParaRPr lang="en-US" dirty="0"/>
          </a:p>
        </p:txBody>
      </p:sp>
      <p:sp>
        <p:nvSpPr>
          <p:cNvPr id="13" name="Slide Number Placeholder 3"/>
          <p:cNvSpPr txBox="1">
            <a:spLocks noGrp="1"/>
          </p:cNvSpPr>
          <p:nvPr/>
        </p:nvSpPr>
        <p:spPr bwMode="auto">
          <a:xfrm>
            <a:off x="3919538" y="6445250"/>
            <a:ext cx="21336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fld id="{4FF381BF-7786-4653-90BF-47A210FC0BF9}" type="slidenum">
              <a:rPr lang="en-US" sz="1400">
                <a:solidFill>
                  <a:schemeClr val="bg1"/>
                </a:solidFill>
              </a:rPr>
              <a:pPr algn="ctr"/>
              <a:t>19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31CE9E-EEB0-4064-9934-BEB9D43E660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5587425"/>
            <a:ext cx="55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Example Test Data document: Test Case </a:t>
            </a:r>
          </a:p>
          <a:p>
            <a:r>
              <a:rPr lang="en-US" sz="1600" dirty="0" smtClean="0"/>
              <a:t>UC Visit-</a:t>
            </a:r>
            <a:r>
              <a:rPr lang="en-US" sz="1600" dirty="0" err="1" smtClean="0"/>
              <a:t>Influenza_Child</a:t>
            </a:r>
            <a:r>
              <a:rPr lang="en-US" sz="1600" dirty="0" smtClean="0"/>
              <a:t> – TS-1 Registration-A04 </a:t>
            </a:r>
            <a:r>
              <a:rPr lang="en-US" sz="1600" u="sng" dirty="0" smtClean="0"/>
              <a:t>Step 1</a:t>
            </a:r>
            <a:endParaRPr lang="en-US" sz="1600" u="sn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3445788" cy="48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85800" y="636965"/>
            <a:ext cx="3445789" cy="4900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2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914400"/>
            <a:ext cx="8353425" cy="49815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Provide an additional resource to explain the process of certification testing of a </a:t>
            </a:r>
            <a:r>
              <a:rPr lang="en-US" dirty="0"/>
              <a:t>H</a:t>
            </a:r>
            <a:r>
              <a:rPr lang="en-US" dirty="0" smtClean="0"/>
              <a:t>ealth IT </a:t>
            </a:r>
            <a:r>
              <a:rPr lang="en-US" dirty="0"/>
              <a:t>M</a:t>
            </a:r>
            <a:r>
              <a:rPr lang="en-US" dirty="0" smtClean="0"/>
              <a:t>odule </a:t>
            </a:r>
            <a:r>
              <a:rPr lang="en-US" dirty="0"/>
              <a:t>related </a:t>
            </a:r>
            <a:r>
              <a:rPr lang="en-US" dirty="0" smtClean="0"/>
              <a:t>to HL7 v2 Syndromic Surveillance Messaging</a:t>
            </a:r>
            <a:endParaRPr lang="en-US" dirty="0" smtClean="0">
              <a:solidFill>
                <a:srgbClr val="0070C0"/>
              </a:solidFill>
            </a:endParaRPr>
          </a:p>
          <a:p>
            <a:pPr eaLnBrk="1" hangingPunct="1">
              <a:defRPr/>
            </a:pPr>
            <a:r>
              <a:rPr lang="en-US" dirty="0" smtClean="0"/>
              <a:t>Describe the National Institute of Standards and Technology (NIST) approach for assessing and validating the test messages </a:t>
            </a:r>
            <a:r>
              <a:rPr lang="en-US" dirty="0"/>
              <a:t>created by Health IT Modules 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Provide an overview of the testing requirements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B21DEC-B2E7-4DB1-B478-8098B74F8C3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2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5100" y="120650"/>
            <a:ext cx="8867775" cy="523220"/>
          </a:xfrm>
        </p:spPr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Documents for </a:t>
            </a:r>
            <a:r>
              <a:rPr lang="en-US" dirty="0" smtClean="0"/>
              <a:t>the Test Cases (</a:t>
            </a:r>
            <a:r>
              <a:rPr lang="en-US" dirty="0"/>
              <a:t>cont’d</a:t>
            </a:r>
            <a:r>
              <a:rPr lang="en-US" dirty="0" smtClean="0"/>
              <a:t>)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3" name="Slide Number Placeholder 3"/>
          <p:cNvSpPr txBox="1">
            <a:spLocks noGrp="1"/>
          </p:cNvSpPr>
          <p:nvPr/>
        </p:nvSpPr>
        <p:spPr bwMode="auto">
          <a:xfrm>
            <a:off x="3919538" y="6292850"/>
            <a:ext cx="21336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fld id="{4FF381BF-7786-4653-90BF-47A210FC0BF9}" type="slidenum">
              <a:rPr lang="en-US" sz="1400">
                <a:solidFill>
                  <a:schemeClr val="bg1"/>
                </a:solidFill>
              </a:rPr>
              <a:pPr algn="ctr"/>
              <a:t>20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93595" y="989514"/>
            <a:ext cx="30146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Test Case includes a Message </a:t>
            </a:r>
            <a:r>
              <a:rPr lang="en-US" dirty="0"/>
              <a:t>Content Data </a:t>
            </a:r>
            <a:r>
              <a:rPr lang="en-US" dirty="0" smtClean="0"/>
              <a:t>Sheet that shows a conformant </a:t>
            </a:r>
            <a:r>
              <a:rPr lang="en-US" dirty="0"/>
              <a:t>message instance </a:t>
            </a:r>
            <a:r>
              <a:rPr lang="en-US" u="sng" dirty="0"/>
              <a:t>for each Test Step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919538" y="6292850"/>
            <a:ext cx="2133600" cy="476250"/>
          </a:xfrm>
        </p:spPr>
        <p:txBody>
          <a:bodyPr/>
          <a:lstStyle/>
          <a:p>
            <a:pPr>
              <a:defRPr/>
            </a:pPr>
            <a:fld id="{EA31CE9E-EEB0-4064-9934-BEB9D43E660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93595" y="2971800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Category of the test data is listed in the Categorization column for each Data Element Location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5587425"/>
            <a:ext cx="55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Example Test Data document: Test Case </a:t>
            </a:r>
          </a:p>
          <a:p>
            <a:r>
              <a:rPr lang="en-US" sz="1600" dirty="0" smtClean="0"/>
              <a:t>UC Visit-</a:t>
            </a:r>
            <a:r>
              <a:rPr lang="en-US" sz="1600" dirty="0" err="1" smtClean="0"/>
              <a:t>Influenza_Child</a:t>
            </a:r>
            <a:r>
              <a:rPr lang="en-US" sz="1600" dirty="0" smtClean="0"/>
              <a:t> – TS-1 Registration-A04 </a:t>
            </a:r>
            <a:r>
              <a:rPr lang="en-US" sz="1600" u="sng" dirty="0" smtClean="0"/>
              <a:t>Step 1</a:t>
            </a:r>
            <a:endParaRPr lang="en-US" sz="1600" u="sn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685800"/>
            <a:ext cx="3464019" cy="49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605249" y="687286"/>
            <a:ext cx="3445789" cy="4900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524705" y="1147277"/>
            <a:ext cx="1656895" cy="19893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61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5100" y="120650"/>
            <a:ext cx="8867775" cy="523220"/>
          </a:xfrm>
        </p:spPr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Documents for </a:t>
            </a:r>
            <a:r>
              <a:rPr lang="en-US" dirty="0" smtClean="0"/>
              <a:t>the Test Cases (</a:t>
            </a:r>
            <a:r>
              <a:rPr lang="en-US" dirty="0"/>
              <a:t>cont’d</a:t>
            </a:r>
            <a:r>
              <a:rPr lang="en-US" dirty="0" smtClean="0"/>
              <a:t>)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3" name="Slide Number Placeholder 3"/>
          <p:cNvSpPr txBox="1">
            <a:spLocks noGrp="1"/>
          </p:cNvSpPr>
          <p:nvPr/>
        </p:nvSpPr>
        <p:spPr bwMode="auto">
          <a:xfrm>
            <a:off x="3919538" y="6292850"/>
            <a:ext cx="21336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fld id="{4FF381BF-7786-4653-90BF-47A210FC0BF9}" type="slidenum">
              <a:rPr lang="en-US" sz="1400">
                <a:solidFill>
                  <a:schemeClr val="bg1"/>
                </a:solidFill>
              </a:rPr>
              <a:pPr algn="ctr"/>
              <a:t>21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919538" y="6292850"/>
            <a:ext cx="2133600" cy="476250"/>
          </a:xfrm>
        </p:spPr>
        <p:txBody>
          <a:bodyPr/>
          <a:lstStyle/>
          <a:p>
            <a:pPr>
              <a:defRPr/>
            </a:pPr>
            <a:fld id="{EA31CE9E-EEB0-4064-9934-BEB9D43E660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5587425"/>
            <a:ext cx="55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Example Test Data document: Test Case </a:t>
            </a:r>
          </a:p>
          <a:p>
            <a:r>
              <a:rPr lang="en-US" sz="1600" dirty="0" smtClean="0"/>
              <a:t>UC Visit-</a:t>
            </a:r>
            <a:r>
              <a:rPr lang="en-US" sz="1600" dirty="0" err="1" smtClean="0"/>
              <a:t>Influenza_Child</a:t>
            </a:r>
            <a:r>
              <a:rPr lang="en-US" sz="1600" dirty="0" smtClean="0"/>
              <a:t> – TS-1 Registration-A04 </a:t>
            </a:r>
            <a:r>
              <a:rPr lang="en-US" sz="1600" u="sng" dirty="0" smtClean="0"/>
              <a:t>Step 1</a:t>
            </a:r>
            <a:endParaRPr lang="en-US" sz="1600" u="sng" dirty="0"/>
          </a:p>
        </p:txBody>
      </p:sp>
      <p:grpSp>
        <p:nvGrpSpPr>
          <p:cNvPr id="4" name="Group 3"/>
          <p:cNvGrpSpPr/>
          <p:nvPr/>
        </p:nvGrpSpPr>
        <p:grpSpPr>
          <a:xfrm>
            <a:off x="246531" y="862541"/>
            <a:ext cx="5818112" cy="2971801"/>
            <a:chOff x="381000" y="1981199"/>
            <a:chExt cx="5818112" cy="2971801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981199"/>
              <a:ext cx="5818112" cy="297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381000" y="1981200"/>
              <a:ext cx="5791200" cy="2971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57200" y="2743200"/>
            <a:ext cx="5961344" cy="2667000"/>
            <a:chOff x="1143000" y="2743200"/>
            <a:chExt cx="5961344" cy="2667000"/>
          </a:xfrm>
        </p:grpSpPr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2768600"/>
              <a:ext cx="5961344" cy="264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1143000" y="2743200"/>
              <a:ext cx="5961344" cy="2667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400800" y="1185388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Test Case includes an Example Message instance </a:t>
            </a:r>
            <a:r>
              <a:rPr lang="en-US" u="sng" dirty="0"/>
              <a:t>for each Test Step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22571" y="2782669"/>
            <a:ext cx="228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ea typeface="ＭＳ Ｐゴシック" charset="0"/>
              </a:rPr>
              <a:t>These example messages demonstrate use and interpretation of the standards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4230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276225" y="120650"/>
            <a:ext cx="8229600" cy="523220"/>
          </a:xfrm>
        </p:spPr>
        <p:txBody>
          <a:bodyPr/>
          <a:lstStyle/>
          <a:p>
            <a:pPr eaLnBrk="1" hangingPunct="1"/>
            <a:r>
              <a:rPr lang="en-US" dirty="0" smtClean="0"/>
              <a:t>Test Data Categorization and Validation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B21DEC-B2E7-4DB1-B478-8098B74F8C3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2408948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000" dirty="0"/>
              <a:t>The </a:t>
            </a:r>
            <a:r>
              <a:rPr lang="en-US" sz="2000" dirty="0" smtClean="0"/>
              <a:t>Message </a:t>
            </a:r>
            <a:r>
              <a:rPr lang="en-US" sz="2000" dirty="0"/>
              <a:t>C</a:t>
            </a:r>
            <a:r>
              <a:rPr lang="en-US" sz="2000" dirty="0" smtClean="0"/>
              <a:t>ontent </a:t>
            </a:r>
            <a:r>
              <a:rPr lang="en-US" sz="2000" dirty="0"/>
              <a:t>D</a:t>
            </a:r>
            <a:r>
              <a:rPr lang="en-US" sz="2000" dirty="0" smtClean="0"/>
              <a:t>ata </a:t>
            </a:r>
            <a:r>
              <a:rPr lang="en-US" sz="2000" dirty="0"/>
              <a:t>S</a:t>
            </a:r>
            <a:r>
              <a:rPr lang="en-US" sz="2000" dirty="0" smtClean="0"/>
              <a:t>heet shows the Categorization of the test data that are provided for each Location </a:t>
            </a:r>
          </a:p>
          <a:p>
            <a:pPr eaLnBrk="1" hangingPunct="1">
              <a:defRPr/>
            </a:pPr>
            <a:r>
              <a:rPr lang="en-US" sz="2000" dirty="0" smtClean="0"/>
              <a:t>Each Test Data Category </a:t>
            </a:r>
          </a:p>
          <a:p>
            <a:pPr lvl="1" eaLnBrk="1" hangingPunct="1">
              <a:defRPr/>
            </a:pPr>
            <a:r>
              <a:rPr lang="en-US" sz="1800" dirty="0" smtClean="0"/>
              <a:t>Defines </a:t>
            </a:r>
            <a:r>
              <a:rPr lang="en-US" sz="1800" dirty="0"/>
              <a:t>the criteria that are used by the test tool to assess the test data that populate each field in a </a:t>
            </a:r>
            <a:r>
              <a:rPr lang="en-US" sz="1800" dirty="0" smtClean="0"/>
              <a:t>message</a:t>
            </a:r>
          </a:p>
          <a:p>
            <a:pPr lvl="1" eaLnBrk="1" hangingPunct="1">
              <a:defRPr/>
            </a:pPr>
            <a:r>
              <a:rPr lang="en-US" sz="1800" dirty="0" smtClean="0"/>
              <a:t>Tells </a:t>
            </a:r>
            <a:r>
              <a:rPr lang="en-US" sz="1800" dirty="0"/>
              <a:t>the </a:t>
            </a:r>
            <a:r>
              <a:rPr lang="en-US" sz="1800" dirty="0" smtClean="0"/>
              <a:t>Tester if the </a:t>
            </a:r>
            <a:r>
              <a:rPr lang="en-US" sz="1800" dirty="0"/>
              <a:t>test data in a specific field can be changed, the source of the test data, and to what level of precision the validation tool will assess the </a:t>
            </a:r>
            <a:r>
              <a:rPr lang="en-US" sz="1800" dirty="0" smtClean="0"/>
              <a:t>data</a:t>
            </a:r>
          </a:p>
          <a:p>
            <a:pPr eaLnBrk="1" hangingPunct="1">
              <a:buFontTx/>
              <a:buNone/>
              <a:defRPr/>
            </a:pPr>
            <a:endParaRPr lang="en-US" dirty="0" smtClean="0"/>
          </a:p>
          <a:p>
            <a:pPr eaLnBrk="1" hangingPunct="1">
              <a:buFontTx/>
              <a:buNone/>
              <a:defRPr/>
            </a:pPr>
            <a:endParaRPr lang="en-US" dirty="0" smtClean="0"/>
          </a:p>
          <a:p>
            <a:pPr eaLnBrk="1" hangingPunct="1">
              <a:buFontTx/>
              <a:buNone/>
              <a:defRPr/>
            </a:pPr>
            <a:endParaRPr lang="en-US" dirty="0" smtClean="0"/>
          </a:p>
          <a:p>
            <a:pPr eaLnBrk="1" hangingPunct="1">
              <a:buFontTx/>
              <a:buNone/>
              <a:defRPr/>
            </a:pPr>
            <a:endParaRPr lang="en-US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34735"/>
            <a:ext cx="9144000" cy="313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0" y="3034735"/>
            <a:ext cx="1066800" cy="3942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276225" y="120650"/>
            <a:ext cx="8229600" cy="523220"/>
          </a:xfrm>
        </p:spPr>
        <p:txBody>
          <a:bodyPr/>
          <a:lstStyle/>
          <a:p>
            <a:pPr eaLnBrk="1" hangingPunct="1"/>
            <a:r>
              <a:rPr lang="en-US" dirty="0" smtClean="0"/>
              <a:t>Test Data Categorization and Validation (cont’d)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B21DEC-B2E7-4DB1-B478-8098B74F8C3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2954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000" b="1" dirty="0" smtClean="0"/>
              <a:t>Qualifiers</a:t>
            </a:r>
            <a:r>
              <a:rPr lang="en-US" sz="2000" dirty="0" smtClean="0"/>
              <a:t> enable refinement </a:t>
            </a:r>
            <a:r>
              <a:rPr lang="en-US" sz="2000" dirty="0"/>
              <a:t>of the </a:t>
            </a:r>
            <a:r>
              <a:rPr lang="en-US" sz="2000" dirty="0" smtClean="0"/>
              <a:t>Test Data Category, providing </a:t>
            </a:r>
            <a:r>
              <a:rPr lang="en-US" sz="2000" dirty="0"/>
              <a:t>additional information </a:t>
            </a:r>
            <a:r>
              <a:rPr lang="en-US" sz="2000" dirty="0" smtClean="0"/>
              <a:t>to the Tester about the </a:t>
            </a:r>
            <a:r>
              <a:rPr lang="en-US" sz="2000" dirty="0"/>
              <a:t>source </a:t>
            </a:r>
            <a:r>
              <a:rPr lang="en-US" sz="2000" dirty="0" smtClean="0"/>
              <a:t>of the data and the expectations </a:t>
            </a:r>
            <a:r>
              <a:rPr lang="en-US" sz="2000" dirty="0"/>
              <a:t>of the data </a:t>
            </a:r>
            <a:r>
              <a:rPr lang="en-US" sz="2000" dirty="0" smtClean="0"/>
              <a:t>element</a:t>
            </a:r>
          </a:p>
          <a:p>
            <a:pPr eaLnBrk="1" hangingPunct="1">
              <a:defRPr/>
            </a:pPr>
            <a:r>
              <a:rPr lang="en-US" sz="2000" dirty="0" smtClean="0"/>
              <a:t>The Qualifier </a:t>
            </a:r>
            <a:r>
              <a:rPr lang="en-US" sz="2000" dirty="0"/>
              <a:t>does not impact the validation of the data </a:t>
            </a:r>
            <a:r>
              <a:rPr lang="en-US" sz="2000" dirty="0" smtClean="0"/>
              <a:t>element</a:t>
            </a:r>
          </a:p>
          <a:p>
            <a:pPr eaLnBrk="1" hangingPunct="1">
              <a:buFontTx/>
              <a:buNone/>
              <a:defRPr/>
            </a:pPr>
            <a:endParaRPr lang="en-US" dirty="0" smtClean="0"/>
          </a:p>
          <a:p>
            <a:pPr eaLnBrk="1" hangingPunct="1">
              <a:buFontTx/>
              <a:buNone/>
              <a:defRPr/>
            </a:pPr>
            <a:endParaRPr lang="en-US" dirty="0" smtClean="0"/>
          </a:p>
          <a:p>
            <a:pPr eaLnBrk="1" hangingPunct="1">
              <a:buFontTx/>
              <a:buNone/>
              <a:defRPr/>
            </a:pPr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7137"/>
            <a:ext cx="9144000" cy="406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3352800" y="2124074"/>
            <a:ext cx="762000" cy="2476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6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Category Assessment Table (Examples)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858267"/>
              </p:ext>
            </p:extLst>
          </p:nvPr>
        </p:nvGraphicFramePr>
        <p:xfrm>
          <a:off x="152400" y="939589"/>
          <a:ext cx="8791576" cy="46634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47800"/>
                <a:gridCol w="762000"/>
                <a:gridCol w="762000"/>
                <a:gridCol w="2286000"/>
                <a:gridCol w="1447800"/>
                <a:gridCol w="990600"/>
                <a:gridCol w="1095376"/>
              </a:tblGrid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Element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Usage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Test Data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Test</a:t>
                      </a:r>
                      <a:r>
                        <a:rPr lang="en-US" sz="1400" baseline="0" dirty="0" smtClean="0"/>
                        <a:t> Category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Conformity Assessment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Data in</a:t>
                      </a:r>
                      <a:r>
                        <a:rPr lang="en-US" sz="1400" baseline="0" dirty="0" smtClean="0"/>
                        <a:t> Message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Validation 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PID-5.3</a:t>
                      </a:r>
                    </a:p>
                    <a:p>
                      <a:pPr algn="l"/>
                      <a:r>
                        <a:rPr lang="en-US" sz="1400" dirty="0" smtClean="0"/>
                        <a:t>(Middle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Name)*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sz="1400" dirty="0" smtClean="0"/>
                        <a:t>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sz="1400" dirty="0" smtClean="0"/>
                        <a:t>Donna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Presence</a:t>
                      </a:r>
                      <a:r>
                        <a:rPr lang="en-US" sz="1400" baseline="0" dirty="0" smtClean="0"/>
                        <a:t>-Content-Indifferent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Required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&lt;Empty&gt;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Fail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PID-5.3</a:t>
                      </a:r>
                    </a:p>
                    <a:p>
                      <a:pPr algn="l"/>
                      <a:r>
                        <a:rPr lang="en-US" sz="1400" dirty="0" smtClean="0"/>
                        <a:t>(Middle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Name)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sz="1400" dirty="0" smtClean="0"/>
                        <a:t>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sz="1400" dirty="0" smtClean="0"/>
                        <a:t>Donna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Presence</a:t>
                      </a:r>
                      <a:r>
                        <a:rPr lang="en-US" sz="1400" baseline="0" dirty="0" smtClean="0"/>
                        <a:t>-Content-Indifferent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Required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Donna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Pass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PID-5.3</a:t>
                      </a:r>
                    </a:p>
                    <a:p>
                      <a:pPr algn="l"/>
                      <a:r>
                        <a:rPr lang="en-US" sz="1400" dirty="0" smtClean="0"/>
                        <a:t>(Middle Name)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sz="1400" dirty="0" smtClean="0"/>
                        <a:t>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sz="1400" dirty="0" smtClean="0"/>
                        <a:t>Donna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Presence</a:t>
                      </a:r>
                      <a:r>
                        <a:rPr lang="en-US" sz="1400" baseline="0" dirty="0" smtClean="0"/>
                        <a:t>-Content-Indifferent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Required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Sue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Pass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PID-5.3</a:t>
                      </a:r>
                    </a:p>
                    <a:p>
                      <a:pPr algn="l"/>
                      <a:r>
                        <a:rPr lang="en-US" sz="1400" dirty="0" smtClean="0"/>
                        <a:t>(Middle Name)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sz="1400" dirty="0" smtClean="0"/>
                        <a:t>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sz="1400" dirty="0" smtClean="0"/>
                        <a:t>Donna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Presence</a:t>
                      </a:r>
                      <a:r>
                        <a:rPr lang="en-US" sz="1400" baseline="0" dirty="0" smtClean="0"/>
                        <a:t>-Length-Content-Indifferent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Required</a:t>
                      </a:r>
                    </a:p>
                    <a:p>
                      <a:pPr algn="l"/>
                      <a:r>
                        <a:rPr lang="en-US" sz="1400" dirty="0" smtClean="0"/>
                        <a:t>Min</a:t>
                      </a:r>
                      <a:r>
                        <a:rPr lang="en-US" sz="1400" baseline="0" dirty="0" smtClean="0"/>
                        <a:t> Length = 5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Victoria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Pass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PID-5.3</a:t>
                      </a:r>
                    </a:p>
                    <a:p>
                      <a:pPr algn="l"/>
                      <a:r>
                        <a:rPr lang="en-US" sz="1400" dirty="0" smtClean="0"/>
                        <a:t>(Middle Name)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sz="1400" dirty="0" smtClean="0"/>
                        <a:t>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sz="1400" dirty="0" smtClean="0"/>
                        <a:t>Donna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Presence</a:t>
                      </a:r>
                      <a:r>
                        <a:rPr lang="en-US" sz="1400" baseline="0" dirty="0" smtClean="0"/>
                        <a:t>-Length-Content-Indifferent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Required</a:t>
                      </a:r>
                    </a:p>
                    <a:p>
                      <a:pPr algn="l"/>
                      <a:r>
                        <a:rPr lang="en-US" sz="1400" dirty="0" smtClean="0"/>
                        <a:t>Min</a:t>
                      </a:r>
                      <a:r>
                        <a:rPr lang="en-US" sz="1400" baseline="0" dirty="0" smtClean="0"/>
                        <a:t> Length = 5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Sue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Fail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PID-5.3</a:t>
                      </a:r>
                    </a:p>
                    <a:p>
                      <a:pPr algn="l"/>
                      <a:r>
                        <a:rPr lang="en-US" sz="1400" dirty="0" smtClean="0"/>
                        <a:t>(Middle Name)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sz="1400" dirty="0" smtClean="0"/>
                        <a:t>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sz="1400" dirty="0" smtClean="0"/>
                        <a:t>Donna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/>
                        <a:t>Value-Test Case Fixed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Required</a:t>
                      </a:r>
                    </a:p>
                    <a:p>
                      <a:pPr algn="l"/>
                      <a:r>
                        <a:rPr lang="en-US" sz="1400" dirty="0" smtClean="0"/>
                        <a:t>Value</a:t>
                      </a:r>
                      <a:r>
                        <a:rPr lang="en-US" sz="1400" baseline="0" dirty="0" smtClean="0"/>
                        <a:t> = Donna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Donna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Pass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PID-5.3</a:t>
                      </a:r>
                    </a:p>
                    <a:p>
                      <a:pPr algn="l"/>
                      <a:r>
                        <a:rPr lang="en-US" sz="1400" dirty="0" smtClean="0"/>
                        <a:t>(Middle Name)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sz="1400" dirty="0" smtClean="0"/>
                        <a:t>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sz="1400" dirty="0" smtClean="0"/>
                        <a:t>Donna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/>
                        <a:t>Value-Test Case Fixed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Required</a:t>
                      </a:r>
                    </a:p>
                    <a:p>
                      <a:pPr algn="l"/>
                      <a:r>
                        <a:rPr lang="en-US" sz="1400" dirty="0" smtClean="0"/>
                        <a:t>Value</a:t>
                      </a:r>
                      <a:r>
                        <a:rPr lang="en-US" sz="1400" baseline="0" dirty="0" smtClean="0"/>
                        <a:t> = Donna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Sue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Fail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MSH-9.2</a:t>
                      </a:r>
                    </a:p>
                    <a:p>
                      <a:pPr algn="l"/>
                      <a:r>
                        <a:rPr lang="en-US" sz="1400" dirty="0" smtClean="0"/>
                        <a:t>(Trigger Event)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sz="1400" dirty="0" smtClean="0"/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Clr>
                          <a:srgbClr val="0070C0"/>
                        </a:buClr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sz="1400" dirty="0" smtClean="0"/>
                        <a:t>V04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400" dirty="0" smtClean="0"/>
                        <a:t>Value-Profile</a:t>
                      </a:r>
                      <a:r>
                        <a:rPr lang="en-US" sz="1400" baseline="0" dirty="0" smtClean="0"/>
                        <a:t> Fixed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Required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400" dirty="0" smtClean="0"/>
                        <a:t>Value = V04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400" dirty="0" smtClean="0"/>
                        <a:t>V04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400" dirty="0" smtClean="0"/>
                        <a:t>Pass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B21DEC-B2E7-4DB1-B478-8098B74F8C3E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01492"/>
            <a:ext cx="6129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</a:t>
            </a:r>
            <a:r>
              <a:rPr lang="en-US" sz="1200" dirty="0" smtClean="0">
                <a:solidFill>
                  <a:srgbClr val="0070C0"/>
                </a:solidFill>
              </a:rPr>
              <a:t>Actual description is “Second </a:t>
            </a:r>
            <a:r>
              <a:rPr lang="en-US" sz="1200" dirty="0">
                <a:solidFill>
                  <a:srgbClr val="0070C0"/>
                </a:solidFill>
              </a:rPr>
              <a:t>and Further Given Names or Initials </a:t>
            </a:r>
            <a:r>
              <a:rPr lang="en-US" sz="1200" dirty="0" smtClean="0">
                <a:solidFill>
                  <a:srgbClr val="0070C0"/>
                </a:solidFill>
              </a:rPr>
              <a:t>Thereof”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33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Test Data Validation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B21DEC-B2E7-4DB1-B478-8098B74F8C3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4606" y="910956"/>
            <a:ext cx="8153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 Message Segment: </a:t>
            </a:r>
          </a:p>
          <a:p>
            <a:pPr lvl="1"/>
            <a:r>
              <a:rPr lang="en-US" dirty="0" smtClean="0"/>
              <a:t>OBX|2|NM|21612-7</a:t>
            </a:r>
            <a:r>
              <a:rPr lang="en-US" dirty="0"/>
              <a:t>^^LN||</a:t>
            </a:r>
            <a:r>
              <a:rPr lang="en-US" dirty="0" smtClean="0"/>
              <a:t>6|mo^age^UCUM</a:t>
            </a:r>
            <a:r>
              <a:rPr lang="en-US" dirty="0"/>
              <a:t>|||||</a:t>
            </a:r>
            <a:r>
              <a:rPr lang="en-US" dirty="0" smtClean="0"/>
              <a:t>F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259523"/>
              </p:ext>
            </p:extLst>
          </p:nvPr>
        </p:nvGraphicFramePr>
        <p:xfrm>
          <a:off x="477103" y="2053956"/>
          <a:ext cx="8077200" cy="373724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14400"/>
                <a:gridCol w="1371600"/>
                <a:gridCol w="2438400"/>
                <a:gridCol w="3352800"/>
              </a:tblGrid>
              <a:tr h="16697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Location</a:t>
                      </a:r>
                    </a:p>
                  </a:txBody>
                  <a:tcPr marL="79644" marR="79644" marT="39822" marB="39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Data</a:t>
                      </a:r>
                    </a:p>
                  </a:txBody>
                  <a:tcPr marL="79644" marR="79644" marT="39822" marB="39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Categorization</a:t>
                      </a:r>
                    </a:p>
                  </a:txBody>
                  <a:tcPr marL="79644" marR="79644" marT="39822" marB="39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Assessment</a:t>
                      </a:r>
                      <a:endParaRPr lang="en-US" sz="1100" b="1" dirty="0"/>
                    </a:p>
                  </a:txBody>
                  <a:tcPr marL="79644" marR="79644" marT="39822" marB="39822" anchor="ctr"/>
                </a:tc>
              </a:tr>
              <a:tr h="31659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OBX-3.1</a:t>
                      </a:r>
                      <a:endParaRPr lang="en-US" sz="1100" dirty="0"/>
                    </a:p>
                  </a:txBody>
                  <a:tcPr marL="79644" marR="79644" marT="39822" marB="39822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21612-7</a:t>
                      </a:r>
                      <a:endParaRPr lang="en-US" sz="1100" dirty="0"/>
                    </a:p>
                  </a:txBody>
                  <a:tcPr marL="79644" marR="79644" marT="39822" marB="39822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Value-Test </a:t>
                      </a:r>
                      <a:r>
                        <a:rPr lang="en-US" sz="1100" dirty="0"/>
                        <a:t>Case </a:t>
                      </a:r>
                      <a:r>
                        <a:rPr lang="en-US" sz="1100" dirty="0" smtClean="0"/>
                        <a:t>Fixed</a:t>
                      </a:r>
                      <a:endParaRPr lang="en-US" sz="1100" dirty="0"/>
                    </a:p>
                  </a:txBody>
                  <a:tcPr marL="79644" marR="79644" marT="39822" marB="3982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Content is defined as a constant in the test case, and it must be </a:t>
                      </a:r>
                      <a:r>
                        <a:rPr lang="en-US" sz="1100" u="sng" dirty="0" smtClean="0"/>
                        <a:t>present</a:t>
                      </a:r>
                      <a:r>
                        <a:rPr lang="en-US" sz="1100" dirty="0" smtClean="0"/>
                        <a:t> and exactly “21612-7”</a:t>
                      </a:r>
                    </a:p>
                  </a:txBody>
                  <a:tcPr anchor="ctr"/>
                </a:tc>
              </a:tr>
              <a:tr h="31659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OBX-3.2</a:t>
                      </a:r>
                      <a:endParaRPr lang="en-US" sz="1100" dirty="0"/>
                    </a:p>
                  </a:txBody>
                  <a:tcPr marL="79644" marR="79644" marT="39822" marB="39822" anchor="ctr"/>
                </a:tc>
                <a:tc>
                  <a:txBody>
                    <a:bodyPr/>
                    <a:lstStyle/>
                    <a:p>
                      <a:endParaRPr lang="en-US" sz="1100" i="1" dirty="0"/>
                    </a:p>
                  </a:txBody>
                  <a:tcPr marL="79644" marR="79644" marT="39822" marB="39822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Indifferent-None</a:t>
                      </a:r>
                      <a:endParaRPr lang="en-US" sz="1100" dirty="0"/>
                    </a:p>
                  </a:txBody>
                  <a:tcPr marL="79644" marR="79644" marT="39822" marB="3982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No content is specified, content is not expected, but content may</a:t>
                      </a:r>
                      <a:r>
                        <a:rPr lang="en-US" sz="1100" baseline="0" dirty="0" smtClean="0"/>
                        <a:t> be present in the message</a:t>
                      </a:r>
                      <a:endParaRPr lang="en-US" sz="1100" dirty="0" smtClean="0"/>
                    </a:p>
                  </a:txBody>
                  <a:tcPr anchor="ctr"/>
                </a:tc>
              </a:tr>
              <a:tr h="31659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OBX-3.3</a:t>
                      </a:r>
                      <a:endParaRPr lang="en-US" sz="1100" dirty="0"/>
                    </a:p>
                  </a:txBody>
                  <a:tcPr marL="79644" marR="79644" marT="39822" marB="39822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LN</a:t>
                      </a:r>
                      <a:endParaRPr lang="en-US" sz="1100" dirty="0"/>
                    </a:p>
                  </a:txBody>
                  <a:tcPr marL="79644" marR="79644" marT="39822" marB="39822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Value-Profile Fixed</a:t>
                      </a:r>
                      <a:endParaRPr lang="en-US" sz="1100" dirty="0"/>
                    </a:p>
                  </a:txBody>
                  <a:tcPr marL="79644" marR="79644" marT="39822" marB="3982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Content is defined as a constant in the conformance profile,</a:t>
                      </a:r>
                      <a:r>
                        <a:rPr lang="en-US" sz="1100" baseline="0" dirty="0" smtClean="0"/>
                        <a:t> and is specified in the test data; content </a:t>
                      </a:r>
                      <a:r>
                        <a:rPr lang="en-US" sz="1100" dirty="0" smtClean="0"/>
                        <a:t>must be </a:t>
                      </a:r>
                      <a:r>
                        <a:rPr lang="en-US" sz="1100" u="sng" dirty="0" smtClean="0"/>
                        <a:t>present</a:t>
                      </a:r>
                      <a:r>
                        <a:rPr lang="en-US" sz="1100" u="sng" baseline="0" dirty="0" smtClean="0"/>
                        <a:t> and </a:t>
                      </a:r>
                      <a:r>
                        <a:rPr lang="en-US" sz="1100" u="sng" dirty="0" smtClean="0"/>
                        <a:t>exactly</a:t>
                      </a:r>
                      <a:r>
                        <a:rPr lang="en-US" sz="1100" dirty="0" smtClean="0"/>
                        <a:t> “LN”</a:t>
                      </a:r>
                      <a:endParaRPr lang="en-US" sz="1100" dirty="0"/>
                    </a:p>
                  </a:txBody>
                  <a:tcPr anchor="ctr"/>
                </a:tc>
              </a:tr>
              <a:tr h="31659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OBX-5</a:t>
                      </a:r>
                      <a:endParaRPr lang="en-US" sz="1100" dirty="0"/>
                    </a:p>
                  </a:txBody>
                  <a:tcPr marL="79644" marR="79644" marT="39822" marB="39822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 marL="79644" marR="79644" marT="39822" marB="39822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Value-Test </a:t>
                      </a:r>
                      <a:r>
                        <a:rPr lang="en-US" sz="1100" dirty="0"/>
                        <a:t>Case </a:t>
                      </a:r>
                      <a:r>
                        <a:rPr lang="en-US" sz="1100" dirty="0" smtClean="0"/>
                        <a:t>Fixed</a:t>
                      </a:r>
                      <a:endParaRPr lang="en-US" sz="1100" dirty="0"/>
                    </a:p>
                  </a:txBody>
                  <a:tcPr marL="79644" marR="79644" marT="39822" marB="3982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Content is defined as a constant in the test case, and it must be </a:t>
                      </a:r>
                      <a:r>
                        <a:rPr lang="en-US" sz="1100" u="sng" dirty="0" smtClean="0"/>
                        <a:t>present</a:t>
                      </a:r>
                      <a:r>
                        <a:rPr lang="en-US" sz="1100" dirty="0" smtClean="0"/>
                        <a:t> and exactly “6”</a:t>
                      </a:r>
                    </a:p>
                  </a:txBody>
                  <a:tcPr anchor="ctr"/>
                </a:tc>
              </a:tr>
              <a:tr h="3185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OBX-6.1</a:t>
                      </a:r>
                      <a:endParaRPr lang="en-US" sz="1100" dirty="0"/>
                    </a:p>
                  </a:txBody>
                  <a:tcPr marL="79644" marR="79644" marT="39822" marB="39822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 smtClean="0">
                          <a:effectLst/>
                        </a:rPr>
                        <a:t>mo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644" marR="79644" marT="39822" marB="39822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Value-Test Case Fixed</a:t>
                      </a:r>
                      <a:endParaRPr lang="en-US" sz="1100" dirty="0"/>
                    </a:p>
                  </a:txBody>
                  <a:tcPr marL="79644" marR="79644" marT="39822" marB="3982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Content is defined as a constant in the test case, and it must be </a:t>
                      </a:r>
                      <a:r>
                        <a:rPr lang="en-US" sz="1100" u="sng" dirty="0" smtClean="0"/>
                        <a:t>present</a:t>
                      </a:r>
                      <a:r>
                        <a:rPr lang="en-US" sz="1100" dirty="0" smtClean="0"/>
                        <a:t> and exactly “</a:t>
                      </a:r>
                      <a:r>
                        <a:rPr lang="en-US" sz="1100" dirty="0" err="1" smtClean="0"/>
                        <a:t>mo</a:t>
                      </a:r>
                      <a:r>
                        <a:rPr lang="en-US" sz="1100" dirty="0" smtClean="0"/>
                        <a:t>”</a:t>
                      </a:r>
                    </a:p>
                  </a:txBody>
                  <a:tcPr anchor="ctr"/>
                </a:tc>
              </a:tr>
              <a:tr h="29102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OBX-6.2</a:t>
                      </a:r>
                      <a:endParaRPr lang="en-US" sz="1100" dirty="0"/>
                    </a:p>
                  </a:txBody>
                  <a:tcPr marL="79644" marR="79644" marT="39822" marB="39822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age</a:t>
                      </a:r>
                      <a:endParaRPr lang="en-US" sz="1100" dirty="0"/>
                    </a:p>
                  </a:txBody>
                  <a:tcPr marL="79644" marR="79644" marT="39822" marB="39822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Presence-Test</a:t>
                      </a:r>
                      <a:r>
                        <a:rPr lang="en-US" sz="1100" baseline="0" dirty="0" smtClean="0"/>
                        <a:t> Case Proper</a:t>
                      </a:r>
                      <a:endParaRPr lang="en-US" sz="1100" dirty="0"/>
                    </a:p>
                  </a:txBody>
                  <a:tcPr marL="79644" marR="79644" marT="39822" marB="3982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Content is expected to be present in the message, but not a specific value;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content is expected</a:t>
                      </a:r>
                      <a:r>
                        <a:rPr lang="en-US" sz="1100" baseline="0" dirty="0" smtClean="0"/>
                        <a:t> to be consistent with the clinical test story</a:t>
                      </a:r>
                      <a:endParaRPr lang="en-US" sz="1100" dirty="0"/>
                    </a:p>
                  </a:txBody>
                  <a:tcPr anchor="ctr"/>
                </a:tc>
              </a:tr>
              <a:tr h="291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OBX-6.3</a:t>
                      </a:r>
                    </a:p>
                  </a:txBody>
                  <a:tcPr marL="79644" marR="79644" marT="39822" marB="39822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UCUM</a:t>
                      </a:r>
                      <a:endParaRPr lang="en-US" sz="1100" dirty="0"/>
                    </a:p>
                  </a:txBody>
                  <a:tcPr marL="79644" marR="79644" marT="39822" marB="39822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Value-Profile Fixed</a:t>
                      </a:r>
                      <a:endParaRPr lang="en-US" sz="1100" dirty="0"/>
                    </a:p>
                  </a:txBody>
                  <a:tcPr marL="79644" marR="79644" marT="39822" marB="3982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Content is defined as a constant in the conformance profile,</a:t>
                      </a:r>
                      <a:r>
                        <a:rPr lang="en-US" sz="1100" baseline="0" dirty="0" smtClean="0"/>
                        <a:t> and is specified in the test data; content </a:t>
                      </a:r>
                      <a:r>
                        <a:rPr lang="en-US" sz="1100" dirty="0" smtClean="0"/>
                        <a:t>must be </a:t>
                      </a:r>
                      <a:r>
                        <a:rPr lang="en-US" sz="1100" u="sng" dirty="0" smtClean="0"/>
                        <a:t>present</a:t>
                      </a:r>
                      <a:r>
                        <a:rPr lang="en-US" sz="1100" u="sng" baseline="0" dirty="0" smtClean="0"/>
                        <a:t> and </a:t>
                      </a:r>
                      <a:r>
                        <a:rPr lang="en-US" sz="1100" u="sng" dirty="0" smtClean="0"/>
                        <a:t>exactly</a:t>
                      </a:r>
                      <a:r>
                        <a:rPr lang="en-US" sz="1100" dirty="0" smtClean="0"/>
                        <a:t> “UCUM”</a:t>
                      </a:r>
                      <a:endParaRPr 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81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Test Data Validation Examples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B21DEC-B2E7-4DB1-B478-8098B74F8C3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4606" y="910956"/>
            <a:ext cx="8153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 Message Segment: </a:t>
            </a:r>
          </a:p>
          <a:p>
            <a:pPr lvl="1"/>
            <a:r>
              <a:rPr lang="en-US" dirty="0"/>
              <a:t>DG1|1||4871^Influenza with other respiratory manifestations^I9CDX|||W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11705"/>
              </p:ext>
            </p:extLst>
          </p:nvPr>
        </p:nvGraphicFramePr>
        <p:xfrm>
          <a:off x="457200" y="2057400"/>
          <a:ext cx="8077200" cy="270092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14400"/>
                <a:gridCol w="1371600"/>
                <a:gridCol w="2438400"/>
                <a:gridCol w="3352800"/>
              </a:tblGrid>
              <a:tr h="16697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Location</a:t>
                      </a:r>
                    </a:p>
                  </a:txBody>
                  <a:tcPr marL="79644" marR="79644" marT="39822" marB="39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Data</a:t>
                      </a:r>
                    </a:p>
                  </a:txBody>
                  <a:tcPr marL="79644" marR="79644" marT="39822" marB="39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Categorization</a:t>
                      </a:r>
                    </a:p>
                  </a:txBody>
                  <a:tcPr marL="79644" marR="79644" marT="39822" marB="39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Assessment</a:t>
                      </a:r>
                      <a:endParaRPr lang="en-US" sz="1100" b="1" dirty="0"/>
                    </a:p>
                  </a:txBody>
                  <a:tcPr marL="79644" marR="79644" marT="39822" marB="39822" anchor="ctr"/>
                </a:tc>
              </a:tr>
              <a:tr h="31659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DG1-3.1</a:t>
                      </a:r>
                      <a:endParaRPr lang="en-US" sz="1100" dirty="0"/>
                    </a:p>
                  </a:txBody>
                  <a:tcPr marL="79644" marR="79644" marT="39822" marB="39822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4871</a:t>
                      </a:r>
                      <a:endParaRPr lang="en-US" sz="1100" dirty="0"/>
                    </a:p>
                  </a:txBody>
                  <a:tcPr marL="79644" marR="79644" marT="39822" marB="39822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Value-Test </a:t>
                      </a:r>
                      <a:r>
                        <a:rPr lang="en-US" sz="1100" dirty="0"/>
                        <a:t>Case </a:t>
                      </a:r>
                      <a:r>
                        <a:rPr lang="en-US" sz="1100" dirty="0" smtClean="0"/>
                        <a:t>Fixed-List</a:t>
                      </a:r>
                      <a:endParaRPr lang="en-US" sz="1100" dirty="0"/>
                    </a:p>
                  </a:txBody>
                  <a:tcPr marL="79644" marR="79644" marT="39822" marB="3982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Content is defined as a set of allowable values in the test case; one value from</a:t>
                      </a:r>
                      <a:r>
                        <a:rPr lang="en-US" sz="1100" baseline="0" dirty="0" smtClean="0"/>
                        <a:t> the allowable set is specified in the test data</a:t>
                      </a:r>
                      <a:r>
                        <a:rPr lang="en-US" sz="1100" dirty="0" smtClean="0"/>
                        <a:t>, and this value or one of the other </a:t>
                      </a:r>
                      <a:r>
                        <a:rPr lang="en-US" sz="1100" u="sng" dirty="0" smtClean="0"/>
                        <a:t>allowable</a:t>
                      </a:r>
                      <a:r>
                        <a:rPr lang="en-US" sz="1100" dirty="0" smtClean="0"/>
                        <a:t> values must be </a:t>
                      </a:r>
                      <a:r>
                        <a:rPr lang="en-US" sz="1100" u="sng" dirty="0" smtClean="0"/>
                        <a:t>present</a:t>
                      </a:r>
                      <a:r>
                        <a:rPr lang="en-US" sz="1100" dirty="0" smtClean="0"/>
                        <a:t> in the message (Ex: </a:t>
                      </a:r>
                      <a:r>
                        <a:rPr lang="en-US" sz="1100" u="none" dirty="0" smtClean="0">
                          <a:latin typeface="+mn-lt"/>
                        </a:rPr>
                        <a:t>“</a:t>
                      </a:r>
                      <a:r>
                        <a:rPr lang="en-US" sz="1100" b="0" dirty="0" smtClean="0">
                          <a:latin typeface="+mn-lt"/>
                        </a:rPr>
                        <a:t>487.0”, “4870”, “487.1”, “4871”, “487.8”,</a:t>
                      </a:r>
                      <a:r>
                        <a:rPr lang="en-US" sz="1100" b="0" baseline="0" dirty="0" smtClean="0">
                          <a:latin typeface="+mn-lt"/>
                        </a:rPr>
                        <a:t> or “4878”</a:t>
                      </a:r>
                      <a:endParaRPr lang="en-US" sz="1100" b="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1659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OBX-3.2</a:t>
                      </a:r>
                      <a:endParaRPr lang="en-US" sz="1100" dirty="0"/>
                    </a:p>
                  </a:txBody>
                  <a:tcPr marL="79644" marR="79644" marT="39822" marB="39822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Influenza with other respiratory manifestations</a:t>
                      </a:r>
                      <a:endParaRPr lang="en-US" sz="1100" i="1" dirty="0"/>
                    </a:p>
                  </a:txBody>
                  <a:tcPr marL="79644" marR="79644" marT="39822" marB="39822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Presence-Test</a:t>
                      </a:r>
                      <a:r>
                        <a:rPr lang="en-US" sz="1100" baseline="0" dirty="0" smtClean="0"/>
                        <a:t> Case Proper</a:t>
                      </a:r>
                      <a:endParaRPr lang="en-US" sz="1100" dirty="0"/>
                    </a:p>
                  </a:txBody>
                  <a:tcPr marL="79644" marR="79644" marT="39822" marB="3982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Content is expected to be present in the message, but not a specific value;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content is expected</a:t>
                      </a:r>
                      <a:r>
                        <a:rPr lang="en-US" sz="1100" baseline="0" dirty="0" smtClean="0"/>
                        <a:t> to be consistent with the clinical test story</a:t>
                      </a:r>
                      <a:endParaRPr lang="en-US" sz="1100" dirty="0"/>
                    </a:p>
                  </a:txBody>
                  <a:tcPr anchor="ctr"/>
                </a:tc>
              </a:tr>
              <a:tr h="31659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OBX-3.3</a:t>
                      </a:r>
                      <a:endParaRPr lang="en-US" sz="1100" dirty="0"/>
                    </a:p>
                  </a:txBody>
                  <a:tcPr marL="79644" marR="79644" marT="39822" marB="39822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I9CDX</a:t>
                      </a:r>
                      <a:endParaRPr lang="en-US" sz="1100" dirty="0"/>
                    </a:p>
                  </a:txBody>
                  <a:tcPr marL="79644" marR="79644" marT="39822" marB="39822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Value-Profile Fixed-List</a:t>
                      </a:r>
                      <a:endParaRPr lang="en-US" sz="1100" dirty="0"/>
                    </a:p>
                  </a:txBody>
                  <a:tcPr marL="79644" marR="79644" marT="39822" marB="3982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Content is defined as a set of allowable values in the conformance profile; one value from the allowed set is specified in the test data,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and this exact value must be </a:t>
                      </a:r>
                      <a:r>
                        <a:rPr lang="en-US" sz="1100" u="sng" dirty="0" smtClean="0"/>
                        <a:t>present</a:t>
                      </a:r>
                      <a:r>
                        <a:rPr lang="en-US" sz="1100" u="sng" baseline="0" dirty="0" smtClean="0"/>
                        <a:t> and </a:t>
                      </a:r>
                      <a:r>
                        <a:rPr lang="en-US" sz="1100" u="sng" dirty="0" smtClean="0"/>
                        <a:t>exactly</a:t>
                      </a:r>
                      <a:r>
                        <a:rPr lang="en-US" sz="1100" dirty="0" smtClean="0"/>
                        <a:t> “I9CDX”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82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304800" y="120651"/>
            <a:ext cx="8153400" cy="523220"/>
          </a:xfrm>
        </p:spPr>
        <p:txBody>
          <a:bodyPr/>
          <a:lstStyle/>
          <a:p>
            <a:r>
              <a:rPr lang="en-US" dirty="0"/>
              <a:t>Test Data Validation </a:t>
            </a:r>
            <a:r>
              <a:rPr lang="en-US" dirty="0" smtClean="0"/>
              <a:t>– Sequencing of Segments</a:t>
            </a:r>
          </a:p>
        </p:txBody>
      </p:sp>
      <p:sp>
        <p:nvSpPr>
          <p:cNvPr id="10256" name="TextBox 23"/>
          <p:cNvSpPr txBox="1">
            <a:spLocks noChangeArrowheads="1"/>
          </p:cNvSpPr>
          <p:nvPr/>
        </p:nvSpPr>
        <p:spPr bwMode="auto">
          <a:xfrm>
            <a:off x="381000" y="838200"/>
            <a:ext cx="8077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NIST context-based testing performs specific content validation depending on the Category/Qualifier combination assigned to the Data Elements in the </a:t>
            </a:r>
            <a:r>
              <a:rPr lang="en-US" sz="2000" dirty="0" smtClean="0"/>
              <a:t>message.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 </a:t>
            </a:r>
            <a:r>
              <a:rPr lang="en-US" sz="2000" dirty="0"/>
              <a:t>some cases, in order to perform this type of validation the NIST Tool expects the segments/segment groups in the message to be sequenced in a certain order. The complexity of automatically evaluating specific content necessitates this approach. 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the Message Validation Result generated by the NIST Tool indicates content-related errors, the ATL may change the order of the segments/segment groups in the test message to match the Test Case once the message has been loaded into the Message Content window of the Test Tool. 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These </a:t>
            </a:r>
            <a:r>
              <a:rPr lang="en-US" sz="2000" dirty="0"/>
              <a:t>kinds of content-related errors do not imply a failure of the vendor product nor a requirement to create the message with the segments/segment groups in a certain order (beyond the base message structure).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3034F6-D698-486E-9B63-D59A1C5B8B39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05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89972"/>
              </p:ext>
            </p:extLst>
          </p:nvPr>
        </p:nvGraphicFramePr>
        <p:xfrm>
          <a:off x="344488" y="1385888"/>
          <a:ext cx="8494712" cy="3079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825"/>
                <a:gridCol w="6613887"/>
              </a:tblGrid>
              <a:tr h="38118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Tool Key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Capabilities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46" marR="91446" marT="45741" marB="45741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464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ym typeface="Wingdings" pitchFamily="2" charset="2"/>
                        </a:rPr>
                        <a:t>Context-free</a:t>
                      </a:r>
                      <a:r>
                        <a:rPr lang="en-US" sz="1100" b="1" baseline="0" dirty="0" smtClean="0">
                          <a:sym typeface="Wingdings" pitchFamily="2" charset="2"/>
                        </a:rPr>
                        <a:t> Testing</a:t>
                      </a:r>
                      <a:endParaRPr lang="en-US" sz="1100" b="1" dirty="0" smtClean="0">
                        <a:sym typeface="Wingdings" pitchFamily="2" charset="2"/>
                      </a:endParaRPr>
                    </a:p>
                  </a:txBody>
                  <a:tcPr marL="91446" marR="91446" marT="45741" marB="45741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l">
                        <a:defRPr/>
                      </a:pPr>
                      <a:r>
                        <a:rPr lang="en-US" sz="1100" b="1" dirty="0" smtClean="0">
                          <a:sym typeface="Wingdings" pitchFamily="2" charset="2"/>
                        </a:rPr>
                        <a:t>(No Test Scenario - T</a:t>
                      </a:r>
                      <a:r>
                        <a:rPr lang="en-US" sz="1100" b="1" dirty="0" smtClean="0"/>
                        <a:t>est any Syndromic Surveillance message created by EHR</a:t>
                      </a:r>
                      <a:r>
                        <a:rPr lang="en-US" sz="1100" b="0" dirty="0" smtClean="0"/>
                        <a:t>)</a:t>
                      </a:r>
                    </a:p>
                    <a:p>
                      <a:pPr marL="171450" lvl="1" indent="-171450">
                        <a:buFont typeface="Arial" pitchFamily="34" charset="0"/>
                        <a:buChar char="•"/>
                        <a:defRPr/>
                      </a:pPr>
                      <a:r>
                        <a:rPr lang="en-US" sz="1100" b="0" dirty="0" smtClean="0"/>
                        <a:t>Context is unknown to validation tool</a:t>
                      </a:r>
                    </a:p>
                    <a:p>
                      <a:pPr marL="171450" lvl="1" indent="-171450">
                        <a:buFont typeface="Arial" pitchFamily="34" charset="0"/>
                        <a:buChar char="•"/>
                        <a:defRPr/>
                      </a:pPr>
                      <a:r>
                        <a:rPr lang="en-US" sz="1100" b="0" dirty="0" smtClean="0"/>
                        <a:t>Provides a simple and convenient method for testing message structure and most vocabulary</a:t>
                      </a:r>
                    </a:p>
                  </a:txBody>
                  <a:tcPr marL="91446" marR="91446" marT="45741" marB="4574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228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ym typeface="Wingdings" pitchFamily="2" charset="2"/>
                        </a:rPr>
                        <a:t>Context-based </a:t>
                      </a:r>
                      <a:r>
                        <a:rPr lang="en-US" sz="1100" b="1" baseline="0" dirty="0" smtClean="0">
                          <a:sym typeface="Wingdings" pitchFamily="2" charset="2"/>
                        </a:rPr>
                        <a:t>Testing</a:t>
                      </a:r>
                      <a:endParaRPr lang="en-US" sz="1100" b="1" dirty="0" smtClean="0"/>
                    </a:p>
                  </a:txBody>
                  <a:tcPr marL="91446" marR="91446" marT="45741" marB="45741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l"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100" b="1" dirty="0" smtClean="0">
                          <a:sym typeface="Wingdings" pitchFamily="2" charset="2"/>
                        </a:rPr>
                        <a:t>Test Scenarios 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- Test Syndromic Surveillance message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associated with a specific test scenario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)</a:t>
                      </a:r>
                    </a:p>
                    <a:p>
                      <a:pPr marL="171450" lvl="1" indent="-171450">
                        <a:buFont typeface="Arial" pitchFamily="34" charset="0"/>
                        <a:buChar char="•"/>
                        <a:defRPr/>
                      </a:pPr>
                      <a:r>
                        <a:rPr lang="en-US" sz="1100" b="0" dirty="0" smtClean="0"/>
                        <a:t>Context is known to validation tool</a:t>
                      </a:r>
                    </a:p>
                    <a:p>
                      <a:pPr marL="171450" lvl="1" indent="-171450">
                        <a:buFont typeface="Arial" pitchFamily="34" charset="0"/>
                        <a:buChar char="•"/>
                        <a:defRPr/>
                      </a:pPr>
                      <a:r>
                        <a:rPr lang="en-US" sz="1100" b="0" dirty="0" smtClean="0"/>
                        <a:t>All conformance requirements of the SS Implementation Guide can be assessed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rgbClr val="FF0000"/>
                          </a:solidFill>
                        </a:rPr>
                        <a:t>Used for certifying ONC 2015 Edition Health IT Modules</a:t>
                      </a:r>
                    </a:p>
                  </a:txBody>
                  <a:tcPr marL="91446" marR="91446" marT="45741" marB="4574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741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Profile Viewer</a:t>
                      </a:r>
                    </a:p>
                  </a:txBody>
                  <a:tcPr marL="91446" marR="91446" marT="45741" marB="45741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Provides a browsable version of the conformance profile which encapsulates the requirements. Can be used to assist in the interpretation of errors.</a:t>
                      </a:r>
                    </a:p>
                  </a:txBody>
                  <a:tcPr marL="91446" marR="91446" marT="45741" marB="4574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80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Value Set</a:t>
                      </a:r>
                      <a:r>
                        <a:rPr lang="en-US" sz="1100" b="1" baseline="0" dirty="0" smtClean="0"/>
                        <a:t> </a:t>
                      </a:r>
                      <a:r>
                        <a:rPr lang="en-US" sz="1100" b="1" dirty="0" smtClean="0"/>
                        <a:t>Browser</a:t>
                      </a:r>
                    </a:p>
                  </a:txBody>
                  <a:tcPr marL="91446" marR="91446" marT="45741" marB="45741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Provides a browsable view of the vocabulary requirements. Can be used to assist in the interpretation of value set errors.</a:t>
                      </a:r>
                    </a:p>
                  </a:txBody>
                  <a:tcPr marL="91446" marR="91446" marT="45741" marB="4574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741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Documentation</a:t>
                      </a:r>
                    </a:p>
                  </a:txBody>
                  <a:tcPr marL="91446" marR="91446" marT="45741" marB="45741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Provides access to documents that will assist in using the tool (including test procedure</a:t>
                      </a:r>
                      <a:r>
                        <a:rPr lang="en-US" sz="1100" b="0" baseline="0" dirty="0" smtClean="0"/>
                        <a:t>, test cases, profile descriptions, vocabulary descriptions</a:t>
                      </a:r>
                      <a:r>
                        <a:rPr lang="en-US" sz="1100" b="0" dirty="0" smtClean="0"/>
                        <a:t> and validation tool download).</a:t>
                      </a:r>
                      <a:endParaRPr lang="en-US" sz="1100" dirty="0" smtClean="0"/>
                    </a:p>
                  </a:txBody>
                  <a:tcPr marL="91446" marR="91446" marT="45741" marB="4574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20" name="Rectangle 45"/>
          <p:cNvSpPr>
            <a:spLocks noChangeArrowheads="1"/>
          </p:cNvSpPr>
          <p:nvPr/>
        </p:nvSpPr>
        <p:spPr bwMode="auto">
          <a:xfrm>
            <a:off x="361950" y="4486275"/>
            <a:ext cx="840105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sz="1200" dirty="0"/>
              <a:t>No registration or log-in credentials are needed.  Simply click on the link below and send/paste/load message into tool to obtain a Validation report.</a:t>
            </a:r>
          </a:p>
          <a:p>
            <a:pPr marL="0" lvl="1"/>
            <a:r>
              <a:rPr lang="en-US" sz="1200" b="0" dirty="0" smtClean="0"/>
              <a:t>     </a:t>
            </a:r>
            <a:endParaRPr lang="en-US" sz="1200" b="0" dirty="0"/>
          </a:p>
          <a:p>
            <a:pPr marL="0" lvl="1"/>
            <a:endParaRPr lang="en-US" sz="1200" b="0" dirty="0"/>
          </a:p>
          <a:p>
            <a:pPr marL="0" lvl="1"/>
            <a:r>
              <a:rPr lang="en-US" sz="1200" b="0" dirty="0">
                <a:solidFill>
                  <a:srgbClr val="FF0000"/>
                </a:solidFill>
              </a:rPr>
              <a:t>NOTE: The Test Tool (.war file) can also be downloaded and installed locally.</a:t>
            </a:r>
          </a:p>
          <a:p>
            <a:pPr marL="0" lvl="1"/>
            <a:r>
              <a:rPr lang="en-US" sz="1200" b="0" dirty="0"/>
              <a:t>NOTE: </a:t>
            </a:r>
            <a:r>
              <a:rPr lang="en-US" sz="1200" dirty="0"/>
              <a:t>Web Application is compatible with </a:t>
            </a:r>
            <a:r>
              <a:rPr lang="en-US" sz="1200" dirty="0" smtClean="0"/>
              <a:t>Firefox</a:t>
            </a:r>
            <a:r>
              <a:rPr lang="en-US" sz="1200" dirty="0"/>
              <a:t>, </a:t>
            </a:r>
            <a:r>
              <a:rPr lang="en-US" sz="1200" dirty="0" smtClean="0"/>
              <a:t>Chrome, and Safari.</a:t>
            </a:r>
          </a:p>
          <a:p>
            <a:pPr marL="0" lvl="1"/>
            <a:endParaRPr lang="en-US" sz="1200" dirty="0"/>
          </a:p>
          <a:p>
            <a:pPr marL="0" lvl="1"/>
            <a:r>
              <a:rPr lang="en-US" sz="1200" b="0" dirty="0" smtClean="0"/>
              <a:t>Register </a:t>
            </a:r>
            <a:r>
              <a:rPr lang="en-US" sz="1200" b="0" dirty="0"/>
              <a:t>to Google Group at: </a:t>
            </a:r>
            <a:r>
              <a:rPr lang="en-US" sz="1200" dirty="0" smtClean="0">
                <a:hlinkClick r:id="rId2"/>
              </a:rPr>
              <a:t>https</a:t>
            </a:r>
            <a:r>
              <a:rPr lang="en-US" sz="1200" dirty="0">
                <a:hlinkClick r:id="rId2"/>
              </a:rPr>
              <a:t>://</a:t>
            </a:r>
            <a:r>
              <a:rPr lang="en-US" sz="1200" dirty="0" smtClean="0">
                <a:hlinkClick r:id="rId2"/>
              </a:rPr>
              <a:t>groups.google.com/d/forum/hl7v2-syndromic-testing</a:t>
            </a:r>
            <a:r>
              <a:rPr lang="en-US" sz="1200" dirty="0" smtClean="0"/>
              <a:t> </a:t>
            </a:r>
            <a:r>
              <a:rPr lang="en-US" sz="1200" b="0" dirty="0" smtClean="0"/>
              <a:t>to </a:t>
            </a:r>
            <a:r>
              <a:rPr lang="en-US" sz="1200" b="0" dirty="0"/>
              <a:t>ask questions and provide feedback. </a:t>
            </a:r>
          </a:p>
        </p:txBody>
      </p:sp>
      <p:sp>
        <p:nvSpPr>
          <p:cNvPr id="4121" name="Rectangle 45"/>
          <p:cNvSpPr>
            <a:spLocks noChangeArrowheads="1"/>
          </p:cNvSpPr>
          <p:nvPr/>
        </p:nvSpPr>
        <p:spPr bwMode="auto">
          <a:xfrm>
            <a:off x="304800" y="762000"/>
            <a:ext cx="883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sz="1600" u="sng" dirty="0"/>
              <a:t>Purpose</a:t>
            </a:r>
            <a:r>
              <a:rPr lang="en-US" sz="1600" dirty="0"/>
              <a:t>:  </a:t>
            </a:r>
            <a:r>
              <a:rPr lang="en-US" sz="1600" b="0" dirty="0"/>
              <a:t>The tool validates Syndromic Surveillance (SS) messages created by </a:t>
            </a:r>
            <a:r>
              <a:rPr lang="en-US" sz="1600" dirty="0" smtClean="0"/>
              <a:t>H</a:t>
            </a:r>
            <a:r>
              <a:rPr lang="en-US" sz="1600" b="0" dirty="0" smtClean="0"/>
              <a:t>ealth IT Modules and </a:t>
            </a:r>
            <a:r>
              <a:rPr lang="en-US" sz="1600" b="0" dirty="0" smtClean="0">
                <a:solidFill>
                  <a:srgbClr val="FF0000"/>
                </a:solidFill>
              </a:rPr>
              <a:t>Context-based Testing </a:t>
            </a:r>
            <a:r>
              <a:rPr lang="en-US" sz="1600" b="0" dirty="0" smtClean="0"/>
              <a:t>is </a:t>
            </a:r>
            <a:r>
              <a:rPr lang="en-US" sz="1600" b="0" dirty="0"/>
              <a:t>intended for </a:t>
            </a:r>
            <a:r>
              <a:rPr lang="en-US" sz="1600" b="0" dirty="0" smtClean="0"/>
              <a:t>ONC 2015 </a:t>
            </a:r>
            <a:r>
              <a:rPr lang="en-US" sz="1600" b="0" dirty="0"/>
              <a:t>Edition </a:t>
            </a:r>
            <a:r>
              <a:rPr lang="en-US" sz="1600" dirty="0" smtClean="0"/>
              <a:t>certification.</a:t>
            </a:r>
            <a:endParaRPr lang="en-US" sz="1600" b="0" dirty="0"/>
          </a:p>
          <a:p>
            <a:pPr marL="0" lvl="1"/>
            <a:endParaRPr lang="en-US" sz="1200" b="0" dirty="0"/>
          </a:p>
          <a:p>
            <a:pPr marL="0" lvl="1"/>
            <a:endParaRPr lang="en-US" sz="1200" b="0" dirty="0"/>
          </a:p>
          <a:p>
            <a:pPr marL="0" lvl="1"/>
            <a:endParaRPr lang="en-US" sz="1200" b="0" dirty="0"/>
          </a:p>
        </p:txBody>
      </p:sp>
      <p:sp>
        <p:nvSpPr>
          <p:cNvPr id="4122" name="Rectangle 2"/>
          <p:cNvSpPr txBox="1">
            <a:spLocks noChangeArrowheads="1"/>
          </p:cNvSpPr>
          <p:nvPr/>
        </p:nvSpPr>
        <p:spPr bwMode="auto">
          <a:xfrm>
            <a:off x="276225" y="76200"/>
            <a:ext cx="85629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012445"/>
                </a:solidFill>
                <a:latin typeface="Franklin Gothic Demi" pitchFamily="34" charset="0"/>
              </a:rPr>
              <a:t>Syndromic Surveillance Validation Tool Overview</a:t>
            </a:r>
          </a:p>
        </p:txBody>
      </p:sp>
      <p:sp>
        <p:nvSpPr>
          <p:cNvPr id="4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886325"/>
            <a:ext cx="4419600" cy="276999"/>
          </a:xfrm>
        </p:spPr>
        <p:txBody>
          <a:bodyPr/>
          <a:lstStyle/>
          <a:p>
            <a:pPr eaLnBrk="1" hangingPunct="1"/>
            <a:r>
              <a:rPr lang="en-US" sz="1200" b="0" dirty="0">
                <a:hlinkClick r:id="rId3"/>
              </a:rPr>
              <a:t>http://hl7v2-ss-r2-testing.nist.gov/</a:t>
            </a:r>
            <a:endParaRPr lang="en-US" sz="1200" b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970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18" y="1066800"/>
            <a:ext cx="854242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79318" y="1066800"/>
            <a:ext cx="8536082" cy="47244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204788" y="4146550"/>
            <a:ext cx="1738312" cy="4619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800" b="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>
              <a:defRPr/>
            </a:pPr>
            <a:r>
              <a:rPr lang="en-US" dirty="0" smtClean="0">
                <a:latin typeface="Arial" charset="0"/>
              </a:rPr>
              <a:t>If message fails validation, errors will display in Message Validation Result section of page.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3" name="Straight Arrow Connector 76"/>
          <p:cNvCxnSpPr>
            <a:cxnSpLocks noChangeShapeType="1"/>
            <a:stCxn id="22" idx="3"/>
          </p:cNvCxnSpPr>
          <p:nvPr/>
        </p:nvCxnSpPr>
        <p:spPr bwMode="auto">
          <a:xfrm flipV="1">
            <a:off x="1943100" y="4198938"/>
            <a:ext cx="1524000" cy="17859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Oval 23"/>
          <p:cNvSpPr/>
          <p:nvPr/>
        </p:nvSpPr>
        <p:spPr bwMode="auto">
          <a:xfrm>
            <a:off x="76200" y="3997325"/>
            <a:ext cx="266700" cy="269875"/>
          </a:xfrm>
          <a:prstGeom prst="ellipse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rgbClr val="8FB4FF"/>
              </a:gs>
            </a:gsLst>
            <a:lin ang="1620000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200" b="0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195262" y="3090863"/>
            <a:ext cx="1066800" cy="3381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800" b="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>
              <a:defRPr/>
            </a:pPr>
            <a:r>
              <a:rPr lang="en-US" dirty="0">
                <a:latin typeface="Arial" charset="0"/>
              </a:rPr>
              <a:t>Uploaded </a:t>
            </a:r>
            <a:r>
              <a:rPr lang="en-US" dirty="0" smtClean="0">
                <a:latin typeface="Arial" charset="0"/>
              </a:rPr>
              <a:t>test </a:t>
            </a:r>
            <a:r>
              <a:rPr lang="en-US" dirty="0">
                <a:latin typeface="Arial" charset="0"/>
              </a:rPr>
              <a:t>message </a:t>
            </a:r>
            <a:r>
              <a:rPr lang="en-US" dirty="0" smtClean="0">
                <a:latin typeface="Arial" charset="0"/>
              </a:rPr>
              <a:t>displays.</a:t>
            </a:r>
            <a:endParaRPr lang="en-US" dirty="0">
              <a:latin typeface="Arial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76200" y="2894013"/>
            <a:ext cx="266700" cy="268287"/>
          </a:xfrm>
          <a:prstGeom prst="ellipse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rgbClr val="8FB4FF"/>
              </a:gs>
            </a:gsLst>
            <a:lin ang="1620000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200" b="0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cxnSp>
        <p:nvCxnSpPr>
          <p:cNvPr id="36" name="Straight Arrow Connector 76"/>
          <p:cNvCxnSpPr>
            <a:cxnSpLocks noChangeShapeType="1"/>
            <a:stCxn id="34" idx="3"/>
          </p:cNvCxnSpPr>
          <p:nvPr/>
        </p:nvCxnSpPr>
        <p:spPr bwMode="auto">
          <a:xfrm flipV="1">
            <a:off x="1262062" y="2362200"/>
            <a:ext cx="2209800" cy="8985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76"/>
          <p:cNvCxnSpPr>
            <a:cxnSpLocks noChangeShapeType="1"/>
            <a:stCxn id="22" idx="3"/>
          </p:cNvCxnSpPr>
          <p:nvPr/>
        </p:nvCxnSpPr>
        <p:spPr bwMode="auto">
          <a:xfrm>
            <a:off x="1943100" y="4377532"/>
            <a:ext cx="2552700" cy="4992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Rectangle 3"/>
          <p:cNvSpPr txBox="1">
            <a:spLocks noChangeArrowheads="1"/>
          </p:cNvSpPr>
          <p:nvPr/>
        </p:nvSpPr>
        <p:spPr bwMode="auto">
          <a:xfrm>
            <a:off x="219075" y="5094288"/>
            <a:ext cx="1957387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800" b="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>
              <a:defRPr/>
            </a:pPr>
            <a:r>
              <a:rPr lang="en-US" dirty="0" smtClean="0">
                <a:latin typeface="Arial" charset="0"/>
              </a:rPr>
              <a:t>Click on Path link to highlight </a:t>
            </a:r>
            <a:r>
              <a:rPr lang="en-US" dirty="0"/>
              <a:t> within the Message </a:t>
            </a:r>
            <a:r>
              <a:rPr lang="en-US" dirty="0" smtClean="0"/>
              <a:t>Tree</a:t>
            </a:r>
            <a:endParaRPr lang="en-US" dirty="0"/>
          </a:p>
          <a:p>
            <a:pPr algn="ctr">
              <a:defRPr/>
            </a:pPr>
            <a:r>
              <a:rPr lang="en-US" dirty="0" smtClean="0">
                <a:latin typeface="Arial" charset="0"/>
              </a:rPr>
              <a:t>the data element causing the error</a:t>
            </a:r>
          </a:p>
        </p:txBody>
      </p:sp>
      <p:sp>
        <p:nvSpPr>
          <p:cNvPr id="47" name="Oval 46"/>
          <p:cNvSpPr/>
          <p:nvPr/>
        </p:nvSpPr>
        <p:spPr bwMode="auto">
          <a:xfrm>
            <a:off x="76200" y="4957763"/>
            <a:ext cx="266700" cy="268287"/>
          </a:xfrm>
          <a:prstGeom prst="ellipse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rgbClr val="8FB4FF"/>
              </a:gs>
            </a:gsLst>
            <a:lin ang="1620000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200" b="0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cxnSp>
        <p:nvCxnSpPr>
          <p:cNvPr id="49" name="Straight Arrow Connector 76"/>
          <p:cNvCxnSpPr>
            <a:cxnSpLocks noChangeShapeType="1"/>
            <a:stCxn id="46" idx="3"/>
          </p:cNvCxnSpPr>
          <p:nvPr/>
        </p:nvCxnSpPr>
        <p:spPr bwMode="auto">
          <a:xfrm flipV="1">
            <a:off x="2176462" y="4957763"/>
            <a:ext cx="1290638" cy="36735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61" name="Title 2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523220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Syndromic Surveillance Test Suite Screen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610600" cy="381000"/>
          </a:xfrm>
        </p:spPr>
        <p:txBody>
          <a:bodyPr>
            <a:normAutofit fontScale="92500"/>
          </a:bodyPr>
          <a:lstStyle/>
          <a:p>
            <a:pPr marL="0" indent="0" eaLnBrk="1" hangingPunct="1">
              <a:buNone/>
              <a:defRPr/>
            </a:pPr>
            <a:r>
              <a:rPr lang="en-US" sz="2000" dirty="0" smtClean="0"/>
              <a:t>See </a:t>
            </a:r>
            <a:r>
              <a:rPr lang="en-US" sz="2000" dirty="0" err="1" smtClean="0"/>
              <a:t>Syndromic</a:t>
            </a:r>
            <a:r>
              <a:rPr lang="en-US" sz="2000" dirty="0" smtClean="0"/>
              <a:t> Surveillance Tool Tutorial on Documentation Tab for full guide</a:t>
            </a:r>
          </a:p>
          <a:p>
            <a:pPr eaLnBrk="1" hangingPunct="1">
              <a:buFontTx/>
              <a:buNone/>
              <a:defRPr/>
            </a:pPr>
            <a:endParaRPr lang="en-US" dirty="0" smtClean="0"/>
          </a:p>
          <a:p>
            <a:pPr eaLnBrk="1" hangingPunct="1">
              <a:buFontTx/>
              <a:buNone/>
              <a:defRPr/>
            </a:pPr>
            <a:endParaRPr lang="en-US" dirty="0" smtClean="0"/>
          </a:p>
          <a:p>
            <a:pPr eaLnBrk="1" hangingPunct="1">
              <a:buFontTx/>
              <a:buNone/>
              <a:defRPr/>
            </a:pPr>
            <a:endParaRPr lang="en-US" dirty="0" smtClean="0"/>
          </a:p>
          <a:p>
            <a:pPr eaLnBrk="1" hangingPunct="1">
              <a:buFontTx/>
              <a:buNone/>
              <a:defRPr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B21DEC-B2E7-4DB1-B478-8098B74F8C3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5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914400"/>
            <a:ext cx="8353425" cy="49815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List of Resources</a:t>
            </a:r>
          </a:p>
          <a:p>
            <a:pPr eaLnBrk="1" hangingPunct="1">
              <a:defRPr/>
            </a:pPr>
            <a:r>
              <a:rPr lang="en-US" dirty="0" smtClean="0"/>
              <a:t>ONC Syndromic Surveillance Criterion</a:t>
            </a:r>
          </a:p>
          <a:p>
            <a:pPr eaLnBrk="1" hangingPunct="1">
              <a:defRPr/>
            </a:pPr>
            <a:r>
              <a:rPr lang="en-US" dirty="0" smtClean="0"/>
              <a:t>Referenced Standards</a:t>
            </a:r>
          </a:p>
          <a:p>
            <a:pPr eaLnBrk="1" hangingPunct="1">
              <a:defRPr/>
            </a:pPr>
            <a:r>
              <a:rPr lang="en-US" dirty="0" smtClean="0"/>
              <a:t>Test </a:t>
            </a:r>
            <a:r>
              <a:rPr lang="en-US" dirty="0"/>
              <a:t>Tool </a:t>
            </a:r>
            <a:r>
              <a:rPr lang="en-US" dirty="0" smtClean="0"/>
              <a:t>Overview</a:t>
            </a:r>
            <a:endParaRPr lang="en-US" dirty="0"/>
          </a:p>
          <a:p>
            <a:pPr eaLnBrk="1" hangingPunct="1">
              <a:defRPr/>
            </a:pPr>
            <a:r>
              <a:rPr lang="en-US" dirty="0" smtClean="0"/>
              <a:t>Scope of NIST Syndromic Surveillance Testing </a:t>
            </a:r>
          </a:p>
          <a:p>
            <a:pPr eaLnBrk="1" hangingPunct="1">
              <a:defRPr/>
            </a:pPr>
            <a:r>
              <a:rPr lang="en-US" dirty="0" smtClean="0"/>
              <a:t>Testing Process and Testing Workflow Diagrams</a:t>
            </a:r>
          </a:p>
          <a:p>
            <a:pPr eaLnBrk="1" hangingPunct="1">
              <a:defRPr/>
            </a:pPr>
            <a:r>
              <a:rPr lang="en-US" dirty="0" smtClean="0"/>
              <a:t>Explanation of Test </a:t>
            </a:r>
            <a:r>
              <a:rPr lang="en-US" dirty="0"/>
              <a:t>Cases and </a:t>
            </a:r>
            <a:r>
              <a:rPr lang="en-US" dirty="0" smtClean="0"/>
              <a:t>Test Steps</a:t>
            </a:r>
          </a:p>
          <a:p>
            <a:pPr eaLnBrk="1" hangingPunct="1">
              <a:defRPr/>
            </a:pPr>
            <a:r>
              <a:rPr lang="en-US" dirty="0" smtClean="0"/>
              <a:t>Example Test Case Documents</a:t>
            </a:r>
          </a:p>
          <a:p>
            <a:pPr eaLnBrk="1" hangingPunct="1">
              <a:defRPr/>
            </a:pPr>
            <a:r>
              <a:rPr lang="en-US" dirty="0" smtClean="0"/>
              <a:t>Explanation of Test Data Categorization/Validation</a:t>
            </a:r>
          </a:p>
          <a:p>
            <a:pPr eaLnBrk="1" hangingPunct="1">
              <a:defRPr/>
            </a:pPr>
            <a:r>
              <a:rPr lang="en-US" dirty="0" smtClean="0"/>
              <a:t>Test Tool Overview and Example Test Tool Screen</a:t>
            </a:r>
          </a:p>
          <a:p>
            <a:pPr eaLnBrk="1" hangingPunct="1">
              <a:defRPr/>
            </a:pPr>
            <a:r>
              <a:rPr lang="en-US" dirty="0" smtClean="0"/>
              <a:t>Additional Resources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B21DEC-B2E7-4DB1-B478-8098B74F8C3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3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685800"/>
            <a:ext cx="8372475" cy="5638800"/>
          </a:xfrm>
        </p:spPr>
        <p:txBody>
          <a:bodyPr>
            <a:normAutofit/>
          </a:bodyPr>
          <a:lstStyle/>
          <a:p>
            <a:pPr marL="342900" lvl="1" indent="-342900" eaLnBrk="1" hangingPunct="1">
              <a:buFontTx/>
              <a:buChar char="•"/>
              <a:defRPr/>
            </a:pPr>
            <a:r>
              <a:rPr lang="en-US" sz="2400" dirty="0"/>
              <a:t>ONC Test Procedure </a:t>
            </a:r>
            <a:r>
              <a:rPr lang="en-US" sz="1600" dirty="0" smtClean="0"/>
              <a:t>(</a:t>
            </a:r>
            <a:r>
              <a:rPr lang="en-US" sz="1600" u="sng" dirty="0">
                <a:hlinkClick r:id="rId2"/>
              </a:rPr>
              <a:t>https://</a:t>
            </a:r>
            <a:r>
              <a:rPr lang="en-US" sz="1600" u="sng" dirty="0" smtClean="0">
                <a:hlinkClick r:id="rId2"/>
              </a:rPr>
              <a:t>www.healthit.gov/policy-researchers-implementers/2015-edition-test-method</a:t>
            </a:r>
            <a:r>
              <a:rPr lang="en-US" sz="1600" u="sng" dirty="0" smtClean="0"/>
              <a:t> </a:t>
            </a:r>
            <a:r>
              <a:rPr lang="en-US" sz="1600" dirty="0" smtClean="0"/>
              <a:t>)</a:t>
            </a:r>
            <a:endParaRPr lang="en-US" sz="1600" dirty="0"/>
          </a:p>
          <a:p>
            <a:pPr marL="342900" lvl="1" indent="-342900" eaLnBrk="1" hangingPunct="1">
              <a:buFontTx/>
              <a:buChar char="•"/>
              <a:defRPr/>
            </a:pPr>
            <a:r>
              <a:rPr lang="en-US" sz="2400" dirty="0"/>
              <a:t>Test </a:t>
            </a:r>
            <a:r>
              <a:rPr lang="en-US" sz="2400" dirty="0" smtClean="0"/>
              <a:t>Suite Web </a:t>
            </a:r>
            <a:r>
              <a:rPr lang="en-US" sz="2400" dirty="0"/>
              <a:t>Site </a:t>
            </a:r>
            <a:r>
              <a:rPr lang="en-US" sz="1600" dirty="0" smtClean="0"/>
              <a:t>(</a:t>
            </a:r>
            <a:r>
              <a:rPr lang="en-US" sz="1600" dirty="0">
                <a:hlinkClick r:id="rId3"/>
              </a:rPr>
              <a:t>http://hl7v2-ss-r2-testing.nist.gov/</a:t>
            </a:r>
            <a:r>
              <a:rPr lang="en-US" sz="1600" dirty="0" smtClean="0"/>
              <a:t>) </a:t>
            </a:r>
            <a:r>
              <a:rPr lang="en-US" sz="2200" dirty="0" smtClean="0"/>
              <a:t>provides</a:t>
            </a:r>
          </a:p>
          <a:p>
            <a:pPr lvl="1" eaLnBrk="1" hangingPunct="1">
              <a:defRPr/>
            </a:pPr>
            <a:r>
              <a:rPr lang="en-US" dirty="0" smtClean="0"/>
              <a:t>Test </a:t>
            </a:r>
            <a:r>
              <a:rPr lang="en-US" dirty="0"/>
              <a:t>T</a:t>
            </a:r>
            <a:r>
              <a:rPr lang="en-US" dirty="0" smtClean="0"/>
              <a:t>ool (API, Web Application, and Desktop)</a:t>
            </a:r>
          </a:p>
          <a:p>
            <a:pPr lvl="1" eaLnBrk="1" hangingPunct="1">
              <a:defRPr/>
            </a:pPr>
            <a:r>
              <a:rPr lang="en-US" dirty="0" smtClean="0"/>
              <a:t>Test Cases / Test Stories / Message Content Details / Test Data / User Documentation</a:t>
            </a:r>
          </a:p>
          <a:p>
            <a:pPr lvl="1" eaLnBrk="1" hangingPunct="1">
              <a:defRPr/>
            </a:pPr>
            <a:r>
              <a:rPr lang="en-US" dirty="0" smtClean="0"/>
              <a:t>Example messages</a:t>
            </a:r>
          </a:p>
          <a:p>
            <a:pPr lvl="1" eaLnBrk="1" hangingPunct="1">
              <a:defRPr/>
            </a:pPr>
            <a:r>
              <a:rPr lang="en-US" dirty="0" smtClean="0"/>
              <a:t>Testing Artifacts </a:t>
            </a:r>
          </a:p>
          <a:p>
            <a:pPr lvl="2" eaLnBrk="1" hangingPunct="1">
              <a:defRPr/>
            </a:pPr>
            <a:r>
              <a:rPr lang="en-US" sz="2200" dirty="0" smtClean="0"/>
              <a:t>Message Profiles</a:t>
            </a:r>
          </a:p>
          <a:p>
            <a:pPr lvl="2" eaLnBrk="1" hangingPunct="1">
              <a:defRPr/>
            </a:pPr>
            <a:r>
              <a:rPr lang="en-US" sz="2200" dirty="0" smtClean="0"/>
              <a:t>Value Sets</a:t>
            </a:r>
          </a:p>
          <a:p>
            <a:pPr eaLnBrk="1" hangingPunct="1">
              <a:defRPr/>
            </a:pPr>
            <a:r>
              <a:rPr lang="en-US" dirty="0" smtClean="0"/>
              <a:t>Contact</a:t>
            </a:r>
          </a:p>
          <a:p>
            <a:pPr lvl="1" eaLnBrk="1" hangingPunct="1">
              <a:defRPr/>
            </a:pPr>
            <a:r>
              <a:rPr lang="en-US" dirty="0" smtClean="0"/>
              <a:t>Rob Snelick (rsnelick@nist.gov)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B21DEC-B2E7-4DB1-B478-8098B74F8C3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6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838200"/>
            <a:ext cx="8143875" cy="5210175"/>
          </a:xfrm>
        </p:spPr>
        <p:txBody>
          <a:bodyPr>
            <a:normAutofit fontScale="92500" lnSpcReduction="20000"/>
          </a:bodyPr>
          <a:lstStyle/>
          <a:p>
            <a:pPr marL="342900" lvl="1" indent="-342900" eaLnBrk="1" hangingPunct="1">
              <a:buFontTx/>
              <a:buChar char="•"/>
              <a:defRPr/>
            </a:pPr>
            <a:r>
              <a:rPr lang="en-US" sz="2200" dirty="0" smtClean="0"/>
              <a:t>ONC Test Procedure  </a:t>
            </a:r>
            <a:r>
              <a:rPr lang="en-US" sz="1600" dirty="0" smtClean="0"/>
              <a:t>(</a:t>
            </a:r>
            <a:r>
              <a:rPr lang="en-US" sz="1600" u="sng" dirty="0">
                <a:hlinkClick r:id="rId3"/>
              </a:rPr>
              <a:t>https://</a:t>
            </a:r>
            <a:r>
              <a:rPr lang="en-US" sz="1600" u="sng" dirty="0" smtClean="0">
                <a:hlinkClick r:id="rId3"/>
              </a:rPr>
              <a:t>www.healthit.gov/policy-researchers-implementers/2015-edition-test-method</a:t>
            </a:r>
            <a:r>
              <a:rPr lang="en-US" sz="1600" u="sng" dirty="0" smtClean="0"/>
              <a:t> </a:t>
            </a:r>
            <a:r>
              <a:rPr lang="en-US" sz="1600" dirty="0" smtClean="0"/>
              <a:t>)</a:t>
            </a:r>
            <a:endParaRPr lang="en-US" sz="1600" dirty="0"/>
          </a:p>
          <a:p>
            <a:pPr marL="342900" lvl="1" indent="-342900" eaLnBrk="1" hangingPunct="1">
              <a:buFontTx/>
              <a:buChar char="•"/>
              <a:defRPr/>
            </a:pPr>
            <a:r>
              <a:rPr lang="en-US" sz="2200" dirty="0" smtClean="0"/>
              <a:t>Test Tool Web Site </a:t>
            </a:r>
            <a:r>
              <a:rPr lang="en-US" sz="1600" dirty="0" smtClean="0"/>
              <a:t>(</a:t>
            </a:r>
            <a:r>
              <a:rPr lang="en-US" sz="1400" u="sng" dirty="0" smtClean="0">
                <a:hlinkClick r:id="rId4"/>
              </a:rPr>
              <a:t>http</a:t>
            </a:r>
            <a:r>
              <a:rPr lang="en-US" sz="1400" u="sng" dirty="0">
                <a:hlinkClick r:id="rId4"/>
              </a:rPr>
              <a:t>://hl7v2-ss-r2-testing.nist.gov/</a:t>
            </a:r>
            <a:r>
              <a:rPr lang="en-US" sz="1400" dirty="0"/>
              <a:t> </a:t>
            </a:r>
            <a:r>
              <a:rPr lang="en-US" sz="1400" dirty="0" smtClean="0"/>
              <a:t>)</a:t>
            </a:r>
            <a:endParaRPr lang="en-US" sz="1600" dirty="0"/>
          </a:p>
          <a:p>
            <a:pPr lvl="1" eaLnBrk="1" hangingPunct="1">
              <a:defRPr/>
            </a:pPr>
            <a:r>
              <a:rPr lang="en-US" sz="2000" dirty="0" smtClean="0"/>
              <a:t>Validation Tools</a:t>
            </a:r>
          </a:p>
          <a:p>
            <a:pPr lvl="1" eaLnBrk="1" hangingPunct="1">
              <a:defRPr/>
            </a:pPr>
            <a:r>
              <a:rPr lang="en-US" sz="2000" dirty="0" smtClean="0"/>
              <a:t>User Documentation</a:t>
            </a:r>
          </a:p>
          <a:p>
            <a:pPr lvl="2" eaLnBrk="1" hangingPunct="1">
              <a:defRPr/>
            </a:pPr>
            <a:r>
              <a:rPr lang="en-US" sz="1800" dirty="0" smtClean="0"/>
              <a:t>PHIN </a:t>
            </a:r>
            <a:r>
              <a:rPr lang="en-US" sz="1800" dirty="0"/>
              <a:t>Messaging Guide for Syndromic </a:t>
            </a:r>
            <a:r>
              <a:rPr lang="en-US" sz="1800" dirty="0" smtClean="0"/>
              <a:t>Surveillance, Release 2.0   </a:t>
            </a:r>
            <a:r>
              <a:rPr lang="en-US" sz="1300" dirty="0" smtClean="0"/>
              <a:t>(</a:t>
            </a:r>
            <a:r>
              <a:rPr lang="en-US" sz="1300" u="sng" dirty="0">
                <a:hlinkClick r:id="rId5"/>
              </a:rPr>
              <a:t>http://www.cdc.gov/nssp/documents/guides/syndrsurvmessagguide2_messagingguide_phn.pdf</a:t>
            </a:r>
            <a:r>
              <a:rPr lang="en-US" sz="1300" u="sng" dirty="0"/>
              <a:t> </a:t>
            </a:r>
            <a:r>
              <a:rPr lang="en-US" sz="1300" dirty="0" smtClean="0"/>
              <a:t>)</a:t>
            </a:r>
            <a:endParaRPr lang="en-US" sz="1300" dirty="0"/>
          </a:p>
          <a:p>
            <a:pPr lvl="2" eaLnBrk="1" hangingPunct="1">
              <a:defRPr/>
            </a:pPr>
            <a:r>
              <a:rPr lang="en-US" sz="1800" dirty="0" smtClean="0"/>
              <a:t>Erratum to </a:t>
            </a:r>
            <a:r>
              <a:rPr lang="en-US" sz="1800" dirty="0"/>
              <a:t>PHIN Messaging Guide for Syndromic </a:t>
            </a:r>
            <a:r>
              <a:rPr lang="en-US" sz="1800" dirty="0" smtClean="0"/>
              <a:t>Surveillance</a:t>
            </a:r>
            <a:endParaRPr lang="en-US" sz="1200" dirty="0" smtClean="0"/>
          </a:p>
          <a:p>
            <a:pPr marL="1149350" lvl="3" indent="0" eaLnBrk="1" hangingPunct="1">
              <a:buNone/>
              <a:defRPr/>
            </a:pPr>
            <a:r>
              <a:rPr lang="en-US" sz="1100" dirty="0" smtClean="0"/>
              <a:t>(</a:t>
            </a:r>
            <a:r>
              <a:rPr lang="en-US" sz="1100" dirty="0">
                <a:hlinkClick r:id="rId6"/>
              </a:rPr>
              <a:t>http://www.cdc.gov/nssp/documents/guides/erratum-to-the-cdc-phin-2.0-implementation-guide-august-2015.pdf</a:t>
            </a:r>
            <a:r>
              <a:rPr lang="en-US" sz="1100" dirty="0"/>
              <a:t> </a:t>
            </a:r>
            <a:r>
              <a:rPr lang="en-US" sz="1100" dirty="0" smtClean="0"/>
              <a:t>)</a:t>
            </a:r>
            <a:endParaRPr lang="en-US" sz="1100" dirty="0"/>
          </a:p>
          <a:p>
            <a:pPr lvl="2" eaLnBrk="1" hangingPunct="1">
              <a:defRPr/>
            </a:pPr>
            <a:r>
              <a:rPr lang="en-US" sz="1800" dirty="0" smtClean="0"/>
              <a:t>On Test Tool Documentation Tab</a:t>
            </a:r>
          </a:p>
          <a:p>
            <a:pPr lvl="3" eaLnBrk="1" hangingPunct="1">
              <a:defRPr/>
            </a:pPr>
            <a:r>
              <a:rPr lang="en-US" sz="1800" dirty="0" smtClean="0"/>
              <a:t>NIST Syndromic Surveillance Testing Process</a:t>
            </a:r>
          </a:p>
          <a:p>
            <a:pPr lvl="3" eaLnBrk="1" hangingPunct="1">
              <a:defRPr/>
            </a:pPr>
            <a:r>
              <a:rPr lang="en-US" sz="1800" dirty="0" smtClean="0"/>
              <a:t>Syndromic </a:t>
            </a:r>
            <a:r>
              <a:rPr lang="en-US" sz="1800" dirty="0"/>
              <a:t>Surveillance Tool </a:t>
            </a:r>
            <a:r>
              <a:rPr lang="en-US" sz="1800" dirty="0" smtClean="0"/>
              <a:t>Quick Reference Guide</a:t>
            </a:r>
          </a:p>
          <a:p>
            <a:pPr lvl="3" eaLnBrk="1" hangingPunct="1">
              <a:defRPr/>
            </a:pPr>
            <a:r>
              <a:rPr lang="en-US" sz="1800" dirty="0" smtClean="0"/>
              <a:t>Syndromic </a:t>
            </a:r>
            <a:r>
              <a:rPr lang="en-US" sz="1800" dirty="0"/>
              <a:t>Surveillance Tool </a:t>
            </a:r>
            <a:r>
              <a:rPr lang="en-US" sz="1800" dirty="0" smtClean="0"/>
              <a:t>Tutorial</a:t>
            </a:r>
          </a:p>
          <a:p>
            <a:pPr lvl="3" eaLnBrk="1" hangingPunct="1">
              <a:defRPr/>
            </a:pPr>
            <a:r>
              <a:rPr lang="en-US" sz="1800" dirty="0" smtClean="0"/>
              <a:t>Release Notes for each version of Test </a:t>
            </a:r>
            <a:r>
              <a:rPr lang="en-US" sz="1800" dirty="0"/>
              <a:t>Tool </a:t>
            </a:r>
            <a:endParaRPr lang="en-US" sz="1800" dirty="0" smtClean="0"/>
          </a:p>
          <a:p>
            <a:pPr lvl="3" eaLnBrk="1" hangingPunct="1">
              <a:defRPr/>
            </a:pPr>
            <a:r>
              <a:rPr lang="en-US" sz="1800" dirty="0" smtClean="0"/>
              <a:t>Known Issues</a:t>
            </a:r>
          </a:p>
          <a:p>
            <a:pPr eaLnBrk="1" hangingPunct="1">
              <a:defRPr/>
            </a:pPr>
            <a:r>
              <a:rPr lang="en-US" sz="2200" dirty="0" smtClean="0"/>
              <a:t>Syndromic Surveillance Test Tool Google Group for submitting questions to the Test Tool developers </a:t>
            </a:r>
          </a:p>
          <a:p>
            <a:pPr marL="400050" lvl="1" indent="0" eaLnBrk="1" hangingPunct="1">
              <a:buNone/>
              <a:defRPr/>
            </a:pPr>
            <a:r>
              <a:rPr lang="en-US" sz="1900" i="1" dirty="0">
                <a:solidFill>
                  <a:srgbClr val="FF0000"/>
                </a:solidFill>
              </a:rPr>
              <a:t>S</a:t>
            </a:r>
            <a:r>
              <a:rPr lang="en-US" sz="1900" i="1" dirty="0" smtClean="0">
                <a:solidFill>
                  <a:srgbClr val="FF0000"/>
                </a:solidFill>
              </a:rPr>
              <a:t>ame </a:t>
            </a:r>
            <a:r>
              <a:rPr lang="en-US" sz="1900" i="1" dirty="0" err="1" smtClean="0">
                <a:solidFill>
                  <a:srgbClr val="FF0000"/>
                </a:solidFill>
              </a:rPr>
              <a:t>url</a:t>
            </a:r>
            <a:r>
              <a:rPr lang="en-US" sz="1900" i="1" dirty="0" smtClean="0">
                <a:solidFill>
                  <a:srgbClr val="FF0000"/>
                </a:solidFill>
              </a:rPr>
              <a:t> is used for Editions 2014 and 2015 Syndromic Test Tools</a:t>
            </a:r>
            <a:r>
              <a:rPr lang="en-US" sz="1900" dirty="0" smtClean="0">
                <a:solidFill>
                  <a:srgbClr val="FF0000"/>
                </a:solidFill>
              </a:rPr>
              <a:t>    </a:t>
            </a:r>
          </a:p>
          <a:p>
            <a:pPr marL="400050" lvl="1" indent="0" eaLnBrk="1" hangingPunct="1">
              <a:buNone/>
              <a:defRPr/>
            </a:pPr>
            <a:r>
              <a:rPr lang="en-US" sz="1400" dirty="0" smtClean="0"/>
              <a:t>(</a:t>
            </a:r>
            <a:r>
              <a:rPr lang="en-US" sz="1400" dirty="0">
                <a:hlinkClick r:id="rId7"/>
              </a:rPr>
              <a:t>https://</a:t>
            </a:r>
            <a:r>
              <a:rPr lang="en-US" sz="1400" dirty="0" smtClean="0">
                <a:hlinkClick r:id="rId7"/>
              </a:rPr>
              <a:t>groups.google.com/d/forum/hl7v2-syndromic-testing</a:t>
            </a:r>
            <a:r>
              <a:rPr lang="en-US" sz="1400" dirty="0" smtClean="0"/>
              <a:t>)                    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B21DEC-B2E7-4DB1-B478-8098B74F8C3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9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76225" y="120650"/>
            <a:ext cx="8229600" cy="523220"/>
          </a:xfrm>
        </p:spPr>
        <p:txBody>
          <a:bodyPr/>
          <a:lstStyle/>
          <a:p>
            <a:pPr eaLnBrk="1" hangingPunct="1"/>
            <a:r>
              <a:rPr lang="en-US" dirty="0" smtClean="0"/>
              <a:t>ONC Final Rule Criterion – Syndromic Surveillance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353425" cy="52578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dirty="0"/>
              <a:t>§</a:t>
            </a:r>
            <a:r>
              <a:rPr lang="en-US" dirty="0" smtClean="0"/>
              <a:t>170.315(f)(2) Transmission </a:t>
            </a:r>
            <a:r>
              <a:rPr lang="en-US" dirty="0"/>
              <a:t>to public health agencies – syndromic surveillance </a:t>
            </a:r>
            <a:endParaRPr lang="en-US" dirty="0" smtClean="0"/>
          </a:p>
          <a:p>
            <a:pPr eaLnBrk="1" hangingPunct="1">
              <a:defRPr/>
            </a:pPr>
            <a:r>
              <a:rPr lang="en-US" sz="2200" dirty="0" smtClean="0"/>
              <a:t>Evaluates </a:t>
            </a:r>
            <a:r>
              <a:rPr lang="en-US" sz="2200" dirty="0"/>
              <a:t>the capability for </a:t>
            </a:r>
            <a:r>
              <a:rPr lang="en-US" sz="2200" dirty="0" smtClean="0"/>
              <a:t>a Health IT Module to </a:t>
            </a:r>
            <a:r>
              <a:rPr lang="en-US" sz="2200" dirty="0"/>
              <a:t>electronically </a:t>
            </a:r>
            <a:r>
              <a:rPr lang="en-US" sz="2200" i="1" dirty="0" smtClean="0"/>
              <a:t>create</a:t>
            </a:r>
            <a:r>
              <a:rPr lang="en-US" sz="2200" dirty="0" smtClean="0"/>
              <a:t> syndromic </a:t>
            </a:r>
            <a:r>
              <a:rPr lang="en-US" sz="2200" dirty="0"/>
              <a:t>surveillance information for electronic transmission to public health agencies </a:t>
            </a:r>
            <a:r>
              <a:rPr lang="en-US" sz="2200" dirty="0" smtClean="0"/>
              <a:t>using the PHIN Messaging Guide and associated Erratum</a:t>
            </a:r>
          </a:p>
          <a:p>
            <a:pPr eaLnBrk="1" hangingPunct="1">
              <a:defRPr/>
            </a:pPr>
            <a:endParaRPr lang="en-US" sz="2000" dirty="0" smtClean="0"/>
          </a:p>
          <a:p>
            <a:pPr marL="0" indent="0" eaLnBrk="1" hangingPunct="1">
              <a:buNone/>
              <a:defRPr/>
            </a:pPr>
            <a:endParaRPr lang="en-US" sz="2000" dirty="0" smtClean="0"/>
          </a:p>
          <a:p>
            <a:pPr marL="0" indent="0" eaLnBrk="1" hangingPunct="1">
              <a:buNone/>
              <a:defRPr/>
            </a:pPr>
            <a:endParaRPr lang="en-US" sz="2000" dirty="0"/>
          </a:p>
          <a:p>
            <a:pPr marL="0" indent="0" eaLnBrk="1" hangingPunct="1">
              <a:buNone/>
              <a:defRPr/>
            </a:pPr>
            <a:r>
              <a:rPr lang="en-US" dirty="0" smtClean="0"/>
              <a:t>Note: The ONC criterion does not specify use of a </a:t>
            </a:r>
            <a:r>
              <a:rPr lang="en-US" i="1" dirty="0" smtClean="0"/>
              <a:t>transport</a:t>
            </a:r>
            <a:r>
              <a:rPr lang="en-US" dirty="0" smtClean="0"/>
              <a:t> standard; therefore, testing for this criterion does </a:t>
            </a:r>
            <a:r>
              <a:rPr lang="en-US" dirty="0"/>
              <a:t>not require </a:t>
            </a:r>
            <a:r>
              <a:rPr lang="en-US" dirty="0" smtClean="0"/>
              <a:t>Health IT Modules to </a:t>
            </a:r>
            <a:r>
              <a:rPr lang="en-US" dirty="0"/>
              <a:t>be certified to any transport </a:t>
            </a:r>
            <a:r>
              <a:rPr lang="en-US" dirty="0" smtClean="0"/>
              <a:t>standard</a:t>
            </a:r>
          </a:p>
          <a:p>
            <a:pPr eaLnBrk="1" hangingPunct="1">
              <a:defRPr/>
            </a:pP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B21DEC-B2E7-4DB1-B478-8098B74F8C3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4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Referenced </a:t>
            </a:r>
            <a:r>
              <a:rPr lang="en-US" dirty="0"/>
              <a:t>Standards – Syndromic Surveillance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838200"/>
            <a:ext cx="8448675" cy="54102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 smtClean="0"/>
              <a:t>§170.205 Content exchange and implementation specifications for exchanging electronic health information </a:t>
            </a:r>
          </a:p>
          <a:p>
            <a:pPr marL="623888" indent="-406400">
              <a:buNone/>
            </a:pPr>
            <a:r>
              <a:rPr lang="en-US" sz="2000" dirty="0" smtClean="0"/>
              <a:t>(</a:t>
            </a:r>
            <a:r>
              <a:rPr lang="en-US" sz="2000" dirty="0"/>
              <a:t>d) Electronic submission to public health agencies for surveillance or reporting</a:t>
            </a:r>
          </a:p>
          <a:p>
            <a:pPr marL="623888" indent="-406400">
              <a:spcBef>
                <a:spcPts val="0"/>
              </a:spcBef>
              <a:buNone/>
            </a:pPr>
            <a:r>
              <a:rPr lang="en-US" sz="2000" dirty="0"/>
              <a:t>(4) Standard. HL7 2.5.1 </a:t>
            </a:r>
            <a:r>
              <a:rPr lang="en-US" sz="2000" dirty="0" smtClean="0"/>
              <a:t>Implementation </a:t>
            </a:r>
            <a:r>
              <a:rPr lang="en-US" sz="2000" dirty="0"/>
              <a:t>specifications</a:t>
            </a:r>
            <a:r>
              <a:rPr lang="en-US" sz="2000" dirty="0" smtClean="0"/>
              <a:t>. PHIN </a:t>
            </a:r>
            <a:r>
              <a:rPr lang="en-US" sz="2000" dirty="0"/>
              <a:t>Messaging Guide for Syndromic Surveillance: Emergency Department, Urgent</a:t>
            </a:r>
            <a:r>
              <a:rPr lang="en-US" sz="2000" dirty="0" smtClean="0"/>
              <a:t>, Ambulatory </a:t>
            </a:r>
            <a:r>
              <a:rPr lang="en-US" sz="2000" dirty="0"/>
              <a:t>Care, and </a:t>
            </a:r>
            <a:r>
              <a:rPr lang="en-US" sz="2000" dirty="0" smtClean="0"/>
              <a:t>Inpatient Settings</a:t>
            </a:r>
            <a:r>
              <a:rPr lang="en-US" sz="2000" dirty="0"/>
              <a:t>, Release </a:t>
            </a:r>
            <a:r>
              <a:rPr lang="en-US" sz="2000" dirty="0" smtClean="0"/>
              <a:t>2.0, April 21, 2015, and </a:t>
            </a:r>
            <a:r>
              <a:rPr lang="en-US" sz="2000" dirty="0"/>
              <a:t>Erratum to the CDC PHIN 2.0 Implementation Guide, August 20, 2015 	</a:t>
            </a:r>
            <a:endParaRPr lang="en-US" sz="2000" dirty="0" smtClean="0"/>
          </a:p>
          <a:p>
            <a:pPr>
              <a:defRPr/>
            </a:pPr>
            <a:endParaRPr lang="en-US" sz="2000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B21DEC-B2E7-4DB1-B478-8098B74F8C3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02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76224" y="120650"/>
            <a:ext cx="8715375" cy="954107"/>
          </a:xfrm>
        </p:spPr>
        <p:txBody>
          <a:bodyPr/>
          <a:lstStyle/>
          <a:p>
            <a:r>
              <a:rPr lang="en-US" dirty="0" smtClean="0"/>
              <a:t>Referenced Content Exchange Standards Documents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2625" y="5638800"/>
            <a:ext cx="480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u="sng" dirty="0">
                <a:hlinkClick r:id="rId2"/>
              </a:rPr>
              <a:t>http://</a:t>
            </a:r>
            <a:r>
              <a:rPr lang="en-US" sz="800" u="sng" dirty="0" smtClean="0">
                <a:hlinkClick r:id="rId2"/>
              </a:rPr>
              <a:t>www.cdc.gov/nssp/documents/guides/syndrsurvmessagguide2_messagingguide_phn.pdf</a:t>
            </a:r>
            <a:r>
              <a:rPr lang="en-US" sz="800" u="sng" dirty="0" smtClean="0"/>
              <a:t> </a:t>
            </a:r>
            <a:endParaRPr lang="en-US" sz="800" dirty="0"/>
          </a:p>
        </p:txBody>
      </p:sp>
      <p:sp>
        <p:nvSpPr>
          <p:cNvPr id="4" name="Rectangle 3"/>
          <p:cNvSpPr/>
          <p:nvPr/>
        </p:nvSpPr>
        <p:spPr>
          <a:xfrm>
            <a:off x="4943225" y="5528846"/>
            <a:ext cx="34387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2250" algn="ctr">
              <a:defRPr/>
            </a:pPr>
            <a:r>
              <a:rPr lang="en-US" sz="800" dirty="0">
                <a:hlinkClick r:id="rId3"/>
              </a:rPr>
              <a:t>http://</a:t>
            </a:r>
            <a:r>
              <a:rPr lang="en-US" sz="800" dirty="0" smtClean="0">
                <a:hlinkClick r:id="rId3"/>
              </a:rPr>
              <a:t>www.cdc.gov/nssp/documents/guides/erratum-to-the-cdc-phin-2.0-implementation-guide-august-2015.pdf</a:t>
            </a:r>
            <a:r>
              <a:rPr lang="en-US" sz="800" dirty="0" smtClean="0"/>
              <a:t> </a:t>
            </a:r>
            <a:endParaRPr lang="en-US" sz="800" dirty="0"/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5162550" y="5067181"/>
            <a:ext cx="30670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Erratum to the CDC PHIN 2.0 Implementation Guide August 2015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1" y="5067181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PHIN Messaging Guide for Syndromic Surveillance: Emergency Department, Urgent, Ambulatory Care, and Inpatient Settings, Release </a:t>
            </a:r>
            <a:r>
              <a:rPr lang="en-US" sz="1200" dirty="0" smtClean="0"/>
              <a:t>2.0, </a:t>
            </a:r>
            <a:r>
              <a:rPr lang="en-US" sz="1200" dirty="0"/>
              <a:t>April 21,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3034F6-D698-486E-9B63-D59A1C5B8B3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22" y="609600"/>
            <a:ext cx="3437467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774" y="609600"/>
            <a:ext cx="343442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2625" y="5854244"/>
            <a:ext cx="9001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CDC site with links to SS Messaging </a:t>
            </a:r>
            <a:r>
              <a:rPr lang="en-US" sz="1200" dirty="0" smtClean="0"/>
              <a:t>Guides </a:t>
            </a:r>
            <a:r>
              <a:rPr lang="en-US" sz="1200" dirty="0" smtClean="0">
                <a:hlinkClick r:id="rId6"/>
              </a:rPr>
              <a:t>http</a:t>
            </a:r>
            <a:r>
              <a:rPr lang="en-US" sz="1200" dirty="0">
                <a:hlinkClick r:id="rId6"/>
              </a:rPr>
              <a:t>://</a:t>
            </a:r>
            <a:r>
              <a:rPr lang="en-US" sz="1200" dirty="0" smtClean="0">
                <a:hlinkClick r:id="rId6"/>
              </a:rPr>
              <a:t>www.cdc.gov/nssp/mmg/index.html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90328"/>
              </p:ext>
            </p:extLst>
          </p:nvPr>
        </p:nvGraphicFramePr>
        <p:xfrm>
          <a:off x="344488" y="1385888"/>
          <a:ext cx="8494712" cy="3079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825"/>
                <a:gridCol w="6613887"/>
              </a:tblGrid>
              <a:tr h="38118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Tool Key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Capabilities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46" marR="91446" marT="45741" marB="45741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464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ym typeface="Wingdings" pitchFamily="2" charset="2"/>
                        </a:rPr>
                        <a:t>Context-free</a:t>
                      </a:r>
                      <a:r>
                        <a:rPr lang="en-US" sz="1100" b="1" baseline="0" dirty="0" smtClean="0">
                          <a:sym typeface="Wingdings" pitchFamily="2" charset="2"/>
                        </a:rPr>
                        <a:t> Testing</a:t>
                      </a:r>
                      <a:endParaRPr lang="en-US" sz="1100" b="1" dirty="0" smtClean="0">
                        <a:sym typeface="Wingdings" pitchFamily="2" charset="2"/>
                      </a:endParaRPr>
                    </a:p>
                  </a:txBody>
                  <a:tcPr marL="91446" marR="91446" marT="45741" marB="45741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l">
                        <a:defRPr/>
                      </a:pPr>
                      <a:r>
                        <a:rPr lang="en-US" sz="1100" b="1" dirty="0" smtClean="0">
                          <a:sym typeface="Wingdings" pitchFamily="2" charset="2"/>
                        </a:rPr>
                        <a:t>(No Test Scenario - T</a:t>
                      </a:r>
                      <a:r>
                        <a:rPr lang="en-US" sz="1100" b="1" dirty="0" smtClean="0"/>
                        <a:t>est any Syndromic Surveillance message created by EHR</a:t>
                      </a:r>
                      <a:r>
                        <a:rPr lang="en-US" sz="1100" b="0" dirty="0" smtClean="0"/>
                        <a:t>)</a:t>
                      </a:r>
                    </a:p>
                    <a:p>
                      <a:pPr marL="171450" lvl="1" indent="-171450">
                        <a:buFont typeface="Arial" pitchFamily="34" charset="0"/>
                        <a:buChar char="•"/>
                        <a:defRPr/>
                      </a:pPr>
                      <a:r>
                        <a:rPr lang="en-US" sz="1100" b="0" dirty="0" smtClean="0"/>
                        <a:t>Context is unknown to validation tool</a:t>
                      </a:r>
                    </a:p>
                    <a:p>
                      <a:pPr marL="171450" lvl="1" indent="-171450">
                        <a:buFont typeface="Arial" pitchFamily="34" charset="0"/>
                        <a:buChar char="•"/>
                        <a:defRPr/>
                      </a:pPr>
                      <a:r>
                        <a:rPr lang="en-US" sz="1100" b="0" dirty="0" smtClean="0"/>
                        <a:t>Provides a simple and convenient method for testing message structure and most vocabulary</a:t>
                      </a:r>
                    </a:p>
                  </a:txBody>
                  <a:tcPr marL="91446" marR="91446" marT="45741" marB="4574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228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ym typeface="Wingdings" pitchFamily="2" charset="2"/>
                        </a:rPr>
                        <a:t>Context-based </a:t>
                      </a:r>
                      <a:r>
                        <a:rPr lang="en-US" sz="1100" b="1" baseline="0" dirty="0" smtClean="0">
                          <a:sym typeface="Wingdings" pitchFamily="2" charset="2"/>
                        </a:rPr>
                        <a:t>Testing</a:t>
                      </a:r>
                      <a:endParaRPr lang="en-US" sz="1100" b="1" dirty="0" smtClean="0"/>
                    </a:p>
                  </a:txBody>
                  <a:tcPr marL="91446" marR="91446" marT="45741" marB="45741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l"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100" b="1" dirty="0" smtClean="0">
                          <a:sym typeface="Wingdings" pitchFamily="2" charset="2"/>
                        </a:rPr>
                        <a:t>Test Scenarios 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- Test Syndromic Surveillance message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associated with a specific test scenario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)</a:t>
                      </a:r>
                    </a:p>
                    <a:p>
                      <a:pPr marL="171450" lvl="1" indent="-171450">
                        <a:buFont typeface="Arial" pitchFamily="34" charset="0"/>
                        <a:buChar char="•"/>
                        <a:defRPr/>
                      </a:pPr>
                      <a:r>
                        <a:rPr lang="en-US" sz="1100" b="0" dirty="0" smtClean="0"/>
                        <a:t>Context is known to validation tool</a:t>
                      </a:r>
                    </a:p>
                    <a:p>
                      <a:pPr marL="171450" lvl="1" indent="-171450">
                        <a:buFont typeface="Arial" pitchFamily="34" charset="0"/>
                        <a:buChar char="•"/>
                        <a:defRPr/>
                      </a:pPr>
                      <a:r>
                        <a:rPr lang="en-US" sz="1100" b="0" dirty="0" smtClean="0"/>
                        <a:t>All conformance requirements of the SS Implementation Guide can be assessed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rgbClr val="FF0000"/>
                          </a:solidFill>
                        </a:rPr>
                        <a:t>Used for certifying ONC 2015 Edition Health IT Modules</a:t>
                      </a:r>
                    </a:p>
                  </a:txBody>
                  <a:tcPr marL="91446" marR="91446" marT="45741" marB="4574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741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Profile Viewer</a:t>
                      </a:r>
                    </a:p>
                  </a:txBody>
                  <a:tcPr marL="91446" marR="91446" marT="45741" marB="45741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Provides a browsable version of the conformance profile which encapsulates the requirements. Can be used to assist in the interpretation of errors.</a:t>
                      </a:r>
                    </a:p>
                  </a:txBody>
                  <a:tcPr marL="91446" marR="91446" marT="45741" marB="4574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80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Value Set</a:t>
                      </a:r>
                      <a:r>
                        <a:rPr lang="en-US" sz="1100" b="1" baseline="0" dirty="0" smtClean="0"/>
                        <a:t> </a:t>
                      </a:r>
                      <a:r>
                        <a:rPr lang="en-US" sz="1100" b="1" dirty="0" smtClean="0"/>
                        <a:t>Browser</a:t>
                      </a:r>
                    </a:p>
                  </a:txBody>
                  <a:tcPr marL="91446" marR="91446" marT="45741" marB="45741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Provides a browsable view of the vocabulary requirements. Can be used to assist in the interpretation of value set errors.</a:t>
                      </a:r>
                    </a:p>
                  </a:txBody>
                  <a:tcPr marL="91446" marR="91446" marT="45741" marB="4574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741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Documentation</a:t>
                      </a:r>
                    </a:p>
                  </a:txBody>
                  <a:tcPr marL="91446" marR="91446" marT="45741" marB="45741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Provides access to documents that will assist in using the tool (including test procedure</a:t>
                      </a:r>
                      <a:r>
                        <a:rPr lang="en-US" sz="1100" b="0" baseline="0" dirty="0" smtClean="0"/>
                        <a:t>, test cases, profile descriptions, vocabulary descriptions</a:t>
                      </a:r>
                      <a:r>
                        <a:rPr lang="en-US" sz="1100" b="0" dirty="0" smtClean="0"/>
                        <a:t> and validation tool download).</a:t>
                      </a:r>
                      <a:endParaRPr lang="en-US" sz="1100" dirty="0" smtClean="0"/>
                    </a:p>
                  </a:txBody>
                  <a:tcPr marL="91446" marR="91446" marT="45741" marB="4574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20" name="Rectangle 45"/>
          <p:cNvSpPr>
            <a:spLocks noChangeArrowheads="1"/>
          </p:cNvSpPr>
          <p:nvPr/>
        </p:nvSpPr>
        <p:spPr bwMode="auto">
          <a:xfrm>
            <a:off x="361950" y="4486275"/>
            <a:ext cx="840105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sz="1200" dirty="0"/>
              <a:t>No registration or log-in credentials are needed.  Simply click on the link below and send/paste/load message into tool to obtain a Validation report.</a:t>
            </a:r>
          </a:p>
          <a:p>
            <a:pPr marL="0" lvl="1"/>
            <a:endParaRPr lang="en-US" sz="1200" b="0" dirty="0"/>
          </a:p>
          <a:p>
            <a:pPr marL="0" lvl="1"/>
            <a:endParaRPr lang="en-US" sz="1200" b="0" dirty="0"/>
          </a:p>
          <a:p>
            <a:pPr marL="0" lvl="1"/>
            <a:r>
              <a:rPr lang="en-US" sz="1200" b="0" dirty="0">
                <a:solidFill>
                  <a:srgbClr val="FF0000"/>
                </a:solidFill>
              </a:rPr>
              <a:t>NOTE: The Test Tool (.war file) can also be downloaded and installed locally.</a:t>
            </a:r>
          </a:p>
          <a:p>
            <a:pPr marL="0" lvl="1"/>
            <a:r>
              <a:rPr lang="en-US" sz="1200" b="0" dirty="0"/>
              <a:t>NOTE: </a:t>
            </a:r>
            <a:r>
              <a:rPr lang="en-US" sz="1200" dirty="0"/>
              <a:t>Web Application is compatible with </a:t>
            </a:r>
            <a:r>
              <a:rPr lang="en-US" sz="1200" dirty="0" smtClean="0"/>
              <a:t>Firefox</a:t>
            </a:r>
            <a:r>
              <a:rPr lang="en-US" sz="1200" dirty="0"/>
              <a:t>, </a:t>
            </a:r>
            <a:r>
              <a:rPr lang="en-US" sz="1200" dirty="0" smtClean="0"/>
              <a:t>Chrome, and Safari.</a:t>
            </a:r>
          </a:p>
          <a:p>
            <a:pPr marL="0" lvl="1"/>
            <a:endParaRPr lang="en-US" sz="1200" dirty="0"/>
          </a:p>
          <a:p>
            <a:pPr marL="0" lvl="1"/>
            <a:r>
              <a:rPr lang="en-US" sz="1200" b="0" dirty="0" smtClean="0"/>
              <a:t>Register </a:t>
            </a:r>
            <a:r>
              <a:rPr lang="en-US" sz="1200" b="0" dirty="0"/>
              <a:t>to Google Group at: </a:t>
            </a:r>
            <a:r>
              <a:rPr lang="en-US" sz="1200" dirty="0" smtClean="0">
                <a:hlinkClick r:id="rId2"/>
              </a:rPr>
              <a:t>https</a:t>
            </a:r>
            <a:r>
              <a:rPr lang="en-US" sz="1200" dirty="0">
                <a:hlinkClick r:id="rId2"/>
              </a:rPr>
              <a:t>://</a:t>
            </a:r>
            <a:r>
              <a:rPr lang="en-US" sz="1200" dirty="0" smtClean="0">
                <a:hlinkClick r:id="rId2"/>
              </a:rPr>
              <a:t>groups.google.com/d/forum/hl7v2-syndromic-testing</a:t>
            </a:r>
            <a:r>
              <a:rPr lang="en-US" sz="1200" dirty="0" smtClean="0"/>
              <a:t> </a:t>
            </a:r>
            <a:r>
              <a:rPr lang="en-US" sz="1200" b="0" dirty="0" smtClean="0"/>
              <a:t>to </a:t>
            </a:r>
            <a:r>
              <a:rPr lang="en-US" sz="1200" b="0" dirty="0"/>
              <a:t>ask questions and provide feedback. </a:t>
            </a:r>
          </a:p>
        </p:txBody>
      </p:sp>
      <p:sp>
        <p:nvSpPr>
          <p:cNvPr id="4121" name="Rectangle 45"/>
          <p:cNvSpPr>
            <a:spLocks noChangeArrowheads="1"/>
          </p:cNvSpPr>
          <p:nvPr/>
        </p:nvSpPr>
        <p:spPr bwMode="auto">
          <a:xfrm>
            <a:off x="304800" y="762000"/>
            <a:ext cx="883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sz="1600" u="sng" dirty="0"/>
              <a:t>Purpose</a:t>
            </a:r>
            <a:r>
              <a:rPr lang="en-US" sz="1600" dirty="0"/>
              <a:t>:  </a:t>
            </a:r>
            <a:r>
              <a:rPr lang="en-US" sz="1600" b="0" dirty="0"/>
              <a:t>The tool validates Syndromic Surveillance (SS) messages created by </a:t>
            </a:r>
            <a:r>
              <a:rPr lang="en-US" sz="1600" dirty="0" smtClean="0"/>
              <a:t>H</a:t>
            </a:r>
            <a:r>
              <a:rPr lang="en-US" sz="1600" b="0" dirty="0" smtClean="0"/>
              <a:t>ealth IT Modules, and </a:t>
            </a:r>
            <a:r>
              <a:rPr lang="en-US" sz="1600" b="0" dirty="0" smtClean="0">
                <a:solidFill>
                  <a:srgbClr val="FF0000"/>
                </a:solidFill>
              </a:rPr>
              <a:t>Context-based Testing </a:t>
            </a:r>
            <a:r>
              <a:rPr lang="en-US" sz="1600" b="0" dirty="0" smtClean="0"/>
              <a:t>is </a:t>
            </a:r>
            <a:r>
              <a:rPr lang="en-US" sz="1600" b="0" dirty="0"/>
              <a:t>intended for </a:t>
            </a:r>
            <a:r>
              <a:rPr lang="en-US" sz="1600" b="0" dirty="0" smtClean="0"/>
              <a:t>ONC 2015 </a:t>
            </a:r>
            <a:r>
              <a:rPr lang="en-US" sz="1600" b="0" dirty="0"/>
              <a:t>Edition </a:t>
            </a:r>
            <a:r>
              <a:rPr lang="en-US" sz="1600" dirty="0" smtClean="0"/>
              <a:t>certification.</a:t>
            </a:r>
            <a:endParaRPr lang="en-US" sz="1600" b="0" dirty="0"/>
          </a:p>
          <a:p>
            <a:pPr marL="0" lvl="1"/>
            <a:endParaRPr lang="en-US" sz="1200" b="0" dirty="0"/>
          </a:p>
          <a:p>
            <a:pPr marL="0" lvl="1"/>
            <a:endParaRPr lang="en-US" sz="1200" b="0" dirty="0"/>
          </a:p>
          <a:p>
            <a:pPr marL="0" lvl="1"/>
            <a:endParaRPr lang="en-US" sz="1200" b="0" dirty="0"/>
          </a:p>
        </p:txBody>
      </p:sp>
      <p:sp>
        <p:nvSpPr>
          <p:cNvPr id="4122" name="Rectangle 2"/>
          <p:cNvSpPr txBox="1">
            <a:spLocks noChangeArrowheads="1"/>
          </p:cNvSpPr>
          <p:nvPr/>
        </p:nvSpPr>
        <p:spPr bwMode="auto">
          <a:xfrm>
            <a:off x="276225" y="76200"/>
            <a:ext cx="85629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012445"/>
                </a:solidFill>
                <a:latin typeface="Franklin Gothic Demi" pitchFamily="34" charset="0"/>
              </a:rPr>
              <a:t>Syndromic Surveillance Validation Tool Overview</a:t>
            </a:r>
          </a:p>
        </p:txBody>
      </p:sp>
      <p:sp>
        <p:nvSpPr>
          <p:cNvPr id="4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886325"/>
            <a:ext cx="8382000" cy="276999"/>
          </a:xfrm>
        </p:spPr>
        <p:txBody>
          <a:bodyPr/>
          <a:lstStyle/>
          <a:p>
            <a:pPr eaLnBrk="1" hangingPunct="1"/>
            <a:r>
              <a:rPr lang="en-US" sz="1200" b="0" u="sng" dirty="0">
                <a:hlinkClick r:id="rId3"/>
              </a:rPr>
              <a:t>http://hl7v2-ss-r2-testing.nist.gov/</a:t>
            </a:r>
            <a:r>
              <a:rPr lang="en-US" sz="1200" b="0" dirty="0"/>
              <a:t> </a:t>
            </a:r>
            <a:endParaRPr lang="en-US" sz="1200" b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672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76224" y="120650"/>
            <a:ext cx="8715375" cy="523220"/>
          </a:xfrm>
        </p:spPr>
        <p:txBody>
          <a:bodyPr/>
          <a:lstStyle/>
          <a:p>
            <a:r>
              <a:rPr lang="en-US" dirty="0" smtClean="0"/>
              <a:t>Scope of ONC Final Rule Criteria and Testing</a:t>
            </a:r>
          </a:p>
        </p:txBody>
      </p:sp>
      <p:sp>
        <p:nvSpPr>
          <p:cNvPr id="6" name="Freeform 5"/>
          <p:cNvSpPr/>
          <p:nvPr/>
        </p:nvSpPr>
        <p:spPr>
          <a:xfrm>
            <a:off x="3397757" y="826585"/>
            <a:ext cx="5346193" cy="1334654"/>
          </a:xfrm>
          <a:custGeom>
            <a:avLst/>
            <a:gdLst>
              <a:gd name="connsiteX0" fmla="*/ 222447 w 1334653"/>
              <a:gd name="connsiteY0" fmla="*/ 0 h 5346192"/>
              <a:gd name="connsiteX1" fmla="*/ 1112206 w 1334653"/>
              <a:gd name="connsiteY1" fmla="*/ 0 h 5346192"/>
              <a:gd name="connsiteX2" fmla="*/ 1334653 w 1334653"/>
              <a:gd name="connsiteY2" fmla="*/ 222447 h 5346192"/>
              <a:gd name="connsiteX3" fmla="*/ 1334653 w 1334653"/>
              <a:gd name="connsiteY3" fmla="*/ 5346192 h 5346192"/>
              <a:gd name="connsiteX4" fmla="*/ 1334653 w 1334653"/>
              <a:gd name="connsiteY4" fmla="*/ 5346192 h 5346192"/>
              <a:gd name="connsiteX5" fmla="*/ 0 w 1334653"/>
              <a:gd name="connsiteY5" fmla="*/ 5346192 h 5346192"/>
              <a:gd name="connsiteX6" fmla="*/ 0 w 1334653"/>
              <a:gd name="connsiteY6" fmla="*/ 5346192 h 5346192"/>
              <a:gd name="connsiteX7" fmla="*/ 0 w 1334653"/>
              <a:gd name="connsiteY7" fmla="*/ 222447 h 5346192"/>
              <a:gd name="connsiteX8" fmla="*/ 222447 w 1334653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4653" h="5346192">
                <a:moveTo>
                  <a:pt x="1334653" y="891053"/>
                </a:moveTo>
                <a:lnTo>
                  <a:pt x="1334653" y="4455139"/>
                </a:lnTo>
                <a:cubicBezTo>
                  <a:pt x="1334653" y="4947253"/>
                  <a:pt x="1309790" y="5346190"/>
                  <a:pt x="1279120" y="5346190"/>
                </a:cubicBezTo>
                <a:lnTo>
                  <a:pt x="0" y="5346190"/>
                </a:lnTo>
                <a:lnTo>
                  <a:pt x="0" y="5346190"/>
                </a:lnTo>
                <a:lnTo>
                  <a:pt x="0" y="2"/>
                </a:lnTo>
                <a:lnTo>
                  <a:pt x="0" y="2"/>
                </a:lnTo>
                <a:lnTo>
                  <a:pt x="1279120" y="2"/>
                </a:lnTo>
                <a:cubicBezTo>
                  <a:pt x="1309790" y="2"/>
                  <a:pt x="1334653" y="398939"/>
                  <a:pt x="1334653" y="891053"/>
                </a:cubicBez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1" tIns="188977" rIns="312802" bIns="188978" numCol="1" spcCol="1270" anchor="ctr" anchorCtr="0">
            <a:noAutofit/>
          </a:bodyPr>
          <a:lstStyle/>
          <a:p>
            <a:pPr marL="166688" lvl="1" indent="-166688" algn="l" defTabSz="5334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200" kern="1200" dirty="0" smtClean="0"/>
              <a:t>The ONC certification criterion specifies testing the capability of a Health IT Module to electronically create syndromic surveillance messages for electronic transmission</a:t>
            </a:r>
            <a:endParaRPr lang="en-US" sz="1200" kern="1200" dirty="0"/>
          </a:p>
          <a:p>
            <a:pPr marL="166688" lvl="1" indent="-166688" algn="l" defTabSz="5334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200" kern="1200" dirty="0" smtClean="0"/>
              <a:t>Transmission of the messages is not being tested</a:t>
            </a:r>
            <a:endParaRPr lang="en-US" sz="1200" kern="1200" dirty="0"/>
          </a:p>
          <a:p>
            <a:pPr marL="166688" lvl="1" indent="-166688" algn="l" defTabSz="5334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200" kern="1200" dirty="0" smtClean="0"/>
              <a:t>Receiving systems, such as public health registries, are not being certified; however, the receiving system should be capable of processing the data specified in the ONC criterion</a:t>
            </a:r>
            <a:endParaRPr lang="en-US" sz="1200" kern="1200" dirty="0"/>
          </a:p>
        </p:txBody>
      </p:sp>
      <p:sp>
        <p:nvSpPr>
          <p:cNvPr id="7" name="Freeform 6"/>
          <p:cNvSpPr/>
          <p:nvPr/>
        </p:nvSpPr>
        <p:spPr>
          <a:xfrm>
            <a:off x="390525" y="659752"/>
            <a:ext cx="3007233" cy="1668316"/>
          </a:xfrm>
          <a:custGeom>
            <a:avLst/>
            <a:gdLst>
              <a:gd name="connsiteX0" fmla="*/ 0 w 3007233"/>
              <a:gd name="connsiteY0" fmla="*/ 278058 h 1668316"/>
              <a:gd name="connsiteX1" fmla="*/ 278058 w 3007233"/>
              <a:gd name="connsiteY1" fmla="*/ 0 h 1668316"/>
              <a:gd name="connsiteX2" fmla="*/ 2729175 w 3007233"/>
              <a:gd name="connsiteY2" fmla="*/ 0 h 1668316"/>
              <a:gd name="connsiteX3" fmla="*/ 3007233 w 3007233"/>
              <a:gd name="connsiteY3" fmla="*/ 278058 h 1668316"/>
              <a:gd name="connsiteX4" fmla="*/ 3007233 w 3007233"/>
              <a:gd name="connsiteY4" fmla="*/ 1390258 h 1668316"/>
              <a:gd name="connsiteX5" fmla="*/ 2729175 w 3007233"/>
              <a:gd name="connsiteY5" fmla="*/ 1668316 h 1668316"/>
              <a:gd name="connsiteX6" fmla="*/ 278058 w 3007233"/>
              <a:gd name="connsiteY6" fmla="*/ 1668316 h 1668316"/>
              <a:gd name="connsiteX7" fmla="*/ 0 w 3007233"/>
              <a:gd name="connsiteY7" fmla="*/ 1390258 h 1668316"/>
              <a:gd name="connsiteX8" fmla="*/ 0 w 3007233"/>
              <a:gd name="connsiteY8" fmla="*/ 278058 h 166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07233" h="1668316">
                <a:moveTo>
                  <a:pt x="0" y="278058"/>
                </a:moveTo>
                <a:cubicBezTo>
                  <a:pt x="0" y="124491"/>
                  <a:pt x="124491" y="0"/>
                  <a:pt x="278058" y="0"/>
                </a:cubicBezTo>
                <a:lnTo>
                  <a:pt x="2729175" y="0"/>
                </a:lnTo>
                <a:cubicBezTo>
                  <a:pt x="2882742" y="0"/>
                  <a:pt x="3007233" y="124491"/>
                  <a:pt x="3007233" y="278058"/>
                </a:cubicBezTo>
                <a:lnTo>
                  <a:pt x="3007233" y="1390258"/>
                </a:lnTo>
                <a:cubicBezTo>
                  <a:pt x="3007233" y="1543825"/>
                  <a:pt x="2882742" y="1668316"/>
                  <a:pt x="2729175" y="1668316"/>
                </a:cubicBezTo>
                <a:lnTo>
                  <a:pt x="278058" y="1668316"/>
                </a:lnTo>
                <a:cubicBezTo>
                  <a:pt x="124491" y="1668316"/>
                  <a:pt x="0" y="1543825"/>
                  <a:pt x="0" y="1390258"/>
                </a:cubicBezTo>
                <a:lnTo>
                  <a:pt x="0" y="278058"/>
                </a:lnTo>
                <a:close/>
              </a:path>
            </a:pathLst>
          </a:custGeom>
          <a:solidFill>
            <a:schemeClr val="accent1"/>
          </a:solid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50020" tIns="115730" rIns="150020" bIns="1157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Aft>
                <a:spcPct val="35000"/>
              </a:spcAft>
            </a:pPr>
            <a:r>
              <a:rPr lang="en-US" sz="1700" kern="1200" dirty="0" smtClean="0"/>
              <a:t>Per the ONC </a:t>
            </a:r>
            <a:r>
              <a:rPr lang="en-US" sz="1700" dirty="0"/>
              <a:t>Edition 2015 Final Rule, </a:t>
            </a:r>
            <a:r>
              <a:rPr lang="en-US" sz="1700" kern="1200" dirty="0" smtClean="0"/>
              <a:t>capabilities of each Health IT Module are tested rather than specific installed instances of </a:t>
            </a:r>
            <a:r>
              <a:rPr lang="en-US" sz="1700" dirty="0"/>
              <a:t>a </a:t>
            </a:r>
            <a:r>
              <a:rPr lang="en-US" sz="1700" dirty="0" smtClean="0"/>
              <a:t>Health </a:t>
            </a:r>
            <a:r>
              <a:rPr lang="en-US" sz="1700" dirty="0"/>
              <a:t>IT </a:t>
            </a:r>
            <a:r>
              <a:rPr lang="en-US" sz="1700" dirty="0" smtClean="0"/>
              <a:t>Module </a:t>
            </a:r>
            <a:endParaRPr lang="en-US" sz="1700" kern="1200" dirty="0"/>
          </a:p>
        </p:txBody>
      </p:sp>
      <p:sp>
        <p:nvSpPr>
          <p:cNvPr id="8" name="Freeform 7"/>
          <p:cNvSpPr/>
          <p:nvPr/>
        </p:nvSpPr>
        <p:spPr>
          <a:xfrm>
            <a:off x="3397757" y="2578317"/>
            <a:ext cx="5346193" cy="1334654"/>
          </a:xfrm>
          <a:custGeom>
            <a:avLst/>
            <a:gdLst>
              <a:gd name="connsiteX0" fmla="*/ 222447 w 1334653"/>
              <a:gd name="connsiteY0" fmla="*/ 0 h 5346192"/>
              <a:gd name="connsiteX1" fmla="*/ 1112206 w 1334653"/>
              <a:gd name="connsiteY1" fmla="*/ 0 h 5346192"/>
              <a:gd name="connsiteX2" fmla="*/ 1334653 w 1334653"/>
              <a:gd name="connsiteY2" fmla="*/ 222447 h 5346192"/>
              <a:gd name="connsiteX3" fmla="*/ 1334653 w 1334653"/>
              <a:gd name="connsiteY3" fmla="*/ 5346192 h 5346192"/>
              <a:gd name="connsiteX4" fmla="*/ 1334653 w 1334653"/>
              <a:gd name="connsiteY4" fmla="*/ 5346192 h 5346192"/>
              <a:gd name="connsiteX5" fmla="*/ 0 w 1334653"/>
              <a:gd name="connsiteY5" fmla="*/ 5346192 h 5346192"/>
              <a:gd name="connsiteX6" fmla="*/ 0 w 1334653"/>
              <a:gd name="connsiteY6" fmla="*/ 5346192 h 5346192"/>
              <a:gd name="connsiteX7" fmla="*/ 0 w 1334653"/>
              <a:gd name="connsiteY7" fmla="*/ 222447 h 5346192"/>
              <a:gd name="connsiteX8" fmla="*/ 222447 w 1334653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4653" h="5346192">
                <a:moveTo>
                  <a:pt x="1334653" y="891053"/>
                </a:moveTo>
                <a:lnTo>
                  <a:pt x="1334653" y="4455139"/>
                </a:lnTo>
                <a:cubicBezTo>
                  <a:pt x="1334653" y="4947253"/>
                  <a:pt x="1309790" y="5346190"/>
                  <a:pt x="1279120" y="5346190"/>
                </a:cubicBezTo>
                <a:lnTo>
                  <a:pt x="0" y="5346190"/>
                </a:lnTo>
                <a:lnTo>
                  <a:pt x="0" y="5346190"/>
                </a:lnTo>
                <a:lnTo>
                  <a:pt x="0" y="2"/>
                </a:lnTo>
                <a:lnTo>
                  <a:pt x="0" y="2"/>
                </a:lnTo>
                <a:lnTo>
                  <a:pt x="1279120" y="2"/>
                </a:lnTo>
                <a:cubicBezTo>
                  <a:pt x="1309790" y="2"/>
                  <a:pt x="1334653" y="398939"/>
                  <a:pt x="1334653" y="891053"/>
                </a:cubicBez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1" tIns="188977" rIns="312802" bIns="188978" numCol="1" spcCol="1270" anchor="ctr" anchorCtr="0">
            <a:noAutofit/>
          </a:bodyPr>
          <a:lstStyle/>
          <a:p>
            <a:pPr marL="166688" lvl="1" indent="-166688" algn="l" defTabSz="5334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200" kern="1200" dirty="0" smtClean="0"/>
              <a:t>Testing encompasses only the specific use case indicated in the Final Rule</a:t>
            </a:r>
            <a:endParaRPr lang="en-US" sz="1200" kern="1200" dirty="0"/>
          </a:p>
          <a:p>
            <a:pPr marL="166688" lvl="1" indent="-166688" algn="l" defTabSz="5334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200" kern="1200" dirty="0" smtClean="0"/>
              <a:t>Testing does not attempt to address the entire spectrum of use cases found in practice or specified in implementation guides</a:t>
            </a:r>
            <a:endParaRPr lang="en-US" sz="1200" kern="1200" dirty="0"/>
          </a:p>
        </p:txBody>
      </p:sp>
      <p:sp>
        <p:nvSpPr>
          <p:cNvPr id="9" name="Freeform 8"/>
          <p:cNvSpPr/>
          <p:nvPr/>
        </p:nvSpPr>
        <p:spPr>
          <a:xfrm>
            <a:off x="390525" y="2411485"/>
            <a:ext cx="3007233" cy="1668316"/>
          </a:xfrm>
          <a:custGeom>
            <a:avLst/>
            <a:gdLst>
              <a:gd name="connsiteX0" fmla="*/ 0 w 3007233"/>
              <a:gd name="connsiteY0" fmla="*/ 278058 h 1668316"/>
              <a:gd name="connsiteX1" fmla="*/ 278058 w 3007233"/>
              <a:gd name="connsiteY1" fmla="*/ 0 h 1668316"/>
              <a:gd name="connsiteX2" fmla="*/ 2729175 w 3007233"/>
              <a:gd name="connsiteY2" fmla="*/ 0 h 1668316"/>
              <a:gd name="connsiteX3" fmla="*/ 3007233 w 3007233"/>
              <a:gd name="connsiteY3" fmla="*/ 278058 h 1668316"/>
              <a:gd name="connsiteX4" fmla="*/ 3007233 w 3007233"/>
              <a:gd name="connsiteY4" fmla="*/ 1390258 h 1668316"/>
              <a:gd name="connsiteX5" fmla="*/ 2729175 w 3007233"/>
              <a:gd name="connsiteY5" fmla="*/ 1668316 h 1668316"/>
              <a:gd name="connsiteX6" fmla="*/ 278058 w 3007233"/>
              <a:gd name="connsiteY6" fmla="*/ 1668316 h 1668316"/>
              <a:gd name="connsiteX7" fmla="*/ 0 w 3007233"/>
              <a:gd name="connsiteY7" fmla="*/ 1390258 h 1668316"/>
              <a:gd name="connsiteX8" fmla="*/ 0 w 3007233"/>
              <a:gd name="connsiteY8" fmla="*/ 278058 h 166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07233" h="1668316">
                <a:moveTo>
                  <a:pt x="0" y="278058"/>
                </a:moveTo>
                <a:cubicBezTo>
                  <a:pt x="0" y="124491"/>
                  <a:pt x="124491" y="0"/>
                  <a:pt x="278058" y="0"/>
                </a:cubicBezTo>
                <a:lnTo>
                  <a:pt x="2729175" y="0"/>
                </a:lnTo>
                <a:cubicBezTo>
                  <a:pt x="2882742" y="0"/>
                  <a:pt x="3007233" y="124491"/>
                  <a:pt x="3007233" y="278058"/>
                </a:cubicBezTo>
                <a:lnTo>
                  <a:pt x="3007233" y="1390258"/>
                </a:lnTo>
                <a:cubicBezTo>
                  <a:pt x="3007233" y="1543825"/>
                  <a:pt x="2882742" y="1668316"/>
                  <a:pt x="2729175" y="1668316"/>
                </a:cubicBezTo>
                <a:lnTo>
                  <a:pt x="278058" y="1668316"/>
                </a:lnTo>
                <a:cubicBezTo>
                  <a:pt x="124491" y="1668316"/>
                  <a:pt x="0" y="1543825"/>
                  <a:pt x="0" y="1390258"/>
                </a:cubicBezTo>
                <a:lnTo>
                  <a:pt x="0" y="278058"/>
                </a:lnTo>
                <a:close/>
              </a:path>
            </a:pathLst>
          </a:custGeom>
          <a:solidFill>
            <a:schemeClr val="accent1"/>
          </a:solid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57640" tIns="119540" rIns="157640" bIns="119540" numCol="1" spcCol="1270" anchor="ctr" anchorCtr="0">
            <a:noAutofit/>
          </a:bodyPr>
          <a:lstStyle/>
          <a:p>
            <a:pPr lvl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 smtClean="0"/>
              <a:t>Testing focus and scope are narrow</a:t>
            </a:r>
            <a:endParaRPr lang="en-US" kern="1200" dirty="0"/>
          </a:p>
        </p:txBody>
      </p:sp>
      <p:sp>
        <p:nvSpPr>
          <p:cNvPr id="10" name="Freeform 9"/>
          <p:cNvSpPr/>
          <p:nvPr/>
        </p:nvSpPr>
        <p:spPr>
          <a:xfrm>
            <a:off x="3124201" y="4163218"/>
            <a:ext cx="5619750" cy="1640536"/>
          </a:xfrm>
          <a:custGeom>
            <a:avLst/>
            <a:gdLst>
              <a:gd name="connsiteX0" fmla="*/ 268798 w 1612755"/>
              <a:gd name="connsiteY0" fmla="*/ 0 h 5346192"/>
              <a:gd name="connsiteX1" fmla="*/ 1343957 w 1612755"/>
              <a:gd name="connsiteY1" fmla="*/ 0 h 5346192"/>
              <a:gd name="connsiteX2" fmla="*/ 1612755 w 1612755"/>
              <a:gd name="connsiteY2" fmla="*/ 268798 h 5346192"/>
              <a:gd name="connsiteX3" fmla="*/ 1612755 w 1612755"/>
              <a:gd name="connsiteY3" fmla="*/ 5346192 h 5346192"/>
              <a:gd name="connsiteX4" fmla="*/ 1612755 w 1612755"/>
              <a:gd name="connsiteY4" fmla="*/ 5346192 h 5346192"/>
              <a:gd name="connsiteX5" fmla="*/ 0 w 1612755"/>
              <a:gd name="connsiteY5" fmla="*/ 5346192 h 5346192"/>
              <a:gd name="connsiteX6" fmla="*/ 0 w 1612755"/>
              <a:gd name="connsiteY6" fmla="*/ 5346192 h 5346192"/>
              <a:gd name="connsiteX7" fmla="*/ 0 w 1612755"/>
              <a:gd name="connsiteY7" fmla="*/ 268798 h 5346192"/>
              <a:gd name="connsiteX8" fmla="*/ 268798 w 1612755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2755" h="5346192">
                <a:moveTo>
                  <a:pt x="1612755" y="891051"/>
                </a:moveTo>
                <a:lnTo>
                  <a:pt x="1612755" y="4455141"/>
                </a:lnTo>
                <a:cubicBezTo>
                  <a:pt x="1612755" y="4947254"/>
                  <a:pt x="1576451" y="5346190"/>
                  <a:pt x="1531668" y="5346190"/>
                </a:cubicBezTo>
                <a:lnTo>
                  <a:pt x="0" y="5346190"/>
                </a:lnTo>
                <a:lnTo>
                  <a:pt x="0" y="5346190"/>
                </a:lnTo>
                <a:lnTo>
                  <a:pt x="0" y="2"/>
                </a:lnTo>
                <a:lnTo>
                  <a:pt x="0" y="2"/>
                </a:lnTo>
                <a:lnTo>
                  <a:pt x="1531668" y="2"/>
                </a:lnTo>
                <a:cubicBezTo>
                  <a:pt x="1576451" y="2"/>
                  <a:pt x="1612755" y="398938"/>
                  <a:pt x="1612755" y="891051"/>
                </a:cubicBez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1" tIns="202553" rIns="326378" bIns="202554" numCol="1" spcCol="1270" anchor="ctr" anchorCtr="0">
            <a:noAutofit/>
          </a:bodyPr>
          <a:lstStyle/>
          <a:p>
            <a:pPr marL="401638" lvl="1" indent="-166688" algn="l" defTabSz="5334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200" kern="1200" dirty="0" smtClean="0"/>
              <a:t>The NIST test tool assesses the capability of a Health IT Module to use specific data to create </a:t>
            </a:r>
            <a:r>
              <a:rPr lang="en-US" sz="1200" dirty="0"/>
              <a:t>s</a:t>
            </a:r>
            <a:r>
              <a:rPr lang="en-US" sz="1200" kern="1200" dirty="0" smtClean="0"/>
              <a:t>yndromic </a:t>
            </a:r>
            <a:r>
              <a:rPr lang="en-US" sz="1200" dirty="0"/>
              <a:t>s</a:t>
            </a:r>
            <a:r>
              <a:rPr lang="en-US" sz="1200" kern="1200" dirty="0" smtClean="0"/>
              <a:t>urveillance messages for transmission to public health agencies</a:t>
            </a:r>
            <a:endParaRPr lang="en-US" sz="1200" kern="1200" dirty="0"/>
          </a:p>
          <a:p>
            <a:pPr marL="401638" lvl="1" indent="-166688" defTabSz="533400">
              <a:lnSpc>
                <a:spcPct val="90000"/>
              </a:lnSpc>
              <a:spcAft>
                <a:spcPct val="15000"/>
              </a:spcAft>
              <a:buChar char="••"/>
            </a:pPr>
            <a:r>
              <a:rPr lang="en-US" sz="1200" kern="1200" dirty="0" smtClean="0"/>
              <a:t>The Test Scenarios provided do not cover the full range of use cases specified in the PHIN Messaging Guide; through consultation with CDC </a:t>
            </a:r>
            <a:r>
              <a:rPr lang="en-US" sz="1200" dirty="0"/>
              <a:t>s</a:t>
            </a:r>
            <a:r>
              <a:rPr lang="en-US" sz="1200" dirty="0" smtClean="0"/>
              <a:t>yndromic </a:t>
            </a:r>
            <a:r>
              <a:rPr lang="en-US" sz="1200" dirty="0"/>
              <a:t>s</a:t>
            </a:r>
            <a:r>
              <a:rPr lang="en-US" sz="1200" dirty="0" smtClean="0"/>
              <a:t>urveillance </a:t>
            </a:r>
            <a:r>
              <a:rPr lang="en-US" sz="1200" dirty="0"/>
              <a:t>experts</a:t>
            </a:r>
            <a:r>
              <a:rPr lang="en-US" sz="1200" kern="1200" dirty="0" smtClean="0"/>
              <a:t>, a set of scenarios were selected to be used for testing </a:t>
            </a:r>
            <a:endParaRPr lang="en-US" sz="1200" kern="1200" dirty="0"/>
          </a:p>
          <a:p>
            <a:pPr marL="401638" lvl="1" indent="-166688" algn="l" defTabSz="5334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200" kern="1200" dirty="0" smtClean="0"/>
              <a:t>The testing will not demonstrate complete conformance to the implementation guide as it is not practical for ONC certification  testing to be exhaustive</a:t>
            </a:r>
            <a:endParaRPr lang="en-US" sz="12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390525" y="4163218"/>
            <a:ext cx="3007233" cy="1668316"/>
          </a:xfrm>
          <a:custGeom>
            <a:avLst/>
            <a:gdLst>
              <a:gd name="connsiteX0" fmla="*/ 0 w 3007233"/>
              <a:gd name="connsiteY0" fmla="*/ 278058 h 1668316"/>
              <a:gd name="connsiteX1" fmla="*/ 278058 w 3007233"/>
              <a:gd name="connsiteY1" fmla="*/ 0 h 1668316"/>
              <a:gd name="connsiteX2" fmla="*/ 2729175 w 3007233"/>
              <a:gd name="connsiteY2" fmla="*/ 0 h 1668316"/>
              <a:gd name="connsiteX3" fmla="*/ 3007233 w 3007233"/>
              <a:gd name="connsiteY3" fmla="*/ 278058 h 1668316"/>
              <a:gd name="connsiteX4" fmla="*/ 3007233 w 3007233"/>
              <a:gd name="connsiteY4" fmla="*/ 1390258 h 1668316"/>
              <a:gd name="connsiteX5" fmla="*/ 2729175 w 3007233"/>
              <a:gd name="connsiteY5" fmla="*/ 1668316 h 1668316"/>
              <a:gd name="connsiteX6" fmla="*/ 278058 w 3007233"/>
              <a:gd name="connsiteY6" fmla="*/ 1668316 h 1668316"/>
              <a:gd name="connsiteX7" fmla="*/ 0 w 3007233"/>
              <a:gd name="connsiteY7" fmla="*/ 1390258 h 1668316"/>
              <a:gd name="connsiteX8" fmla="*/ 0 w 3007233"/>
              <a:gd name="connsiteY8" fmla="*/ 278058 h 166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07233" h="1668316">
                <a:moveTo>
                  <a:pt x="0" y="278058"/>
                </a:moveTo>
                <a:cubicBezTo>
                  <a:pt x="0" y="124491"/>
                  <a:pt x="124491" y="0"/>
                  <a:pt x="278058" y="0"/>
                </a:cubicBezTo>
                <a:lnTo>
                  <a:pt x="2729175" y="0"/>
                </a:lnTo>
                <a:cubicBezTo>
                  <a:pt x="2882742" y="0"/>
                  <a:pt x="3007233" y="124491"/>
                  <a:pt x="3007233" y="278058"/>
                </a:cubicBezTo>
                <a:lnTo>
                  <a:pt x="3007233" y="1390258"/>
                </a:lnTo>
                <a:cubicBezTo>
                  <a:pt x="3007233" y="1543825"/>
                  <a:pt x="2882742" y="1668316"/>
                  <a:pt x="2729175" y="1668316"/>
                </a:cubicBezTo>
                <a:lnTo>
                  <a:pt x="278058" y="1668316"/>
                </a:lnTo>
                <a:cubicBezTo>
                  <a:pt x="124491" y="1668316"/>
                  <a:pt x="0" y="1543825"/>
                  <a:pt x="0" y="1390258"/>
                </a:cubicBezTo>
                <a:lnTo>
                  <a:pt x="0" y="278058"/>
                </a:lnTo>
                <a:close/>
              </a:path>
            </a:pathLst>
          </a:custGeom>
          <a:solidFill>
            <a:schemeClr val="accent1"/>
          </a:solid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57640" tIns="119540" rIns="157640" bIns="119540" numCol="1" spcCol="1270" anchor="ctr" anchorCtr="0">
            <a:noAutofit/>
          </a:bodyPr>
          <a:lstStyle/>
          <a:p>
            <a:pPr lvl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 smtClean="0"/>
              <a:t>Health IT </a:t>
            </a:r>
            <a:r>
              <a:rPr lang="en-US" dirty="0"/>
              <a:t>M</a:t>
            </a:r>
            <a:r>
              <a:rPr lang="en-US" kern="1200" dirty="0" smtClean="0"/>
              <a:t>odule certification testing is driven by the test data</a:t>
            </a:r>
            <a:endParaRPr lang="en-US" kern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B21DEC-B2E7-4DB1-B478-8098B74F8C3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599" y="5817513"/>
            <a:ext cx="813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The Centers for Disease Control and Prevention (CDC), </a:t>
            </a:r>
            <a:r>
              <a:rPr lang="en-US" sz="900" dirty="0"/>
              <a:t>in collaboration with </a:t>
            </a:r>
            <a:r>
              <a:rPr lang="en-US" sz="900" dirty="0" smtClean="0"/>
              <a:t>NIST, developed the </a:t>
            </a:r>
            <a:r>
              <a:rPr lang="en-US" sz="900" dirty="0"/>
              <a:t>t</a:t>
            </a:r>
            <a:r>
              <a:rPr lang="en-US" sz="900" dirty="0" smtClean="0"/>
              <a:t>est </a:t>
            </a:r>
            <a:r>
              <a:rPr lang="en-US" sz="900" dirty="0"/>
              <a:t>s</a:t>
            </a:r>
            <a:r>
              <a:rPr lang="en-US" sz="900" dirty="0" smtClean="0"/>
              <a:t>cenarios and test </a:t>
            </a:r>
            <a:r>
              <a:rPr lang="en-US" sz="900" dirty="0"/>
              <a:t>d</a:t>
            </a:r>
            <a:r>
              <a:rPr lang="en-US" sz="900" dirty="0" smtClean="0"/>
              <a:t>ata for the syndromic </a:t>
            </a:r>
            <a:r>
              <a:rPr lang="en-US" sz="900" dirty="0"/>
              <a:t>s</a:t>
            </a:r>
            <a:r>
              <a:rPr lang="en-US" sz="900" dirty="0" smtClean="0"/>
              <a:t>urveillance testing process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8974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127F.tmp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Franklin Gothic Dem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ppt127F.tmp</Template>
  <TotalTime>48226</TotalTime>
  <Words>3369</Words>
  <Application>Microsoft Office PowerPoint</Application>
  <PresentationFormat>On-screen Show (4:3)</PresentationFormat>
  <Paragraphs>407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ＭＳ Ｐゴシック</vt:lpstr>
      <vt:lpstr>Arial</vt:lpstr>
      <vt:lpstr>Calibri</vt:lpstr>
      <vt:lpstr>Franklin Gothic Demi</vt:lpstr>
      <vt:lpstr>Times New Roman</vt:lpstr>
      <vt:lpstr>Wingdings</vt:lpstr>
      <vt:lpstr>ppt127F.tmp</vt:lpstr>
      <vt:lpstr>2015 ONC Certification Testing  Approach Overview:  Using the HL7 V2 Syndromic Surveillance Test Tool for Testing a Health IT Module</vt:lpstr>
      <vt:lpstr>Purpose</vt:lpstr>
      <vt:lpstr>Table of Contents</vt:lpstr>
      <vt:lpstr>Resources</vt:lpstr>
      <vt:lpstr>ONC Final Rule Criterion – Syndromic Surveillance</vt:lpstr>
      <vt:lpstr>Referenced Standards – Syndromic Surveillance</vt:lpstr>
      <vt:lpstr>Referenced Content Exchange Standards Documents</vt:lpstr>
      <vt:lpstr>http://hl7v2-ss-r2-testing.nist.gov/ </vt:lpstr>
      <vt:lpstr>Scope of ONC Final Rule Criteria and Testing</vt:lpstr>
      <vt:lpstr>ADT Message Types Required by Care Setting</vt:lpstr>
      <vt:lpstr>Out-of-Scope for ONC Final Rule Criteria and Testing</vt:lpstr>
      <vt:lpstr>Out-of-Scope for ONC Final Rule Criteria and Testing (cont’d)</vt:lpstr>
      <vt:lpstr>Derived Conformance Statements / Requirements</vt:lpstr>
      <vt:lpstr>Syndromic Surveillance to Public Health Testing Process</vt:lpstr>
      <vt:lpstr>Testing Workflow Diagram</vt:lpstr>
      <vt:lpstr>Test Cases and Associated Test Steps</vt:lpstr>
      <vt:lpstr>Test Cases and Associated Test Steps (cont’d)</vt:lpstr>
      <vt:lpstr>Test Data Documents for the Test Cases</vt:lpstr>
      <vt:lpstr>Test Data Documents for the Test Cases (cont’d)</vt:lpstr>
      <vt:lpstr>Test Data Documents for the Test Cases (cont’d)</vt:lpstr>
      <vt:lpstr>Test Data Documents for the Test Cases (cont’d)</vt:lpstr>
      <vt:lpstr>Test Data Categorization and Validation</vt:lpstr>
      <vt:lpstr>Test Data Categorization and Validation (cont’d)</vt:lpstr>
      <vt:lpstr>Test Category Assessment Table (Examples)</vt:lpstr>
      <vt:lpstr>Test Data Validation Examples</vt:lpstr>
      <vt:lpstr>Test Data Validation Examples (cont’d)</vt:lpstr>
      <vt:lpstr>Test Data Validation – Sequencing of Segments</vt:lpstr>
      <vt:lpstr>http://hl7v2-ss-r2-testing.nist.gov/</vt:lpstr>
      <vt:lpstr>Example Syndromic Surveillance Test Suite Screen</vt:lpstr>
      <vt:lpstr>Resources</vt:lpstr>
    </vt:vector>
  </TitlesOfParts>
  <Company>NIST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Certification Testing Supplement</dc:title>
  <dc:creator>Rob Snelick</dc:creator>
  <cp:lastModifiedBy>Taylor, Sheryl L.</cp:lastModifiedBy>
  <cp:revision>1112</cp:revision>
  <cp:lastPrinted>2015-10-20T17:31:38Z</cp:lastPrinted>
  <dcterms:created xsi:type="dcterms:W3CDTF">2010-05-04T12:43:55Z</dcterms:created>
  <dcterms:modified xsi:type="dcterms:W3CDTF">2016-01-21T16:41:35Z</dcterms:modified>
</cp:coreProperties>
</file>