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288" r:id="rId3"/>
    <p:sldId id="376" r:id="rId4"/>
    <p:sldId id="332" r:id="rId5"/>
    <p:sldId id="297" r:id="rId6"/>
    <p:sldId id="311" r:id="rId7"/>
    <p:sldId id="360" r:id="rId8"/>
    <p:sldId id="363" r:id="rId9"/>
    <p:sldId id="377" r:id="rId10"/>
    <p:sldId id="335" r:id="rId11"/>
    <p:sldId id="364" r:id="rId12"/>
    <p:sldId id="365" r:id="rId13"/>
    <p:sldId id="366" r:id="rId14"/>
    <p:sldId id="356" r:id="rId15"/>
    <p:sldId id="357" r:id="rId16"/>
    <p:sldId id="369" r:id="rId17"/>
    <p:sldId id="378" r:id="rId18"/>
    <p:sldId id="379" r:id="rId19"/>
    <p:sldId id="380" r:id="rId20"/>
    <p:sldId id="337" r:id="rId21"/>
    <p:sldId id="338" r:id="rId22"/>
    <p:sldId id="339" r:id="rId23"/>
    <p:sldId id="359" r:id="rId24"/>
    <p:sldId id="355" r:id="rId25"/>
    <p:sldId id="382" r:id="rId26"/>
    <p:sldId id="383" r:id="rId27"/>
    <p:sldId id="381" r:id="rId28"/>
    <p:sldId id="374" r:id="rId29"/>
    <p:sldId id="257" r:id="rId30"/>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26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ki Merrick" initials="R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19194D"/>
    <a:srgbClr val="FCD5B4"/>
    <a:srgbClr val="FF9999"/>
    <a:srgbClr val="D1D1F0"/>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660"/>
  </p:normalViewPr>
  <p:slideViewPr>
    <p:cSldViewPr>
      <p:cViewPr varScale="1">
        <p:scale>
          <a:sx n="79" d="100"/>
          <a:sy n="79" d="100"/>
        </p:scale>
        <p:origin x="1075" y="77"/>
      </p:cViewPr>
      <p:guideLst>
        <p:guide orient="horz" pos="528"/>
        <p:guide pos="2688"/>
      </p:guideLst>
    </p:cSldViewPr>
  </p:slideViewPr>
  <p:notesTextViewPr>
    <p:cViewPr>
      <p:scale>
        <a:sx n="100" d="100"/>
        <a:sy n="100" d="100"/>
      </p:scale>
      <p:origin x="0" y="0"/>
    </p:cViewPr>
  </p:notesTextViewPr>
  <p:sorterViewPr>
    <p:cViewPr>
      <p:scale>
        <a:sx n="100" d="100"/>
        <a:sy n="100" d="100"/>
      </p:scale>
      <p:origin x="0" y="-55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1/12/2017</a:t>
            </a:fld>
            <a:endParaRPr lang="en-US"/>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575315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7513" y="0"/>
            <a:ext cx="2982742"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1/12/2017</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88805" y="4416426"/>
            <a:ext cx="5504204"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675"/>
            <a:ext cx="2982742"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7513" y="8829675"/>
            <a:ext cx="2982742"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371072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dirty="0"/>
          </a:p>
        </p:txBody>
      </p:sp>
    </p:spTree>
    <p:extLst>
      <p:ext uri="{BB962C8B-B14F-4D97-AF65-F5344CB8AC3E}">
        <p14:creationId xmlns:p14="http://schemas.microsoft.com/office/powerpoint/2010/main" val="40062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21</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22</a:t>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24</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1498FD08-3005-48CD-9831-CACD5758C3F7}" type="datetime1">
              <a:rPr lang="en-US" smtClean="0"/>
              <a:t>1/12/2017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026F6BDD-DAEA-4B56-A3BE-D4B587CDD05B}" type="datetime1">
              <a:rPr lang="en-US" smtClean="0"/>
              <a:t>1/12/2017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395573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4135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groups.google.com/d/forum/hl7v2-lab-orders-interface-testing"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hl7.org/implement/standards/product_brief.cfm?product_id=15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roups.google.com/d/forum/hl7v2-lab-orders-interface-tes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hl7.org/implement/standards/product_brief.cfm?product_id=152"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inc.org/"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04800" y="762000"/>
            <a:ext cx="8458200" cy="954107"/>
          </a:xfrm>
        </p:spPr>
        <p:txBody>
          <a:bodyPr/>
          <a:lstStyle/>
          <a:p>
            <a:pPr eaLnBrk="1" hangingPunct="1"/>
            <a:r>
              <a:rPr lang="en-US" dirty="0"/>
              <a:t>Understanding Conformance Testing </a:t>
            </a:r>
            <a:br>
              <a:rPr lang="en-US" dirty="0"/>
            </a:br>
            <a:r>
              <a:rPr lang="en-US" dirty="0"/>
              <a:t>Using the NIST HL7 v2 LOI Validation Tool</a:t>
            </a:r>
          </a:p>
        </p:txBody>
      </p:sp>
      <p:sp>
        <p:nvSpPr>
          <p:cNvPr id="3" name="Subtitle 2"/>
          <p:cNvSpPr>
            <a:spLocks noGrp="1"/>
          </p:cNvSpPr>
          <p:nvPr>
            <p:ph type="subTitle" idx="1"/>
          </p:nvPr>
        </p:nvSpPr>
        <p:spPr>
          <a:xfrm>
            <a:off x="304800" y="2286000"/>
            <a:ext cx="7543800" cy="869950"/>
          </a:xfrm>
        </p:spPr>
        <p:txBody>
          <a:bodyPr/>
          <a:lstStyle/>
          <a:p>
            <a:pPr algn="l"/>
            <a:r>
              <a:rPr lang="en-US" dirty="0">
                <a:solidFill>
                  <a:schemeClr val="tx1"/>
                </a:solidFill>
              </a:rPr>
              <a:t>Conformance Criterion: </a:t>
            </a:r>
          </a:p>
          <a:p>
            <a:pPr algn="l"/>
            <a:r>
              <a:rPr lang="en-US" dirty="0">
                <a:solidFill>
                  <a:schemeClr val="tx1"/>
                </a:solidFill>
              </a:rPr>
              <a:t>Transmit laboratory orders</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a:t>
            </a:r>
            <a:r>
              <a:rPr lang="en-US" sz="2400" i="1" dirty="0">
                <a:solidFill>
                  <a:srgbClr val="19194D"/>
                </a:solidFill>
                <a:latin typeface="+mn-lt"/>
              </a:rPr>
              <a:t>NIST</a:t>
            </a:r>
            <a:r>
              <a:rPr lang="en-US" sz="2400" i="1" dirty="0">
                <a:solidFill>
                  <a:schemeClr val="accent2">
                    <a:lumMod val="50000"/>
                  </a:schemeClr>
                </a:solidFill>
                <a:latin typeface="+mn-lt"/>
              </a:rPr>
              <a:t> (rsnelick@nist.gov)</a:t>
            </a:r>
          </a:p>
          <a:p>
            <a:pPr fontAlgn="auto">
              <a:spcBef>
                <a:spcPct val="20000"/>
              </a:spcBef>
              <a:spcAft>
                <a:spcPts val="0"/>
              </a:spcAft>
              <a:buFont typeface="Arial" pitchFamily="34" charset="0"/>
              <a:buNone/>
              <a:defRPr/>
            </a:pPr>
            <a:r>
              <a:rPr lang="en-US" sz="2400" i="1" dirty="0">
                <a:solidFill>
                  <a:srgbClr val="19194D"/>
                </a:solidFill>
                <a:latin typeface="+mn-lt"/>
              </a:rPr>
              <a:t>January 12, 2017</a:t>
            </a: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225" y="120650"/>
            <a:ext cx="8229600" cy="523220"/>
          </a:xfrm>
        </p:spPr>
        <p:txBody>
          <a:bodyPr/>
          <a:lstStyle/>
          <a:p>
            <a:r>
              <a:rPr lang="en-US" dirty="0"/>
              <a:t>Create New Lab Orders Testing Workflow Diagram</a:t>
            </a:r>
          </a:p>
        </p:txBody>
      </p:sp>
      <p:sp>
        <p:nvSpPr>
          <p:cNvPr id="4" name="Content Placeholder 3"/>
          <p:cNvSpPr>
            <a:spLocks noGrp="1"/>
          </p:cNvSpPr>
          <p:nvPr>
            <p:ph idx="1"/>
          </p:nvPr>
        </p:nvSpPr>
        <p:spPr>
          <a:xfrm>
            <a:off x="390525" y="657225"/>
            <a:ext cx="8601075" cy="1124662"/>
          </a:xfrm>
        </p:spPr>
        <p:txBody>
          <a:bodyPr/>
          <a:lstStyle/>
          <a:p>
            <a:pPr marL="0" indent="0">
              <a:buNone/>
            </a:pPr>
            <a:r>
              <a:rPr lang="en-US" sz="2200" dirty="0"/>
              <a:t>This diagram shows</a:t>
            </a:r>
          </a:p>
          <a:p>
            <a:pPr lvl="1"/>
            <a:r>
              <a:rPr lang="en-US" sz="1800" dirty="0"/>
              <a:t>How the steps of the create new lab orders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10</a:t>
            </a:fld>
            <a:endParaRPr lang="en-US"/>
          </a:p>
        </p:txBody>
      </p:sp>
      <p:pic>
        <p:nvPicPr>
          <p:cNvPr id="5" name="Picture 4"/>
          <p:cNvPicPr>
            <a:picLocks noChangeAspect="1"/>
          </p:cNvPicPr>
          <p:nvPr/>
        </p:nvPicPr>
        <p:blipFill>
          <a:blip r:embed="rId2"/>
          <a:stretch>
            <a:fillRect/>
          </a:stretch>
        </p:blipFill>
        <p:spPr>
          <a:xfrm>
            <a:off x="610428" y="1676400"/>
            <a:ext cx="7085772" cy="4419600"/>
          </a:xfrm>
          <a:prstGeom prst="rect">
            <a:avLst/>
          </a:prstGeom>
        </p:spPr>
      </p:pic>
      <p:sp>
        <p:nvSpPr>
          <p:cNvPr id="8" name="TextBox 7"/>
          <p:cNvSpPr txBox="1"/>
          <p:nvPr/>
        </p:nvSpPr>
        <p:spPr>
          <a:xfrm>
            <a:off x="6477001" y="4971871"/>
            <a:ext cx="2667000" cy="1200329"/>
          </a:xfrm>
          <a:prstGeom prst="rect">
            <a:avLst/>
          </a:prstGeom>
          <a:noFill/>
        </p:spPr>
        <p:txBody>
          <a:bodyPr wrap="square" rtlCol="0">
            <a:spAutoFit/>
          </a:bodyPr>
          <a:lstStyle/>
          <a:p>
            <a:r>
              <a:rPr lang="en-US" sz="1200" dirty="0"/>
              <a:t>Testing workflow diagrams for Cancel Order messages and Add-on Test messages are available in the NIST LOI-EHR Normative Test Process Document accessed via the Documentation tab in the LOI Tool</a:t>
            </a:r>
          </a:p>
        </p:txBody>
      </p:sp>
    </p:spTree>
    <p:extLst>
      <p:ext uri="{BB962C8B-B14F-4D97-AF65-F5344CB8AC3E}">
        <p14:creationId xmlns:p14="http://schemas.microsoft.com/office/powerpoint/2010/main" val="30935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3306" y="1743075"/>
            <a:ext cx="6715294" cy="4419198"/>
          </a:xfrm>
          <a:prstGeom prst="rect">
            <a:avLst/>
          </a:prstGeom>
        </p:spPr>
      </p:pic>
      <p:sp>
        <p:nvSpPr>
          <p:cNvPr id="3" name="Title 2"/>
          <p:cNvSpPr>
            <a:spLocks noGrp="1"/>
          </p:cNvSpPr>
          <p:nvPr>
            <p:ph type="title"/>
          </p:nvPr>
        </p:nvSpPr>
        <p:spPr>
          <a:xfrm>
            <a:off x="276225" y="120650"/>
            <a:ext cx="8229600" cy="523220"/>
          </a:xfrm>
        </p:spPr>
        <p:txBody>
          <a:bodyPr/>
          <a:lstStyle/>
          <a:p>
            <a:r>
              <a:rPr lang="en-US" dirty="0"/>
              <a:t>Receive Accept ACK Testing Workflow Diagram</a:t>
            </a:r>
          </a:p>
        </p:txBody>
      </p:sp>
      <p:sp>
        <p:nvSpPr>
          <p:cNvPr id="4" name="Content Placeholder 3"/>
          <p:cNvSpPr>
            <a:spLocks noGrp="1"/>
          </p:cNvSpPr>
          <p:nvPr>
            <p:ph idx="1"/>
          </p:nvPr>
        </p:nvSpPr>
        <p:spPr>
          <a:xfrm>
            <a:off x="390525" y="657225"/>
            <a:ext cx="8677275" cy="1124662"/>
          </a:xfrm>
        </p:spPr>
        <p:txBody>
          <a:bodyPr/>
          <a:lstStyle/>
          <a:p>
            <a:pPr marL="0" indent="0">
              <a:buNone/>
            </a:pPr>
            <a:r>
              <a:rPr lang="en-US" sz="2200" dirty="0"/>
              <a:t>This diagram shows</a:t>
            </a:r>
          </a:p>
          <a:p>
            <a:pPr lvl="1"/>
            <a:r>
              <a:rPr lang="en-US" sz="1800" dirty="0"/>
              <a:t>How the steps of the receive Accept Acknowledgement*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11</a:t>
            </a:fld>
            <a:endParaRPr lang="en-US"/>
          </a:p>
        </p:txBody>
      </p:sp>
      <p:sp>
        <p:nvSpPr>
          <p:cNvPr id="9" name="TextBox 8"/>
          <p:cNvSpPr txBox="1"/>
          <p:nvPr/>
        </p:nvSpPr>
        <p:spPr>
          <a:xfrm>
            <a:off x="7543800" y="5334000"/>
            <a:ext cx="1600200" cy="830997"/>
          </a:xfrm>
          <a:prstGeom prst="rect">
            <a:avLst/>
          </a:prstGeom>
          <a:noFill/>
        </p:spPr>
        <p:txBody>
          <a:bodyPr wrap="square" rtlCol="0">
            <a:spAutoFit/>
          </a:bodyPr>
          <a:lstStyle/>
          <a:p>
            <a:r>
              <a:rPr lang="en-US" sz="1200" dirty="0"/>
              <a:t>*Acknowledgement messages are tested only in the PT Test Scenario</a:t>
            </a:r>
          </a:p>
        </p:txBody>
      </p:sp>
    </p:spTree>
    <p:extLst>
      <p:ext uri="{BB962C8B-B14F-4D97-AF65-F5344CB8AC3E}">
        <p14:creationId xmlns:p14="http://schemas.microsoft.com/office/powerpoint/2010/main" val="214022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147719" y="1781887"/>
            <a:ext cx="6777081" cy="4377354"/>
          </a:xfrm>
          <a:prstGeom prst="rect">
            <a:avLst/>
          </a:prstGeom>
        </p:spPr>
      </p:pic>
      <p:sp>
        <p:nvSpPr>
          <p:cNvPr id="3" name="Title 2"/>
          <p:cNvSpPr>
            <a:spLocks noGrp="1"/>
          </p:cNvSpPr>
          <p:nvPr>
            <p:ph type="title"/>
          </p:nvPr>
        </p:nvSpPr>
        <p:spPr>
          <a:xfrm>
            <a:off x="276224" y="120650"/>
            <a:ext cx="8410575" cy="954107"/>
          </a:xfrm>
        </p:spPr>
        <p:txBody>
          <a:bodyPr/>
          <a:lstStyle/>
          <a:p>
            <a:r>
              <a:rPr lang="en-US" dirty="0"/>
              <a:t>Receive Application ACK Testing Workflow Diagram</a:t>
            </a:r>
          </a:p>
        </p:txBody>
      </p:sp>
      <p:sp>
        <p:nvSpPr>
          <p:cNvPr id="4" name="Content Placeholder 3"/>
          <p:cNvSpPr>
            <a:spLocks noGrp="1"/>
          </p:cNvSpPr>
          <p:nvPr>
            <p:ph idx="1"/>
          </p:nvPr>
        </p:nvSpPr>
        <p:spPr>
          <a:xfrm>
            <a:off x="276225" y="657225"/>
            <a:ext cx="8867775" cy="1124662"/>
          </a:xfrm>
        </p:spPr>
        <p:txBody>
          <a:bodyPr/>
          <a:lstStyle/>
          <a:p>
            <a:pPr marL="0" indent="0">
              <a:buNone/>
            </a:pPr>
            <a:r>
              <a:rPr lang="en-US" sz="2200" dirty="0"/>
              <a:t>This diagram shows</a:t>
            </a:r>
          </a:p>
          <a:p>
            <a:pPr lvl="1"/>
            <a:r>
              <a:rPr lang="en-US" sz="1800" dirty="0"/>
              <a:t>How the steps of the send Application Acknowledgement*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12</a:t>
            </a:fld>
            <a:endParaRPr lang="en-US"/>
          </a:p>
        </p:txBody>
      </p:sp>
      <p:sp>
        <p:nvSpPr>
          <p:cNvPr id="6" name="TextBox 5"/>
          <p:cNvSpPr txBox="1"/>
          <p:nvPr/>
        </p:nvSpPr>
        <p:spPr>
          <a:xfrm>
            <a:off x="7543800" y="5334000"/>
            <a:ext cx="1600200" cy="830997"/>
          </a:xfrm>
          <a:prstGeom prst="rect">
            <a:avLst/>
          </a:prstGeom>
          <a:noFill/>
        </p:spPr>
        <p:txBody>
          <a:bodyPr wrap="square" rtlCol="0">
            <a:spAutoFit/>
          </a:bodyPr>
          <a:lstStyle/>
          <a:p>
            <a:r>
              <a:rPr lang="en-US" sz="1200" dirty="0"/>
              <a:t>*Acknowledgement messages are tested only in the PT Test Scenario</a:t>
            </a:r>
          </a:p>
        </p:txBody>
      </p:sp>
    </p:spTree>
    <p:extLst>
      <p:ext uri="{BB962C8B-B14F-4D97-AF65-F5344CB8AC3E}">
        <p14:creationId xmlns:p14="http://schemas.microsoft.com/office/powerpoint/2010/main" val="77182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35074" y="1892239"/>
            <a:ext cx="6361126" cy="4272757"/>
          </a:xfrm>
          <a:prstGeom prst="rect">
            <a:avLst/>
          </a:prstGeom>
        </p:spPr>
      </p:pic>
      <p:sp>
        <p:nvSpPr>
          <p:cNvPr id="3" name="Title 2"/>
          <p:cNvSpPr>
            <a:spLocks noGrp="1"/>
          </p:cNvSpPr>
          <p:nvPr>
            <p:ph type="title"/>
          </p:nvPr>
        </p:nvSpPr>
        <p:spPr>
          <a:xfrm>
            <a:off x="276224" y="120650"/>
            <a:ext cx="8791575" cy="523220"/>
          </a:xfrm>
        </p:spPr>
        <p:txBody>
          <a:bodyPr/>
          <a:lstStyle/>
          <a:p>
            <a:r>
              <a:rPr lang="en-US" dirty="0"/>
              <a:t>Send Accept ACK Testing Workflow Diagram</a:t>
            </a:r>
          </a:p>
        </p:txBody>
      </p:sp>
      <p:sp>
        <p:nvSpPr>
          <p:cNvPr id="4" name="Content Placeholder 3"/>
          <p:cNvSpPr>
            <a:spLocks noGrp="1"/>
          </p:cNvSpPr>
          <p:nvPr>
            <p:ph idx="1"/>
          </p:nvPr>
        </p:nvSpPr>
        <p:spPr>
          <a:xfrm>
            <a:off x="390525" y="657225"/>
            <a:ext cx="8677274" cy="1124662"/>
          </a:xfrm>
        </p:spPr>
        <p:txBody>
          <a:bodyPr/>
          <a:lstStyle/>
          <a:p>
            <a:pPr marL="0" indent="0">
              <a:buNone/>
            </a:pPr>
            <a:r>
              <a:rPr lang="en-US" sz="2200" dirty="0"/>
              <a:t>This diagram shows</a:t>
            </a:r>
          </a:p>
          <a:p>
            <a:pPr lvl="1"/>
            <a:r>
              <a:rPr lang="en-US" sz="1800" dirty="0"/>
              <a:t>How the test steps are sequenced for the send Accept Acknowledgement* message (sent in response to the Application Acknowledgement message)</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13</a:t>
            </a:fld>
            <a:endParaRPr lang="en-US"/>
          </a:p>
        </p:txBody>
      </p:sp>
      <p:sp>
        <p:nvSpPr>
          <p:cNvPr id="8" name="TextBox 7"/>
          <p:cNvSpPr txBox="1"/>
          <p:nvPr/>
        </p:nvSpPr>
        <p:spPr>
          <a:xfrm>
            <a:off x="7543800" y="5334000"/>
            <a:ext cx="1600200" cy="830997"/>
          </a:xfrm>
          <a:prstGeom prst="rect">
            <a:avLst/>
          </a:prstGeom>
          <a:noFill/>
        </p:spPr>
        <p:txBody>
          <a:bodyPr wrap="square" rtlCol="0">
            <a:spAutoFit/>
          </a:bodyPr>
          <a:lstStyle/>
          <a:p>
            <a:r>
              <a:rPr lang="en-US" sz="1200" dirty="0"/>
              <a:t>*Acknowledgement messages are tested only in the PT Test Scenario</a:t>
            </a:r>
          </a:p>
        </p:txBody>
      </p:sp>
    </p:spTree>
    <p:extLst>
      <p:ext uri="{BB962C8B-B14F-4D97-AF65-F5344CB8AC3E}">
        <p14:creationId xmlns:p14="http://schemas.microsoft.com/office/powerpoint/2010/main" val="859238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and Test Steps</a:t>
            </a:r>
          </a:p>
        </p:txBody>
      </p:sp>
      <p:sp>
        <p:nvSpPr>
          <p:cNvPr id="4" name="Content Placeholder 3"/>
          <p:cNvSpPr>
            <a:spLocks noGrp="1"/>
          </p:cNvSpPr>
          <p:nvPr>
            <p:ph idx="1"/>
          </p:nvPr>
        </p:nvSpPr>
        <p:spPr>
          <a:xfrm>
            <a:off x="390525" y="838200"/>
            <a:ext cx="8524875" cy="5181600"/>
          </a:xfrm>
        </p:spPr>
        <p:txBody>
          <a:bodyPr/>
          <a:lstStyle/>
          <a:p>
            <a:r>
              <a:rPr lang="en-US" sz="1800" dirty="0"/>
              <a:t>Test data are available in the LOI Test Tool via the Test Cases provided in the LOI-EHR Test Plan</a:t>
            </a:r>
          </a:p>
          <a:p>
            <a:r>
              <a:rPr lang="en-US" sz="1800" dirty="0"/>
              <a:t>The Test Cases are composed of Test Steps</a:t>
            </a:r>
          </a:p>
          <a:p>
            <a:r>
              <a:rPr lang="en-US" sz="1800" dirty="0"/>
              <a:t>Each Test Step includes a Test Story, Test Data Specification, Message Content Data Sheet, Test Message, and (where applicable) a Juror Document</a:t>
            </a:r>
          </a:p>
          <a:p>
            <a:r>
              <a:rPr lang="en-US" sz="1800" dirty="0"/>
              <a:t>The HL7 Version 2.5.1 Implementation Guide: S&amp;I Framework Laboratory Orders (LOI) from EHR interoperability standard defines </a:t>
            </a:r>
            <a:r>
              <a:rPr lang="en-US" sz="1800" u="sng" dirty="0"/>
              <a:t>four Profile options </a:t>
            </a:r>
            <a:r>
              <a:rPr lang="en-US" sz="1800" dirty="0"/>
              <a:t>relevant for conformance testing: </a:t>
            </a:r>
          </a:p>
          <a:p>
            <a:pPr lvl="1"/>
            <a:r>
              <a:rPr lang="en-US" sz="1600" dirty="0"/>
              <a:t>LOI_GU_PRU_PROFILE – ID: 2.16.840.1.113883.9.85 </a:t>
            </a:r>
          </a:p>
          <a:p>
            <a:pPr lvl="1"/>
            <a:r>
              <a:rPr lang="en-US" sz="1600" dirty="0"/>
              <a:t>LOI_GU_PRN_PROFILE – ID: 2.16.840.1.113883.9.86</a:t>
            </a:r>
          </a:p>
          <a:p>
            <a:pPr lvl="1"/>
            <a:r>
              <a:rPr lang="en-US" sz="1600" dirty="0"/>
              <a:t>LOI_NG_PRU_PROFILE – ID: 2.16.840.1.113883.9.87</a:t>
            </a:r>
          </a:p>
          <a:p>
            <a:pPr lvl="1"/>
            <a:r>
              <a:rPr lang="en-US" sz="1600" dirty="0"/>
              <a:t>LOI_NG_PRN_PROFILE – ID: 2.16.840.1.113883.9.88</a:t>
            </a:r>
          </a:p>
          <a:p>
            <a:r>
              <a:rPr lang="en-US" sz="1800" dirty="0"/>
              <a:t>The Tool provides </a:t>
            </a:r>
            <a:r>
              <a:rPr lang="en-US" sz="1800" b="1" dirty="0"/>
              <a:t>ten</a:t>
            </a:r>
            <a:r>
              <a:rPr lang="en-US" sz="1800" dirty="0"/>
              <a:t> Test Cases for the GU Profile options and </a:t>
            </a:r>
            <a:r>
              <a:rPr lang="en-US" sz="1800" b="1" dirty="0"/>
              <a:t>ten</a:t>
            </a:r>
            <a:r>
              <a:rPr lang="en-US" sz="1800" dirty="0"/>
              <a:t> for the NG Profile options, some of which use either the PRU or PRN Profile option</a:t>
            </a:r>
          </a:p>
          <a:p>
            <a:r>
              <a:rPr lang="en-US" sz="1800" dirty="0"/>
              <a:t>For the purpose of the testing, conformance to either the GU_PRU, GU_PRN, NG_PRU, </a:t>
            </a:r>
            <a:r>
              <a:rPr lang="en-US" sz="1800" b="1" dirty="0"/>
              <a:t>or</a:t>
            </a:r>
            <a:r>
              <a:rPr lang="en-US" sz="1800" dirty="0"/>
              <a:t> NG_PRN Profile option is required — the Vendor will inform the Tester as to which Profile option their HIT Module is conformant</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14</a:t>
            </a:fld>
            <a:endParaRPr lang="en-US" dirty="0"/>
          </a:p>
        </p:txBody>
      </p:sp>
    </p:spTree>
    <p:extLst>
      <p:ext uri="{BB962C8B-B14F-4D97-AF65-F5344CB8AC3E}">
        <p14:creationId xmlns:p14="http://schemas.microsoft.com/office/powerpoint/2010/main" val="176668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715375" cy="523220"/>
          </a:xfrm>
        </p:spPr>
        <p:txBody>
          <a:bodyPr/>
          <a:lstStyle/>
          <a:p>
            <a:r>
              <a:rPr lang="en-US" dirty="0"/>
              <a:t>Test Cases and Test Steps (cont’d)</a:t>
            </a:r>
          </a:p>
        </p:txBody>
      </p:sp>
      <p:sp>
        <p:nvSpPr>
          <p:cNvPr id="4" name="Content Placeholder 3"/>
          <p:cNvSpPr>
            <a:spLocks noGrp="1"/>
          </p:cNvSpPr>
          <p:nvPr>
            <p:ph idx="1"/>
          </p:nvPr>
        </p:nvSpPr>
        <p:spPr>
          <a:xfrm>
            <a:off x="390525" y="762000"/>
            <a:ext cx="4943475" cy="4384422"/>
          </a:xfrm>
        </p:spPr>
        <p:txBody>
          <a:bodyPr/>
          <a:lstStyle/>
          <a:p>
            <a:r>
              <a:rPr lang="en-US" sz="2000" dirty="0"/>
              <a:t>Test Cases/Steps for the four Profile options are provided in the LOI-EHR Test Plan in the LOI Test Tool</a:t>
            </a:r>
          </a:p>
          <a:p>
            <a:r>
              <a:rPr lang="en-US" sz="2000" dirty="0"/>
              <a:t>This figure shows a sub-set of the Test Cases/Steps in the LOI-EHR Test Plan for the GU Profile option</a:t>
            </a:r>
          </a:p>
          <a:p>
            <a:r>
              <a:rPr lang="en-US" sz="2000" dirty="0"/>
              <a:t>The Tester shall execute all </a:t>
            </a:r>
            <a:r>
              <a:rPr lang="en-US" sz="2000" b="1" dirty="0"/>
              <a:t>ten </a:t>
            </a:r>
            <a:r>
              <a:rPr lang="en-US" sz="2000" dirty="0"/>
              <a:t>Test Cases for </a:t>
            </a:r>
            <a:r>
              <a:rPr lang="en-US" sz="2000" b="1" dirty="0"/>
              <a:t>either</a:t>
            </a:r>
            <a:r>
              <a:rPr lang="en-US" sz="2000" dirty="0"/>
              <a:t> the GU or NG Profile (and in some instances for the GU_PRU or GU_PRN or NG_PRU or NG_PRN Profile option)</a:t>
            </a:r>
          </a:p>
          <a:p>
            <a:r>
              <a:rPr lang="en-US" sz="2000" dirty="0"/>
              <a:t>For certain Test Cases, the Tester need not execute optional* Test Cases</a:t>
            </a:r>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15</a:t>
            </a:fld>
            <a:endParaRPr lang="en-US" dirty="0"/>
          </a:p>
        </p:txBody>
      </p:sp>
      <p:grpSp>
        <p:nvGrpSpPr>
          <p:cNvPr id="8" name="Group 7"/>
          <p:cNvGrpSpPr/>
          <p:nvPr/>
        </p:nvGrpSpPr>
        <p:grpSpPr>
          <a:xfrm>
            <a:off x="2819400" y="1953147"/>
            <a:ext cx="3132698" cy="3066324"/>
            <a:chOff x="2819400" y="1953147"/>
            <a:chExt cx="3132698" cy="3066324"/>
          </a:xfrm>
        </p:grpSpPr>
        <p:sp>
          <p:nvSpPr>
            <p:cNvPr id="3" name="Right Arrow 2"/>
            <p:cNvSpPr/>
            <p:nvPr/>
          </p:nvSpPr>
          <p:spPr>
            <a:xfrm>
              <a:off x="5255951" y="1953147"/>
              <a:ext cx="696147" cy="6027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4648200"/>
              <a:ext cx="1066800" cy="371271"/>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76200" y="5895201"/>
            <a:ext cx="5715000" cy="276999"/>
          </a:xfrm>
          <a:prstGeom prst="rect">
            <a:avLst/>
          </a:prstGeom>
          <a:noFill/>
        </p:spPr>
        <p:txBody>
          <a:bodyPr wrap="square" rtlCol="0">
            <a:spAutoFit/>
          </a:bodyPr>
          <a:lstStyle/>
          <a:p>
            <a:r>
              <a:rPr lang="en-US" sz="1200" dirty="0"/>
              <a:t>*Support for the capabilities in optional Test Cases is preferred but not required</a:t>
            </a:r>
          </a:p>
        </p:txBody>
      </p:sp>
      <p:grpSp>
        <p:nvGrpSpPr>
          <p:cNvPr id="11" name="Group 10"/>
          <p:cNvGrpSpPr/>
          <p:nvPr/>
        </p:nvGrpSpPr>
        <p:grpSpPr>
          <a:xfrm>
            <a:off x="5110456" y="649493"/>
            <a:ext cx="3669269" cy="5446507"/>
            <a:chOff x="5110456" y="649493"/>
            <a:chExt cx="3669269" cy="5446507"/>
          </a:xfrm>
        </p:grpSpPr>
        <p:pic>
          <p:nvPicPr>
            <p:cNvPr id="6" name="Picture 5"/>
            <p:cNvPicPr>
              <a:picLocks noChangeAspect="1"/>
            </p:cNvPicPr>
            <p:nvPr/>
          </p:nvPicPr>
          <p:blipFill>
            <a:blip r:embed="rId2"/>
            <a:stretch>
              <a:fillRect/>
            </a:stretch>
          </p:blipFill>
          <p:spPr>
            <a:xfrm>
              <a:off x="6003074" y="649493"/>
              <a:ext cx="2776651" cy="5446507"/>
            </a:xfrm>
            <a:prstGeom prst="rect">
              <a:avLst/>
            </a:prstGeom>
            <a:ln>
              <a:solidFill>
                <a:schemeClr val="tx1"/>
              </a:solidFill>
            </a:ln>
          </p:spPr>
        </p:pic>
        <p:sp>
          <p:nvSpPr>
            <p:cNvPr id="10" name="TextBox 9"/>
            <p:cNvSpPr txBox="1"/>
            <p:nvPr/>
          </p:nvSpPr>
          <p:spPr>
            <a:xfrm>
              <a:off x="6858000" y="1905000"/>
              <a:ext cx="990600" cy="261610"/>
            </a:xfrm>
            <a:prstGeom prst="rect">
              <a:avLst/>
            </a:prstGeom>
            <a:noFill/>
          </p:spPr>
          <p:txBody>
            <a:bodyPr wrap="square" rtlCol="0">
              <a:spAutoFit/>
            </a:bodyPr>
            <a:lstStyle/>
            <a:p>
              <a:pPr algn="ctr"/>
              <a:r>
                <a:rPr lang="en-US" sz="1050" dirty="0">
                  <a:solidFill>
                    <a:srgbClr val="FF0000"/>
                  </a:solidFill>
                </a:rPr>
                <a:t>Test Case</a:t>
              </a:r>
            </a:p>
          </p:txBody>
        </p:sp>
        <p:sp>
          <p:nvSpPr>
            <p:cNvPr id="12" name="TextBox 11"/>
            <p:cNvSpPr txBox="1"/>
            <p:nvPr/>
          </p:nvSpPr>
          <p:spPr>
            <a:xfrm>
              <a:off x="7427324" y="2079625"/>
              <a:ext cx="990600" cy="261610"/>
            </a:xfrm>
            <a:prstGeom prst="rect">
              <a:avLst/>
            </a:prstGeom>
            <a:noFill/>
          </p:spPr>
          <p:txBody>
            <a:bodyPr wrap="square" rtlCol="0">
              <a:spAutoFit/>
            </a:bodyPr>
            <a:lstStyle/>
            <a:p>
              <a:pPr algn="ctr"/>
              <a:r>
                <a:rPr lang="en-US" sz="1050" dirty="0">
                  <a:solidFill>
                    <a:srgbClr val="FF0000"/>
                  </a:solidFill>
                </a:rPr>
                <a:t>Test Step</a:t>
              </a:r>
            </a:p>
          </p:txBody>
        </p:sp>
        <p:sp>
          <p:nvSpPr>
            <p:cNvPr id="13" name="TextBox 12"/>
            <p:cNvSpPr txBox="1"/>
            <p:nvPr/>
          </p:nvSpPr>
          <p:spPr>
            <a:xfrm>
              <a:off x="6248400" y="819308"/>
              <a:ext cx="1480068" cy="261610"/>
            </a:xfrm>
            <a:prstGeom prst="rect">
              <a:avLst/>
            </a:prstGeom>
            <a:noFill/>
          </p:spPr>
          <p:txBody>
            <a:bodyPr wrap="square" rtlCol="0">
              <a:spAutoFit/>
            </a:bodyPr>
            <a:lstStyle/>
            <a:p>
              <a:pPr algn="ctr"/>
              <a:r>
                <a:rPr lang="en-US" sz="1050" dirty="0">
                  <a:solidFill>
                    <a:srgbClr val="FF0000"/>
                  </a:solidFill>
                </a:rPr>
                <a:t>Profile option</a:t>
              </a:r>
            </a:p>
          </p:txBody>
        </p:sp>
        <p:sp>
          <p:nvSpPr>
            <p:cNvPr id="14" name="TextBox 13"/>
            <p:cNvSpPr txBox="1"/>
            <p:nvPr/>
          </p:nvSpPr>
          <p:spPr>
            <a:xfrm>
              <a:off x="6456836" y="989123"/>
              <a:ext cx="1145758" cy="261610"/>
            </a:xfrm>
            <a:prstGeom prst="rect">
              <a:avLst/>
            </a:prstGeom>
            <a:noFill/>
          </p:spPr>
          <p:txBody>
            <a:bodyPr wrap="square" rtlCol="0">
              <a:spAutoFit/>
            </a:bodyPr>
            <a:lstStyle/>
            <a:p>
              <a:pPr algn="ctr"/>
              <a:r>
                <a:rPr lang="en-US" sz="1050" dirty="0">
                  <a:solidFill>
                    <a:srgbClr val="FF0000"/>
                  </a:solidFill>
                </a:rPr>
                <a:t>Test Case</a:t>
              </a:r>
            </a:p>
          </p:txBody>
        </p:sp>
        <p:sp>
          <p:nvSpPr>
            <p:cNvPr id="15" name="TextBox 14"/>
            <p:cNvSpPr txBox="1"/>
            <p:nvPr/>
          </p:nvSpPr>
          <p:spPr>
            <a:xfrm>
              <a:off x="7467600" y="1180187"/>
              <a:ext cx="990600" cy="261610"/>
            </a:xfrm>
            <a:prstGeom prst="rect">
              <a:avLst/>
            </a:prstGeom>
            <a:noFill/>
          </p:spPr>
          <p:txBody>
            <a:bodyPr wrap="square" rtlCol="0">
              <a:spAutoFit/>
            </a:bodyPr>
            <a:lstStyle/>
            <a:p>
              <a:pPr algn="ctr"/>
              <a:r>
                <a:rPr lang="en-US" sz="1050" dirty="0">
                  <a:solidFill>
                    <a:srgbClr val="FF0000"/>
                  </a:solidFill>
                </a:rPr>
                <a:t>Test Step</a:t>
              </a:r>
            </a:p>
          </p:txBody>
        </p:sp>
        <p:sp>
          <p:nvSpPr>
            <p:cNvPr id="17" name="TextBox 16"/>
            <p:cNvSpPr txBox="1"/>
            <p:nvPr/>
          </p:nvSpPr>
          <p:spPr>
            <a:xfrm>
              <a:off x="5110457" y="5152045"/>
              <a:ext cx="1852037" cy="253916"/>
            </a:xfrm>
            <a:prstGeom prst="rect">
              <a:avLst/>
            </a:prstGeom>
            <a:noFill/>
          </p:spPr>
          <p:txBody>
            <a:bodyPr wrap="square" rtlCol="0">
              <a:spAutoFit/>
            </a:bodyPr>
            <a:lstStyle/>
            <a:p>
              <a:pPr algn="ctr"/>
              <a:r>
                <a:rPr lang="en-US" sz="1050" dirty="0">
                  <a:solidFill>
                    <a:srgbClr val="FF0000"/>
                  </a:solidFill>
                </a:rPr>
                <a:t>GU_PRU Profile option</a:t>
              </a:r>
            </a:p>
          </p:txBody>
        </p:sp>
        <p:sp>
          <p:nvSpPr>
            <p:cNvPr id="19" name="TextBox 18"/>
            <p:cNvSpPr txBox="1"/>
            <p:nvPr/>
          </p:nvSpPr>
          <p:spPr>
            <a:xfrm>
              <a:off x="5110456" y="5689684"/>
              <a:ext cx="1852037" cy="253916"/>
            </a:xfrm>
            <a:prstGeom prst="rect">
              <a:avLst/>
            </a:prstGeom>
            <a:noFill/>
          </p:spPr>
          <p:txBody>
            <a:bodyPr wrap="square" rtlCol="0">
              <a:spAutoFit/>
            </a:bodyPr>
            <a:lstStyle/>
            <a:p>
              <a:pPr algn="ctr"/>
              <a:r>
                <a:rPr lang="en-US" sz="1050" dirty="0">
                  <a:solidFill>
                    <a:srgbClr val="FF0000"/>
                  </a:solidFill>
                </a:rPr>
                <a:t>GU_PRN Profile option </a:t>
              </a:r>
            </a:p>
          </p:txBody>
        </p:sp>
      </p:grpSp>
    </p:spTree>
    <p:extLst>
      <p:ext uri="{BB962C8B-B14F-4D97-AF65-F5344CB8AC3E}">
        <p14:creationId xmlns:p14="http://schemas.microsoft.com/office/powerpoint/2010/main" val="1692595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38029" y="1143000"/>
            <a:ext cx="8853571" cy="4495800"/>
          </a:xfrm>
          <a:prstGeom prst="rect">
            <a:avLst/>
          </a:prstGeom>
        </p:spPr>
      </p:pic>
      <p:sp>
        <p:nvSpPr>
          <p:cNvPr id="2" name="Title 1"/>
          <p:cNvSpPr>
            <a:spLocks noGrp="1"/>
          </p:cNvSpPr>
          <p:nvPr>
            <p:ph type="title"/>
          </p:nvPr>
        </p:nvSpPr>
        <p:spPr>
          <a:xfrm>
            <a:off x="276224" y="120650"/>
            <a:ext cx="8715375" cy="523220"/>
          </a:xfrm>
        </p:spPr>
        <p:txBody>
          <a:bodyPr/>
          <a:lstStyle/>
          <a:p>
            <a:r>
              <a:rPr lang="en-US" dirty="0"/>
              <a:t>Test Cases and Test Steps (cont’d)</a:t>
            </a:r>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Test Steps for Test Cases 1-2 are shown in the table below</a:t>
            </a:r>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16</a:t>
            </a:fld>
            <a:endParaRPr lang="en-US" dirty="0"/>
          </a:p>
        </p:txBody>
      </p:sp>
      <p:sp>
        <p:nvSpPr>
          <p:cNvPr id="6" name="TextBox 5"/>
          <p:cNvSpPr txBox="1"/>
          <p:nvPr/>
        </p:nvSpPr>
        <p:spPr>
          <a:xfrm>
            <a:off x="276224" y="5772090"/>
            <a:ext cx="8639176" cy="400110"/>
          </a:xfrm>
          <a:prstGeom prst="rect">
            <a:avLst/>
          </a:prstGeom>
          <a:noFill/>
        </p:spPr>
        <p:txBody>
          <a:bodyPr wrap="square" rtlCol="0">
            <a:spAutoFit/>
          </a:bodyPr>
          <a:lstStyle/>
          <a:p>
            <a:pPr marL="171450" indent="-171450">
              <a:buFont typeface="Arial" panose="020B0604020202020204" pitchFamily="34" charset="0"/>
              <a:buChar char="•"/>
            </a:pPr>
            <a:r>
              <a:rPr lang="en-US" sz="1000" dirty="0"/>
              <a:t>Minimally populated means the LOI example messages contain single occurrences of all required ("R") elements</a:t>
            </a:r>
          </a:p>
          <a:p>
            <a:pPr marL="171450" indent="-171450">
              <a:buFont typeface="Arial" panose="020B0604020202020204" pitchFamily="34" charset="0"/>
              <a:buChar char="•"/>
            </a:pPr>
            <a:r>
              <a:rPr lang="en-US" sz="1000" dirty="0"/>
              <a:t>Maximally populated means the LOI example messages contain all the R, RE, C(a/b) elements defined in the implementation guide</a:t>
            </a:r>
          </a:p>
        </p:txBody>
      </p:sp>
    </p:spTree>
    <p:extLst>
      <p:ext uri="{BB962C8B-B14F-4D97-AF65-F5344CB8AC3E}">
        <p14:creationId xmlns:p14="http://schemas.microsoft.com/office/powerpoint/2010/main" val="2576103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2636" y="1219200"/>
            <a:ext cx="8885164" cy="4300537"/>
          </a:xfrm>
          <a:prstGeom prst="rect">
            <a:avLst/>
          </a:prstGeom>
        </p:spPr>
      </p:pic>
      <p:sp>
        <p:nvSpPr>
          <p:cNvPr id="2" name="Title 1"/>
          <p:cNvSpPr>
            <a:spLocks noGrp="1"/>
          </p:cNvSpPr>
          <p:nvPr>
            <p:ph type="title"/>
          </p:nvPr>
        </p:nvSpPr>
        <p:spPr>
          <a:xfrm>
            <a:off x="276224" y="120650"/>
            <a:ext cx="8715375" cy="523220"/>
          </a:xfrm>
        </p:spPr>
        <p:txBody>
          <a:bodyPr/>
          <a:lstStyle/>
          <a:p>
            <a:r>
              <a:rPr lang="en-US" dirty="0"/>
              <a:t>Test Cases and Test Steps (cont’d)</a:t>
            </a:r>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Test Steps for Test Cases 3-5 are shown in the table below</a:t>
            </a:r>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17</a:t>
            </a:fld>
            <a:endParaRPr lang="en-US" dirty="0"/>
          </a:p>
        </p:txBody>
      </p:sp>
      <p:sp>
        <p:nvSpPr>
          <p:cNvPr id="6" name="TextBox 5"/>
          <p:cNvSpPr txBox="1"/>
          <p:nvPr/>
        </p:nvSpPr>
        <p:spPr>
          <a:xfrm>
            <a:off x="276224" y="5772090"/>
            <a:ext cx="8639176" cy="400110"/>
          </a:xfrm>
          <a:prstGeom prst="rect">
            <a:avLst/>
          </a:prstGeom>
          <a:noFill/>
        </p:spPr>
        <p:txBody>
          <a:bodyPr wrap="square" rtlCol="0">
            <a:spAutoFit/>
          </a:bodyPr>
          <a:lstStyle/>
          <a:p>
            <a:pPr marL="171450" indent="-171450">
              <a:buFont typeface="Arial" panose="020B0604020202020204" pitchFamily="34" charset="0"/>
              <a:buChar char="•"/>
            </a:pPr>
            <a:r>
              <a:rPr lang="en-US" sz="1000" dirty="0"/>
              <a:t>Typically populated means the LOI example message contains data that are routinely sent whether the data element is R (Required) or RE (Required, but may be empty)</a:t>
            </a:r>
            <a:endParaRPr lang="en-US" sz="1050" dirty="0"/>
          </a:p>
        </p:txBody>
      </p:sp>
      <p:sp>
        <p:nvSpPr>
          <p:cNvPr id="8" name="Oval 7"/>
          <p:cNvSpPr/>
          <p:nvPr/>
        </p:nvSpPr>
        <p:spPr>
          <a:xfrm>
            <a:off x="4038600" y="4038600"/>
            <a:ext cx="838200" cy="304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62200" y="4038600"/>
            <a:ext cx="838200" cy="304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8198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2670" y="1219200"/>
            <a:ext cx="8858930" cy="4276725"/>
          </a:xfrm>
          <a:prstGeom prst="rect">
            <a:avLst/>
          </a:prstGeom>
        </p:spPr>
      </p:pic>
      <p:sp>
        <p:nvSpPr>
          <p:cNvPr id="2" name="Title 1"/>
          <p:cNvSpPr>
            <a:spLocks noGrp="1"/>
          </p:cNvSpPr>
          <p:nvPr>
            <p:ph type="title"/>
          </p:nvPr>
        </p:nvSpPr>
        <p:spPr>
          <a:xfrm>
            <a:off x="276224" y="120650"/>
            <a:ext cx="8715375" cy="523220"/>
          </a:xfrm>
        </p:spPr>
        <p:txBody>
          <a:bodyPr/>
          <a:lstStyle/>
          <a:p>
            <a:r>
              <a:rPr lang="en-US" dirty="0"/>
              <a:t>Test Cases and Test Steps (cont’d)</a:t>
            </a:r>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Test Steps for Test Cases 6-7 are shown in the table below</a:t>
            </a:r>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18</a:t>
            </a:fld>
            <a:endParaRPr lang="en-US" dirty="0"/>
          </a:p>
        </p:txBody>
      </p:sp>
      <p:sp>
        <p:nvSpPr>
          <p:cNvPr id="6" name="TextBox 5"/>
          <p:cNvSpPr txBox="1"/>
          <p:nvPr/>
        </p:nvSpPr>
        <p:spPr>
          <a:xfrm>
            <a:off x="276224" y="5772090"/>
            <a:ext cx="8639176" cy="400110"/>
          </a:xfrm>
          <a:prstGeom prst="rect">
            <a:avLst/>
          </a:prstGeom>
          <a:noFill/>
        </p:spPr>
        <p:txBody>
          <a:bodyPr wrap="square" rtlCol="0">
            <a:spAutoFit/>
          </a:bodyPr>
          <a:lstStyle/>
          <a:p>
            <a:pPr marL="171450" indent="-171450">
              <a:buFont typeface="Arial" panose="020B0604020202020204" pitchFamily="34" charset="0"/>
              <a:buChar char="•"/>
            </a:pPr>
            <a:r>
              <a:rPr lang="en-US" sz="1000" dirty="0"/>
              <a:t>Typically populated means the LOI example message contains data that are routinely sent whether the data element is R (Required) or RE (Required, but may be empty)</a:t>
            </a:r>
            <a:endParaRPr lang="en-US" sz="1050" dirty="0"/>
          </a:p>
        </p:txBody>
      </p:sp>
      <p:sp>
        <p:nvSpPr>
          <p:cNvPr id="8" name="Oval 7"/>
          <p:cNvSpPr/>
          <p:nvPr/>
        </p:nvSpPr>
        <p:spPr>
          <a:xfrm>
            <a:off x="4038600" y="2976562"/>
            <a:ext cx="838200" cy="304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62200" y="2976562"/>
            <a:ext cx="838200" cy="304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175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95389" y="1129139"/>
            <a:ext cx="8243888" cy="4585032"/>
          </a:xfrm>
          <a:prstGeom prst="rect">
            <a:avLst/>
          </a:prstGeom>
        </p:spPr>
      </p:pic>
      <p:sp>
        <p:nvSpPr>
          <p:cNvPr id="2" name="Title 1"/>
          <p:cNvSpPr>
            <a:spLocks noGrp="1"/>
          </p:cNvSpPr>
          <p:nvPr>
            <p:ph type="title"/>
          </p:nvPr>
        </p:nvSpPr>
        <p:spPr>
          <a:xfrm>
            <a:off x="276224" y="120650"/>
            <a:ext cx="8715375" cy="523220"/>
          </a:xfrm>
        </p:spPr>
        <p:txBody>
          <a:bodyPr/>
          <a:lstStyle/>
          <a:p>
            <a:r>
              <a:rPr lang="en-US" dirty="0"/>
              <a:t>Test Cases and Test Steps (cont’d)</a:t>
            </a:r>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Test Steps for Test Cases 8-10 are shown in the table below</a:t>
            </a:r>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19</a:t>
            </a:fld>
            <a:endParaRPr lang="en-US" dirty="0"/>
          </a:p>
        </p:txBody>
      </p:sp>
      <p:sp>
        <p:nvSpPr>
          <p:cNvPr id="11" name="TextBox 10"/>
          <p:cNvSpPr txBox="1"/>
          <p:nvPr/>
        </p:nvSpPr>
        <p:spPr>
          <a:xfrm>
            <a:off x="276224" y="5772090"/>
            <a:ext cx="8639176" cy="400110"/>
          </a:xfrm>
          <a:prstGeom prst="rect">
            <a:avLst/>
          </a:prstGeom>
          <a:noFill/>
        </p:spPr>
        <p:txBody>
          <a:bodyPr wrap="square" rtlCol="0">
            <a:spAutoFit/>
          </a:bodyPr>
          <a:lstStyle/>
          <a:p>
            <a:pPr marL="171450" indent="-171450">
              <a:buFont typeface="Arial" panose="020B0604020202020204" pitchFamily="34" charset="0"/>
              <a:buChar char="•"/>
            </a:pPr>
            <a:r>
              <a:rPr lang="en-US" sz="1000" dirty="0"/>
              <a:t>Minimally populated means the LOI example messages contain single occurrences of all required ("R") elements</a:t>
            </a:r>
          </a:p>
          <a:p>
            <a:pPr marL="171450" indent="-171450">
              <a:buFont typeface="Arial" panose="020B0604020202020204" pitchFamily="34" charset="0"/>
              <a:buChar char="•"/>
            </a:pPr>
            <a:r>
              <a:rPr lang="en-US" sz="1000" dirty="0"/>
              <a:t>Maximally populated means the LOI example messages contain all the R, RE, C(a/b) elements defined in the implementation guide</a:t>
            </a:r>
          </a:p>
        </p:txBody>
      </p:sp>
    </p:spTree>
    <p:extLst>
      <p:ext uri="{BB962C8B-B14F-4D97-AF65-F5344CB8AC3E}">
        <p14:creationId xmlns:p14="http://schemas.microsoft.com/office/powerpoint/2010/main" val="88263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Purpose</a:t>
            </a:r>
          </a:p>
        </p:txBody>
      </p:sp>
      <p:sp>
        <p:nvSpPr>
          <p:cNvPr id="3" name="Content Placeholder 2"/>
          <p:cNvSpPr>
            <a:spLocks noGrp="1"/>
          </p:cNvSpPr>
          <p:nvPr>
            <p:ph idx="1"/>
          </p:nvPr>
        </p:nvSpPr>
        <p:spPr>
          <a:xfrm>
            <a:off x="390525" y="914400"/>
            <a:ext cx="8353425" cy="5438775"/>
          </a:xfrm>
        </p:spPr>
        <p:txBody>
          <a:bodyPr>
            <a:normAutofit/>
          </a:bodyPr>
          <a:lstStyle/>
          <a:p>
            <a:pPr eaLnBrk="1" hangingPunct="1">
              <a:defRPr/>
            </a:pPr>
            <a:r>
              <a:rPr lang="en-US" dirty="0"/>
              <a:t>Provide an additional resource to explain the process of HIT Module conformance testing related to HL7 v2 Laboratory Order Interface (LOI) Messaging</a:t>
            </a:r>
            <a:endParaRPr lang="en-US" dirty="0">
              <a:solidFill>
                <a:srgbClr val="0070C0"/>
              </a:solidFill>
            </a:endParaRPr>
          </a:p>
          <a:p>
            <a:pPr eaLnBrk="1" hangingPunct="1">
              <a:defRPr/>
            </a:pPr>
            <a:r>
              <a:rPr lang="en-US" dirty="0"/>
              <a:t>Describe NIST approach for assessing and validating the test messages </a:t>
            </a:r>
          </a:p>
          <a:p>
            <a:pPr eaLnBrk="1" hangingPunct="1">
              <a:defRPr/>
            </a:pPr>
            <a:r>
              <a:rPr lang="en-US" dirty="0"/>
              <a:t>Provide an overview of the testing requirements</a:t>
            </a:r>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Data Documents* for Each Test Step</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20</a:t>
            </a:fld>
            <a:endParaRPr lang="en-US" dirty="0">
              <a:solidFill>
                <a:schemeClr val="bg1"/>
              </a:solidFill>
            </a:endParaRPr>
          </a:p>
        </p:txBody>
      </p:sp>
      <p:sp>
        <p:nvSpPr>
          <p:cNvPr id="5" name="TextBox 4"/>
          <p:cNvSpPr txBox="1"/>
          <p:nvPr/>
        </p:nvSpPr>
        <p:spPr>
          <a:xfrm>
            <a:off x="6243140" y="1219200"/>
            <a:ext cx="274845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Each Test Step includes a narrative Test Story that describes a real world situation and provides context for the Test Step</a:t>
            </a:r>
          </a:p>
          <a:p>
            <a:pPr marL="285750" indent="-285750">
              <a:buFont typeface="Arial" panose="020B0604020202020204" pitchFamily="34" charset="0"/>
              <a:buChar char="•"/>
            </a:pPr>
            <a:r>
              <a:rPr lang="en-US" dirty="0"/>
              <a:t>Along with the Test Story description is information about </a:t>
            </a:r>
            <a:r>
              <a:rPr lang="en-US" dirty="0" err="1"/>
              <a:t>PreConditions</a:t>
            </a:r>
            <a:r>
              <a:rPr lang="en-US" dirty="0"/>
              <a:t>, </a:t>
            </a:r>
            <a:r>
              <a:rPr lang="en-US" dirty="0" err="1"/>
              <a:t>PostConditions</a:t>
            </a:r>
            <a:r>
              <a:rPr lang="en-US" dirty="0"/>
              <a:t>, Test Objectives, and (where applicable) Notes to Testers</a:t>
            </a:r>
          </a:p>
        </p:txBody>
      </p:sp>
      <p:sp>
        <p:nvSpPr>
          <p:cNvPr id="10" name="TextBox 9"/>
          <p:cNvSpPr txBox="1"/>
          <p:nvPr/>
        </p:nvSpPr>
        <p:spPr>
          <a:xfrm>
            <a:off x="152400" y="5648980"/>
            <a:ext cx="4267199" cy="523220"/>
          </a:xfrm>
          <a:prstGeom prst="rect">
            <a:avLst/>
          </a:prstGeom>
          <a:noFill/>
        </p:spPr>
        <p:txBody>
          <a:bodyPr wrap="square" rtlCol="0">
            <a:spAutoFit/>
          </a:bodyPr>
          <a:lstStyle/>
          <a:p>
            <a:r>
              <a:rPr lang="en-US" sz="1400" dirty="0"/>
              <a:t>Example: Test Data pdf document for the LOI_1.0_1.1-GU_ </a:t>
            </a:r>
            <a:r>
              <a:rPr lang="en-US" sz="1400" dirty="0" err="1"/>
              <a:t>Sed</a:t>
            </a:r>
            <a:r>
              <a:rPr lang="en-US" sz="1400" dirty="0"/>
              <a:t> Rate Order Test Step</a:t>
            </a:r>
          </a:p>
        </p:txBody>
      </p:sp>
      <p:sp>
        <p:nvSpPr>
          <p:cNvPr id="7" name="TextBox 6"/>
          <p:cNvSpPr txBox="1"/>
          <p:nvPr/>
        </p:nvSpPr>
        <p:spPr>
          <a:xfrm>
            <a:off x="6096000" y="843801"/>
            <a:ext cx="2514600" cy="400110"/>
          </a:xfrm>
          <a:prstGeom prst="rect">
            <a:avLst/>
          </a:prstGeom>
          <a:noFill/>
        </p:spPr>
        <p:txBody>
          <a:bodyPr wrap="square" rtlCol="0">
            <a:spAutoFit/>
          </a:bodyPr>
          <a:lstStyle/>
          <a:p>
            <a:pPr algn="ctr"/>
            <a:r>
              <a:rPr lang="en-US" sz="2000" dirty="0"/>
              <a:t>Test Story</a:t>
            </a:r>
          </a:p>
        </p:txBody>
      </p:sp>
      <p:sp>
        <p:nvSpPr>
          <p:cNvPr id="8" name="TextBox 7"/>
          <p:cNvSpPr txBox="1"/>
          <p:nvPr/>
        </p:nvSpPr>
        <p:spPr>
          <a:xfrm>
            <a:off x="6705600" y="5710535"/>
            <a:ext cx="2438400" cy="461665"/>
          </a:xfrm>
          <a:prstGeom prst="rect">
            <a:avLst/>
          </a:prstGeom>
          <a:noFill/>
        </p:spPr>
        <p:txBody>
          <a:bodyPr wrap="square" rtlCol="0">
            <a:spAutoFit/>
          </a:bodyPr>
          <a:lstStyle/>
          <a:p>
            <a:r>
              <a:rPr lang="en-US" sz="1200" dirty="0"/>
              <a:t>*Available for viewing online and via downloaded pdf or txt file</a:t>
            </a:r>
          </a:p>
        </p:txBody>
      </p:sp>
      <p:pic>
        <p:nvPicPr>
          <p:cNvPr id="6" name="Picture 5"/>
          <p:cNvPicPr>
            <a:picLocks noChangeAspect="1"/>
          </p:cNvPicPr>
          <p:nvPr/>
        </p:nvPicPr>
        <p:blipFill>
          <a:blip r:embed="rId2"/>
          <a:stretch>
            <a:fillRect/>
          </a:stretch>
        </p:blipFill>
        <p:spPr>
          <a:xfrm>
            <a:off x="152400" y="866499"/>
            <a:ext cx="6090741" cy="4391301"/>
          </a:xfrm>
          <a:prstGeom prst="rect">
            <a:avLst/>
          </a:prstGeom>
          <a:ln>
            <a:solidFill>
              <a:schemeClr val="tx1"/>
            </a:solidFill>
          </a:ln>
        </p:spPr>
      </p:pic>
    </p:spTree>
    <p:extLst>
      <p:ext uri="{BB962C8B-B14F-4D97-AF65-F5344CB8AC3E}">
        <p14:creationId xmlns:p14="http://schemas.microsoft.com/office/powerpoint/2010/main" val="197334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21</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21</a:t>
            </a:fld>
            <a:endParaRPr lang="en-US" dirty="0"/>
          </a:p>
        </p:txBody>
      </p:sp>
      <p:sp>
        <p:nvSpPr>
          <p:cNvPr id="11" name="TextBox 10"/>
          <p:cNvSpPr txBox="1"/>
          <p:nvPr/>
        </p:nvSpPr>
        <p:spPr>
          <a:xfrm>
            <a:off x="5647516" y="1219200"/>
            <a:ext cx="3496483" cy="2862322"/>
          </a:xfrm>
          <a:prstGeom prst="rect">
            <a:avLst/>
          </a:prstGeom>
          <a:noFill/>
        </p:spPr>
        <p:txBody>
          <a:bodyPr wrap="square" rtlCol="0">
            <a:spAutoFit/>
          </a:bodyPr>
          <a:lstStyle/>
          <a:p>
            <a:pPr marL="285750" indent="-285750">
              <a:buFont typeface="Arial" pitchFamily="34" charset="0"/>
              <a:buChar char="•"/>
            </a:pPr>
            <a:r>
              <a:rPr lang="en-US" dirty="0"/>
              <a:t>Each Test Step includes a Test Data Specification that</a:t>
            </a:r>
          </a:p>
          <a:p>
            <a:pPr marL="627063" lvl="1" indent="-285750">
              <a:buFont typeface="Arial" pitchFamily="34" charset="0"/>
              <a:buChar char="-"/>
            </a:pPr>
            <a:r>
              <a:rPr lang="en-US" dirty="0"/>
              <a:t>Lists data associated with the Test Story</a:t>
            </a:r>
          </a:p>
          <a:p>
            <a:pPr marL="627063" lvl="1" indent="-285750">
              <a:buFont typeface="Arial" pitchFamily="34" charset="0"/>
              <a:buChar char="-"/>
            </a:pPr>
            <a:r>
              <a:rPr lang="en-US" dirty="0"/>
              <a:t>Consists of typical information found in the clinical setting </a:t>
            </a:r>
          </a:p>
          <a:p>
            <a:pPr marL="285750" indent="-285750">
              <a:buFont typeface="Arial" pitchFamily="34" charset="0"/>
              <a:buChar char="•"/>
            </a:pPr>
            <a:r>
              <a:rPr lang="en-US" dirty="0"/>
              <a:t>A test message is generated using these data and the LOI-EHR Test Tool functions </a:t>
            </a:r>
          </a:p>
        </p:txBody>
      </p:sp>
      <p:sp>
        <p:nvSpPr>
          <p:cNvPr id="12" name="TextBox 11"/>
          <p:cNvSpPr txBox="1"/>
          <p:nvPr/>
        </p:nvSpPr>
        <p:spPr>
          <a:xfrm>
            <a:off x="5762832" y="778413"/>
            <a:ext cx="3382789" cy="400110"/>
          </a:xfrm>
          <a:prstGeom prst="rect">
            <a:avLst/>
          </a:prstGeom>
          <a:noFill/>
        </p:spPr>
        <p:txBody>
          <a:bodyPr wrap="square" rtlCol="0">
            <a:spAutoFit/>
          </a:bodyPr>
          <a:lstStyle/>
          <a:p>
            <a:pPr algn="ctr"/>
            <a:r>
              <a:rPr lang="en-US" sz="2000" dirty="0"/>
              <a:t>Test Data Specification</a:t>
            </a:r>
          </a:p>
        </p:txBody>
      </p:sp>
      <p:sp>
        <p:nvSpPr>
          <p:cNvPr id="10" name="TextBox 9"/>
          <p:cNvSpPr txBox="1"/>
          <p:nvPr/>
        </p:nvSpPr>
        <p:spPr>
          <a:xfrm>
            <a:off x="152400" y="5648980"/>
            <a:ext cx="4267199" cy="523220"/>
          </a:xfrm>
          <a:prstGeom prst="rect">
            <a:avLst/>
          </a:prstGeom>
          <a:noFill/>
        </p:spPr>
        <p:txBody>
          <a:bodyPr wrap="square" rtlCol="0">
            <a:spAutoFit/>
          </a:bodyPr>
          <a:lstStyle/>
          <a:p>
            <a:r>
              <a:rPr lang="en-US" sz="1400" dirty="0"/>
              <a:t>Example: Test Data pdf document for the LOI_1.0_1.1-GU_ </a:t>
            </a:r>
            <a:r>
              <a:rPr lang="en-US" sz="1400" dirty="0" err="1"/>
              <a:t>Sed</a:t>
            </a:r>
            <a:r>
              <a:rPr lang="en-US" sz="1400" dirty="0"/>
              <a:t> Rate Order Test Step</a:t>
            </a:r>
          </a:p>
        </p:txBody>
      </p:sp>
      <p:pic>
        <p:nvPicPr>
          <p:cNvPr id="6" name="Picture 5"/>
          <p:cNvPicPr>
            <a:picLocks noChangeAspect="1"/>
          </p:cNvPicPr>
          <p:nvPr/>
        </p:nvPicPr>
        <p:blipFill>
          <a:blip r:embed="rId3"/>
          <a:stretch>
            <a:fillRect/>
          </a:stretch>
        </p:blipFill>
        <p:spPr>
          <a:xfrm>
            <a:off x="407705" y="658474"/>
            <a:ext cx="3337076" cy="4725797"/>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2243003" y="823504"/>
            <a:ext cx="3353069" cy="4734657"/>
          </a:xfrm>
          <a:prstGeom prst="rect">
            <a:avLst/>
          </a:prstGeom>
        </p:spPr>
      </p:pic>
    </p:spTree>
    <p:extLst>
      <p:ext uri="{BB962C8B-B14F-4D97-AF65-F5344CB8AC3E}">
        <p14:creationId xmlns:p14="http://schemas.microsoft.com/office/powerpoint/2010/main" val="1871714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8600" y="814080"/>
            <a:ext cx="4825684" cy="4748520"/>
          </a:xfrm>
          <a:prstGeom prst="rect">
            <a:avLst/>
          </a:prstGeom>
          <a:ln>
            <a:solidFill>
              <a:schemeClr val="tx1"/>
            </a:solidFill>
          </a:ln>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22</a:t>
            </a:fld>
            <a:endParaRPr lang="en-US" sz="1400" dirty="0">
              <a:solidFill>
                <a:schemeClr val="bg1"/>
              </a:solidFill>
            </a:endParaRPr>
          </a:p>
        </p:txBody>
      </p:sp>
      <p:sp>
        <p:nvSpPr>
          <p:cNvPr id="2" name="TextBox 1"/>
          <p:cNvSpPr txBox="1"/>
          <p:nvPr/>
        </p:nvSpPr>
        <p:spPr>
          <a:xfrm>
            <a:off x="5334000" y="1240078"/>
            <a:ext cx="35814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Each Test Step includes a Message Content Data Sheet that shows a conformant message instance </a:t>
            </a:r>
          </a:p>
          <a:p>
            <a:pPr marL="285750" indent="-285750">
              <a:buFont typeface="Arial" panose="020B0604020202020204" pitchFamily="34" charset="0"/>
              <a:buChar char="•"/>
            </a:pPr>
            <a:r>
              <a:rPr lang="en-US" dirty="0"/>
              <a:t>The category of the test data is listed in the Categorization column</a:t>
            </a:r>
          </a:p>
          <a:p>
            <a:pPr marL="285750" indent="-285750">
              <a:buFont typeface="Arial" panose="020B0604020202020204" pitchFamily="34" charset="0"/>
              <a:buChar char="•"/>
            </a:pPr>
            <a:r>
              <a:rPr lang="en-US" dirty="0"/>
              <a:t>The Categorization indicates how the data in the messages that are imported into the Tool are assessed by the validation engine</a:t>
            </a:r>
          </a:p>
        </p:txBody>
      </p:sp>
      <p:sp>
        <p:nvSpPr>
          <p:cNvPr id="3" name="Slide Number Placeholder 2"/>
          <p:cNvSpPr>
            <a:spLocks noGrp="1"/>
          </p:cNvSpPr>
          <p:nvPr>
            <p:ph type="sldNum" sz="quarter" idx="10"/>
          </p:nvPr>
        </p:nvSpPr>
        <p:spPr/>
        <p:txBody>
          <a:bodyPr/>
          <a:lstStyle/>
          <a:p>
            <a:pPr>
              <a:defRPr/>
            </a:pPr>
            <a:fld id="{EA31CE9E-EEB0-4064-9934-BEB9D43E6608}" type="slidenum">
              <a:rPr lang="en-US" smtClean="0"/>
              <a:pPr>
                <a:defRPr/>
              </a:pPr>
              <a:t>22</a:t>
            </a:fld>
            <a:endParaRPr lang="en-US" dirty="0"/>
          </a:p>
        </p:txBody>
      </p:sp>
      <p:sp>
        <p:nvSpPr>
          <p:cNvPr id="16" name="TextBox 15"/>
          <p:cNvSpPr txBox="1"/>
          <p:nvPr/>
        </p:nvSpPr>
        <p:spPr>
          <a:xfrm>
            <a:off x="5027579" y="778413"/>
            <a:ext cx="4268821" cy="400110"/>
          </a:xfrm>
          <a:prstGeom prst="rect">
            <a:avLst/>
          </a:prstGeom>
          <a:noFill/>
        </p:spPr>
        <p:txBody>
          <a:bodyPr wrap="square" rtlCol="0">
            <a:spAutoFit/>
          </a:bodyPr>
          <a:lstStyle/>
          <a:p>
            <a:pPr algn="ctr"/>
            <a:r>
              <a:rPr lang="en-US" sz="2000" dirty="0"/>
              <a:t>Message Content Data Sheet</a:t>
            </a:r>
          </a:p>
        </p:txBody>
      </p:sp>
      <p:cxnSp>
        <p:nvCxnSpPr>
          <p:cNvPr id="19" name="Straight Arrow Connector 18"/>
          <p:cNvCxnSpPr/>
          <p:nvPr/>
        </p:nvCxnSpPr>
        <p:spPr>
          <a:xfrm flipH="1" flipV="1">
            <a:off x="4724401" y="1030550"/>
            <a:ext cx="719672" cy="1447651"/>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4419599" y="1773118"/>
            <a:ext cx="974427" cy="1554221"/>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400" y="5648980"/>
            <a:ext cx="4267199" cy="523220"/>
          </a:xfrm>
          <a:prstGeom prst="rect">
            <a:avLst/>
          </a:prstGeom>
          <a:noFill/>
        </p:spPr>
        <p:txBody>
          <a:bodyPr wrap="square" rtlCol="0">
            <a:spAutoFit/>
          </a:bodyPr>
          <a:lstStyle/>
          <a:p>
            <a:r>
              <a:rPr lang="en-US" sz="1400" dirty="0"/>
              <a:t>Example: Test Data pdf document for the LOI_1.0_1.1-GU_ </a:t>
            </a:r>
            <a:r>
              <a:rPr lang="en-US" sz="1400" dirty="0" err="1"/>
              <a:t>Sed</a:t>
            </a:r>
            <a:r>
              <a:rPr lang="en-US" sz="1400" dirty="0"/>
              <a:t> Rate Order Test Step</a:t>
            </a:r>
          </a:p>
        </p:txBody>
      </p:sp>
      <p:cxnSp>
        <p:nvCxnSpPr>
          <p:cNvPr id="17" name="Straight Arrow Connector 16"/>
          <p:cNvCxnSpPr/>
          <p:nvPr/>
        </p:nvCxnSpPr>
        <p:spPr>
          <a:xfrm flipH="1" flipV="1">
            <a:off x="4572000" y="1534993"/>
            <a:ext cx="822026" cy="1792346"/>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551469" y="3327340"/>
            <a:ext cx="842558" cy="17786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648200" y="3327339"/>
            <a:ext cx="745827" cy="1778061"/>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521953" y="3327338"/>
            <a:ext cx="872073" cy="1062133"/>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545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20651"/>
            <a:ext cx="8639175" cy="523220"/>
          </a:xfrm>
        </p:spPr>
        <p:txBody>
          <a:bodyPr/>
          <a:lstStyle/>
          <a:p>
            <a:r>
              <a:rPr lang="en-US" dirty="0"/>
              <a:t>Test Data Documents for Each Test Step (cont’d)</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23</a:t>
            </a:fld>
            <a:endParaRPr lang="en-US" dirty="0">
              <a:solidFill>
                <a:schemeClr val="bg1"/>
              </a:solidFill>
            </a:endParaRPr>
          </a:p>
        </p:txBody>
      </p:sp>
      <p:sp>
        <p:nvSpPr>
          <p:cNvPr id="5" name="TextBox 4"/>
          <p:cNvSpPr txBox="1"/>
          <p:nvPr/>
        </p:nvSpPr>
        <p:spPr>
          <a:xfrm>
            <a:off x="6019800" y="1447800"/>
            <a:ext cx="2971800" cy="3046988"/>
          </a:xfrm>
          <a:prstGeom prst="rect">
            <a:avLst/>
          </a:prstGeom>
          <a:noFill/>
        </p:spPr>
        <p:txBody>
          <a:bodyPr wrap="square" rtlCol="0">
            <a:spAutoFit/>
          </a:bodyPr>
          <a:lstStyle/>
          <a:p>
            <a:pPr marL="285750" indent="-285750">
              <a:buFont typeface="Arial" pitchFamily="34" charset="0"/>
              <a:buChar char="•"/>
            </a:pPr>
            <a:r>
              <a:rPr lang="en-US" sz="1600" dirty="0"/>
              <a:t>A test message is provided that coincides with the Test Story for the Test Step</a:t>
            </a:r>
          </a:p>
          <a:p>
            <a:pPr marL="285750" indent="-285750">
              <a:buFont typeface="Arial" pitchFamily="34" charset="0"/>
              <a:buChar char="•"/>
            </a:pPr>
            <a:r>
              <a:rPr lang="en-US" sz="1600" dirty="0"/>
              <a:t>For the LOI-EHR Test Plan, the lab order test messages are created and exported (sent) by the HIT Module being tested and are imported (received) by the LOI Test Tool (acting as the LIS or EHR-S lab module)</a:t>
            </a:r>
          </a:p>
        </p:txBody>
      </p:sp>
      <p:sp>
        <p:nvSpPr>
          <p:cNvPr id="8" name="TextBox 7"/>
          <p:cNvSpPr txBox="1"/>
          <p:nvPr/>
        </p:nvSpPr>
        <p:spPr>
          <a:xfrm>
            <a:off x="6120319" y="961059"/>
            <a:ext cx="2895600" cy="400110"/>
          </a:xfrm>
          <a:prstGeom prst="rect">
            <a:avLst/>
          </a:prstGeom>
          <a:noFill/>
        </p:spPr>
        <p:txBody>
          <a:bodyPr wrap="square" rtlCol="0">
            <a:spAutoFit/>
          </a:bodyPr>
          <a:lstStyle/>
          <a:p>
            <a:pPr algn="ctr"/>
            <a:r>
              <a:rPr lang="en-US" sz="2000" dirty="0"/>
              <a:t>Example Test Message</a:t>
            </a:r>
          </a:p>
        </p:txBody>
      </p:sp>
      <p:pic>
        <p:nvPicPr>
          <p:cNvPr id="6" name="Picture 5"/>
          <p:cNvPicPr>
            <a:picLocks noChangeAspect="1"/>
          </p:cNvPicPr>
          <p:nvPr/>
        </p:nvPicPr>
        <p:blipFill>
          <a:blip r:embed="rId2"/>
          <a:stretch>
            <a:fillRect/>
          </a:stretch>
        </p:blipFill>
        <p:spPr>
          <a:xfrm>
            <a:off x="228600" y="961059"/>
            <a:ext cx="5791200" cy="4129033"/>
          </a:xfrm>
          <a:prstGeom prst="rect">
            <a:avLst/>
          </a:prstGeom>
          <a:ln>
            <a:solidFill>
              <a:schemeClr val="tx1"/>
            </a:solidFill>
          </a:ln>
        </p:spPr>
      </p:pic>
      <p:sp>
        <p:nvSpPr>
          <p:cNvPr id="12" name="TextBox 11"/>
          <p:cNvSpPr txBox="1"/>
          <p:nvPr/>
        </p:nvSpPr>
        <p:spPr>
          <a:xfrm>
            <a:off x="152400" y="5648980"/>
            <a:ext cx="3733800" cy="523220"/>
          </a:xfrm>
          <a:prstGeom prst="rect">
            <a:avLst/>
          </a:prstGeom>
          <a:noFill/>
        </p:spPr>
        <p:txBody>
          <a:bodyPr wrap="square" rtlCol="0">
            <a:spAutoFit/>
          </a:bodyPr>
          <a:lstStyle/>
          <a:p>
            <a:r>
              <a:rPr lang="en-US" sz="1400" dirty="0"/>
              <a:t>Example: Test Message for the </a:t>
            </a:r>
          </a:p>
          <a:p>
            <a:r>
              <a:rPr lang="en-US" sz="1400" dirty="0"/>
              <a:t>LOI_1.0_1.1-GU_ </a:t>
            </a:r>
            <a:r>
              <a:rPr lang="en-US" sz="1400" dirty="0" err="1"/>
              <a:t>Sed</a:t>
            </a:r>
            <a:r>
              <a:rPr lang="en-US" sz="1400" dirty="0"/>
              <a:t> Rate Order Test Step</a:t>
            </a:r>
          </a:p>
        </p:txBody>
      </p:sp>
    </p:spTree>
    <p:extLst>
      <p:ext uri="{BB962C8B-B14F-4D97-AF65-F5344CB8AC3E}">
        <p14:creationId xmlns:p14="http://schemas.microsoft.com/office/powerpoint/2010/main" val="1054273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24</a:t>
            </a:fld>
            <a:endParaRPr lang="en-US" sz="1400" dirty="0">
              <a:solidFill>
                <a:schemeClr val="bg1"/>
              </a:solidFill>
            </a:endParaRPr>
          </a:p>
        </p:txBody>
      </p:sp>
      <p:sp>
        <p:nvSpPr>
          <p:cNvPr id="2" name="TextBox 1"/>
          <p:cNvSpPr txBox="1"/>
          <p:nvPr/>
        </p:nvSpPr>
        <p:spPr>
          <a:xfrm>
            <a:off x="6223238" y="1371600"/>
            <a:ext cx="2809638" cy="2308324"/>
          </a:xfrm>
          <a:prstGeom prst="rect">
            <a:avLst/>
          </a:prstGeom>
          <a:noFill/>
        </p:spPr>
        <p:txBody>
          <a:bodyPr wrap="square" rtlCol="0">
            <a:spAutoFit/>
          </a:bodyPr>
          <a:lstStyle/>
          <a:p>
            <a:r>
              <a:rPr lang="en-US" sz="1600" dirty="0"/>
              <a:t>Each (receiver) Test Step includes a Juror Document – a checklist used by the Tester/Inspector to assess and record whether the HIT Module being tested is able to process the message according to the LOI specification</a:t>
            </a:r>
          </a:p>
        </p:txBody>
      </p:sp>
      <p:sp>
        <p:nvSpPr>
          <p:cNvPr id="3" name="Slide Number Placeholder 2"/>
          <p:cNvSpPr>
            <a:spLocks noGrp="1"/>
          </p:cNvSpPr>
          <p:nvPr>
            <p:ph type="sldNum" sz="quarter" idx="10"/>
          </p:nvPr>
        </p:nvSpPr>
        <p:spPr/>
        <p:txBody>
          <a:bodyPr/>
          <a:lstStyle/>
          <a:p>
            <a:pPr>
              <a:defRPr/>
            </a:pPr>
            <a:fld id="{EA31CE9E-EEB0-4064-9934-BEB9D43E6608}" type="slidenum">
              <a:rPr lang="en-US" smtClean="0"/>
              <a:pPr>
                <a:defRPr/>
              </a:pPr>
              <a:t>24</a:t>
            </a:fld>
            <a:endParaRPr lang="en-US" dirty="0"/>
          </a:p>
        </p:txBody>
      </p:sp>
      <p:sp>
        <p:nvSpPr>
          <p:cNvPr id="9" name="TextBox 8"/>
          <p:cNvSpPr txBox="1"/>
          <p:nvPr/>
        </p:nvSpPr>
        <p:spPr>
          <a:xfrm>
            <a:off x="152400" y="5648980"/>
            <a:ext cx="4495800" cy="523220"/>
          </a:xfrm>
          <a:prstGeom prst="rect">
            <a:avLst/>
          </a:prstGeom>
          <a:noFill/>
        </p:spPr>
        <p:txBody>
          <a:bodyPr wrap="square" rtlCol="0">
            <a:spAutoFit/>
          </a:bodyPr>
          <a:lstStyle/>
          <a:p>
            <a:r>
              <a:rPr lang="en-US" sz="1400" dirty="0"/>
              <a:t>Example: Juror Document pdf for the </a:t>
            </a:r>
          </a:p>
          <a:p>
            <a:r>
              <a:rPr lang="en-US" sz="1400" dirty="0"/>
              <a:t>LRI_2.0_2.1-GU_CL Cancel CBC Lab Order Test Step</a:t>
            </a:r>
          </a:p>
        </p:txBody>
      </p:sp>
      <p:sp>
        <p:nvSpPr>
          <p:cNvPr id="15" name="TextBox 14"/>
          <p:cNvSpPr txBox="1"/>
          <p:nvPr/>
        </p:nvSpPr>
        <p:spPr>
          <a:xfrm>
            <a:off x="6019800" y="762000"/>
            <a:ext cx="2819400" cy="400110"/>
          </a:xfrm>
          <a:prstGeom prst="rect">
            <a:avLst/>
          </a:prstGeom>
          <a:noFill/>
        </p:spPr>
        <p:txBody>
          <a:bodyPr wrap="square" rtlCol="0">
            <a:spAutoFit/>
          </a:bodyPr>
          <a:lstStyle/>
          <a:p>
            <a:pPr algn="ctr"/>
            <a:r>
              <a:rPr lang="en-US" sz="2000" dirty="0"/>
              <a:t>Juror Document</a:t>
            </a:r>
          </a:p>
        </p:txBody>
      </p:sp>
      <p:pic>
        <p:nvPicPr>
          <p:cNvPr id="11" name="Picture 10"/>
          <p:cNvPicPr>
            <a:picLocks noChangeAspect="1"/>
          </p:cNvPicPr>
          <p:nvPr/>
        </p:nvPicPr>
        <p:blipFill>
          <a:blip r:embed="rId3"/>
          <a:stretch>
            <a:fillRect/>
          </a:stretch>
        </p:blipFill>
        <p:spPr>
          <a:xfrm>
            <a:off x="151197" y="770106"/>
            <a:ext cx="5988894" cy="4605824"/>
          </a:xfrm>
          <a:prstGeom prst="rect">
            <a:avLst/>
          </a:prstGeom>
          <a:ln>
            <a:solidFill>
              <a:schemeClr val="tx1"/>
            </a:solidFill>
          </a:ln>
        </p:spPr>
      </p:pic>
    </p:spTree>
    <p:extLst>
      <p:ext uri="{BB962C8B-B14F-4D97-AF65-F5344CB8AC3E}">
        <p14:creationId xmlns:p14="http://schemas.microsoft.com/office/powerpoint/2010/main" val="1757557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25</a:t>
            </a:fld>
            <a:endParaRPr lang="en-US" dirty="0"/>
          </a:p>
        </p:txBody>
      </p:sp>
      <p:sp>
        <p:nvSpPr>
          <p:cNvPr id="6" name="Content Placeholder 2"/>
          <p:cNvSpPr>
            <a:spLocks noGrp="1"/>
          </p:cNvSpPr>
          <p:nvPr>
            <p:ph idx="1"/>
          </p:nvPr>
        </p:nvSpPr>
        <p:spPr>
          <a:xfrm>
            <a:off x="457200" y="762000"/>
            <a:ext cx="8229600" cy="1447800"/>
          </a:xfrm>
        </p:spPr>
        <p:txBody>
          <a:bodyPr>
            <a:normAutofit/>
          </a:bodyPr>
          <a:lstStyle/>
          <a:p>
            <a:pPr eaLnBrk="1" hangingPunct="1">
              <a:defRPr/>
            </a:pPr>
            <a:r>
              <a:rPr lang="en-US" sz="1800" dirty="0"/>
              <a:t>The Message Content Data Sheet shows the categorization of the test data that are provided for each Location in the LRI message</a:t>
            </a:r>
          </a:p>
          <a:p>
            <a:pPr eaLnBrk="1" hangingPunct="1">
              <a:defRPr/>
            </a:pPr>
            <a:r>
              <a:rPr lang="en-US" sz="1800" dirty="0"/>
              <a:t>The category assigned to the data is directly related to how the associated message content is validated by the Test Tool, as shown in the table below</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5" name="Picture 4"/>
          <p:cNvPicPr>
            <a:picLocks noChangeAspect="1"/>
          </p:cNvPicPr>
          <p:nvPr/>
        </p:nvPicPr>
        <p:blipFill>
          <a:blip r:embed="rId2"/>
          <a:stretch>
            <a:fillRect/>
          </a:stretch>
        </p:blipFill>
        <p:spPr>
          <a:xfrm>
            <a:off x="457200" y="1981200"/>
            <a:ext cx="8229600" cy="4145738"/>
          </a:xfrm>
          <a:prstGeom prst="rect">
            <a:avLst/>
          </a:prstGeom>
        </p:spPr>
      </p:pic>
    </p:spTree>
    <p:extLst>
      <p:ext uri="{BB962C8B-B14F-4D97-AF65-F5344CB8AC3E}">
        <p14:creationId xmlns:p14="http://schemas.microsoft.com/office/powerpoint/2010/main" val="2545227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dirty="0"/>
              <a:t>Test Data Validation</a:t>
            </a:r>
          </a:p>
        </p:txBody>
      </p:sp>
      <p:sp>
        <p:nvSpPr>
          <p:cNvPr id="3" name="Content Placeholder 2"/>
          <p:cNvSpPr>
            <a:spLocks noGrp="1"/>
          </p:cNvSpPr>
          <p:nvPr>
            <p:ph idx="1"/>
          </p:nvPr>
        </p:nvSpPr>
        <p:spPr>
          <a:xfrm>
            <a:off x="457200" y="838200"/>
            <a:ext cx="8229600" cy="5257800"/>
          </a:xfrm>
        </p:spPr>
        <p:txBody>
          <a:bodyPr>
            <a:normAutofit lnSpcReduction="10000"/>
          </a:bodyPr>
          <a:lstStyle/>
          <a:p>
            <a:pPr eaLnBrk="1" hangingPunct="1">
              <a:defRPr/>
            </a:pPr>
            <a:r>
              <a:rPr lang="en-US" sz="1900" dirty="0"/>
              <a:t>The Test Tool validates a message for the </a:t>
            </a:r>
            <a:r>
              <a:rPr lang="en-US" sz="1900" i="1" dirty="0"/>
              <a:t>presence and exact</a:t>
            </a:r>
            <a:r>
              <a:rPr lang="en-US" sz="1900" dirty="0"/>
              <a:t> </a:t>
            </a:r>
            <a:r>
              <a:rPr lang="en-US" sz="1900" i="1" dirty="0"/>
              <a:t>content</a:t>
            </a:r>
            <a:r>
              <a:rPr lang="en-US" sz="1900" dirty="0"/>
              <a:t> of the data for Locations assigned to the </a:t>
            </a:r>
            <a:r>
              <a:rPr lang="en-US" sz="1900" b="1" dirty="0"/>
              <a:t>IG Fixed </a:t>
            </a:r>
            <a:r>
              <a:rPr lang="en-US" sz="1900" dirty="0"/>
              <a:t>category and for selective Locations assigned to the </a:t>
            </a:r>
            <a:r>
              <a:rPr lang="en-US" sz="1900" b="1" dirty="0"/>
              <a:t>Test Case Fixed </a:t>
            </a:r>
            <a:r>
              <a:rPr lang="en-US" sz="1900" dirty="0"/>
              <a:t>category </a:t>
            </a:r>
          </a:p>
          <a:p>
            <a:pPr eaLnBrk="1" hangingPunct="1">
              <a:defRPr/>
            </a:pPr>
            <a:r>
              <a:rPr lang="en-US" sz="1900" dirty="0"/>
              <a:t>The Test Tool validates a message for the </a:t>
            </a:r>
            <a:r>
              <a:rPr lang="en-US" sz="1900" i="1" dirty="0"/>
              <a:t>presence</a:t>
            </a:r>
            <a:r>
              <a:rPr lang="en-US" sz="1900" dirty="0"/>
              <a:t> of data for Locations assigned to </a:t>
            </a:r>
            <a:r>
              <a:rPr lang="en-US" sz="1900" b="1" dirty="0"/>
              <a:t>any of the other </a:t>
            </a:r>
            <a:r>
              <a:rPr lang="en-US" sz="1900" dirty="0"/>
              <a:t>categories</a:t>
            </a:r>
          </a:p>
          <a:p>
            <a:pPr lvl="1" eaLnBrk="1" hangingPunct="1">
              <a:defRPr/>
            </a:pPr>
            <a:r>
              <a:rPr lang="en-US" sz="1700" dirty="0"/>
              <a:t>These data are necessary for the transaction, but the exact content is either not relevant for the Test Step or may be system-dependent</a:t>
            </a:r>
          </a:p>
          <a:p>
            <a:pPr lvl="1" eaLnBrk="1" hangingPunct="1">
              <a:defRPr/>
            </a:pPr>
            <a:r>
              <a:rPr lang="en-US" sz="1700" dirty="0"/>
              <a:t>Example: Universal ID for the Performing Organization</a:t>
            </a:r>
          </a:p>
          <a:p>
            <a:pPr lvl="1" eaLnBrk="1" hangingPunct="1">
              <a:defRPr/>
            </a:pPr>
            <a:endParaRPr lang="en-US" sz="1600" dirty="0"/>
          </a:p>
          <a:p>
            <a:pPr lvl="1" eaLnBrk="1" hangingPunct="1">
              <a:defRPr/>
            </a:pPr>
            <a:endParaRPr lang="en-US" sz="1600" dirty="0"/>
          </a:p>
          <a:p>
            <a:pPr lvl="1" eaLnBrk="1" hangingPunct="1">
              <a:defRPr/>
            </a:pPr>
            <a:endParaRPr lang="en-US" sz="1600" dirty="0"/>
          </a:p>
          <a:p>
            <a:pPr lvl="1" eaLnBrk="1" hangingPunct="1">
              <a:defRPr/>
            </a:pPr>
            <a:endParaRPr lang="en-US" sz="1600" dirty="0"/>
          </a:p>
          <a:p>
            <a:pPr lvl="1" eaLnBrk="1" hangingPunct="1">
              <a:defRPr/>
            </a:pPr>
            <a:endParaRPr lang="en-US" sz="1600" dirty="0"/>
          </a:p>
          <a:p>
            <a:pPr lvl="1" eaLnBrk="1" hangingPunct="1">
              <a:defRPr/>
            </a:pPr>
            <a:endParaRPr lang="en-US" sz="1600" dirty="0"/>
          </a:p>
          <a:p>
            <a:pPr lvl="1" eaLnBrk="1" hangingPunct="1">
              <a:defRPr/>
            </a:pPr>
            <a:endParaRPr lang="en-US" sz="1600" dirty="0"/>
          </a:p>
          <a:p>
            <a:pPr eaLnBrk="1" hangingPunct="1">
              <a:defRPr/>
            </a:pPr>
            <a:r>
              <a:rPr lang="en-US" sz="1900" dirty="0"/>
              <a:t>The Tester may also inspect the message during validation; the Inspection Test Guides in the Normative Test Process Document provide guidance</a:t>
            </a:r>
          </a:p>
          <a:p>
            <a:pPr lvl="1" eaLnBrk="1" hangingPunct="1">
              <a:defRPr/>
            </a:pPr>
            <a:endParaRPr lang="en-US" sz="1800"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sp>
        <p:nvSpPr>
          <p:cNvPr id="4" name="Slide Number Placeholder 3"/>
          <p:cNvSpPr>
            <a:spLocks noGrp="1"/>
          </p:cNvSpPr>
          <p:nvPr>
            <p:ph type="sldNum" sz="quarter" idx="10"/>
          </p:nvPr>
        </p:nvSpPr>
        <p:spPr/>
        <p:txBody>
          <a:bodyPr/>
          <a:lstStyle/>
          <a:p>
            <a:pPr>
              <a:defRPr/>
            </a:pPr>
            <a:fld id="{38B21DEC-B2E7-4DB1-B478-8098B74F8C3E}" type="slidenum">
              <a:rPr lang="en-US" smtClean="0"/>
              <a:pPr>
                <a:defRPr/>
              </a:pPr>
              <a:t>26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79536845"/>
              </p:ext>
            </p:extLst>
          </p:nvPr>
        </p:nvGraphicFramePr>
        <p:xfrm>
          <a:off x="304800" y="3048000"/>
          <a:ext cx="8534400" cy="1737360"/>
        </p:xfrm>
        <a:graphic>
          <a:graphicData uri="http://schemas.openxmlformats.org/drawingml/2006/table">
            <a:tbl>
              <a:tblPr>
                <a:tableStyleId>{ED083AE6-46FA-4A59-8FB0-9F97EB10719F}</a:tableStyleId>
              </a:tblPr>
              <a:tblGrid>
                <a:gridCol w="952500">
                  <a:extLst>
                    <a:ext uri="{9D8B030D-6E8A-4147-A177-3AD203B41FA5}">
                      <a16:colId xmlns:a16="http://schemas.microsoft.com/office/drawing/2014/main" val="20000"/>
                    </a:ext>
                  </a:extLst>
                </a:gridCol>
                <a:gridCol w="21717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3810000">
                  <a:extLst>
                    <a:ext uri="{9D8B030D-6E8A-4147-A177-3AD203B41FA5}">
                      <a16:colId xmlns:a16="http://schemas.microsoft.com/office/drawing/2014/main" val="20003"/>
                    </a:ext>
                  </a:extLst>
                </a:gridCol>
              </a:tblGrid>
              <a:tr h="191310">
                <a:tc>
                  <a:txBody>
                    <a:bodyPr/>
                    <a:lstStyle/>
                    <a:p>
                      <a:pPr algn="ctr"/>
                      <a:r>
                        <a:rPr lang="en-US" sz="1100" b="1" dirty="0"/>
                        <a:t>Location</a:t>
                      </a:r>
                    </a:p>
                  </a:txBody>
                  <a:tcPr anchor="ctr">
                    <a:noFill/>
                  </a:tcPr>
                </a:tc>
                <a:tc>
                  <a:txBody>
                    <a:bodyPr/>
                    <a:lstStyle/>
                    <a:p>
                      <a:pPr algn="ctr"/>
                      <a:r>
                        <a:rPr lang="en-US" sz="1100" b="1" dirty="0"/>
                        <a:t>Value</a:t>
                      </a:r>
                    </a:p>
                  </a:txBody>
                  <a:tcPr anchor="ctr">
                    <a:noFill/>
                  </a:tcPr>
                </a:tc>
                <a:tc>
                  <a:txBody>
                    <a:bodyPr/>
                    <a:lstStyle/>
                    <a:p>
                      <a:pPr algn="ctr"/>
                      <a:r>
                        <a:rPr lang="en-US" sz="1100" b="1" dirty="0"/>
                        <a:t>Category</a:t>
                      </a:r>
                    </a:p>
                  </a:txBody>
                  <a:tcPr anchor="ctr">
                    <a:noFill/>
                  </a:tcPr>
                </a:tc>
                <a:tc>
                  <a:txBody>
                    <a:bodyPr/>
                    <a:lstStyle/>
                    <a:p>
                      <a:pPr algn="ctr"/>
                      <a:r>
                        <a:rPr lang="en-US" sz="1100" b="1" dirty="0"/>
                        <a:t>Assessment</a:t>
                      </a:r>
                    </a:p>
                  </a:txBody>
                  <a:tcPr anchor="ctr">
                    <a:noFill/>
                  </a:tcPr>
                </a:tc>
                <a:extLst>
                  <a:ext uri="{0D108BD9-81ED-4DB2-BD59-A6C34878D82A}">
                    <a16:rowId xmlns:a16="http://schemas.microsoft.com/office/drawing/2014/main" val="10000"/>
                  </a:ext>
                </a:extLst>
              </a:tr>
              <a:tr h="274320">
                <a:tc>
                  <a:txBody>
                    <a:bodyPr/>
                    <a:lstStyle/>
                    <a:p>
                      <a:r>
                        <a:rPr lang="en-US" sz="1100" b="1" dirty="0"/>
                        <a:t>OBR.4.1</a:t>
                      </a:r>
                    </a:p>
                  </a:txBody>
                  <a:tcPr anchor="ctr"/>
                </a:tc>
                <a:tc>
                  <a:txBody>
                    <a:bodyPr/>
                    <a:lstStyle/>
                    <a:p>
                      <a:r>
                        <a:rPr lang="en-US" sz="1100" dirty="0">
                          <a:effectLst/>
                        </a:rPr>
                        <a:t>500</a:t>
                      </a:r>
                      <a:endParaRPr lang="en-US" sz="1100" dirty="0"/>
                    </a:p>
                  </a:txBody>
                  <a:tcPr anchor="ctr"/>
                </a:tc>
                <a:tc>
                  <a:txBody>
                    <a:bodyPr/>
                    <a:lstStyle/>
                    <a:p>
                      <a:r>
                        <a:rPr lang="en-US" sz="1100" dirty="0"/>
                        <a:t>Test Case Fixed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must be </a:t>
                      </a:r>
                      <a:r>
                        <a:rPr lang="en-US" sz="1100" u="sng" dirty="0"/>
                        <a:t>present and exactly</a:t>
                      </a:r>
                      <a:r>
                        <a:rPr lang="en-US" sz="1100" u="none" dirty="0"/>
                        <a:t> “500”</a:t>
                      </a:r>
                      <a:endParaRPr lang="en-US" sz="11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1"/>
                  </a:ext>
                </a:extLst>
              </a:tr>
              <a:tr h="325228">
                <a:tc>
                  <a:txBody>
                    <a:bodyPr/>
                    <a:lstStyle/>
                    <a:p>
                      <a:r>
                        <a:rPr lang="en-US" sz="1100" b="1" dirty="0"/>
                        <a:t>OBR.4.2</a:t>
                      </a:r>
                    </a:p>
                  </a:txBody>
                  <a:tcPr anchor="ctr"/>
                </a:tc>
                <a:tc>
                  <a:txBody>
                    <a:bodyPr/>
                    <a:lstStyle/>
                    <a:p>
                      <a:r>
                        <a:rPr lang="en-US" sz="1100" dirty="0">
                          <a:effectLst/>
                        </a:rPr>
                        <a:t>Erythrocyte sedimentation rate*</a:t>
                      </a:r>
                      <a:endParaRPr lang="en-US" sz="11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Changeable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must be </a:t>
                      </a:r>
                      <a:r>
                        <a:rPr lang="en-US" sz="1100" u="sng" dirty="0"/>
                        <a:t>present</a:t>
                      </a:r>
                      <a:r>
                        <a:rPr lang="en-US" sz="1100" dirty="0"/>
                        <a:t> and indicate a value </a:t>
                      </a:r>
                      <a:r>
                        <a:rPr lang="en-US" sz="1100" u="sng" dirty="0"/>
                        <a:t>equivalent</a:t>
                      </a:r>
                      <a:r>
                        <a:rPr lang="en-US" sz="1100" baseline="0" dirty="0"/>
                        <a:t> to </a:t>
                      </a:r>
                      <a:r>
                        <a:rPr lang="en-US" sz="1100" dirty="0">
                          <a:effectLst/>
                        </a:rPr>
                        <a:t>Erythrocyte sedimentation rate</a:t>
                      </a:r>
                      <a:endParaRPr lang="en-US" sz="1100" dirty="0"/>
                    </a:p>
                  </a:txBody>
                  <a:tcPr anchor="ctr"/>
                </a:tc>
                <a:extLst>
                  <a:ext uri="{0D108BD9-81ED-4DB2-BD59-A6C34878D82A}">
                    <a16:rowId xmlns:a16="http://schemas.microsoft.com/office/drawing/2014/main" val="10002"/>
                  </a:ext>
                </a:extLst>
              </a:tr>
              <a:tr h="191310">
                <a:tc>
                  <a:txBody>
                    <a:bodyPr/>
                    <a:lstStyle/>
                    <a:p>
                      <a:r>
                        <a:rPr lang="en-US" sz="1100" b="1" dirty="0"/>
                        <a:t>OBR.4.3</a:t>
                      </a:r>
                    </a:p>
                  </a:txBody>
                  <a:tcPr anchor="ctr"/>
                </a:tc>
                <a:tc>
                  <a:txBody>
                    <a:bodyPr/>
                    <a:lstStyle/>
                    <a:p>
                      <a:r>
                        <a:rPr lang="en-US" sz="1100" dirty="0"/>
                        <a:t>99USL</a:t>
                      </a:r>
                    </a:p>
                  </a:txBody>
                  <a:tcPr anchor="ctr"/>
                </a:tc>
                <a:tc>
                  <a:txBody>
                    <a:bodyPr/>
                    <a:lstStyle/>
                    <a:p>
                      <a:r>
                        <a:rPr lang="en-US" sz="1100" dirty="0"/>
                        <a:t>Test</a:t>
                      </a:r>
                      <a:r>
                        <a:rPr lang="en-US" sz="1100" baseline="0" dirty="0"/>
                        <a:t> Case</a:t>
                      </a:r>
                      <a:r>
                        <a:rPr lang="en-US" sz="1100" dirty="0"/>
                        <a:t> Fixed Data</a:t>
                      </a:r>
                    </a:p>
                  </a:txBody>
                  <a:tcPr anchor="ctr"/>
                </a:tc>
                <a:tc>
                  <a:txBody>
                    <a:bodyPr/>
                    <a:lstStyle/>
                    <a:p>
                      <a:r>
                        <a:rPr lang="en-US" sz="1100" dirty="0"/>
                        <a:t>Content must be </a:t>
                      </a:r>
                      <a:r>
                        <a:rPr lang="en-US" sz="1100" u="sng" dirty="0"/>
                        <a:t>present and exactly</a:t>
                      </a:r>
                      <a:r>
                        <a:rPr lang="en-US" sz="1100" u="none" dirty="0"/>
                        <a:t> “99USL</a:t>
                      </a:r>
                      <a:r>
                        <a:rPr lang="en-US" sz="1100" dirty="0"/>
                        <a:t>”</a:t>
                      </a:r>
                    </a:p>
                  </a:txBody>
                  <a:tcPr anchor="ctr"/>
                </a:tc>
                <a:extLst>
                  <a:ext uri="{0D108BD9-81ED-4DB2-BD59-A6C34878D82A}">
                    <a16:rowId xmlns:a16="http://schemas.microsoft.com/office/drawing/2014/main" val="10003"/>
                  </a:ext>
                </a:extLst>
              </a:tr>
              <a:tr h="1913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effectLst/>
                        </a:rPr>
                        <a:t>OBR.2.3</a:t>
                      </a:r>
                      <a:endParaRPr lang="en-US" sz="1100" b="1" dirty="0"/>
                    </a:p>
                  </a:txBody>
                  <a:tcPr anchor="ctr"/>
                </a:tc>
                <a:tc>
                  <a:txBody>
                    <a:bodyPr/>
                    <a:lstStyle/>
                    <a:p>
                      <a:pPr algn="l"/>
                      <a:r>
                        <a:rPr lang="en-US" sz="1100" dirty="0">
                          <a:effectLst/>
                        </a:rPr>
                        <a:t>2.16.840.1.113883.3.72.5.24</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Configurable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must be </a:t>
                      </a:r>
                      <a:r>
                        <a:rPr lang="en-US" sz="1100" u="sng" dirty="0"/>
                        <a:t>present</a:t>
                      </a:r>
                      <a:r>
                        <a:rPr lang="en-US" sz="1100" dirty="0"/>
                        <a:t> and a </a:t>
                      </a:r>
                      <a:r>
                        <a:rPr lang="en-US" sz="1100" u="sng" dirty="0"/>
                        <a:t>valid</a:t>
                      </a:r>
                      <a:r>
                        <a:rPr lang="en-US" sz="1100" dirty="0"/>
                        <a:t> value</a:t>
                      </a:r>
                    </a:p>
                  </a:txBody>
                  <a:tcPr anchor="ctr"/>
                </a:tc>
                <a:extLst>
                  <a:ext uri="{0D108BD9-81ED-4DB2-BD59-A6C34878D82A}">
                    <a16:rowId xmlns:a16="http://schemas.microsoft.com/office/drawing/2014/main" val="10004"/>
                  </a:ext>
                </a:extLst>
              </a:tr>
              <a:tr h="191310">
                <a:tc>
                  <a:txBody>
                    <a:bodyPr/>
                    <a:lstStyle/>
                    <a:p>
                      <a:r>
                        <a:rPr lang="en-US" sz="1100" b="1" dirty="0">
                          <a:effectLst/>
                        </a:rPr>
                        <a:t>OBR.2.4</a:t>
                      </a:r>
                      <a:endParaRPr lang="en-US" sz="1100" b="1" dirty="0"/>
                    </a:p>
                  </a:txBody>
                  <a:tcPr anchor="ctr"/>
                </a:tc>
                <a:tc>
                  <a:txBody>
                    <a:bodyPr/>
                    <a:lstStyle/>
                    <a:p>
                      <a:r>
                        <a:rPr lang="en-US" sz="1100" dirty="0"/>
                        <a:t>ISO</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IG Fixed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must be </a:t>
                      </a:r>
                      <a:r>
                        <a:rPr lang="en-US" sz="1100" u="sng" dirty="0"/>
                        <a:t>present and exactly</a:t>
                      </a:r>
                      <a:r>
                        <a:rPr lang="en-US" sz="1100" u="none" dirty="0"/>
                        <a:t> “ISO</a:t>
                      </a:r>
                      <a:r>
                        <a:rPr lang="en-US" sz="1100" dirty="0"/>
                        <a:t>”</a:t>
                      </a:r>
                    </a:p>
                  </a:txBody>
                  <a:tcPr anchor="ctr"/>
                </a:tc>
                <a:extLst>
                  <a:ext uri="{0D108BD9-81ED-4DB2-BD59-A6C34878D82A}">
                    <a16:rowId xmlns:a16="http://schemas.microsoft.com/office/drawing/2014/main" val="10005"/>
                  </a:ext>
                </a:extLst>
              </a:tr>
            </a:tbl>
          </a:graphicData>
        </a:graphic>
      </p:graphicFrame>
      <p:sp>
        <p:nvSpPr>
          <p:cNvPr id="6" name="TextBox 5"/>
          <p:cNvSpPr txBox="1"/>
          <p:nvPr/>
        </p:nvSpPr>
        <p:spPr>
          <a:xfrm>
            <a:off x="152400" y="5864423"/>
            <a:ext cx="8839200" cy="276999"/>
          </a:xfrm>
          <a:prstGeom prst="rect">
            <a:avLst/>
          </a:prstGeom>
          <a:noFill/>
        </p:spPr>
        <p:txBody>
          <a:bodyPr wrap="square" rtlCol="0">
            <a:spAutoFit/>
          </a:bodyPr>
          <a:lstStyle/>
          <a:p>
            <a:r>
              <a:rPr lang="en-US" sz="1200" dirty="0">
                <a:latin typeface="+mn-lt"/>
              </a:rPr>
              <a:t>*This text is provided as the Value for Location OBR.4.2 in the message for the LOI_1.0_1.1-GU Test Step </a:t>
            </a:r>
          </a:p>
        </p:txBody>
      </p:sp>
    </p:spTree>
    <p:extLst>
      <p:ext uri="{BB962C8B-B14F-4D97-AF65-F5344CB8AC3E}">
        <p14:creationId xmlns:p14="http://schemas.microsoft.com/office/powerpoint/2010/main" val="2504481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2462900107"/>
              </p:ext>
            </p:extLst>
          </p:nvPr>
        </p:nvGraphicFramePr>
        <p:xfrm>
          <a:off x="434181" y="1614019"/>
          <a:ext cx="8275637" cy="2789065"/>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1022">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23" marB="4572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7619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testing / LOI-EHR Test Plan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b="1" dirty="0">
                        <a:sym typeface="Wingdings" pitchFamily="2" charset="2"/>
                      </a:endParaRP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chemeClr val="tx1"/>
                          </a:solidFill>
                        </a:rPr>
                        <a:t>Used for conformance testing driven by test data </a:t>
                      </a:r>
                    </a:p>
                    <a:p>
                      <a:pPr marL="171450" lvl="1" indent="-171450">
                        <a:buFont typeface="Arial" pitchFamily="34" charset="0"/>
                        <a:buChar char="•"/>
                        <a:defRPr/>
                      </a:pPr>
                      <a:r>
                        <a:rPr lang="en-US" sz="1100" b="0" dirty="0"/>
                        <a:t>Validates HIT Modules that create HL7 messages in accordance with the ONC S&amp;I Framework Laboratory</a:t>
                      </a:r>
                      <a:r>
                        <a:rPr lang="en-US" sz="1100" b="0" baseline="0" dirty="0"/>
                        <a:t> Orders</a:t>
                      </a:r>
                      <a:r>
                        <a:rPr lang="en-US" sz="1100" b="0" dirty="0"/>
                        <a:t> (LOI) to EHR implementation guide (IG) </a:t>
                      </a:r>
                    </a:p>
                    <a:p>
                      <a:pPr marL="171450" lvl="1" indent="-171450">
                        <a:buFont typeface="Arial" pitchFamily="34" charset="0"/>
                        <a:buChar char="•"/>
                        <a:defRPr/>
                      </a:pPr>
                      <a:r>
                        <a:rPr lang="en-US" sz="1100" b="0" dirty="0">
                          <a:solidFill>
                            <a:schemeClr val="tx1"/>
                          </a:solidFill>
                        </a:rPr>
                        <a:t>Provides Juror document for inspection testing</a:t>
                      </a:r>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22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browse-able version of the conformance profile that encapsulates the requirements. Profile Viewer tab is accessible in Context-based testing once a Test Case or Test Step is “loaded”. Can be used to assist in the interpretation of message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267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Sets Browser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browse-able view of the Value Sets</a:t>
                      </a:r>
                      <a:r>
                        <a:rPr lang="en-US" sz="1100" b="0" baseline="0" dirty="0"/>
                        <a:t> </a:t>
                      </a:r>
                      <a:r>
                        <a:rPr lang="en-US" sz="1100" b="0" dirty="0"/>
                        <a:t>and Vocabulary requirements. Value Sets tab is accessible in Context-based testing once a Test Case or Test Step is “loaded”. Can be used to assist in the interpretation of value set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5722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that assist in using the Tool for conformance testing (including</a:t>
                      </a:r>
                      <a:r>
                        <a:rPr lang="en-US" sz="1100" b="0" baseline="0" dirty="0"/>
                        <a:t> the </a:t>
                      </a:r>
                      <a:r>
                        <a:rPr lang="en-US" sz="1100" b="0" dirty="0"/>
                        <a:t>NIST Normative Test Process</a:t>
                      </a:r>
                      <a:r>
                        <a:rPr lang="en-US" sz="1100" b="0" baseline="0" dirty="0"/>
                        <a:t> Document, Implementation Guide, and Release Notes)</a:t>
                      </a:r>
                      <a:r>
                        <a:rPr lang="en-US" sz="1100" b="0" dirty="0"/>
                        <a:t>.</a:t>
                      </a:r>
                      <a:endParaRPr lang="en-US" sz="1100" dirty="0"/>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276225" y="76200"/>
            <a:ext cx="8229600" cy="523220"/>
          </a:xfrm>
        </p:spPr>
        <p:txBody>
          <a:bodyPr/>
          <a:lstStyle/>
          <a:p>
            <a:r>
              <a:rPr lang="en-US" dirty="0"/>
              <a:t>NIST LOI-EHR Test Tool Overview </a:t>
            </a:r>
          </a:p>
        </p:txBody>
      </p:sp>
      <p:sp>
        <p:nvSpPr>
          <p:cNvPr id="6" name="Rectangle 45"/>
          <p:cNvSpPr>
            <a:spLocks noChangeArrowheads="1"/>
          </p:cNvSpPr>
          <p:nvPr/>
        </p:nvSpPr>
        <p:spPr bwMode="auto">
          <a:xfrm>
            <a:off x="304800" y="68580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LOI messages created by HIT </a:t>
            </a:r>
            <a:r>
              <a:rPr lang="en-US" sz="1600" dirty="0"/>
              <a:t>Modules </a:t>
            </a:r>
            <a:r>
              <a:rPr lang="en-US" sz="1600" b="0" dirty="0"/>
              <a:t>and is intended to be used for conformance testing according to the standards listed on the Conformance Standards page of this slide set </a:t>
            </a:r>
          </a:p>
          <a:p>
            <a:pPr marL="0" lvl="1"/>
            <a:endParaRPr lang="en-US" sz="1200" b="0" dirty="0"/>
          </a:p>
          <a:p>
            <a:pPr marL="0" lvl="1"/>
            <a:endParaRPr lang="en-US" sz="1200" b="0" dirty="0"/>
          </a:p>
          <a:p>
            <a:pPr marL="0" lvl="1"/>
            <a:endParaRPr lang="en-US" sz="1200" b="0" dirty="0"/>
          </a:p>
        </p:txBody>
      </p:sp>
      <p:grpSp>
        <p:nvGrpSpPr>
          <p:cNvPr id="4" name="Group 3"/>
          <p:cNvGrpSpPr/>
          <p:nvPr/>
        </p:nvGrpSpPr>
        <p:grpSpPr>
          <a:xfrm>
            <a:off x="323850" y="4648200"/>
            <a:ext cx="8667750" cy="1600200"/>
            <a:chOff x="323850" y="4572000"/>
            <a:chExt cx="8667750" cy="1600200"/>
          </a:xfrm>
        </p:grpSpPr>
        <p:sp>
          <p:nvSpPr>
            <p:cNvPr id="7" name="Rectangle 45"/>
            <p:cNvSpPr>
              <a:spLocks noChangeArrowheads="1"/>
            </p:cNvSpPr>
            <p:nvPr/>
          </p:nvSpPr>
          <p:spPr bwMode="auto">
            <a:xfrm>
              <a:off x="323850" y="4572000"/>
              <a:ext cx="86677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required. Simply click on the link below (or type in the </a:t>
              </a:r>
              <a:r>
                <a:rPr lang="en-US" sz="1200" b="0" dirty="0" err="1"/>
                <a:t>url</a:t>
              </a:r>
              <a:r>
                <a:rPr lang="en-US" sz="1200" b="0" dirty="0"/>
                <a:t>) to access and use the Tool</a:t>
              </a:r>
            </a:p>
            <a:p>
              <a:pPr marL="0" lvl="1"/>
              <a:endParaRPr lang="en-US" sz="1200" b="0" dirty="0"/>
            </a:p>
            <a:p>
              <a:pPr marL="0" lvl="1"/>
              <a:endParaRPr lang="en-US" sz="1200" b="0" dirty="0"/>
            </a:p>
            <a:p>
              <a:pPr marL="0" lvl="1"/>
              <a:r>
                <a:rPr lang="en-US" sz="1200" b="0" dirty="0"/>
                <a:t>NOTE: The Test Tool (.war file) can also be downloaded and installed locally.</a:t>
              </a:r>
            </a:p>
            <a:p>
              <a:pPr marL="0" lvl="1"/>
              <a:r>
                <a:rPr lang="en-US" sz="1200" b="0" dirty="0"/>
                <a:t>NOTE: </a:t>
              </a:r>
              <a:r>
                <a:rPr lang="en-US" sz="1200" dirty="0"/>
                <a:t>Web Application is compatible with Firefox, Chrome, Safari, and IE9+. Recommended browsers are Firefox and Chrome.</a:t>
              </a:r>
              <a:endParaRPr lang="en-US" sz="1400" dirty="0"/>
            </a:p>
            <a:p>
              <a:pPr marL="0" lvl="1"/>
              <a:endParaRPr lang="en-US" sz="700" dirty="0"/>
            </a:p>
            <a:p>
              <a:pPr marL="0" lvl="1"/>
              <a:r>
                <a:rPr lang="en-US" sz="1200" b="0" dirty="0"/>
                <a:t>Register to Google Group at: </a:t>
              </a:r>
              <a:r>
                <a:rPr lang="en-US" sz="1200" u="sng" dirty="0">
                  <a:hlinkClick r:id="rId2"/>
                </a:rPr>
                <a:t>https://groups.google.com/d/forum/hl7v2-lab-orders-interface-testing</a:t>
              </a:r>
              <a:r>
                <a:rPr lang="en-US" sz="1200" u="sng" dirty="0"/>
                <a:t> </a:t>
              </a:r>
              <a:r>
                <a:rPr lang="en-US" sz="1200" dirty="0"/>
                <a:t>to </a:t>
              </a:r>
              <a:r>
                <a:rPr lang="en-US" sz="1200" b="0" dirty="0"/>
                <a:t>ask questions and provide feedback. </a:t>
              </a:r>
            </a:p>
          </p:txBody>
        </p:sp>
        <p:sp>
          <p:nvSpPr>
            <p:cNvPr id="3" name="TextBox 2"/>
            <p:cNvSpPr txBox="1"/>
            <p:nvPr/>
          </p:nvSpPr>
          <p:spPr>
            <a:xfrm>
              <a:off x="533400" y="4800600"/>
              <a:ext cx="3429000" cy="276999"/>
            </a:xfrm>
            <a:prstGeom prst="rect">
              <a:avLst/>
            </a:prstGeom>
            <a:noFill/>
          </p:spPr>
          <p:txBody>
            <a:bodyPr wrap="square" rtlCol="0">
              <a:spAutoFit/>
            </a:bodyPr>
            <a:lstStyle/>
            <a:p>
              <a:r>
                <a:rPr lang="fr-FR" sz="1200" u="sng" dirty="0">
                  <a:solidFill>
                    <a:schemeClr val="accent1">
                      <a:lumMod val="50000"/>
                    </a:schemeClr>
                  </a:solidFill>
                </a:rPr>
                <a:t>hl7v2-loi-r1-testing.nist.gov</a:t>
              </a:r>
              <a:endParaRPr lang="en-US" sz="1200" dirty="0">
                <a:solidFill>
                  <a:schemeClr val="accent1">
                    <a:lumMod val="50000"/>
                  </a:schemeClr>
                </a:solidFill>
              </a:endParaRPr>
            </a:p>
          </p:txBody>
        </p:sp>
      </p:grpSp>
    </p:spTree>
    <p:extLst>
      <p:ext uri="{BB962C8B-B14F-4D97-AF65-F5344CB8AC3E}">
        <p14:creationId xmlns:p14="http://schemas.microsoft.com/office/powerpoint/2010/main" val="1926147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1812" y="1226536"/>
            <a:ext cx="7224988" cy="3301718"/>
          </a:xfrm>
          <a:prstGeom prst="rect">
            <a:avLst/>
          </a:prstGeom>
        </p:spPr>
      </p:pic>
      <p:sp>
        <p:nvSpPr>
          <p:cNvPr id="39" name="Rectangle 3"/>
          <p:cNvSpPr txBox="1">
            <a:spLocks noChangeArrowheads="1"/>
          </p:cNvSpPr>
          <p:nvPr/>
        </p:nvSpPr>
        <p:spPr bwMode="auto">
          <a:xfrm>
            <a:off x="148900" y="2213865"/>
            <a:ext cx="1222699" cy="58477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arrows to open LOI-EHR Test Plan and then the set of GU Test Cases.</a:t>
            </a:r>
            <a:endParaRPr lang="en-US" dirty="0">
              <a:solidFill>
                <a:srgbClr val="FF0000"/>
              </a:solidFill>
              <a:latin typeface="Arial" charset="0"/>
            </a:endParaRPr>
          </a:p>
        </p:txBody>
      </p:sp>
      <p:sp>
        <p:nvSpPr>
          <p:cNvPr id="40" name="Oval 39"/>
          <p:cNvSpPr/>
          <p:nvPr/>
        </p:nvSpPr>
        <p:spPr bwMode="auto">
          <a:xfrm>
            <a:off x="-3499" y="2017015"/>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3</a:t>
            </a:r>
          </a:p>
        </p:txBody>
      </p:sp>
      <p:sp>
        <p:nvSpPr>
          <p:cNvPr id="39948" name="Title 8"/>
          <p:cNvSpPr>
            <a:spLocks noGrp="1"/>
          </p:cNvSpPr>
          <p:nvPr>
            <p:ph type="title"/>
          </p:nvPr>
        </p:nvSpPr>
        <p:spPr>
          <a:xfrm>
            <a:off x="276225" y="71437"/>
            <a:ext cx="8229600" cy="523220"/>
          </a:xfrm>
        </p:spPr>
        <p:txBody>
          <a:bodyPr/>
          <a:lstStyle/>
          <a:p>
            <a:r>
              <a:rPr lang="en-US" dirty="0"/>
              <a:t>NIST LOI-EHR Test Tool Screen Shot</a:t>
            </a:r>
          </a:p>
        </p:txBody>
      </p:sp>
      <p:sp>
        <p:nvSpPr>
          <p:cNvPr id="75" name="Rectangle 3"/>
          <p:cNvSpPr txBox="1">
            <a:spLocks noChangeArrowheads="1"/>
          </p:cNvSpPr>
          <p:nvPr/>
        </p:nvSpPr>
        <p:spPr bwMode="auto">
          <a:xfrm>
            <a:off x="171926" y="1415766"/>
            <a:ext cx="990600"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Test Selection view of page displays.</a:t>
            </a:r>
          </a:p>
        </p:txBody>
      </p:sp>
      <p:sp>
        <p:nvSpPr>
          <p:cNvPr id="77" name="Oval 76"/>
          <p:cNvSpPr/>
          <p:nvPr/>
        </p:nvSpPr>
        <p:spPr bwMode="auto">
          <a:xfrm>
            <a:off x="18812" y="1283804"/>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2</a:t>
            </a:r>
          </a:p>
        </p:txBody>
      </p:sp>
      <p:sp>
        <p:nvSpPr>
          <p:cNvPr id="8" name="Rectangle 7"/>
          <p:cNvSpPr/>
          <p:nvPr/>
        </p:nvSpPr>
        <p:spPr>
          <a:xfrm>
            <a:off x="1476375" y="1231899"/>
            <a:ext cx="7210426" cy="3302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76"/>
          <p:cNvCxnSpPr>
            <a:cxnSpLocks noChangeShapeType="1"/>
            <a:stCxn id="36" idx="3"/>
          </p:cNvCxnSpPr>
          <p:nvPr/>
        </p:nvCxnSpPr>
        <p:spPr bwMode="auto">
          <a:xfrm>
            <a:off x="2322195" y="882058"/>
            <a:ext cx="295274" cy="358131"/>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Group 8"/>
          <p:cNvGrpSpPr/>
          <p:nvPr/>
        </p:nvGrpSpPr>
        <p:grpSpPr>
          <a:xfrm>
            <a:off x="77153" y="471253"/>
            <a:ext cx="2285047" cy="641637"/>
            <a:chOff x="228600" y="815975"/>
            <a:chExt cx="2285047" cy="641637"/>
          </a:xfrm>
        </p:grpSpPr>
        <p:grpSp>
          <p:nvGrpSpPr>
            <p:cNvPr id="7" name="Group 6"/>
            <p:cNvGrpSpPr/>
            <p:nvPr/>
          </p:nvGrpSpPr>
          <p:grpSpPr>
            <a:xfrm>
              <a:off x="334327" y="995947"/>
              <a:ext cx="2179320" cy="461665"/>
              <a:chOff x="3329940" y="1072853"/>
              <a:chExt cx="2179320" cy="461665"/>
            </a:xfrm>
          </p:grpSpPr>
          <p:sp>
            <p:nvSpPr>
              <p:cNvPr id="36" name="Rectangle 3"/>
              <p:cNvSpPr txBox="1">
                <a:spLocks noChangeArrowheads="1"/>
              </p:cNvSpPr>
              <p:nvPr/>
            </p:nvSpPr>
            <p:spPr bwMode="auto">
              <a:xfrm>
                <a:off x="3369945" y="1072853"/>
                <a:ext cx="2099310" cy="46166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Open LOI Validation tool using link:</a:t>
                </a:r>
              </a:p>
              <a:p>
                <a:pPr algn="ctr">
                  <a:defRPr/>
                </a:pPr>
                <a:endParaRPr lang="en-US" dirty="0"/>
              </a:p>
              <a:p>
                <a:pPr algn="ctr">
                  <a:defRPr/>
                </a:pPr>
                <a:r>
                  <a:rPr lang="en-US" dirty="0"/>
                  <a:t>and click on Context-based</a:t>
                </a:r>
              </a:p>
            </p:txBody>
          </p:sp>
          <p:sp>
            <p:nvSpPr>
              <p:cNvPr id="26" name="TextBox 25"/>
              <p:cNvSpPr txBox="1"/>
              <p:nvPr/>
            </p:nvSpPr>
            <p:spPr>
              <a:xfrm>
                <a:off x="3329940" y="1186499"/>
                <a:ext cx="2179320" cy="215444"/>
              </a:xfrm>
              <a:prstGeom prst="rect">
                <a:avLst/>
              </a:prstGeom>
              <a:noFill/>
            </p:spPr>
            <p:txBody>
              <a:bodyPr wrap="square" rtlCol="0">
                <a:spAutoFit/>
              </a:bodyPr>
              <a:lstStyle/>
              <a:p>
                <a:pPr marL="0" lvl="1" algn="ctr" eaLnBrk="1" hangingPunct="1">
                  <a:defRPr/>
                </a:pPr>
                <a:r>
                  <a:rPr lang="en-US" sz="800" dirty="0"/>
                  <a:t>(</a:t>
                </a:r>
                <a:r>
                  <a:rPr lang="fr-FR" sz="800" u="sng" dirty="0">
                    <a:solidFill>
                      <a:schemeClr val="accent1">
                        <a:lumMod val="75000"/>
                      </a:schemeClr>
                    </a:solidFill>
                  </a:rPr>
                  <a:t>hl7v2-loi-r1-testing.nist.gov</a:t>
                </a:r>
                <a:r>
                  <a:rPr lang="en-US" sz="800" dirty="0"/>
                  <a:t>)</a:t>
                </a:r>
              </a:p>
            </p:txBody>
          </p:sp>
        </p:grpSp>
        <p:sp>
          <p:nvSpPr>
            <p:cNvPr id="38" name="Oval 37"/>
            <p:cNvSpPr/>
            <p:nvPr/>
          </p:nvSpPr>
          <p:spPr bwMode="auto">
            <a:xfrm>
              <a:off x="228600" y="815975"/>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1</a:t>
              </a:r>
            </a:p>
          </p:txBody>
        </p:sp>
      </p:grpSp>
      <p:sp>
        <p:nvSpPr>
          <p:cNvPr id="34" name="Rectangle 3"/>
          <p:cNvSpPr txBox="1">
            <a:spLocks noChangeArrowheads="1"/>
          </p:cNvSpPr>
          <p:nvPr/>
        </p:nvSpPr>
        <p:spPr bwMode="auto">
          <a:xfrm>
            <a:off x="167438" y="3072825"/>
            <a:ext cx="1143000" cy="58477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arrows to expand the Test Cases. Click on a Test Step.</a:t>
            </a:r>
            <a:endParaRPr lang="en-US" dirty="0">
              <a:solidFill>
                <a:srgbClr val="FF0000"/>
              </a:solidFill>
              <a:latin typeface="Arial" charset="0"/>
            </a:endParaRPr>
          </a:p>
        </p:txBody>
      </p:sp>
      <p:sp>
        <p:nvSpPr>
          <p:cNvPr id="35" name="Oval 34"/>
          <p:cNvSpPr/>
          <p:nvPr/>
        </p:nvSpPr>
        <p:spPr bwMode="auto">
          <a:xfrm>
            <a:off x="15038" y="2875975"/>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4</a:t>
            </a:r>
            <a:endParaRPr lang="en-US" sz="1200" b="0" dirty="0">
              <a:solidFill>
                <a:schemeClr val="bg1"/>
              </a:solidFill>
              <a:latin typeface="+mj-lt"/>
            </a:endParaRPr>
          </a:p>
        </p:txBody>
      </p:sp>
      <p:cxnSp>
        <p:nvCxnSpPr>
          <p:cNvPr id="42" name="Straight Arrow Connector 76"/>
          <p:cNvCxnSpPr>
            <a:cxnSpLocks noChangeShapeType="1"/>
            <a:stCxn id="34" idx="3"/>
          </p:cNvCxnSpPr>
          <p:nvPr/>
        </p:nvCxnSpPr>
        <p:spPr bwMode="auto">
          <a:xfrm flipV="1">
            <a:off x="1310438" y="2162387"/>
            <a:ext cx="527886" cy="1202826"/>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Rectangle 3"/>
          <p:cNvSpPr txBox="1">
            <a:spLocks noChangeArrowheads="1"/>
          </p:cNvSpPr>
          <p:nvPr/>
        </p:nvSpPr>
        <p:spPr bwMode="auto">
          <a:xfrm>
            <a:off x="1838324" y="5209358"/>
            <a:ext cx="1438275" cy="58477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Click on Load Test Step button to proceed with conformance testing for the Test Step.</a:t>
            </a:r>
          </a:p>
        </p:txBody>
      </p:sp>
      <p:sp>
        <p:nvSpPr>
          <p:cNvPr id="44" name="Oval 43"/>
          <p:cNvSpPr/>
          <p:nvPr/>
        </p:nvSpPr>
        <p:spPr bwMode="auto">
          <a:xfrm>
            <a:off x="1685925" y="5012508"/>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7</a:t>
            </a:r>
            <a:endParaRPr lang="en-US" sz="1200" b="0" dirty="0">
              <a:solidFill>
                <a:schemeClr val="bg1"/>
              </a:solidFill>
              <a:latin typeface="+mj-lt"/>
            </a:endParaRPr>
          </a:p>
        </p:txBody>
      </p:sp>
      <p:cxnSp>
        <p:nvCxnSpPr>
          <p:cNvPr id="47" name="Straight Arrow Connector 76"/>
          <p:cNvCxnSpPr>
            <a:cxnSpLocks noChangeShapeType="1"/>
            <a:stCxn id="43" idx="3"/>
          </p:cNvCxnSpPr>
          <p:nvPr/>
        </p:nvCxnSpPr>
        <p:spPr bwMode="auto">
          <a:xfrm flipV="1">
            <a:off x="3276599" y="1631913"/>
            <a:ext cx="4770505" cy="3869833"/>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ectangle 3"/>
          <p:cNvSpPr txBox="1">
            <a:spLocks noChangeArrowheads="1"/>
          </p:cNvSpPr>
          <p:nvPr/>
        </p:nvSpPr>
        <p:spPr bwMode="auto">
          <a:xfrm>
            <a:off x="774995" y="4418254"/>
            <a:ext cx="1329011" cy="58477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Click Message Content tab to view and download the message content sheet</a:t>
            </a:r>
          </a:p>
        </p:txBody>
      </p:sp>
      <p:sp>
        <p:nvSpPr>
          <p:cNvPr id="28" name="Oval 27"/>
          <p:cNvSpPr/>
          <p:nvPr/>
        </p:nvSpPr>
        <p:spPr bwMode="auto">
          <a:xfrm>
            <a:off x="584495" y="4311589"/>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6</a:t>
            </a:r>
            <a:endParaRPr lang="en-US" sz="1200" b="0" dirty="0">
              <a:solidFill>
                <a:schemeClr val="bg1"/>
              </a:solidFill>
              <a:latin typeface="+mj-lt"/>
            </a:endParaRPr>
          </a:p>
        </p:txBody>
      </p:sp>
      <p:cxnSp>
        <p:nvCxnSpPr>
          <p:cNvPr id="41" name="Straight Arrow Connector 76"/>
          <p:cNvCxnSpPr>
            <a:cxnSpLocks noChangeShapeType="1"/>
          </p:cNvCxnSpPr>
          <p:nvPr/>
        </p:nvCxnSpPr>
        <p:spPr bwMode="auto">
          <a:xfrm flipV="1">
            <a:off x="1366563" y="1797209"/>
            <a:ext cx="253057" cy="48809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Arrow Connector 76"/>
          <p:cNvCxnSpPr>
            <a:cxnSpLocks noChangeShapeType="1"/>
            <a:stCxn id="75" idx="3"/>
          </p:cNvCxnSpPr>
          <p:nvPr/>
        </p:nvCxnSpPr>
        <p:spPr bwMode="auto">
          <a:xfrm flipV="1">
            <a:off x="1162526" y="1449324"/>
            <a:ext cx="361474" cy="197275"/>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76"/>
          <p:cNvCxnSpPr>
            <a:cxnSpLocks noChangeShapeType="1"/>
            <a:stCxn id="27" idx="3"/>
          </p:cNvCxnSpPr>
          <p:nvPr/>
        </p:nvCxnSpPr>
        <p:spPr bwMode="auto">
          <a:xfrm flipV="1">
            <a:off x="2104006" y="1872068"/>
            <a:ext cx="2040386" cy="283857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76"/>
          <p:cNvCxnSpPr>
            <a:cxnSpLocks noChangeShapeType="1"/>
          </p:cNvCxnSpPr>
          <p:nvPr/>
        </p:nvCxnSpPr>
        <p:spPr bwMode="auto">
          <a:xfrm flipV="1">
            <a:off x="1337988" y="1875440"/>
            <a:ext cx="2167212" cy="2239360"/>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76"/>
          <p:cNvCxnSpPr>
            <a:cxnSpLocks noChangeShapeType="1"/>
          </p:cNvCxnSpPr>
          <p:nvPr/>
        </p:nvCxnSpPr>
        <p:spPr bwMode="auto">
          <a:xfrm flipV="1">
            <a:off x="1337988" y="1638206"/>
            <a:ext cx="2010050" cy="247659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8" name="Table 47"/>
          <p:cNvGraphicFramePr>
            <a:graphicFrameLocks noGrp="1"/>
          </p:cNvGraphicFramePr>
          <p:nvPr>
            <p:extLst>
              <p:ext uri="{D42A27DB-BD31-4B8C-83A1-F6EECF244321}">
                <p14:modId xmlns:p14="http://schemas.microsoft.com/office/powerpoint/2010/main" val="2047722482"/>
              </p:ext>
            </p:extLst>
          </p:nvPr>
        </p:nvGraphicFramePr>
        <p:xfrm>
          <a:off x="4419600" y="4594791"/>
          <a:ext cx="4495800" cy="1653609"/>
        </p:xfrm>
        <a:graphic>
          <a:graphicData uri="http://schemas.openxmlformats.org/drawingml/2006/table">
            <a:tbl>
              <a:tblPr firstRow="1" bandRow="1">
                <a:tableStyleId>{5C22544A-7EE6-4342-B048-85BDC9FD1C3A}</a:tableStyleId>
              </a:tblPr>
              <a:tblGrid>
                <a:gridCol w="4495800">
                  <a:extLst>
                    <a:ext uri="{9D8B030D-6E8A-4147-A177-3AD203B41FA5}">
                      <a16:colId xmlns:a16="http://schemas.microsoft.com/office/drawing/2014/main" val="20000"/>
                    </a:ext>
                  </a:extLst>
                </a:gridCol>
              </a:tblGrid>
              <a:tr h="342977">
                <a:tc>
                  <a:txBody>
                    <a:bodyPr/>
                    <a:lstStyle/>
                    <a:p>
                      <a:pPr algn="ctr"/>
                      <a:r>
                        <a:rPr lang="en-US" sz="1600" dirty="0">
                          <a:solidFill>
                            <a:schemeClr val="bg1"/>
                          </a:solidFill>
                        </a:rPr>
                        <a:t>HIT Context-based Validation</a:t>
                      </a:r>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extLst>
                  <a:ext uri="{0D108BD9-81ED-4DB2-BD59-A6C34878D82A}">
                    <a16:rowId xmlns:a16="http://schemas.microsoft.com/office/drawing/2014/main" val="10000"/>
                  </a:ext>
                </a:extLst>
              </a:tr>
              <a:tr h="1006398">
                <a:tc>
                  <a:txBody>
                    <a:bodyPr/>
                    <a:lstStyle/>
                    <a:p>
                      <a:r>
                        <a:rPr lang="en-US" sz="1000" dirty="0"/>
                        <a:t>T</a:t>
                      </a:r>
                      <a:r>
                        <a:rPr lang="en-US" sz="1000" baseline="0" dirty="0"/>
                        <a:t>his feature is used to </a:t>
                      </a:r>
                      <a:r>
                        <a:rPr lang="en-US" sz="1000" kern="1200" dirty="0">
                          <a:solidFill>
                            <a:schemeClr val="dk1"/>
                          </a:solidFill>
                          <a:effectLst/>
                          <a:latin typeface="+mn-lt"/>
                          <a:ea typeface="+mn-ea"/>
                          <a:cs typeface="+mn-cs"/>
                        </a:rPr>
                        <a:t>test HIT Modules for conformance to the</a:t>
                      </a:r>
                      <a:r>
                        <a:rPr lang="en-US" sz="1000" kern="1200" baseline="0" dirty="0">
                          <a:solidFill>
                            <a:schemeClr val="dk1"/>
                          </a:solidFill>
                          <a:effectLst/>
                          <a:latin typeface="+mn-lt"/>
                          <a:ea typeface="+mn-ea"/>
                          <a:cs typeface="+mn-cs"/>
                        </a:rPr>
                        <a:t> LOI standards</a:t>
                      </a:r>
                      <a:r>
                        <a:rPr lang="en-US" sz="1000" kern="1200" dirty="0">
                          <a:solidFill>
                            <a:schemeClr val="dk1"/>
                          </a:solidFill>
                          <a:effectLst/>
                          <a:latin typeface="+mn-lt"/>
                          <a:ea typeface="+mn-ea"/>
                          <a:cs typeface="+mn-cs"/>
                        </a:rPr>
                        <a:t>. The majority of the validation involves automated testing that assesses the LOI messages</a:t>
                      </a:r>
                      <a:r>
                        <a:rPr lang="en-US" sz="1000" kern="1200" baseline="0" dirty="0">
                          <a:solidFill>
                            <a:schemeClr val="dk1"/>
                          </a:solidFill>
                          <a:effectLst/>
                          <a:latin typeface="+mn-lt"/>
                          <a:ea typeface="+mn-ea"/>
                          <a:cs typeface="+mn-cs"/>
                        </a:rPr>
                        <a:t> created </a:t>
                      </a:r>
                      <a:r>
                        <a:rPr lang="en-US" sz="1000" kern="1200" dirty="0">
                          <a:solidFill>
                            <a:schemeClr val="dk1"/>
                          </a:solidFill>
                          <a:effectLst/>
                          <a:latin typeface="+mn-lt"/>
                          <a:ea typeface="+mn-ea"/>
                          <a:cs typeface="+mn-cs"/>
                        </a:rPr>
                        <a:t>by the Module and sent to the LIS Test Harness. Another type of validation pertains to the inspection testing. This process utilizes an inspector to ascertain if the Acknowledgement</a:t>
                      </a:r>
                      <a:r>
                        <a:rPr lang="en-US" sz="1000" kern="1200" baseline="0" dirty="0">
                          <a:solidFill>
                            <a:schemeClr val="dk1"/>
                          </a:solidFill>
                          <a:effectLst/>
                          <a:latin typeface="+mn-lt"/>
                          <a:ea typeface="+mn-ea"/>
                          <a:cs typeface="+mn-cs"/>
                        </a:rPr>
                        <a:t> and Cancel Order messages created by the LIS Test Harness </a:t>
                      </a:r>
                      <a:r>
                        <a:rPr lang="en-US" sz="1000" kern="1200" dirty="0">
                          <a:solidFill>
                            <a:schemeClr val="dk1"/>
                          </a:solidFill>
                          <a:effectLst/>
                          <a:latin typeface="+mn-lt"/>
                          <a:ea typeface="+mn-ea"/>
                          <a:cs typeface="+mn-cs"/>
                        </a:rPr>
                        <a:t>are processed correctly by the Module. The Juror Document guides the inspector through the assessment process.</a:t>
                      </a:r>
                      <a:endParaRPr lang="en-US" sz="1000" dirty="0"/>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32" name="Straight Arrow Connector 76"/>
          <p:cNvCxnSpPr>
            <a:cxnSpLocks noChangeShapeType="1"/>
            <a:stCxn id="39" idx="3"/>
          </p:cNvCxnSpPr>
          <p:nvPr/>
        </p:nvCxnSpPr>
        <p:spPr bwMode="auto">
          <a:xfrm flipV="1">
            <a:off x="1371599" y="1890680"/>
            <a:ext cx="314326" cy="615573"/>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Rectangle 3"/>
          <p:cNvSpPr txBox="1">
            <a:spLocks noChangeArrowheads="1"/>
          </p:cNvSpPr>
          <p:nvPr/>
        </p:nvSpPr>
        <p:spPr bwMode="auto">
          <a:xfrm>
            <a:off x="148901" y="3854450"/>
            <a:ext cx="1217662" cy="338554"/>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Test Step Title and Test Story tab display.</a:t>
            </a:r>
          </a:p>
        </p:txBody>
      </p:sp>
      <p:sp>
        <p:nvSpPr>
          <p:cNvPr id="50" name="Oval 49"/>
          <p:cNvSpPr/>
          <p:nvPr/>
        </p:nvSpPr>
        <p:spPr bwMode="auto">
          <a:xfrm>
            <a:off x="66675" y="3657600"/>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5</a:t>
            </a:r>
            <a:endParaRPr lang="en-US" sz="1200" b="0" dirty="0">
              <a:solidFill>
                <a:schemeClr val="bg1"/>
              </a:solidFill>
              <a:latin typeface="+mj-lt"/>
            </a:endParaRPr>
          </a:p>
        </p:txBody>
      </p:sp>
    </p:spTree>
    <p:extLst>
      <p:ext uri="{BB962C8B-B14F-4D97-AF65-F5344CB8AC3E}">
        <p14:creationId xmlns:p14="http://schemas.microsoft.com/office/powerpoint/2010/main" val="3905686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t>Resources</a:t>
            </a:r>
          </a:p>
        </p:txBody>
      </p:sp>
      <p:sp>
        <p:nvSpPr>
          <p:cNvPr id="3" name="Content Placeholder 2"/>
          <p:cNvSpPr>
            <a:spLocks noGrp="1"/>
          </p:cNvSpPr>
          <p:nvPr>
            <p:ph idx="1"/>
          </p:nvPr>
        </p:nvSpPr>
        <p:spPr>
          <a:xfrm>
            <a:off x="390525" y="838200"/>
            <a:ext cx="8353425" cy="4800600"/>
          </a:xfrm>
        </p:spPr>
        <p:txBody>
          <a:bodyPr>
            <a:normAutofit/>
          </a:bodyPr>
          <a:lstStyle/>
          <a:p>
            <a:pPr marL="342900" lvl="1" indent="-342900" eaLnBrk="1" hangingPunct="1">
              <a:buFontTx/>
              <a:buChar char="•"/>
              <a:defRPr/>
            </a:pPr>
            <a:r>
              <a:rPr lang="en-US" dirty="0"/>
              <a:t>Test Tool Web Site </a:t>
            </a:r>
            <a:r>
              <a:rPr lang="en-US" sz="1400" dirty="0"/>
              <a:t>(</a:t>
            </a:r>
            <a:r>
              <a:rPr lang="fr-FR" sz="1400" b="1" u="sng" dirty="0">
                <a:solidFill>
                  <a:schemeClr val="accent1">
                    <a:lumMod val="75000"/>
                  </a:schemeClr>
                </a:solidFill>
              </a:rPr>
              <a:t>hl7v2-loi-r1-testing.nist.gov</a:t>
            </a:r>
            <a:r>
              <a:rPr lang="en-US" sz="1400" dirty="0"/>
              <a:t>) </a:t>
            </a:r>
            <a:r>
              <a:rPr lang="en-US" dirty="0"/>
              <a:t>provides</a:t>
            </a:r>
          </a:p>
          <a:p>
            <a:pPr lvl="1" eaLnBrk="1" hangingPunct="1">
              <a:defRPr/>
            </a:pPr>
            <a:r>
              <a:rPr lang="en-US" dirty="0"/>
              <a:t>Test Tool (API, Web Application, and Desktop)</a:t>
            </a:r>
          </a:p>
          <a:p>
            <a:pPr lvl="1" eaLnBrk="1" hangingPunct="1">
              <a:defRPr/>
            </a:pPr>
            <a:r>
              <a:rPr lang="en-US" dirty="0"/>
              <a:t>Test Cases/Steps, Test Stories, Test Data, Message Content Sheets, Example Messages, Juror Documents</a:t>
            </a:r>
          </a:p>
          <a:p>
            <a:pPr lvl="1" eaLnBrk="1" hangingPunct="1">
              <a:defRPr/>
            </a:pPr>
            <a:r>
              <a:rPr lang="en-US" dirty="0"/>
              <a:t>User Documentation</a:t>
            </a:r>
          </a:p>
          <a:p>
            <a:pPr lvl="1" eaLnBrk="1" hangingPunct="1">
              <a:defRPr/>
            </a:pPr>
            <a:r>
              <a:rPr lang="en-US" dirty="0"/>
              <a:t>Testing Artifacts </a:t>
            </a:r>
          </a:p>
          <a:p>
            <a:pPr lvl="2" eaLnBrk="1" hangingPunct="1">
              <a:defRPr/>
            </a:pPr>
            <a:r>
              <a:rPr lang="en-US" dirty="0"/>
              <a:t>Message Profiles</a:t>
            </a:r>
          </a:p>
          <a:p>
            <a:pPr lvl="2" eaLnBrk="1" hangingPunct="1">
              <a:defRPr/>
            </a:pPr>
            <a:r>
              <a:rPr lang="en-US" dirty="0"/>
              <a:t>Value Sets</a:t>
            </a:r>
          </a:p>
          <a:p>
            <a:pPr lvl="2" eaLnBrk="1" hangingPunct="1">
              <a:defRPr/>
            </a:pPr>
            <a:r>
              <a:rPr lang="en-US" dirty="0"/>
              <a:t>Validation Reports</a:t>
            </a:r>
          </a:p>
          <a:p>
            <a:pPr eaLnBrk="1" hangingPunct="1">
              <a:defRPr/>
            </a:pPr>
            <a:r>
              <a:rPr lang="en-US" dirty="0"/>
              <a:t>Contact</a:t>
            </a:r>
          </a:p>
          <a:p>
            <a:pPr lvl="1" eaLnBrk="1" hangingPunct="1">
              <a:defRPr/>
            </a:pPr>
            <a:r>
              <a:rPr lang="en-US" dirty="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List of Resources</a:t>
            </a:r>
            <a:endParaRPr lang="en-US" dirty="0">
              <a:solidFill>
                <a:srgbClr val="0070C0"/>
              </a:solidFill>
            </a:endParaRPr>
          </a:p>
          <a:p>
            <a:pPr eaLnBrk="1" hangingPunct="1">
              <a:defRPr/>
            </a:pPr>
            <a:r>
              <a:rPr lang="en-US" dirty="0"/>
              <a:t>Scope of Conformance Testing</a:t>
            </a:r>
          </a:p>
          <a:p>
            <a:pPr eaLnBrk="1" hangingPunct="1">
              <a:defRPr/>
            </a:pPr>
            <a:r>
              <a:rPr lang="en-US" dirty="0"/>
              <a:t>Transmit laboratory orders criterion and conformance standards</a:t>
            </a:r>
          </a:p>
          <a:p>
            <a:pPr eaLnBrk="1" hangingPunct="1">
              <a:defRPr/>
            </a:pPr>
            <a:r>
              <a:rPr lang="en-US" dirty="0"/>
              <a:t>Testing Process Diagram</a:t>
            </a:r>
          </a:p>
          <a:p>
            <a:pPr eaLnBrk="1" hangingPunct="1">
              <a:defRPr/>
            </a:pPr>
            <a:r>
              <a:rPr lang="en-US" dirty="0"/>
              <a:t>Testing Workflow Diagrams</a:t>
            </a:r>
          </a:p>
          <a:p>
            <a:pPr eaLnBrk="1" hangingPunct="1">
              <a:defRPr/>
            </a:pPr>
            <a:r>
              <a:rPr lang="en-US" dirty="0"/>
              <a:t>Explanation of Test Scenarios and Test Cases/Steps</a:t>
            </a:r>
          </a:p>
          <a:p>
            <a:pPr eaLnBrk="1" hangingPunct="1">
              <a:defRPr/>
            </a:pPr>
            <a:r>
              <a:rPr lang="en-US" dirty="0"/>
              <a:t>Example Test Step Documents</a:t>
            </a:r>
          </a:p>
          <a:p>
            <a:pPr eaLnBrk="1" hangingPunct="1">
              <a:defRPr/>
            </a:pPr>
            <a:r>
              <a:rPr lang="en-US" dirty="0"/>
              <a:t>Explanation of Test Data Categorization and Validation</a:t>
            </a:r>
          </a:p>
          <a:p>
            <a:pPr eaLnBrk="1" hangingPunct="1">
              <a:defRPr/>
            </a:pPr>
            <a:r>
              <a:rPr lang="en-US" dirty="0"/>
              <a:t>Test Tool Overview and Example Test Tool Screen</a:t>
            </a:r>
          </a:p>
          <a:p>
            <a:pPr eaLnBrk="1" hangingPunct="1">
              <a:defRPr/>
            </a:pPr>
            <a:r>
              <a:rPr lang="en-US" dirty="0"/>
              <a:t>Additional Resources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a:p>
        </p:txBody>
      </p:sp>
    </p:spTree>
    <p:extLst>
      <p:ext uri="{BB962C8B-B14F-4D97-AF65-F5344CB8AC3E}">
        <p14:creationId xmlns:p14="http://schemas.microsoft.com/office/powerpoint/2010/main" val="6423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962025"/>
            <a:ext cx="8448675" cy="5210175"/>
          </a:xfrm>
        </p:spPr>
        <p:txBody>
          <a:bodyPr>
            <a:normAutofit/>
          </a:bodyPr>
          <a:lstStyle/>
          <a:p>
            <a:pPr marL="342900" lvl="1" indent="-342900" eaLnBrk="1" hangingPunct="1">
              <a:buFontTx/>
              <a:buChar char="•"/>
              <a:defRPr/>
            </a:pPr>
            <a:r>
              <a:rPr lang="en-US" dirty="0"/>
              <a:t>Test Tool Web Site </a:t>
            </a:r>
            <a:r>
              <a:rPr lang="en-US" sz="1400" dirty="0"/>
              <a:t>(</a:t>
            </a:r>
            <a:r>
              <a:rPr lang="fr-FR" sz="1400" u="sng" dirty="0">
                <a:solidFill>
                  <a:schemeClr val="accent1">
                    <a:lumMod val="75000"/>
                  </a:schemeClr>
                </a:solidFill>
              </a:rPr>
              <a:t>hl7v2-loi-r1-testing.nist.gov</a:t>
            </a:r>
            <a:r>
              <a:rPr lang="en-US" sz="1400" dirty="0"/>
              <a:t>)</a:t>
            </a:r>
          </a:p>
          <a:p>
            <a:pPr lvl="1" eaLnBrk="1" hangingPunct="1">
              <a:defRPr/>
            </a:pPr>
            <a:r>
              <a:rPr lang="en-US" dirty="0"/>
              <a:t>Validation Tools</a:t>
            </a:r>
          </a:p>
          <a:p>
            <a:pPr lvl="1" eaLnBrk="1" hangingPunct="1">
              <a:defRPr/>
            </a:pPr>
            <a:r>
              <a:rPr lang="en-US" dirty="0"/>
              <a:t>User Documentation</a:t>
            </a:r>
          </a:p>
          <a:p>
            <a:pPr lvl="2" eaLnBrk="1" hangingPunct="1">
              <a:defRPr/>
            </a:pPr>
            <a:r>
              <a:rPr lang="en-US" sz="1800" dirty="0"/>
              <a:t>Normative Test Process Document </a:t>
            </a:r>
            <a:r>
              <a:rPr lang="en-US" sz="1600" dirty="0"/>
              <a:t>(on Test Tool Documentation Tab) </a:t>
            </a:r>
          </a:p>
          <a:p>
            <a:pPr lvl="2" eaLnBrk="1" hangingPunct="1">
              <a:defRPr/>
            </a:pPr>
            <a:r>
              <a:rPr lang="en-US" sz="1800" dirty="0"/>
              <a:t>S&amp;I Framework Lab Order Interface (LOI) Implementation Guide</a:t>
            </a:r>
          </a:p>
          <a:p>
            <a:pPr marL="1195388" lvl="1" indent="0" eaLnBrk="1" hangingPunct="1">
              <a:buNone/>
              <a:defRPr/>
            </a:pPr>
            <a:r>
              <a:rPr lang="en-US" sz="1400" dirty="0"/>
              <a:t>(</a:t>
            </a:r>
            <a:r>
              <a:rPr lang="en-US" sz="1400" dirty="0">
                <a:hlinkClick r:id="rId3"/>
              </a:rPr>
              <a:t>http://www.hl7.org/implement/standards/product_brief.cfm?product_id=152</a:t>
            </a:r>
            <a:r>
              <a:rPr lang="en-US" sz="1400" dirty="0"/>
              <a:t> )</a:t>
            </a:r>
          </a:p>
          <a:p>
            <a:pPr lvl="2" eaLnBrk="1" hangingPunct="1">
              <a:defRPr/>
            </a:pPr>
            <a:r>
              <a:rPr lang="en-US" sz="1800" dirty="0"/>
              <a:t>LOI-EHR Tool Quick Reference Guide </a:t>
            </a:r>
            <a:r>
              <a:rPr lang="en-US" sz="1600" dirty="0"/>
              <a:t>(In Process)</a:t>
            </a:r>
          </a:p>
          <a:p>
            <a:pPr lvl="2" eaLnBrk="1" hangingPunct="1">
              <a:defRPr/>
            </a:pPr>
            <a:r>
              <a:rPr lang="en-US" sz="1800" dirty="0"/>
              <a:t>LOI-EHR Tool Tutorial </a:t>
            </a:r>
            <a:r>
              <a:rPr lang="en-US" sz="1600" dirty="0"/>
              <a:t>(In Process)</a:t>
            </a:r>
          </a:p>
          <a:p>
            <a:pPr lvl="1" indent="-280988" eaLnBrk="1" hangingPunct="1">
              <a:defRPr/>
            </a:pPr>
            <a:r>
              <a:rPr lang="en-US" dirty="0"/>
              <a:t>Release Notes for each version of Test Tool      </a:t>
            </a:r>
          </a:p>
          <a:p>
            <a:pPr marL="1146175" lvl="1" indent="0" eaLnBrk="1" hangingPunct="1">
              <a:buNone/>
              <a:defRPr/>
            </a:pPr>
            <a:r>
              <a:rPr lang="en-US" sz="1600" dirty="0"/>
              <a:t>(on Test Tool Documentation Tab)</a:t>
            </a:r>
          </a:p>
          <a:p>
            <a:pPr eaLnBrk="1" hangingPunct="1">
              <a:defRPr/>
            </a:pPr>
            <a:r>
              <a:rPr lang="en-US" sz="2200" dirty="0"/>
              <a:t>LOI Test Tool Google Group for submitting questions to the Test Tool developers </a:t>
            </a:r>
          </a:p>
          <a:p>
            <a:pPr marL="800100" lvl="2" indent="0" eaLnBrk="1" hangingPunct="1">
              <a:buNone/>
              <a:defRPr/>
            </a:pPr>
            <a:r>
              <a:rPr lang="en-US" sz="1400" dirty="0"/>
              <a:t>(</a:t>
            </a:r>
            <a:r>
              <a:rPr lang="en-US" sz="1400" u="sng" dirty="0">
                <a:hlinkClick r:id="rId4"/>
              </a:rPr>
              <a:t>https://groups.google.com/d/forum/hl7v2-lab-orders-interface-testing</a:t>
            </a:r>
            <a:r>
              <a:rPr lang="en-US" sz="1400" u="sng" dirty="0"/>
              <a:t> </a:t>
            </a:r>
            <a:r>
              <a:rPr lang="en-US" sz="1400" dirty="0"/>
              <a: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dirty="0"/>
          </a:p>
        </p:txBody>
      </p:sp>
    </p:spTree>
    <p:extLst>
      <p:ext uri="{BB962C8B-B14F-4D97-AF65-F5344CB8AC3E}">
        <p14:creationId xmlns:p14="http://schemas.microsoft.com/office/powerpoint/2010/main" val="306843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a:t>Scope of Conformance Testing - LOI-EHR</a:t>
            </a:r>
          </a:p>
        </p:txBody>
      </p:sp>
      <p:sp>
        <p:nvSpPr>
          <p:cNvPr id="6" name="Freeform 5"/>
          <p:cNvSpPr/>
          <p:nvPr/>
        </p:nvSpPr>
        <p:spPr>
          <a:xfrm>
            <a:off x="3397757" y="860350"/>
            <a:ext cx="5441443" cy="1334654"/>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conformance criterion is focused on testing the capability of an HIT Module to create HL7 messages for transmission of orders for </a:t>
            </a:r>
            <a:r>
              <a:rPr lang="en-US" sz="1200" dirty="0"/>
              <a:t>clinical </a:t>
            </a:r>
            <a:r>
              <a:rPr lang="en-US" sz="1200" kern="1200" dirty="0"/>
              <a:t>laboratory tests</a:t>
            </a:r>
          </a:p>
          <a:p>
            <a:pPr marL="166688" lvl="1" indent="-166688" algn="l" defTabSz="533400" rtl="0">
              <a:lnSpc>
                <a:spcPct val="90000"/>
              </a:lnSpc>
              <a:spcBef>
                <a:spcPct val="0"/>
              </a:spcBef>
              <a:spcAft>
                <a:spcPct val="15000"/>
              </a:spcAft>
              <a:buChar char="••"/>
            </a:pPr>
            <a:r>
              <a:rPr lang="en-US" sz="1200" dirty="0"/>
              <a:t>Site-specific configuration of the HIT Module is not being tested</a:t>
            </a:r>
          </a:p>
          <a:p>
            <a:pPr marL="166688" lvl="1" indent="-166688" algn="l" defTabSz="533400" rtl="0">
              <a:lnSpc>
                <a:spcPct val="90000"/>
              </a:lnSpc>
              <a:spcBef>
                <a:spcPct val="0"/>
              </a:spcBef>
              <a:spcAft>
                <a:spcPct val="15000"/>
              </a:spcAft>
              <a:buChar char="••"/>
            </a:pPr>
            <a:r>
              <a:rPr lang="en-US" sz="1200" kern="1200" dirty="0"/>
              <a:t>Method of transmitting the order messages is not being tested</a:t>
            </a:r>
          </a:p>
        </p:txBody>
      </p:sp>
      <p:sp>
        <p:nvSpPr>
          <p:cNvPr id="7" name="Freeform 6"/>
          <p:cNvSpPr/>
          <p:nvPr/>
        </p:nvSpPr>
        <p:spPr>
          <a:xfrm>
            <a:off x="390525" y="659752"/>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0020" tIns="115730" rIns="150020" bIns="115730" numCol="1" spcCol="1270" anchor="ctr" anchorCtr="0">
            <a:noAutofit/>
          </a:bodyPr>
          <a:lstStyle/>
          <a:p>
            <a:pPr lvl="0" algn="ctr" defTabSz="800100" rtl="0">
              <a:lnSpc>
                <a:spcPct val="90000"/>
              </a:lnSpc>
              <a:spcBef>
                <a:spcPct val="0"/>
              </a:spcBef>
              <a:spcAft>
                <a:spcPct val="35000"/>
              </a:spcAft>
            </a:pPr>
            <a:r>
              <a:rPr lang="en-US" sz="1800" kern="1200" dirty="0"/>
              <a:t>Testing is directed at a Health IT Module (product), not specific instances (installations) of the Module</a:t>
            </a:r>
          </a:p>
        </p:txBody>
      </p:sp>
      <p:sp>
        <p:nvSpPr>
          <p:cNvPr id="8" name="Freeform 7"/>
          <p:cNvSpPr/>
          <p:nvPr/>
        </p:nvSpPr>
        <p:spPr>
          <a:xfrm>
            <a:off x="3200400" y="2425375"/>
            <a:ext cx="5638800" cy="1668316"/>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341313" lvl="1" indent="-166688" algn="l" defTabSz="533400" rtl="0">
              <a:lnSpc>
                <a:spcPct val="90000"/>
              </a:lnSpc>
              <a:spcBef>
                <a:spcPct val="0"/>
              </a:spcBef>
              <a:spcAft>
                <a:spcPct val="15000"/>
              </a:spcAft>
              <a:buChar char="••"/>
            </a:pPr>
            <a:r>
              <a:rPr lang="en-US" sz="1200" kern="1200" dirty="0"/>
              <a:t>Testing encompasses only specific use cases described in the LOI Implementation Guide (IG) </a:t>
            </a:r>
          </a:p>
          <a:p>
            <a:pPr marL="341313" lvl="1" indent="-166688" algn="l" defTabSz="533400" rtl="0">
              <a:lnSpc>
                <a:spcPct val="90000"/>
              </a:lnSpc>
              <a:spcBef>
                <a:spcPct val="0"/>
              </a:spcBef>
              <a:spcAft>
                <a:spcPct val="15000"/>
              </a:spcAft>
              <a:buChar char="••"/>
            </a:pPr>
            <a:r>
              <a:rPr lang="en-US" sz="1200" kern="1200" dirty="0"/>
              <a:t>Testing does not attempt to address the entire spectrum of use cases found in practice</a:t>
            </a:r>
          </a:p>
          <a:p>
            <a:pPr marL="341313" lvl="1" indent="-166688" defTabSz="533400">
              <a:lnSpc>
                <a:spcPct val="90000"/>
              </a:lnSpc>
              <a:spcAft>
                <a:spcPct val="15000"/>
              </a:spcAft>
              <a:buFontTx/>
              <a:buChar char="••"/>
            </a:pPr>
            <a:r>
              <a:rPr lang="en-US" sz="1200" i="1" dirty="0"/>
              <a:t>How</a:t>
            </a:r>
            <a:r>
              <a:rPr lang="en-US" sz="1200" dirty="0"/>
              <a:t> the LOI messages are transmitted/exported from the HIT Module is out of scope</a:t>
            </a:r>
          </a:p>
          <a:p>
            <a:pPr marL="341313" lvl="1" indent="-166688" defTabSz="533400">
              <a:lnSpc>
                <a:spcPct val="90000"/>
              </a:lnSpc>
              <a:spcAft>
                <a:spcPct val="15000"/>
              </a:spcAft>
              <a:buFontTx/>
              <a:buChar char="••"/>
            </a:pPr>
            <a:r>
              <a:rPr lang="en-US" sz="1200" dirty="0">
                <a:solidFill>
                  <a:schemeClr val="tx1"/>
                </a:solidFill>
              </a:rPr>
              <a:t>Receiving HIT Modules (e.g., LISs) are not being tested using the LOI-EHR Test Plan in the LOI Test Tool</a:t>
            </a:r>
          </a:p>
        </p:txBody>
      </p:sp>
      <p:sp>
        <p:nvSpPr>
          <p:cNvPr id="9" name="Freeform 8"/>
          <p:cNvSpPr/>
          <p:nvPr/>
        </p:nvSpPr>
        <p:spPr>
          <a:xfrm>
            <a:off x="390525" y="2411485"/>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sz="2000" kern="1200" dirty="0"/>
              <a:t>Testing focus and scope are narrow</a:t>
            </a:r>
          </a:p>
        </p:txBody>
      </p:sp>
      <p:sp>
        <p:nvSpPr>
          <p:cNvPr id="10" name="Freeform 9"/>
          <p:cNvSpPr/>
          <p:nvPr/>
        </p:nvSpPr>
        <p:spPr>
          <a:xfrm>
            <a:off x="3124200" y="4190998"/>
            <a:ext cx="5715000" cy="1640536"/>
          </a:xfrm>
          <a:custGeom>
            <a:avLst/>
            <a:gdLst>
              <a:gd name="connsiteX0" fmla="*/ 268798 w 1612755"/>
              <a:gd name="connsiteY0" fmla="*/ 0 h 5346192"/>
              <a:gd name="connsiteX1" fmla="*/ 1343957 w 1612755"/>
              <a:gd name="connsiteY1" fmla="*/ 0 h 5346192"/>
              <a:gd name="connsiteX2" fmla="*/ 1612755 w 1612755"/>
              <a:gd name="connsiteY2" fmla="*/ 268798 h 5346192"/>
              <a:gd name="connsiteX3" fmla="*/ 1612755 w 1612755"/>
              <a:gd name="connsiteY3" fmla="*/ 5346192 h 5346192"/>
              <a:gd name="connsiteX4" fmla="*/ 1612755 w 1612755"/>
              <a:gd name="connsiteY4" fmla="*/ 5346192 h 5346192"/>
              <a:gd name="connsiteX5" fmla="*/ 0 w 1612755"/>
              <a:gd name="connsiteY5" fmla="*/ 5346192 h 5346192"/>
              <a:gd name="connsiteX6" fmla="*/ 0 w 1612755"/>
              <a:gd name="connsiteY6" fmla="*/ 5346192 h 5346192"/>
              <a:gd name="connsiteX7" fmla="*/ 0 w 1612755"/>
              <a:gd name="connsiteY7" fmla="*/ 268798 h 5346192"/>
              <a:gd name="connsiteX8" fmla="*/ 268798 w 1612755"/>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755" h="5346192">
                <a:moveTo>
                  <a:pt x="1612755" y="891051"/>
                </a:moveTo>
                <a:lnTo>
                  <a:pt x="1612755" y="4455141"/>
                </a:lnTo>
                <a:cubicBezTo>
                  <a:pt x="1612755" y="4947254"/>
                  <a:pt x="1576451" y="5346190"/>
                  <a:pt x="1531668" y="5346190"/>
                </a:cubicBezTo>
                <a:lnTo>
                  <a:pt x="0" y="5346190"/>
                </a:lnTo>
                <a:lnTo>
                  <a:pt x="0" y="5346190"/>
                </a:lnTo>
                <a:lnTo>
                  <a:pt x="0" y="2"/>
                </a:lnTo>
                <a:lnTo>
                  <a:pt x="0" y="2"/>
                </a:lnTo>
                <a:lnTo>
                  <a:pt x="1531668" y="2"/>
                </a:lnTo>
                <a:cubicBezTo>
                  <a:pt x="1576451" y="2"/>
                  <a:pt x="1612755" y="398938"/>
                  <a:pt x="1612755" y="891051"/>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202553" rIns="326378" bIns="202554" numCol="1" spcCol="1270" anchor="ctr" anchorCtr="0">
            <a:noAutofit/>
          </a:bodyPr>
          <a:lstStyle/>
          <a:p>
            <a:pPr marL="401638" lvl="1" indent="-171450">
              <a:buFont typeface="Arial" panose="020B0604020202020204" pitchFamily="34" charset="0"/>
              <a:buChar char="•"/>
            </a:pPr>
            <a:r>
              <a:rPr lang="en-US" sz="1200" dirty="0"/>
              <a:t>The HIT Module is required to demonstrate the ability to create HL7 v2 lab order messages; specific test data for the messages are provided in Test Cases</a:t>
            </a:r>
          </a:p>
          <a:p>
            <a:pPr marL="401638" lvl="1" indent="-166688" defTabSz="533400">
              <a:lnSpc>
                <a:spcPct val="90000"/>
              </a:lnSpc>
              <a:spcAft>
                <a:spcPct val="15000"/>
              </a:spcAft>
              <a:buFontTx/>
              <a:buChar char="••"/>
            </a:pPr>
            <a:r>
              <a:rPr lang="en-US" sz="1200" dirty="0"/>
              <a:t>The test data and Test Cases do not cover all possible clinical lab tests; through consultation with clinical laboratory experts, a subset of key lab tests were selected for testing</a:t>
            </a:r>
          </a:p>
          <a:p>
            <a:pPr marL="401638" lvl="1" indent="-166688" defTabSz="533400">
              <a:lnSpc>
                <a:spcPct val="90000"/>
              </a:lnSpc>
              <a:spcAft>
                <a:spcPct val="15000"/>
              </a:spcAft>
              <a:buFontTx/>
              <a:buChar char="••"/>
            </a:pPr>
            <a:r>
              <a:rPr lang="en-US" sz="1200" dirty="0"/>
              <a:t>The format in which the test data are displayed on the screen of the HIT Module is not part of the testing</a:t>
            </a:r>
          </a:p>
        </p:txBody>
      </p:sp>
      <p:sp>
        <p:nvSpPr>
          <p:cNvPr id="11" name="Freeform 10"/>
          <p:cNvSpPr/>
          <p:nvPr/>
        </p:nvSpPr>
        <p:spPr>
          <a:xfrm>
            <a:off x="390525" y="4163218"/>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sz="2000" kern="1200" dirty="0"/>
              <a:t>HIT Module conformance testing is driven by the test data</a:t>
            </a:r>
          </a:p>
        </p:txBody>
      </p:sp>
      <p:sp>
        <p:nvSpPr>
          <p:cNvPr id="12" name="TextBox 11"/>
          <p:cNvSpPr txBox="1"/>
          <p:nvPr/>
        </p:nvSpPr>
        <p:spPr>
          <a:xfrm>
            <a:off x="609600" y="5817513"/>
            <a:ext cx="7772400" cy="400110"/>
          </a:xfrm>
          <a:prstGeom prst="rect">
            <a:avLst/>
          </a:prstGeom>
          <a:noFill/>
        </p:spPr>
        <p:txBody>
          <a:bodyPr wrap="square" rtlCol="0">
            <a:spAutoFit/>
          </a:bodyPr>
          <a:lstStyle/>
          <a:p>
            <a:r>
              <a:rPr lang="en-US" sz="1000" dirty="0"/>
              <a:t>Clinical laboratory subject matter experts, in collaboration with the National Institute of Standards and Technology (NIST), provided the Test Scenarios, Test Cases, and Test Data for the Laboratory Order Interface (LOI) conformance testing</a:t>
            </a:r>
          </a:p>
        </p:txBody>
      </p:sp>
      <p:sp>
        <p:nvSpPr>
          <p:cNvPr id="13" name="Slide Number Placeholder 1"/>
          <p:cNvSpPr>
            <a:spLocks noGrp="1"/>
          </p:cNvSpPr>
          <p:nvPr>
            <p:ph type="sldNum" sz="quarter" idx="10"/>
          </p:nvPr>
        </p:nvSpPr>
        <p:spPr>
          <a:xfrm>
            <a:off x="3919538" y="6445250"/>
            <a:ext cx="2133600" cy="476250"/>
          </a:xfrm>
        </p:spPr>
        <p:txBody>
          <a:bodyPr/>
          <a:lstStyle/>
          <a:p>
            <a:pPr>
              <a:defRPr/>
            </a:pPr>
            <a:fld id="{38B21DEC-B2E7-4DB1-B478-8098B74F8C3E}"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a:t>Conformance Criterion - LOI-EHR</a:t>
            </a:r>
          </a:p>
        </p:txBody>
      </p:sp>
      <p:sp>
        <p:nvSpPr>
          <p:cNvPr id="3" name="Content Placeholder 2"/>
          <p:cNvSpPr>
            <a:spLocks noGrp="1"/>
          </p:cNvSpPr>
          <p:nvPr>
            <p:ph idx="1"/>
          </p:nvPr>
        </p:nvSpPr>
        <p:spPr>
          <a:xfrm>
            <a:off x="390525" y="762000"/>
            <a:ext cx="8372475" cy="5334000"/>
          </a:xfrm>
        </p:spPr>
        <p:txBody>
          <a:bodyPr>
            <a:normAutofit/>
          </a:bodyPr>
          <a:lstStyle/>
          <a:p>
            <a:pPr marL="0" indent="0">
              <a:buNone/>
            </a:pPr>
            <a:r>
              <a:rPr lang="en-US" dirty="0"/>
              <a:t>Create laboratory orders testing evaluates the capability for an HIT Module in the ambulatory setting to generate laboratory orders for electronic transmission via messages that are conformant to</a:t>
            </a:r>
          </a:p>
          <a:p>
            <a:pPr lvl="0"/>
            <a:r>
              <a:rPr lang="en-US" sz="2200" i="1" dirty="0"/>
              <a:t>HL7 Version 2.5.1 Implementation Guide: S&amp;I Framework Laboratory Orders from EHR, Release 1, DSTU Release 2 - US Realm (November 2015)</a:t>
            </a:r>
            <a:endParaRPr lang="en-US" sz="2200" dirty="0"/>
          </a:p>
          <a:p>
            <a:pPr lvl="0"/>
            <a:r>
              <a:rPr lang="en-US" sz="2200" dirty="0"/>
              <a:t>Logical Observation Identifiers Names and Codes (LOINC) version 2.50 vocabulary standard</a:t>
            </a:r>
          </a:p>
          <a:p>
            <a:pPr lvl="1" eaLnBrk="1" hangingPunct="1">
              <a:defRPr/>
            </a:pPr>
            <a:endParaRPr lang="en-US" sz="2400" dirty="0">
              <a:ea typeface="Times New Roman" panose="02020603050405020304" pitchFamily="18" charset="0"/>
              <a:cs typeface="Arial" panose="020B0604020202020204" pitchFamily="34" charset="0"/>
            </a:endParaRPr>
          </a:p>
          <a:p>
            <a:pPr eaLnBrk="1" hangingPunct="1">
              <a:defRPr/>
            </a:pPr>
            <a:endParaRPr lang="en-US" dirty="0"/>
          </a:p>
          <a:p>
            <a:pPr lvl="1" eaLnBrk="1" hangingPunct="1">
              <a:defRPr/>
            </a:pPr>
            <a:endParaRPr lang="en-US" dirty="0"/>
          </a:p>
          <a:p>
            <a:endParaRPr lang="en-US" sz="26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Conformance Standards Document – LOI-EHR</a:t>
            </a:r>
          </a:p>
        </p:txBody>
      </p:sp>
      <p:grpSp>
        <p:nvGrpSpPr>
          <p:cNvPr id="3" name="Group 2"/>
          <p:cNvGrpSpPr/>
          <p:nvPr/>
        </p:nvGrpSpPr>
        <p:grpSpPr>
          <a:xfrm>
            <a:off x="4695824" y="1737393"/>
            <a:ext cx="4448175" cy="793931"/>
            <a:chOff x="4695824" y="1737393"/>
            <a:chExt cx="4448175" cy="793931"/>
          </a:xfrm>
        </p:grpSpPr>
        <p:sp>
          <p:nvSpPr>
            <p:cNvPr id="7" name="TextBox 5"/>
            <p:cNvSpPr txBox="1">
              <a:spLocks noChangeArrowheads="1"/>
            </p:cNvSpPr>
            <p:nvPr/>
          </p:nvSpPr>
          <p:spPr bwMode="auto">
            <a:xfrm>
              <a:off x="4953000" y="1737393"/>
              <a:ext cx="3824998" cy="584775"/>
            </a:xfrm>
            <a:prstGeom prst="rect">
              <a:avLst/>
            </a:prstGeom>
            <a:noFill/>
            <a:ln w="9525">
              <a:noFill/>
              <a:miter lim="800000"/>
              <a:headEnd/>
              <a:tailEnd/>
            </a:ln>
          </p:spPr>
          <p:txBody>
            <a:bodyPr wrap="square">
              <a:spAutoFit/>
            </a:bodyPr>
            <a:lstStyle/>
            <a:p>
              <a:pPr algn="ctr"/>
              <a:r>
                <a:rPr lang="en-US" sz="1600" dirty="0"/>
                <a:t>HL7 v2.5.1 LOI  Implementation Guide, Release 1, DSTU Release 2, Nov 2015</a:t>
              </a:r>
            </a:p>
          </p:txBody>
        </p:sp>
        <p:sp>
          <p:nvSpPr>
            <p:cNvPr id="9" name="TextBox 8"/>
            <p:cNvSpPr txBox="1"/>
            <p:nvPr/>
          </p:nvSpPr>
          <p:spPr>
            <a:xfrm>
              <a:off x="4695824" y="2285103"/>
              <a:ext cx="4448175" cy="246221"/>
            </a:xfrm>
            <a:prstGeom prst="rect">
              <a:avLst/>
            </a:prstGeom>
            <a:noFill/>
          </p:spPr>
          <p:txBody>
            <a:bodyPr wrap="square" rtlCol="0">
              <a:spAutoFit/>
            </a:bodyPr>
            <a:lstStyle/>
            <a:p>
              <a:pPr>
                <a:defRPr/>
              </a:pPr>
              <a:r>
                <a:rPr lang="en-US" sz="1000" dirty="0">
                  <a:hlinkClick r:id="rId2"/>
                </a:rPr>
                <a:t>http://www.hl7.org/implement/standards/product_brief.cfm?product_id=152</a:t>
              </a:r>
              <a:endParaRPr lang="en-US" sz="1000" dirty="0"/>
            </a:p>
          </p:txBody>
        </p:sp>
      </p:gr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7</a:t>
            </a:fld>
            <a:endParaRPr lang="en-US"/>
          </a:p>
        </p:txBody>
      </p:sp>
      <p:pic>
        <p:nvPicPr>
          <p:cNvPr id="2" name="Picture 1"/>
          <p:cNvPicPr>
            <a:picLocks noChangeAspect="1"/>
          </p:cNvPicPr>
          <p:nvPr/>
        </p:nvPicPr>
        <p:blipFill>
          <a:blip r:embed="rId3"/>
          <a:stretch>
            <a:fillRect/>
          </a:stretch>
        </p:blipFill>
        <p:spPr>
          <a:xfrm>
            <a:off x="381000" y="639763"/>
            <a:ext cx="4090793" cy="5278629"/>
          </a:xfrm>
          <a:prstGeom prst="rect">
            <a:avLst/>
          </a:prstGeom>
        </p:spPr>
      </p:pic>
    </p:spTree>
    <p:extLst>
      <p:ext uri="{BB962C8B-B14F-4D97-AF65-F5344CB8AC3E}">
        <p14:creationId xmlns:p14="http://schemas.microsoft.com/office/powerpoint/2010/main" val="428412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5" y="120650"/>
            <a:ext cx="8229600" cy="523220"/>
          </a:xfrm>
        </p:spPr>
        <p:txBody>
          <a:bodyPr/>
          <a:lstStyle/>
          <a:p>
            <a:r>
              <a:rPr lang="en-US" dirty="0"/>
              <a:t>Vocabulary Standard Web Site – LOI-EHR</a:t>
            </a:r>
          </a:p>
        </p:txBody>
      </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8</a:t>
            </a:fld>
            <a:endParaRPr lang="en-US"/>
          </a:p>
        </p:txBody>
      </p:sp>
      <p:grpSp>
        <p:nvGrpSpPr>
          <p:cNvPr id="11" name="Group 10"/>
          <p:cNvGrpSpPr/>
          <p:nvPr/>
        </p:nvGrpSpPr>
        <p:grpSpPr>
          <a:xfrm>
            <a:off x="2590800" y="5410200"/>
            <a:ext cx="3505200" cy="505599"/>
            <a:chOff x="5410200" y="4876800"/>
            <a:chExt cx="3505200" cy="505599"/>
          </a:xfrm>
        </p:grpSpPr>
        <p:sp>
          <p:nvSpPr>
            <p:cNvPr id="16" name="Rectangle 4"/>
            <p:cNvSpPr>
              <a:spLocks noChangeArrowheads="1"/>
            </p:cNvSpPr>
            <p:nvPr/>
          </p:nvSpPr>
          <p:spPr bwMode="auto">
            <a:xfrm>
              <a:off x="6515100" y="5105400"/>
              <a:ext cx="1279074" cy="276999"/>
            </a:xfrm>
            <a:prstGeom prst="rect">
              <a:avLst/>
            </a:prstGeom>
            <a:noFill/>
            <a:ln w="9525">
              <a:noFill/>
              <a:miter lim="800000"/>
              <a:headEnd/>
              <a:tailEnd/>
            </a:ln>
          </p:spPr>
          <p:txBody>
            <a:bodyPr wrap="square">
              <a:spAutoFit/>
            </a:bodyPr>
            <a:lstStyle/>
            <a:p>
              <a:pPr algn="ctr"/>
              <a:r>
                <a:rPr lang="en-US" sz="1200" dirty="0">
                  <a:hlinkClick r:id="rId2"/>
                </a:rPr>
                <a:t>http://loinc.org/</a:t>
              </a:r>
              <a:r>
                <a:rPr lang="en-US" sz="1200" dirty="0"/>
                <a:t> </a:t>
              </a:r>
            </a:p>
          </p:txBody>
        </p:sp>
        <p:sp>
          <p:nvSpPr>
            <p:cNvPr id="18" name="TextBox 5"/>
            <p:cNvSpPr txBox="1">
              <a:spLocks noChangeArrowheads="1"/>
            </p:cNvSpPr>
            <p:nvPr/>
          </p:nvSpPr>
          <p:spPr bwMode="auto">
            <a:xfrm>
              <a:off x="5410200" y="4876800"/>
              <a:ext cx="3505200" cy="338554"/>
            </a:xfrm>
            <a:prstGeom prst="rect">
              <a:avLst/>
            </a:prstGeom>
            <a:noFill/>
            <a:ln w="9525">
              <a:noFill/>
              <a:miter lim="800000"/>
              <a:headEnd/>
              <a:tailEnd/>
            </a:ln>
          </p:spPr>
          <p:txBody>
            <a:bodyPr wrap="square">
              <a:spAutoFit/>
            </a:bodyPr>
            <a:lstStyle/>
            <a:p>
              <a:pPr algn="ctr"/>
              <a:r>
                <a:rPr lang="en-US" sz="1600" dirty="0"/>
                <a:t>LOINC® Database version 2.50 </a:t>
              </a:r>
            </a:p>
          </p:txBody>
        </p:sp>
      </p:grpSp>
      <p:pic>
        <p:nvPicPr>
          <p:cNvPr id="3" name="Picture 2"/>
          <p:cNvPicPr>
            <a:picLocks noChangeAspect="1"/>
          </p:cNvPicPr>
          <p:nvPr/>
        </p:nvPicPr>
        <p:blipFill>
          <a:blip r:embed="rId3"/>
          <a:stretch>
            <a:fillRect/>
          </a:stretch>
        </p:blipFill>
        <p:spPr>
          <a:xfrm>
            <a:off x="199928" y="990600"/>
            <a:ext cx="8791672" cy="3990814"/>
          </a:xfrm>
          <a:prstGeom prst="rect">
            <a:avLst/>
          </a:prstGeom>
          <a:ln>
            <a:solidFill>
              <a:schemeClr val="tx1"/>
            </a:solidFill>
          </a:ln>
        </p:spPr>
      </p:pic>
    </p:spTree>
    <p:extLst>
      <p:ext uri="{BB962C8B-B14F-4D97-AF65-F5344CB8AC3E}">
        <p14:creationId xmlns:p14="http://schemas.microsoft.com/office/powerpoint/2010/main" val="351968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4" y="120650"/>
            <a:ext cx="8791575" cy="523220"/>
          </a:xfrm>
        </p:spPr>
        <p:txBody>
          <a:bodyPr/>
          <a:lstStyle/>
          <a:p>
            <a:r>
              <a:rPr lang="en-US" dirty="0"/>
              <a:t>Create Laboratory Orders Testing Process</a:t>
            </a:r>
          </a:p>
        </p:txBody>
      </p:sp>
      <p:sp>
        <p:nvSpPr>
          <p:cNvPr id="10256" name="TextBox 23"/>
          <p:cNvSpPr txBox="1">
            <a:spLocks noChangeArrowheads="1"/>
          </p:cNvSpPr>
          <p:nvPr/>
        </p:nvSpPr>
        <p:spPr bwMode="auto">
          <a:xfrm>
            <a:off x="276224" y="3468231"/>
            <a:ext cx="8715376" cy="2246769"/>
          </a:xfrm>
          <a:prstGeom prst="rect">
            <a:avLst/>
          </a:prstGeom>
          <a:noFill/>
          <a:ln w="9525">
            <a:noFill/>
            <a:miter lim="800000"/>
            <a:headEnd/>
            <a:tailEnd/>
          </a:ln>
        </p:spPr>
        <p:txBody>
          <a:bodyPr wrap="square">
            <a:spAutoFit/>
          </a:bodyPr>
          <a:lstStyle/>
          <a:p>
            <a:pPr marL="342900" lvl="0" indent="-342900">
              <a:buFont typeface="+mj-lt"/>
              <a:buAutoNum type="arabicPeriod"/>
            </a:pPr>
            <a:r>
              <a:rPr lang="en-US" sz="1400" dirty="0"/>
              <a:t>The HIT Module (e.g., EHR-S) is the system being tested. The HIT Module is required to create messages that meet the conformance and vocabulary standards (See previous slides).</a:t>
            </a:r>
          </a:p>
          <a:p>
            <a:pPr marL="342900" lvl="0" indent="-342900">
              <a:buFont typeface="+mj-lt"/>
              <a:buAutoNum type="arabicPeriod"/>
            </a:pPr>
            <a:r>
              <a:rPr lang="en-US" sz="1400" dirty="0"/>
              <a:t>Test data can be entered into the Module directly via the user interface (manually) or can be imported via an incoming message (using any automated method).</a:t>
            </a:r>
          </a:p>
          <a:p>
            <a:pPr marL="342900" lvl="0" indent="-342900">
              <a:buFont typeface="+mj-lt"/>
              <a:buAutoNum type="arabicPeriod"/>
            </a:pPr>
            <a:r>
              <a:rPr lang="en-US" sz="1400" dirty="0"/>
              <a:t>The Module is expected to process the test data to create a message. This message is exported* from the Module and imported* into the NIST Test Tool for automated validation.</a:t>
            </a:r>
          </a:p>
          <a:p>
            <a:pPr marL="342900" lvl="0" indent="-342900">
              <a:buFont typeface="+mj-lt"/>
              <a:buAutoNum type="arabicPeriod"/>
            </a:pPr>
            <a:r>
              <a:rPr lang="en-US" sz="1400" dirty="0"/>
              <a:t>Test data are available through the Test Tool via the Test Steps. Each Test Step includes a Test Story that provides the context, a Test Data Specification that lists the test data, a Message Content Data Sheet that shows a conformant message (in a table format) including a detailed profile of the required elements, a Test Message, and (where applicable) a Juror Document.</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9</a:t>
            </a:fld>
            <a:endParaRPr lang="en-US" dirty="0"/>
          </a:p>
        </p:txBody>
      </p:sp>
      <p:sp>
        <p:nvSpPr>
          <p:cNvPr id="3" name="TextBox 2"/>
          <p:cNvSpPr txBox="1"/>
          <p:nvPr/>
        </p:nvSpPr>
        <p:spPr>
          <a:xfrm>
            <a:off x="228600" y="5864423"/>
            <a:ext cx="8610600" cy="276999"/>
          </a:xfrm>
          <a:prstGeom prst="rect">
            <a:avLst/>
          </a:prstGeom>
          <a:noFill/>
        </p:spPr>
        <p:txBody>
          <a:bodyPr wrap="square" rtlCol="0">
            <a:spAutoFit/>
          </a:bodyPr>
          <a:lstStyle/>
          <a:p>
            <a:r>
              <a:rPr lang="en-US" sz="1200" dirty="0"/>
              <a:t>*How the message is exported/imported/received is not in-scope for certification testing</a:t>
            </a:r>
          </a:p>
        </p:txBody>
      </p:sp>
      <p:cxnSp>
        <p:nvCxnSpPr>
          <p:cNvPr id="5" name="Straight Connector 4"/>
          <p:cNvCxnSpPr/>
          <p:nvPr/>
        </p:nvCxnSpPr>
        <p:spPr>
          <a:xfrm>
            <a:off x="10363200" y="2133600"/>
            <a:ext cx="914400" cy="914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09600" y="914400"/>
            <a:ext cx="7848600" cy="2339938"/>
            <a:chOff x="609600" y="914400"/>
            <a:chExt cx="7848600" cy="2339938"/>
          </a:xfrm>
        </p:grpSpPr>
        <p:sp>
          <p:nvSpPr>
            <p:cNvPr id="36" name="Rounded Rectangle 35"/>
            <p:cNvSpPr/>
            <p:nvPr/>
          </p:nvSpPr>
          <p:spPr>
            <a:xfrm>
              <a:off x="5486400" y="2286000"/>
              <a:ext cx="1371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latin typeface="Calibri" pitchFamily="34" charset="0"/>
                </a:rPr>
                <a:t>NIST Test Tool </a:t>
              </a:r>
              <a:r>
                <a:rPr lang="en-US" sz="1200" dirty="0">
                  <a:solidFill>
                    <a:schemeClr val="accent2"/>
                  </a:solidFill>
                  <a:latin typeface="Calibri" pitchFamily="34" charset="0"/>
                </a:rPr>
                <a:t>(Validation Tool)</a:t>
              </a:r>
              <a:endParaRPr lang="en-US" sz="1400" dirty="0">
                <a:solidFill>
                  <a:schemeClr val="accent2"/>
                </a:solidFill>
                <a:latin typeface="Calibri" pitchFamily="34" charset="0"/>
              </a:endParaRPr>
            </a:p>
          </p:txBody>
        </p:sp>
        <p:sp>
          <p:nvSpPr>
            <p:cNvPr id="22" name="TextBox 21"/>
            <p:cNvSpPr txBox="1"/>
            <p:nvPr/>
          </p:nvSpPr>
          <p:spPr>
            <a:xfrm>
              <a:off x="609600" y="3000422"/>
              <a:ext cx="7848600" cy="253916"/>
            </a:xfrm>
            <a:prstGeom prst="rect">
              <a:avLst/>
            </a:prstGeom>
            <a:noFill/>
          </p:spPr>
          <p:txBody>
            <a:bodyPr wrap="square" rtlCol="0">
              <a:spAutoFit/>
            </a:bodyPr>
            <a:lstStyle/>
            <a:p>
              <a:r>
                <a:rPr lang="en-US" sz="1050" dirty="0"/>
                <a:t>Diagram does not show testing process for Acknowledgment messages or messages for cancellation of an order sent via the LIS</a:t>
              </a:r>
            </a:p>
          </p:txBody>
        </p:sp>
        <p:sp>
          <p:nvSpPr>
            <p:cNvPr id="24" name="Rounded Rectangle 23"/>
            <p:cNvSpPr/>
            <p:nvPr/>
          </p:nvSpPr>
          <p:spPr>
            <a:xfrm>
              <a:off x="2819400" y="1143000"/>
              <a:ext cx="1371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HIT Module</a:t>
              </a:r>
            </a:p>
            <a:p>
              <a:pPr algn="ctr">
                <a:defRPr/>
              </a:pPr>
              <a:r>
                <a:rPr lang="en-US" sz="1000" dirty="0">
                  <a:solidFill>
                    <a:schemeClr val="accent2"/>
                  </a:solidFill>
                  <a:latin typeface="Calibri" pitchFamily="34" charset="0"/>
                </a:rPr>
                <a:t>(System under Test)</a:t>
              </a:r>
            </a:p>
            <a:p>
              <a:pPr algn="ctr">
                <a:defRPr/>
              </a:pPr>
              <a:endParaRPr lang="en-US" sz="1000" dirty="0">
                <a:solidFill>
                  <a:schemeClr val="accent2"/>
                </a:solidFill>
                <a:latin typeface="Calibri" pitchFamily="34" charset="0"/>
              </a:endParaRPr>
            </a:p>
          </p:txBody>
        </p:sp>
        <p:sp>
          <p:nvSpPr>
            <p:cNvPr id="25" name="Rounded Rectangle 24"/>
            <p:cNvSpPr/>
            <p:nvPr/>
          </p:nvSpPr>
          <p:spPr>
            <a:xfrm>
              <a:off x="5638800" y="1143000"/>
              <a:ext cx="1371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LIS or EHR-S Lab Module</a:t>
              </a:r>
            </a:p>
          </p:txBody>
        </p:sp>
        <p:sp>
          <p:nvSpPr>
            <p:cNvPr id="27" name="Rectangle 26"/>
            <p:cNvSpPr/>
            <p:nvPr/>
          </p:nvSpPr>
          <p:spPr>
            <a:xfrm>
              <a:off x="4038600" y="1138988"/>
              <a:ext cx="1600200" cy="1756612"/>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28" name="TextBox 9"/>
            <p:cNvSpPr txBox="1">
              <a:spLocks noChangeArrowheads="1"/>
            </p:cNvSpPr>
            <p:nvPr/>
          </p:nvSpPr>
          <p:spPr bwMode="auto">
            <a:xfrm>
              <a:off x="4267200" y="914400"/>
              <a:ext cx="1181542" cy="276999"/>
            </a:xfrm>
            <a:prstGeom prst="rect">
              <a:avLst/>
            </a:prstGeom>
            <a:noFill/>
            <a:ln w="9525">
              <a:noFill/>
              <a:miter lim="800000"/>
              <a:headEnd/>
              <a:tailEnd/>
            </a:ln>
          </p:spPr>
          <p:txBody>
            <a:bodyPr wrap="none">
              <a:spAutoFit/>
            </a:bodyPr>
            <a:lstStyle/>
            <a:p>
              <a:r>
                <a:rPr lang="en-US" sz="1200" dirty="0">
                  <a:latin typeface="Calibri" pitchFamily="34" charset="0"/>
                </a:rPr>
                <a:t>HL7 LOI IG 2015</a:t>
              </a:r>
            </a:p>
          </p:txBody>
        </p:sp>
        <p:cxnSp>
          <p:nvCxnSpPr>
            <p:cNvPr id="29" name="Shape 14"/>
            <p:cNvCxnSpPr>
              <a:endCxn id="24" idx="2"/>
            </p:cNvCxnSpPr>
            <p:nvPr/>
          </p:nvCxnSpPr>
          <p:spPr>
            <a:xfrm flipV="1">
              <a:off x="2209800" y="2133600"/>
              <a:ext cx="1295400" cy="304800"/>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0" name="Folded Corner 29"/>
            <p:cNvSpPr/>
            <p:nvPr/>
          </p:nvSpPr>
          <p:spPr>
            <a:xfrm>
              <a:off x="1600200" y="2057400"/>
              <a:ext cx="609600" cy="7620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2"/>
                  </a:solidFill>
                  <a:latin typeface="Calibri" pitchFamily="34" charset="0"/>
                </a:rPr>
                <a:t>Direct</a:t>
              </a:r>
              <a:r>
                <a:rPr lang="en-US" sz="1200" dirty="0">
                  <a:solidFill>
                    <a:schemeClr val="accent2"/>
                  </a:solidFill>
                </a:rPr>
                <a:t> </a:t>
              </a:r>
              <a:r>
                <a:rPr lang="en-US" sz="1200" dirty="0">
                  <a:solidFill>
                    <a:schemeClr val="accent2"/>
                  </a:solidFill>
                  <a:latin typeface="Calibri" pitchFamily="34" charset="0"/>
                </a:rPr>
                <a:t>Data Entry</a:t>
              </a:r>
            </a:p>
          </p:txBody>
        </p:sp>
        <p:sp>
          <p:nvSpPr>
            <p:cNvPr id="32" name="TextBox 20"/>
            <p:cNvSpPr txBox="1">
              <a:spLocks noChangeArrowheads="1"/>
            </p:cNvSpPr>
            <p:nvPr/>
          </p:nvSpPr>
          <p:spPr bwMode="auto">
            <a:xfrm>
              <a:off x="2179940" y="2428898"/>
              <a:ext cx="1719253" cy="276999"/>
            </a:xfrm>
            <a:prstGeom prst="rect">
              <a:avLst/>
            </a:prstGeom>
            <a:noFill/>
            <a:ln w="9525">
              <a:noFill/>
              <a:miter lim="800000"/>
              <a:headEnd/>
              <a:tailEnd/>
            </a:ln>
          </p:spPr>
          <p:txBody>
            <a:bodyPr wrap="none">
              <a:spAutoFit/>
            </a:bodyPr>
            <a:lstStyle/>
            <a:p>
              <a:r>
                <a:rPr lang="en-US" sz="1200" dirty="0">
                  <a:latin typeface="Calibri" pitchFamily="34" charset="0"/>
                </a:rPr>
                <a:t>OML Message Elements </a:t>
              </a:r>
            </a:p>
          </p:txBody>
        </p:sp>
        <p:sp>
          <p:nvSpPr>
            <p:cNvPr id="33" name="TextBox 24"/>
            <p:cNvSpPr txBox="1">
              <a:spLocks noChangeArrowheads="1"/>
            </p:cNvSpPr>
            <p:nvPr/>
          </p:nvSpPr>
          <p:spPr bwMode="auto">
            <a:xfrm>
              <a:off x="2919412" y="1752600"/>
              <a:ext cx="1132233" cy="276999"/>
            </a:xfrm>
            <a:prstGeom prst="rect">
              <a:avLst/>
            </a:prstGeom>
            <a:noFill/>
            <a:ln w="9525">
              <a:noFill/>
              <a:miter lim="800000"/>
              <a:headEnd/>
              <a:tailEnd/>
            </a:ln>
          </p:spPr>
          <p:txBody>
            <a:bodyPr wrap="none">
              <a:spAutoFit/>
            </a:bodyPr>
            <a:lstStyle/>
            <a:p>
              <a:r>
                <a:rPr lang="en-US" sz="1200" dirty="0">
                  <a:latin typeface="Calibri" pitchFamily="34" charset="0"/>
                </a:rPr>
                <a:t>OML Elements </a:t>
              </a:r>
            </a:p>
          </p:txBody>
        </p:sp>
        <p:sp>
          <p:nvSpPr>
            <p:cNvPr id="34" name="TextBox 33"/>
            <p:cNvSpPr txBox="1"/>
            <p:nvPr/>
          </p:nvSpPr>
          <p:spPr>
            <a:xfrm>
              <a:off x="4191000" y="1219200"/>
              <a:ext cx="1600200" cy="246221"/>
            </a:xfrm>
            <a:prstGeom prst="rect">
              <a:avLst/>
            </a:prstGeom>
            <a:noFill/>
          </p:spPr>
          <p:txBody>
            <a:bodyPr wrap="square">
              <a:spAutoFit/>
            </a:bodyPr>
            <a:lstStyle/>
            <a:p>
              <a:pPr>
                <a:defRPr/>
              </a:pPr>
              <a:r>
                <a:rPr lang="en-US" sz="1000" dirty="0">
                  <a:latin typeface="Calibri" pitchFamily="34" charset="0"/>
                </a:rPr>
                <a:t>Conformance Test Scope</a:t>
              </a:r>
            </a:p>
          </p:txBody>
        </p:sp>
        <p:cxnSp>
          <p:nvCxnSpPr>
            <p:cNvPr id="35" name="Shape 20"/>
            <p:cNvCxnSpPr/>
            <p:nvPr/>
          </p:nvCxnSpPr>
          <p:spPr>
            <a:xfrm rot="16200000" flipH="1">
              <a:off x="4923987" y="2006959"/>
              <a:ext cx="501957" cy="602840"/>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8" name="TextBox 18"/>
            <p:cNvSpPr txBox="1">
              <a:spLocks noChangeArrowheads="1"/>
            </p:cNvSpPr>
            <p:nvPr/>
          </p:nvSpPr>
          <p:spPr bwMode="auto">
            <a:xfrm>
              <a:off x="4124513" y="1472345"/>
              <a:ext cx="825803" cy="461665"/>
            </a:xfrm>
            <a:prstGeom prst="rect">
              <a:avLst/>
            </a:prstGeom>
            <a:noFill/>
            <a:ln w="9525">
              <a:noFill/>
              <a:miter lim="800000"/>
              <a:headEnd/>
              <a:tailEnd/>
            </a:ln>
          </p:spPr>
          <p:txBody>
            <a:bodyPr wrap="none">
              <a:spAutoFit/>
            </a:bodyPr>
            <a:lstStyle/>
            <a:p>
              <a:r>
                <a:rPr lang="en-US" sz="1200" dirty="0">
                  <a:latin typeface="Calibri" pitchFamily="34" charset="0"/>
                </a:rPr>
                <a:t>Message </a:t>
              </a:r>
            </a:p>
            <a:p>
              <a:r>
                <a:rPr lang="en-US" sz="1200" dirty="0">
                  <a:latin typeface="Calibri" pitchFamily="34" charset="0"/>
                </a:rPr>
                <a:t>Exported*</a:t>
              </a:r>
            </a:p>
          </p:txBody>
        </p:sp>
        <p:sp>
          <p:nvSpPr>
            <p:cNvPr id="39" name="TextBox 18"/>
            <p:cNvSpPr txBox="1">
              <a:spLocks noChangeArrowheads="1"/>
            </p:cNvSpPr>
            <p:nvPr/>
          </p:nvSpPr>
          <p:spPr bwMode="auto">
            <a:xfrm>
              <a:off x="4105276" y="2200730"/>
              <a:ext cx="845040" cy="461665"/>
            </a:xfrm>
            <a:prstGeom prst="rect">
              <a:avLst/>
            </a:prstGeom>
            <a:noFill/>
            <a:ln w="9525">
              <a:noFill/>
              <a:miter lim="800000"/>
              <a:headEnd/>
              <a:tailEnd/>
            </a:ln>
          </p:spPr>
          <p:txBody>
            <a:bodyPr wrap="none">
              <a:spAutoFit/>
            </a:bodyPr>
            <a:lstStyle/>
            <a:p>
              <a:r>
                <a:rPr lang="en-US" sz="1200" dirty="0">
                  <a:latin typeface="Calibri" pitchFamily="34" charset="0"/>
                </a:rPr>
                <a:t>Message </a:t>
              </a:r>
            </a:p>
            <a:p>
              <a:r>
                <a:rPr lang="en-US" sz="1200" dirty="0">
                  <a:latin typeface="Calibri" pitchFamily="34" charset="0"/>
                </a:rPr>
                <a:t>Imported*</a:t>
              </a:r>
            </a:p>
          </p:txBody>
        </p:sp>
        <p:cxnSp>
          <p:nvCxnSpPr>
            <p:cNvPr id="6" name="Elbow Connector 5"/>
            <p:cNvCxnSpPr>
              <a:endCxn id="31" idx="0"/>
            </p:cNvCxnSpPr>
            <p:nvPr/>
          </p:nvCxnSpPr>
          <p:spPr>
            <a:xfrm>
              <a:off x="4201013" y="1529426"/>
              <a:ext cx="672532" cy="395420"/>
            </a:xfrm>
            <a:prstGeom prst="bentConnector2">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319383" y="1905000"/>
              <a:ext cx="1089084" cy="304800"/>
              <a:chOff x="4343400" y="1676400"/>
              <a:chExt cx="1089084" cy="304800"/>
            </a:xfrm>
          </p:grpSpPr>
          <p:sp>
            <p:nvSpPr>
              <p:cNvPr id="23" name="Rectangle 22"/>
              <p:cNvSpPr/>
              <p:nvPr/>
            </p:nvSpPr>
            <p:spPr>
              <a:xfrm>
                <a:off x="4343400" y="1676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TextBox 19"/>
              <p:cNvSpPr txBox="1">
                <a:spLocks noChangeArrowheads="1"/>
              </p:cNvSpPr>
              <p:nvPr/>
            </p:nvSpPr>
            <p:spPr bwMode="auto">
              <a:xfrm>
                <a:off x="4362639" y="1696246"/>
                <a:ext cx="1069845" cy="276999"/>
              </a:xfrm>
              <a:prstGeom prst="rect">
                <a:avLst/>
              </a:prstGeom>
              <a:noFill/>
              <a:ln w="9525">
                <a:noFill/>
                <a:miter lim="800000"/>
                <a:headEnd/>
                <a:tailEnd/>
              </a:ln>
            </p:spPr>
            <p:txBody>
              <a:bodyPr wrap="none">
                <a:spAutoFit/>
              </a:bodyPr>
              <a:lstStyle/>
              <a:p>
                <a:r>
                  <a:rPr lang="en-US" sz="1200" dirty="0">
                    <a:latin typeface="Calibri" pitchFamily="34" charset="0"/>
                  </a:rPr>
                  <a:t>OML Message</a:t>
                </a:r>
              </a:p>
            </p:txBody>
          </p:sp>
        </p:grpSp>
      </p:grpSp>
    </p:spTree>
    <p:extLst>
      <p:ext uri="{BB962C8B-B14F-4D97-AF65-F5344CB8AC3E}">
        <p14:creationId xmlns:p14="http://schemas.microsoft.com/office/powerpoint/2010/main" val="3708429675"/>
      </p:ext>
    </p:extLst>
  </p:cSld>
  <p:clrMapOvr>
    <a:masterClrMapping/>
  </p:clrMapOvr>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52782</TotalTime>
  <Words>2764</Words>
  <Application>Microsoft Office PowerPoint</Application>
  <PresentationFormat>On-screen Show (4:3)</PresentationFormat>
  <Paragraphs>306</Paragraphs>
  <Slides>29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Franklin Gothic Demi</vt:lpstr>
      <vt:lpstr>Times New Roman</vt:lpstr>
      <vt:lpstr>Wingdings</vt:lpstr>
      <vt:lpstr>ppt127F.tmp</vt:lpstr>
      <vt:lpstr>Understanding Conformance Testing  Using the NIST HL7 v2 LOI Validation Tool</vt:lpstr>
      <vt:lpstr>Purpose</vt:lpstr>
      <vt:lpstr>Table of Contents</vt:lpstr>
      <vt:lpstr>Resources</vt:lpstr>
      <vt:lpstr>Scope of Conformance Testing - LOI-EHR</vt:lpstr>
      <vt:lpstr>Conformance Criterion - LOI-EHR</vt:lpstr>
      <vt:lpstr>Conformance Standards Document – LOI-EHR</vt:lpstr>
      <vt:lpstr>Vocabulary Standard Web Site – LOI-EHR</vt:lpstr>
      <vt:lpstr>Create Laboratory Orders Testing Process</vt:lpstr>
      <vt:lpstr>Create New Lab Orders Testing Workflow Diagram</vt:lpstr>
      <vt:lpstr>Receive Accept ACK Testing Workflow Diagram</vt:lpstr>
      <vt:lpstr>Receive Application ACK Testing Workflow Diagram</vt:lpstr>
      <vt:lpstr>Send Accept ACK Testing Workflow Diagram</vt:lpstr>
      <vt:lpstr>Test Cases and Test Steps</vt:lpstr>
      <vt:lpstr>Test Cases and Test Steps (cont’d)</vt:lpstr>
      <vt:lpstr>Test Cases and Test Steps (cont’d)</vt:lpstr>
      <vt:lpstr>Test Cases and Test Steps (cont’d)</vt:lpstr>
      <vt:lpstr>Test Cases and Test Steps (cont’d)</vt:lpstr>
      <vt:lpstr>Test Cases and Test Steps (cont’d)</vt:lpstr>
      <vt:lpstr>Test Data Documents* for Each Test Step</vt:lpstr>
      <vt:lpstr>Test Data Documents for Each Test Step (cont’d)</vt:lpstr>
      <vt:lpstr>Test Data Documents for Each Test Step (cont’d)</vt:lpstr>
      <vt:lpstr>Test Data Documents for Each Test Step (cont’d)</vt:lpstr>
      <vt:lpstr>Test Data Documents for Each Test Step (cont’d)</vt:lpstr>
      <vt:lpstr>Test Data Categorization and Validation</vt:lpstr>
      <vt:lpstr>Test Data Validation</vt:lpstr>
      <vt:lpstr>NIST LOI-EHR Test Tool Overview </vt:lpstr>
      <vt:lpstr>NIST LOI-EHR Test Tool Screen Shot</vt:lpstr>
      <vt:lpstr>Resources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Meaningful Use Supplement</dc:title>
  <dc:creator>Rob Snelick</dc:creator>
  <cp:lastModifiedBy>Taylor, Sheryl L. (Fed)</cp:lastModifiedBy>
  <cp:revision>1321</cp:revision>
  <cp:lastPrinted>2013-03-27T13:25:20Z</cp:lastPrinted>
  <dcterms:created xsi:type="dcterms:W3CDTF">2010-05-04T12:43:55Z</dcterms:created>
  <dcterms:modified xsi:type="dcterms:W3CDTF">2017-01-12T20:27:12Z</dcterms:modified>
</cp:coreProperties>
</file>