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88" r:id="rId3"/>
    <p:sldId id="353" r:id="rId4"/>
    <p:sldId id="332" r:id="rId5"/>
    <p:sldId id="297" r:id="rId6"/>
    <p:sldId id="311" r:id="rId7"/>
    <p:sldId id="312" r:id="rId8"/>
    <p:sldId id="333" r:id="rId9"/>
    <p:sldId id="363" r:id="rId10"/>
    <p:sldId id="352" r:id="rId11"/>
    <p:sldId id="372" r:id="rId12"/>
    <p:sldId id="309" r:id="rId13"/>
    <p:sldId id="335" r:id="rId14"/>
    <p:sldId id="336" r:id="rId15"/>
    <p:sldId id="365" r:id="rId16"/>
    <p:sldId id="373" r:id="rId17"/>
    <p:sldId id="350" r:id="rId18"/>
    <p:sldId id="337" r:id="rId19"/>
    <p:sldId id="338" r:id="rId20"/>
    <p:sldId id="339" r:id="rId21"/>
    <p:sldId id="340" r:id="rId22"/>
    <p:sldId id="341" r:id="rId23"/>
    <p:sldId id="348" r:id="rId24"/>
    <p:sldId id="349" r:id="rId25"/>
    <p:sldId id="307" r:id="rId26"/>
    <p:sldId id="257" r:id="rId27"/>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00FF"/>
    <a:srgbClr val="19194D"/>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00" autoAdjust="0"/>
  </p:normalViewPr>
  <p:slideViewPr>
    <p:cSldViewPr>
      <p:cViewPr>
        <p:scale>
          <a:sx n="96" d="100"/>
          <a:sy n="96" d="100"/>
        </p:scale>
        <p:origin x="-822" y="-36"/>
      </p:cViewPr>
      <p:guideLst>
        <p:guide orient="horz" pos="528"/>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8/12/2014</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57531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8/12/2014</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37107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dirty="0"/>
          </a:p>
        </p:txBody>
      </p:sp>
    </p:spTree>
    <p:extLst>
      <p:ext uri="{BB962C8B-B14F-4D97-AF65-F5344CB8AC3E}">
        <p14:creationId xmlns:p14="http://schemas.microsoft.com/office/powerpoint/2010/main" val="40062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19</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20</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1498FD08-3005-48CD-9831-CACD5758C3F7}" type="datetime1">
              <a:rPr lang="en-US" smtClean="0"/>
              <a:t>8/12/2014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026F6BDD-DAEA-4B56-A3BE-D4B587CDD05B}" type="datetime1">
              <a:rPr lang="en-US" smtClean="0"/>
              <a:t>8/12/2014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39557395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4135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inc.or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hl7v2-loi-r1-testing.nist.gov/loi-r1/" TargetMode="External"/><Relationship Id="rId2" Type="http://schemas.openxmlformats.org/officeDocument/2006/relationships/hyperlink" Target="https://groups.google.com/forum/?hl=en"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mailto:rsnelick@nist.gov" TargetMode="External"/><Relationship Id="rId2" Type="http://schemas.openxmlformats.org/officeDocument/2006/relationships/hyperlink" Target="http://hl7v2-loi-r1-testing.nist.gov/loi-r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hl7v2-loi-r1-testing.nist.gov/loi-r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roups.google.com/forum/?hl=en" TargetMode="External"/><Relationship Id="rId4" Type="http://schemas.openxmlformats.org/officeDocument/2006/relationships/hyperlink" Target="http://www.hl7.org/implement/standards/product_brief.cfm?product_id=15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hl7.org/implement/standards/product_brief.cfm?product_id=152"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gpo.gov/fdsys/granule/CFR-2011-title42-vol5/CFR-2011-title42-vol5-sec493-1241/content-detail.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762000"/>
            <a:ext cx="8458200" cy="954107"/>
          </a:xfrm>
        </p:spPr>
        <p:txBody>
          <a:bodyPr/>
          <a:lstStyle/>
          <a:p>
            <a:pPr eaLnBrk="1" hangingPunct="1"/>
            <a:r>
              <a:rPr lang="en-US" dirty="0" smtClean="0">
                <a:solidFill>
                  <a:schemeClr val="accent2">
                    <a:lumMod val="50000"/>
                  </a:schemeClr>
                </a:solidFill>
              </a:rPr>
              <a:t>NIST Testing  </a:t>
            </a:r>
            <a:r>
              <a:rPr lang="en-US" dirty="0">
                <a:solidFill>
                  <a:schemeClr val="accent2">
                    <a:lumMod val="50000"/>
                  </a:schemeClr>
                </a:solidFill>
              </a:rPr>
              <a:t>Approach </a:t>
            </a:r>
            <a:r>
              <a:rPr lang="en-US" dirty="0" smtClean="0">
                <a:solidFill>
                  <a:schemeClr val="accent2">
                    <a:lumMod val="50000"/>
                  </a:schemeClr>
                </a:solidFill>
              </a:rPr>
              <a:t>Overview: </a:t>
            </a:r>
            <a:r>
              <a:rPr lang="en-US" dirty="0">
                <a:solidFill>
                  <a:schemeClr val="accent2">
                    <a:lumMod val="50000"/>
                  </a:schemeClr>
                </a:solidFill>
              </a:rPr>
              <a:t/>
            </a:r>
            <a:br>
              <a:rPr lang="en-US" dirty="0">
                <a:solidFill>
                  <a:schemeClr val="accent2">
                    <a:lumMod val="50000"/>
                  </a:schemeClr>
                </a:solidFill>
              </a:rPr>
            </a:br>
            <a:r>
              <a:rPr lang="en-US" dirty="0" smtClean="0">
                <a:solidFill>
                  <a:schemeClr val="accent2">
                    <a:lumMod val="50000"/>
                  </a:schemeClr>
                </a:solidFill>
              </a:rPr>
              <a:t>Using the HL7 V2 LOI Validation Tool</a:t>
            </a:r>
          </a:p>
        </p:txBody>
      </p:sp>
      <p:sp>
        <p:nvSpPr>
          <p:cNvPr id="3" name="Subtitle 2"/>
          <p:cNvSpPr>
            <a:spLocks noGrp="1"/>
          </p:cNvSpPr>
          <p:nvPr>
            <p:ph type="subTitle" idx="1"/>
          </p:nvPr>
        </p:nvSpPr>
        <p:spPr>
          <a:xfrm>
            <a:off x="304800" y="2286000"/>
            <a:ext cx="7543800" cy="1600200"/>
          </a:xfrm>
        </p:spPr>
        <p:txBody>
          <a:bodyPr/>
          <a:lstStyle/>
          <a:p>
            <a:pPr algn="l"/>
            <a:r>
              <a:rPr lang="en-US" dirty="0" smtClean="0">
                <a:solidFill>
                  <a:schemeClr val="accent2">
                    <a:lumMod val="50000"/>
                  </a:schemeClr>
                </a:solidFill>
              </a:rPr>
              <a:t>Laboratory Order Interface (LOI) – Ambulatory EHR-S</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a:t>
            </a:r>
            <a:r>
              <a:rPr lang="en-US" sz="2400" i="1" dirty="0">
                <a:solidFill>
                  <a:srgbClr val="19194D"/>
                </a:solidFill>
                <a:latin typeface="+mn-lt"/>
              </a:rPr>
              <a:t>NIST</a:t>
            </a:r>
            <a:r>
              <a:rPr lang="en-US" sz="2400" i="1" dirty="0">
                <a:solidFill>
                  <a:schemeClr val="accent2">
                    <a:lumMod val="50000"/>
                  </a:schemeClr>
                </a:solidFill>
                <a:latin typeface="+mn-lt"/>
              </a:rPr>
              <a:t> (rsnelick@nist.gov)</a:t>
            </a:r>
          </a:p>
          <a:p>
            <a:pPr fontAlgn="auto">
              <a:spcBef>
                <a:spcPct val="20000"/>
              </a:spcBef>
              <a:spcAft>
                <a:spcPts val="0"/>
              </a:spcAft>
              <a:buFont typeface="Arial" pitchFamily="34" charset="0"/>
              <a:buNone/>
              <a:defRPr/>
            </a:pPr>
            <a:r>
              <a:rPr lang="en-US" sz="2400" i="1" dirty="0" smtClean="0">
                <a:solidFill>
                  <a:schemeClr val="accent2">
                    <a:lumMod val="50000"/>
                  </a:schemeClr>
                </a:solidFill>
                <a:latin typeface="+mn-lt"/>
              </a:rPr>
              <a:t>August 12, </a:t>
            </a:r>
            <a:r>
              <a:rPr lang="en-US" sz="2400" i="1" dirty="0" smtClean="0">
                <a:solidFill>
                  <a:schemeClr val="accent2">
                    <a:lumMod val="50000"/>
                  </a:schemeClr>
                </a:solidFill>
                <a:latin typeface="+mn-lt"/>
              </a:rPr>
              <a:t>2014</a:t>
            </a:r>
            <a:endParaRPr lang="en-US" sz="2400" i="1" dirty="0">
              <a:solidFill>
                <a:schemeClr val="accent2">
                  <a:lumMod val="50000"/>
                </a:schemeClr>
              </a:solidFill>
              <a:latin typeface="+mn-lt"/>
            </a:endParaRP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Referenced Standards Web Site</a:t>
            </a:r>
          </a:p>
        </p:txBody>
      </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10</a:t>
            </a:fld>
            <a:endParaRPr lang="en-US"/>
          </a:p>
        </p:txBody>
      </p:sp>
      <p:sp>
        <p:nvSpPr>
          <p:cNvPr id="16" name="Rectangle 4"/>
          <p:cNvSpPr>
            <a:spLocks noChangeArrowheads="1"/>
          </p:cNvSpPr>
          <p:nvPr/>
        </p:nvSpPr>
        <p:spPr bwMode="auto">
          <a:xfrm>
            <a:off x="3962400" y="5638800"/>
            <a:ext cx="1279074" cy="215444"/>
          </a:xfrm>
          <a:prstGeom prst="rect">
            <a:avLst/>
          </a:prstGeom>
          <a:noFill/>
          <a:ln w="9525">
            <a:noFill/>
            <a:miter lim="800000"/>
            <a:headEnd/>
            <a:tailEnd/>
          </a:ln>
        </p:spPr>
        <p:txBody>
          <a:bodyPr wrap="square">
            <a:spAutoFit/>
          </a:bodyPr>
          <a:lstStyle/>
          <a:p>
            <a:pPr algn="ctr"/>
            <a:r>
              <a:rPr lang="en-US" sz="800" dirty="0">
                <a:hlinkClick r:id="rId2"/>
              </a:rPr>
              <a:t>http://loinc.org</a:t>
            </a:r>
            <a:r>
              <a:rPr lang="en-US" sz="800" dirty="0" smtClean="0">
                <a:hlinkClick r:id="rId2"/>
              </a:rPr>
              <a:t>/</a:t>
            </a:r>
            <a:r>
              <a:rPr lang="en-US" sz="800" dirty="0" smtClean="0"/>
              <a:t> </a:t>
            </a:r>
            <a:endParaRPr lang="en-US" sz="800" dirty="0"/>
          </a:p>
        </p:txBody>
      </p:sp>
      <p:sp>
        <p:nvSpPr>
          <p:cNvPr id="18" name="TextBox 5"/>
          <p:cNvSpPr txBox="1">
            <a:spLocks noChangeArrowheads="1"/>
          </p:cNvSpPr>
          <p:nvPr/>
        </p:nvSpPr>
        <p:spPr bwMode="auto">
          <a:xfrm>
            <a:off x="2438400" y="5410200"/>
            <a:ext cx="4267200" cy="276999"/>
          </a:xfrm>
          <a:prstGeom prst="rect">
            <a:avLst/>
          </a:prstGeom>
          <a:noFill/>
          <a:ln w="9525">
            <a:noFill/>
            <a:miter lim="800000"/>
            <a:headEnd/>
            <a:tailEnd/>
          </a:ln>
        </p:spPr>
        <p:txBody>
          <a:bodyPr wrap="square">
            <a:spAutoFit/>
          </a:bodyPr>
          <a:lstStyle/>
          <a:p>
            <a:pPr algn="ctr"/>
            <a:r>
              <a:rPr lang="en-US" sz="1200" dirty="0" smtClean="0"/>
              <a:t>LOINC® </a:t>
            </a:r>
            <a:r>
              <a:rPr lang="en-US" sz="1200" dirty="0"/>
              <a:t>Database version </a:t>
            </a:r>
            <a:r>
              <a:rPr lang="en-US" sz="1200" dirty="0" smtClean="0"/>
              <a:t>2.40 (at a minimum) </a:t>
            </a:r>
          </a:p>
        </p:txBody>
      </p:sp>
      <p:grpSp>
        <p:nvGrpSpPr>
          <p:cNvPr id="3" name="Group 2"/>
          <p:cNvGrpSpPr/>
          <p:nvPr/>
        </p:nvGrpSpPr>
        <p:grpSpPr>
          <a:xfrm>
            <a:off x="1447800" y="990600"/>
            <a:ext cx="6248400" cy="4114800"/>
            <a:chOff x="1066801" y="990600"/>
            <a:chExt cx="6248400" cy="411480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066800"/>
              <a:ext cx="6112497"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66801" y="990600"/>
              <a:ext cx="6248400" cy="411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6359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76225" y="76200"/>
            <a:ext cx="8562975" cy="523220"/>
          </a:xfrm>
        </p:spPr>
        <p:txBody>
          <a:bodyPr/>
          <a:lstStyle/>
          <a:p>
            <a:pPr eaLnBrk="1" hangingPunct="1"/>
            <a:r>
              <a:rPr lang="en-US" dirty="0" smtClean="0">
                <a:solidFill>
                  <a:schemeClr val="tx1"/>
                </a:solidFill>
              </a:rPr>
              <a:t>LOI Validation </a:t>
            </a:r>
            <a:r>
              <a:rPr lang="en-US" dirty="0" smtClean="0"/>
              <a:t>Tool Overview </a:t>
            </a:r>
          </a:p>
        </p:txBody>
      </p:sp>
      <p:graphicFrame>
        <p:nvGraphicFramePr>
          <p:cNvPr id="17" name="Table 16"/>
          <p:cNvGraphicFramePr>
            <a:graphicFrameLocks noGrp="1"/>
          </p:cNvGraphicFramePr>
          <p:nvPr>
            <p:extLst>
              <p:ext uri="{D42A27DB-BD31-4B8C-83A1-F6EECF244321}">
                <p14:modId xmlns:p14="http://schemas.microsoft.com/office/powerpoint/2010/main" val="3330208547"/>
              </p:ext>
            </p:extLst>
          </p:nvPr>
        </p:nvGraphicFramePr>
        <p:xfrm>
          <a:off x="76200" y="1143000"/>
          <a:ext cx="8991600" cy="3774400"/>
        </p:xfrm>
        <a:graphic>
          <a:graphicData uri="http://schemas.openxmlformats.org/drawingml/2006/table">
            <a:tbl>
              <a:tblPr firstRow="1" bandRow="1">
                <a:tableStyleId>{5C22544A-7EE6-4342-B048-85BDC9FD1C3A}</a:tableStyleId>
              </a:tblPr>
              <a:tblGrid>
                <a:gridCol w="2438400"/>
                <a:gridCol w="6553200"/>
              </a:tblGrid>
              <a:tr h="452663">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23" marB="4572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70616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Wingdings" pitchFamily="2" charset="2"/>
                        </a:rPr>
                        <a:t>LOI Context-free </a:t>
                      </a:r>
                      <a:r>
                        <a:rPr lang="en-US" sz="1400" b="1" dirty="0" smtClean="0">
                          <a:sym typeface="Wingdings" pitchFamily="2" charset="2"/>
                        </a:rPr>
                        <a:t>Validation</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200" b="1" dirty="0" smtClean="0">
                          <a:sym typeface="Wingdings" pitchFamily="2" charset="2"/>
                        </a:rPr>
                        <a:t>(No Test Cases - T</a:t>
                      </a:r>
                      <a:r>
                        <a:rPr lang="en-US" sz="1200" b="1" dirty="0" smtClean="0"/>
                        <a:t>est any LOI message created by EHR senders</a:t>
                      </a:r>
                      <a:endParaRPr lang="en-US" sz="1200" b="0" dirty="0" smtClean="0"/>
                    </a:p>
                    <a:p>
                      <a:pPr marL="171450" lvl="1" indent="-171450">
                        <a:buFont typeface="Arial" pitchFamily="34" charset="0"/>
                        <a:buChar char="•"/>
                        <a:defRPr/>
                      </a:pPr>
                      <a:r>
                        <a:rPr lang="en-US" sz="1200" b="0" dirty="0" smtClean="0"/>
                        <a:t>Context (e.g. type and results of lab test) is unknown to validation tool</a:t>
                      </a:r>
                    </a:p>
                    <a:p>
                      <a:pPr marL="171450" lvl="1" indent="-171450">
                        <a:buFont typeface="Arial" pitchFamily="34" charset="0"/>
                        <a:buChar char="•"/>
                        <a:defRPr/>
                      </a:pPr>
                      <a:r>
                        <a:rPr lang="en-US" sz="1200" b="0" dirty="0" smtClean="0"/>
                        <a:t>Provides a simple and convenient method for testing message structure and most vocabulary</a:t>
                      </a:r>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90534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Wingdings" pitchFamily="2" charset="2"/>
                        </a:rPr>
                        <a:t>LOI C</a:t>
                      </a:r>
                      <a:r>
                        <a:rPr lang="en-US" sz="1400" b="1" dirty="0" smtClean="0">
                          <a:sym typeface="Wingdings" pitchFamily="2" charset="2"/>
                        </a:rPr>
                        <a:t>ontext-based Validation</a:t>
                      </a:r>
                      <a:endParaRPr lang="en-US" sz="1400" b="1" dirty="0" smtClean="0"/>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200" b="1" dirty="0" smtClean="0">
                          <a:solidFill>
                            <a:schemeClr val="tx1"/>
                          </a:solidFill>
                        </a:rPr>
                        <a:t>(</a:t>
                      </a:r>
                      <a:r>
                        <a:rPr lang="en-US" sz="1200" b="1" dirty="0" smtClean="0">
                          <a:sym typeface="Wingdings" pitchFamily="2" charset="2"/>
                        </a:rPr>
                        <a:t>Test Cases </a:t>
                      </a:r>
                      <a:r>
                        <a:rPr lang="en-US" sz="1200" b="1" dirty="0" smtClean="0">
                          <a:solidFill>
                            <a:schemeClr val="tx1"/>
                          </a:solidFill>
                        </a:rPr>
                        <a:t>- Test LOI message </a:t>
                      </a:r>
                      <a:r>
                        <a:rPr lang="en-US" sz="1200" b="1" baseline="0" dirty="0" smtClean="0">
                          <a:solidFill>
                            <a:schemeClr val="tx1"/>
                          </a:solidFill>
                        </a:rPr>
                        <a:t>associated with a specific test scenario</a:t>
                      </a:r>
                      <a:r>
                        <a:rPr lang="en-US" sz="1200" b="1" dirty="0" smtClean="0">
                          <a:solidFill>
                            <a:schemeClr val="tx1"/>
                          </a:solidFill>
                          <a:sym typeface="Wingdings" pitchFamily="2" charset="2"/>
                        </a:rPr>
                        <a:t>)</a:t>
                      </a:r>
                    </a:p>
                    <a:p>
                      <a:pPr marL="171450" lvl="1" indent="-171450">
                        <a:buFont typeface="Arial" pitchFamily="34" charset="0"/>
                        <a:buChar char="•"/>
                        <a:defRPr/>
                      </a:pPr>
                      <a:r>
                        <a:rPr lang="en-US" sz="1200" b="0" dirty="0" smtClean="0"/>
                        <a:t>Context (e.g. type and results of lab test) is known to validation tool</a:t>
                      </a:r>
                    </a:p>
                    <a:p>
                      <a:pPr marL="171450" lvl="1" indent="-171450">
                        <a:buFont typeface="Arial" pitchFamily="34" charset="0"/>
                        <a:buChar char="•"/>
                        <a:defRPr/>
                      </a:pPr>
                      <a:r>
                        <a:rPr lang="en-US" sz="1200" b="0" dirty="0" smtClean="0"/>
                        <a:t>All conformance requirements of LOI implementation guide can be assessed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solidFill>
                            <a:srgbClr val="FF0000"/>
                          </a:solidFill>
                        </a:rPr>
                        <a:t>(Context-base Validation</a:t>
                      </a:r>
                      <a:r>
                        <a:rPr lang="en-US" sz="1200" b="0" baseline="0" dirty="0" smtClean="0">
                          <a:solidFill>
                            <a:srgbClr val="FF0000"/>
                          </a:solidFill>
                        </a:rPr>
                        <a:t> is u</a:t>
                      </a:r>
                      <a:r>
                        <a:rPr lang="en-US" sz="1200" b="0" dirty="0" smtClean="0">
                          <a:solidFill>
                            <a:srgbClr val="FF0000"/>
                          </a:solidFill>
                        </a:rPr>
                        <a:t>sed for certifying EHR technology for Meaningful Use)</a:t>
                      </a:r>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54319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t>Profile Viewer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t>Provides a </a:t>
                      </a:r>
                      <a:r>
                        <a:rPr lang="en-US" sz="1200" b="0" dirty="0" err="1" smtClean="0"/>
                        <a:t>browsable</a:t>
                      </a:r>
                      <a:r>
                        <a:rPr lang="en-US" sz="1200" b="0" dirty="0" smtClean="0"/>
                        <a:t> version of the conformance profile which encapsulates the requirements. Can be used to assist in the interpretation of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50703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t>Vocabulary Browser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t>Provides a </a:t>
                      </a:r>
                      <a:r>
                        <a:rPr lang="en-US" sz="1200" b="0" dirty="0" err="1" smtClean="0"/>
                        <a:t>browsable</a:t>
                      </a:r>
                      <a:r>
                        <a:rPr lang="en-US" sz="1200" b="0" dirty="0" smtClean="0"/>
                        <a:t> view of the vocabulary requirements. Can be used to assist in the interpretation of value set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54319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t>Documentation</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t>Provides access to documents which will assist in using the tool (including test plans, data sheet and juror document supplements).</a:t>
                      </a:r>
                      <a:endParaRPr lang="en-US" sz="1200" dirty="0" smtClean="0"/>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tr>
            </a:tbl>
          </a:graphicData>
        </a:graphic>
      </p:graphicFrame>
      <p:sp>
        <p:nvSpPr>
          <p:cNvPr id="5" name="Rectangle 45"/>
          <p:cNvSpPr>
            <a:spLocks noChangeArrowheads="1"/>
          </p:cNvSpPr>
          <p:nvPr/>
        </p:nvSpPr>
        <p:spPr bwMode="auto">
          <a:xfrm>
            <a:off x="304800" y="6096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a:t>
            </a:r>
            <a:r>
              <a:rPr lang="en-US" sz="1600" b="0" dirty="0" smtClean="0"/>
              <a:t>LOI messages </a:t>
            </a:r>
            <a:r>
              <a:rPr lang="en-US" sz="1600" b="0" dirty="0"/>
              <a:t>created by </a:t>
            </a:r>
            <a:r>
              <a:rPr lang="en-US" sz="1600" b="0" dirty="0" smtClean="0"/>
              <a:t>EHR technology</a:t>
            </a:r>
            <a:endParaRPr lang="en-US" sz="1600" b="0" dirty="0"/>
          </a:p>
          <a:p>
            <a:pPr marL="0" lvl="1"/>
            <a:endParaRPr lang="en-US" sz="1200" b="0" dirty="0"/>
          </a:p>
          <a:p>
            <a:pPr marL="0" lvl="1"/>
            <a:endParaRPr lang="en-US" sz="1200" b="0" dirty="0"/>
          </a:p>
          <a:p>
            <a:pPr marL="0" lvl="1"/>
            <a:endParaRPr lang="en-US" sz="1200" b="0" dirty="0"/>
          </a:p>
        </p:txBody>
      </p:sp>
    </p:spTree>
    <p:extLst>
      <p:ext uri="{BB962C8B-B14F-4D97-AF65-F5344CB8AC3E}">
        <p14:creationId xmlns:p14="http://schemas.microsoft.com/office/powerpoint/2010/main" val="3381383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343400" y="18288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43" name="Title 1"/>
          <p:cNvSpPr>
            <a:spLocks noGrp="1"/>
          </p:cNvSpPr>
          <p:nvPr>
            <p:ph type="title"/>
          </p:nvPr>
        </p:nvSpPr>
        <p:spPr/>
        <p:txBody>
          <a:bodyPr/>
          <a:lstStyle/>
          <a:p>
            <a:r>
              <a:rPr lang="en-US" dirty="0" smtClean="0">
                <a:solidFill>
                  <a:schemeClr val="tx1"/>
                </a:solidFill>
              </a:rPr>
              <a:t>Lab Orders from Ambulatory </a:t>
            </a:r>
            <a:r>
              <a:rPr lang="en-US" dirty="0" smtClean="0"/>
              <a:t>EHR Testing Procedure</a:t>
            </a:r>
          </a:p>
        </p:txBody>
      </p:sp>
      <p:sp>
        <p:nvSpPr>
          <p:cNvPr id="4" name="Rounded Rectangle 3"/>
          <p:cNvSpPr/>
          <p:nvPr/>
        </p:nvSpPr>
        <p:spPr>
          <a:xfrm>
            <a:off x="2667000" y="1295400"/>
            <a:ext cx="1524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accent2"/>
                </a:solidFill>
              </a:rPr>
              <a:t>Ambulatory EHR</a:t>
            </a:r>
            <a:endParaRPr lang="en-US" dirty="0">
              <a:solidFill>
                <a:schemeClr val="accent2"/>
              </a:solidFill>
            </a:endParaRPr>
          </a:p>
          <a:p>
            <a:pPr algn="ctr">
              <a:defRPr/>
            </a:pPr>
            <a:r>
              <a:rPr lang="en-US" sz="1000" dirty="0">
                <a:solidFill>
                  <a:schemeClr val="accent2"/>
                </a:solidFill>
                <a:latin typeface="Calibri" pitchFamily="34" charset="0"/>
              </a:rPr>
              <a:t>(System under Test)</a:t>
            </a:r>
          </a:p>
        </p:txBody>
      </p:sp>
      <p:sp>
        <p:nvSpPr>
          <p:cNvPr id="5" name="Rounded Rectangle 4"/>
          <p:cNvSpPr/>
          <p:nvPr/>
        </p:nvSpPr>
        <p:spPr>
          <a:xfrm>
            <a:off x="5638800" y="12954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accent2"/>
                </a:solidFill>
              </a:rPr>
              <a:t>LIS</a:t>
            </a:r>
            <a:endParaRPr lang="en-US" dirty="0">
              <a:solidFill>
                <a:schemeClr val="accent2"/>
              </a:solidFill>
            </a:endParaRPr>
          </a:p>
        </p:txBody>
      </p:sp>
      <p:cxnSp>
        <p:nvCxnSpPr>
          <p:cNvPr id="8" name="Straight Arrow Connector 7"/>
          <p:cNvCxnSpPr/>
          <p:nvPr/>
        </p:nvCxnSpPr>
        <p:spPr>
          <a:xfrm>
            <a:off x="4191000" y="1752600"/>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38600" y="1371600"/>
            <a:ext cx="1752600" cy="838200"/>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10250" name="TextBox 9"/>
          <p:cNvSpPr txBox="1">
            <a:spLocks noChangeArrowheads="1"/>
          </p:cNvSpPr>
          <p:nvPr/>
        </p:nvSpPr>
        <p:spPr bwMode="auto">
          <a:xfrm>
            <a:off x="3962400" y="1066800"/>
            <a:ext cx="1864421" cy="276999"/>
          </a:xfrm>
          <a:prstGeom prst="rect">
            <a:avLst/>
          </a:prstGeom>
          <a:noFill/>
          <a:ln w="9525">
            <a:noFill/>
            <a:miter lim="800000"/>
            <a:headEnd/>
            <a:tailEnd/>
          </a:ln>
        </p:spPr>
        <p:txBody>
          <a:bodyPr wrap="none">
            <a:spAutoFit/>
          </a:bodyPr>
          <a:lstStyle/>
          <a:p>
            <a:pPr algn="ctr"/>
            <a:r>
              <a:rPr lang="en-US" sz="1200" dirty="0">
                <a:latin typeface="Calibri" pitchFamily="34" charset="0"/>
              </a:rPr>
              <a:t>HL7 </a:t>
            </a:r>
            <a:r>
              <a:rPr lang="en-US" sz="1200" dirty="0" smtClean="0">
                <a:latin typeface="Calibri" pitchFamily="34" charset="0"/>
              </a:rPr>
              <a:t>LOI IG December 2013</a:t>
            </a:r>
            <a:endParaRPr lang="en-US" sz="1200" dirty="0">
              <a:latin typeface="Calibri" pitchFamily="34" charset="0"/>
            </a:endParaRPr>
          </a:p>
        </p:txBody>
      </p:sp>
      <p:cxnSp>
        <p:nvCxnSpPr>
          <p:cNvPr id="15" name="Shape 14"/>
          <p:cNvCxnSpPr>
            <a:endCxn id="4" idx="2"/>
          </p:cNvCxnSpPr>
          <p:nvPr/>
        </p:nvCxnSpPr>
        <p:spPr>
          <a:xfrm flipV="1">
            <a:off x="2209800" y="2286000"/>
            <a:ext cx="1219200" cy="30480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Folded Corner 17"/>
          <p:cNvSpPr/>
          <p:nvPr/>
        </p:nvSpPr>
        <p:spPr>
          <a:xfrm>
            <a:off x="1600200" y="2209800"/>
            <a:ext cx="609600" cy="7620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2"/>
                </a:solidFill>
                <a:latin typeface="Calibri" pitchFamily="34" charset="0"/>
              </a:rPr>
              <a:t>Direct</a:t>
            </a:r>
            <a:r>
              <a:rPr lang="en-US" sz="1200" dirty="0">
                <a:solidFill>
                  <a:schemeClr val="accent2"/>
                </a:solidFill>
              </a:rPr>
              <a:t> </a:t>
            </a:r>
            <a:r>
              <a:rPr lang="en-US" sz="1200" dirty="0">
                <a:solidFill>
                  <a:schemeClr val="accent2"/>
                </a:solidFill>
                <a:latin typeface="Calibri" pitchFamily="34" charset="0"/>
              </a:rPr>
              <a:t>Data Entry</a:t>
            </a:r>
          </a:p>
        </p:txBody>
      </p:sp>
      <p:sp>
        <p:nvSpPr>
          <p:cNvPr id="10254" name="TextBox 19"/>
          <p:cNvSpPr txBox="1">
            <a:spLocks noChangeArrowheads="1"/>
          </p:cNvSpPr>
          <p:nvPr/>
        </p:nvSpPr>
        <p:spPr bwMode="auto">
          <a:xfrm>
            <a:off x="4343400" y="1828800"/>
            <a:ext cx="1069845" cy="276999"/>
          </a:xfrm>
          <a:prstGeom prst="rect">
            <a:avLst/>
          </a:prstGeom>
          <a:noFill/>
          <a:ln w="9525">
            <a:noFill/>
            <a:miter lim="800000"/>
            <a:headEnd/>
            <a:tailEnd/>
          </a:ln>
        </p:spPr>
        <p:txBody>
          <a:bodyPr wrap="none">
            <a:spAutoFit/>
          </a:bodyPr>
          <a:lstStyle/>
          <a:p>
            <a:r>
              <a:rPr lang="en-US" sz="1200" dirty="0" smtClean="0">
                <a:latin typeface="Calibri" pitchFamily="34" charset="0"/>
              </a:rPr>
              <a:t>OML </a:t>
            </a:r>
            <a:r>
              <a:rPr lang="en-US" sz="1200" dirty="0">
                <a:latin typeface="Calibri" pitchFamily="34" charset="0"/>
              </a:rPr>
              <a:t>Message</a:t>
            </a:r>
          </a:p>
        </p:txBody>
      </p:sp>
      <p:sp>
        <p:nvSpPr>
          <p:cNvPr id="10255" name="TextBox 20"/>
          <p:cNvSpPr txBox="1">
            <a:spLocks noChangeArrowheads="1"/>
          </p:cNvSpPr>
          <p:nvPr/>
        </p:nvSpPr>
        <p:spPr bwMode="auto">
          <a:xfrm>
            <a:off x="2286000" y="2667000"/>
            <a:ext cx="1719253" cy="276999"/>
          </a:xfrm>
          <a:prstGeom prst="rect">
            <a:avLst/>
          </a:prstGeom>
          <a:noFill/>
          <a:ln w="9525">
            <a:noFill/>
            <a:miter lim="800000"/>
            <a:headEnd/>
            <a:tailEnd/>
          </a:ln>
        </p:spPr>
        <p:txBody>
          <a:bodyPr wrap="none">
            <a:spAutoFit/>
          </a:bodyPr>
          <a:lstStyle/>
          <a:p>
            <a:r>
              <a:rPr lang="en-US" sz="1200" dirty="0" smtClean="0">
                <a:latin typeface="Calibri" pitchFamily="34" charset="0"/>
              </a:rPr>
              <a:t>OML </a:t>
            </a:r>
            <a:r>
              <a:rPr lang="en-US" sz="1200" dirty="0">
                <a:latin typeface="Calibri" pitchFamily="34" charset="0"/>
              </a:rPr>
              <a:t>Message Elements </a:t>
            </a:r>
          </a:p>
        </p:txBody>
      </p:sp>
      <p:sp>
        <p:nvSpPr>
          <p:cNvPr id="10256" name="TextBox 23"/>
          <p:cNvSpPr txBox="1">
            <a:spLocks noChangeArrowheads="1"/>
          </p:cNvSpPr>
          <p:nvPr/>
        </p:nvSpPr>
        <p:spPr bwMode="auto">
          <a:xfrm>
            <a:off x="228600" y="3200400"/>
            <a:ext cx="8229600" cy="2554545"/>
          </a:xfrm>
          <a:prstGeom prst="rect">
            <a:avLst/>
          </a:prstGeom>
          <a:noFill/>
          <a:ln w="9525">
            <a:noFill/>
            <a:miter lim="800000"/>
            <a:headEnd/>
            <a:tailEnd/>
          </a:ln>
        </p:spPr>
        <p:txBody>
          <a:bodyPr>
            <a:spAutoFit/>
          </a:bodyPr>
          <a:lstStyle/>
          <a:p>
            <a:pPr marL="342900" indent="-342900">
              <a:buFont typeface="Franklin Gothic Demi" pitchFamily="34" charset="0"/>
              <a:buAutoNum type="arabicPeriod"/>
            </a:pPr>
            <a:r>
              <a:rPr lang="en-US" sz="1600" dirty="0">
                <a:latin typeface="Calibri" pitchFamily="34" charset="0"/>
              </a:rPr>
              <a:t>The </a:t>
            </a:r>
            <a:r>
              <a:rPr lang="en-US" sz="1600" dirty="0" smtClean="0">
                <a:latin typeface="Calibri" pitchFamily="34" charset="0"/>
              </a:rPr>
              <a:t>Ambulatory EHR is </a:t>
            </a:r>
            <a:r>
              <a:rPr lang="en-US" sz="1600" dirty="0">
                <a:latin typeface="Calibri" pitchFamily="34" charset="0"/>
              </a:rPr>
              <a:t>the system being tested. The </a:t>
            </a:r>
            <a:r>
              <a:rPr lang="en-US" sz="1600" dirty="0" smtClean="0">
                <a:latin typeface="Calibri" pitchFamily="34" charset="0"/>
              </a:rPr>
              <a:t>EHR system </a:t>
            </a:r>
            <a:r>
              <a:rPr lang="en-US" sz="1600" dirty="0">
                <a:latin typeface="Calibri" pitchFamily="34" charset="0"/>
              </a:rPr>
              <a:t>is required to </a:t>
            </a:r>
            <a:r>
              <a:rPr lang="en-US" sz="1600" dirty="0" smtClean="0">
                <a:latin typeface="Calibri" pitchFamily="34" charset="0"/>
              </a:rPr>
              <a:t>create </a:t>
            </a:r>
            <a:r>
              <a:rPr lang="en-US" sz="1600" dirty="0">
                <a:latin typeface="Calibri" pitchFamily="34" charset="0"/>
              </a:rPr>
              <a:t>messages that conform to the referenced standards (See previous slides).</a:t>
            </a:r>
          </a:p>
          <a:p>
            <a:pPr marL="342900" indent="-342900">
              <a:buFont typeface="Franklin Gothic Demi" pitchFamily="34" charset="0"/>
              <a:buAutoNum type="arabicPeriod"/>
            </a:pPr>
            <a:r>
              <a:rPr lang="en-US" sz="1600" dirty="0">
                <a:latin typeface="Calibri" pitchFamily="34" charset="0"/>
              </a:rPr>
              <a:t>Test data can be entered into </a:t>
            </a:r>
            <a:r>
              <a:rPr lang="en-US" sz="1600" dirty="0" smtClean="0">
                <a:latin typeface="Calibri" pitchFamily="34" charset="0"/>
              </a:rPr>
              <a:t>EHR directly </a:t>
            </a:r>
            <a:r>
              <a:rPr lang="en-US" sz="1600" dirty="0">
                <a:latin typeface="Calibri" pitchFamily="34" charset="0"/>
              </a:rPr>
              <a:t>via the </a:t>
            </a:r>
            <a:r>
              <a:rPr lang="en-US" sz="1600" dirty="0" smtClean="0">
                <a:latin typeface="Calibri" pitchFamily="34" charset="0"/>
              </a:rPr>
              <a:t>EHR’s </a:t>
            </a:r>
            <a:r>
              <a:rPr lang="en-US" sz="1600" dirty="0">
                <a:latin typeface="Calibri" pitchFamily="34" charset="0"/>
              </a:rPr>
              <a:t>user interface or </a:t>
            </a:r>
            <a:r>
              <a:rPr lang="en-US" sz="1600" dirty="0" smtClean="0">
                <a:latin typeface="Calibri" pitchFamily="34" charset="0"/>
              </a:rPr>
              <a:t>can be </a:t>
            </a:r>
            <a:r>
              <a:rPr lang="en-US" sz="1600" dirty="0">
                <a:latin typeface="Calibri" pitchFamily="34" charset="0"/>
              </a:rPr>
              <a:t>imported via </a:t>
            </a:r>
            <a:r>
              <a:rPr lang="en-US" sz="1600" dirty="0" smtClean="0">
                <a:latin typeface="Calibri" pitchFamily="34" charset="0"/>
              </a:rPr>
              <a:t>some other method</a:t>
            </a:r>
            <a:endParaRPr lang="en-US" sz="1600" dirty="0">
              <a:latin typeface="Calibri" pitchFamily="34" charset="0"/>
            </a:endParaRPr>
          </a:p>
          <a:p>
            <a:pPr marL="342900" indent="-342900">
              <a:buFont typeface="Franklin Gothic Demi" pitchFamily="34" charset="0"/>
              <a:buAutoNum type="arabicPeriod"/>
            </a:pPr>
            <a:r>
              <a:rPr lang="en-US" sz="1600" dirty="0">
                <a:latin typeface="Calibri" pitchFamily="34" charset="0"/>
              </a:rPr>
              <a:t>The </a:t>
            </a:r>
            <a:r>
              <a:rPr lang="en-US" sz="1600" dirty="0" smtClean="0">
                <a:latin typeface="Calibri" pitchFamily="34" charset="0"/>
              </a:rPr>
              <a:t>EHR is </a:t>
            </a:r>
            <a:r>
              <a:rPr lang="en-US" sz="1600" dirty="0">
                <a:latin typeface="Calibri" pitchFamily="34" charset="0"/>
              </a:rPr>
              <a:t>expected to process the test data to create a message. This message is captured and uploaded into the testing tool for validation.</a:t>
            </a:r>
          </a:p>
          <a:p>
            <a:pPr marL="342900" indent="-342900">
              <a:buFont typeface="Franklin Gothic Demi" pitchFamily="34" charset="0"/>
              <a:buAutoNum type="arabicPeriod"/>
            </a:pPr>
            <a:r>
              <a:rPr lang="en-US" sz="1600" dirty="0">
                <a:latin typeface="Calibri" pitchFamily="34" charset="0"/>
              </a:rPr>
              <a:t>Test data are available </a:t>
            </a:r>
            <a:r>
              <a:rPr lang="en-US" sz="1600" dirty="0" smtClean="0">
                <a:latin typeface="Calibri" pitchFamily="34" charset="0"/>
              </a:rPr>
              <a:t>in the Test </a:t>
            </a:r>
            <a:r>
              <a:rPr lang="en-US" sz="1600" dirty="0">
                <a:latin typeface="Calibri" pitchFamily="34" charset="0"/>
              </a:rPr>
              <a:t>Tool via the Test Cases </a:t>
            </a:r>
            <a:r>
              <a:rPr lang="en-US" sz="1600" dirty="0" smtClean="0">
                <a:latin typeface="Calibri" pitchFamily="34" charset="0"/>
              </a:rPr>
              <a:t>in the </a:t>
            </a:r>
            <a:r>
              <a:rPr lang="en-US" sz="1600" dirty="0">
                <a:latin typeface="Calibri" pitchFamily="34" charset="0"/>
              </a:rPr>
              <a:t>Context-based </a:t>
            </a:r>
            <a:r>
              <a:rPr lang="en-US" sz="1600" dirty="0" smtClean="0">
                <a:latin typeface="Calibri" pitchFamily="34" charset="0"/>
              </a:rPr>
              <a:t>Validation. </a:t>
            </a:r>
            <a:r>
              <a:rPr lang="en-US" sz="1600" dirty="0">
                <a:latin typeface="Calibri" pitchFamily="34" charset="0"/>
              </a:rPr>
              <a:t>Each Test Case includes a Test Story that provides the context, a Test Data Specification that lists the test data, and a Message Content Data Sheet that shows a</a:t>
            </a:r>
            <a:r>
              <a:rPr lang="en-US" sz="1600" dirty="0" smtClean="0">
                <a:latin typeface="Calibri" pitchFamily="34" charset="0"/>
              </a:rPr>
              <a:t> </a:t>
            </a:r>
            <a:r>
              <a:rPr lang="en-US" sz="1600" dirty="0">
                <a:latin typeface="Calibri" pitchFamily="34" charset="0"/>
              </a:rPr>
              <a:t>conformant message (in a table format) including a detailed profile of the required elements</a:t>
            </a:r>
          </a:p>
        </p:txBody>
      </p:sp>
      <p:sp>
        <p:nvSpPr>
          <p:cNvPr id="10257" name="TextBox 24"/>
          <p:cNvSpPr txBox="1">
            <a:spLocks noChangeArrowheads="1"/>
          </p:cNvSpPr>
          <p:nvPr/>
        </p:nvSpPr>
        <p:spPr bwMode="auto">
          <a:xfrm>
            <a:off x="2919412" y="2057400"/>
            <a:ext cx="1132233" cy="276999"/>
          </a:xfrm>
          <a:prstGeom prst="rect">
            <a:avLst/>
          </a:prstGeom>
          <a:noFill/>
          <a:ln w="9525">
            <a:noFill/>
            <a:miter lim="800000"/>
            <a:headEnd/>
            <a:tailEnd/>
          </a:ln>
        </p:spPr>
        <p:txBody>
          <a:bodyPr wrap="none">
            <a:spAutoFit/>
          </a:bodyPr>
          <a:lstStyle/>
          <a:p>
            <a:r>
              <a:rPr lang="en-US" sz="1200" dirty="0" smtClean="0">
                <a:latin typeface="Calibri" pitchFamily="34" charset="0"/>
              </a:rPr>
              <a:t>OML </a:t>
            </a:r>
            <a:r>
              <a:rPr lang="en-US" sz="1200" dirty="0">
                <a:latin typeface="Calibri" pitchFamily="34" charset="0"/>
              </a:rPr>
              <a:t>Elements </a:t>
            </a:r>
          </a:p>
        </p:txBody>
      </p:sp>
      <p:sp>
        <p:nvSpPr>
          <p:cNvPr id="20" name="TextBox 19"/>
          <p:cNvSpPr txBox="1"/>
          <p:nvPr/>
        </p:nvSpPr>
        <p:spPr>
          <a:xfrm>
            <a:off x="4191000" y="1447800"/>
            <a:ext cx="1447800" cy="246063"/>
          </a:xfrm>
          <a:prstGeom prst="rect">
            <a:avLst/>
          </a:prstGeom>
          <a:noFill/>
        </p:spPr>
        <p:txBody>
          <a:bodyPr>
            <a:spAutoFit/>
          </a:bodyPr>
          <a:lstStyle/>
          <a:p>
            <a:pPr>
              <a:defRPr/>
            </a:pPr>
            <a:r>
              <a:rPr lang="en-US" sz="1000" dirty="0">
                <a:solidFill>
                  <a:schemeClr val="accent2">
                    <a:lumMod val="40000"/>
                    <a:lumOff val="60000"/>
                  </a:schemeClr>
                </a:solidFill>
                <a:latin typeface="Calibri" pitchFamily="34" charset="0"/>
              </a:rPr>
              <a:t>Meaningful Use Scope</a:t>
            </a:r>
          </a:p>
        </p:txBody>
      </p:sp>
      <p:cxnSp>
        <p:nvCxnSpPr>
          <p:cNvPr id="21" name="Shape 20"/>
          <p:cNvCxnSpPr>
            <a:stCxn id="10254" idx="2"/>
          </p:cNvCxnSpPr>
          <p:nvPr/>
        </p:nvCxnSpPr>
        <p:spPr>
          <a:xfrm rot="16200000" flipH="1">
            <a:off x="4901761" y="2082361"/>
            <a:ext cx="561200" cy="608076"/>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486400" y="2438400"/>
            <a:ext cx="1371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latin typeface="Calibri" pitchFamily="34" charset="0"/>
              </a:rPr>
              <a:t>NIST Validation Tool</a:t>
            </a:r>
          </a:p>
        </p:txBody>
      </p:sp>
      <p:sp>
        <p:nvSpPr>
          <p:cNvPr id="10261" name="TextBox 18"/>
          <p:cNvSpPr txBox="1">
            <a:spLocks noChangeArrowheads="1"/>
          </p:cNvSpPr>
          <p:nvPr/>
        </p:nvSpPr>
        <p:spPr bwMode="auto">
          <a:xfrm>
            <a:off x="4114800" y="2362200"/>
            <a:ext cx="771525" cy="461963"/>
          </a:xfrm>
          <a:prstGeom prst="rect">
            <a:avLst/>
          </a:prstGeom>
          <a:noFill/>
          <a:ln w="9525">
            <a:noFill/>
            <a:miter lim="800000"/>
            <a:headEnd/>
            <a:tailEnd/>
          </a:ln>
        </p:spPr>
        <p:txBody>
          <a:bodyPr wrap="none">
            <a:spAutoFit/>
          </a:bodyPr>
          <a:lstStyle/>
          <a:p>
            <a:r>
              <a:rPr lang="en-US" sz="1200" dirty="0">
                <a:latin typeface="Calibri" pitchFamily="34" charset="0"/>
              </a:rPr>
              <a:t>Message </a:t>
            </a:r>
          </a:p>
          <a:p>
            <a:r>
              <a:rPr lang="en-US" sz="1200" dirty="0">
                <a:latin typeface="Calibri" pitchFamily="34" charset="0"/>
              </a:rPr>
              <a:t>Captured</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224" y="120650"/>
            <a:ext cx="8867776" cy="523220"/>
          </a:xfrm>
        </p:spPr>
        <p:txBody>
          <a:bodyPr/>
          <a:lstStyle/>
          <a:p>
            <a:r>
              <a:rPr lang="en-US" dirty="0" smtClean="0">
                <a:solidFill>
                  <a:schemeClr val="tx1"/>
                </a:solidFill>
              </a:rPr>
              <a:t>Testing Workflow Diagram for Context-based Validation</a:t>
            </a:r>
            <a:endParaRPr lang="en-US" dirty="0">
              <a:solidFill>
                <a:schemeClr val="tx1"/>
              </a:solidFill>
            </a:endParaRPr>
          </a:p>
        </p:txBody>
      </p:sp>
      <p:sp>
        <p:nvSpPr>
          <p:cNvPr id="4" name="Content Placeholder 3"/>
          <p:cNvSpPr>
            <a:spLocks noGrp="1"/>
          </p:cNvSpPr>
          <p:nvPr>
            <p:ph idx="1"/>
          </p:nvPr>
        </p:nvSpPr>
        <p:spPr>
          <a:xfrm>
            <a:off x="390525" y="657225"/>
            <a:ext cx="8353425" cy="1124662"/>
          </a:xfrm>
        </p:spPr>
        <p:txBody>
          <a:bodyPr/>
          <a:lstStyle/>
          <a:p>
            <a:pPr marL="0" indent="0">
              <a:buNone/>
            </a:pPr>
            <a:r>
              <a:rPr lang="en-US" sz="2200" dirty="0" smtClean="0"/>
              <a:t>This diagram shows</a:t>
            </a:r>
            <a:endParaRPr lang="en-US" sz="2200" dirty="0"/>
          </a:p>
          <a:p>
            <a:pPr lvl="1"/>
            <a:r>
              <a:rPr lang="en-US" sz="2000" dirty="0"/>
              <a:t>How the major steps of the </a:t>
            </a:r>
            <a:r>
              <a:rPr lang="en-US" sz="2000" dirty="0" smtClean="0"/>
              <a:t>context-based test </a:t>
            </a:r>
            <a:r>
              <a:rPr lang="en-US" sz="2000" dirty="0"/>
              <a:t>are sequenced</a:t>
            </a:r>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13</a:t>
            </a:fld>
            <a:endParaRPr 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1828800"/>
            <a:ext cx="62198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50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Scenarios and Associated Test Cases</a:t>
            </a:r>
            <a:endParaRPr lang="en-US" dirty="0"/>
          </a:p>
        </p:txBody>
      </p:sp>
      <p:sp>
        <p:nvSpPr>
          <p:cNvPr id="4" name="Content Placeholder 3"/>
          <p:cNvSpPr>
            <a:spLocks noGrp="1"/>
          </p:cNvSpPr>
          <p:nvPr>
            <p:ph idx="1"/>
          </p:nvPr>
        </p:nvSpPr>
        <p:spPr>
          <a:xfrm>
            <a:off x="390525" y="838200"/>
            <a:ext cx="8448675" cy="5334000"/>
          </a:xfrm>
        </p:spPr>
        <p:txBody>
          <a:bodyPr>
            <a:normAutofit/>
          </a:bodyPr>
          <a:lstStyle/>
          <a:p>
            <a:r>
              <a:rPr lang="en-US" dirty="0" smtClean="0"/>
              <a:t>Each of the LOI </a:t>
            </a:r>
            <a:r>
              <a:rPr lang="en-US" dirty="0"/>
              <a:t>t</a:t>
            </a:r>
            <a:r>
              <a:rPr lang="en-US" dirty="0" smtClean="0"/>
              <a:t>est </a:t>
            </a:r>
            <a:r>
              <a:rPr lang="en-US" dirty="0"/>
              <a:t>c</a:t>
            </a:r>
            <a:r>
              <a:rPr lang="en-US" dirty="0" smtClean="0"/>
              <a:t>ases</a:t>
            </a:r>
          </a:p>
          <a:p>
            <a:pPr lvl="1"/>
            <a:r>
              <a:rPr lang="en-US" sz="2000" dirty="0" smtClean="0"/>
              <a:t>Addresses a specific test </a:t>
            </a:r>
            <a:r>
              <a:rPr lang="en-US" sz="2000" dirty="0"/>
              <a:t>s</a:t>
            </a:r>
            <a:r>
              <a:rPr lang="en-US" sz="2000" dirty="0" smtClean="0"/>
              <a:t>cenario</a:t>
            </a:r>
          </a:p>
          <a:p>
            <a:pPr lvl="1"/>
            <a:r>
              <a:rPr lang="en-US" sz="2000" dirty="0" smtClean="0"/>
              <a:t>Consists of a Test Story, Test Data Specification sheet, and Message Content sheet </a:t>
            </a:r>
          </a:p>
          <a:p>
            <a:pPr lvl="1"/>
            <a:r>
              <a:rPr lang="en-US" sz="2000" dirty="0" smtClean="0"/>
              <a:t>Includes LOI test data for lab tests ordered by an EHR-S in the ambulatory setting</a:t>
            </a:r>
          </a:p>
          <a:p>
            <a:r>
              <a:rPr lang="en-US" dirty="0" smtClean="0"/>
              <a:t>One test case is a “smoke test” for demonstration of basic LOI capabilities and should be completed prior to beginning the other test cases</a:t>
            </a:r>
          </a:p>
          <a:p>
            <a:r>
              <a:rPr lang="en-US" dirty="0" smtClean="0"/>
              <a:t>Test cases and specific test data are </a:t>
            </a:r>
            <a:r>
              <a:rPr lang="en-US" dirty="0"/>
              <a:t>provided for </a:t>
            </a:r>
            <a:r>
              <a:rPr lang="en-US" dirty="0" smtClean="0"/>
              <a:t>four profile options defined in the LOI implementation guide                                                      </a:t>
            </a:r>
            <a:r>
              <a:rPr lang="en-US" sz="2000" dirty="0" smtClean="0"/>
              <a:t>(see next slide for details about these profile options)</a:t>
            </a:r>
            <a:endParaRPr lang="en-US" dirty="0">
              <a:solidFill>
                <a:srgbClr val="00CC00"/>
              </a:solidFill>
            </a:endParaRPr>
          </a:p>
          <a:p>
            <a:endParaRPr lang="en-US" sz="1800" dirty="0" smtClean="0"/>
          </a:p>
          <a:p>
            <a:endParaRPr lang="en-US" sz="1800" dirty="0" smtClean="0">
              <a:solidFill>
                <a:srgbClr val="FF0000"/>
              </a:solidFill>
            </a:endParaRP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14</a:t>
            </a:fld>
            <a:endParaRPr lang="en-US" dirty="0"/>
          </a:p>
        </p:txBody>
      </p:sp>
    </p:spTree>
    <p:extLst>
      <p:ext uri="{BB962C8B-B14F-4D97-AF65-F5344CB8AC3E}">
        <p14:creationId xmlns:p14="http://schemas.microsoft.com/office/powerpoint/2010/main" val="3917986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Scenarios and Associated Test Cases </a:t>
            </a:r>
            <a:r>
              <a:rPr lang="en-US" sz="2000" dirty="0" smtClean="0"/>
              <a:t>(cont’d)</a:t>
            </a:r>
            <a:endParaRPr lang="en-US" dirty="0"/>
          </a:p>
        </p:txBody>
      </p:sp>
      <p:sp>
        <p:nvSpPr>
          <p:cNvPr id="4" name="Content Placeholder 3"/>
          <p:cNvSpPr>
            <a:spLocks noGrp="1"/>
          </p:cNvSpPr>
          <p:nvPr>
            <p:ph idx="1"/>
          </p:nvPr>
        </p:nvSpPr>
        <p:spPr>
          <a:xfrm>
            <a:off x="380999" y="838200"/>
            <a:ext cx="8001001" cy="4876800"/>
          </a:xfrm>
        </p:spPr>
        <p:txBody>
          <a:bodyPr>
            <a:noAutofit/>
          </a:bodyPr>
          <a:lstStyle/>
          <a:p>
            <a:r>
              <a:rPr lang="en-US" sz="1600" dirty="0" smtClean="0"/>
              <a:t>The </a:t>
            </a:r>
            <a:r>
              <a:rPr lang="en-US" sz="1600" dirty="0"/>
              <a:t>HL7 Version 2.5.1 Implementation Guide: S&amp;I Framework Lab </a:t>
            </a:r>
            <a:r>
              <a:rPr lang="en-US" sz="1600" dirty="0" smtClean="0"/>
              <a:t>Orders from EHR (LOI) </a:t>
            </a:r>
            <a:r>
              <a:rPr lang="en-US" sz="1600" dirty="0"/>
              <a:t>interoperability standard defines </a:t>
            </a:r>
            <a:r>
              <a:rPr lang="en-US" sz="1600" u="sng" dirty="0" smtClean="0"/>
              <a:t>four </a:t>
            </a:r>
            <a:r>
              <a:rPr lang="en-US" sz="1600" u="sng" dirty="0"/>
              <a:t>p</a:t>
            </a:r>
            <a:r>
              <a:rPr lang="en-US" sz="1600" u="sng" dirty="0" smtClean="0"/>
              <a:t>rofile </a:t>
            </a:r>
            <a:r>
              <a:rPr lang="en-US" sz="1600" u="sng" dirty="0"/>
              <a:t>options </a:t>
            </a:r>
            <a:r>
              <a:rPr lang="en-US" sz="1600" dirty="0" smtClean="0"/>
              <a:t>that are relevant </a:t>
            </a:r>
            <a:r>
              <a:rPr lang="en-US" sz="1600" dirty="0"/>
              <a:t>for </a:t>
            </a:r>
            <a:r>
              <a:rPr lang="en-US" sz="1600" dirty="0" smtClean="0"/>
              <a:t>NIST Context-based Validation</a:t>
            </a:r>
          </a:p>
          <a:p>
            <a:r>
              <a:rPr lang="en-US" sz="1600" dirty="0" smtClean="0"/>
              <a:t>These profile options are </a:t>
            </a:r>
            <a:r>
              <a:rPr lang="en-US" sz="1600" dirty="0"/>
              <a:t>composed of </a:t>
            </a:r>
            <a:r>
              <a:rPr lang="en-US" sz="1600" dirty="0" smtClean="0"/>
              <a:t>Pre-Coordinated </a:t>
            </a:r>
            <a:r>
              <a:rPr lang="en-US" sz="1600" dirty="0"/>
              <a:t>OIDs or combinations of Component OIDs used to populate MSH.21 (Message Profile Identifier</a:t>
            </a:r>
            <a:r>
              <a:rPr lang="en-US" sz="1600" dirty="0" smtClean="0"/>
              <a:t>)</a:t>
            </a:r>
          </a:p>
          <a:p>
            <a:endParaRPr lang="en-US" sz="1600" dirty="0" smtClean="0"/>
          </a:p>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For the purpose </a:t>
            </a:r>
            <a:r>
              <a:rPr lang="en-US" sz="1600" dirty="0"/>
              <a:t>of </a:t>
            </a:r>
            <a:r>
              <a:rPr lang="en-US" sz="1600" dirty="0" smtClean="0"/>
              <a:t>NIST Context-based Validation, </a:t>
            </a:r>
            <a:r>
              <a:rPr lang="en-US" sz="1600" dirty="0"/>
              <a:t>the Vendor will declare which </a:t>
            </a:r>
            <a:r>
              <a:rPr lang="en-US" sz="1600" dirty="0" smtClean="0"/>
              <a:t>one of the four profile options </a:t>
            </a:r>
            <a:r>
              <a:rPr lang="en-US" sz="1600" dirty="0"/>
              <a:t>they are claiming for conformance </a:t>
            </a:r>
            <a:endParaRPr lang="en-US" sz="1600" dirty="0" smtClean="0"/>
          </a:p>
          <a:p>
            <a:r>
              <a:rPr lang="en-US" sz="1600" dirty="0" smtClean="0"/>
              <a:t>The test cases </a:t>
            </a:r>
            <a:r>
              <a:rPr lang="en-US" sz="1600" dirty="0"/>
              <a:t>are grouped in the test tool by </a:t>
            </a:r>
            <a:r>
              <a:rPr lang="en-US" sz="1600" dirty="0" smtClean="0"/>
              <a:t>GU </a:t>
            </a:r>
            <a:r>
              <a:rPr lang="en-US" sz="1600" dirty="0"/>
              <a:t>or </a:t>
            </a:r>
            <a:r>
              <a:rPr lang="en-US" sz="1600" dirty="0" smtClean="0"/>
              <a:t>NG</a:t>
            </a:r>
            <a:endParaRPr lang="en-US" sz="16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sp>
        <p:nvSpPr>
          <p:cNvPr id="6" name="TextBox 5"/>
          <p:cNvSpPr txBox="1"/>
          <p:nvPr/>
        </p:nvSpPr>
        <p:spPr>
          <a:xfrm>
            <a:off x="609600" y="4648200"/>
            <a:ext cx="7543800" cy="261610"/>
          </a:xfrm>
          <a:prstGeom prst="rect">
            <a:avLst/>
          </a:prstGeom>
          <a:noFill/>
        </p:spPr>
        <p:txBody>
          <a:bodyPr wrap="square" rtlCol="0">
            <a:spAutoFit/>
          </a:bodyPr>
          <a:lstStyle/>
          <a:p>
            <a:r>
              <a:rPr lang="en-US" sz="1100" dirty="0"/>
              <a:t>The PRN </a:t>
            </a:r>
            <a:r>
              <a:rPr lang="en-US" sz="1100" dirty="0" smtClean="0"/>
              <a:t>profiles apply only </a:t>
            </a:r>
            <a:r>
              <a:rPr lang="en-US" sz="1100" dirty="0"/>
              <a:t>to </a:t>
            </a:r>
            <a:r>
              <a:rPr lang="en-US" sz="1100" dirty="0" smtClean="0"/>
              <a:t>the </a:t>
            </a:r>
            <a:r>
              <a:rPr lang="en-US" sz="1100" dirty="0"/>
              <a:t>GHP and Creatinine Clearance t</a:t>
            </a:r>
            <a:r>
              <a:rPr lang="en-US" sz="1100" dirty="0" smtClean="0"/>
              <a:t>est cases in the LOI test tool</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1908604809"/>
              </p:ext>
            </p:extLst>
          </p:nvPr>
        </p:nvGraphicFramePr>
        <p:xfrm>
          <a:off x="609600" y="2286000"/>
          <a:ext cx="7970836" cy="2362200"/>
        </p:xfrm>
        <a:graphic>
          <a:graphicData uri="http://schemas.openxmlformats.org/drawingml/2006/table">
            <a:tbl>
              <a:tblPr>
                <a:tableStyleId>{5C22544A-7EE6-4342-B048-85BDC9FD1C3A}</a:tableStyleId>
              </a:tblPr>
              <a:tblGrid>
                <a:gridCol w="1992709"/>
                <a:gridCol w="1992709"/>
                <a:gridCol w="1992709"/>
                <a:gridCol w="1992709"/>
              </a:tblGrid>
              <a:tr h="233680">
                <a:tc>
                  <a:txBody>
                    <a:bodyPr/>
                    <a:lstStyle/>
                    <a:p>
                      <a:pPr marL="0" marR="0">
                        <a:spcBef>
                          <a:spcPts val="0"/>
                        </a:spcBef>
                        <a:spcAft>
                          <a:spcPts val="0"/>
                        </a:spcAft>
                      </a:pPr>
                      <a:r>
                        <a:rPr lang="en-US" sz="1100" b="1" dirty="0">
                          <a:effectLst/>
                        </a:rPr>
                        <a:t>      LOI Profile</a:t>
                      </a:r>
                      <a:endParaRPr lang="en-US" sz="1100" b="1"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100" b="1" dirty="0">
                          <a:effectLst/>
                        </a:rPr>
                        <a:t>Pre-Coordinated OID</a:t>
                      </a:r>
                      <a:endParaRPr lang="en-US" sz="1100" b="1"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100" b="1" dirty="0">
                          <a:effectLst/>
                        </a:rPr>
                        <a:t>   Component OIDs</a:t>
                      </a:r>
                      <a:endParaRPr lang="en-US" sz="1100" b="1"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100" b="1" dirty="0">
                          <a:effectLst/>
                        </a:rPr>
                        <a:t>  Component Name</a:t>
                      </a:r>
                      <a:endParaRPr lang="en-US" sz="1100" b="1" dirty="0">
                        <a:solidFill>
                          <a:srgbClr val="000000"/>
                        </a:solidFill>
                        <a:effectLst/>
                        <a:latin typeface="Times New Roman"/>
                        <a:ea typeface="Times New Roman"/>
                      </a:endParaRPr>
                    </a:p>
                  </a:txBody>
                  <a:tcPr marL="68580" marR="68580" marT="0" marB="0"/>
                </a:tc>
              </a:tr>
              <a:tr h="528320">
                <a:tc>
                  <a:txBody>
                    <a:bodyPr/>
                    <a:lstStyle/>
                    <a:p>
                      <a:pPr marL="0" marR="0">
                        <a:spcBef>
                          <a:spcPts val="0"/>
                        </a:spcBef>
                        <a:spcAft>
                          <a:spcPts val="0"/>
                        </a:spcAft>
                      </a:pPr>
                      <a:r>
                        <a:rPr lang="en-US" sz="1050" dirty="0">
                          <a:effectLst/>
                        </a:rPr>
                        <a:t>LOI_GU_PRU_Profile </a:t>
                      </a:r>
                      <a:endParaRPr lang="en-US" sz="1050"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dirty="0">
                          <a:effectLst/>
                        </a:rPr>
                        <a:t>2.16.840.1.113883.9.85 </a:t>
                      </a:r>
                      <a:endParaRPr lang="en-US" sz="1050"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dirty="0">
                          <a:effectLst/>
                        </a:rPr>
                        <a:t>2.16.840.1.113883.9.66 </a:t>
                      </a:r>
                    </a:p>
                    <a:p>
                      <a:pPr marL="0" marR="0">
                        <a:spcBef>
                          <a:spcPts val="0"/>
                        </a:spcBef>
                        <a:spcAft>
                          <a:spcPts val="0"/>
                        </a:spcAft>
                      </a:pPr>
                      <a:r>
                        <a:rPr lang="en-US" sz="1050" dirty="0">
                          <a:effectLst/>
                        </a:rPr>
                        <a:t>2.16.840.1.113883.9.78 </a:t>
                      </a:r>
                    </a:p>
                    <a:p>
                      <a:pPr marL="0" marR="0">
                        <a:spcBef>
                          <a:spcPts val="0"/>
                        </a:spcBef>
                        <a:spcAft>
                          <a:spcPts val="0"/>
                        </a:spcAft>
                      </a:pPr>
                      <a:r>
                        <a:rPr lang="en-US" sz="1050" dirty="0">
                          <a:effectLst/>
                        </a:rPr>
                        <a:t>2.16.840.1.113883.9.82 </a:t>
                      </a:r>
                      <a:endParaRPr lang="en-US" sz="1050"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dirty="0" err="1">
                          <a:effectLst/>
                        </a:rPr>
                        <a:t>LOI_Common_Component</a:t>
                      </a:r>
                      <a:r>
                        <a:rPr lang="en-US" sz="1050" dirty="0">
                          <a:effectLst/>
                        </a:rPr>
                        <a:t> </a:t>
                      </a:r>
                    </a:p>
                    <a:p>
                      <a:pPr marL="0" marR="0">
                        <a:spcBef>
                          <a:spcPts val="0"/>
                        </a:spcBef>
                        <a:spcAft>
                          <a:spcPts val="0"/>
                        </a:spcAft>
                      </a:pPr>
                      <a:r>
                        <a:rPr lang="en-US" sz="1050" dirty="0" err="1">
                          <a:effectLst/>
                        </a:rPr>
                        <a:t>LOI_GU_Component</a:t>
                      </a:r>
                      <a:r>
                        <a:rPr lang="en-US" sz="1050" dirty="0">
                          <a:effectLst/>
                        </a:rPr>
                        <a:t> </a:t>
                      </a:r>
                    </a:p>
                    <a:p>
                      <a:pPr marL="0" marR="0">
                        <a:spcBef>
                          <a:spcPts val="0"/>
                        </a:spcBef>
                        <a:spcAft>
                          <a:spcPts val="0"/>
                        </a:spcAft>
                      </a:pPr>
                      <a:r>
                        <a:rPr lang="en-US" sz="1050" dirty="0" err="1">
                          <a:effectLst/>
                        </a:rPr>
                        <a:t>LAB_PRU_Component</a:t>
                      </a:r>
                      <a:r>
                        <a:rPr lang="en-US" sz="1050" dirty="0">
                          <a:effectLst/>
                        </a:rPr>
                        <a:t> </a:t>
                      </a:r>
                      <a:endParaRPr lang="en-US" sz="1050" dirty="0">
                        <a:solidFill>
                          <a:srgbClr val="000000"/>
                        </a:solidFill>
                        <a:effectLst/>
                        <a:latin typeface="Times New Roman"/>
                        <a:ea typeface="Times New Roman"/>
                      </a:endParaRPr>
                    </a:p>
                  </a:txBody>
                  <a:tcPr marL="68580" marR="68580" marT="0" marB="0"/>
                </a:tc>
              </a:tr>
              <a:tr h="533400">
                <a:tc>
                  <a:txBody>
                    <a:bodyPr/>
                    <a:lstStyle/>
                    <a:p>
                      <a:pPr marL="0" marR="0">
                        <a:spcBef>
                          <a:spcPts val="0"/>
                        </a:spcBef>
                        <a:spcAft>
                          <a:spcPts val="0"/>
                        </a:spcAft>
                      </a:pPr>
                      <a:r>
                        <a:rPr lang="en-US" sz="1050">
                          <a:effectLst/>
                        </a:rPr>
                        <a:t>LOI_GU_PRN_Profile </a:t>
                      </a:r>
                      <a:endParaRPr lang="en-US" sz="105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dirty="0">
                          <a:effectLst/>
                        </a:rPr>
                        <a:t>2.16.840.1.113883.9.86 </a:t>
                      </a:r>
                      <a:endParaRPr lang="en-US" sz="1050"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dirty="0">
                          <a:effectLst/>
                        </a:rPr>
                        <a:t>2.16.840.1.113883.9.66 </a:t>
                      </a:r>
                    </a:p>
                    <a:p>
                      <a:pPr marL="0" marR="0">
                        <a:spcBef>
                          <a:spcPts val="0"/>
                        </a:spcBef>
                        <a:spcAft>
                          <a:spcPts val="0"/>
                        </a:spcAft>
                      </a:pPr>
                      <a:r>
                        <a:rPr lang="en-US" sz="1050" dirty="0">
                          <a:effectLst/>
                        </a:rPr>
                        <a:t>2.16.840.1.113883.9.78 </a:t>
                      </a:r>
                    </a:p>
                    <a:p>
                      <a:pPr marL="0" marR="0">
                        <a:spcBef>
                          <a:spcPts val="0"/>
                        </a:spcBef>
                        <a:spcAft>
                          <a:spcPts val="0"/>
                        </a:spcAft>
                      </a:pPr>
                      <a:r>
                        <a:rPr lang="en-US" sz="1050" dirty="0">
                          <a:effectLst/>
                        </a:rPr>
                        <a:t>2.16.840.1.113883.9.81 </a:t>
                      </a:r>
                      <a:endParaRPr lang="en-US" sz="1050"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a:effectLst/>
                        </a:rPr>
                        <a:t>LOI_Common_Component </a:t>
                      </a:r>
                    </a:p>
                    <a:p>
                      <a:pPr marL="0" marR="0">
                        <a:spcBef>
                          <a:spcPts val="0"/>
                        </a:spcBef>
                        <a:spcAft>
                          <a:spcPts val="0"/>
                        </a:spcAft>
                      </a:pPr>
                      <a:r>
                        <a:rPr lang="en-US" sz="1050">
                          <a:effectLst/>
                        </a:rPr>
                        <a:t>LOI_GU_Component </a:t>
                      </a:r>
                    </a:p>
                    <a:p>
                      <a:pPr marL="0" marR="0">
                        <a:spcBef>
                          <a:spcPts val="0"/>
                        </a:spcBef>
                        <a:spcAft>
                          <a:spcPts val="0"/>
                        </a:spcAft>
                      </a:pPr>
                      <a:r>
                        <a:rPr lang="en-US" sz="1050">
                          <a:effectLst/>
                        </a:rPr>
                        <a:t>LAB_PRN_Component </a:t>
                      </a:r>
                      <a:endParaRPr lang="en-US" sz="1050">
                        <a:solidFill>
                          <a:srgbClr val="000000"/>
                        </a:solidFill>
                        <a:effectLst/>
                        <a:latin typeface="Times New Roman"/>
                        <a:ea typeface="Times New Roman"/>
                      </a:endParaRPr>
                    </a:p>
                  </a:txBody>
                  <a:tcPr marL="68580" marR="68580" marT="0" marB="0"/>
                </a:tc>
              </a:tr>
              <a:tr h="533400">
                <a:tc>
                  <a:txBody>
                    <a:bodyPr/>
                    <a:lstStyle/>
                    <a:p>
                      <a:pPr marL="0" marR="0">
                        <a:spcBef>
                          <a:spcPts val="0"/>
                        </a:spcBef>
                        <a:spcAft>
                          <a:spcPts val="0"/>
                        </a:spcAft>
                      </a:pPr>
                      <a:r>
                        <a:rPr lang="en-US" sz="1050">
                          <a:effectLst/>
                        </a:rPr>
                        <a:t>LOI_NG_PRU_Profile </a:t>
                      </a:r>
                      <a:endParaRPr lang="en-US" sz="105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dirty="0">
                          <a:effectLst/>
                        </a:rPr>
                        <a:t>2.16.840.1.113883.9.87 </a:t>
                      </a:r>
                      <a:endParaRPr lang="en-US" sz="1050"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dirty="0">
                          <a:effectLst/>
                        </a:rPr>
                        <a:t>2.16.840.1.113883.9.66 </a:t>
                      </a:r>
                    </a:p>
                    <a:p>
                      <a:pPr marL="0" marR="0">
                        <a:spcBef>
                          <a:spcPts val="0"/>
                        </a:spcBef>
                        <a:spcAft>
                          <a:spcPts val="0"/>
                        </a:spcAft>
                      </a:pPr>
                      <a:r>
                        <a:rPr lang="en-US" sz="1050" dirty="0">
                          <a:effectLst/>
                        </a:rPr>
                        <a:t>2.16.840.1.113883.9.79 </a:t>
                      </a:r>
                    </a:p>
                    <a:p>
                      <a:pPr marL="0" marR="0">
                        <a:spcBef>
                          <a:spcPts val="0"/>
                        </a:spcBef>
                        <a:spcAft>
                          <a:spcPts val="0"/>
                        </a:spcAft>
                      </a:pPr>
                      <a:r>
                        <a:rPr lang="en-US" sz="1050" dirty="0">
                          <a:effectLst/>
                        </a:rPr>
                        <a:t>2.16.840.1.113883.9.82 </a:t>
                      </a:r>
                      <a:endParaRPr lang="en-US" sz="1050"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dirty="0" err="1">
                          <a:effectLst/>
                        </a:rPr>
                        <a:t>LOI_Common_Component</a:t>
                      </a:r>
                      <a:r>
                        <a:rPr lang="en-US" sz="1050" dirty="0">
                          <a:effectLst/>
                        </a:rPr>
                        <a:t> </a:t>
                      </a:r>
                    </a:p>
                    <a:p>
                      <a:pPr marL="0" marR="0">
                        <a:spcBef>
                          <a:spcPts val="0"/>
                        </a:spcBef>
                        <a:spcAft>
                          <a:spcPts val="0"/>
                        </a:spcAft>
                      </a:pPr>
                      <a:r>
                        <a:rPr lang="en-US" sz="1050" dirty="0" err="1">
                          <a:effectLst/>
                        </a:rPr>
                        <a:t>LOI_NG_Component</a:t>
                      </a:r>
                      <a:r>
                        <a:rPr lang="en-US" sz="1050" dirty="0">
                          <a:effectLst/>
                        </a:rPr>
                        <a:t> </a:t>
                      </a:r>
                    </a:p>
                    <a:p>
                      <a:pPr marL="0" marR="0">
                        <a:spcBef>
                          <a:spcPts val="0"/>
                        </a:spcBef>
                        <a:spcAft>
                          <a:spcPts val="0"/>
                        </a:spcAft>
                      </a:pPr>
                      <a:r>
                        <a:rPr lang="en-US" sz="1050" dirty="0" err="1">
                          <a:effectLst/>
                        </a:rPr>
                        <a:t>LAB_PRU_Component</a:t>
                      </a:r>
                      <a:r>
                        <a:rPr lang="en-US" sz="1050" dirty="0">
                          <a:effectLst/>
                        </a:rPr>
                        <a:t> </a:t>
                      </a:r>
                      <a:endParaRPr lang="en-US" sz="1050" dirty="0">
                        <a:solidFill>
                          <a:srgbClr val="000000"/>
                        </a:solidFill>
                        <a:effectLst/>
                        <a:latin typeface="Times New Roman"/>
                        <a:ea typeface="Times New Roman"/>
                      </a:endParaRPr>
                    </a:p>
                  </a:txBody>
                  <a:tcPr marL="68580" marR="68580" marT="0" marB="0"/>
                </a:tc>
              </a:tr>
              <a:tr h="533400">
                <a:tc>
                  <a:txBody>
                    <a:bodyPr/>
                    <a:lstStyle/>
                    <a:p>
                      <a:pPr marL="0" marR="0">
                        <a:spcBef>
                          <a:spcPts val="0"/>
                        </a:spcBef>
                        <a:spcAft>
                          <a:spcPts val="0"/>
                        </a:spcAft>
                      </a:pPr>
                      <a:r>
                        <a:rPr lang="en-US" sz="1050" dirty="0" err="1">
                          <a:effectLst/>
                        </a:rPr>
                        <a:t>LOI_NG_PRN_Profile</a:t>
                      </a:r>
                      <a:r>
                        <a:rPr lang="en-US" sz="1050" dirty="0">
                          <a:effectLst/>
                        </a:rPr>
                        <a:t> </a:t>
                      </a:r>
                      <a:endParaRPr lang="en-US" sz="1050"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a:effectLst/>
                        </a:rPr>
                        <a:t>2.16.840.1.113883.9.88 </a:t>
                      </a:r>
                      <a:endParaRPr lang="en-US" sz="105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dirty="0">
                          <a:effectLst/>
                        </a:rPr>
                        <a:t>2.16.840.1.113883.9.66 </a:t>
                      </a:r>
                    </a:p>
                    <a:p>
                      <a:pPr marL="0" marR="0">
                        <a:spcBef>
                          <a:spcPts val="0"/>
                        </a:spcBef>
                        <a:spcAft>
                          <a:spcPts val="0"/>
                        </a:spcAft>
                      </a:pPr>
                      <a:r>
                        <a:rPr lang="en-US" sz="1050" dirty="0">
                          <a:effectLst/>
                        </a:rPr>
                        <a:t>2.16.840.1.113883.9.79 </a:t>
                      </a:r>
                    </a:p>
                    <a:p>
                      <a:pPr marL="0" marR="0">
                        <a:spcBef>
                          <a:spcPts val="0"/>
                        </a:spcBef>
                        <a:spcAft>
                          <a:spcPts val="0"/>
                        </a:spcAft>
                      </a:pPr>
                      <a:r>
                        <a:rPr lang="en-US" sz="1050" dirty="0">
                          <a:effectLst/>
                        </a:rPr>
                        <a:t>2.16.840.1.113883.9.81 </a:t>
                      </a:r>
                      <a:endParaRPr lang="en-US" sz="1050" dirty="0">
                        <a:solidFill>
                          <a:srgbClr val="000000"/>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050" dirty="0" err="1">
                          <a:effectLst/>
                        </a:rPr>
                        <a:t>LOI_Common_Component</a:t>
                      </a:r>
                      <a:r>
                        <a:rPr lang="en-US" sz="1050" dirty="0">
                          <a:effectLst/>
                        </a:rPr>
                        <a:t> </a:t>
                      </a:r>
                    </a:p>
                    <a:p>
                      <a:pPr marL="0" marR="0">
                        <a:spcBef>
                          <a:spcPts val="0"/>
                        </a:spcBef>
                        <a:spcAft>
                          <a:spcPts val="0"/>
                        </a:spcAft>
                      </a:pPr>
                      <a:r>
                        <a:rPr lang="en-US" sz="1050" dirty="0" err="1">
                          <a:effectLst/>
                        </a:rPr>
                        <a:t>LOI_NG_Component</a:t>
                      </a:r>
                      <a:r>
                        <a:rPr lang="en-US" sz="1050" dirty="0">
                          <a:effectLst/>
                        </a:rPr>
                        <a:t> </a:t>
                      </a:r>
                    </a:p>
                    <a:p>
                      <a:pPr marL="0" marR="0">
                        <a:spcBef>
                          <a:spcPts val="0"/>
                        </a:spcBef>
                        <a:spcAft>
                          <a:spcPts val="0"/>
                        </a:spcAft>
                      </a:pPr>
                      <a:r>
                        <a:rPr lang="en-US" sz="1050" dirty="0" err="1" smtClean="0">
                          <a:effectLst/>
                        </a:rPr>
                        <a:t>LAB_PRN_Component</a:t>
                      </a:r>
                      <a:r>
                        <a:rPr lang="en-US" sz="1050" dirty="0" smtClean="0">
                          <a:effectLst/>
                        </a:rPr>
                        <a:t> </a:t>
                      </a:r>
                      <a:endParaRPr lang="en-US" sz="1050" dirty="0">
                        <a:solidFill>
                          <a:srgbClr val="00000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3802556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Scenarios and Associated Test </a:t>
            </a:r>
            <a:r>
              <a:rPr lang="en-US" dirty="0"/>
              <a:t>Cases </a:t>
            </a:r>
            <a:r>
              <a:rPr lang="en-US" sz="2000" dirty="0"/>
              <a:t>(cont’d)</a:t>
            </a:r>
            <a:endParaRPr lang="en-US" dirty="0"/>
          </a:p>
        </p:txBody>
      </p:sp>
      <p:sp>
        <p:nvSpPr>
          <p:cNvPr id="4" name="Content Placeholder 3"/>
          <p:cNvSpPr>
            <a:spLocks noGrp="1"/>
          </p:cNvSpPr>
          <p:nvPr>
            <p:ph idx="1"/>
          </p:nvPr>
        </p:nvSpPr>
        <p:spPr>
          <a:xfrm>
            <a:off x="390525" y="838200"/>
            <a:ext cx="7991475" cy="5334000"/>
          </a:xfrm>
        </p:spPr>
        <p:txBody>
          <a:bodyPr>
            <a:normAutofit/>
          </a:bodyPr>
          <a:lstStyle/>
          <a:p>
            <a:r>
              <a:rPr lang="en-US" sz="2200" dirty="0" smtClean="0"/>
              <a:t>Context-free </a:t>
            </a:r>
            <a:r>
              <a:rPr lang="en-US" sz="2200" dirty="0"/>
              <a:t>Validation in the LOI test tool may be used to evaluate messages containing the following </a:t>
            </a:r>
            <a:r>
              <a:rPr lang="en-US" sz="2200" dirty="0" smtClean="0"/>
              <a:t>additional </a:t>
            </a:r>
            <a:r>
              <a:rPr lang="en-US" sz="2200" i="1" dirty="0" smtClean="0"/>
              <a:t>optional</a:t>
            </a:r>
            <a:r>
              <a:rPr lang="en-US" sz="2200" dirty="0" smtClean="0"/>
              <a:t> </a:t>
            </a:r>
            <a:r>
              <a:rPr lang="en-US" sz="2200" dirty="0"/>
              <a:t>profile components: </a:t>
            </a:r>
            <a:endParaRPr lang="en-US" sz="2200" dirty="0" smtClean="0"/>
          </a:p>
          <a:p>
            <a:endParaRPr lang="en-US" sz="2000" dirty="0">
              <a:solidFill>
                <a:srgbClr val="00CC00"/>
              </a:solidFill>
            </a:endParaRPr>
          </a:p>
          <a:p>
            <a:endParaRPr lang="en-US" sz="2000" dirty="0">
              <a:solidFill>
                <a:srgbClr val="00CC00"/>
              </a:solidFill>
            </a:endParaRPr>
          </a:p>
          <a:p>
            <a:endParaRPr lang="en-US" sz="2000" dirty="0" smtClean="0">
              <a:solidFill>
                <a:srgbClr val="00CC00"/>
              </a:solidFill>
            </a:endParaRPr>
          </a:p>
          <a:p>
            <a:pPr marL="400050" lvl="1" indent="0">
              <a:buNone/>
            </a:pPr>
            <a:endParaRPr lang="en-US" sz="1000" dirty="0" smtClean="0">
              <a:solidFill>
                <a:srgbClr val="00CC00"/>
              </a:solidFill>
            </a:endParaRPr>
          </a:p>
          <a:p>
            <a:r>
              <a:rPr lang="en-US" sz="2200" dirty="0" smtClean="0"/>
              <a:t>Example </a:t>
            </a:r>
            <a:r>
              <a:rPr lang="en-US" sz="2200" dirty="0"/>
              <a:t>messages containing these </a:t>
            </a:r>
            <a:r>
              <a:rPr lang="en-US" sz="2200" dirty="0" smtClean="0"/>
              <a:t>optional components </a:t>
            </a:r>
            <a:r>
              <a:rPr lang="en-US" sz="2200" dirty="0"/>
              <a:t>are available on the Documentation tab in the LOI test tool</a:t>
            </a:r>
          </a:p>
          <a:p>
            <a:endParaRPr lang="en-US" sz="2000" dirty="0">
              <a:solidFill>
                <a:srgbClr val="00CC00"/>
              </a:solidFill>
            </a:endParaRPr>
          </a:p>
          <a:p>
            <a:endParaRPr lang="en-US" sz="1800" dirty="0" smtClean="0"/>
          </a:p>
          <a:p>
            <a:endParaRPr lang="en-US" sz="1800" dirty="0" smtClean="0">
              <a:solidFill>
                <a:srgbClr val="FF0000"/>
              </a:solidFill>
            </a:endParaRP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8453888"/>
              </p:ext>
            </p:extLst>
          </p:nvPr>
        </p:nvGraphicFramePr>
        <p:xfrm>
          <a:off x="762000" y="2057400"/>
          <a:ext cx="7772400" cy="838200"/>
        </p:xfrm>
        <a:graphic>
          <a:graphicData uri="http://schemas.openxmlformats.org/drawingml/2006/table">
            <a:tbl>
              <a:tblPr>
                <a:tableStyleId>{5C22544A-7EE6-4342-B048-85BDC9FD1C3A}</a:tableStyleId>
              </a:tblPr>
              <a:tblGrid>
                <a:gridCol w="2743200"/>
                <a:gridCol w="5029200"/>
              </a:tblGrid>
              <a:tr h="310008">
                <a:tc>
                  <a:txBody>
                    <a:bodyPr/>
                    <a:lstStyle/>
                    <a:p>
                      <a:pPr marL="0" marR="0">
                        <a:lnSpc>
                          <a:spcPct val="115000"/>
                        </a:lnSpc>
                        <a:spcBef>
                          <a:spcPts val="0"/>
                        </a:spcBef>
                        <a:spcAft>
                          <a:spcPts val="1000"/>
                        </a:spcAft>
                      </a:pPr>
                      <a:r>
                        <a:rPr lang="en-US" sz="1400" b="1" dirty="0">
                          <a:effectLst/>
                        </a:rPr>
                        <a:t>   Component OIDs</a:t>
                      </a:r>
                      <a:endParaRPr lang="en-US" sz="1400" b="1" dirty="0">
                        <a:effectLst/>
                        <a:latin typeface="Calibri"/>
                        <a:ea typeface="Calibri"/>
                        <a:cs typeface="Times New Roman"/>
                      </a:endParaRPr>
                    </a:p>
                  </a:txBody>
                  <a:tcPr marL="68580" marR="68580" marT="9525" marB="0"/>
                </a:tc>
                <a:tc>
                  <a:txBody>
                    <a:bodyPr/>
                    <a:lstStyle/>
                    <a:p>
                      <a:pPr marL="0" marR="0">
                        <a:lnSpc>
                          <a:spcPct val="115000"/>
                        </a:lnSpc>
                        <a:spcBef>
                          <a:spcPts val="0"/>
                        </a:spcBef>
                        <a:spcAft>
                          <a:spcPts val="1000"/>
                        </a:spcAft>
                      </a:pPr>
                      <a:r>
                        <a:rPr lang="en-US" sz="1400" b="1" dirty="0">
                          <a:effectLst/>
                        </a:rPr>
                        <a:t>  Component Name</a:t>
                      </a:r>
                      <a:endParaRPr lang="en-US" sz="1400" b="1" dirty="0">
                        <a:effectLst/>
                        <a:latin typeface="Calibri"/>
                        <a:ea typeface="Calibri"/>
                        <a:cs typeface="Times New Roman"/>
                      </a:endParaRPr>
                    </a:p>
                  </a:txBody>
                  <a:tcPr marL="68580" marR="68580" marT="9525" marB="0"/>
                </a:tc>
              </a:tr>
              <a:tr h="528192">
                <a:tc>
                  <a:txBody>
                    <a:bodyPr/>
                    <a:lstStyle/>
                    <a:p>
                      <a:pPr marL="0" marR="0">
                        <a:lnSpc>
                          <a:spcPct val="115000"/>
                        </a:lnSpc>
                        <a:spcBef>
                          <a:spcPts val="0"/>
                        </a:spcBef>
                        <a:spcAft>
                          <a:spcPts val="0"/>
                        </a:spcAft>
                      </a:pPr>
                      <a:r>
                        <a:rPr lang="en-US" sz="1400" dirty="0">
                          <a:effectLst/>
                        </a:rPr>
                        <a:t>2.16.840.1.113883.9.80 2.16.840.1.113883.9.94</a:t>
                      </a:r>
                      <a:endParaRPr lang="en-US" sz="1400" dirty="0">
                        <a:effectLst/>
                        <a:latin typeface="Calibri"/>
                        <a:ea typeface="Calibri"/>
                        <a:cs typeface="Times New Roman"/>
                      </a:endParaRPr>
                    </a:p>
                  </a:txBody>
                  <a:tcPr marL="68580" marR="68580" marT="9525" marB="0"/>
                </a:tc>
                <a:tc>
                  <a:txBody>
                    <a:bodyPr/>
                    <a:lstStyle/>
                    <a:p>
                      <a:pPr marL="0" marR="0">
                        <a:lnSpc>
                          <a:spcPct val="115000"/>
                        </a:lnSpc>
                        <a:spcBef>
                          <a:spcPts val="0"/>
                        </a:spcBef>
                        <a:spcAft>
                          <a:spcPts val="0"/>
                        </a:spcAft>
                      </a:pPr>
                      <a:r>
                        <a:rPr lang="en-US" sz="1400" dirty="0" err="1">
                          <a:effectLst/>
                        </a:rPr>
                        <a:t>LAB_FI_Component</a:t>
                      </a:r>
                      <a:r>
                        <a:rPr lang="en-US" sz="1400" dirty="0">
                          <a:effectLst/>
                        </a:rPr>
                        <a:t> </a:t>
                      </a:r>
                      <a:r>
                        <a:rPr lang="en-US" sz="1400" dirty="0" smtClean="0">
                          <a:effectLst/>
                        </a:rPr>
                        <a:t>         (</a:t>
                      </a:r>
                      <a:r>
                        <a:rPr lang="en-US" sz="1400" dirty="0">
                          <a:effectLst/>
                        </a:rPr>
                        <a:t>Financial Information) </a:t>
                      </a:r>
                    </a:p>
                    <a:p>
                      <a:pPr marL="0" marR="0">
                        <a:lnSpc>
                          <a:spcPct val="115000"/>
                        </a:lnSpc>
                        <a:spcBef>
                          <a:spcPts val="0"/>
                        </a:spcBef>
                        <a:spcAft>
                          <a:spcPts val="0"/>
                        </a:spcAft>
                      </a:pPr>
                      <a:r>
                        <a:rPr lang="en-US" sz="1400" dirty="0" smtClean="0">
                          <a:effectLst/>
                        </a:rPr>
                        <a:t>LOI_PH_COMPONENT    (</a:t>
                      </a:r>
                      <a:r>
                        <a:rPr lang="en-US" sz="1400" dirty="0">
                          <a:effectLst/>
                        </a:rPr>
                        <a:t>Public Health)</a:t>
                      </a:r>
                      <a:endParaRPr lang="en-US" sz="1400" dirty="0">
                        <a:effectLst/>
                        <a:latin typeface="Calibri"/>
                        <a:ea typeface="Calibri"/>
                        <a:cs typeface="Times New Roman"/>
                      </a:endParaRPr>
                    </a:p>
                  </a:txBody>
                  <a:tcPr marL="68580" marR="68580" marT="9525" marB="0"/>
                </a:tc>
              </a:tr>
            </a:tbl>
          </a:graphicData>
        </a:graphic>
      </p:graphicFrame>
    </p:spTree>
    <p:extLst>
      <p:ext uri="{BB962C8B-B14F-4D97-AF65-F5344CB8AC3E}">
        <p14:creationId xmlns:p14="http://schemas.microsoft.com/office/powerpoint/2010/main" val="2767470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4366685"/>
              </p:ext>
            </p:extLst>
          </p:nvPr>
        </p:nvGraphicFramePr>
        <p:xfrm>
          <a:off x="228600" y="2209800"/>
          <a:ext cx="8763000" cy="4109994"/>
        </p:xfrm>
        <a:graphic>
          <a:graphicData uri="http://schemas.openxmlformats.org/drawingml/2006/table">
            <a:tbl>
              <a:tblPr firstRow="1" firstCol="1" bandRow="1">
                <a:tableStyleId>{5C22544A-7EE6-4342-B048-85BDC9FD1C3A}</a:tableStyleId>
              </a:tblPr>
              <a:tblGrid>
                <a:gridCol w="5308972"/>
                <a:gridCol w="1727014"/>
                <a:gridCol w="1727014"/>
              </a:tblGrid>
              <a:tr h="173123">
                <a:tc>
                  <a:txBody>
                    <a:bodyPr/>
                    <a:lstStyle/>
                    <a:p>
                      <a:pPr marL="0" marR="0" algn="ctr">
                        <a:lnSpc>
                          <a:spcPct val="115000"/>
                        </a:lnSpc>
                        <a:spcBef>
                          <a:spcPts val="0"/>
                        </a:spcBef>
                        <a:spcAft>
                          <a:spcPts val="0"/>
                        </a:spcAft>
                      </a:pPr>
                      <a:r>
                        <a:rPr lang="en-US" sz="1200" dirty="0">
                          <a:solidFill>
                            <a:schemeClr val="tx1"/>
                          </a:solidFill>
                          <a:effectLst/>
                        </a:rPr>
                        <a:t>Test Scenario</a:t>
                      </a:r>
                      <a:endParaRPr lang="en-US" sz="1100" dirty="0">
                        <a:solidFill>
                          <a:schemeClr val="tx1"/>
                        </a:solidFill>
                        <a:effectLst/>
                        <a:latin typeface="Calibri"/>
                        <a:ea typeface="Calibri"/>
                        <a:cs typeface="Times New Roman"/>
                      </a:endParaRPr>
                    </a:p>
                  </a:txBody>
                  <a:tcPr marL="68580" marR="68580" marT="9525" marB="0" anchor="ctr"/>
                </a:tc>
                <a:tc>
                  <a:txBody>
                    <a:bodyPr/>
                    <a:lstStyle/>
                    <a:p>
                      <a:pPr marL="0" marR="0" algn="ctr">
                        <a:lnSpc>
                          <a:spcPct val="115000"/>
                        </a:lnSpc>
                        <a:spcBef>
                          <a:spcPts val="0"/>
                        </a:spcBef>
                        <a:spcAft>
                          <a:spcPts val="0"/>
                        </a:spcAft>
                      </a:pPr>
                      <a:r>
                        <a:rPr lang="en-US" sz="1200" dirty="0">
                          <a:solidFill>
                            <a:schemeClr val="tx1"/>
                          </a:solidFill>
                          <a:effectLst/>
                        </a:rPr>
                        <a:t>NG Test Cases</a:t>
                      </a:r>
                      <a:endParaRPr lang="en-US" sz="1100" dirty="0">
                        <a:solidFill>
                          <a:schemeClr val="tx1"/>
                        </a:solidFill>
                        <a:effectLst/>
                        <a:latin typeface="Calibri"/>
                        <a:ea typeface="Calibri"/>
                        <a:cs typeface="Times New Roman"/>
                      </a:endParaRPr>
                    </a:p>
                  </a:txBody>
                  <a:tcPr marL="68580" marR="68580" marT="9525" marB="0" anchor="ctr"/>
                </a:tc>
                <a:tc>
                  <a:txBody>
                    <a:bodyPr/>
                    <a:lstStyle/>
                    <a:p>
                      <a:pPr marL="0" marR="0" algn="ctr">
                        <a:lnSpc>
                          <a:spcPct val="115000"/>
                        </a:lnSpc>
                        <a:spcBef>
                          <a:spcPts val="0"/>
                        </a:spcBef>
                        <a:spcAft>
                          <a:spcPts val="0"/>
                        </a:spcAft>
                      </a:pPr>
                      <a:r>
                        <a:rPr lang="en-US" sz="1200" dirty="0">
                          <a:solidFill>
                            <a:schemeClr val="tx1"/>
                          </a:solidFill>
                          <a:effectLst/>
                        </a:rPr>
                        <a:t>GU Test Cases</a:t>
                      </a:r>
                      <a:endParaRPr lang="en-US" sz="1100" dirty="0">
                        <a:solidFill>
                          <a:schemeClr val="tx1"/>
                        </a:solidFill>
                        <a:effectLst/>
                        <a:latin typeface="Calibri"/>
                        <a:ea typeface="Calibri"/>
                        <a:cs typeface="Times New Roman"/>
                      </a:endParaRPr>
                    </a:p>
                  </a:txBody>
                  <a:tcPr marL="68580" marR="68580" marT="9525" marB="0" anchor="ctr"/>
                </a:tc>
              </a:tr>
              <a:tr h="152420">
                <a:tc>
                  <a:txBody>
                    <a:bodyPr/>
                    <a:lstStyle/>
                    <a:p>
                      <a:pPr marL="0" marR="0">
                        <a:lnSpc>
                          <a:spcPct val="115000"/>
                        </a:lnSpc>
                        <a:spcBef>
                          <a:spcPts val="0"/>
                        </a:spcBef>
                        <a:spcAft>
                          <a:spcPts val="0"/>
                        </a:spcAft>
                      </a:pPr>
                      <a:r>
                        <a:rPr lang="en-US" sz="1050" dirty="0">
                          <a:solidFill>
                            <a:schemeClr val="tx1"/>
                          </a:solidFill>
                          <a:effectLst/>
                        </a:rPr>
                        <a:t>Minimally  Populated Prothrombin Time – Initial Order (Smoke Test)</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LOI_0.0_1.1-NG</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LOI_0.0_1.1-GU</a:t>
                      </a:r>
                      <a:endParaRPr lang="en-US" sz="1050" dirty="0">
                        <a:solidFill>
                          <a:schemeClr val="tx1"/>
                        </a:solidFill>
                        <a:effectLst/>
                        <a:latin typeface="Calibri"/>
                        <a:ea typeface="Calibri"/>
                        <a:cs typeface="Times New Roman"/>
                      </a:endParaRPr>
                    </a:p>
                  </a:txBody>
                  <a:tcPr marL="68580" marR="68580" marT="9525" marB="0" anchor="ctr"/>
                </a:tc>
              </a:tr>
              <a:tr h="152420">
                <a:tc>
                  <a:txBody>
                    <a:bodyPr/>
                    <a:lstStyle/>
                    <a:p>
                      <a:pPr marL="0" marR="0">
                        <a:lnSpc>
                          <a:spcPct val="115000"/>
                        </a:lnSpc>
                        <a:spcBef>
                          <a:spcPts val="0"/>
                        </a:spcBef>
                        <a:spcAft>
                          <a:spcPts val="0"/>
                        </a:spcAft>
                      </a:pPr>
                      <a:r>
                        <a:rPr lang="en-US" sz="1050" dirty="0">
                          <a:solidFill>
                            <a:schemeClr val="tx1"/>
                          </a:solidFill>
                          <a:effectLst/>
                        </a:rPr>
                        <a:t>Typically Populated </a:t>
                      </a:r>
                      <a:r>
                        <a:rPr lang="en-US" sz="1050" dirty="0" err="1">
                          <a:solidFill>
                            <a:schemeClr val="tx1"/>
                          </a:solidFill>
                          <a:effectLst/>
                        </a:rPr>
                        <a:t>Sed</a:t>
                      </a:r>
                      <a:r>
                        <a:rPr lang="en-US" sz="1050" dirty="0">
                          <a:solidFill>
                            <a:schemeClr val="tx1"/>
                          </a:solidFill>
                          <a:effectLst/>
                        </a:rPr>
                        <a:t> Rate message – Initial Order via Ambulatory EHR</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LOI_1.0_1.1-NG</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i="0" dirty="0" smtClean="0">
                          <a:solidFill>
                            <a:schemeClr val="tx1"/>
                          </a:solidFill>
                          <a:effectLst/>
                        </a:rPr>
                        <a:t>LOI_1.0_1.1-GU</a:t>
                      </a:r>
                      <a:endParaRPr lang="en-US" sz="1050" i="0" dirty="0">
                        <a:solidFill>
                          <a:schemeClr val="tx1"/>
                        </a:solidFill>
                        <a:effectLst/>
                        <a:latin typeface="Calibri"/>
                        <a:ea typeface="Calibri"/>
                        <a:cs typeface="Times New Roman"/>
                      </a:endParaRPr>
                    </a:p>
                  </a:txBody>
                  <a:tcPr marL="68580" marR="68580" marT="9525" marB="0" anchor="ctr"/>
                </a:tc>
              </a:tr>
              <a:tr h="297340">
                <a:tc>
                  <a:txBody>
                    <a:bodyPr/>
                    <a:lstStyle/>
                    <a:p>
                      <a:pPr marL="0" marR="0">
                        <a:lnSpc>
                          <a:spcPct val="115000"/>
                        </a:lnSpc>
                        <a:spcBef>
                          <a:spcPts val="0"/>
                        </a:spcBef>
                        <a:spcAft>
                          <a:spcPts val="0"/>
                        </a:spcAft>
                      </a:pPr>
                      <a:r>
                        <a:rPr lang="en-US" sz="1050" dirty="0">
                          <a:solidFill>
                            <a:schemeClr val="tx1"/>
                          </a:solidFill>
                          <a:effectLst/>
                        </a:rPr>
                        <a:t>Typically Populated </a:t>
                      </a:r>
                      <a:r>
                        <a:rPr lang="en-US" sz="1050" dirty="0" err="1">
                          <a:solidFill>
                            <a:schemeClr val="tx1"/>
                          </a:solidFill>
                          <a:effectLst/>
                        </a:rPr>
                        <a:t>Sed</a:t>
                      </a:r>
                      <a:r>
                        <a:rPr lang="en-US" sz="1050" dirty="0">
                          <a:solidFill>
                            <a:schemeClr val="tx1"/>
                          </a:solidFill>
                          <a:effectLst/>
                        </a:rPr>
                        <a:t> Rate message – Order Cancelled via Ambulatory EHR</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LOI_1.0_2.1-NG</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LOI_1.0_2.1-GU</a:t>
                      </a:r>
                      <a:endParaRPr lang="en-US" sz="1050" dirty="0">
                        <a:solidFill>
                          <a:schemeClr val="tx1"/>
                        </a:solidFill>
                        <a:effectLst/>
                        <a:latin typeface="Calibri"/>
                        <a:ea typeface="Calibri"/>
                        <a:cs typeface="Times New Roman"/>
                      </a:endParaRPr>
                    </a:p>
                  </a:txBody>
                  <a:tcPr marL="68580" marR="68580" marT="9525" marB="0" anchor="ctr"/>
                </a:tc>
              </a:tr>
              <a:tr h="297340">
                <a:tc>
                  <a:txBody>
                    <a:bodyPr/>
                    <a:lstStyle/>
                    <a:p>
                      <a:pPr marL="0" marR="0">
                        <a:lnSpc>
                          <a:spcPct val="115000"/>
                        </a:lnSpc>
                        <a:spcBef>
                          <a:spcPts val="0"/>
                        </a:spcBef>
                        <a:spcAft>
                          <a:spcPts val="0"/>
                        </a:spcAft>
                      </a:pPr>
                      <a:r>
                        <a:rPr lang="en-US" sz="1050" dirty="0">
                          <a:solidFill>
                            <a:schemeClr val="tx1"/>
                          </a:solidFill>
                          <a:effectLst/>
                        </a:rPr>
                        <a:t>Typically Populated </a:t>
                      </a:r>
                      <a:r>
                        <a:rPr lang="en-US" sz="1050" dirty="0" err="1">
                          <a:solidFill>
                            <a:schemeClr val="tx1"/>
                          </a:solidFill>
                          <a:effectLst/>
                        </a:rPr>
                        <a:t>Sed</a:t>
                      </a:r>
                      <a:r>
                        <a:rPr lang="en-US" sz="1050" dirty="0">
                          <a:solidFill>
                            <a:schemeClr val="tx1"/>
                          </a:solidFill>
                          <a:effectLst/>
                        </a:rPr>
                        <a:t> Rate message – Order Cancelled by Lab</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LOI_1.0_3.1-NG</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LOI_1.0_3.1-GU</a:t>
                      </a:r>
                      <a:endParaRPr lang="en-US" sz="1050" dirty="0">
                        <a:solidFill>
                          <a:schemeClr val="tx1"/>
                        </a:solidFill>
                        <a:effectLst/>
                        <a:latin typeface="Calibri"/>
                        <a:ea typeface="Calibri"/>
                        <a:cs typeface="Times New Roman"/>
                      </a:endParaRPr>
                    </a:p>
                  </a:txBody>
                  <a:tcPr marL="68580" marR="68580" marT="9525" marB="0" anchor="ctr"/>
                </a:tc>
              </a:tr>
              <a:tr h="152420">
                <a:tc>
                  <a:txBody>
                    <a:bodyPr/>
                    <a:lstStyle/>
                    <a:p>
                      <a:pPr marL="0" marR="0">
                        <a:lnSpc>
                          <a:spcPct val="115000"/>
                        </a:lnSpc>
                        <a:spcBef>
                          <a:spcPts val="0"/>
                        </a:spcBef>
                        <a:spcAft>
                          <a:spcPts val="0"/>
                        </a:spcAft>
                      </a:pPr>
                      <a:r>
                        <a:rPr lang="en-US" sz="1050" dirty="0">
                          <a:solidFill>
                            <a:schemeClr val="tx1"/>
                          </a:solidFill>
                          <a:effectLst/>
                        </a:rPr>
                        <a:t>Typically Populated CBC – Initial Order</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LOI_2.0_1.1-GU</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LOI_2.0_1.1-GU</a:t>
                      </a:r>
                      <a:endParaRPr lang="en-US" sz="1050" dirty="0">
                        <a:solidFill>
                          <a:schemeClr val="tx1"/>
                        </a:solidFill>
                        <a:effectLst/>
                        <a:latin typeface="Calibri"/>
                        <a:ea typeface="Calibri"/>
                        <a:cs typeface="Times New Roman"/>
                      </a:endParaRPr>
                    </a:p>
                  </a:txBody>
                  <a:tcPr marL="68580" marR="68580" marT="9525" marB="0" anchor="ctr"/>
                </a:tc>
              </a:tr>
              <a:tr h="152420">
                <a:tc>
                  <a:txBody>
                    <a:bodyPr/>
                    <a:lstStyle/>
                    <a:p>
                      <a:pPr marL="0" marR="0">
                        <a:lnSpc>
                          <a:spcPct val="115000"/>
                        </a:lnSpc>
                        <a:spcBef>
                          <a:spcPts val="0"/>
                        </a:spcBef>
                        <a:spcAft>
                          <a:spcPts val="0"/>
                        </a:spcAft>
                      </a:pPr>
                      <a:r>
                        <a:rPr lang="en-US" sz="1050" dirty="0">
                          <a:solidFill>
                            <a:schemeClr val="tx1"/>
                          </a:solidFill>
                          <a:effectLst/>
                        </a:rPr>
                        <a:t>Typically Populated Lipid Panel – Initial Order</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LOI_3.0_1.1-NG</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LOI_3.0_1.1-GU</a:t>
                      </a:r>
                      <a:endParaRPr lang="en-US" sz="1050" dirty="0">
                        <a:solidFill>
                          <a:schemeClr val="tx1"/>
                        </a:solidFill>
                        <a:effectLst/>
                        <a:latin typeface="Calibri"/>
                        <a:ea typeface="Calibri"/>
                        <a:cs typeface="Times New Roman"/>
                      </a:endParaRPr>
                    </a:p>
                  </a:txBody>
                  <a:tcPr marL="68580" marR="68580" marT="9525" marB="0" anchor="ctr"/>
                </a:tc>
              </a:tr>
              <a:tr h="152420">
                <a:tc>
                  <a:txBody>
                    <a:bodyPr/>
                    <a:lstStyle/>
                    <a:p>
                      <a:pPr marL="0" marR="0">
                        <a:lnSpc>
                          <a:spcPct val="115000"/>
                        </a:lnSpc>
                        <a:spcBef>
                          <a:spcPts val="0"/>
                        </a:spcBef>
                        <a:spcAft>
                          <a:spcPts val="0"/>
                        </a:spcAft>
                      </a:pPr>
                      <a:r>
                        <a:rPr lang="en-US" sz="1050" dirty="0">
                          <a:solidFill>
                            <a:schemeClr val="tx1"/>
                          </a:solidFill>
                          <a:effectLst/>
                        </a:rPr>
                        <a:t>Typically Populated Lipid Panel – Initial Order</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LOI_3.1_1.1-NG</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LOI_3.1_1.1-GU</a:t>
                      </a:r>
                      <a:endParaRPr lang="en-US" sz="1050" dirty="0">
                        <a:solidFill>
                          <a:schemeClr val="tx1"/>
                        </a:solidFill>
                        <a:effectLst/>
                        <a:latin typeface="Calibri"/>
                        <a:ea typeface="Calibri"/>
                        <a:cs typeface="Times New Roman"/>
                      </a:endParaRPr>
                    </a:p>
                  </a:txBody>
                  <a:tcPr marL="68580" marR="68580" marT="9525" marB="0" anchor="ctr"/>
                </a:tc>
              </a:tr>
              <a:tr h="278658">
                <a:tc>
                  <a:txBody>
                    <a:bodyPr/>
                    <a:lstStyle/>
                    <a:p>
                      <a:pPr marL="0" marR="0">
                        <a:lnSpc>
                          <a:spcPct val="115000"/>
                        </a:lnSpc>
                        <a:spcBef>
                          <a:spcPts val="0"/>
                        </a:spcBef>
                        <a:spcAft>
                          <a:spcPts val="0"/>
                        </a:spcAft>
                      </a:pPr>
                      <a:r>
                        <a:rPr lang="en-US" sz="1050" dirty="0">
                          <a:solidFill>
                            <a:schemeClr val="tx1"/>
                          </a:solidFill>
                          <a:effectLst/>
                        </a:rPr>
                        <a:t>Typically Populated Culture and Susceptibility – Microbiology – Initial Order </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LOI_4.0_1.1-NG</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LOI_4.0_1.1-GU</a:t>
                      </a:r>
                      <a:endParaRPr lang="en-US" sz="1050" dirty="0">
                        <a:solidFill>
                          <a:schemeClr val="tx1"/>
                        </a:solidFill>
                        <a:effectLst/>
                        <a:latin typeface="Calibri"/>
                        <a:ea typeface="Calibri"/>
                        <a:cs typeface="Times New Roman"/>
                      </a:endParaRPr>
                    </a:p>
                  </a:txBody>
                  <a:tcPr marL="68580" marR="68580" marT="9525" marB="0" anchor="ctr"/>
                </a:tc>
              </a:tr>
              <a:tr h="152420">
                <a:tc>
                  <a:txBody>
                    <a:bodyPr/>
                    <a:lstStyle/>
                    <a:p>
                      <a:pPr marL="0" marR="0">
                        <a:lnSpc>
                          <a:spcPct val="115000"/>
                        </a:lnSpc>
                        <a:spcBef>
                          <a:spcPts val="0"/>
                        </a:spcBef>
                        <a:spcAft>
                          <a:spcPts val="0"/>
                        </a:spcAft>
                      </a:pPr>
                      <a:r>
                        <a:rPr lang="en-US" sz="1050" dirty="0">
                          <a:solidFill>
                            <a:schemeClr val="tx1"/>
                          </a:solidFill>
                          <a:effectLst/>
                        </a:rPr>
                        <a:t>Typically Populated Hepatitis – Reflex – Initial Order</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LOI_5.0_1.1-NG</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LOI_5.0_1.1-GU</a:t>
                      </a:r>
                      <a:endParaRPr lang="en-US" sz="1050" dirty="0">
                        <a:solidFill>
                          <a:schemeClr val="tx1"/>
                        </a:solidFill>
                        <a:effectLst/>
                        <a:latin typeface="Calibri"/>
                        <a:ea typeface="Calibri"/>
                        <a:cs typeface="Times New Roman"/>
                      </a:endParaRPr>
                    </a:p>
                  </a:txBody>
                  <a:tcPr marL="68580" marR="68580" marT="9525" marB="0" anchor="ctr"/>
                </a:tc>
              </a:tr>
              <a:tr h="260137">
                <a:tc>
                  <a:txBody>
                    <a:bodyPr/>
                    <a:lstStyle/>
                    <a:p>
                      <a:pPr marL="0" marR="0">
                        <a:lnSpc>
                          <a:spcPct val="115000"/>
                        </a:lnSpc>
                        <a:spcBef>
                          <a:spcPts val="0"/>
                        </a:spcBef>
                        <a:spcAft>
                          <a:spcPts val="0"/>
                        </a:spcAft>
                      </a:pPr>
                      <a:r>
                        <a:rPr lang="en-US" sz="1050" dirty="0">
                          <a:solidFill>
                            <a:schemeClr val="tx1"/>
                          </a:solidFill>
                          <a:effectLst/>
                        </a:rPr>
                        <a:t>Typically Populated Pap Smear – Anatomical Pathology – Initial Order</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LOI_6.0_1.1-NG</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LOI_6.0_1.1-GU</a:t>
                      </a:r>
                      <a:endParaRPr lang="en-US" sz="1050" dirty="0">
                        <a:solidFill>
                          <a:schemeClr val="tx1"/>
                        </a:solidFill>
                        <a:effectLst/>
                        <a:latin typeface="Calibri"/>
                        <a:ea typeface="Calibri"/>
                        <a:cs typeface="Times New Roman"/>
                      </a:endParaRPr>
                    </a:p>
                  </a:txBody>
                  <a:tcPr marL="68580" marR="68580" marT="9525" marB="0" anchor="ctr"/>
                </a:tc>
              </a:tr>
              <a:tr h="442259">
                <a:tc>
                  <a:txBody>
                    <a:bodyPr/>
                    <a:lstStyle/>
                    <a:p>
                      <a:pPr marL="0" marR="0">
                        <a:lnSpc>
                          <a:spcPct val="115000"/>
                        </a:lnSpc>
                        <a:spcBef>
                          <a:spcPts val="0"/>
                        </a:spcBef>
                        <a:spcAft>
                          <a:spcPts val="0"/>
                        </a:spcAft>
                      </a:pPr>
                      <a:r>
                        <a:rPr lang="en-US" sz="1050" dirty="0">
                          <a:solidFill>
                            <a:schemeClr val="tx1"/>
                          </a:solidFill>
                          <a:effectLst/>
                        </a:rPr>
                        <a:t>Typically Populated GHP – Initial Order</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a:solidFill>
                            <a:schemeClr val="tx1"/>
                          </a:solidFill>
                          <a:effectLst/>
                        </a:rPr>
                        <a:t>LOI_7.0_1.1-NG_PRU </a:t>
                      </a:r>
                    </a:p>
                    <a:p>
                      <a:pPr marL="0" marR="0" algn="ctr">
                        <a:lnSpc>
                          <a:spcPct val="115000"/>
                        </a:lnSpc>
                        <a:spcBef>
                          <a:spcPts val="0"/>
                        </a:spcBef>
                        <a:spcAft>
                          <a:spcPts val="0"/>
                        </a:spcAft>
                      </a:pPr>
                      <a:r>
                        <a:rPr lang="en-US" sz="1050" dirty="0">
                          <a:solidFill>
                            <a:schemeClr val="tx1"/>
                          </a:solidFill>
                          <a:effectLst/>
                        </a:rPr>
                        <a:t>OR</a:t>
                      </a:r>
                    </a:p>
                    <a:p>
                      <a:pPr marL="0" marR="0">
                        <a:lnSpc>
                          <a:spcPct val="115000"/>
                        </a:lnSpc>
                        <a:spcBef>
                          <a:spcPts val="0"/>
                        </a:spcBef>
                        <a:spcAft>
                          <a:spcPts val="0"/>
                        </a:spcAft>
                      </a:pPr>
                      <a:r>
                        <a:rPr lang="en-US" sz="1050" dirty="0">
                          <a:solidFill>
                            <a:schemeClr val="tx1"/>
                          </a:solidFill>
                          <a:effectLst/>
                        </a:rPr>
                        <a:t>LOI_7.0_1.1-NG_PRN</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a:solidFill>
                            <a:schemeClr val="tx1"/>
                          </a:solidFill>
                          <a:effectLst/>
                        </a:rPr>
                        <a:t>LOI_7.0_1.1-GU_PRU</a:t>
                      </a:r>
                    </a:p>
                    <a:p>
                      <a:pPr marL="0" marR="0" algn="ctr">
                        <a:lnSpc>
                          <a:spcPct val="115000"/>
                        </a:lnSpc>
                        <a:spcBef>
                          <a:spcPts val="0"/>
                        </a:spcBef>
                        <a:spcAft>
                          <a:spcPts val="0"/>
                        </a:spcAft>
                      </a:pPr>
                      <a:r>
                        <a:rPr lang="en-US" sz="1050" dirty="0">
                          <a:solidFill>
                            <a:schemeClr val="tx1"/>
                          </a:solidFill>
                          <a:effectLst/>
                        </a:rPr>
                        <a:t>OR</a:t>
                      </a:r>
                    </a:p>
                    <a:p>
                      <a:pPr marL="0" marR="0">
                        <a:lnSpc>
                          <a:spcPct val="115000"/>
                        </a:lnSpc>
                        <a:spcBef>
                          <a:spcPts val="0"/>
                        </a:spcBef>
                        <a:spcAft>
                          <a:spcPts val="0"/>
                        </a:spcAft>
                      </a:pPr>
                      <a:r>
                        <a:rPr lang="en-US" sz="1050" dirty="0">
                          <a:solidFill>
                            <a:schemeClr val="tx1"/>
                          </a:solidFill>
                          <a:effectLst/>
                        </a:rPr>
                        <a:t>LOI_7.0_1.1-GU_PRN</a:t>
                      </a:r>
                      <a:endParaRPr lang="en-US" sz="1050" dirty="0">
                        <a:solidFill>
                          <a:schemeClr val="tx1"/>
                        </a:solidFill>
                        <a:effectLst/>
                        <a:latin typeface="Calibri"/>
                        <a:ea typeface="Calibri"/>
                        <a:cs typeface="Times New Roman"/>
                      </a:endParaRPr>
                    </a:p>
                  </a:txBody>
                  <a:tcPr marL="68580" marR="68580" marT="9525" marB="0" anchor="ctr"/>
                </a:tc>
              </a:tr>
              <a:tr h="152420">
                <a:tc>
                  <a:txBody>
                    <a:bodyPr/>
                    <a:lstStyle/>
                    <a:p>
                      <a:pPr marL="0" marR="0">
                        <a:lnSpc>
                          <a:spcPct val="115000"/>
                        </a:lnSpc>
                        <a:spcBef>
                          <a:spcPts val="0"/>
                        </a:spcBef>
                        <a:spcAft>
                          <a:spcPts val="0"/>
                        </a:spcAft>
                      </a:pPr>
                      <a:r>
                        <a:rPr lang="en-US" sz="1050">
                          <a:solidFill>
                            <a:schemeClr val="tx1"/>
                          </a:solidFill>
                          <a:effectLst/>
                        </a:rPr>
                        <a:t>Typically Populated GHP – Add-On Order</a:t>
                      </a:r>
                      <a:endParaRPr lang="en-US" sz="105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1000"/>
                        </a:spcAft>
                      </a:pPr>
                      <a:r>
                        <a:rPr lang="en-US" sz="1050" dirty="0" smtClean="0">
                          <a:solidFill>
                            <a:schemeClr val="tx1"/>
                          </a:solidFill>
                          <a:effectLst/>
                        </a:rPr>
                        <a:t>LOI_7.0_2.1-NG</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1000"/>
                        </a:spcAft>
                      </a:pPr>
                      <a:r>
                        <a:rPr lang="en-US" sz="1050" dirty="0" smtClean="0">
                          <a:solidFill>
                            <a:schemeClr val="tx1"/>
                          </a:solidFill>
                          <a:effectLst/>
                        </a:rPr>
                        <a:t>LOI_7.0_2.1-GU</a:t>
                      </a:r>
                      <a:endParaRPr lang="en-US" sz="1050" dirty="0">
                        <a:solidFill>
                          <a:schemeClr val="tx1"/>
                        </a:solidFill>
                        <a:effectLst/>
                        <a:latin typeface="Calibri"/>
                        <a:ea typeface="Calibri"/>
                        <a:cs typeface="Times New Roman"/>
                      </a:endParaRPr>
                    </a:p>
                  </a:txBody>
                  <a:tcPr marL="68580" marR="68580" marT="9525" marB="0" anchor="ctr"/>
                </a:tc>
              </a:tr>
              <a:tr h="442259">
                <a:tc>
                  <a:txBody>
                    <a:bodyPr/>
                    <a:lstStyle/>
                    <a:p>
                      <a:pPr marL="0" marR="0">
                        <a:lnSpc>
                          <a:spcPct val="115000"/>
                        </a:lnSpc>
                        <a:spcBef>
                          <a:spcPts val="0"/>
                        </a:spcBef>
                        <a:spcAft>
                          <a:spcPts val="0"/>
                        </a:spcAft>
                      </a:pPr>
                      <a:r>
                        <a:rPr lang="en-US" sz="1050" dirty="0">
                          <a:solidFill>
                            <a:schemeClr val="tx1"/>
                          </a:solidFill>
                          <a:effectLst/>
                        </a:rPr>
                        <a:t>Typically Populated Creatinine Clearance – </a:t>
                      </a:r>
                      <a:r>
                        <a:rPr lang="en-US" sz="1050" dirty="0" smtClean="0">
                          <a:solidFill>
                            <a:schemeClr val="tx1"/>
                          </a:solidFill>
                          <a:effectLst/>
                        </a:rPr>
                        <a:t>Initial Order</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a:solidFill>
                            <a:schemeClr val="tx1"/>
                          </a:solidFill>
                          <a:effectLst/>
                        </a:rPr>
                        <a:t>LOI_9.0_1.1-NG_PRU</a:t>
                      </a:r>
                    </a:p>
                    <a:p>
                      <a:pPr marL="0" marR="0" algn="ctr">
                        <a:lnSpc>
                          <a:spcPct val="115000"/>
                        </a:lnSpc>
                        <a:spcBef>
                          <a:spcPts val="0"/>
                        </a:spcBef>
                        <a:spcAft>
                          <a:spcPts val="0"/>
                        </a:spcAft>
                      </a:pPr>
                      <a:r>
                        <a:rPr lang="en-US" sz="1050" dirty="0">
                          <a:solidFill>
                            <a:schemeClr val="tx1"/>
                          </a:solidFill>
                          <a:effectLst/>
                        </a:rPr>
                        <a:t>OR</a:t>
                      </a:r>
                    </a:p>
                    <a:p>
                      <a:pPr marL="0" marR="0">
                        <a:lnSpc>
                          <a:spcPct val="115000"/>
                        </a:lnSpc>
                        <a:spcBef>
                          <a:spcPts val="0"/>
                        </a:spcBef>
                        <a:spcAft>
                          <a:spcPts val="0"/>
                        </a:spcAft>
                      </a:pPr>
                      <a:r>
                        <a:rPr lang="en-US" sz="1050" dirty="0">
                          <a:solidFill>
                            <a:schemeClr val="tx1"/>
                          </a:solidFill>
                          <a:effectLst/>
                        </a:rPr>
                        <a:t>LOI_9.0_1.1-NG_PRN</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a:solidFill>
                            <a:schemeClr val="tx1"/>
                          </a:solidFill>
                          <a:effectLst/>
                        </a:rPr>
                        <a:t>LOI_9.0_1.1-GU_PRU</a:t>
                      </a:r>
                    </a:p>
                    <a:p>
                      <a:pPr marL="0" marR="0" algn="ctr">
                        <a:lnSpc>
                          <a:spcPct val="115000"/>
                        </a:lnSpc>
                        <a:spcBef>
                          <a:spcPts val="0"/>
                        </a:spcBef>
                        <a:spcAft>
                          <a:spcPts val="0"/>
                        </a:spcAft>
                      </a:pPr>
                      <a:r>
                        <a:rPr lang="en-US" sz="1050" dirty="0">
                          <a:solidFill>
                            <a:schemeClr val="tx1"/>
                          </a:solidFill>
                          <a:effectLst/>
                        </a:rPr>
                        <a:t>OR</a:t>
                      </a:r>
                    </a:p>
                    <a:p>
                      <a:pPr marL="0" marR="0">
                        <a:lnSpc>
                          <a:spcPct val="115000"/>
                        </a:lnSpc>
                        <a:spcBef>
                          <a:spcPts val="0"/>
                        </a:spcBef>
                        <a:spcAft>
                          <a:spcPts val="0"/>
                        </a:spcAft>
                      </a:pPr>
                      <a:r>
                        <a:rPr lang="en-US" sz="1050" dirty="0">
                          <a:solidFill>
                            <a:schemeClr val="tx1"/>
                          </a:solidFill>
                          <a:effectLst/>
                        </a:rPr>
                        <a:t>LOI_9.0_1.1-GU_PRN</a:t>
                      </a:r>
                      <a:endParaRPr lang="en-US" sz="1050" dirty="0">
                        <a:solidFill>
                          <a:schemeClr val="tx1"/>
                        </a:solidFill>
                        <a:effectLst/>
                        <a:latin typeface="Calibri"/>
                        <a:ea typeface="Calibri"/>
                        <a:cs typeface="Times New Roman"/>
                      </a:endParaRPr>
                    </a:p>
                  </a:txBody>
                  <a:tcPr marL="68580" marR="68580" marT="9525" marB="0" anchor="ctr"/>
                </a:tc>
              </a:tr>
              <a:tr h="278658">
                <a:tc>
                  <a:txBody>
                    <a:bodyPr/>
                    <a:lstStyle/>
                    <a:p>
                      <a:pPr marL="0" marR="0">
                        <a:lnSpc>
                          <a:spcPct val="115000"/>
                        </a:lnSpc>
                        <a:spcBef>
                          <a:spcPts val="0"/>
                        </a:spcBef>
                        <a:spcAft>
                          <a:spcPts val="0"/>
                        </a:spcAft>
                      </a:pPr>
                      <a:r>
                        <a:rPr lang="en-US" sz="1050">
                          <a:solidFill>
                            <a:schemeClr val="tx1"/>
                          </a:solidFill>
                          <a:effectLst/>
                        </a:rPr>
                        <a:t>Typically Populated Prostate Biopsy – Anatomical Pathology – Initial Order</a:t>
                      </a:r>
                      <a:endParaRPr lang="en-US" sz="105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LOI_10.0_1.1-NG</a:t>
                      </a:r>
                      <a:endParaRPr lang="en-US" sz="1050" dirty="0">
                        <a:solidFill>
                          <a:schemeClr val="tx1"/>
                        </a:solidFill>
                        <a:effectLst/>
                        <a:latin typeface="Calibri"/>
                        <a:ea typeface="Calibri"/>
                        <a:cs typeface="Times New Roman"/>
                      </a:endParaRPr>
                    </a:p>
                  </a:txBody>
                  <a:tcPr marL="68580" marR="68580" marT="9525" marB="0" anchor="ctr"/>
                </a:tc>
                <a:tc>
                  <a:txBody>
                    <a:bodyPr/>
                    <a:lstStyle/>
                    <a:p>
                      <a:pPr marL="0" marR="0">
                        <a:lnSpc>
                          <a:spcPct val="115000"/>
                        </a:lnSpc>
                        <a:spcBef>
                          <a:spcPts val="0"/>
                        </a:spcBef>
                        <a:spcAft>
                          <a:spcPts val="0"/>
                        </a:spcAft>
                      </a:pPr>
                      <a:r>
                        <a:rPr lang="en-US" sz="1050" dirty="0" smtClean="0">
                          <a:solidFill>
                            <a:schemeClr val="tx1"/>
                          </a:solidFill>
                          <a:effectLst/>
                        </a:rPr>
                        <a:t>LOI_10.0_1.1-GU</a:t>
                      </a:r>
                      <a:endParaRPr lang="en-US" sz="1050" dirty="0">
                        <a:solidFill>
                          <a:schemeClr val="tx1"/>
                        </a:solidFill>
                        <a:effectLst/>
                        <a:latin typeface="Calibri"/>
                        <a:ea typeface="Calibri"/>
                        <a:cs typeface="Times New Roman"/>
                      </a:endParaRPr>
                    </a:p>
                  </a:txBody>
                  <a:tcPr marL="68580" marR="68580" marT="9525" marB="0" anchor="ctr"/>
                </a:tc>
              </a:tr>
            </a:tbl>
          </a:graphicData>
        </a:graphic>
      </p:graphicFrame>
      <p:sp>
        <p:nvSpPr>
          <p:cNvPr id="2" name="Title 1"/>
          <p:cNvSpPr>
            <a:spLocks noGrp="1"/>
          </p:cNvSpPr>
          <p:nvPr>
            <p:ph type="title"/>
          </p:nvPr>
        </p:nvSpPr>
        <p:spPr/>
        <p:txBody>
          <a:bodyPr/>
          <a:lstStyle/>
          <a:p>
            <a:r>
              <a:rPr lang="en-US" dirty="0" smtClean="0"/>
              <a:t>Test Scenarios and Associated Test Cases </a:t>
            </a:r>
            <a:r>
              <a:rPr lang="en-US" sz="2000" dirty="0" smtClean="0"/>
              <a:t>(cont’d)</a:t>
            </a:r>
            <a:endParaRPr lang="en-US" sz="2000" dirty="0"/>
          </a:p>
        </p:txBody>
      </p:sp>
      <p:sp>
        <p:nvSpPr>
          <p:cNvPr id="7" name="Slide Number Placeholder 6"/>
          <p:cNvSpPr>
            <a:spLocks noGrp="1"/>
          </p:cNvSpPr>
          <p:nvPr>
            <p:ph type="sldNum" sz="quarter" idx="10"/>
          </p:nvPr>
        </p:nvSpPr>
        <p:spPr>
          <a:xfrm>
            <a:off x="3841051" y="6381750"/>
            <a:ext cx="2133600" cy="476250"/>
          </a:xfrm>
        </p:spPr>
        <p:txBody>
          <a:bodyPr/>
          <a:lstStyle/>
          <a:p>
            <a:pPr>
              <a:defRPr/>
            </a:pPr>
            <a:fld id="{38B21DEC-B2E7-4DB1-B478-8098B74F8C3E}" type="slidenum">
              <a:rPr lang="en-US" smtClean="0"/>
              <a:pPr>
                <a:defRPr/>
              </a:pPr>
              <a:t>17</a:t>
            </a:fld>
            <a:endParaRPr lang="en-US" dirty="0"/>
          </a:p>
        </p:txBody>
      </p:sp>
      <p:sp>
        <p:nvSpPr>
          <p:cNvPr id="17" name="Content Placeholder 3"/>
          <p:cNvSpPr>
            <a:spLocks noGrp="1"/>
          </p:cNvSpPr>
          <p:nvPr>
            <p:ph idx="1"/>
          </p:nvPr>
        </p:nvSpPr>
        <p:spPr>
          <a:xfrm>
            <a:off x="390525" y="762001"/>
            <a:ext cx="8524875" cy="1447800"/>
          </a:xfrm>
        </p:spPr>
        <p:txBody>
          <a:bodyPr/>
          <a:lstStyle/>
          <a:p>
            <a:r>
              <a:rPr lang="en-US" sz="1800" dirty="0" smtClean="0"/>
              <a:t>Depending </a:t>
            </a:r>
            <a:r>
              <a:rPr lang="en-US" sz="1800" dirty="0"/>
              <a:t>on which </a:t>
            </a:r>
            <a:r>
              <a:rPr lang="en-US" sz="1800" dirty="0" smtClean="0"/>
              <a:t>profile is </a:t>
            </a:r>
            <a:r>
              <a:rPr lang="en-US" sz="1800" dirty="0"/>
              <a:t>claimed by the </a:t>
            </a:r>
            <a:r>
              <a:rPr lang="en-US" sz="1800" dirty="0" smtClean="0"/>
              <a:t>Vendor</a:t>
            </a:r>
          </a:p>
          <a:p>
            <a:pPr lvl="1"/>
            <a:r>
              <a:rPr lang="en-US" sz="1600" dirty="0" smtClean="0"/>
              <a:t>The Tester shall use the NG test </a:t>
            </a:r>
            <a:r>
              <a:rPr lang="en-US" sz="1600" dirty="0"/>
              <a:t>c</a:t>
            </a:r>
            <a:r>
              <a:rPr lang="en-US" sz="1600" dirty="0" smtClean="0"/>
              <a:t>ases, </a:t>
            </a:r>
            <a:r>
              <a:rPr lang="en-US" sz="1600" dirty="0"/>
              <a:t>and shall use either </a:t>
            </a:r>
            <a:r>
              <a:rPr lang="en-US" sz="1600" dirty="0" smtClean="0"/>
              <a:t>NG_PRU </a:t>
            </a:r>
            <a:r>
              <a:rPr lang="en-US" sz="1600" dirty="0"/>
              <a:t>or </a:t>
            </a:r>
            <a:r>
              <a:rPr lang="en-US" sz="1600" dirty="0" smtClean="0"/>
              <a:t>NG_PRN for the GHP (Initial Order) and Creatinine Clearance test </a:t>
            </a:r>
            <a:r>
              <a:rPr lang="en-US" sz="1600" dirty="0"/>
              <a:t>c</a:t>
            </a:r>
            <a:r>
              <a:rPr lang="en-US" sz="1600" dirty="0" smtClean="0"/>
              <a:t>ases </a:t>
            </a:r>
            <a:r>
              <a:rPr lang="en-US" sz="1800" u="sng" dirty="0" smtClean="0"/>
              <a:t>or</a:t>
            </a:r>
            <a:endParaRPr lang="en-US" sz="1600" u="sng" dirty="0" smtClean="0"/>
          </a:p>
          <a:p>
            <a:pPr lvl="1"/>
            <a:r>
              <a:rPr lang="en-US" sz="1600" dirty="0"/>
              <a:t>The Tester shall use the </a:t>
            </a:r>
            <a:r>
              <a:rPr lang="en-US" sz="1600" dirty="0" smtClean="0"/>
              <a:t>GU </a:t>
            </a:r>
            <a:r>
              <a:rPr lang="en-US" sz="1600" dirty="0"/>
              <a:t>test cases, and shall use either </a:t>
            </a:r>
            <a:r>
              <a:rPr lang="en-US" sz="1600" dirty="0" smtClean="0"/>
              <a:t>GU_PRU </a:t>
            </a:r>
            <a:r>
              <a:rPr lang="en-US" sz="1600" dirty="0"/>
              <a:t>or </a:t>
            </a:r>
            <a:r>
              <a:rPr lang="en-US" sz="1600" dirty="0" smtClean="0"/>
              <a:t>GU_PRN for </a:t>
            </a:r>
            <a:r>
              <a:rPr lang="en-US" sz="1600" dirty="0"/>
              <a:t>the GHP </a:t>
            </a:r>
            <a:r>
              <a:rPr lang="en-US" sz="1600" dirty="0" smtClean="0"/>
              <a:t>(Initial Order) and </a:t>
            </a:r>
            <a:r>
              <a:rPr lang="en-US" sz="1600" dirty="0"/>
              <a:t>Creatinine Clearance test </a:t>
            </a:r>
            <a:r>
              <a:rPr lang="en-US" sz="1600" dirty="0" smtClean="0"/>
              <a:t>cases</a:t>
            </a:r>
            <a:endParaRPr lang="en-US" sz="1600" dirty="0"/>
          </a:p>
        </p:txBody>
      </p:sp>
      <p:sp>
        <p:nvSpPr>
          <p:cNvPr id="4" name="Rounded Rectangle 3"/>
          <p:cNvSpPr/>
          <p:nvPr/>
        </p:nvSpPr>
        <p:spPr>
          <a:xfrm>
            <a:off x="5822251" y="2209800"/>
            <a:ext cx="30480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288639" y="5829300"/>
            <a:ext cx="68438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248400" y="5661804"/>
            <a:ext cx="297611"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6288639" y="5471304"/>
            <a:ext cx="68438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248400" y="4899206"/>
            <a:ext cx="297611"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6288639" y="4711144"/>
            <a:ext cx="68438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6258822" y="5076712"/>
            <a:ext cx="68438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533819" y="2220224"/>
            <a:ext cx="30480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8032090" y="5829300"/>
            <a:ext cx="68438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994904" y="5655553"/>
            <a:ext cx="297611"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8032090" y="5466272"/>
            <a:ext cx="68438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983531" y="4896612"/>
            <a:ext cx="297611"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8032090" y="4706112"/>
            <a:ext cx="68438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032090" y="5076712"/>
            <a:ext cx="68438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8102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60" y="838201"/>
            <a:ext cx="3164326" cy="4070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99523" y="838200"/>
            <a:ext cx="3165463" cy="4070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smtClean="0"/>
              <a:t>The Test Data Documents for Each Test Case</a:t>
            </a:r>
            <a:endParaRPr lang="en-US" dirty="0"/>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18</a:t>
            </a:fld>
            <a:endParaRPr lang="en-US" dirty="0">
              <a:solidFill>
                <a:schemeClr val="bg1"/>
              </a:solidFill>
            </a:endParaRPr>
          </a:p>
        </p:txBody>
      </p:sp>
      <p:sp>
        <p:nvSpPr>
          <p:cNvPr id="4" name="TextBox 3"/>
          <p:cNvSpPr txBox="1"/>
          <p:nvPr/>
        </p:nvSpPr>
        <p:spPr>
          <a:xfrm>
            <a:off x="152400" y="5587425"/>
            <a:ext cx="4190999" cy="523220"/>
          </a:xfrm>
          <a:prstGeom prst="rect">
            <a:avLst/>
          </a:prstGeom>
          <a:noFill/>
        </p:spPr>
        <p:txBody>
          <a:bodyPr wrap="square" rtlCol="0">
            <a:spAutoFit/>
          </a:bodyPr>
          <a:lstStyle/>
          <a:p>
            <a:r>
              <a:rPr lang="en-US" sz="1400" dirty="0" smtClean="0"/>
              <a:t>Example: Test Data pdf document for the LOI_1.0_1.1-GU_PRU </a:t>
            </a:r>
            <a:r>
              <a:rPr lang="en-US" sz="1400" dirty="0" err="1" smtClean="0"/>
              <a:t>Sed</a:t>
            </a:r>
            <a:r>
              <a:rPr lang="en-US" sz="1400" dirty="0" smtClean="0"/>
              <a:t> Rate Order Test Case</a:t>
            </a:r>
            <a:endParaRPr lang="en-US" sz="1400" dirty="0"/>
          </a:p>
        </p:txBody>
      </p:sp>
      <p:sp>
        <p:nvSpPr>
          <p:cNvPr id="5" name="TextBox 4"/>
          <p:cNvSpPr txBox="1"/>
          <p:nvPr/>
        </p:nvSpPr>
        <p:spPr>
          <a:xfrm>
            <a:off x="3810000" y="685800"/>
            <a:ext cx="5257800" cy="830997"/>
          </a:xfrm>
          <a:prstGeom prst="rect">
            <a:avLst/>
          </a:prstGeom>
          <a:noFill/>
        </p:spPr>
        <p:txBody>
          <a:bodyPr wrap="square" rtlCol="0">
            <a:spAutoFit/>
          </a:bodyPr>
          <a:lstStyle/>
          <a:p>
            <a:r>
              <a:rPr lang="en-US" sz="1600" dirty="0" smtClean="0"/>
              <a:t>Each Test </a:t>
            </a:r>
            <a:r>
              <a:rPr lang="en-US" sz="1600" dirty="0"/>
              <a:t>Case </a:t>
            </a:r>
            <a:r>
              <a:rPr lang="en-US" sz="1600" dirty="0" smtClean="0"/>
              <a:t>includes </a:t>
            </a:r>
            <a:r>
              <a:rPr lang="en-US" sz="1600" dirty="0"/>
              <a:t>a narrative </a:t>
            </a:r>
            <a:r>
              <a:rPr lang="en-US" sz="1600" dirty="0" smtClean="0"/>
              <a:t>Test </a:t>
            </a:r>
            <a:r>
              <a:rPr lang="en-US" sz="1600" dirty="0"/>
              <a:t>S</a:t>
            </a:r>
            <a:r>
              <a:rPr lang="en-US" sz="1600" dirty="0" smtClean="0"/>
              <a:t>tory that describes a </a:t>
            </a:r>
            <a:r>
              <a:rPr lang="en-US" sz="1600" dirty="0"/>
              <a:t>real world </a:t>
            </a:r>
            <a:r>
              <a:rPr lang="en-US" sz="1600" dirty="0" smtClean="0"/>
              <a:t>situation and provides context </a:t>
            </a:r>
            <a:r>
              <a:rPr lang="en-US" sz="1600" dirty="0"/>
              <a:t>for the Test </a:t>
            </a:r>
            <a:r>
              <a:rPr lang="en-US" sz="1600" dirty="0" smtClean="0"/>
              <a:t>Case</a:t>
            </a:r>
            <a:endParaRPr lang="en-US" sz="1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814" y="1491972"/>
            <a:ext cx="3160186" cy="4070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949173"/>
            <a:ext cx="3124200" cy="4070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347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724" y="685800"/>
            <a:ext cx="3207076" cy="4118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The Test </a:t>
            </a:r>
            <a:r>
              <a:rPr lang="en-US" dirty="0"/>
              <a:t>D</a:t>
            </a:r>
            <a:r>
              <a:rPr lang="en-US" dirty="0" smtClean="0"/>
              <a:t>ata </a:t>
            </a:r>
            <a:r>
              <a:rPr lang="en-US" dirty="0"/>
              <a:t>Documents for Each Test </a:t>
            </a:r>
            <a:r>
              <a:rPr lang="en-US" dirty="0" smtClean="0"/>
              <a:t>Case (</a:t>
            </a:r>
            <a:r>
              <a:rPr lang="en-US" dirty="0"/>
              <a:t>cont’d</a:t>
            </a:r>
            <a:r>
              <a:rPr lang="en-US" dirty="0" smtClean="0"/>
              <a:t>)</a:t>
            </a:r>
            <a:endParaRPr lang="en-US" dirty="0" smtClean="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19</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19</a:t>
            </a:fld>
            <a:endParaRPr lang="en-US" dirty="0"/>
          </a:p>
        </p:txBody>
      </p:sp>
      <p:sp>
        <p:nvSpPr>
          <p:cNvPr id="11" name="TextBox 10"/>
          <p:cNvSpPr txBox="1"/>
          <p:nvPr/>
        </p:nvSpPr>
        <p:spPr>
          <a:xfrm>
            <a:off x="6429337" y="762000"/>
            <a:ext cx="2714663" cy="3970318"/>
          </a:xfrm>
          <a:prstGeom prst="rect">
            <a:avLst/>
          </a:prstGeom>
          <a:noFill/>
        </p:spPr>
        <p:txBody>
          <a:bodyPr wrap="square" rtlCol="0">
            <a:spAutoFit/>
          </a:bodyPr>
          <a:lstStyle/>
          <a:p>
            <a:pPr marL="285750" indent="-285750">
              <a:buFont typeface="Arial" pitchFamily="34" charset="0"/>
              <a:buChar char="•"/>
            </a:pPr>
            <a:r>
              <a:rPr lang="en-US" sz="1600" dirty="0" smtClean="0"/>
              <a:t>Each Test Case includes a Test </a:t>
            </a:r>
            <a:r>
              <a:rPr lang="en-US" sz="1600" dirty="0"/>
              <a:t>D</a:t>
            </a:r>
            <a:r>
              <a:rPr lang="en-US" sz="1600" dirty="0" smtClean="0"/>
              <a:t>ata Specification that</a:t>
            </a:r>
          </a:p>
          <a:p>
            <a:pPr marL="627063" lvl="1" indent="-285750">
              <a:buFont typeface="Arial" pitchFamily="34" charset="0"/>
              <a:buChar char="-"/>
            </a:pPr>
            <a:r>
              <a:rPr lang="en-US" sz="1400" dirty="0" smtClean="0"/>
              <a:t>Lists data associated with the Test Story</a:t>
            </a:r>
          </a:p>
          <a:p>
            <a:pPr marL="627063" lvl="1" indent="-285750">
              <a:buFont typeface="Arial" pitchFamily="34" charset="0"/>
              <a:buChar char="-"/>
            </a:pPr>
            <a:r>
              <a:rPr lang="en-US" sz="1400" dirty="0" smtClean="0"/>
              <a:t>Consists </a:t>
            </a:r>
            <a:r>
              <a:rPr lang="en-US" sz="1400" dirty="0"/>
              <a:t>of </a:t>
            </a:r>
            <a:r>
              <a:rPr lang="en-US" sz="1400" dirty="0" smtClean="0"/>
              <a:t>typical information found in </a:t>
            </a:r>
            <a:r>
              <a:rPr lang="en-US" sz="1400" dirty="0"/>
              <a:t>the clinical </a:t>
            </a:r>
            <a:r>
              <a:rPr lang="en-US" sz="1400" dirty="0" smtClean="0"/>
              <a:t>setting </a:t>
            </a:r>
          </a:p>
          <a:p>
            <a:pPr marL="627063" lvl="1" indent="-285750">
              <a:buFont typeface="Arial" pitchFamily="34" charset="0"/>
              <a:buChar char="-"/>
            </a:pPr>
            <a:r>
              <a:rPr lang="en-US" sz="1400" dirty="0" smtClean="0"/>
              <a:t>Along with the Test Story, provides </a:t>
            </a:r>
            <a:r>
              <a:rPr lang="en-US" sz="1400" dirty="0"/>
              <a:t>sufficient information </a:t>
            </a:r>
            <a:r>
              <a:rPr lang="en-US" sz="1400" dirty="0" smtClean="0"/>
              <a:t>to </a:t>
            </a:r>
            <a:r>
              <a:rPr lang="en-US" sz="1400" dirty="0"/>
              <a:t>be entered into the EHR for </a:t>
            </a:r>
            <a:r>
              <a:rPr lang="en-US" sz="1400" dirty="0" smtClean="0"/>
              <a:t>the Test Case </a:t>
            </a:r>
          </a:p>
          <a:p>
            <a:pPr marL="285750" indent="-285750">
              <a:buFont typeface="Arial" pitchFamily="34" charset="0"/>
              <a:buChar char="•"/>
            </a:pPr>
            <a:r>
              <a:rPr lang="en-US" sz="1600" dirty="0" smtClean="0"/>
              <a:t>A test </a:t>
            </a:r>
            <a:r>
              <a:rPr lang="en-US" sz="1600" dirty="0"/>
              <a:t>message is </a:t>
            </a:r>
            <a:r>
              <a:rPr lang="en-US" sz="1600" dirty="0" smtClean="0"/>
              <a:t>generated using </a:t>
            </a:r>
            <a:r>
              <a:rPr lang="en-US" sz="1600" dirty="0"/>
              <a:t>these data and the EHR functions </a:t>
            </a:r>
          </a:p>
        </p:txBody>
      </p:sp>
      <p:sp>
        <p:nvSpPr>
          <p:cNvPr id="14" name="TextBox 13"/>
          <p:cNvSpPr txBox="1"/>
          <p:nvPr/>
        </p:nvSpPr>
        <p:spPr>
          <a:xfrm>
            <a:off x="152400" y="5587425"/>
            <a:ext cx="4190999" cy="523220"/>
          </a:xfrm>
          <a:prstGeom prst="rect">
            <a:avLst/>
          </a:prstGeom>
          <a:noFill/>
        </p:spPr>
        <p:txBody>
          <a:bodyPr wrap="square" rtlCol="0">
            <a:spAutoFit/>
          </a:bodyPr>
          <a:lstStyle/>
          <a:p>
            <a:r>
              <a:rPr lang="en-US" sz="1400" dirty="0" smtClean="0"/>
              <a:t>Example: Test Data pdf document for the LOI_1.0_1.1-GU_PRU </a:t>
            </a:r>
            <a:r>
              <a:rPr lang="en-US" sz="1400" dirty="0" err="1" smtClean="0"/>
              <a:t>Sed</a:t>
            </a:r>
            <a:r>
              <a:rPr lang="en-US" sz="1400" dirty="0" smtClean="0"/>
              <a:t> Rate Order Test Case</a:t>
            </a:r>
            <a:endParaRPr lang="en-US" sz="14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66350"/>
            <a:ext cx="3207076"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1714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Purpose</a:t>
            </a:r>
          </a:p>
        </p:txBody>
      </p:sp>
      <p:sp>
        <p:nvSpPr>
          <p:cNvPr id="3" name="Content Placeholder 2"/>
          <p:cNvSpPr>
            <a:spLocks noGrp="1"/>
          </p:cNvSpPr>
          <p:nvPr>
            <p:ph idx="1"/>
          </p:nvPr>
        </p:nvSpPr>
        <p:spPr>
          <a:xfrm>
            <a:off x="390525" y="914400"/>
            <a:ext cx="8353425" cy="5438775"/>
          </a:xfrm>
        </p:spPr>
        <p:txBody>
          <a:bodyPr>
            <a:normAutofit/>
          </a:bodyPr>
          <a:lstStyle/>
          <a:p>
            <a:pPr eaLnBrk="1" hangingPunct="1">
              <a:defRPr/>
            </a:pPr>
            <a:r>
              <a:rPr lang="en-US" dirty="0"/>
              <a:t>Provide an additional resource to explain the process of EHR </a:t>
            </a:r>
            <a:r>
              <a:rPr lang="en-US" dirty="0" smtClean="0"/>
              <a:t>testing </a:t>
            </a:r>
            <a:r>
              <a:rPr lang="en-US" dirty="0"/>
              <a:t>related to HL7 V2 Laboratory </a:t>
            </a:r>
            <a:r>
              <a:rPr lang="en-US" dirty="0" smtClean="0"/>
              <a:t>Orders Interface (LOI) </a:t>
            </a:r>
            <a:r>
              <a:rPr lang="en-US" dirty="0"/>
              <a:t>Messaging</a:t>
            </a:r>
          </a:p>
          <a:p>
            <a:pPr eaLnBrk="1" hangingPunct="1">
              <a:defRPr/>
            </a:pPr>
            <a:r>
              <a:rPr lang="en-US" dirty="0" smtClean="0"/>
              <a:t>Describe </a:t>
            </a:r>
            <a:r>
              <a:rPr lang="en-US" dirty="0"/>
              <a:t>NIST approach </a:t>
            </a:r>
            <a:r>
              <a:rPr lang="en-US" dirty="0" smtClean="0"/>
              <a:t>for assessing </a:t>
            </a:r>
            <a:r>
              <a:rPr lang="en-US" dirty="0"/>
              <a:t>and validating the test messages </a:t>
            </a:r>
          </a:p>
          <a:p>
            <a:pPr eaLnBrk="1" hangingPunct="1">
              <a:defRPr/>
            </a:pPr>
            <a:r>
              <a:rPr lang="en-US" dirty="0"/>
              <a:t>Provide an overview of the testing requirements</a:t>
            </a:r>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The Test </a:t>
            </a:r>
            <a:r>
              <a:rPr lang="en-US" dirty="0"/>
              <a:t>D</a:t>
            </a:r>
            <a:r>
              <a:rPr lang="en-US" dirty="0" smtClean="0"/>
              <a:t>ata </a:t>
            </a:r>
            <a:r>
              <a:rPr lang="en-US" dirty="0"/>
              <a:t>Documents for Each Test </a:t>
            </a:r>
            <a:r>
              <a:rPr lang="en-US" dirty="0" smtClean="0"/>
              <a:t>Case (</a:t>
            </a:r>
            <a:r>
              <a:rPr lang="en-US" dirty="0"/>
              <a:t>cont’d</a:t>
            </a:r>
            <a:r>
              <a:rPr lang="en-US" dirty="0" smtClean="0"/>
              <a:t>)</a:t>
            </a:r>
            <a:endParaRPr lang="en-US" dirty="0" smtClean="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20</a:t>
            </a:fld>
            <a:endParaRPr lang="en-US" sz="1400" dirty="0">
              <a:solidFill>
                <a:schemeClr val="bg1"/>
              </a:solidFill>
            </a:endParaRPr>
          </a:p>
        </p:txBody>
      </p:sp>
      <p:sp>
        <p:nvSpPr>
          <p:cNvPr id="2" name="TextBox 1"/>
          <p:cNvSpPr txBox="1"/>
          <p:nvPr/>
        </p:nvSpPr>
        <p:spPr>
          <a:xfrm>
            <a:off x="7010400" y="762000"/>
            <a:ext cx="2286000" cy="1569660"/>
          </a:xfrm>
          <a:prstGeom prst="rect">
            <a:avLst/>
          </a:prstGeom>
          <a:noFill/>
        </p:spPr>
        <p:txBody>
          <a:bodyPr wrap="square" rtlCol="0">
            <a:spAutoFit/>
          </a:bodyPr>
          <a:lstStyle/>
          <a:p>
            <a:r>
              <a:rPr lang="en-US" sz="1600" dirty="0" smtClean="0"/>
              <a:t>Each Test Case includes a Message </a:t>
            </a:r>
            <a:r>
              <a:rPr lang="en-US" sz="1600" dirty="0"/>
              <a:t>Content Data </a:t>
            </a:r>
            <a:r>
              <a:rPr lang="en-US" sz="1600" dirty="0" smtClean="0"/>
              <a:t>Sheet that shows a conformant </a:t>
            </a:r>
            <a:r>
              <a:rPr lang="en-US" sz="1600" dirty="0"/>
              <a:t>message </a:t>
            </a:r>
            <a:r>
              <a:rPr lang="en-US" sz="1600" dirty="0" smtClean="0"/>
              <a:t>instance</a:t>
            </a:r>
            <a:endParaRPr lang="en-US" sz="1600" dirty="0"/>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20</a:t>
            </a:fld>
            <a:endParaRPr lang="en-US" dirty="0"/>
          </a:p>
        </p:txBody>
      </p:sp>
      <p:sp>
        <p:nvSpPr>
          <p:cNvPr id="4" name="TextBox 3"/>
          <p:cNvSpPr txBox="1"/>
          <p:nvPr/>
        </p:nvSpPr>
        <p:spPr>
          <a:xfrm>
            <a:off x="7010400" y="3770293"/>
            <a:ext cx="1981199" cy="954107"/>
          </a:xfrm>
          <a:prstGeom prst="rect">
            <a:avLst/>
          </a:prstGeom>
          <a:noFill/>
        </p:spPr>
        <p:txBody>
          <a:bodyPr wrap="square" rtlCol="0">
            <a:spAutoFit/>
          </a:bodyPr>
          <a:lstStyle/>
          <a:p>
            <a:pPr algn="ctr"/>
            <a:r>
              <a:rPr lang="en-US" sz="1400" dirty="0" smtClean="0"/>
              <a:t>The category of the test data is listed in the Categorization column</a:t>
            </a:r>
            <a:endParaRPr lang="en-US" sz="1400" dirty="0"/>
          </a:p>
        </p:txBody>
      </p:sp>
      <p:sp>
        <p:nvSpPr>
          <p:cNvPr id="18" name="TextBox 17"/>
          <p:cNvSpPr txBox="1"/>
          <p:nvPr/>
        </p:nvSpPr>
        <p:spPr>
          <a:xfrm>
            <a:off x="152400" y="5587425"/>
            <a:ext cx="4190999" cy="523220"/>
          </a:xfrm>
          <a:prstGeom prst="rect">
            <a:avLst/>
          </a:prstGeom>
          <a:noFill/>
        </p:spPr>
        <p:txBody>
          <a:bodyPr wrap="square" rtlCol="0">
            <a:spAutoFit/>
          </a:bodyPr>
          <a:lstStyle/>
          <a:p>
            <a:r>
              <a:rPr lang="en-US" sz="1400" dirty="0" smtClean="0"/>
              <a:t>Example: Test Data pdf document for the LOI_1.0_1.1-GU_PRU </a:t>
            </a:r>
            <a:r>
              <a:rPr lang="en-US" sz="1400" dirty="0" err="1" smtClean="0"/>
              <a:t>Sed</a:t>
            </a:r>
            <a:r>
              <a:rPr lang="en-US" sz="1400" dirty="0" smtClean="0"/>
              <a:t> Rate Order Test Case</a:t>
            </a:r>
            <a:endParaRPr lang="en-US" sz="1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09" y="685800"/>
            <a:ext cx="3463891" cy="4488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742" y="1143000"/>
            <a:ext cx="3435458" cy="4466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flipV="1">
            <a:off x="6477000" y="1905000"/>
            <a:ext cx="744968" cy="20574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276600" y="2331660"/>
            <a:ext cx="3945367" cy="163074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545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70202"/>
            <a:ext cx="7955819" cy="3925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21</a:t>
            </a:fld>
            <a:endParaRPr lang="en-US"/>
          </a:p>
        </p:txBody>
      </p:sp>
      <p:sp>
        <p:nvSpPr>
          <p:cNvPr id="6" name="Content Placeholder 2"/>
          <p:cNvSpPr>
            <a:spLocks noGrp="1"/>
          </p:cNvSpPr>
          <p:nvPr>
            <p:ph idx="1"/>
          </p:nvPr>
        </p:nvSpPr>
        <p:spPr>
          <a:xfrm>
            <a:off x="457200" y="762000"/>
            <a:ext cx="8229600" cy="1447800"/>
          </a:xfrm>
        </p:spPr>
        <p:txBody>
          <a:bodyPr>
            <a:normAutofit/>
          </a:bodyPr>
          <a:lstStyle/>
          <a:p>
            <a:pPr eaLnBrk="1" hangingPunct="1">
              <a:defRPr/>
            </a:pPr>
            <a:r>
              <a:rPr lang="en-US" sz="1800" dirty="0"/>
              <a:t>The </a:t>
            </a:r>
            <a:r>
              <a:rPr lang="en-US" sz="1800" dirty="0" smtClean="0"/>
              <a:t>Message </a:t>
            </a:r>
            <a:r>
              <a:rPr lang="en-US" sz="1800" dirty="0"/>
              <a:t>C</a:t>
            </a:r>
            <a:r>
              <a:rPr lang="en-US" sz="1800" dirty="0" smtClean="0"/>
              <a:t>ontent </a:t>
            </a:r>
            <a:r>
              <a:rPr lang="en-US" sz="1800" dirty="0"/>
              <a:t>D</a:t>
            </a:r>
            <a:r>
              <a:rPr lang="en-US" sz="1800" dirty="0" smtClean="0"/>
              <a:t>ata </a:t>
            </a:r>
            <a:r>
              <a:rPr lang="en-US" sz="1800" dirty="0"/>
              <a:t>S</a:t>
            </a:r>
            <a:r>
              <a:rPr lang="en-US" sz="1800" dirty="0" smtClean="0"/>
              <a:t>heet shows the categorization of the test data that are provided for each Location</a:t>
            </a:r>
          </a:p>
          <a:p>
            <a:pPr eaLnBrk="1" hangingPunct="1">
              <a:defRPr/>
            </a:pPr>
            <a:r>
              <a:rPr lang="en-US" sz="1800" dirty="0" smtClean="0"/>
              <a:t>The category assigned to the data is </a:t>
            </a:r>
            <a:r>
              <a:rPr lang="en-US" sz="1800" dirty="0"/>
              <a:t>directly related to how the </a:t>
            </a:r>
            <a:r>
              <a:rPr lang="en-US" sz="1800" dirty="0" smtClean="0"/>
              <a:t>associated message </a:t>
            </a:r>
            <a:r>
              <a:rPr lang="en-US" sz="1800" dirty="0"/>
              <a:t>content is </a:t>
            </a:r>
            <a:r>
              <a:rPr lang="en-US" sz="1800" dirty="0" smtClean="0"/>
              <a:t>validated by the Test Tool, as shown in the table below</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spTree>
    <p:extLst>
      <p:ext uri="{BB962C8B-B14F-4D97-AF65-F5344CB8AC3E}">
        <p14:creationId xmlns:p14="http://schemas.microsoft.com/office/powerpoint/2010/main" val="685629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smtClean="0"/>
              <a:t>Test Data Validation</a:t>
            </a:r>
          </a:p>
        </p:txBody>
      </p:sp>
      <p:sp>
        <p:nvSpPr>
          <p:cNvPr id="3" name="Content Placeholder 2"/>
          <p:cNvSpPr>
            <a:spLocks noGrp="1"/>
          </p:cNvSpPr>
          <p:nvPr>
            <p:ph idx="1"/>
          </p:nvPr>
        </p:nvSpPr>
        <p:spPr>
          <a:xfrm>
            <a:off x="457200" y="838200"/>
            <a:ext cx="8229600" cy="5257800"/>
          </a:xfrm>
        </p:spPr>
        <p:txBody>
          <a:bodyPr>
            <a:normAutofit fontScale="92500" lnSpcReduction="10000"/>
          </a:bodyPr>
          <a:lstStyle/>
          <a:p>
            <a:pPr eaLnBrk="1" hangingPunct="1">
              <a:defRPr/>
            </a:pPr>
            <a:r>
              <a:rPr lang="en-US" sz="2000" dirty="0"/>
              <a:t>The Test Tool validates a message for the </a:t>
            </a:r>
            <a:r>
              <a:rPr lang="en-US" sz="2000" i="1" dirty="0"/>
              <a:t>presence and exact</a:t>
            </a:r>
            <a:r>
              <a:rPr lang="en-US" sz="2000" dirty="0"/>
              <a:t> </a:t>
            </a:r>
            <a:r>
              <a:rPr lang="en-US" sz="2000" i="1" dirty="0"/>
              <a:t>content</a:t>
            </a:r>
            <a:r>
              <a:rPr lang="en-US" sz="2000" dirty="0"/>
              <a:t> of the data for Locations assigned to the </a:t>
            </a:r>
            <a:r>
              <a:rPr lang="en-US" sz="2000" b="1" dirty="0"/>
              <a:t>IG Fixed </a:t>
            </a:r>
            <a:r>
              <a:rPr lang="en-US" sz="2000" dirty="0"/>
              <a:t>category and </a:t>
            </a:r>
            <a:r>
              <a:rPr lang="en-US" sz="2000" dirty="0" smtClean="0"/>
              <a:t>the </a:t>
            </a:r>
            <a:r>
              <a:rPr lang="en-US" sz="2000" b="1" dirty="0"/>
              <a:t>Test Case Fixed </a:t>
            </a:r>
            <a:r>
              <a:rPr lang="en-US" sz="2000" dirty="0"/>
              <a:t>category </a:t>
            </a:r>
          </a:p>
          <a:p>
            <a:pPr eaLnBrk="1" hangingPunct="1">
              <a:defRPr/>
            </a:pPr>
            <a:r>
              <a:rPr lang="en-US" sz="2000" dirty="0" smtClean="0"/>
              <a:t>The Test Tool validates a message for the </a:t>
            </a:r>
            <a:r>
              <a:rPr lang="en-US" sz="2000" i="1" dirty="0" smtClean="0"/>
              <a:t>presence</a:t>
            </a:r>
            <a:r>
              <a:rPr lang="en-US" sz="2000" dirty="0" smtClean="0"/>
              <a:t> of data for Locations assigned to any of the other categories</a:t>
            </a:r>
          </a:p>
          <a:p>
            <a:pPr lvl="1" eaLnBrk="1" hangingPunct="1">
              <a:defRPr/>
            </a:pPr>
            <a:r>
              <a:rPr lang="en-US" sz="1800" dirty="0"/>
              <a:t>These data are necessary for the transaction, but the exact content is either not relevant for the Test Case or may be system-dependent</a:t>
            </a:r>
          </a:p>
          <a:p>
            <a:pPr lvl="1" eaLnBrk="1" hangingPunct="1">
              <a:defRPr/>
            </a:pPr>
            <a:r>
              <a:rPr lang="en-US" sz="1800" dirty="0" smtClean="0"/>
              <a:t>Example: Universal ID for the Performing Organization</a:t>
            </a:r>
          </a:p>
          <a:p>
            <a:pPr lvl="1" eaLnBrk="1" hangingPunct="1">
              <a:defRPr/>
            </a:pPr>
            <a:endParaRPr lang="en-US" sz="1600" dirty="0" smtClean="0"/>
          </a:p>
          <a:p>
            <a:pPr lvl="1" eaLnBrk="1" hangingPunct="1">
              <a:defRPr/>
            </a:pPr>
            <a:endParaRPr lang="en-US" sz="1600" dirty="0"/>
          </a:p>
          <a:p>
            <a:pPr lvl="1" eaLnBrk="1" hangingPunct="1">
              <a:defRPr/>
            </a:pPr>
            <a:endParaRPr lang="en-US" sz="1600" dirty="0" smtClean="0"/>
          </a:p>
          <a:p>
            <a:pPr lvl="1" eaLnBrk="1" hangingPunct="1">
              <a:defRPr/>
            </a:pPr>
            <a:endParaRPr lang="en-US" sz="1600" dirty="0" smtClean="0"/>
          </a:p>
          <a:p>
            <a:pPr lvl="1" eaLnBrk="1" hangingPunct="1">
              <a:defRPr/>
            </a:pPr>
            <a:endParaRPr lang="en-US" sz="1600" dirty="0"/>
          </a:p>
          <a:p>
            <a:pPr lvl="1" eaLnBrk="1" hangingPunct="1">
              <a:defRPr/>
            </a:pPr>
            <a:endParaRPr lang="en-US" sz="1600" dirty="0"/>
          </a:p>
          <a:p>
            <a:pPr lvl="1" eaLnBrk="1" hangingPunct="1">
              <a:defRPr/>
            </a:pPr>
            <a:endParaRPr lang="en-US" sz="1600" dirty="0" smtClean="0"/>
          </a:p>
          <a:p>
            <a:pPr lvl="1" eaLnBrk="1" hangingPunct="1">
              <a:defRPr/>
            </a:pPr>
            <a:endParaRPr lang="en-US" sz="1600" dirty="0" smtClean="0"/>
          </a:p>
          <a:p>
            <a:pPr eaLnBrk="1" hangingPunct="1">
              <a:defRPr/>
            </a:pPr>
            <a:r>
              <a:rPr lang="en-US" sz="2000" dirty="0"/>
              <a:t>The testing laboratory may also </a:t>
            </a:r>
            <a:r>
              <a:rPr lang="en-US" sz="2000" dirty="0" smtClean="0"/>
              <a:t>inspect </a:t>
            </a:r>
            <a:r>
              <a:rPr lang="en-US" sz="2000" dirty="0"/>
              <a:t>the </a:t>
            </a:r>
            <a:r>
              <a:rPr lang="en-US" sz="2000" dirty="0" smtClean="0"/>
              <a:t>message during validation; the Inspection Test Guides in the Test Procedure document provide guidance </a:t>
            </a:r>
            <a:endParaRPr lang="en-US" sz="2000" dirty="0"/>
          </a:p>
          <a:p>
            <a:pPr lvl="1" eaLnBrk="1" hangingPunct="1">
              <a:defRPr/>
            </a:pPr>
            <a:endParaRPr lang="en-US" sz="1800"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sp>
        <p:nvSpPr>
          <p:cNvPr id="4" name="Slide Number Placeholder 3"/>
          <p:cNvSpPr>
            <a:spLocks noGrp="1"/>
          </p:cNvSpPr>
          <p:nvPr>
            <p:ph type="sldNum" sz="quarter" idx="10"/>
          </p:nvPr>
        </p:nvSpPr>
        <p:spPr/>
        <p:txBody>
          <a:bodyPr/>
          <a:lstStyle/>
          <a:p>
            <a:pPr>
              <a:defRPr/>
            </a:pPr>
            <a:fld id="{38B21DEC-B2E7-4DB1-B478-8098B74F8C3E}" type="slidenum">
              <a:rPr lang="en-US" smtClean="0"/>
              <a:pPr>
                <a:defRPr/>
              </a:pPr>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40469217"/>
              </p:ext>
            </p:extLst>
          </p:nvPr>
        </p:nvGraphicFramePr>
        <p:xfrm>
          <a:off x="304800" y="3124200"/>
          <a:ext cx="8610600" cy="1722120"/>
        </p:xfrm>
        <a:graphic>
          <a:graphicData uri="http://schemas.openxmlformats.org/drawingml/2006/table">
            <a:tbl>
              <a:tblPr>
                <a:tableStyleId>{284E427A-3D55-4303-BF80-6455036E1DE7}</a:tableStyleId>
              </a:tblPr>
              <a:tblGrid>
                <a:gridCol w="952500"/>
                <a:gridCol w="2171700"/>
                <a:gridCol w="1600200"/>
                <a:gridCol w="3886200"/>
              </a:tblGrid>
              <a:tr h="191310">
                <a:tc>
                  <a:txBody>
                    <a:bodyPr/>
                    <a:lstStyle/>
                    <a:p>
                      <a:pPr algn="ctr"/>
                      <a:r>
                        <a:rPr lang="en-US" sz="1100" b="1" dirty="0"/>
                        <a:t>Location</a:t>
                      </a:r>
                    </a:p>
                  </a:txBody>
                  <a:tcPr anchor="ctr"/>
                </a:tc>
                <a:tc>
                  <a:txBody>
                    <a:bodyPr/>
                    <a:lstStyle/>
                    <a:p>
                      <a:pPr algn="ctr"/>
                      <a:r>
                        <a:rPr lang="en-US" sz="1100" b="1" dirty="0" smtClean="0"/>
                        <a:t>Value</a:t>
                      </a:r>
                      <a:endParaRPr lang="en-US" sz="1100" b="1" dirty="0"/>
                    </a:p>
                  </a:txBody>
                  <a:tcPr anchor="ctr"/>
                </a:tc>
                <a:tc>
                  <a:txBody>
                    <a:bodyPr/>
                    <a:lstStyle/>
                    <a:p>
                      <a:pPr algn="ctr"/>
                      <a:r>
                        <a:rPr lang="en-US" sz="1100" b="1" dirty="0" smtClean="0"/>
                        <a:t>Category</a:t>
                      </a:r>
                      <a:endParaRPr lang="en-US" sz="1100" b="1" dirty="0"/>
                    </a:p>
                  </a:txBody>
                  <a:tcPr anchor="ctr"/>
                </a:tc>
                <a:tc>
                  <a:txBody>
                    <a:bodyPr/>
                    <a:lstStyle/>
                    <a:p>
                      <a:pPr algn="ctr"/>
                      <a:r>
                        <a:rPr lang="en-US" sz="1100" b="1" dirty="0" smtClean="0"/>
                        <a:t>Assessment</a:t>
                      </a:r>
                      <a:endParaRPr lang="en-US" sz="1100" b="1" dirty="0"/>
                    </a:p>
                  </a:txBody>
                  <a:tcPr anchor="ctr"/>
                </a:tc>
              </a:tr>
              <a:tr h="191310">
                <a:tc>
                  <a:txBody>
                    <a:bodyPr/>
                    <a:lstStyle/>
                    <a:p>
                      <a:r>
                        <a:rPr lang="en-US" sz="1100" dirty="0" smtClean="0"/>
                        <a:t>PRT.4.1</a:t>
                      </a:r>
                      <a:endParaRPr lang="en-US" sz="1100" dirty="0"/>
                    </a:p>
                  </a:txBody>
                  <a:tcPr anchor="ctr"/>
                </a:tc>
                <a:tc>
                  <a:txBody>
                    <a:bodyPr/>
                    <a:lstStyle/>
                    <a:p>
                      <a:r>
                        <a:rPr lang="en-US" sz="1100" dirty="0" smtClean="0">
                          <a:effectLst/>
                        </a:rPr>
                        <a:t>RTC</a:t>
                      </a:r>
                      <a:endParaRPr lang="en-US" sz="1100" dirty="0"/>
                    </a:p>
                  </a:txBody>
                  <a:tcPr anchor="ctr"/>
                </a:tc>
                <a:tc>
                  <a:txBody>
                    <a:bodyPr/>
                    <a:lstStyle/>
                    <a:p>
                      <a:r>
                        <a:rPr lang="en-US" sz="1100" dirty="0"/>
                        <a:t>Test Case Fixed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Content must be </a:t>
                      </a:r>
                      <a:r>
                        <a:rPr lang="en-US" sz="1100" u="sng" dirty="0" smtClean="0">
                          <a:latin typeface="+mn-lt"/>
                        </a:rPr>
                        <a:t>present and exactly</a:t>
                      </a:r>
                      <a:r>
                        <a:rPr lang="en-US" sz="1100" u="none" baseline="0" dirty="0" smtClean="0">
                          <a:latin typeface="+mn-lt"/>
                        </a:rPr>
                        <a:t> “RTC”</a:t>
                      </a:r>
                      <a:endParaRPr lang="en-US" sz="1100" u="none" kern="1200" dirty="0" smtClean="0">
                        <a:solidFill>
                          <a:schemeClr val="dk1"/>
                        </a:solidFill>
                        <a:effectLst/>
                        <a:latin typeface="+mn-lt"/>
                        <a:ea typeface="+mn-ea"/>
                        <a:cs typeface="+mn-cs"/>
                      </a:endParaRPr>
                    </a:p>
                  </a:txBody>
                  <a:tcPr anchor="ctr"/>
                </a:tc>
              </a:tr>
              <a:tr h="325228">
                <a:tc>
                  <a:txBody>
                    <a:bodyPr/>
                    <a:lstStyle/>
                    <a:p>
                      <a:r>
                        <a:rPr lang="en-US" sz="1100" dirty="0" smtClean="0"/>
                        <a:t>PRT.4.2</a:t>
                      </a:r>
                      <a:endParaRPr lang="en-US" sz="1100" dirty="0"/>
                    </a:p>
                  </a:txBody>
                  <a:tcPr anchor="ctr"/>
                </a:tc>
                <a:tc>
                  <a:txBody>
                    <a:bodyPr/>
                    <a:lstStyle/>
                    <a:p>
                      <a:r>
                        <a:rPr lang="en-US" sz="1100" dirty="0" smtClean="0">
                          <a:effectLst/>
                        </a:rPr>
                        <a:t>Result Copies To</a:t>
                      </a:r>
                      <a:endParaRPr lang="en-US" sz="11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Changeable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Content must be </a:t>
                      </a:r>
                      <a:r>
                        <a:rPr lang="en-US" sz="1100" u="sng" dirty="0" smtClean="0"/>
                        <a:t>present</a:t>
                      </a:r>
                      <a:r>
                        <a:rPr lang="en-US" sz="1100" dirty="0" smtClean="0"/>
                        <a:t> and should be a value equivalent</a:t>
                      </a:r>
                      <a:r>
                        <a:rPr lang="en-US" sz="1100" baseline="0" dirty="0" smtClean="0"/>
                        <a:t> to “Result Copies To</a:t>
                      </a:r>
                      <a:r>
                        <a:rPr lang="en-US" sz="1100" dirty="0" smtClean="0">
                          <a:effectLst/>
                        </a:rPr>
                        <a:t>”</a:t>
                      </a:r>
                      <a:endParaRPr lang="en-US" sz="1100" dirty="0" smtClean="0"/>
                    </a:p>
                  </a:txBody>
                  <a:tcPr anchor="ctr"/>
                </a:tc>
              </a:tr>
              <a:tr h="191310">
                <a:tc>
                  <a:txBody>
                    <a:bodyPr/>
                    <a:lstStyle/>
                    <a:p>
                      <a:r>
                        <a:rPr lang="en-US" sz="1100" dirty="0" smtClean="0"/>
                        <a:t>PRT.4.3</a:t>
                      </a:r>
                      <a:endParaRPr lang="en-US" sz="1100" dirty="0"/>
                    </a:p>
                  </a:txBody>
                  <a:tcPr anchor="ctr"/>
                </a:tc>
                <a:tc>
                  <a:txBody>
                    <a:bodyPr/>
                    <a:lstStyle/>
                    <a:p>
                      <a:r>
                        <a:rPr lang="en-US" sz="1100" dirty="0" smtClean="0"/>
                        <a:t>HL70912</a:t>
                      </a:r>
                      <a:endParaRPr lang="en-US" sz="1100" dirty="0"/>
                    </a:p>
                  </a:txBody>
                  <a:tcPr anchor="ctr"/>
                </a:tc>
                <a:tc>
                  <a:txBody>
                    <a:bodyPr/>
                    <a:lstStyle/>
                    <a:p>
                      <a:r>
                        <a:rPr lang="en-US" sz="1100" dirty="0" smtClean="0"/>
                        <a:t>IG Fixed </a:t>
                      </a:r>
                      <a:r>
                        <a:rPr lang="en-US" sz="1100" dirty="0"/>
                        <a:t>Data</a:t>
                      </a:r>
                    </a:p>
                  </a:txBody>
                  <a:tcPr anchor="ctr"/>
                </a:tc>
                <a:tc>
                  <a:txBody>
                    <a:bodyPr/>
                    <a:lstStyle/>
                    <a:p>
                      <a:r>
                        <a:rPr lang="en-US" sz="1100" dirty="0" smtClean="0"/>
                        <a:t>Content must be </a:t>
                      </a:r>
                      <a:r>
                        <a:rPr lang="en-US" sz="1100" u="sng" dirty="0" smtClean="0"/>
                        <a:t>present </a:t>
                      </a:r>
                      <a:r>
                        <a:rPr lang="en-US" sz="1100" u="sng" dirty="0" smtClean="0">
                          <a:solidFill>
                            <a:schemeClr val="tx1"/>
                          </a:solidFill>
                        </a:rPr>
                        <a:t>and exactly</a:t>
                      </a:r>
                      <a:r>
                        <a:rPr lang="en-US" sz="1100" u="none" dirty="0" smtClean="0"/>
                        <a:t> “HL70912</a:t>
                      </a:r>
                      <a:r>
                        <a:rPr lang="en-US" sz="1100" dirty="0" smtClean="0"/>
                        <a:t>”</a:t>
                      </a:r>
                      <a:endParaRPr lang="en-US" sz="1100" dirty="0"/>
                    </a:p>
                  </a:txBody>
                  <a:tcPr anchor="ctr"/>
                </a:tc>
              </a:tr>
              <a:tr h="1913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effectLst/>
                        </a:rPr>
                        <a:t>MSH.3.1</a:t>
                      </a:r>
                      <a:endParaRPr lang="en-US" sz="1100" dirty="0" smtClean="0"/>
                    </a:p>
                  </a:txBody>
                  <a:tcPr anchor="ctr"/>
                </a:tc>
                <a:tc>
                  <a:txBody>
                    <a:bodyPr/>
                    <a:lstStyle/>
                    <a:p>
                      <a:r>
                        <a:rPr lang="en-US" sz="1100" dirty="0" smtClean="0">
                          <a:effectLst/>
                        </a:rPr>
                        <a:t>NIST EHR</a:t>
                      </a:r>
                      <a:endParaRPr lang="en-US" sz="11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Configurable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Content must be </a:t>
                      </a:r>
                      <a:r>
                        <a:rPr lang="en-US" sz="1100" u="sng" dirty="0" smtClean="0"/>
                        <a:t>present </a:t>
                      </a:r>
                      <a:r>
                        <a:rPr lang="en-US" sz="1100" dirty="0" smtClean="0"/>
                        <a:t>and should be an equivalent value </a:t>
                      </a:r>
                    </a:p>
                  </a:txBody>
                  <a:tcPr anchor="ctr"/>
                </a:tc>
              </a:tr>
              <a:tr h="191310">
                <a:tc>
                  <a:txBody>
                    <a:bodyPr/>
                    <a:lstStyle/>
                    <a:p>
                      <a:r>
                        <a:rPr lang="en-US" sz="1100" dirty="0" smtClean="0">
                          <a:effectLst/>
                        </a:rPr>
                        <a:t>MSH.3.3</a:t>
                      </a:r>
                      <a:endParaRPr lang="en-US" sz="1100" dirty="0"/>
                    </a:p>
                  </a:txBody>
                  <a:tcPr anchor="ctr"/>
                </a:tc>
                <a:tc>
                  <a:txBody>
                    <a:bodyPr/>
                    <a:lstStyle/>
                    <a:p>
                      <a:r>
                        <a:rPr lang="en-US" sz="1100" dirty="0" smtClean="0"/>
                        <a:t>ISO</a:t>
                      </a:r>
                      <a:endParaRPr lang="en-US" sz="11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IG Fixed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Content must be </a:t>
                      </a:r>
                      <a:r>
                        <a:rPr lang="en-US" sz="1100" u="sng" dirty="0" smtClean="0"/>
                        <a:t>present </a:t>
                      </a:r>
                      <a:r>
                        <a:rPr lang="en-US" sz="1100" u="sng" dirty="0" smtClean="0">
                          <a:solidFill>
                            <a:schemeClr val="tx1"/>
                          </a:solidFill>
                        </a:rPr>
                        <a:t>and exactly</a:t>
                      </a:r>
                      <a:r>
                        <a:rPr lang="en-US" sz="1100" u="none" dirty="0" smtClean="0"/>
                        <a:t> “ISO</a:t>
                      </a:r>
                      <a:r>
                        <a:rPr lang="en-US" sz="1100" dirty="0" smtClean="0"/>
                        <a:t>” </a:t>
                      </a:r>
                    </a:p>
                  </a:txBody>
                  <a:tcPr anchor="ctr"/>
                </a:tc>
              </a:tr>
            </a:tbl>
          </a:graphicData>
        </a:graphic>
      </p:graphicFrame>
    </p:spTree>
    <p:extLst>
      <p:ext uri="{BB962C8B-B14F-4D97-AF65-F5344CB8AC3E}">
        <p14:creationId xmlns:p14="http://schemas.microsoft.com/office/powerpoint/2010/main" val="2745579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76225" y="76200"/>
            <a:ext cx="8562975" cy="523220"/>
          </a:xfrm>
        </p:spPr>
        <p:txBody>
          <a:bodyPr/>
          <a:lstStyle/>
          <a:p>
            <a:pPr eaLnBrk="1" hangingPunct="1"/>
            <a:r>
              <a:rPr lang="en-US" dirty="0" smtClean="0">
                <a:solidFill>
                  <a:schemeClr val="tx1"/>
                </a:solidFill>
              </a:rPr>
              <a:t>LOI Validation </a:t>
            </a:r>
            <a:r>
              <a:rPr lang="en-US" dirty="0" smtClean="0"/>
              <a:t>Tool Overview </a:t>
            </a:r>
          </a:p>
        </p:txBody>
      </p:sp>
      <p:graphicFrame>
        <p:nvGraphicFramePr>
          <p:cNvPr id="17" name="Table 16"/>
          <p:cNvGraphicFramePr>
            <a:graphicFrameLocks noGrp="1"/>
          </p:cNvGraphicFramePr>
          <p:nvPr>
            <p:extLst>
              <p:ext uri="{D42A27DB-BD31-4B8C-83A1-F6EECF244321}">
                <p14:modId xmlns:p14="http://schemas.microsoft.com/office/powerpoint/2010/main" val="1633863229"/>
              </p:ext>
            </p:extLst>
          </p:nvPr>
        </p:nvGraphicFramePr>
        <p:xfrm>
          <a:off x="420688" y="1219200"/>
          <a:ext cx="8275637" cy="2941442"/>
        </p:xfrm>
        <a:graphic>
          <a:graphicData uri="http://schemas.openxmlformats.org/drawingml/2006/table">
            <a:tbl>
              <a:tblPr firstRow="1" bandRow="1">
                <a:tableStyleId>{5C22544A-7EE6-4342-B048-85BDC9FD1C3A}</a:tableStyleId>
              </a:tblPr>
              <a:tblGrid>
                <a:gridCol w="1880825"/>
                <a:gridCol w="6394812"/>
              </a:tblGrid>
              <a:tr h="381022">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23" marB="4572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59440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sym typeface="Wingdings" pitchFamily="2" charset="2"/>
                        </a:rPr>
                        <a:t>LOI Context-free  </a:t>
                      </a:r>
                      <a:r>
                        <a:rPr lang="en-US" sz="1100" b="1" dirty="0" smtClean="0">
                          <a:sym typeface="Wingdings" pitchFamily="2" charset="2"/>
                        </a:rPr>
                        <a:t>Validation</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smtClean="0">
                          <a:sym typeface="Wingdings" pitchFamily="2" charset="2"/>
                        </a:rPr>
                        <a:t>(No Test Cases - T</a:t>
                      </a:r>
                      <a:r>
                        <a:rPr lang="en-US" sz="1100" b="1" dirty="0" smtClean="0"/>
                        <a:t>est any LOI message created by EHR senders</a:t>
                      </a:r>
                      <a:endParaRPr lang="en-US" sz="1100" b="0" dirty="0" smtClean="0"/>
                    </a:p>
                    <a:p>
                      <a:pPr marL="171450" lvl="1" indent="-171450">
                        <a:buFont typeface="Arial" pitchFamily="34" charset="0"/>
                        <a:buChar char="•"/>
                        <a:defRPr/>
                      </a:pPr>
                      <a:r>
                        <a:rPr lang="en-US" sz="1100" b="0" dirty="0" smtClean="0"/>
                        <a:t>Context (e.g. type and results of lab test) is unknown to validation tool</a:t>
                      </a:r>
                    </a:p>
                    <a:p>
                      <a:pPr marL="171450" lvl="1" indent="-171450">
                        <a:buFont typeface="Arial" pitchFamily="34" charset="0"/>
                        <a:buChar char="•"/>
                        <a:defRPr/>
                      </a:pPr>
                      <a:r>
                        <a:rPr lang="en-US" sz="1100" b="0" dirty="0" smtClean="0"/>
                        <a:t>Provides a simple and convenient method for testing message structure and most vocabulary</a:t>
                      </a:r>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62477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sym typeface="Wingdings" pitchFamily="2" charset="2"/>
                        </a:rPr>
                        <a:t>LOI C</a:t>
                      </a:r>
                      <a:r>
                        <a:rPr lang="en-US" sz="1100" b="1" dirty="0" smtClean="0">
                          <a:sym typeface="Wingdings" pitchFamily="2" charset="2"/>
                        </a:rPr>
                        <a:t>ontext-based Validation</a:t>
                      </a:r>
                      <a:endParaRPr lang="en-US" sz="1100" b="1" dirty="0" smtClean="0"/>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smtClean="0">
                          <a:solidFill>
                            <a:schemeClr val="tx1"/>
                          </a:solidFill>
                        </a:rPr>
                        <a:t>(</a:t>
                      </a:r>
                      <a:r>
                        <a:rPr lang="en-US" sz="1100" b="1" dirty="0" smtClean="0">
                          <a:sym typeface="Wingdings" pitchFamily="2" charset="2"/>
                        </a:rPr>
                        <a:t>Test Cases </a:t>
                      </a:r>
                      <a:r>
                        <a:rPr lang="en-US" sz="1100" b="1" dirty="0" smtClean="0">
                          <a:solidFill>
                            <a:schemeClr val="tx1"/>
                          </a:solidFill>
                        </a:rPr>
                        <a:t>- Test LOI message </a:t>
                      </a:r>
                      <a:r>
                        <a:rPr lang="en-US" sz="1100" b="1" baseline="0" dirty="0" smtClean="0">
                          <a:solidFill>
                            <a:schemeClr val="tx1"/>
                          </a:solidFill>
                        </a:rPr>
                        <a:t>associated with a specific test scenario</a:t>
                      </a:r>
                      <a:r>
                        <a:rPr lang="en-US" sz="1100" b="1" dirty="0" smtClean="0">
                          <a:solidFill>
                            <a:schemeClr val="tx1"/>
                          </a:solidFill>
                          <a:sym typeface="Wingdings" pitchFamily="2" charset="2"/>
                        </a:rPr>
                        <a:t>)</a:t>
                      </a:r>
                    </a:p>
                    <a:p>
                      <a:pPr marL="171450" lvl="1" indent="-171450">
                        <a:buFont typeface="Arial" pitchFamily="34" charset="0"/>
                        <a:buChar char="•"/>
                        <a:defRPr/>
                      </a:pPr>
                      <a:r>
                        <a:rPr lang="en-US" sz="1100" b="0" dirty="0" smtClean="0"/>
                        <a:t>Context (e.g. type and results of lab test) is known to validation tool</a:t>
                      </a:r>
                    </a:p>
                    <a:p>
                      <a:pPr marL="171450" lvl="1" indent="-171450">
                        <a:buFont typeface="Arial" pitchFamily="34" charset="0"/>
                        <a:buChar char="•"/>
                        <a:defRPr/>
                      </a:pPr>
                      <a:r>
                        <a:rPr lang="en-US" sz="1100" b="0" dirty="0" smtClean="0"/>
                        <a:t>All conformance requirements of LOI implementation guide can be assessed</a:t>
                      </a:r>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Profile Viewer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 </a:t>
                      </a:r>
                      <a:r>
                        <a:rPr lang="en-US" sz="1100" b="0" dirty="0" err="1" smtClean="0"/>
                        <a:t>browsable</a:t>
                      </a:r>
                      <a:r>
                        <a:rPr lang="en-US" sz="1100" b="0" dirty="0" smtClean="0"/>
                        <a:t> version of the conformance profile which encapsulates the requirements. Can be used to assist in the interpretation of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267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Vocabulary Browser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 </a:t>
                      </a:r>
                      <a:r>
                        <a:rPr lang="en-US" sz="1100" b="0" dirty="0" err="1" smtClean="0"/>
                        <a:t>browsable</a:t>
                      </a:r>
                      <a:r>
                        <a:rPr lang="en-US" sz="1100" b="0" dirty="0" smtClean="0"/>
                        <a:t> view of the vocabulary requirements. Can be used to assist in the interpretation of value set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Documentation</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access to documents which will assist in using the tool (including test plans, data sheet and juror document supplements).</a:t>
                      </a:r>
                      <a:endParaRPr lang="en-US" sz="1100" dirty="0" smtClean="0"/>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tr>
            </a:tbl>
          </a:graphicData>
        </a:graphic>
      </p:graphicFrame>
      <p:sp>
        <p:nvSpPr>
          <p:cNvPr id="4124" name="Rectangle 45"/>
          <p:cNvSpPr>
            <a:spLocks noChangeArrowheads="1"/>
          </p:cNvSpPr>
          <p:nvPr/>
        </p:nvSpPr>
        <p:spPr bwMode="auto">
          <a:xfrm>
            <a:off x="323850" y="4343400"/>
            <a:ext cx="86677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smtClean="0"/>
              <a:t>No </a:t>
            </a:r>
            <a:r>
              <a:rPr lang="en-US" sz="1200" b="0" dirty="0"/>
              <a:t>registration or </a:t>
            </a:r>
            <a:r>
              <a:rPr lang="en-US" sz="1200" b="0" dirty="0" smtClean="0"/>
              <a:t>log-in </a:t>
            </a:r>
            <a:r>
              <a:rPr lang="en-US" sz="1200" b="0" dirty="0"/>
              <a:t>credentials are needed.  Simply click link on the link </a:t>
            </a:r>
            <a:r>
              <a:rPr lang="en-US" sz="1200" b="0" dirty="0" smtClean="0"/>
              <a:t>below and </a:t>
            </a:r>
            <a:r>
              <a:rPr lang="en-US" sz="1200" b="0" dirty="0"/>
              <a:t>send/paste/load message into tool to obtain </a:t>
            </a:r>
            <a:r>
              <a:rPr lang="en-US" sz="1200" b="0" dirty="0" smtClean="0"/>
              <a:t>a Validation Report.</a:t>
            </a:r>
          </a:p>
          <a:p>
            <a:pPr marL="0" lvl="1"/>
            <a:endParaRPr lang="en-US" sz="1200" b="0" dirty="0" smtClean="0"/>
          </a:p>
          <a:p>
            <a:pPr marL="0" lvl="1"/>
            <a:endParaRPr lang="en-US" sz="1200" b="0" dirty="0" smtClean="0"/>
          </a:p>
          <a:p>
            <a:pPr marL="0" lvl="1"/>
            <a:r>
              <a:rPr lang="en-US" sz="1200" b="0" dirty="0" smtClean="0"/>
              <a:t>NOTE</a:t>
            </a:r>
            <a:r>
              <a:rPr lang="en-US" sz="1200" b="0" dirty="0"/>
              <a:t>: The Test Tool (.war file) can also be downloaded and installed locally.</a:t>
            </a:r>
          </a:p>
          <a:p>
            <a:pPr marL="0" lvl="1"/>
            <a:r>
              <a:rPr lang="en-US" sz="1200" b="0" dirty="0"/>
              <a:t>NOTE: </a:t>
            </a:r>
            <a:r>
              <a:rPr lang="en-US" sz="1200" dirty="0"/>
              <a:t>Web Application is compatible with Internet Explorer versions 8 and 9, Firefox, and Chrome. Recommended browsers are Internet Explorer 9, Firefox and </a:t>
            </a:r>
            <a:r>
              <a:rPr lang="en-US" sz="1200" dirty="0" smtClean="0"/>
              <a:t>Chrome.</a:t>
            </a:r>
            <a:endParaRPr lang="en-US" sz="1400" dirty="0"/>
          </a:p>
          <a:p>
            <a:pPr marL="0" lvl="1"/>
            <a:endParaRPr lang="en-US" sz="700" dirty="0"/>
          </a:p>
          <a:p>
            <a:pPr marL="0" lvl="1"/>
            <a:r>
              <a:rPr lang="en-US" sz="1200" b="0" dirty="0" smtClean="0"/>
              <a:t>Register </a:t>
            </a:r>
            <a:r>
              <a:rPr lang="en-US" sz="1200" b="0" dirty="0"/>
              <a:t>to Google Group at</a:t>
            </a:r>
            <a:r>
              <a:rPr lang="en-US" sz="1200" b="0" dirty="0" smtClean="0"/>
              <a:t>: </a:t>
            </a:r>
            <a:r>
              <a:rPr lang="en-US" sz="1200" dirty="0">
                <a:hlinkClick r:id="rId2"/>
              </a:rPr>
              <a:t>https://groups.google.com/forum/?hl=en#!forum/hl7v2-lab-orders-interface-testing</a:t>
            </a:r>
            <a:r>
              <a:rPr lang="en-US" sz="1200" b="0" dirty="0" smtClean="0"/>
              <a:t> </a:t>
            </a:r>
            <a:r>
              <a:rPr lang="en-US" sz="1200" dirty="0" smtClean="0"/>
              <a:t>to </a:t>
            </a:r>
            <a:r>
              <a:rPr lang="en-US" sz="1200" b="0" dirty="0" smtClean="0"/>
              <a:t>ask </a:t>
            </a:r>
            <a:r>
              <a:rPr lang="en-US" sz="1200" b="0" dirty="0"/>
              <a:t>questions and provide feedback. </a:t>
            </a:r>
          </a:p>
        </p:txBody>
      </p:sp>
      <p:sp>
        <p:nvSpPr>
          <p:cNvPr id="5" name="Rectangle 45"/>
          <p:cNvSpPr>
            <a:spLocks noChangeArrowheads="1"/>
          </p:cNvSpPr>
          <p:nvPr/>
        </p:nvSpPr>
        <p:spPr bwMode="auto">
          <a:xfrm>
            <a:off x="304800" y="6096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a:t>
            </a:r>
            <a:r>
              <a:rPr lang="en-US" sz="1600" b="0" dirty="0" smtClean="0"/>
              <a:t>LOI messages </a:t>
            </a:r>
            <a:r>
              <a:rPr lang="en-US" sz="1600" b="0" dirty="0"/>
              <a:t>created by </a:t>
            </a:r>
            <a:r>
              <a:rPr lang="en-US" sz="1600" b="0" dirty="0" smtClean="0"/>
              <a:t>EHR technology</a:t>
            </a:r>
            <a:endParaRPr lang="en-US" sz="1200" b="0" dirty="0"/>
          </a:p>
          <a:p>
            <a:pPr marL="0" lvl="1"/>
            <a:endParaRPr lang="en-US" sz="1200" b="0" dirty="0"/>
          </a:p>
          <a:p>
            <a:pPr marL="0" lvl="1"/>
            <a:endParaRPr lang="en-US" sz="1200" b="0" dirty="0"/>
          </a:p>
        </p:txBody>
      </p:sp>
      <p:sp>
        <p:nvSpPr>
          <p:cNvPr id="3" name="TextBox 2"/>
          <p:cNvSpPr txBox="1"/>
          <p:nvPr/>
        </p:nvSpPr>
        <p:spPr>
          <a:xfrm>
            <a:off x="381000" y="4770566"/>
            <a:ext cx="2446504" cy="276999"/>
          </a:xfrm>
          <a:prstGeom prst="rect">
            <a:avLst/>
          </a:prstGeom>
          <a:noFill/>
        </p:spPr>
        <p:txBody>
          <a:bodyPr wrap="none" rtlCol="0">
            <a:spAutoFit/>
          </a:bodyPr>
          <a:lstStyle/>
          <a:p>
            <a:r>
              <a:rPr lang="en-US" sz="1200" dirty="0">
                <a:hlinkClick r:id="rId3"/>
              </a:rPr>
              <a:t>http://</a:t>
            </a:r>
            <a:r>
              <a:rPr lang="en-US" sz="1200" dirty="0" smtClean="0">
                <a:hlinkClick r:id="rId3"/>
              </a:rPr>
              <a:t>hl7v2-loi-r1-testing.nist.gov</a:t>
            </a:r>
            <a:r>
              <a:rPr lang="en-US" sz="1200" dirty="0" smtClean="0"/>
              <a:t> </a:t>
            </a:r>
            <a:endParaRPr lang="en-US" sz="1200" dirty="0"/>
          </a:p>
        </p:txBody>
      </p:sp>
    </p:spTree>
    <p:extLst>
      <p:ext uri="{BB962C8B-B14F-4D97-AF65-F5344CB8AC3E}">
        <p14:creationId xmlns:p14="http://schemas.microsoft.com/office/powerpoint/2010/main" val="889794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5363"/>
            <a:ext cx="830580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37" name="Title 2"/>
          <p:cNvSpPr>
            <a:spLocks noGrp="1"/>
          </p:cNvSpPr>
          <p:nvPr>
            <p:ph type="title"/>
          </p:nvPr>
        </p:nvSpPr>
        <p:spPr>
          <a:xfrm>
            <a:off x="276225" y="76200"/>
            <a:ext cx="8229600" cy="523220"/>
          </a:xfrm>
        </p:spPr>
        <p:txBody>
          <a:bodyPr/>
          <a:lstStyle/>
          <a:p>
            <a:r>
              <a:rPr lang="en-US" dirty="0">
                <a:solidFill>
                  <a:schemeClr val="tx1"/>
                </a:solidFill>
              </a:rPr>
              <a:t>Example </a:t>
            </a:r>
            <a:r>
              <a:rPr lang="en-US" dirty="0" smtClean="0">
                <a:solidFill>
                  <a:schemeClr val="tx1"/>
                </a:solidFill>
              </a:rPr>
              <a:t>LOI Test </a:t>
            </a:r>
            <a:r>
              <a:rPr lang="en-US" dirty="0"/>
              <a:t>Tool Screen</a:t>
            </a:r>
            <a:endParaRPr lang="en-US" dirty="0" smtClean="0"/>
          </a:p>
        </p:txBody>
      </p:sp>
      <p:sp>
        <p:nvSpPr>
          <p:cNvPr id="14" name="Content Placeholder 2"/>
          <p:cNvSpPr>
            <a:spLocks noGrp="1"/>
          </p:cNvSpPr>
          <p:nvPr>
            <p:ph idx="1"/>
          </p:nvPr>
        </p:nvSpPr>
        <p:spPr>
          <a:xfrm>
            <a:off x="457200" y="609600"/>
            <a:ext cx="8382000" cy="381000"/>
          </a:xfrm>
        </p:spPr>
        <p:txBody>
          <a:bodyPr>
            <a:normAutofit lnSpcReduction="10000"/>
          </a:bodyPr>
          <a:lstStyle/>
          <a:p>
            <a:pPr marL="0" indent="0" eaLnBrk="1" hangingPunct="1">
              <a:buNone/>
              <a:defRPr/>
            </a:pPr>
            <a:r>
              <a:rPr lang="en-US" sz="2000" dirty="0" smtClean="0"/>
              <a:t>LOI Tool Tutorial (In </a:t>
            </a:r>
            <a:r>
              <a:rPr lang="en-US" sz="2000" dirty="0"/>
              <a:t>Process) provides a full guide </a:t>
            </a:r>
            <a:endParaRPr lang="en-US" sz="2000"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sp>
        <p:nvSpPr>
          <p:cNvPr id="2" name="Rectangle 1"/>
          <p:cNvSpPr/>
          <p:nvPr/>
        </p:nvSpPr>
        <p:spPr>
          <a:xfrm>
            <a:off x="685800" y="995363"/>
            <a:ext cx="8305800" cy="48672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395288" y="4052887"/>
            <a:ext cx="1717675" cy="461963"/>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latin typeface="Arial" charset="0"/>
              </a:rPr>
              <a:t>If message fails validation, errors will display </a:t>
            </a:r>
            <a:r>
              <a:rPr lang="en-US" dirty="0">
                <a:latin typeface="Arial" charset="0"/>
              </a:rPr>
              <a:t>in Message Validation Result section of page</a:t>
            </a:r>
            <a:r>
              <a:rPr lang="en-US" dirty="0" smtClean="0">
                <a:latin typeface="Arial" charset="0"/>
              </a:rPr>
              <a:t>.</a:t>
            </a:r>
            <a:endParaRPr lang="en-US" dirty="0">
              <a:solidFill>
                <a:srgbClr val="FF0000"/>
              </a:solidFill>
              <a:latin typeface="Arial" charset="0"/>
            </a:endParaRPr>
          </a:p>
        </p:txBody>
      </p:sp>
      <p:cxnSp>
        <p:nvCxnSpPr>
          <p:cNvPr id="23" name="Straight Arrow Connector 76"/>
          <p:cNvCxnSpPr>
            <a:cxnSpLocks noChangeShapeType="1"/>
            <a:stCxn id="22" idx="3"/>
          </p:cNvCxnSpPr>
          <p:nvPr/>
        </p:nvCxnSpPr>
        <p:spPr bwMode="auto">
          <a:xfrm flipV="1">
            <a:off x="2112963" y="4052887"/>
            <a:ext cx="5278437" cy="23098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238125" y="3854450"/>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smtClean="0">
                <a:solidFill>
                  <a:schemeClr val="bg1"/>
                </a:solidFill>
                <a:latin typeface="+mj-lt"/>
              </a:rPr>
              <a:t>3</a:t>
            </a:r>
            <a:endParaRPr lang="en-US" sz="1200" b="0" dirty="0">
              <a:solidFill>
                <a:schemeClr val="bg1"/>
              </a:solidFill>
              <a:latin typeface="+mj-lt"/>
            </a:endParaRPr>
          </a:p>
        </p:txBody>
      </p:sp>
      <p:sp>
        <p:nvSpPr>
          <p:cNvPr id="34" name="Rectangle 3"/>
          <p:cNvSpPr txBox="1">
            <a:spLocks noChangeArrowheads="1"/>
          </p:cNvSpPr>
          <p:nvPr/>
        </p:nvSpPr>
        <p:spPr bwMode="auto">
          <a:xfrm>
            <a:off x="347662" y="3395663"/>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Uploaded </a:t>
            </a:r>
            <a:r>
              <a:rPr lang="en-US" dirty="0" smtClean="0">
                <a:latin typeface="Arial" charset="0"/>
              </a:rPr>
              <a:t>test </a:t>
            </a:r>
            <a:r>
              <a:rPr lang="en-US" dirty="0">
                <a:latin typeface="Arial" charset="0"/>
              </a:rPr>
              <a:t>message </a:t>
            </a:r>
            <a:r>
              <a:rPr lang="en-US" dirty="0" smtClean="0">
                <a:latin typeface="Arial" charset="0"/>
              </a:rPr>
              <a:t>displays.</a:t>
            </a:r>
            <a:endParaRPr lang="en-US" dirty="0">
              <a:latin typeface="Arial" charset="0"/>
            </a:endParaRPr>
          </a:p>
        </p:txBody>
      </p:sp>
      <p:sp>
        <p:nvSpPr>
          <p:cNvPr id="35" name="Oval 34"/>
          <p:cNvSpPr/>
          <p:nvPr/>
        </p:nvSpPr>
        <p:spPr bwMode="auto">
          <a:xfrm>
            <a:off x="228600" y="319881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smtClean="0">
                <a:solidFill>
                  <a:schemeClr val="bg1"/>
                </a:solidFill>
                <a:latin typeface="+mj-lt"/>
              </a:rPr>
              <a:t>2</a:t>
            </a:r>
            <a:endParaRPr lang="en-US" sz="1200" b="0" dirty="0">
              <a:solidFill>
                <a:schemeClr val="bg1"/>
              </a:solidFill>
              <a:latin typeface="+mj-lt"/>
            </a:endParaRPr>
          </a:p>
        </p:txBody>
      </p:sp>
      <p:cxnSp>
        <p:nvCxnSpPr>
          <p:cNvPr id="36" name="Straight Arrow Connector 76"/>
          <p:cNvCxnSpPr>
            <a:cxnSpLocks noChangeShapeType="1"/>
            <a:stCxn id="34" idx="3"/>
          </p:cNvCxnSpPr>
          <p:nvPr/>
        </p:nvCxnSpPr>
        <p:spPr bwMode="auto">
          <a:xfrm flipV="1">
            <a:off x="1414462" y="2133600"/>
            <a:ext cx="1623219" cy="143113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76"/>
          <p:cNvCxnSpPr>
            <a:cxnSpLocks noChangeShapeType="1"/>
          </p:cNvCxnSpPr>
          <p:nvPr/>
        </p:nvCxnSpPr>
        <p:spPr bwMode="auto">
          <a:xfrm>
            <a:off x="2112963" y="4391025"/>
            <a:ext cx="924718" cy="50800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3"/>
          <p:cNvSpPr txBox="1">
            <a:spLocks noChangeArrowheads="1"/>
          </p:cNvSpPr>
          <p:nvPr/>
        </p:nvSpPr>
        <p:spPr bwMode="auto">
          <a:xfrm>
            <a:off x="404813" y="4737100"/>
            <a:ext cx="1957387" cy="1077912"/>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latin typeface="Arial" charset="0"/>
              </a:rPr>
              <a:t>Click on location link to highlight the data element causing the error within the Message Tree and Content.</a:t>
            </a:r>
          </a:p>
          <a:p>
            <a:pPr algn="ctr">
              <a:defRPr/>
            </a:pPr>
            <a:endParaRPr lang="en-US" dirty="0">
              <a:solidFill>
                <a:srgbClr val="FF0000"/>
              </a:solidFill>
              <a:latin typeface="Arial" charset="0"/>
            </a:endParaRPr>
          </a:p>
          <a:p>
            <a:pPr algn="ctr">
              <a:defRPr/>
            </a:pPr>
            <a:r>
              <a:rPr lang="en-US" u="sng" dirty="0"/>
              <a:t>Note</a:t>
            </a:r>
            <a:r>
              <a:rPr lang="en-US" dirty="0"/>
              <a:t>: Location link may not be available if the message element location does not map to a message element in the message tree</a:t>
            </a:r>
            <a:r>
              <a:rPr lang="en-US" dirty="0" smtClean="0"/>
              <a:t>.</a:t>
            </a:r>
            <a:endParaRPr lang="en-US" dirty="0"/>
          </a:p>
        </p:txBody>
      </p:sp>
      <p:sp>
        <p:nvSpPr>
          <p:cNvPr id="47" name="Oval 46"/>
          <p:cNvSpPr/>
          <p:nvPr/>
        </p:nvSpPr>
        <p:spPr bwMode="auto">
          <a:xfrm>
            <a:off x="261938" y="4630737"/>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smtClean="0">
                <a:solidFill>
                  <a:schemeClr val="bg1"/>
                </a:solidFill>
                <a:latin typeface="+mj-lt"/>
              </a:rPr>
              <a:t>4</a:t>
            </a:r>
            <a:endParaRPr lang="en-US" sz="1200" b="0" dirty="0">
              <a:solidFill>
                <a:schemeClr val="bg1"/>
              </a:solidFill>
              <a:latin typeface="+mj-lt"/>
            </a:endParaRPr>
          </a:p>
        </p:txBody>
      </p:sp>
      <p:cxnSp>
        <p:nvCxnSpPr>
          <p:cNvPr id="49" name="Straight Arrow Connector 76"/>
          <p:cNvCxnSpPr>
            <a:cxnSpLocks noChangeShapeType="1"/>
            <a:stCxn id="46" idx="3"/>
          </p:cNvCxnSpPr>
          <p:nvPr/>
        </p:nvCxnSpPr>
        <p:spPr bwMode="auto">
          <a:xfrm flipV="1">
            <a:off x="2362200" y="5011737"/>
            <a:ext cx="5181600" cy="26431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3"/>
          <p:cNvSpPr txBox="1">
            <a:spLocks noChangeArrowheads="1"/>
          </p:cNvSpPr>
          <p:nvPr/>
        </p:nvSpPr>
        <p:spPr bwMode="auto">
          <a:xfrm>
            <a:off x="119062" y="2481263"/>
            <a:ext cx="1066800"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latin typeface="Arial" charset="0"/>
              </a:rPr>
              <a:t>Context-free or Context-based Validation.</a:t>
            </a:r>
            <a:endParaRPr lang="en-US" dirty="0">
              <a:latin typeface="Arial" charset="0"/>
            </a:endParaRPr>
          </a:p>
        </p:txBody>
      </p:sp>
      <p:sp>
        <p:nvSpPr>
          <p:cNvPr id="17" name="Oval 16"/>
          <p:cNvSpPr/>
          <p:nvPr/>
        </p:nvSpPr>
        <p:spPr bwMode="auto">
          <a:xfrm>
            <a:off x="0" y="228441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cxnSp>
        <p:nvCxnSpPr>
          <p:cNvPr id="18" name="Straight Arrow Connector 76"/>
          <p:cNvCxnSpPr>
            <a:cxnSpLocks noChangeShapeType="1"/>
            <a:stCxn id="16" idx="3"/>
          </p:cNvCxnSpPr>
          <p:nvPr/>
        </p:nvCxnSpPr>
        <p:spPr bwMode="auto">
          <a:xfrm flipV="1">
            <a:off x="1185862" y="1204686"/>
            <a:ext cx="1252538" cy="150741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76"/>
          <p:cNvCxnSpPr>
            <a:cxnSpLocks noChangeShapeType="1"/>
          </p:cNvCxnSpPr>
          <p:nvPr/>
        </p:nvCxnSpPr>
        <p:spPr bwMode="auto">
          <a:xfrm flipV="1">
            <a:off x="1185862" y="1204686"/>
            <a:ext cx="228600" cy="1445646"/>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76102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FAQ –</a:t>
            </a:r>
            <a:r>
              <a:rPr lang="en-US" dirty="0" smtClean="0">
                <a:solidFill>
                  <a:schemeClr val="tx1"/>
                </a:solidFill>
              </a:rPr>
              <a:t>Lab Order </a:t>
            </a:r>
            <a:r>
              <a:rPr lang="en-US" dirty="0" smtClean="0"/>
              <a:t>Interface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4299345"/>
              </p:ext>
            </p:extLst>
          </p:nvPr>
        </p:nvGraphicFramePr>
        <p:xfrm>
          <a:off x="390525" y="657225"/>
          <a:ext cx="8321040" cy="3718560"/>
        </p:xfrm>
        <a:graphic>
          <a:graphicData uri="http://schemas.openxmlformats.org/drawingml/2006/table">
            <a:tbl>
              <a:tblPr firstRow="1" bandRow="1">
                <a:tableStyleId>{8FD4443E-F989-4FC4-A0C8-D5A2AF1F390B}</a:tableStyleId>
              </a:tblPr>
              <a:tblGrid>
                <a:gridCol w="8321040"/>
              </a:tblGrid>
              <a:tr h="182880">
                <a:tc>
                  <a:txBody>
                    <a:bodyPr/>
                    <a:lstStyle/>
                    <a:p>
                      <a:r>
                        <a:rPr lang="en-US" sz="1000" dirty="0" smtClean="0"/>
                        <a:t>Frequently Asked Questions</a:t>
                      </a:r>
                      <a:endParaRPr lang="en-US" sz="1000" dirty="0"/>
                    </a:p>
                  </a:txBody>
                  <a:tcPr/>
                </a:tc>
              </a:tr>
              <a:tr h="182880">
                <a:tc>
                  <a:txBody>
                    <a:bodyPr/>
                    <a:lstStyle/>
                    <a:p>
                      <a:r>
                        <a:rPr lang="en-US" sz="1000" kern="1200" dirty="0" smtClean="0">
                          <a:solidFill>
                            <a:schemeClr val="tx1"/>
                          </a:solidFill>
                          <a:effectLst/>
                          <a:latin typeface="+mn-lt"/>
                          <a:ea typeface="+mn-ea"/>
                          <a:cs typeface="+mn-cs"/>
                        </a:rPr>
                        <a:t>What is the difference between context-free and context-based validation?</a:t>
                      </a:r>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accent2"/>
                          </a:solidFill>
                          <a:effectLst/>
                          <a:latin typeface="+mn-lt"/>
                          <a:ea typeface="+mn-ea"/>
                          <a:cs typeface="+mn-cs"/>
                        </a:rPr>
                        <a:t>With the context-based validation method, the messages created by the EHR technology are populated using the Test Data provided in the Test Cases associated with specific Test Scenarios. These Test Scenarios and Test Cases are accessed via the Context-based Validation part of the Test Tool, and this "context" (along with all conformance requirements of the LOI implementation guide) is "known" to the validation tool. The Context-free Validation method may be used to test any lab order message created by an EHR. It provides an easy way to test message structure and most vocabulary, but the context (Test Scenario, etc.) is unknown to the Test Tool. </a:t>
                      </a:r>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In the Message Content sheet, what does “Changeable Data” mean?</a:t>
                      </a:r>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accent2"/>
                          </a:solidFill>
                          <a:effectLst/>
                          <a:latin typeface="+mn-lt"/>
                          <a:ea typeface="+mn-ea"/>
                          <a:cs typeface="+mn-cs"/>
                        </a:rPr>
                        <a:t>"Changeable data“ means the</a:t>
                      </a:r>
                      <a:r>
                        <a:rPr lang="en-US" sz="1000" kern="1200" baseline="0" dirty="0" smtClean="0">
                          <a:solidFill>
                            <a:schemeClr val="accent2"/>
                          </a:solidFill>
                          <a:effectLst/>
                          <a:latin typeface="+mn-lt"/>
                          <a:ea typeface="+mn-ea"/>
                          <a:cs typeface="+mn-cs"/>
                        </a:rPr>
                        <a:t> exact content of the data for the data element is not relevant to the testing. </a:t>
                      </a:r>
                      <a:r>
                        <a:rPr lang="en-US" sz="1000" kern="1200" dirty="0" smtClean="0">
                          <a:solidFill>
                            <a:schemeClr val="accent2"/>
                          </a:solidFill>
                          <a:effectLst/>
                          <a:latin typeface="+mn-lt"/>
                          <a:ea typeface="+mn-ea"/>
                          <a:cs typeface="+mn-cs"/>
                        </a:rPr>
                        <a:t>The NIST</a:t>
                      </a:r>
                      <a:r>
                        <a:rPr lang="en-US" sz="1000" kern="1200" baseline="0" dirty="0" smtClean="0">
                          <a:solidFill>
                            <a:schemeClr val="accent2"/>
                          </a:solidFill>
                          <a:effectLst/>
                          <a:latin typeface="+mn-lt"/>
                          <a:ea typeface="+mn-ea"/>
                          <a:cs typeface="+mn-cs"/>
                        </a:rPr>
                        <a:t> Test Tool </a:t>
                      </a:r>
                      <a:r>
                        <a:rPr lang="en-US" sz="1000" kern="1200" dirty="0" smtClean="0">
                          <a:solidFill>
                            <a:schemeClr val="accent2"/>
                          </a:solidFill>
                          <a:effectLst/>
                          <a:latin typeface="+mn-lt"/>
                          <a:ea typeface="+mn-ea"/>
                          <a:cs typeface="+mn-cs"/>
                        </a:rPr>
                        <a:t>will check for the presence of data to verify that the system supports the particular data element, but the tool does not check for specific content. NIST provides example values in the Test Data, but anticipates that local installations would provide their local values.</a:t>
                      </a:r>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In the Message Content sheet, what does “Configurable Data” mean?</a:t>
                      </a:r>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accent2"/>
                          </a:solidFill>
                          <a:effectLst/>
                          <a:latin typeface="+mn-lt"/>
                          <a:ea typeface="+mn-ea"/>
                          <a:cs typeface="+mn-cs"/>
                        </a:rPr>
                        <a:t>“Configurable Data”</a:t>
                      </a:r>
                      <a:r>
                        <a:rPr lang="en-US" sz="1000" kern="1200" baseline="0" dirty="0" smtClean="0">
                          <a:solidFill>
                            <a:schemeClr val="accent2"/>
                          </a:solidFill>
                          <a:effectLst/>
                          <a:latin typeface="+mn-lt"/>
                          <a:ea typeface="+mn-ea"/>
                          <a:cs typeface="+mn-cs"/>
                        </a:rPr>
                        <a:t> indicates data that typically are system-defined. </a:t>
                      </a:r>
                      <a:r>
                        <a:rPr lang="en-US" sz="1000" kern="1200" dirty="0" smtClean="0">
                          <a:solidFill>
                            <a:schemeClr val="accent2"/>
                          </a:solidFill>
                          <a:effectLst/>
                          <a:latin typeface="+mn-lt"/>
                          <a:ea typeface="+mn-ea"/>
                          <a:cs typeface="+mn-cs"/>
                        </a:rPr>
                        <a:t>The NIST Test Tool will check for the presence of data to verify that the system supports the</a:t>
                      </a:r>
                      <a:r>
                        <a:rPr lang="en-US" sz="1000" kern="1200" baseline="0" dirty="0" smtClean="0">
                          <a:solidFill>
                            <a:schemeClr val="accent2"/>
                          </a:solidFill>
                          <a:effectLst/>
                          <a:latin typeface="+mn-lt"/>
                          <a:ea typeface="+mn-ea"/>
                          <a:cs typeface="+mn-cs"/>
                        </a:rPr>
                        <a:t> </a:t>
                      </a:r>
                      <a:r>
                        <a:rPr lang="en-US" sz="1000" kern="1200" dirty="0" smtClean="0">
                          <a:solidFill>
                            <a:schemeClr val="accent2"/>
                          </a:solidFill>
                          <a:effectLst/>
                          <a:latin typeface="+mn-lt"/>
                          <a:ea typeface="+mn-ea"/>
                          <a:cs typeface="+mn-cs"/>
                        </a:rPr>
                        <a:t>particular data element, but the tool does not check for specific content. NIST provides example values</a:t>
                      </a:r>
                      <a:r>
                        <a:rPr lang="en-US" sz="1000" kern="1200" baseline="0" dirty="0" smtClean="0">
                          <a:solidFill>
                            <a:schemeClr val="accent2"/>
                          </a:solidFill>
                          <a:effectLst/>
                          <a:latin typeface="+mn-lt"/>
                          <a:ea typeface="+mn-ea"/>
                          <a:cs typeface="+mn-cs"/>
                        </a:rPr>
                        <a:t> in the Test Data.</a:t>
                      </a:r>
                      <a:endParaRPr lang="en-US" sz="1000" kern="1200" dirty="0" smtClean="0">
                        <a:solidFill>
                          <a:schemeClr val="accent2"/>
                        </a:solidFill>
                        <a:effectLst/>
                        <a:latin typeface="+mn-lt"/>
                        <a:ea typeface="+mn-ea"/>
                        <a:cs typeface="+mn-cs"/>
                      </a:endParaRPr>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What is the difference between “R”, “RE”, and “O” Usage for data elements?</a:t>
                      </a:r>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accent2"/>
                          </a:solidFill>
                          <a:effectLst/>
                          <a:latin typeface="+mn-lt"/>
                          <a:ea typeface="+mn-ea"/>
                          <a:cs typeface="+mn-cs"/>
                        </a:rPr>
                        <a:t>“R” means that the data element is “Required”, and it </a:t>
                      </a:r>
                      <a:r>
                        <a:rPr lang="en-US" sz="1000" b="1" kern="1200" dirty="0" smtClean="0">
                          <a:solidFill>
                            <a:schemeClr val="accent2"/>
                          </a:solidFill>
                          <a:effectLst/>
                          <a:latin typeface="+mn-lt"/>
                          <a:ea typeface="+mn-ea"/>
                          <a:cs typeface="+mn-cs"/>
                        </a:rPr>
                        <a:t>must be populated </a:t>
                      </a:r>
                      <a:r>
                        <a:rPr lang="en-US" sz="1000" kern="1200" dirty="0" smtClean="0">
                          <a:solidFill>
                            <a:schemeClr val="accent2"/>
                          </a:solidFill>
                          <a:effectLst/>
                          <a:latin typeface="+mn-lt"/>
                          <a:ea typeface="+mn-ea"/>
                          <a:cs typeface="+mn-cs"/>
                        </a:rPr>
                        <a:t>in the test messages for certification testing.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accent2"/>
                          </a:solidFill>
                          <a:effectLst/>
                          <a:latin typeface="+mn-lt"/>
                          <a:ea typeface="+mn-ea"/>
                          <a:cs typeface="+mn-cs"/>
                        </a:rPr>
                        <a:t>“RE” means that the data element is “Required, but may be</a:t>
                      </a:r>
                      <a:r>
                        <a:rPr lang="en-US" sz="1000" kern="1200" baseline="0" dirty="0" smtClean="0">
                          <a:solidFill>
                            <a:schemeClr val="accent2"/>
                          </a:solidFill>
                          <a:effectLst/>
                          <a:latin typeface="+mn-lt"/>
                          <a:ea typeface="+mn-ea"/>
                          <a:cs typeface="+mn-cs"/>
                        </a:rPr>
                        <a:t> empty”, and it </a:t>
                      </a:r>
                      <a:r>
                        <a:rPr lang="en-US" sz="1000" b="1" kern="1200" baseline="0" dirty="0" smtClean="0">
                          <a:solidFill>
                            <a:schemeClr val="accent2"/>
                          </a:solidFill>
                          <a:effectLst/>
                          <a:latin typeface="+mn-lt"/>
                          <a:ea typeface="+mn-ea"/>
                          <a:cs typeface="+mn-cs"/>
                        </a:rPr>
                        <a:t>must be populated </a:t>
                      </a:r>
                      <a:r>
                        <a:rPr lang="en-US" sz="1000" kern="1200" baseline="0" dirty="0" smtClean="0">
                          <a:solidFill>
                            <a:schemeClr val="accent2"/>
                          </a:solidFill>
                          <a:effectLst/>
                          <a:latin typeface="+mn-lt"/>
                          <a:ea typeface="+mn-ea"/>
                          <a:cs typeface="+mn-cs"/>
                        </a:rPr>
                        <a:t>in the test messages for certification testing IF TEST DATA ARE PROVIDED FOR THE DATA ELEMENT.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accent2"/>
                          </a:solidFill>
                          <a:effectLst/>
                          <a:latin typeface="+mn-lt"/>
                          <a:ea typeface="+mn-ea"/>
                          <a:cs typeface="+mn-cs"/>
                        </a:rPr>
                        <a:t>“O” means that the data element is “Optional, and it is </a:t>
                      </a:r>
                      <a:r>
                        <a:rPr lang="en-US" sz="1000" b="1" kern="1200" baseline="0" dirty="0" smtClean="0">
                          <a:solidFill>
                            <a:schemeClr val="accent2"/>
                          </a:solidFill>
                          <a:effectLst/>
                          <a:latin typeface="+mn-lt"/>
                          <a:ea typeface="+mn-ea"/>
                          <a:cs typeface="+mn-cs"/>
                        </a:rPr>
                        <a:t>not in-scope </a:t>
                      </a:r>
                      <a:r>
                        <a:rPr lang="en-US" sz="1000" kern="1200" baseline="0" dirty="0" smtClean="0">
                          <a:solidFill>
                            <a:schemeClr val="accent2"/>
                          </a:solidFill>
                          <a:effectLst/>
                          <a:latin typeface="+mn-lt"/>
                          <a:ea typeface="+mn-ea"/>
                          <a:cs typeface="+mn-cs"/>
                        </a:rPr>
                        <a:t>for certification testing.</a:t>
                      </a:r>
                      <a:endParaRPr lang="en-US" sz="1000" kern="1200" dirty="0" smtClean="0">
                        <a:solidFill>
                          <a:schemeClr val="accent2"/>
                        </a:solidFill>
                        <a:effectLst/>
                        <a:latin typeface="+mn-lt"/>
                        <a:ea typeface="+mn-ea"/>
                        <a:cs typeface="+mn-cs"/>
                      </a:endParaRPr>
                    </a:p>
                  </a:txBody>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a:xfrm>
            <a:off x="390525" y="685800"/>
            <a:ext cx="8353425" cy="5638800"/>
          </a:xfrm>
        </p:spPr>
        <p:txBody>
          <a:bodyPr>
            <a:normAutofit/>
          </a:bodyPr>
          <a:lstStyle/>
          <a:p>
            <a:pPr marL="342900" lvl="1" indent="-342900" eaLnBrk="1" hangingPunct="1">
              <a:buFontTx/>
              <a:buChar char="•"/>
              <a:defRPr/>
            </a:pPr>
            <a:r>
              <a:rPr lang="en-US" dirty="0" smtClean="0"/>
              <a:t>Test Tool Web Site (</a:t>
            </a:r>
            <a:r>
              <a:rPr lang="en-US" sz="1800" dirty="0" smtClean="0">
                <a:hlinkClick r:id="rId2"/>
              </a:rPr>
              <a:t>http</a:t>
            </a:r>
            <a:r>
              <a:rPr lang="en-US" sz="1800" dirty="0">
                <a:hlinkClick r:id="rId2"/>
              </a:rPr>
              <a:t>://</a:t>
            </a:r>
            <a:r>
              <a:rPr lang="en-US" sz="1800" dirty="0" smtClean="0">
                <a:hlinkClick r:id="rId2"/>
              </a:rPr>
              <a:t>hl7v2-loi-r1-testing.nist.gov</a:t>
            </a:r>
            <a:r>
              <a:rPr lang="en-US" sz="1800" dirty="0" smtClean="0"/>
              <a:t>) </a:t>
            </a:r>
            <a:r>
              <a:rPr lang="en-US" dirty="0" smtClean="0"/>
              <a:t>provides</a:t>
            </a:r>
          </a:p>
          <a:p>
            <a:pPr lvl="1" eaLnBrk="1" hangingPunct="1">
              <a:defRPr/>
            </a:pPr>
            <a:r>
              <a:rPr lang="en-US" dirty="0" smtClean="0"/>
              <a:t>Test </a:t>
            </a:r>
            <a:r>
              <a:rPr lang="en-US" dirty="0"/>
              <a:t>T</a:t>
            </a:r>
            <a:r>
              <a:rPr lang="en-US" dirty="0" smtClean="0"/>
              <a:t>ool (API, Web Application, and Desktop)</a:t>
            </a:r>
          </a:p>
          <a:p>
            <a:pPr lvl="1" eaLnBrk="1" hangingPunct="1">
              <a:defRPr/>
            </a:pPr>
            <a:r>
              <a:rPr lang="en-US" dirty="0" smtClean="0"/>
              <a:t>Test Cases / Test Stories / Message Content Details / Test Data / User Documentation</a:t>
            </a:r>
          </a:p>
          <a:p>
            <a:pPr lvl="1" eaLnBrk="1" hangingPunct="1">
              <a:defRPr/>
            </a:pPr>
            <a:r>
              <a:rPr lang="en-US" dirty="0" smtClean="0"/>
              <a:t>Test Plan</a:t>
            </a:r>
          </a:p>
          <a:p>
            <a:pPr lvl="1" eaLnBrk="1" hangingPunct="1">
              <a:defRPr/>
            </a:pPr>
            <a:r>
              <a:rPr lang="en-US" dirty="0" smtClean="0"/>
              <a:t>Example messages</a:t>
            </a:r>
          </a:p>
          <a:p>
            <a:pPr lvl="1" eaLnBrk="1" hangingPunct="1">
              <a:defRPr/>
            </a:pPr>
            <a:r>
              <a:rPr lang="en-US" dirty="0" smtClean="0"/>
              <a:t>Testing Artifacts </a:t>
            </a:r>
          </a:p>
          <a:p>
            <a:pPr lvl="2" eaLnBrk="1" hangingPunct="1">
              <a:defRPr/>
            </a:pPr>
            <a:r>
              <a:rPr lang="en-US" dirty="0" smtClean="0"/>
              <a:t>Message Profile</a:t>
            </a:r>
          </a:p>
          <a:p>
            <a:pPr lvl="2" eaLnBrk="1" hangingPunct="1">
              <a:defRPr/>
            </a:pPr>
            <a:r>
              <a:rPr lang="en-US" dirty="0" smtClean="0"/>
              <a:t>Value Sets</a:t>
            </a:r>
          </a:p>
          <a:p>
            <a:pPr eaLnBrk="1" hangingPunct="1">
              <a:defRPr/>
            </a:pPr>
            <a:r>
              <a:rPr lang="en-US" dirty="0" smtClean="0"/>
              <a:t>Contact</a:t>
            </a:r>
          </a:p>
          <a:p>
            <a:pPr lvl="1" eaLnBrk="1" hangingPunct="1">
              <a:defRPr/>
            </a:pPr>
            <a:r>
              <a:rPr lang="en-US" dirty="0" smtClean="0"/>
              <a:t>Rob Snelick (</a:t>
            </a:r>
            <a:r>
              <a:rPr lang="en-US" dirty="0" smtClean="0">
                <a:hlinkClick r:id="rId3"/>
              </a:rPr>
              <a:t>rsnelick@nist.gov</a:t>
            </a:r>
            <a:r>
              <a:rPr lang="en-US" dirty="0" smtClean="0"/>
              <a: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smtClean="0"/>
              <a:t>List of Resources</a:t>
            </a:r>
          </a:p>
          <a:p>
            <a:pPr eaLnBrk="1" hangingPunct="1">
              <a:defRPr/>
            </a:pPr>
            <a:r>
              <a:rPr lang="en-US" dirty="0" smtClean="0"/>
              <a:t>Scope of NIST LOI Testing </a:t>
            </a:r>
          </a:p>
          <a:p>
            <a:pPr eaLnBrk="1" hangingPunct="1">
              <a:defRPr/>
            </a:pPr>
            <a:r>
              <a:rPr lang="en-US" dirty="0" smtClean="0"/>
              <a:t>Testing Procedure and Testing Workflow Diagrams</a:t>
            </a:r>
          </a:p>
          <a:p>
            <a:pPr eaLnBrk="1" hangingPunct="1">
              <a:defRPr/>
            </a:pPr>
            <a:r>
              <a:rPr lang="en-US" dirty="0" smtClean="0"/>
              <a:t>Explanation of Test Scenarios and Test Cases</a:t>
            </a:r>
          </a:p>
          <a:p>
            <a:pPr eaLnBrk="1" hangingPunct="1">
              <a:defRPr/>
            </a:pPr>
            <a:r>
              <a:rPr lang="en-US" dirty="0" smtClean="0"/>
              <a:t>Example Test Case Documents</a:t>
            </a:r>
          </a:p>
          <a:p>
            <a:pPr eaLnBrk="1" hangingPunct="1">
              <a:defRPr/>
            </a:pPr>
            <a:r>
              <a:rPr lang="en-US" dirty="0" smtClean="0"/>
              <a:t>Explanation of Test Data Categorization/Validation</a:t>
            </a:r>
          </a:p>
          <a:p>
            <a:pPr eaLnBrk="1" hangingPunct="1">
              <a:defRPr/>
            </a:pPr>
            <a:r>
              <a:rPr lang="en-US" dirty="0" smtClean="0"/>
              <a:t>Test Tool Overview and Example Test Tool Screen</a:t>
            </a:r>
          </a:p>
          <a:p>
            <a:pPr eaLnBrk="1" hangingPunct="1">
              <a:defRPr/>
            </a:pPr>
            <a:r>
              <a:rPr lang="en-US" dirty="0" smtClean="0"/>
              <a:t>FAQ for LOI Test Tool</a:t>
            </a:r>
          </a:p>
          <a:p>
            <a:pPr eaLnBrk="1" hangingPunct="1">
              <a:defRPr/>
            </a:pPr>
            <a:r>
              <a:rPr lang="en-US" dirty="0" smtClean="0"/>
              <a:t>Additional Resources</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556851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Resources</a:t>
            </a:r>
          </a:p>
        </p:txBody>
      </p:sp>
      <p:sp>
        <p:nvSpPr>
          <p:cNvPr id="3" name="Content Placeholder 2"/>
          <p:cNvSpPr>
            <a:spLocks noGrp="1"/>
          </p:cNvSpPr>
          <p:nvPr>
            <p:ph idx="1"/>
          </p:nvPr>
        </p:nvSpPr>
        <p:spPr>
          <a:xfrm>
            <a:off x="390525" y="962025"/>
            <a:ext cx="8353425" cy="5210175"/>
          </a:xfrm>
        </p:spPr>
        <p:txBody>
          <a:bodyPr>
            <a:normAutofit/>
          </a:bodyPr>
          <a:lstStyle/>
          <a:p>
            <a:pPr eaLnBrk="1" hangingPunct="1">
              <a:defRPr/>
            </a:pPr>
            <a:r>
              <a:rPr lang="en-US" sz="2200" dirty="0" smtClean="0"/>
              <a:t>LOI Test Plan </a:t>
            </a:r>
            <a:r>
              <a:rPr lang="en-US" sz="1800" dirty="0" smtClean="0"/>
              <a:t>(on Documentation Tab)</a:t>
            </a:r>
          </a:p>
          <a:p>
            <a:pPr marL="342900" lvl="1" indent="-342900" eaLnBrk="1" hangingPunct="1">
              <a:buFontTx/>
              <a:buChar char="•"/>
              <a:defRPr/>
            </a:pPr>
            <a:r>
              <a:rPr lang="en-US" dirty="0" smtClean="0"/>
              <a:t>Test Tool Web Site </a:t>
            </a:r>
            <a:r>
              <a:rPr lang="en-US" sz="1400" dirty="0"/>
              <a:t>(</a:t>
            </a:r>
            <a:r>
              <a:rPr lang="en-US" sz="1400" dirty="0">
                <a:hlinkClick r:id="rId3"/>
              </a:rPr>
              <a:t>http://</a:t>
            </a:r>
            <a:r>
              <a:rPr lang="en-US" sz="1400" dirty="0" smtClean="0">
                <a:hlinkClick r:id="rId3"/>
              </a:rPr>
              <a:t>hl7v2-loi-r1-testing.nist.gov</a:t>
            </a:r>
            <a:r>
              <a:rPr lang="en-US" sz="1400" dirty="0" smtClean="0"/>
              <a:t> ) Beta Version</a:t>
            </a:r>
          </a:p>
          <a:p>
            <a:pPr lvl="1" eaLnBrk="1" hangingPunct="1">
              <a:defRPr/>
            </a:pPr>
            <a:r>
              <a:rPr lang="en-US" dirty="0" smtClean="0"/>
              <a:t>Validation Tools</a:t>
            </a:r>
          </a:p>
          <a:p>
            <a:pPr lvl="1" eaLnBrk="1" hangingPunct="1">
              <a:defRPr/>
            </a:pPr>
            <a:r>
              <a:rPr lang="en-US" dirty="0" smtClean="0"/>
              <a:t>User Documentation</a:t>
            </a:r>
          </a:p>
          <a:p>
            <a:pPr lvl="2" eaLnBrk="1" hangingPunct="1">
              <a:defRPr/>
            </a:pPr>
            <a:r>
              <a:rPr lang="en-US" sz="1800" dirty="0" smtClean="0"/>
              <a:t>S&amp;I </a:t>
            </a:r>
            <a:r>
              <a:rPr lang="en-US" sz="1800" dirty="0"/>
              <a:t>Framework Lab </a:t>
            </a:r>
            <a:r>
              <a:rPr lang="en-US" sz="1800" dirty="0" smtClean="0"/>
              <a:t>Order Interface (LOI) Implementation Guide</a:t>
            </a:r>
          </a:p>
          <a:p>
            <a:pPr marL="1771650" lvl="5" indent="0">
              <a:buNone/>
              <a:defRPr/>
            </a:pPr>
            <a:r>
              <a:rPr lang="en-US" sz="1400" dirty="0" smtClean="0">
                <a:solidFill>
                  <a:srgbClr val="00CC00"/>
                </a:solidFill>
              </a:rPr>
              <a:t>(</a:t>
            </a:r>
            <a:r>
              <a:rPr lang="en-US" sz="1400" dirty="0" smtClean="0">
                <a:solidFill>
                  <a:srgbClr val="00CC00"/>
                </a:solidFill>
                <a:hlinkClick r:id="rId4"/>
              </a:rPr>
              <a:t>http</a:t>
            </a:r>
            <a:r>
              <a:rPr lang="en-US" sz="1400" dirty="0">
                <a:solidFill>
                  <a:srgbClr val="00CC00"/>
                </a:solidFill>
                <a:hlinkClick r:id="rId4"/>
              </a:rPr>
              <a:t>://</a:t>
            </a:r>
            <a:r>
              <a:rPr lang="en-US" sz="1400" dirty="0" smtClean="0">
                <a:solidFill>
                  <a:srgbClr val="00CC00"/>
                </a:solidFill>
                <a:hlinkClick r:id="rId4"/>
              </a:rPr>
              <a:t>www.hl7.org/implement/standards/product_brief.cfm?product_id=152</a:t>
            </a:r>
            <a:r>
              <a:rPr lang="en-US" sz="1400" dirty="0" smtClean="0">
                <a:solidFill>
                  <a:srgbClr val="00CC00"/>
                </a:solidFill>
              </a:rPr>
              <a:t>)</a:t>
            </a:r>
            <a:endParaRPr lang="en-US" sz="1400" dirty="0">
              <a:solidFill>
                <a:srgbClr val="00CC00"/>
              </a:solidFill>
            </a:endParaRPr>
          </a:p>
          <a:p>
            <a:pPr lvl="2" eaLnBrk="1" hangingPunct="1">
              <a:defRPr/>
            </a:pPr>
            <a:r>
              <a:rPr lang="en-US" sz="1800" dirty="0" smtClean="0"/>
              <a:t>LOI Tool </a:t>
            </a:r>
            <a:r>
              <a:rPr lang="en-US" sz="1800" dirty="0"/>
              <a:t>Quick Reference </a:t>
            </a:r>
            <a:r>
              <a:rPr lang="en-US" sz="1800" dirty="0" smtClean="0"/>
              <a:t>Guide </a:t>
            </a:r>
            <a:r>
              <a:rPr lang="en-US" sz="1600" dirty="0" smtClean="0"/>
              <a:t>(In Process)</a:t>
            </a:r>
          </a:p>
          <a:p>
            <a:pPr lvl="2" eaLnBrk="1" hangingPunct="1">
              <a:defRPr/>
            </a:pPr>
            <a:r>
              <a:rPr lang="en-US" sz="1800" dirty="0" smtClean="0"/>
              <a:t>LOI Tool </a:t>
            </a:r>
            <a:r>
              <a:rPr lang="en-US" sz="1800" dirty="0"/>
              <a:t>Tutorial </a:t>
            </a:r>
            <a:r>
              <a:rPr lang="en-US" sz="1600" dirty="0"/>
              <a:t>(In Process)</a:t>
            </a:r>
          </a:p>
          <a:p>
            <a:pPr lvl="1" eaLnBrk="1" hangingPunct="1">
              <a:defRPr/>
            </a:pPr>
            <a:r>
              <a:rPr lang="en-US" dirty="0" smtClean="0"/>
              <a:t>Release Notes for each version of Test </a:t>
            </a:r>
            <a:r>
              <a:rPr lang="en-US" dirty="0"/>
              <a:t>Tool </a:t>
            </a:r>
            <a:r>
              <a:rPr lang="en-US" dirty="0" smtClean="0"/>
              <a:t>                       </a:t>
            </a:r>
            <a:r>
              <a:rPr lang="en-US" sz="1600" dirty="0" smtClean="0"/>
              <a:t>(</a:t>
            </a:r>
            <a:r>
              <a:rPr lang="en-US" sz="1600" dirty="0"/>
              <a:t>on Documentation Tab)</a:t>
            </a:r>
            <a:endParaRPr lang="en-US" sz="2000" dirty="0"/>
          </a:p>
          <a:p>
            <a:pPr eaLnBrk="1" hangingPunct="1">
              <a:defRPr/>
            </a:pPr>
            <a:r>
              <a:rPr lang="en-US" sz="2200" dirty="0" smtClean="0"/>
              <a:t>LOI Test Tool Google Group for submitting questions to the Test Tool developers</a:t>
            </a:r>
          </a:p>
          <a:p>
            <a:pPr marL="914400" lvl="7" indent="0">
              <a:buNone/>
              <a:defRPr/>
            </a:pPr>
            <a:r>
              <a:rPr lang="en-US" sz="1400" dirty="0" smtClean="0"/>
              <a:t>(</a:t>
            </a:r>
            <a:r>
              <a:rPr lang="en-US" sz="1400" dirty="0" smtClean="0">
                <a:hlinkClick r:id="rId5"/>
              </a:rPr>
              <a:t>https</a:t>
            </a:r>
            <a:r>
              <a:rPr lang="en-US" sz="1400" dirty="0">
                <a:hlinkClick r:id="rId5"/>
              </a:rPr>
              <a:t>://groups.google.com/forum/?hl=en#!</a:t>
            </a:r>
            <a:r>
              <a:rPr lang="en-US" sz="1400" dirty="0" smtClean="0">
                <a:hlinkClick r:id="rId5"/>
              </a:rPr>
              <a:t>forum/hl7v2-lab-orders-interface-testing</a:t>
            </a:r>
            <a:r>
              <a:rPr lang="en-US" sz="1400" dirty="0" smtClean="0"/>
              <a:t>)</a:t>
            </a:r>
          </a:p>
          <a:p>
            <a:pPr marL="914400" lvl="7" indent="0">
              <a:buNone/>
              <a:defRPr/>
            </a:pPr>
            <a:endParaRPr lang="en-US" sz="1400" dirty="0">
              <a:solidFill>
                <a:srgbClr val="FF0000"/>
              </a:solidFill>
            </a:endParaRPr>
          </a:p>
          <a:p>
            <a:pPr eaLnBrk="1" hangingPunct="1">
              <a:defRPr/>
            </a:pPr>
            <a:endParaRPr lang="en-US" sz="1400" dirty="0" smtClean="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dirty="0"/>
          </a:p>
        </p:txBody>
      </p:sp>
    </p:spTree>
    <p:extLst>
      <p:ext uri="{BB962C8B-B14F-4D97-AF65-F5344CB8AC3E}">
        <p14:creationId xmlns:p14="http://schemas.microsoft.com/office/powerpoint/2010/main" val="3068433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smtClean="0">
                <a:solidFill>
                  <a:schemeClr val="tx1"/>
                </a:solidFill>
              </a:rPr>
              <a:t>Scope of NIST Testing</a:t>
            </a:r>
          </a:p>
        </p:txBody>
      </p:sp>
      <p:sp>
        <p:nvSpPr>
          <p:cNvPr id="6" name="Freeform 5"/>
          <p:cNvSpPr/>
          <p:nvPr/>
        </p:nvSpPr>
        <p:spPr>
          <a:xfrm>
            <a:off x="3397757" y="659752"/>
            <a:ext cx="5346193" cy="1668315"/>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smtClean="0">
                <a:solidFill>
                  <a:schemeClr val="tx1"/>
                </a:solidFill>
              </a:rPr>
              <a:t>NIST LOI testing focuses on the capability of the EHR product to electronically create lab order messages in accordance with standards for electronic transmission from ambulatory EHRs</a:t>
            </a:r>
            <a:endParaRPr lang="en-US" sz="1200" kern="1200" dirty="0">
              <a:solidFill>
                <a:schemeClr val="tx1"/>
              </a:solidFill>
            </a:endParaRPr>
          </a:p>
          <a:p>
            <a:pPr marL="166688" lvl="1" indent="-166688" algn="l" defTabSz="533400" rtl="0">
              <a:lnSpc>
                <a:spcPct val="90000"/>
              </a:lnSpc>
              <a:spcBef>
                <a:spcPct val="0"/>
              </a:spcBef>
              <a:spcAft>
                <a:spcPct val="15000"/>
              </a:spcAft>
              <a:buChar char="••"/>
            </a:pPr>
            <a:r>
              <a:rPr lang="en-US" sz="1200" kern="1200" dirty="0" smtClean="0">
                <a:solidFill>
                  <a:schemeClr val="tx1"/>
                </a:solidFill>
              </a:rPr>
              <a:t>Transmission of the messages is not being tested</a:t>
            </a:r>
            <a:endParaRPr lang="en-US" sz="1200" kern="1200" dirty="0">
              <a:solidFill>
                <a:schemeClr val="tx1"/>
              </a:solidFill>
            </a:endParaRPr>
          </a:p>
          <a:p>
            <a:pPr marL="166688" lvl="1" indent="-166688" algn="l" defTabSz="533400" rtl="0">
              <a:lnSpc>
                <a:spcPct val="90000"/>
              </a:lnSpc>
              <a:spcBef>
                <a:spcPct val="0"/>
              </a:spcBef>
              <a:spcAft>
                <a:spcPct val="15000"/>
              </a:spcAft>
              <a:buChar char="••"/>
            </a:pPr>
            <a:r>
              <a:rPr lang="en-US" sz="1200" kern="1200" dirty="0" smtClean="0">
                <a:solidFill>
                  <a:schemeClr val="tx1"/>
                </a:solidFill>
              </a:rPr>
              <a:t>Receiving LIS* are not being tested using the LOI Context-based validation tool; however, the receiving LIS should be capable of processing the data included in the LOI test message</a:t>
            </a:r>
            <a:endParaRPr lang="en-US" sz="1200" kern="1200" dirty="0">
              <a:solidFill>
                <a:schemeClr val="tx1"/>
              </a:solidFill>
            </a:endParaRPr>
          </a:p>
        </p:txBody>
      </p:sp>
      <p:sp>
        <p:nvSpPr>
          <p:cNvPr id="7" name="Freeform 6"/>
          <p:cNvSpPr/>
          <p:nvPr/>
        </p:nvSpPr>
        <p:spPr>
          <a:xfrm>
            <a:off x="390525" y="659752"/>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0020" tIns="115730" rIns="150020" bIns="115730" numCol="1" spcCol="1270" anchor="ctr" anchorCtr="0">
            <a:noAutofit/>
          </a:bodyPr>
          <a:lstStyle/>
          <a:p>
            <a:pPr lvl="0" algn="ctr" defTabSz="800100" rtl="0">
              <a:lnSpc>
                <a:spcPct val="90000"/>
              </a:lnSpc>
              <a:spcBef>
                <a:spcPct val="0"/>
              </a:spcBef>
              <a:spcAft>
                <a:spcPct val="35000"/>
              </a:spcAft>
            </a:pPr>
            <a:r>
              <a:rPr lang="en-US" sz="1700" kern="1200" dirty="0" smtClean="0">
                <a:solidFill>
                  <a:schemeClr val="tx1"/>
                </a:solidFill>
              </a:rPr>
              <a:t>NIST testing is directed at an EHR </a:t>
            </a:r>
            <a:r>
              <a:rPr lang="en-US" sz="1700" kern="1200" dirty="0" smtClean="0"/>
              <a:t>product, not specific instances (implementations) of an EHR system</a:t>
            </a:r>
            <a:endParaRPr lang="en-US" sz="1700" kern="1200" dirty="0"/>
          </a:p>
        </p:txBody>
      </p:sp>
      <p:sp>
        <p:nvSpPr>
          <p:cNvPr id="8" name="Freeform 7"/>
          <p:cNvSpPr/>
          <p:nvPr/>
        </p:nvSpPr>
        <p:spPr>
          <a:xfrm>
            <a:off x="3397757" y="2578317"/>
            <a:ext cx="534619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smtClean="0"/>
              <a:t>Testing encompasses only </a:t>
            </a:r>
            <a:r>
              <a:rPr lang="en-US" sz="1200" kern="1200" dirty="0" smtClean="0">
                <a:solidFill>
                  <a:schemeClr val="tx1"/>
                </a:solidFill>
              </a:rPr>
              <a:t>the specific use case indicated in the LOI implementation guide</a:t>
            </a:r>
            <a:endParaRPr lang="en-US" sz="1200" kern="1200" dirty="0">
              <a:solidFill>
                <a:schemeClr val="tx1"/>
              </a:solidFill>
            </a:endParaRPr>
          </a:p>
          <a:p>
            <a:pPr marL="166688" lvl="1" indent="-166688" algn="l" defTabSz="533400" rtl="0">
              <a:lnSpc>
                <a:spcPct val="90000"/>
              </a:lnSpc>
              <a:spcBef>
                <a:spcPct val="0"/>
              </a:spcBef>
              <a:spcAft>
                <a:spcPct val="15000"/>
              </a:spcAft>
              <a:buChar char="••"/>
            </a:pPr>
            <a:r>
              <a:rPr lang="en-US" sz="1200" kern="1200" dirty="0" smtClean="0">
                <a:solidFill>
                  <a:schemeClr val="tx1"/>
                </a:solidFill>
              </a:rPr>
              <a:t>Testing does not attempt to address the entire spectrum of use cases found in practice or specified </a:t>
            </a:r>
            <a:r>
              <a:rPr lang="en-US" sz="1200" kern="1200" dirty="0" smtClean="0"/>
              <a:t>in implementation guides</a:t>
            </a:r>
            <a:endParaRPr lang="en-US" sz="1200" kern="1200" dirty="0"/>
          </a:p>
        </p:txBody>
      </p:sp>
      <p:sp>
        <p:nvSpPr>
          <p:cNvPr id="9" name="Freeform 8"/>
          <p:cNvSpPr/>
          <p:nvPr/>
        </p:nvSpPr>
        <p:spPr>
          <a:xfrm>
            <a:off x="390525" y="2411485"/>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smtClean="0"/>
              <a:t>Testing focus and scope is narrow</a:t>
            </a:r>
            <a:endParaRPr lang="en-US" sz="2000" kern="1200" dirty="0"/>
          </a:p>
        </p:txBody>
      </p:sp>
      <p:sp>
        <p:nvSpPr>
          <p:cNvPr id="10" name="Freeform 9"/>
          <p:cNvSpPr/>
          <p:nvPr/>
        </p:nvSpPr>
        <p:spPr>
          <a:xfrm>
            <a:off x="3124200" y="4163218"/>
            <a:ext cx="5791199" cy="1640536"/>
          </a:xfrm>
          <a:custGeom>
            <a:avLst/>
            <a:gdLst>
              <a:gd name="connsiteX0" fmla="*/ 268798 w 1612755"/>
              <a:gd name="connsiteY0" fmla="*/ 0 h 5346192"/>
              <a:gd name="connsiteX1" fmla="*/ 1343957 w 1612755"/>
              <a:gd name="connsiteY1" fmla="*/ 0 h 5346192"/>
              <a:gd name="connsiteX2" fmla="*/ 1612755 w 1612755"/>
              <a:gd name="connsiteY2" fmla="*/ 268798 h 5346192"/>
              <a:gd name="connsiteX3" fmla="*/ 1612755 w 1612755"/>
              <a:gd name="connsiteY3" fmla="*/ 5346192 h 5346192"/>
              <a:gd name="connsiteX4" fmla="*/ 1612755 w 1612755"/>
              <a:gd name="connsiteY4" fmla="*/ 5346192 h 5346192"/>
              <a:gd name="connsiteX5" fmla="*/ 0 w 1612755"/>
              <a:gd name="connsiteY5" fmla="*/ 5346192 h 5346192"/>
              <a:gd name="connsiteX6" fmla="*/ 0 w 1612755"/>
              <a:gd name="connsiteY6" fmla="*/ 5346192 h 5346192"/>
              <a:gd name="connsiteX7" fmla="*/ 0 w 1612755"/>
              <a:gd name="connsiteY7" fmla="*/ 268798 h 5346192"/>
              <a:gd name="connsiteX8" fmla="*/ 268798 w 1612755"/>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55" h="5346192">
                <a:moveTo>
                  <a:pt x="1612755" y="891051"/>
                </a:moveTo>
                <a:lnTo>
                  <a:pt x="1612755" y="4455141"/>
                </a:lnTo>
                <a:cubicBezTo>
                  <a:pt x="1612755" y="4947254"/>
                  <a:pt x="1576451" y="5346190"/>
                  <a:pt x="1531668" y="5346190"/>
                </a:cubicBezTo>
                <a:lnTo>
                  <a:pt x="0" y="5346190"/>
                </a:lnTo>
                <a:lnTo>
                  <a:pt x="0" y="5346190"/>
                </a:lnTo>
                <a:lnTo>
                  <a:pt x="0" y="2"/>
                </a:lnTo>
                <a:lnTo>
                  <a:pt x="0" y="2"/>
                </a:lnTo>
                <a:lnTo>
                  <a:pt x="1531668" y="2"/>
                </a:lnTo>
                <a:cubicBezTo>
                  <a:pt x="1576451" y="2"/>
                  <a:pt x="1612755" y="398938"/>
                  <a:pt x="1612755" y="891051"/>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02553" rIns="326378" bIns="202554" numCol="1" spcCol="1270" anchor="ctr" anchorCtr="0">
            <a:noAutofit/>
          </a:bodyPr>
          <a:lstStyle/>
          <a:p>
            <a:pPr marL="401638" lvl="1" indent="-166688" algn="l" defTabSz="533400" rtl="0">
              <a:lnSpc>
                <a:spcPct val="90000"/>
              </a:lnSpc>
              <a:spcBef>
                <a:spcPct val="0"/>
              </a:spcBef>
              <a:spcAft>
                <a:spcPct val="15000"/>
              </a:spcAft>
              <a:buChar char="••"/>
            </a:pPr>
            <a:r>
              <a:rPr lang="en-US" sz="1200" kern="1200" dirty="0" smtClean="0"/>
              <a:t>NIST is testing the </a:t>
            </a:r>
            <a:r>
              <a:rPr lang="en-US" sz="1200" kern="1200" dirty="0" smtClean="0">
                <a:solidFill>
                  <a:schemeClr val="tx1"/>
                </a:solidFill>
              </a:rPr>
              <a:t>capability of an EHR product to create lab order messages for transmission from ambulatory EHRs using specific data</a:t>
            </a:r>
            <a:endParaRPr lang="en-US" sz="1200" kern="1200" dirty="0">
              <a:solidFill>
                <a:schemeClr val="tx1"/>
              </a:solidFill>
            </a:endParaRPr>
          </a:p>
          <a:p>
            <a:pPr marL="401638" lvl="1" indent="-166688" algn="l" defTabSz="533400" rtl="0">
              <a:lnSpc>
                <a:spcPct val="90000"/>
              </a:lnSpc>
              <a:spcBef>
                <a:spcPct val="0"/>
              </a:spcBef>
              <a:spcAft>
                <a:spcPct val="15000"/>
              </a:spcAft>
              <a:buChar char="••"/>
            </a:pPr>
            <a:r>
              <a:rPr lang="en-US" sz="1200" kern="1200" dirty="0" smtClean="0">
                <a:solidFill>
                  <a:schemeClr val="tx1"/>
                </a:solidFill>
              </a:rPr>
              <a:t>The Test Cases provided do not cover the full extent of use </a:t>
            </a:r>
            <a:r>
              <a:rPr lang="en-US" sz="1200" kern="1200" dirty="0" smtClean="0"/>
              <a:t>cases specified in the implementation guide; through consultation with clinical laboratory experts, a subset of key lab tests were selected for testing</a:t>
            </a:r>
            <a:endParaRPr lang="en-US" sz="1200" kern="1200" dirty="0"/>
          </a:p>
          <a:p>
            <a:pPr marL="401638" lvl="1" indent="-166688" algn="l" defTabSz="533400" rtl="0">
              <a:lnSpc>
                <a:spcPct val="90000"/>
              </a:lnSpc>
              <a:spcBef>
                <a:spcPct val="0"/>
              </a:spcBef>
              <a:spcAft>
                <a:spcPct val="15000"/>
              </a:spcAft>
              <a:buChar char="••"/>
            </a:pPr>
            <a:r>
              <a:rPr lang="en-US" sz="1200" kern="1200" dirty="0" smtClean="0"/>
              <a:t>The testing will not demonstrate </a:t>
            </a:r>
            <a:r>
              <a:rPr lang="en-US" sz="1200" kern="1200" dirty="0" smtClean="0">
                <a:solidFill>
                  <a:schemeClr val="tx1"/>
                </a:solidFill>
              </a:rPr>
              <a:t>complete conformance to the implementation guide, as it is not practical for this testing to be exhaustive</a:t>
            </a:r>
            <a:endParaRPr lang="en-US" sz="1200" kern="1200" dirty="0">
              <a:solidFill>
                <a:schemeClr val="tx1"/>
              </a:solidFill>
            </a:endParaRPr>
          </a:p>
        </p:txBody>
      </p:sp>
      <p:sp>
        <p:nvSpPr>
          <p:cNvPr id="11" name="Freeform 10"/>
          <p:cNvSpPr/>
          <p:nvPr/>
        </p:nvSpPr>
        <p:spPr>
          <a:xfrm>
            <a:off x="390525" y="4163218"/>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smtClean="0">
                <a:solidFill>
                  <a:schemeClr val="tx1"/>
                </a:solidFill>
              </a:rPr>
              <a:t>NIST testing </a:t>
            </a:r>
            <a:r>
              <a:rPr lang="en-US" sz="2000" kern="1200" dirty="0" smtClean="0"/>
              <a:t>is driven by the test data</a:t>
            </a:r>
            <a:endParaRPr lang="en-US" sz="2000" kern="12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dirty="0"/>
          </a:p>
        </p:txBody>
      </p:sp>
      <p:sp>
        <p:nvSpPr>
          <p:cNvPr id="12" name="TextBox 11"/>
          <p:cNvSpPr txBox="1"/>
          <p:nvPr/>
        </p:nvSpPr>
        <p:spPr>
          <a:xfrm>
            <a:off x="609600" y="5817513"/>
            <a:ext cx="7772400" cy="400110"/>
          </a:xfrm>
          <a:prstGeom prst="rect">
            <a:avLst/>
          </a:prstGeom>
          <a:noFill/>
        </p:spPr>
        <p:txBody>
          <a:bodyPr wrap="square" rtlCol="0">
            <a:spAutoFit/>
          </a:bodyPr>
          <a:lstStyle/>
          <a:p>
            <a:r>
              <a:rPr lang="en-US" sz="1000" dirty="0" smtClean="0"/>
              <a:t>Clinical laboratory subject matter experts, in </a:t>
            </a:r>
            <a:r>
              <a:rPr lang="en-US" sz="1000" dirty="0"/>
              <a:t>collaboration with the National Institute of Standards and Technology (NIST), provided the </a:t>
            </a:r>
            <a:r>
              <a:rPr lang="en-US" sz="1000" dirty="0" smtClean="0"/>
              <a:t>Test Scenarios, Test Cases, and Test Data for the NIST Laboratory Order Interface testing</a:t>
            </a:r>
            <a:endParaRPr lang="en-US" sz="1000" dirty="0"/>
          </a:p>
        </p:txBody>
      </p:sp>
      <p:sp>
        <p:nvSpPr>
          <p:cNvPr id="13" name="TextBox 12"/>
          <p:cNvSpPr txBox="1"/>
          <p:nvPr/>
        </p:nvSpPr>
        <p:spPr>
          <a:xfrm>
            <a:off x="4457700" y="2286000"/>
            <a:ext cx="2933700" cy="261610"/>
          </a:xfrm>
          <a:prstGeom prst="rect">
            <a:avLst/>
          </a:prstGeom>
          <a:noFill/>
        </p:spPr>
        <p:txBody>
          <a:bodyPr wrap="square" rtlCol="0">
            <a:spAutoFit/>
          </a:bodyPr>
          <a:lstStyle/>
          <a:p>
            <a:r>
              <a:rPr lang="en-US" sz="1050" dirty="0" smtClean="0"/>
              <a:t>*Laboratory Information Systems</a:t>
            </a:r>
            <a:endParaRPr lang="en-US" sz="10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smtClean="0">
                <a:solidFill>
                  <a:schemeClr val="tx1"/>
                </a:solidFill>
              </a:rPr>
              <a:t>NIST Lab Order Interface Testing</a:t>
            </a:r>
          </a:p>
        </p:txBody>
      </p:sp>
      <p:sp>
        <p:nvSpPr>
          <p:cNvPr id="3" name="Content Placeholder 2"/>
          <p:cNvSpPr>
            <a:spLocks noGrp="1"/>
          </p:cNvSpPr>
          <p:nvPr>
            <p:ph idx="1"/>
          </p:nvPr>
        </p:nvSpPr>
        <p:spPr>
          <a:xfrm>
            <a:off x="390525" y="919162"/>
            <a:ext cx="8353425" cy="5176838"/>
          </a:xfrm>
        </p:spPr>
        <p:txBody>
          <a:bodyPr>
            <a:normAutofit fontScale="92500" lnSpcReduction="20000"/>
          </a:bodyPr>
          <a:lstStyle/>
          <a:p>
            <a:pPr eaLnBrk="1" hangingPunct="1">
              <a:defRPr/>
            </a:pPr>
            <a:r>
              <a:rPr lang="en-US" sz="2600" dirty="0" smtClean="0"/>
              <a:t>Evaluates </a:t>
            </a:r>
            <a:r>
              <a:rPr lang="en-US" sz="2600" dirty="0"/>
              <a:t>the capability for an </a:t>
            </a:r>
            <a:r>
              <a:rPr lang="en-US" sz="2600" dirty="0" smtClean="0"/>
              <a:t>ambulatory EHR technology to </a:t>
            </a:r>
            <a:r>
              <a:rPr lang="en-US" sz="2600" dirty="0"/>
              <a:t>electronically </a:t>
            </a:r>
            <a:r>
              <a:rPr lang="en-US" sz="2600" u="sng" dirty="0" smtClean="0"/>
              <a:t>create</a:t>
            </a:r>
            <a:r>
              <a:rPr lang="en-US" sz="2600" dirty="0" smtClean="0"/>
              <a:t> laboratory orders </a:t>
            </a:r>
            <a:r>
              <a:rPr lang="en-US" sz="2600" dirty="0"/>
              <a:t>for electronic transmission to </a:t>
            </a:r>
            <a:r>
              <a:rPr lang="en-US" sz="2600" dirty="0" smtClean="0"/>
              <a:t>laboratory information systems</a:t>
            </a:r>
          </a:p>
          <a:p>
            <a:pPr lvl="1"/>
            <a:r>
              <a:rPr lang="en-US" sz="2300" dirty="0" smtClean="0"/>
              <a:t>Using HL7 </a:t>
            </a:r>
            <a:r>
              <a:rPr lang="en-US" sz="2300" dirty="0"/>
              <a:t>Version 2.5.1 Implementation Guide: S&amp;I Framework </a:t>
            </a:r>
            <a:r>
              <a:rPr lang="en-US" sz="2300" dirty="0" smtClean="0"/>
              <a:t>Laboratory Orders from EHR (Referred </a:t>
            </a:r>
            <a:r>
              <a:rPr lang="en-US" sz="2300" dirty="0"/>
              <a:t>to as </a:t>
            </a:r>
            <a:r>
              <a:rPr lang="en-US" sz="2300" dirty="0" smtClean="0"/>
              <a:t>LOI)</a:t>
            </a:r>
          </a:p>
          <a:p>
            <a:pPr lvl="1"/>
            <a:r>
              <a:rPr lang="en-US" sz="2600" dirty="0" smtClean="0"/>
              <a:t>Using LOINC® version 2.40 (at a minimum) </a:t>
            </a:r>
          </a:p>
          <a:p>
            <a:pPr lvl="1"/>
            <a:r>
              <a:rPr lang="en-US" sz="2600" dirty="0"/>
              <a:t>With all the information for a test requisition as specified at 42 CFR 493.1241(c)(1) through (c)(8</a:t>
            </a:r>
            <a:r>
              <a:rPr lang="en-US" sz="2600" dirty="0" smtClean="0"/>
              <a:t>) </a:t>
            </a:r>
            <a:endParaRPr lang="en-US" sz="2600" dirty="0"/>
          </a:p>
          <a:p>
            <a:pPr eaLnBrk="1" hangingPunct="1">
              <a:defRPr/>
            </a:pPr>
            <a:r>
              <a:rPr lang="en-US" sz="2600" dirty="0" smtClean="0"/>
              <a:t>The LOI Test </a:t>
            </a:r>
            <a:r>
              <a:rPr lang="en-US" sz="2600" dirty="0"/>
              <a:t>T</a:t>
            </a:r>
            <a:r>
              <a:rPr lang="en-US" sz="2600" dirty="0" smtClean="0"/>
              <a:t>ool targets the </a:t>
            </a:r>
            <a:r>
              <a:rPr lang="en-US" sz="2600" i="1" dirty="0" smtClean="0"/>
              <a:t>create</a:t>
            </a:r>
            <a:r>
              <a:rPr lang="en-US" sz="2600" dirty="0" smtClean="0"/>
              <a:t> aspect, evaluating the capability of the EHR to electronically create the LOINC-encoded laboratory test result message in a conformant HL7 v2.5.1 format</a:t>
            </a:r>
          </a:p>
          <a:p>
            <a:r>
              <a:rPr lang="en-US" sz="2600" dirty="0" smtClean="0"/>
              <a:t>The testing focuses </a:t>
            </a:r>
            <a:r>
              <a:rPr lang="en-US" sz="2600" dirty="0"/>
              <a:t>on the proper implementation of the </a:t>
            </a:r>
            <a:r>
              <a:rPr lang="en-US" sz="2600" dirty="0" smtClean="0"/>
              <a:t>LOI specification; </a:t>
            </a:r>
            <a:r>
              <a:rPr lang="en-US" sz="2600" i="1" dirty="0" smtClean="0"/>
              <a:t>how</a:t>
            </a:r>
            <a:r>
              <a:rPr lang="en-US" sz="2600" dirty="0" smtClean="0"/>
              <a:t> the </a:t>
            </a:r>
            <a:r>
              <a:rPr lang="en-US" sz="2600" dirty="0"/>
              <a:t>laboratory </a:t>
            </a:r>
            <a:r>
              <a:rPr lang="en-US" sz="2600" dirty="0" smtClean="0"/>
              <a:t>order is sent from an ambulatory EHR to an LIS </a:t>
            </a:r>
            <a:r>
              <a:rPr lang="en-US" sz="2600" dirty="0"/>
              <a:t>is not </a:t>
            </a:r>
            <a:r>
              <a:rPr lang="en-US" sz="2600" dirty="0" smtClean="0"/>
              <a:t>within </a:t>
            </a:r>
            <a:r>
              <a:rPr lang="en-US" sz="2600" dirty="0"/>
              <a:t>the </a:t>
            </a:r>
            <a:r>
              <a:rPr lang="en-US" sz="2600" dirty="0" smtClean="0"/>
              <a:t>scope</a:t>
            </a:r>
            <a:endParaRPr lang="en-US" sz="2600" dirty="0"/>
          </a:p>
          <a:p>
            <a:endParaRPr lang="en-US" sz="26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Referenced </a:t>
            </a:r>
            <a:r>
              <a:rPr lang="en-US" dirty="0"/>
              <a:t>Standards - </a:t>
            </a:r>
            <a:r>
              <a:rPr lang="en-US" dirty="0" smtClean="0">
                <a:solidFill>
                  <a:schemeClr val="tx1"/>
                </a:solidFill>
              </a:rPr>
              <a:t>Lab Order Interface</a:t>
            </a:r>
          </a:p>
        </p:txBody>
      </p:sp>
      <p:sp>
        <p:nvSpPr>
          <p:cNvPr id="3" name="Content Placeholder 2"/>
          <p:cNvSpPr>
            <a:spLocks noGrp="1"/>
          </p:cNvSpPr>
          <p:nvPr>
            <p:ph idx="1"/>
          </p:nvPr>
        </p:nvSpPr>
        <p:spPr>
          <a:xfrm>
            <a:off x="390525" y="685800"/>
            <a:ext cx="8524875" cy="5562600"/>
          </a:xfrm>
        </p:spPr>
        <p:txBody>
          <a:bodyPr>
            <a:normAutofit fontScale="77500" lnSpcReduction="20000"/>
          </a:bodyPr>
          <a:lstStyle/>
          <a:p>
            <a:pPr>
              <a:defRPr/>
            </a:pPr>
            <a:r>
              <a:rPr lang="en-US" sz="2200" b="1" dirty="0"/>
              <a:t>42 CFR 493.1241  Standard: Test request</a:t>
            </a:r>
            <a:r>
              <a:rPr lang="en-US" sz="2200" b="1" dirty="0" smtClean="0"/>
              <a:t>. </a:t>
            </a:r>
            <a:r>
              <a:rPr lang="en-US" sz="2000" b="1" dirty="0" smtClean="0"/>
              <a:t>(</a:t>
            </a:r>
            <a:r>
              <a:rPr lang="en-US" sz="2000" b="1" dirty="0"/>
              <a:t>c) The laboratory must ensure the test requisition solicits the following information:</a:t>
            </a:r>
          </a:p>
          <a:p>
            <a:pPr marL="798513" lvl="1" indent="-341313">
              <a:buNone/>
              <a:defRPr/>
            </a:pPr>
            <a:r>
              <a:rPr lang="en-US" sz="1900" dirty="0"/>
              <a:t>(1) The name and address or other suitable identifiers of the authorized person requesting the test and, if appropriate, the individual responsible for using the test results, or the name and address of the laboratory submitting the specimen, including, as applicable, a contact person to enable the reporting of imminently life threatening laboratory results or panic or alert values.</a:t>
            </a:r>
          </a:p>
          <a:p>
            <a:pPr marL="798513" lvl="1" indent="-341313">
              <a:buNone/>
              <a:defRPr/>
            </a:pPr>
            <a:r>
              <a:rPr lang="en-US" sz="1900" dirty="0"/>
              <a:t>(2) The patient's name or unique patient identifier.</a:t>
            </a:r>
          </a:p>
          <a:p>
            <a:pPr marL="798513" lvl="1" indent="-341313">
              <a:buNone/>
              <a:defRPr/>
            </a:pPr>
            <a:r>
              <a:rPr lang="en-US" sz="1900" dirty="0"/>
              <a:t>(3) The sex and age or date of birth of the patient.</a:t>
            </a:r>
          </a:p>
          <a:p>
            <a:pPr marL="798513" lvl="1" indent="-341313">
              <a:buNone/>
              <a:defRPr/>
            </a:pPr>
            <a:r>
              <a:rPr lang="en-US" sz="1900" dirty="0"/>
              <a:t>(4) The test(s) to be performed.</a:t>
            </a:r>
          </a:p>
          <a:p>
            <a:pPr marL="798513" lvl="1" indent="-341313">
              <a:buNone/>
              <a:defRPr/>
            </a:pPr>
            <a:r>
              <a:rPr lang="en-US" sz="1900" dirty="0"/>
              <a:t>(5) The source of the specimen, when appropriate.</a:t>
            </a:r>
          </a:p>
          <a:p>
            <a:pPr marL="798513" lvl="1" indent="-341313">
              <a:buNone/>
              <a:defRPr/>
            </a:pPr>
            <a:r>
              <a:rPr lang="en-US" sz="1900" dirty="0"/>
              <a:t>(6) The date and, if appropriate, time of specimen collection.</a:t>
            </a:r>
          </a:p>
          <a:p>
            <a:pPr marL="798513" lvl="1" indent="-341313">
              <a:buNone/>
              <a:defRPr/>
            </a:pPr>
            <a:r>
              <a:rPr lang="en-US" sz="1900" dirty="0"/>
              <a:t>(7) For Pap smears, the patient's last menstrual period, and indication of whether the patient had a previous abnormal report, treatment, or biopsy.</a:t>
            </a:r>
          </a:p>
          <a:p>
            <a:pPr marL="798513" lvl="1" indent="-341313">
              <a:buNone/>
              <a:defRPr/>
            </a:pPr>
            <a:r>
              <a:rPr lang="en-US" sz="1900" dirty="0"/>
              <a:t>(8) Any additional information relevant and necessary for a specific test to ensure accurate and timely testing and reporting of results, including interpretation, if applicable.</a:t>
            </a:r>
          </a:p>
          <a:p>
            <a:pPr>
              <a:defRPr/>
            </a:pPr>
            <a:r>
              <a:rPr lang="en-US" sz="2200" b="1" dirty="0" smtClean="0"/>
              <a:t>Implementation specifications for exchanging electronic health information </a:t>
            </a:r>
          </a:p>
          <a:p>
            <a:pPr lvl="1"/>
            <a:r>
              <a:rPr lang="en-US" sz="2300" dirty="0" smtClean="0"/>
              <a:t>HL7 </a:t>
            </a:r>
            <a:r>
              <a:rPr lang="en-US" sz="2300" dirty="0"/>
              <a:t>Version 2.5.1 Implementation Guide: S&amp;I Framework Laboratory Orders from </a:t>
            </a:r>
            <a:r>
              <a:rPr lang="en-US" sz="2300" dirty="0" smtClean="0"/>
              <a:t>EHR</a:t>
            </a:r>
            <a:r>
              <a:rPr lang="en-US" dirty="0"/>
              <a:t>	</a:t>
            </a:r>
          </a:p>
          <a:p>
            <a:pPr>
              <a:defRPr/>
            </a:pPr>
            <a:r>
              <a:rPr lang="en-US" sz="2200" b="1" dirty="0" smtClean="0"/>
              <a:t>Vocabulary standards for representing electronic health information</a:t>
            </a:r>
            <a:endParaRPr lang="en-US" sz="2200" b="1" dirty="0"/>
          </a:p>
          <a:p>
            <a:pPr lvl="1"/>
            <a:r>
              <a:rPr lang="en-US" sz="2300" dirty="0" smtClean="0"/>
              <a:t>Logical </a:t>
            </a:r>
            <a:r>
              <a:rPr lang="en-US" sz="2300" dirty="0"/>
              <a:t>Observation Identifiers Names and Codes (LOINC®) Database version 2.40, a universal code system for identifying laboratory and clinical observations produced by the </a:t>
            </a:r>
            <a:r>
              <a:rPr lang="en-US" sz="2300" dirty="0" err="1"/>
              <a:t>Regenstrief</a:t>
            </a:r>
            <a:r>
              <a:rPr lang="en-US" sz="2300" dirty="0"/>
              <a:t> Institute, Inc. </a:t>
            </a:r>
            <a:endParaRPr lang="en-US" sz="2600" dirty="0" smtClean="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Referenced Standards Documents</a:t>
            </a:r>
          </a:p>
        </p:txBody>
      </p:sp>
      <p:sp>
        <p:nvSpPr>
          <p:cNvPr id="7" name="TextBox 5"/>
          <p:cNvSpPr txBox="1">
            <a:spLocks noChangeArrowheads="1"/>
          </p:cNvSpPr>
          <p:nvPr/>
        </p:nvSpPr>
        <p:spPr bwMode="auto">
          <a:xfrm>
            <a:off x="4572000" y="1905000"/>
            <a:ext cx="3962400" cy="584775"/>
          </a:xfrm>
          <a:prstGeom prst="rect">
            <a:avLst/>
          </a:prstGeom>
          <a:noFill/>
          <a:ln w="9525">
            <a:noFill/>
            <a:miter lim="800000"/>
            <a:headEnd/>
            <a:tailEnd/>
          </a:ln>
        </p:spPr>
        <p:txBody>
          <a:bodyPr wrap="square">
            <a:spAutoFit/>
          </a:bodyPr>
          <a:lstStyle/>
          <a:p>
            <a:pPr algn="ctr"/>
            <a:r>
              <a:rPr lang="en-US" sz="1600" dirty="0"/>
              <a:t>HL7 </a:t>
            </a:r>
            <a:r>
              <a:rPr lang="en-US" sz="1600" dirty="0" smtClean="0"/>
              <a:t>2.5.1 LOI  </a:t>
            </a:r>
            <a:r>
              <a:rPr lang="en-US" sz="1600" dirty="0"/>
              <a:t>Implementation </a:t>
            </a:r>
            <a:r>
              <a:rPr lang="en-US" sz="1600" dirty="0" smtClean="0"/>
              <a:t>Guide Release 1 DSTU</a:t>
            </a:r>
            <a:endParaRPr lang="en-US" sz="1600" dirty="0"/>
          </a:p>
        </p:txBody>
      </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4081462" cy="5276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343400" y="2514600"/>
            <a:ext cx="4833938" cy="253916"/>
          </a:xfrm>
          <a:prstGeom prst="rect">
            <a:avLst/>
          </a:prstGeom>
          <a:noFill/>
        </p:spPr>
        <p:txBody>
          <a:bodyPr wrap="square" rtlCol="0">
            <a:spAutoFit/>
          </a:bodyPr>
          <a:lstStyle/>
          <a:p>
            <a:r>
              <a:rPr lang="en-US" sz="1050" dirty="0">
                <a:hlinkClick r:id="rId3"/>
              </a:rPr>
              <a:t>http://</a:t>
            </a:r>
            <a:r>
              <a:rPr lang="en-US" sz="1050" dirty="0" smtClean="0">
                <a:hlinkClick r:id="rId3"/>
              </a:rPr>
              <a:t>www.hl7.org/implement/standards/product_brief.cfm?product_id=152</a:t>
            </a:r>
            <a:r>
              <a:rPr lang="en-US" sz="1050" dirty="0" smtClean="0"/>
              <a:t> </a:t>
            </a:r>
            <a:endParaRPr lang="en-US" sz="1050" dirty="0"/>
          </a:p>
        </p:txBody>
      </p:sp>
    </p:spTree>
    <p:extLst>
      <p:ext uri="{BB962C8B-B14F-4D97-AF65-F5344CB8AC3E}">
        <p14:creationId xmlns:p14="http://schemas.microsoft.com/office/powerpoint/2010/main" val="208990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Referenced Standards Documents</a:t>
            </a:r>
          </a:p>
        </p:txBody>
      </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9</a:t>
            </a:fld>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609600"/>
            <a:ext cx="34602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2641558"/>
            <a:ext cx="1653911" cy="27686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19600" y="1676400"/>
            <a:ext cx="4343400" cy="338554"/>
          </a:xfrm>
          <a:prstGeom prst="rect">
            <a:avLst/>
          </a:prstGeom>
          <a:noFill/>
        </p:spPr>
        <p:txBody>
          <a:bodyPr wrap="square" rtlCol="0">
            <a:spAutoFit/>
          </a:bodyPr>
          <a:lstStyle/>
          <a:p>
            <a:pPr algn="ctr"/>
            <a:r>
              <a:rPr lang="en-US" sz="1600" dirty="0"/>
              <a:t>42 CFR 493.1241  Standard: Test request.</a:t>
            </a:r>
          </a:p>
        </p:txBody>
      </p:sp>
      <p:sp>
        <p:nvSpPr>
          <p:cNvPr id="6" name="TextBox 5"/>
          <p:cNvSpPr txBox="1"/>
          <p:nvPr/>
        </p:nvSpPr>
        <p:spPr>
          <a:xfrm>
            <a:off x="3999899" y="2297668"/>
            <a:ext cx="4769376" cy="369332"/>
          </a:xfrm>
          <a:prstGeom prst="rect">
            <a:avLst/>
          </a:prstGeom>
          <a:noFill/>
        </p:spPr>
        <p:txBody>
          <a:bodyPr wrap="square" rtlCol="0">
            <a:spAutoFit/>
          </a:bodyPr>
          <a:lstStyle/>
          <a:p>
            <a:pPr algn="ctr"/>
            <a:r>
              <a:rPr lang="en-US" sz="900" dirty="0">
                <a:hlinkClick r:id="rId3"/>
              </a:rPr>
              <a:t>http://</a:t>
            </a:r>
            <a:r>
              <a:rPr lang="en-US" sz="900" dirty="0" smtClean="0">
                <a:hlinkClick r:id="rId3"/>
              </a:rPr>
              <a:t>www.gpo.gov/fdsys/granule/CFR-2011-title42-vol5/CFR-2011-title42-vol5-sec493-1241/content-detail.html</a:t>
            </a:r>
            <a:r>
              <a:rPr lang="en-US" sz="900" dirty="0" smtClean="0"/>
              <a:t> </a:t>
            </a:r>
            <a:endParaRPr lang="en-US" sz="900" dirty="0"/>
          </a:p>
        </p:txBody>
      </p:sp>
    </p:spTree>
    <p:extLst>
      <p:ext uri="{BB962C8B-B14F-4D97-AF65-F5344CB8AC3E}">
        <p14:creationId xmlns:p14="http://schemas.microsoft.com/office/powerpoint/2010/main" val="3606525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58226</TotalTime>
  <Words>3059</Words>
  <Application>Microsoft Office PowerPoint</Application>
  <PresentationFormat>On-screen Show (4:3)</PresentationFormat>
  <Paragraphs>397</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ppt127F.tmp</vt:lpstr>
      <vt:lpstr>NIST Testing  Approach Overview:  Using the HL7 V2 LOI Validation Tool</vt:lpstr>
      <vt:lpstr>Purpose</vt:lpstr>
      <vt:lpstr>Table of Contents</vt:lpstr>
      <vt:lpstr>Resources</vt:lpstr>
      <vt:lpstr>Scope of NIST Testing</vt:lpstr>
      <vt:lpstr>NIST Lab Order Interface Testing</vt:lpstr>
      <vt:lpstr>Referenced Standards - Lab Order Interface</vt:lpstr>
      <vt:lpstr>Referenced Standards Documents</vt:lpstr>
      <vt:lpstr>Referenced Standards Documents</vt:lpstr>
      <vt:lpstr>Referenced Standards Web Site</vt:lpstr>
      <vt:lpstr>LOI Validation Tool Overview </vt:lpstr>
      <vt:lpstr>Lab Orders from Ambulatory EHR Testing Procedure</vt:lpstr>
      <vt:lpstr>Testing Workflow Diagram for Context-based Validation</vt:lpstr>
      <vt:lpstr>Test Scenarios and Associated Test Cases</vt:lpstr>
      <vt:lpstr>Test Scenarios and Associated Test Cases (cont’d)</vt:lpstr>
      <vt:lpstr>Test Scenarios and Associated Test Cases (cont’d)</vt:lpstr>
      <vt:lpstr>Test Scenarios and Associated Test Cases (cont’d)</vt:lpstr>
      <vt:lpstr>The Test Data Documents for Each Test Case</vt:lpstr>
      <vt:lpstr>The Test Data Documents for Each Test Case (cont’d)</vt:lpstr>
      <vt:lpstr>The Test Data Documents for Each Test Case (cont’d)</vt:lpstr>
      <vt:lpstr>Test Data Categorization and Validation</vt:lpstr>
      <vt:lpstr>Test Data Validation</vt:lpstr>
      <vt:lpstr>LOI Validation Tool Overview </vt:lpstr>
      <vt:lpstr>Example LOI Test Tool Screen</vt:lpstr>
      <vt:lpstr>FAQ –Lab Order Interface</vt:lpstr>
      <vt:lpstr>Resources</vt:lpstr>
    </vt:vector>
  </TitlesOfParts>
  <Company>NIST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[USA]</cp:lastModifiedBy>
  <cp:revision>1175</cp:revision>
  <cp:lastPrinted>2014-07-29T14:15:20Z</cp:lastPrinted>
  <dcterms:created xsi:type="dcterms:W3CDTF">2010-05-04T12:43:55Z</dcterms:created>
  <dcterms:modified xsi:type="dcterms:W3CDTF">2014-08-14T12:02:44Z</dcterms:modified>
</cp:coreProperties>
</file>