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88" r:id="rId3"/>
    <p:sldId id="376" r:id="rId4"/>
    <p:sldId id="332" r:id="rId5"/>
    <p:sldId id="297" r:id="rId6"/>
    <p:sldId id="311" r:id="rId7"/>
    <p:sldId id="312" r:id="rId8"/>
    <p:sldId id="377" r:id="rId9"/>
    <p:sldId id="378" r:id="rId10"/>
    <p:sldId id="360" r:id="rId11"/>
    <p:sldId id="363" r:id="rId12"/>
    <p:sldId id="354" r:id="rId13"/>
    <p:sldId id="309" r:id="rId14"/>
    <p:sldId id="335" r:id="rId15"/>
    <p:sldId id="364" r:id="rId16"/>
    <p:sldId id="365" r:id="rId17"/>
    <p:sldId id="366" r:id="rId18"/>
    <p:sldId id="356" r:id="rId19"/>
    <p:sldId id="357" r:id="rId20"/>
    <p:sldId id="379" r:id="rId21"/>
    <p:sldId id="381" r:id="rId22"/>
    <p:sldId id="382" r:id="rId23"/>
    <p:sldId id="337" r:id="rId24"/>
    <p:sldId id="338" r:id="rId25"/>
    <p:sldId id="339" r:id="rId26"/>
    <p:sldId id="359" r:id="rId27"/>
    <p:sldId id="355" r:id="rId28"/>
    <p:sldId id="340" r:id="rId29"/>
    <p:sldId id="372" r:id="rId30"/>
    <p:sldId id="373" r:id="rId31"/>
    <p:sldId id="375" r:id="rId32"/>
    <p:sldId id="351" r:id="rId33"/>
    <p:sldId id="374" r:id="rId34"/>
    <p:sldId id="257" r:id="rId35"/>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2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p:cViewPr varScale="1">
        <p:scale>
          <a:sx n="79" d="100"/>
          <a:sy n="79" d="100"/>
        </p:scale>
        <p:origin x="1075" y="72"/>
      </p:cViewPr>
      <p:guideLst>
        <p:guide orient="horz" pos="528"/>
        <p:guide pos="240"/>
      </p:guideLst>
    </p:cSldViewPr>
  </p:slideViewPr>
  <p:notesTextViewPr>
    <p:cViewPr>
      <p:scale>
        <a:sx n="100" d="100"/>
        <a:sy n="100" d="100"/>
      </p:scale>
      <p:origin x="0" y="0"/>
    </p:cViewPr>
  </p:notesTextViewPr>
  <p:sorterViewPr>
    <p:cViewPr>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11/16/2016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11/16/2016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24</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25</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11/16/2016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11/16/2016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279"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www.hl7.org/implement/standards/product_brief.cfm?product_id=43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www.google.com/url?sa=t&amp;rct=j&amp;q=&amp;esrc=s&amp;frm=1&amp;source=web&amp;cd=1&amp;cad=rja&amp;ved=0CC0QFjAA&amp;url=http://www.gpo.gov/fdsys/pkg/CFR-2011-title42-vol5/pdf/CFR-2011-title42-vol5-sec493-1291.pdf&amp;ei=-zqNUZ_GHPPh0AH0yoCwCw&amp;usg=AFQjCNG6cld1LSwjSm88kzZ2Nc7pBvAyOg&amp;sig2=26-ppMeldUd9GW86VUbZS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v2-lab-r2-testing.nist.gov/lri-r2/#/cb" TargetMode="External"/><Relationship Id="rId2" Type="http://schemas.openxmlformats.org/officeDocument/2006/relationships/hyperlink" Target="https://groups.google.com/d/forum/hl7v2-lab-testing"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hl7v2-lab-r2-testing.nist.gov/lri-r2/#/cb" TargetMode="External"/><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hl7v2-lab-r2-testing.nist.gov/lri-r2/#/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lab-r2-testing.nist.gov/lri-r2/#/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roups.google.com/d/forum/hl7v2-lab-testing" TargetMode="External"/><Relationship Id="rId5" Type="http://schemas.openxmlformats.org/officeDocument/2006/relationships/hyperlink" Target="http://www.hl7.org/implement/standards/product_brief.cfm?product_id=433" TargetMode="External"/><Relationship Id="rId4" Type="http://schemas.openxmlformats.org/officeDocument/2006/relationships/hyperlink" Target="http://www.hl7.org/implement/standards/product_brief.cfm?product_id=27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LRI-EHR Validation Tool</a:t>
            </a:r>
          </a:p>
        </p:txBody>
      </p:sp>
      <p:sp>
        <p:nvSpPr>
          <p:cNvPr id="3" name="Subtitle 2"/>
          <p:cNvSpPr>
            <a:spLocks noGrp="1"/>
          </p:cNvSpPr>
          <p:nvPr>
            <p:ph type="subTitle" idx="1"/>
          </p:nvPr>
        </p:nvSpPr>
        <p:spPr>
          <a:xfrm>
            <a:off x="304800" y="2286000"/>
            <a:ext cx="7543800" cy="869950"/>
          </a:xfrm>
        </p:spPr>
        <p:txBody>
          <a:bodyPr/>
          <a:lstStyle/>
          <a:p>
            <a:pPr algn="l"/>
            <a:r>
              <a:rPr lang="en-US" dirty="0">
                <a:solidFill>
                  <a:schemeClr val="tx1"/>
                </a:solidFill>
              </a:rPr>
              <a:t>Conformance Criterion: </a:t>
            </a:r>
          </a:p>
          <a:p>
            <a:pPr algn="l"/>
            <a:r>
              <a:rPr lang="en-US" dirty="0">
                <a:solidFill>
                  <a:schemeClr val="tx1"/>
                </a:solidFill>
              </a:rPr>
              <a:t>Incorporate laboratory tests and values/results</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solidFill>
                  <a:srgbClr val="19194D"/>
                </a:solidFill>
                <a:latin typeface="+mn-lt"/>
              </a:rPr>
              <a:t>V1.2  November 16,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Documents – LRI-EHR</a:t>
            </a:r>
          </a:p>
        </p:txBody>
      </p:sp>
      <p:grpSp>
        <p:nvGrpSpPr>
          <p:cNvPr id="6" name="Group 5"/>
          <p:cNvGrpSpPr/>
          <p:nvPr/>
        </p:nvGrpSpPr>
        <p:grpSpPr>
          <a:xfrm>
            <a:off x="423153" y="5551761"/>
            <a:ext cx="3810000" cy="595547"/>
            <a:chOff x="375528" y="5246961"/>
            <a:chExt cx="3810000" cy="595547"/>
          </a:xfrm>
        </p:grpSpPr>
        <p:sp>
          <p:nvSpPr>
            <p:cNvPr id="7" name="TextBox 5"/>
            <p:cNvSpPr txBox="1">
              <a:spLocks noChangeArrowheads="1"/>
            </p:cNvSpPr>
            <p:nvPr/>
          </p:nvSpPr>
          <p:spPr bwMode="auto">
            <a:xfrm>
              <a:off x="617705" y="5246961"/>
              <a:ext cx="2924176" cy="461665"/>
            </a:xfrm>
            <a:prstGeom prst="rect">
              <a:avLst/>
            </a:prstGeom>
            <a:noFill/>
            <a:ln w="9525">
              <a:noFill/>
              <a:miter lim="800000"/>
              <a:headEnd/>
              <a:tailEnd/>
            </a:ln>
          </p:spPr>
          <p:txBody>
            <a:bodyPr wrap="square">
              <a:spAutoFit/>
            </a:bodyPr>
            <a:lstStyle/>
            <a:p>
              <a:pPr algn="ctr"/>
              <a:r>
                <a:rPr lang="en-US" sz="1200" dirty="0"/>
                <a:t>HL7 v2.5.1 LRI  Implementation Guide, Release 1, DSTU Release 2, Sept 2015</a:t>
              </a:r>
            </a:p>
          </p:txBody>
        </p:sp>
        <p:sp>
          <p:nvSpPr>
            <p:cNvPr id="9" name="TextBox 8"/>
            <p:cNvSpPr txBox="1"/>
            <p:nvPr/>
          </p:nvSpPr>
          <p:spPr>
            <a:xfrm>
              <a:off x="375528" y="5627064"/>
              <a:ext cx="3810000" cy="215444"/>
            </a:xfrm>
            <a:prstGeom prst="rect">
              <a:avLst/>
            </a:prstGeom>
            <a:noFill/>
          </p:spPr>
          <p:txBody>
            <a:bodyPr wrap="square" rtlCol="0">
              <a:spAutoFit/>
            </a:bodyPr>
            <a:lstStyle/>
            <a:p>
              <a:pPr>
                <a:defRPr/>
              </a:pPr>
              <a:r>
                <a:rPr lang="en-US" sz="800" dirty="0">
                  <a:hlinkClick r:id="rId2"/>
                </a:rPr>
                <a:t>http://www.hl7.org/implement/standards/product_brief.cfm?product_id=279</a:t>
              </a:r>
              <a:endParaRPr lang="en-US" sz="8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10</a:t>
            </a:fld>
            <a:endParaRPr lang="en-US"/>
          </a:p>
        </p:txBody>
      </p:sp>
      <p:pic>
        <p:nvPicPr>
          <p:cNvPr id="10" name="Picture 9"/>
          <p:cNvPicPr>
            <a:picLocks noChangeAspect="1"/>
          </p:cNvPicPr>
          <p:nvPr/>
        </p:nvPicPr>
        <p:blipFill>
          <a:blip r:embed="rId3"/>
          <a:stretch>
            <a:fillRect/>
          </a:stretch>
        </p:blipFill>
        <p:spPr>
          <a:xfrm>
            <a:off x="304165" y="709794"/>
            <a:ext cx="3782060" cy="4871807"/>
          </a:xfrm>
          <a:prstGeom prst="rect">
            <a:avLst/>
          </a:prstGeom>
        </p:spPr>
      </p:pic>
      <p:sp>
        <p:nvSpPr>
          <p:cNvPr id="18" name="TextBox 5"/>
          <p:cNvSpPr txBox="1">
            <a:spLocks noChangeArrowheads="1"/>
          </p:cNvSpPr>
          <p:nvPr/>
        </p:nvSpPr>
        <p:spPr bwMode="auto">
          <a:xfrm>
            <a:off x="5133975" y="5542259"/>
            <a:ext cx="3324225" cy="461665"/>
          </a:xfrm>
          <a:prstGeom prst="rect">
            <a:avLst/>
          </a:prstGeom>
          <a:noFill/>
          <a:ln w="9525">
            <a:noFill/>
            <a:miter lim="800000"/>
            <a:headEnd/>
            <a:tailEnd/>
          </a:ln>
        </p:spPr>
        <p:txBody>
          <a:bodyPr wrap="square">
            <a:spAutoFit/>
          </a:bodyPr>
          <a:lstStyle/>
          <a:p>
            <a:pPr algn="ctr"/>
            <a:r>
              <a:rPr lang="en-US" sz="1200" dirty="0"/>
              <a:t>HL7 EHR-S Functional Requirements: Lab Results Messages, Release 1, STU May 2016</a:t>
            </a:r>
          </a:p>
        </p:txBody>
      </p:sp>
      <p:sp>
        <p:nvSpPr>
          <p:cNvPr id="19" name="TextBox 5"/>
          <p:cNvSpPr txBox="1">
            <a:spLocks noChangeArrowheads="1"/>
          </p:cNvSpPr>
          <p:nvPr/>
        </p:nvSpPr>
        <p:spPr bwMode="auto">
          <a:xfrm>
            <a:off x="4876800" y="5905704"/>
            <a:ext cx="4024313" cy="215444"/>
          </a:xfrm>
          <a:prstGeom prst="rect">
            <a:avLst/>
          </a:prstGeom>
          <a:noFill/>
          <a:ln w="9525">
            <a:noFill/>
            <a:miter lim="800000"/>
            <a:headEnd/>
            <a:tailEnd/>
          </a:ln>
        </p:spPr>
        <p:txBody>
          <a:bodyPr wrap="square">
            <a:spAutoFit/>
          </a:bodyPr>
          <a:lstStyle/>
          <a:p>
            <a:pPr algn="ctr"/>
            <a:r>
              <a:rPr lang="en-US" sz="800" dirty="0">
                <a:solidFill>
                  <a:srgbClr val="FF0000"/>
                </a:solidFill>
                <a:hlinkClick r:id="rId4"/>
              </a:rPr>
              <a:t>http://www.hl7.org/implement/standards/product_brief.cfm?product_id=433</a:t>
            </a:r>
            <a:endParaRPr lang="en-US" sz="800" u="sng" dirty="0">
              <a:solidFill>
                <a:srgbClr val="FF0000"/>
              </a:solidFill>
            </a:endParaRPr>
          </a:p>
        </p:txBody>
      </p:sp>
      <p:pic>
        <p:nvPicPr>
          <p:cNvPr id="5" name="Picture 4"/>
          <p:cNvPicPr>
            <a:picLocks noChangeAspect="1"/>
          </p:cNvPicPr>
          <p:nvPr/>
        </p:nvPicPr>
        <p:blipFill>
          <a:blip r:embed="rId5"/>
          <a:stretch>
            <a:fillRect/>
          </a:stretch>
        </p:blipFill>
        <p:spPr>
          <a:xfrm>
            <a:off x="4953000" y="709794"/>
            <a:ext cx="3780094" cy="4875463"/>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LRI-EHR</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11</a:t>
            </a:fld>
            <a:endParaRPr lang="en-US"/>
          </a:p>
        </p:txBody>
      </p:sp>
      <p:grpSp>
        <p:nvGrpSpPr>
          <p:cNvPr id="11" name="Group 10"/>
          <p:cNvGrpSpPr/>
          <p:nvPr/>
        </p:nvGrpSpPr>
        <p:grpSpPr>
          <a:xfrm>
            <a:off x="2743200" y="5410200"/>
            <a:ext cx="2933699" cy="444044"/>
            <a:chOff x="5562600" y="4876800"/>
            <a:chExt cx="2933699" cy="444044"/>
          </a:xfrm>
        </p:grpSpPr>
        <p:sp>
          <p:nvSpPr>
            <p:cNvPr id="16" name="Rectangle 4"/>
            <p:cNvSpPr>
              <a:spLocks noChangeArrowheads="1"/>
            </p:cNvSpPr>
            <p:nvPr/>
          </p:nvSpPr>
          <p:spPr bwMode="auto">
            <a:xfrm>
              <a:off x="6515100" y="51054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a:t> </a:t>
              </a:r>
            </a:p>
          </p:txBody>
        </p:sp>
        <p:sp>
          <p:nvSpPr>
            <p:cNvPr id="18" name="TextBox 5"/>
            <p:cNvSpPr txBox="1">
              <a:spLocks noChangeArrowheads="1"/>
            </p:cNvSpPr>
            <p:nvPr/>
          </p:nvSpPr>
          <p:spPr bwMode="auto">
            <a:xfrm>
              <a:off x="5562600" y="4876800"/>
              <a:ext cx="2933699" cy="276999"/>
            </a:xfrm>
            <a:prstGeom prst="rect">
              <a:avLst/>
            </a:prstGeom>
            <a:noFill/>
            <a:ln w="9525">
              <a:noFill/>
              <a:miter lim="800000"/>
              <a:headEnd/>
              <a:tailEnd/>
            </a:ln>
          </p:spPr>
          <p:txBody>
            <a:bodyPr wrap="square">
              <a:spAutoFit/>
            </a:bodyPr>
            <a:lstStyle/>
            <a:p>
              <a:pPr algn="ctr"/>
              <a:r>
                <a:rPr lang="en-US" sz="12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715000" y="860673"/>
            <a:ext cx="3368220" cy="4759301"/>
          </a:xfrm>
          <a:prstGeom prst="rect">
            <a:avLst/>
          </a:prstGeom>
          <a:ln>
            <a:solidFill>
              <a:schemeClr val="tx1"/>
            </a:solidFill>
          </a:ln>
        </p:spPr>
      </p:pic>
      <p:sp>
        <p:nvSpPr>
          <p:cNvPr id="9218" name="Title 1"/>
          <p:cNvSpPr>
            <a:spLocks noGrp="1"/>
          </p:cNvSpPr>
          <p:nvPr>
            <p:ph type="title"/>
          </p:nvPr>
        </p:nvSpPr>
        <p:spPr>
          <a:xfrm>
            <a:off x="276225" y="120650"/>
            <a:ext cx="8229600" cy="523220"/>
          </a:xfrm>
        </p:spPr>
        <p:txBody>
          <a:bodyPr/>
          <a:lstStyle/>
          <a:p>
            <a:r>
              <a:rPr lang="en-US" dirty="0"/>
              <a:t>Regulatory Standards Documents – LRI-EHR</a:t>
            </a:r>
          </a:p>
        </p:txBody>
      </p:sp>
      <p:sp>
        <p:nvSpPr>
          <p:cNvPr id="4" name="Slide Number Placeholder 3"/>
          <p:cNvSpPr>
            <a:spLocks noGrp="1"/>
          </p:cNvSpPr>
          <p:nvPr>
            <p:ph type="sldNum" sz="quarter" idx="12"/>
          </p:nvPr>
        </p:nvSpPr>
        <p:spPr>
          <a:xfrm>
            <a:off x="3843338" y="6445250"/>
            <a:ext cx="2133600" cy="476250"/>
          </a:xfrm>
        </p:spPr>
        <p:txBody>
          <a:bodyPr/>
          <a:lstStyle/>
          <a:p>
            <a:pPr>
              <a:defRPr/>
            </a:pPr>
            <a:fld id="{F73034F6-D698-486E-9B63-D59A1C5B8B39}" type="slidenum">
              <a:rPr lang="en-US" smtClean="0"/>
              <a:pPr>
                <a:defRPr/>
              </a:pPr>
              <a:t>12</a:t>
            </a:fld>
            <a:endParaRPr lang="en-US"/>
          </a:p>
        </p:txBody>
      </p:sp>
      <p:sp>
        <p:nvSpPr>
          <p:cNvPr id="8" name="TextBox 5"/>
          <p:cNvSpPr txBox="1">
            <a:spLocks noChangeArrowheads="1"/>
          </p:cNvSpPr>
          <p:nvPr/>
        </p:nvSpPr>
        <p:spPr bwMode="auto">
          <a:xfrm>
            <a:off x="3055062" y="5551699"/>
            <a:ext cx="3086100" cy="276999"/>
          </a:xfrm>
          <a:prstGeom prst="rect">
            <a:avLst/>
          </a:prstGeom>
          <a:noFill/>
          <a:ln w="9525">
            <a:noFill/>
            <a:miter lim="800000"/>
            <a:headEnd/>
            <a:tailEnd/>
          </a:ln>
        </p:spPr>
        <p:txBody>
          <a:bodyPr wrap="square">
            <a:spAutoFit/>
          </a:bodyPr>
          <a:lstStyle/>
          <a:p>
            <a:pPr algn="ctr"/>
            <a:r>
              <a:rPr lang="en-US" sz="1200" dirty="0"/>
              <a:t>42 CFR 493.1291 (c)(1-7)</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246" y="723298"/>
            <a:ext cx="336822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55262" y="3581400"/>
            <a:ext cx="1143000" cy="12192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2762" y="5828698"/>
            <a:ext cx="8382000" cy="307777"/>
          </a:xfrm>
          <a:prstGeom prst="rect">
            <a:avLst/>
          </a:prstGeom>
          <a:noFill/>
        </p:spPr>
        <p:txBody>
          <a:bodyPr wrap="square" rtlCol="0">
            <a:spAutoFit/>
          </a:bodyPr>
          <a:lstStyle/>
          <a:p>
            <a:r>
              <a:rPr lang="en-US" sz="700" u="sng" dirty="0">
                <a:hlinkClick r:id="rId4"/>
              </a:rPr>
              <a:t>http://www.google.com/url?sa=t&amp;rct=j&amp;q=&amp;esrc=s&amp;frm=1&amp;source=web&amp;cd=1&amp;cad=rja&amp;ved=0CC0QFjAA&amp;url=http%3A%2F%2Fwww.gpo.gov%2Ffdsys%2Fpkg%2FCFR-2011-title42-vol5%2Fpdf%2FCFR-2011-title42-vol5-sec493-1291.pdf&amp;ei=-zqNUZ_GHPPh0AH0yoCwCw&amp;usg=AFQjCNG6cld1LSwjSm88kzZ2Nc7pBvAyOg&amp;sig2=26-ppMeldUd9GW86VUbZSg</a:t>
            </a:r>
            <a:r>
              <a:rPr lang="en-US" sz="700" dirty="0"/>
              <a:t> </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09600"/>
            <a:ext cx="336822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5"/>
          <p:cNvSpPr txBox="1">
            <a:spLocks noChangeArrowheads="1"/>
          </p:cNvSpPr>
          <p:nvPr/>
        </p:nvSpPr>
        <p:spPr bwMode="auto">
          <a:xfrm>
            <a:off x="200025" y="5478646"/>
            <a:ext cx="3086100" cy="276999"/>
          </a:xfrm>
          <a:prstGeom prst="rect">
            <a:avLst/>
          </a:prstGeom>
          <a:noFill/>
          <a:ln w="9525">
            <a:noFill/>
            <a:miter lim="800000"/>
            <a:headEnd/>
            <a:tailEnd/>
          </a:ln>
        </p:spPr>
        <p:txBody>
          <a:bodyPr wrap="square">
            <a:spAutoFit/>
          </a:bodyPr>
          <a:lstStyle/>
          <a:p>
            <a:pPr algn="ctr"/>
            <a:r>
              <a:rPr lang="en-US" sz="1200" dirty="0"/>
              <a:t>42 CFR 493.1291 (a)(1)</a:t>
            </a:r>
          </a:p>
        </p:txBody>
      </p:sp>
      <p:sp>
        <p:nvSpPr>
          <p:cNvPr id="15" name="Rectangle 14"/>
          <p:cNvSpPr/>
          <p:nvPr/>
        </p:nvSpPr>
        <p:spPr>
          <a:xfrm>
            <a:off x="1810882" y="1981200"/>
            <a:ext cx="1143000" cy="6858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5"/>
          <p:cNvSpPr txBox="1">
            <a:spLocks noChangeArrowheads="1"/>
          </p:cNvSpPr>
          <p:nvPr/>
        </p:nvSpPr>
        <p:spPr bwMode="auto">
          <a:xfrm>
            <a:off x="6057900" y="5590401"/>
            <a:ext cx="3086100" cy="276999"/>
          </a:xfrm>
          <a:prstGeom prst="rect">
            <a:avLst/>
          </a:prstGeom>
          <a:noFill/>
          <a:ln w="9525">
            <a:noFill/>
            <a:miter lim="800000"/>
            <a:headEnd/>
            <a:tailEnd/>
          </a:ln>
        </p:spPr>
        <p:txBody>
          <a:bodyPr wrap="square">
            <a:spAutoFit/>
          </a:bodyPr>
          <a:lstStyle/>
          <a:p>
            <a:pPr algn="ctr"/>
            <a:r>
              <a:rPr lang="en-US" sz="1200" dirty="0"/>
              <a:t>42 CFR 493.1291 (K)(2)</a:t>
            </a:r>
          </a:p>
        </p:txBody>
      </p:sp>
      <p:sp>
        <p:nvSpPr>
          <p:cNvPr id="21" name="Rectangle 20"/>
          <p:cNvSpPr/>
          <p:nvPr/>
        </p:nvSpPr>
        <p:spPr>
          <a:xfrm>
            <a:off x="6332527" y="5114530"/>
            <a:ext cx="1066800" cy="20534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475527" y="2158148"/>
            <a:ext cx="1066800" cy="28025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56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Receive and Incorporate Lab Results Testing Process</a:t>
            </a:r>
          </a:p>
        </p:txBody>
      </p:sp>
      <p:sp>
        <p:nvSpPr>
          <p:cNvPr id="10256" name="TextBox 23"/>
          <p:cNvSpPr txBox="1">
            <a:spLocks noChangeArrowheads="1"/>
          </p:cNvSpPr>
          <p:nvPr/>
        </p:nvSpPr>
        <p:spPr bwMode="auto">
          <a:xfrm>
            <a:off x="276224" y="3468231"/>
            <a:ext cx="8486776" cy="224676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Module is required to receive* and process HL7 messages that meet the conformance, vocabulary, and regulatory standards (see previous slides), and to incorporate and display specific test data contained in the messages.</a:t>
            </a:r>
          </a:p>
          <a:p>
            <a:pPr marL="342900" indent="-342900">
              <a:buFont typeface="Franklin Gothic Demi" pitchFamily="34" charset="0"/>
              <a:buAutoNum type="arabicPeriod"/>
            </a:pPr>
            <a:r>
              <a:rPr lang="en-US" sz="1400" dirty="0">
                <a:latin typeface="+mn-lt"/>
              </a:rPr>
              <a:t>The messages are exported* from the NIST Test Tool and imported* into the Module, and validation (visual inspection) is performed by the Tester/Inspector using the Test Step-specific Juror Document.</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data that are typically available in the clinical setting, a Message Content Data Sheet that shows a conformant message (in a table format) including a detailed profile of the required elements, a Test Message, and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13</a:t>
            </a:fld>
            <a:endParaRPr lang="en-US"/>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grpSp>
        <p:nvGrpSpPr>
          <p:cNvPr id="30" name="Group 29"/>
          <p:cNvGrpSpPr/>
          <p:nvPr/>
        </p:nvGrpSpPr>
        <p:grpSpPr>
          <a:xfrm>
            <a:off x="609600" y="838200"/>
            <a:ext cx="7549849" cy="2590800"/>
            <a:chOff x="609600" y="838200"/>
            <a:chExt cx="7549849" cy="2590800"/>
          </a:xfrm>
        </p:grpSpPr>
        <p:sp>
          <p:nvSpPr>
            <p:cNvPr id="4" name="Rounded Rectangle 3"/>
            <p:cNvSpPr/>
            <p:nvPr/>
          </p:nvSpPr>
          <p:spPr>
            <a:xfrm>
              <a:off x="2819400" y="10668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2"/>
                  </a:solidFill>
                </a:rPr>
                <a:t>NIST </a:t>
              </a:r>
              <a:r>
                <a:rPr lang="en-US" sz="1200" dirty="0">
                  <a:solidFill>
                    <a:schemeClr val="accent2"/>
                  </a:solidFill>
                </a:rPr>
                <a:t>Validation Tool</a:t>
              </a:r>
            </a:p>
            <a:p>
              <a:pPr algn="ctr">
                <a:defRPr/>
              </a:pPr>
              <a:endParaRPr lang="en-US" sz="1200" dirty="0">
                <a:solidFill>
                  <a:schemeClr val="accent2"/>
                </a:solidFill>
              </a:endParaRPr>
            </a:p>
          </p:txBody>
        </p:sp>
        <p:sp>
          <p:nvSpPr>
            <p:cNvPr id="5" name="Rounded Rectangle 4"/>
            <p:cNvSpPr/>
            <p:nvPr/>
          </p:nvSpPr>
          <p:spPr>
            <a:xfrm>
              <a:off x="5638800" y="10668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accent2"/>
                </a:solidFill>
              </a:endParaRPr>
            </a:p>
            <a:p>
              <a:pPr algn="ctr">
                <a:defRPr/>
              </a:pPr>
              <a:r>
                <a:rPr lang="en-US" sz="1600" dirty="0">
                  <a:solidFill>
                    <a:schemeClr val="accent2"/>
                  </a:solidFill>
                </a:rPr>
                <a:t>HIT Module</a:t>
              </a:r>
              <a:endParaRPr lang="en-US" dirty="0">
                <a:solidFill>
                  <a:schemeClr val="accent2"/>
                </a:solidFill>
              </a:endParaRPr>
            </a:p>
            <a:p>
              <a:pPr algn="ctr">
                <a:defRPr/>
              </a:pPr>
              <a:r>
                <a:rPr lang="en-US" sz="1050" dirty="0">
                  <a:solidFill>
                    <a:schemeClr val="accent2"/>
                  </a:solidFill>
                  <a:latin typeface="Calibri" pitchFamily="34" charset="0"/>
                </a:rPr>
                <a:t>(System under Test)</a:t>
              </a:r>
            </a:p>
            <a:p>
              <a:pPr algn="ctr">
                <a:defRPr/>
              </a:pPr>
              <a:endParaRPr lang="en-US" dirty="0">
                <a:solidFill>
                  <a:schemeClr val="accent2"/>
                </a:solidFill>
              </a:endParaRPr>
            </a:p>
          </p:txBody>
        </p:sp>
        <p:cxnSp>
          <p:nvCxnSpPr>
            <p:cNvPr id="8" name="Straight Arrow Connector 7"/>
            <p:cNvCxnSpPr/>
            <p:nvPr/>
          </p:nvCxnSpPr>
          <p:spPr>
            <a:xfrm>
              <a:off x="4191000" y="1524000"/>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267200" y="838200"/>
              <a:ext cx="1165704" cy="276999"/>
            </a:xfrm>
            <a:prstGeom prst="rect">
              <a:avLst/>
            </a:prstGeom>
            <a:noFill/>
            <a:ln w="9525">
              <a:noFill/>
              <a:miter lim="800000"/>
              <a:headEnd/>
              <a:tailEnd/>
            </a:ln>
          </p:spPr>
          <p:txBody>
            <a:bodyPr wrap="none">
              <a:spAutoFit/>
            </a:bodyPr>
            <a:lstStyle/>
            <a:p>
              <a:r>
                <a:rPr lang="en-US" sz="1200" dirty="0">
                  <a:latin typeface="Calibri" pitchFamily="34" charset="0"/>
                </a:rPr>
                <a:t>HL7 LRI IG 2015</a:t>
              </a:r>
            </a:p>
          </p:txBody>
        </p:sp>
        <p:cxnSp>
          <p:nvCxnSpPr>
            <p:cNvPr id="15" name="Shape 14"/>
            <p:cNvCxnSpPr>
              <a:endCxn id="4" idx="2"/>
            </p:cNvCxnSpPr>
            <p:nvPr/>
          </p:nvCxnSpPr>
          <p:spPr>
            <a:xfrm flipV="1">
              <a:off x="2209800" y="2057400"/>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Folded Corner 17"/>
            <p:cNvSpPr/>
            <p:nvPr/>
          </p:nvSpPr>
          <p:spPr>
            <a:xfrm>
              <a:off x="1143000" y="1876425"/>
              <a:ext cx="1066800" cy="8667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Configuration </a:t>
              </a:r>
              <a:r>
                <a:rPr lang="en-US" sz="1050" dirty="0">
                  <a:solidFill>
                    <a:schemeClr val="accent2"/>
                  </a:solidFill>
                  <a:latin typeface="Calibri" pitchFamily="34" charset="0"/>
                </a:rPr>
                <a:t>of Changeable Data as Needed</a:t>
              </a:r>
            </a:p>
          </p:txBody>
        </p:sp>
        <p:sp>
          <p:nvSpPr>
            <p:cNvPr id="10255" name="TextBox 20"/>
            <p:cNvSpPr txBox="1">
              <a:spLocks noChangeArrowheads="1"/>
            </p:cNvSpPr>
            <p:nvPr/>
          </p:nvSpPr>
          <p:spPr bwMode="auto">
            <a:xfrm>
              <a:off x="2134203" y="2342217"/>
              <a:ext cx="1706563" cy="276225"/>
            </a:xfrm>
            <a:prstGeom prst="rect">
              <a:avLst/>
            </a:prstGeom>
            <a:noFill/>
            <a:ln w="9525">
              <a:noFill/>
              <a:miter lim="800000"/>
              <a:headEnd/>
              <a:tailEnd/>
            </a:ln>
          </p:spPr>
          <p:txBody>
            <a:bodyPr wrap="none">
              <a:spAutoFit/>
            </a:bodyPr>
            <a:lstStyle/>
            <a:p>
              <a:r>
                <a:rPr lang="en-US" sz="1200" dirty="0">
                  <a:latin typeface="Calibri" pitchFamily="34" charset="0"/>
                </a:rPr>
                <a:t>ORU Message Elements </a:t>
              </a:r>
            </a:p>
          </p:txBody>
        </p:sp>
        <p:sp>
          <p:nvSpPr>
            <p:cNvPr id="10257" name="TextBox 24"/>
            <p:cNvSpPr txBox="1">
              <a:spLocks noChangeArrowheads="1"/>
            </p:cNvSpPr>
            <p:nvPr/>
          </p:nvSpPr>
          <p:spPr bwMode="auto">
            <a:xfrm>
              <a:off x="2919412" y="1752600"/>
              <a:ext cx="1119188" cy="276225"/>
            </a:xfrm>
            <a:prstGeom prst="rect">
              <a:avLst/>
            </a:prstGeom>
            <a:noFill/>
            <a:ln w="9525">
              <a:noFill/>
              <a:miter lim="800000"/>
              <a:headEnd/>
              <a:tailEnd/>
            </a:ln>
          </p:spPr>
          <p:txBody>
            <a:bodyPr wrap="none">
              <a:spAutoFit/>
            </a:bodyPr>
            <a:lstStyle/>
            <a:p>
              <a:r>
                <a:rPr lang="en-US" sz="1200" dirty="0">
                  <a:latin typeface="Calibri" pitchFamily="34" charset="0"/>
                </a:rPr>
                <a:t>ORU Elements </a:t>
              </a:r>
            </a:p>
          </p:txBody>
        </p:sp>
        <p:sp>
          <p:nvSpPr>
            <p:cNvPr id="20" name="TextBox 19"/>
            <p:cNvSpPr txBox="1"/>
            <p:nvPr/>
          </p:nvSpPr>
          <p:spPr>
            <a:xfrm>
              <a:off x="4162842" y="121039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21" name="Shape 20"/>
            <p:cNvCxnSpPr/>
            <p:nvPr/>
          </p:nvCxnSpPr>
          <p:spPr>
            <a:xfrm>
              <a:off x="3828888" y="2086370"/>
              <a:ext cx="1837640" cy="581799"/>
            </a:xfrm>
            <a:prstGeom prst="bentConnector3">
              <a:avLst>
                <a:gd name="adj1" fmla="val 770"/>
              </a:avLst>
            </a:prstGeom>
            <a:ln w="28575">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678406" y="23622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latin typeface="Calibri" pitchFamily="34" charset="0"/>
                </a:rPr>
                <a:t>Juror Document</a:t>
              </a:r>
              <a:endParaRPr lang="en-US" dirty="0">
                <a:solidFill>
                  <a:schemeClr val="accent2"/>
                </a:solidFill>
                <a:latin typeface="Calibri" pitchFamily="34" charset="0"/>
              </a:endParaRPr>
            </a:p>
          </p:txBody>
        </p:sp>
        <p:sp>
          <p:nvSpPr>
            <p:cNvPr id="10261" name="TextBox 18"/>
            <p:cNvSpPr txBox="1">
              <a:spLocks noChangeArrowheads="1"/>
            </p:cNvSpPr>
            <p:nvPr/>
          </p:nvSpPr>
          <p:spPr bwMode="auto">
            <a:xfrm>
              <a:off x="4197984" y="1976735"/>
              <a:ext cx="1468544" cy="461665"/>
            </a:xfrm>
            <a:prstGeom prst="rect">
              <a:avLst/>
            </a:prstGeom>
            <a:noFill/>
            <a:ln w="9525">
              <a:noFill/>
              <a:miter lim="800000"/>
              <a:headEnd/>
              <a:tailEnd/>
            </a:ln>
          </p:spPr>
          <p:txBody>
            <a:bodyPr wrap="none">
              <a:spAutoFit/>
            </a:bodyPr>
            <a:lstStyle/>
            <a:p>
              <a:pPr algn="ctr"/>
              <a:r>
                <a:rPr lang="en-US" sz="1200" dirty="0">
                  <a:latin typeface="Calibri" pitchFamily="34" charset="0"/>
                </a:rPr>
                <a:t>Message </a:t>
              </a:r>
            </a:p>
            <a:p>
              <a:pPr algn="ctr"/>
              <a:r>
                <a:rPr lang="en-US" sz="1200" dirty="0">
                  <a:latin typeface="Calibri" pitchFamily="34" charset="0"/>
                </a:rPr>
                <a:t>Exported/Imported*</a:t>
              </a:r>
            </a:p>
          </p:txBody>
        </p:sp>
        <p:sp>
          <p:nvSpPr>
            <p:cNvPr id="22" name="TextBox 21"/>
            <p:cNvSpPr txBox="1"/>
            <p:nvPr/>
          </p:nvSpPr>
          <p:spPr>
            <a:xfrm>
              <a:off x="609600" y="3000422"/>
              <a:ext cx="4572000" cy="253916"/>
            </a:xfrm>
            <a:prstGeom prst="rect">
              <a:avLst/>
            </a:prstGeom>
            <a:noFill/>
          </p:spPr>
          <p:txBody>
            <a:bodyPr wrap="square" rtlCol="0">
              <a:spAutoFit/>
            </a:bodyPr>
            <a:lstStyle/>
            <a:p>
              <a:r>
                <a:rPr lang="en-US" sz="1050" dirty="0"/>
                <a:t>Diagram does not show testing process for Acknowledgment messages</a:t>
              </a:r>
            </a:p>
          </p:txBody>
        </p:sp>
        <p:sp>
          <p:nvSpPr>
            <p:cNvPr id="9" name="Rectangle 8"/>
            <p:cNvSpPr/>
            <p:nvPr/>
          </p:nvSpPr>
          <p:spPr>
            <a:xfrm>
              <a:off x="4038600" y="1143000"/>
              <a:ext cx="1752600" cy="882134"/>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9" name="Rectangle 18"/>
            <p:cNvSpPr/>
            <p:nvPr/>
          </p:nvSpPr>
          <p:spPr>
            <a:xfrm>
              <a:off x="4343400" y="1600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4343400" y="1600200"/>
              <a:ext cx="1057275" cy="276225"/>
            </a:xfrm>
            <a:prstGeom prst="rect">
              <a:avLst/>
            </a:prstGeom>
            <a:noFill/>
            <a:ln w="9525">
              <a:noFill/>
              <a:miter lim="800000"/>
              <a:headEnd/>
              <a:tailEnd/>
            </a:ln>
          </p:spPr>
          <p:txBody>
            <a:bodyPr wrap="none">
              <a:spAutoFit/>
            </a:bodyPr>
            <a:lstStyle/>
            <a:p>
              <a:r>
                <a:rPr lang="en-US" sz="1200">
                  <a:latin typeface="Calibri" pitchFamily="34" charset="0"/>
                </a:rPr>
                <a:t>ORU Message</a:t>
              </a:r>
            </a:p>
          </p:txBody>
        </p:sp>
        <p:cxnSp>
          <p:nvCxnSpPr>
            <p:cNvPr id="17" name="Elbow Connector 16"/>
            <p:cNvCxnSpPr>
              <a:stCxn id="37" idx="3"/>
              <a:endCxn id="5" idx="3"/>
            </p:cNvCxnSpPr>
            <p:nvPr/>
          </p:nvCxnSpPr>
          <p:spPr>
            <a:xfrm flipH="1" flipV="1">
              <a:off x="7010400" y="1562100"/>
              <a:ext cx="39606" cy="1104900"/>
            </a:xfrm>
            <a:prstGeom prst="bentConnector3">
              <a:avLst>
                <a:gd name="adj1" fmla="val -577185"/>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20"/>
            <p:cNvSpPr txBox="1">
              <a:spLocks noChangeArrowheads="1"/>
            </p:cNvSpPr>
            <p:nvPr/>
          </p:nvSpPr>
          <p:spPr bwMode="auto">
            <a:xfrm>
              <a:off x="7159762" y="1856555"/>
              <a:ext cx="999687" cy="461665"/>
            </a:xfrm>
            <a:prstGeom prst="rect">
              <a:avLst/>
            </a:prstGeom>
            <a:noFill/>
            <a:ln w="9525">
              <a:noFill/>
              <a:miter lim="800000"/>
              <a:headEnd/>
              <a:tailEnd/>
            </a:ln>
          </p:spPr>
          <p:txBody>
            <a:bodyPr wrap="square">
              <a:spAutoFit/>
            </a:bodyPr>
            <a:lstStyle/>
            <a:p>
              <a:pPr algn="ctr"/>
              <a:r>
                <a:rPr lang="en-US" sz="1200" dirty="0">
                  <a:latin typeface="Calibri" pitchFamily="34" charset="0"/>
                </a:rPr>
                <a:t>Visual Inspection </a:t>
              </a:r>
            </a:p>
          </p:txBody>
        </p:sp>
        <p:sp>
          <p:nvSpPr>
            <p:cNvPr id="35" name="TextBox 9"/>
            <p:cNvSpPr txBox="1">
              <a:spLocks noChangeArrowheads="1"/>
            </p:cNvSpPr>
            <p:nvPr/>
          </p:nvSpPr>
          <p:spPr bwMode="auto">
            <a:xfrm>
              <a:off x="5485803" y="2967335"/>
              <a:ext cx="1756806" cy="461665"/>
            </a:xfrm>
            <a:prstGeom prst="rect">
              <a:avLst/>
            </a:prstGeom>
            <a:noFill/>
            <a:ln w="9525">
              <a:noFill/>
              <a:miter lim="800000"/>
              <a:headEnd/>
              <a:tailEnd/>
            </a:ln>
          </p:spPr>
          <p:txBody>
            <a:bodyPr wrap="square">
              <a:spAutoFit/>
            </a:bodyPr>
            <a:lstStyle/>
            <a:p>
              <a:pPr algn="ctr"/>
              <a:r>
                <a:rPr lang="en-US" sz="1200" dirty="0">
                  <a:latin typeface="Calibri" panose="020F0502020204030204" pitchFamily="34" charset="0"/>
                </a:rPr>
                <a:t>HL7 EHR-S Functional Requirements LRI 2016</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Receive and Incorporate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receive and incorporate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pic>
        <p:nvPicPr>
          <p:cNvPr id="7" name="Picture 6"/>
          <p:cNvPicPr>
            <a:picLocks noChangeAspect="1"/>
          </p:cNvPicPr>
          <p:nvPr/>
        </p:nvPicPr>
        <p:blipFill>
          <a:blip r:embed="rId2"/>
          <a:stretch>
            <a:fillRect/>
          </a:stretch>
        </p:blipFill>
        <p:spPr>
          <a:xfrm>
            <a:off x="1524000" y="1676400"/>
            <a:ext cx="5905662" cy="4438650"/>
          </a:xfrm>
          <a:prstGeom prst="rect">
            <a:avLst/>
          </a:prstGeom>
        </p:spPr>
      </p:pic>
    </p:spTree>
    <p:extLst>
      <p:ext uri="{BB962C8B-B14F-4D97-AF65-F5344CB8AC3E}">
        <p14:creationId xmlns:p14="http://schemas.microsoft.com/office/powerpoint/2010/main" val="30935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Send Accept ACK Testing Workflow Diagram</a:t>
            </a:r>
          </a:p>
        </p:txBody>
      </p:sp>
      <p:sp>
        <p:nvSpPr>
          <p:cNvPr id="4" name="Content Placeholder 3"/>
          <p:cNvSpPr>
            <a:spLocks noGrp="1"/>
          </p:cNvSpPr>
          <p:nvPr>
            <p:ph idx="1"/>
          </p:nvPr>
        </p:nvSpPr>
        <p:spPr>
          <a:xfrm>
            <a:off x="390525" y="657225"/>
            <a:ext cx="8372475" cy="1124662"/>
          </a:xfrm>
        </p:spPr>
        <p:txBody>
          <a:bodyPr/>
          <a:lstStyle/>
          <a:p>
            <a:pPr marL="0" indent="0">
              <a:buNone/>
            </a:pPr>
            <a:r>
              <a:rPr lang="en-US" sz="2200" dirty="0"/>
              <a:t>This diagram shows</a:t>
            </a:r>
          </a:p>
          <a:p>
            <a:pPr lvl="1"/>
            <a:r>
              <a:rPr lang="en-US" sz="1800" dirty="0"/>
              <a:t>How the steps of the send Accept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a:p>
        </p:txBody>
      </p:sp>
      <p:pic>
        <p:nvPicPr>
          <p:cNvPr id="6" name="Picture 5"/>
          <p:cNvPicPr>
            <a:picLocks noChangeAspect="1"/>
          </p:cNvPicPr>
          <p:nvPr/>
        </p:nvPicPr>
        <p:blipFill>
          <a:blip r:embed="rId2"/>
          <a:stretch>
            <a:fillRect/>
          </a:stretch>
        </p:blipFill>
        <p:spPr>
          <a:xfrm>
            <a:off x="1143000" y="1676400"/>
            <a:ext cx="7221972" cy="4419600"/>
          </a:xfrm>
          <a:prstGeom prst="rect">
            <a:avLst/>
          </a:prstGeom>
        </p:spPr>
      </p:pic>
      <p:sp>
        <p:nvSpPr>
          <p:cNvPr id="7" name="TextBox 6"/>
          <p:cNvSpPr txBox="1"/>
          <p:nvPr/>
        </p:nvSpPr>
        <p:spPr>
          <a:xfrm>
            <a:off x="7086600" y="5562600"/>
            <a:ext cx="2209800" cy="646331"/>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214022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Send Application ACK Testing Workflow Diagram</a:t>
            </a:r>
          </a:p>
        </p:txBody>
      </p:sp>
      <p:sp>
        <p:nvSpPr>
          <p:cNvPr id="4" name="Content Placeholder 3"/>
          <p:cNvSpPr>
            <a:spLocks noGrp="1"/>
          </p:cNvSpPr>
          <p:nvPr>
            <p:ph idx="1"/>
          </p:nvPr>
        </p:nvSpPr>
        <p:spPr>
          <a:xfrm>
            <a:off x="276225" y="657225"/>
            <a:ext cx="8867775" cy="1124662"/>
          </a:xfrm>
        </p:spPr>
        <p:txBody>
          <a:bodyPr/>
          <a:lstStyle/>
          <a:p>
            <a:pPr marL="0" indent="0">
              <a:buNone/>
            </a:pPr>
            <a:r>
              <a:rPr lang="en-US" sz="2200" dirty="0"/>
              <a:t>This diagram shows</a:t>
            </a:r>
          </a:p>
          <a:p>
            <a:pPr lvl="1"/>
            <a:r>
              <a:rPr lang="en-US" sz="1800" dirty="0"/>
              <a:t>How the steps of the send Application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16</a:t>
            </a:fld>
            <a:endParaRPr lang="en-US"/>
          </a:p>
        </p:txBody>
      </p:sp>
      <p:pic>
        <p:nvPicPr>
          <p:cNvPr id="5" name="Picture 4"/>
          <p:cNvPicPr>
            <a:picLocks noChangeAspect="1"/>
          </p:cNvPicPr>
          <p:nvPr/>
        </p:nvPicPr>
        <p:blipFill>
          <a:blip r:embed="rId2"/>
          <a:stretch>
            <a:fillRect/>
          </a:stretch>
        </p:blipFill>
        <p:spPr>
          <a:xfrm>
            <a:off x="990600" y="1676400"/>
            <a:ext cx="7261381" cy="4471987"/>
          </a:xfrm>
          <a:prstGeom prst="rect">
            <a:avLst/>
          </a:prstGeom>
        </p:spPr>
      </p:pic>
      <p:sp>
        <p:nvSpPr>
          <p:cNvPr id="6" name="TextBox 5"/>
          <p:cNvSpPr txBox="1"/>
          <p:nvPr/>
        </p:nvSpPr>
        <p:spPr>
          <a:xfrm>
            <a:off x="7086600" y="5562600"/>
            <a:ext cx="2209800" cy="646331"/>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77182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4" y="120650"/>
            <a:ext cx="8791575" cy="523220"/>
          </a:xfrm>
        </p:spPr>
        <p:txBody>
          <a:bodyPr/>
          <a:lstStyle/>
          <a:p>
            <a:r>
              <a:rPr lang="en-US" dirty="0"/>
              <a:t>Receive Accept ACK Testing Workflow Diagram</a:t>
            </a:r>
          </a:p>
        </p:txBody>
      </p:sp>
      <p:sp>
        <p:nvSpPr>
          <p:cNvPr id="4" name="Content Placeholder 3"/>
          <p:cNvSpPr>
            <a:spLocks noGrp="1"/>
          </p:cNvSpPr>
          <p:nvPr>
            <p:ph idx="1"/>
          </p:nvPr>
        </p:nvSpPr>
        <p:spPr>
          <a:xfrm>
            <a:off x="390525" y="657225"/>
            <a:ext cx="8677274" cy="1124662"/>
          </a:xfrm>
        </p:spPr>
        <p:txBody>
          <a:bodyPr/>
          <a:lstStyle/>
          <a:p>
            <a:pPr marL="0" indent="0">
              <a:buNone/>
            </a:pPr>
            <a:r>
              <a:rPr lang="en-US" sz="2200" dirty="0"/>
              <a:t>This diagram shows</a:t>
            </a:r>
          </a:p>
          <a:p>
            <a:pPr lvl="1"/>
            <a:r>
              <a:rPr lang="en-US" sz="1800" dirty="0"/>
              <a:t>How the test steps are sequenced for the receive Accept Acknowledgement* message (sent in response to the Application Acknowledgement message)</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6" name="Picture 5"/>
          <p:cNvPicPr>
            <a:picLocks noChangeAspect="1"/>
          </p:cNvPicPr>
          <p:nvPr/>
        </p:nvPicPr>
        <p:blipFill>
          <a:blip r:embed="rId2"/>
          <a:stretch>
            <a:fillRect/>
          </a:stretch>
        </p:blipFill>
        <p:spPr>
          <a:xfrm>
            <a:off x="1219200" y="1981200"/>
            <a:ext cx="6691517" cy="4114800"/>
          </a:xfrm>
          <a:prstGeom prst="rect">
            <a:avLst/>
          </a:prstGeom>
        </p:spPr>
      </p:pic>
      <p:sp>
        <p:nvSpPr>
          <p:cNvPr id="7" name="TextBox 6"/>
          <p:cNvSpPr txBox="1"/>
          <p:nvPr/>
        </p:nvSpPr>
        <p:spPr>
          <a:xfrm>
            <a:off x="7086600" y="5562600"/>
            <a:ext cx="2209800" cy="646331"/>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85923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LRI Test Tool via the Test Scenarios provided in the EHR Test Plan</a:t>
            </a:r>
          </a:p>
          <a:p>
            <a:r>
              <a:rPr lang="en-US" sz="1800" dirty="0"/>
              <a:t>The Test Scenarios are composed of Test Cases and/or Test Steps</a:t>
            </a:r>
          </a:p>
          <a:p>
            <a:r>
              <a:rPr lang="en-US" sz="1800" dirty="0"/>
              <a:t>Each Test Step includes a Test Story, Test Data Specification, Message Content Data Sheet, Test Message, and (where applicable) a Juror Document</a:t>
            </a:r>
          </a:p>
          <a:p>
            <a:r>
              <a:rPr lang="en-US" sz="1800" dirty="0"/>
              <a:t>The HL7 Version 2.5.1 Implementation Guide: S&amp;I Framework Lab Results Interface (LRI) interoperability standard defines </a:t>
            </a:r>
            <a:r>
              <a:rPr lang="en-US" sz="1800" u="sng" dirty="0"/>
              <a:t>four Profile options </a:t>
            </a:r>
            <a:r>
              <a:rPr lang="en-US" sz="1800" dirty="0"/>
              <a:t>relevant for conformance testing: </a:t>
            </a:r>
          </a:p>
          <a:p>
            <a:pPr lvl="1"/>
            <a:r>
              <a:rPr lang="en-US" sz="1600" dirty="0" err="1"/>
              <a:t>LRI_NG_FRU_Profile</a:t>
            </a:r>
            <a:r>
              <a:rPr lang="en-US" sz="1600" dirty="0"/>
              <a:t> – ID: 2.16.840.1.113883.9.195.3.3</a:t>
            </a:r>
          </a:p>
          <a:p>
            <a:pPr lvl="1"/>
            <a:r>
              <a:rPr lang="en-US" sz="1600" dirty="0" err="1"/>
              <a:t>LRI_NG_FRN_Profile</a:t>
            </a:r>
            <a:r>
              <a:rPr lang="en-US" sz="1600" dirty="0"/>
              <a:t> – ID: 2.16.840.1.113883.9.195.3.4</a:t>
            </a:r>
          </a:p>
          <a:p>
            <a:pPr lvl="1"/>
            <a:r>
              <a:rPr lang="en-US" sz="1600" dirty="0" err="1"/>
              <a:t>LRI_GU_FRU_Profile</a:t>
            </a:r>
            <a:r>
              <a:rPr lang="en-US" sz="1600" dirty="0"/>
              <a:t> – ID: 2.16.840.1.113883.9.195.3.1</a:t>
            </a:r>
          </a:p>
          <a:p>
            <a:pPr lvl="1"/>
            <a:r>
              <a:rPr lang="en-US" sz="1600" dirty="0" err="1"/>
              <a:t>LRI_GU_FRN_Profile</a:t>
            </a:r>
            <a:r>
              <a:rPr lang="en-US" sz="1600" dirty="0"/>
              <a:t> – ID: 2.16.840.1.113883.9.195.3.2</a:t>
            </a:r>
          </a:p>
          <a:p>
            <a:r>
              <a:rPr lang="en-US" sz="1800" dirty="0"/>
              <a:t>The Tool provides </a:t>
            </a:r>
            <a:r>
              <a:rPr lang="en-US" sz="1800" b="1" dirty="0"/>
              <a:t>seven</a:t>
            </a:r>
            <a:r>
              <a:rPr lang="en-US" sz="1800" dirty="0"/>
              <a:t> Test Scenarios for the NG Profile options and seven for the GU Profile options</a:t>
            </a:r>
          </a:p>
          <a:p>
            <a:r>
              <a:rPr lang="en-US" sz="1800" dirty="0"/>
              <a:t>For the purpose of the testing, conformance to only one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Tree>
    <p:extLst>
      <p:ext uri="{BB962C8B-B14F-4D97-AF65-F5344CB8AC3E}">
        <p14:creationId xmlns:p14="http://schemas.microsoft.com/office/powerpoint/2010/main" val="1766688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4943475" cy="5334000"/>
          </a:xfrm>
        </p:spPr>
        <p:txBody>
          <a:bodyPr/>
          <a:lstStyle/>
          <a:p>
            <a:r>
              <a:rPr lang="en-US" sz="2000" dirty="0"/>
              <a:t>Test Scenarios/Cases/Steps for the four Profile options are provided in the EHR Test Plan in the LRI Test Tool</a:t>
            </a:r>
          </a:p>
          <a:p>
            <a:r>
              <a:rPr lang="en-US" sz="2000" dirty="0"/>
              <a:t>This figure shows a sub-set of the Test Scenarios/Cases/Steps in the EHR Test Plan for the GU Profile option</a:t>
            </a:r>
          </a:p>
          <a:p>
            <a:r>
              <a:rPr lang="en-US" sz="2000" dirty="0"/>
              <a:t>The Tester shall execute all </a:t>
            </a:r>
            <a:r>
              <a:rPr lang="en-US" sz="2000" b="1" dirty="0"/>
              <a:t>seven </a:t>
            </a:r>
            <a:r>
              <a:rPr lang="en-US" sz="2000" dirty="0"/>
              <a:t>Test Scenarios for </a:t>
            </a:r>
            <a:r>
              <a:rPr lang="en-US" sz="2000" b="1" dirty="0"/>
              <a:t>either</a:t>
            </a:r>
            <a:r>
              <a:rPr lang="en-US" sz="2000" dirty="0"/>
              <a:t> the GU or NG Profile</a:t>
            </a:r>
          </a:p>
          <a:p>
            <a:r>
              <a:rPr lang="en-US" sz="2000" dirty="0"/>
              <a:t>For certain Test Scenarios, the Tester need not execute optional* Test Cases</a:t>
            </a:r>
          </a:p>
          <a:p>
            <a:endParaRPr lang="en-US" sz="22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19</a:t>
            </a:fld>
            <a:endParaRPr lang="en-US" dirty="0"/>
          </a:p>
        </p:txBody>
      </p:sp>
      <p:sp>
        <p:nvSpPr>
          <p:cNvPr id="3" name="Right Arrow 2"/>
          <p:cNvSpPr/>
          <p:nvPr/>
        </p:nvSpPr>
        <p:spPr>
          <a:xfrm>
            <a:off x="4874773" y="1979404"/>
            <a:ext cx="952500" cy="819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4038600"/>
            <a:ext cx="1066800" cy="37127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5895201"/>
            <a:ext cx="5715000" cy="276999"/>
          </a:xfrm>
          <a:prstGeom prst="rect">
            <a:avLst/>
          </a:prstGeom>
          <a:noFill/>
        </p:spPr>
        <p:txBody>
          <a:bodyPr wrap="square" rtlCol="0">
            <a:spAutoFit/>
          </a:bodyPr>
          <a:lstStyle/>
          <a:p>
            <a:r>
              <a:rPr lang="en-US" sz="1200" dirty="0"/>
              <a:t>*Support for the capabilities in optional Test Cases is preferred but not required</a:t>
            </a:r>
          </a:p>
        </p:txBody>
      </p:sp>
      <p:grpSp>
        <p:nvGrpSpPr>
          <p:cNvPr id="16" name="Group 15"/>
          <p:cNvGrpSpPr/>
          <p:nvPr/>
        </p:nvGrpSpPr>
        <p:grpSpPr>
          <a:xfrm>
            <a:off x="5926194" y="611013"/>
            <a:ext cx="2667000" cy="5534025"/>
            <a:chOff x="5926194" y="611013"/>
            <a:chExt cx="2667000" cy="5534025"/>
          </a:xfrm>
        </p:grpSpPr>
        <p:pic>
          <p:nvPicPr>
            <p:cNvPr id="8" name="Picture 7"/>
            <p:cNvPicPr>
              <a:picLocks noChangeAspect="1"/>
            </p:cNvPicPr>
            <p:nvPr/>
          </p:nvPicPr>
          <p:blipFill>
            <a:blip r:embed="rId2"/>
            <a:stretch>
              <a:fillRect/>
            </a:stretch>
          </p:blipFill>
          <p:spPr>
            <a:xfrm>
              <a:off x="5926194" y="611013"/>
              <a:ext cx="2532006" cy="5534025"/>
            </a:xfrm>
            <a:prstGeom prst="rect">
              <a:avLst/>
            </a:prstGeom>
            <a:ln>
              <a:solidFill>
                <a:schemeClr val="tx1"/>
              </a:solidFill>
            </a:ln>
          </p:spPr>
        </p:pic>
        <p:sp>
          <p:nvSpPr>
            <p:cNvPr id="10" name="TextBox 9"/>
            <p:cNvSpPr txBox="1"/>
            <p:nvPr/>
          </p:nvSpPr>
          <p:spPr>
            <a:xfrm>
              <a:off x="7602594" y="2495711"/>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1" name="TextBox 10"/>
            <p:cNvSpPr txBox="1"/>
            <p:nvPr/>
          </p:nvSpPr>
          <p:spPr>
            <a:xfrm>
              <a:off x="6773312" y="2308017"/>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2" name="TextBox 11"/>
            <p:cNvSpPr txBox="1"/>
            <p:nvPr/>
          </p:nvSpPr>
          <p:spPr>
            <a:xfrm>
              <a:off x="7535097" y="2688848"/>
              <a:ext cx="990600" cy="261610"/>
            </a:xfrm>
            <a:prstGeom prst="rect">
              <a:avLst/>
            </a:prstGeom>
            <a:noFill/>
          </p:spPr>
          <p:txBody>
            <a:bodyPr wrap="square" rtlCol="0">
              <a:spAutoFit/>
            </a:bodyPr>
            <a:lstStyle/>
            <a:p>
              <a:pPr algn="ctr"/>
              <a:r>
                <a:rPr lang="en-US" sz="1100" dirty="0">
                  <a:solidFill>
                    <a:srgbClr val="FF0000"/>
                  </a:solidFill>
                </a:rPr>
                <a:t>Test Step</a:t>
              </a:r>
            </a:p>
          </p:txBody>
        </p:sp>
        <p:sp>
          <p:nvSpPr>
            <p:cNvPr id="13" name="TextBox 12"/>
            <p:cNvSpPr txBox="1"/>
            <p:nvPr/>
          </p:nvSpPr>
          <p:spPr>
            <a:xfrm>
              <a:off x="6216132" y="1134233"/>
              <a:ext cx="1480068" cy="261610"/>
            </a:xfrm>
            <a:prstGeom prst="rect">
              <a:avLst/>
            </a:prstGeom>
            <a:noFill/>
          </p:spPr>
          <p:txBody>
            <a:bodyPr wrap="square" rtlCol="0">
              <a:spAutoFit/>
            </a:bodyPr>
            <a:lstStyle/>
            <a:p>
              <a:pPr algn="ctr"/>
              <a:r>
                <a:rPr lang="en-US" sz="1100" dirty="0">
                  <a:solidFill>
                    <a:srgbClr val="FF0000"/>
                  </a:solidFill>
                </a:rPr>
                <a:t>Profile option</a:t>
              </a:r>
            </a:p>
          </p:txBody>
        </p:sp>
        <p:sp>
          <p:nvSpPr>
            <p:cNvPr id="14" name="TextBox 13"/>
            <p:cNvSpPr txBox="1"/>
            <p:nvPr/>
          </p:nvSpPr>
          <p:spPr>
            <a:xfrm>
              <a:off x="6962218" y="1321927"/>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5" name="TextBox 14"/>
            <p:cNvSpPr txBox="1"/>
            <p:nvPr/>
          </p:nvSpPr>
          <p:spPr>
            <a:xfrm>
              <a:off x="7391400" y="1512343"/>
              <a:ext cx="990600" cy="261610"/>
            </a:xfrm>
            <a:prstGeom prst="rect">
              <a:avLst/>
            </a:prstGeom>
            <a:noFill/>
          </p:spPr>
          <p:txBody>
            <a:bodyPr wrap="square" rtlCol="0">
              <a:spAutoFit/>
            </a:bodyPr>
            <a:lstStyle/>
            <a:p>
              <a:pPr algn="ctr"/>
              <a:r>
                <a:rPr lang="en-US" sz="1100" dirty="0">
                  <a:solidFill>
                    <a:srgbClr val="FF0000"/>
                  </a:solidFill>
                </a:rPr>
                <a:t>Test Step</a:t>
              </a:r>
            </a:p>
          </p:txBody>
        </p:sp>
      </p:grpSp>
    </p:spTree>
    <p:extLst>
      <p:ext uri="{BB962C8B-B14F-4D97-AF65-F5344CB8AC3E}">
        <p14:creationId xmlns:p14="http://schemas.microsoft.com/office/powerpoint/2010/main" val="169259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Laboratory Results Interface-Electronic Health Record (LRI-EHR)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 y="1386415"/>
            <a:ext cx="8629650" cy="3429000"/>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1 – 3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20</a:t>
            </a:fld>
            <a:endParaRPr lang="en-US" dirty="0"/>
          </a:p>
        </p:txBody>
      </p:sp>
      <p:sp>
        <p:nvSpPr>
          <p:cNvPr id="6" name="TextBox 5"/>
          <p:cNvSpPr txBox="1"/>
          <p:nvPr/>
        </p:nvSpPr>
        <p:spPr>
          <a:xfrm>
            <a:off x="276224" y="5334000"/>
            <a:ext cx="8639176"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LRI example messages contain single occurrences of all required ("R") elements</a:t>
            </a:r>
          </a:p>
          <a:p>
            <a:pPr marL="171450" indent="-171450">
              <a:buFont typeface="Arial" panose="020B0604020202020204" pitchFamily="34" charset="0"/>
              <a:buChar char="•"/>
            </a:pPr>
            <a:r>
              <a:rPr lang="en-US" sz="1000" dirty="0"/>
              <a:t>Maximally populated means the LRI example messages contain all the R, RE, C(a/b) elements defined in the implementation guide</a:t>
            </a:r>
          </a:p>
          <a:p>
            <a:pPr marL="171450" indent="-171450">
              <a:buFont typeface="Arial" panose="020B0604020202020204" pitchFamily="34" charset="0"/>
              <a:buChar char="•"/>
            </a:pPr>
            <a:r>
              <a:rPr lang="en-US" sz="1000" dirty="0"/>
              <a:t>Typically populated means the LRI example message contains data that are routinely sent whether the data element is R (Required) or RE (Required, but may be empty)</a:t>
            </a:r>
            <a:endParaRPr lang="en-US" sz="1050" dirty="0"/>
          </a:p>
        </p:txBody>
      </p:sp>
      <p:sp>
        <p:nvSpPr>
          <p:cNvPr id="3" name="Oval 2"/>
          <p:cNvSpPr/>
          <p:nvPr/>
        </p:nvSpPr>
        <p:spPr>
          <a:xfrm>
            <a:off x="1981200" y="4601630"/>
            <a:ext cx="685800" cy="2286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08782" y="4586815"/>
            <a:ext cx="685800" cy="2286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363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66700" y="1143000"/>
            <a:ext cx="8648700" cy="4829175"/>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4 – 5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21</a:t>
            </a:fld>
            <a:endParaRPr lang="en-US" dirty="0"/>
          </a:p>
        </p:txBody>
      </p:sp>
      <p:sp>
        <p:nvSpPr>
          <p:cNvPr id="3" name="Oval 2"/>
          <p:cNvSpPr/>
          <p:nvPr/>
        </p:nvSpPr>
        <p:spPr>
          <a:xfrm>
            <a:off x="2133600" y="4724400"/>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24500" y="4724400"/>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24500" y="5667375"/>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02796" y="5667375"/>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07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6 – 7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22</a:t>
            </a:fld>
            <a:endParaRPr lang="en-US" dirty="0"/>
          </a:p>
        </p:txBody>
      </p:sp>
      <p:pic>
        <p:nvPicPr>
          <p:cNvPr id="5" name="Picture 4"/>
          <p:cNvPicPr>
            <a:picLocks noChangeAspect="1"/>
          </p:cNvPicPr>
          <p:nvPr/>
        </p:nvPicPr>
        <p:blipFill>
          <a:blip r:embed="rId2"/>
          <a:stretch>
            <a:fillRect/>
          </a:stretch>
        </p:blipFill>
        <p:spPr>
          <a:xfrm>
            <a:off x="242887" y="1914525"/>
            <a:ext cx="8658225" cy="3028950"/>
          </a:xfrm>
          <a:prstGeom prst="rect">
            <a:avLst/>
          </a:prstGeom>
        </p:spPr>
      </p:pic>
    </p:spTree>
    <p:extLst>
      <p:ext uri="{BB962C8B-B14F-4D97-AF65-F5344CB8AC3E}">
        <p14:creationId xmlns:p14="http://schemas.microsoft.com/office/powerpoint/2010/main" val="232445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23</a:t>
            </a:fld>
            <a:endParaRPr lang="en-US" dirty="0">
              <a:solidFill>
                <a:schemeClr val="bg1"/>
              </a:solidFill>
            </a:endParaRPr>
          </a:p>
        </p:txBody>
      </p:sp>
      <p:sp>
        <p:nvSpPr>
          <p:cNvPr id="5" name="TextBox 4"/>
          <p:cNvSpPr txBox="1"/>
          <p:nvPr/>
        </p:nvSpPr>
        <p:spPr>
          <a:xfrm>
            <a:off x="5029200" y="1219200"/>
            <a:ext cx="3962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Notes to Testers</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a:t>
            </a:r>
            <a:r>
              <a:rPr lang="en-US" sz="1400" dirty="0" err="1"/>
              <a:t>Sed</a:t>
            </a:r>
            <a:r>
              <a:rPr lang="en-US" sz="1400" dirty="0"/>
              <a:t> Rate Final Result Test Step</a:t>
            </a:r>
          </a:p>
        </p:txBody>
      </p:sp>
      <p:pic>
        <p:nvPicPr>
          <p:cNvPr id="4" name="Picture 3"/>
          <p:cNvPicPr>
            <a:picLocks noChangeAspect="1"/>
          </p:cNvPicPr>
          <p:nvPr/>
        </p:nvPicPr>
        <p:blipFill>
          <a:blip r:embed="rId2"/>
          <a:stretch>
            <a:fillRect/>
          </a:stretch>
        </p:blipFill>
        <p:spPr>
          <a:xfrm>
            <a:off x="301625" y="843801"/>
            <a:ext cx="4662899" cy="4651940"/>
          </a:xfrm>
          <a:prstGeom prst="rect">
            <a:avLst/>
          </a:prstGeom>
          <a:ln>
            <a:solidFill>
              <a:schemeClr val="tx1"/>
            </a:solidFill>
          </a:ln>
        </p:spPr>
      </p:pic>
      <p:sp>
        <p:nvSpPr>
          <p:cNvPr id="7" name="TextBox 6"/>
          <p:cNvSpPr txBox="1"/>
          <p:nvPr/>
        </p:nvSpPr>
        <p:spPr>
          <a:xfrm>
            <a:off x="5105400" y="843801"/>
            <a:ext cx="3886200" cy="461665"/>
          </a:xfrm>
          <a:prstGeom prst="rect">
            <a:avLst/>
          </a:prstGeom>
          <a:noFill/>
        </p:spPr>
        <p:txBody>
          <a:bodyPr wrap="square" rtlCol="0">
            <a:spAutoFit/>
          </a:bodyPr>
          <a:lstStyle/>
          <a:p>
            <a:pPr algn="ctr"/>
            <a:r>
              <a:rPr lang="en-US" sz="24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spTree>
    <p:extLst>
      <p:ext uri="{BB962C8B-B14F-4D97-AF65-F5344CB8AC3E}">
        <p14:creationId xmlns:p14="http://schemas.microsoft.com/office/powerpoint/2010/main" val="197334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24</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24</a:t>
            </a:fld>
            <a:endParaRPr lang="en-US" dirty="0"/>
          </a:p>
        </p:txBody>
      </p:sp>
      <p:sp>
        <p:nvSpPr>
          <p:cNvPr id="11" name="TextBox 10"/>
          <p:cNvSpPr txBox="1"/>
          <p:nvPr/>
        </p:nvSpPr>
        <p:spPr>
          <a:xfrm>
            <a:off x="5647516" y="1219200"/>
            <a:ext cx="3496483"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LRI-EHR Test Tool functions </a:t>
            </a:r>
          </a:p>
        </p:txBody>
      </p:sp>
      <p:pic>
        <p:nvPicPr>
          <p:cNvPr id="4" name="Picture 3"/>
          <p:cNvPicPr>
            <a:picLocks noChangeAspect="1"/>
          </p:cNvPicPr>
          <p:nvPr/>
        </p:nvPicPr>
        <p:blipFill>
          <a:blip r:embed="rId3"/>
          <a:stretch>
            <a:fillRect/>
          </a:stretch>
        </p:blipFill>
        <p:spPr>
          <a:xfrm>
            <a:off x="304800" y="643870"/>
            <a:ext cx="3087322" cy="436376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2362200" y="864458"/>
            <a:ext cx="3285317" cy="4677400"/>
          </a:xfrm>
          <a:prstGeom prst="rect">
            <a:avLst/>
          </a:prstGeom>
          <a:ln>
            <a:solidFill>
              <a:schemeClr val="tx1"/>
            </a:solidFill>
          </a:ln>
        </p:spPr>
      </p:pic>
      <p:sp>
        <p:nvSpPr>
          <p:cNvPr id="12" name="TextBox 11"/>
          <p:cNvSpPr txBox="1"/>
          <p:nvPr/>
        </p:nvSpPr>
        <p:spPr>
          <a:xfrm>
            <a:off x="5762832" y="778413"/>
            <a:ext cx="3382789" cy="461665"/>
          </a:xfrm>
          <a:prstGeom prst="rect">
            <a:avLst/>
          </a:prstGeom>
          <a:noFill/>
        </p:spPr>
        <p:txBody>
          <a:bodyPr wrap="square" rtlCol="0">
            <a:spAutoFit/>
          </a:bodyPr>
          <a:lstStyle/>
          <a:p>
            <a:pPr algn="ctr"/>
            <a:r>
              <a:rPr lang="en-US" sz="2400" dirty="0"/>
              <a:t>Test Data Specification</a:t>
            </a:r>
          </a:p>
        </p:txBody>
      </p:sp>
      <p:sp>
        <p:nvSpPr>
          <p:cNvPr id="14" name="TextBox 13"/>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a:t>
            </a:r>
            <a:r>
              <a:rPr lang="en-US" sz="1400" dirty="0" err="1"/>
              <a:t>Sed</a:t>
            </a:r>
            <a:r>
              <a:rPr lang="en-US" sz="1400" dirty="0"/>
              <a:t> Rate Final Result Test Step</a:t>
            </a:r>
          </a:p>
        </p:txBody>
      </p:sp>
    </p:spTree>
    <p:extLst>
      <p:ext uri="{BB962C8B-B14F-4D97-AF65-F5344CB8AC3E}">
        <p14:creationId xmlns:p14="http://schemas.microsoft.com/office/powerpoint/2010/main" val="187171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25</a:t>
            </a:fld>
            <a:endParaRPr lang="en-US" sz="1400" dirty="0">
              <a:solidFill>
                <a:schemeClr val="bg1"/>
              </a:solidFill>
            </a:endParaRPr>
          </a:p>
        </p:txBody>
      </p:sp>
      <p:sp>
        <p:nvSpPr>
          <p:cNvPr id="2" name="TextBox 1"/>
          <p:cNvSpPr txBox="1"/>
          <p:nvPr/>
        </p:nvSpPr>
        <p:spPr>
          <a:xfrm>
            <a:off x="4724400" y="1240078"/>
            <a:ext cx="419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25</a:t>
            </a:fld>
            <a:endParaRPr lang="en-US" dirty="0"/>
          </a:p>
        </p:txBody>
      </p:sp>
      <p:sp>
        <p:nvSpPr>
          <p:cNvPr id="15" name="TextBox 14"/>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a:t>
            </a:r>
            <a:r>
              <a:rPr lang="en-US" sz="1400" dirty="0" err="1"/>
              <a:t>Sed</a:t>
            </a:r>
            <a:r>
              <a:rPr lang="en-US" sz="1400" dirty="0"/>
              <a:t> Rate Final Result Test Step</a:t>
            </a:r>
          </a:p>
        </p:txBody>
      </p:sp>
      <p:pic>
        <p:nvPicPr>
          <p:cNvPr id="5" name="Picture 4"/>
          <p:cNvPicPr>
            <a:picLocks noChangeAspect="1"/>
          </p:cNvPicPr>
          <p:nvPr/>
        </p:nvPicPr>
        <p:blipFill>
          <a:blip r:embed="rId3"/>
          <a:stretch>
            <a:fillRect/>
          </a:stretch>
        </p:blipFill>
        <p:spPr>
          <a:xfrm>
            <a:off x="448842" y="627434"/>
            <a:ext cx="3818358" cy="4935166"/>
          </a:xfrm>
          <a:prstGeom prst="rect">
            <a:avLst/>
          </a:prstGeom>
          <a:ln>
            <a:solidFill>
              <a:schemeClr val="tx1"/>
            </a:solidFill>
          </a:ln>
        </p:spPr>
      </p:pic>
      <p:sp>
        <p:nvSpPr>
          <p:cNvPr id="16" name="TextBox 15"/>
          <p:cNvSpPr txBox="1"/>
          <p:nvPr/>
        </p:nvSpPr>
        <p:spPr>
          <a:xfrm>
            <a:off x="4724400" y="778413"/>
            <a:ext cx="4268821" cy="461665"/>
          </a:xfrm>
          <a:prstGeom prst="rect">
            <a:avLst/>
          </a:prstGeom>
          <a:noFill/>
        </p:spPr>
        <p:txBody>
          <a:bodyPr wrap="square" rtlCol="0">
            <a:spAutoFit/>
          </a:bodyPr>
          <a:lstStyle/>
          <a:p>
            <a:pPr algn="ctr"/>
            <a:r>
              <a:rPr lang="en-US" sz="2400" dirty="0"/>
              <a:t>Message Content Data Sheet</a:t>
            </a:r>
          </a:p>
        </p:txBody>
      </p:sp>
      <p:cxnSp>
        <p:nvCxnSpPr>
          <p:cNvPr id="19" name="Straight Arrow Connector 18"/>
          <p:cNvCxnSpPr/>
          <p:nvPr/>
        </p:nvCxnSpPr>
        <p:spPr>
          <a:xfrm flipH="1" flipV="1">
            <a:off x="3715155" y="1066800"/>
            <a:ext cx="1124357" cy="1138509"/>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429001" y="2743200"/>
            <a:ext cx="1371601" cy="762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4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26</a:t>
            </a:fld>
            <a:endParaRPr lang="en-US" dirty="0">
              <a:solidFill>
                <a:schemeClr val="bg1"/>
              </a:solidFill>
            </a:endParaRPr>
          </a:p>
        </p:txBody>
      </p:sp>
      <p:sp>
        <p:nvSpPr>
          <p:cNvPr id="5" name="TextBox 4"/>
          <p:cNvSpPr txBox="1"/>
          <p:nvPr/>
        </p:nvSpPr>
        <p:spPr>
          <a:xfrm>
            <a:off x="5791200" y="1371600"/>
            <a:ext cx="3200400" cy="3662541"/>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EHR Test Plan</a:t>
            </a:r>
          </a:p>
          <a:p>
            <a:pPr marL="573088" lvl="1" indent="-285750">
              <a:buFont typeface="Arial" pitchFamily="34" charset="0"/>
              <a:buChar char="•"/>
            </a:pPr>
            <a:r>
              <a:rPr lang="en-US" sz="1400" dirty="0"/>
              <a:t>The lab result test messages are exported (sent) by the LRI Test Tool (acting as the LIS or EHR-S lab module) and are imported (received) by the HIT Module being tested</a:t>
            </a:r>
          </a:p>
          <a:p>
            <a:pPr marL="573088" lvl="1" indent="-285750">
              <a:buFont typeface="Arial" pitchFamily="34" charset="0"/>
              <a:buChar char="•"/>
            </a:pPr>
            <a:r>
              <a:rPr lang="en-US" sz="1400" dirty="0"/>
              <a:t>Two ACK messages are sent by the HIT Module and received by the LRI Test Tool, and one ACK message is sent by the LRI Test Tool and received by the HIT Module</a:t>
            </a:r>
          </a:p>
        </p:txBody>
      </p:sp>
      <p:pic>
        <p:nvPicPr>
          <p:cNvPr id="4" name="Picture 3"/>
          <p:cNvPicPr>
            <a:picLocks noChangeAspect="1"/>
          </p:cNvPicPr>
          <p:nvPr/>
        </p:nvPicPr>
        <p:blipFill>
          <a:blip r:embed="rId2"/>
          <a:stretch>
            <a:fillRect/>
          </a:stretch>
        </p:blipFill>
        <p:spPr>
          <a:xfrm>
            <a:off x="166991" y="838200"/>
            <a:ext cx="5548009" cy="3628070"/>
          </a:xfrm>
          <a:prstGeom prst="rect">
            <a:avLst/>
          </a:prstGeom>
          <a:ln>
            <a:solidFill>
              <a:schemeClr val="tx1"/>
            </a:solidFill>
          </a:ln>
        </p:spPr>
      </p:pic>
      <p:sp>
        <p:nvSpPr>
          <p:cNvPr id="8" name="TextBox 7"/>
          <p:cNvSpPr txBox="1"/>
          <p:nvPr/>
        </p:nvSpPr>
        <p:spPr>
          <a:xfrm>
            <a:off x="5791200" y="762000"/>
            <a:ext cx="3352800" cy="461665"/>
          </a:xfrm>
          <a:prstGeom prst="rect">
            <a:avLst/>
          </a:prstGeom>
          <a:noFill/>
        </p:spPr>
        <p:txBody>
          <a:bodyPr wrap="square" rtlCol="0">
            <a:spAutoFit/>
          </a:bodyPr>
          <a:lstStyle/>
          <a:p>
            <a:pPr algn="ctr"/>
            <a:r>
              <a:rPr lang="en-US" sz="2400" dirty="0"/>
              <a:t>Example Test Message</a:t>
            </a:r>
          </a:p>
        </p:txBody>
      </p:sp>
      <p:pic>
        <p:nvPicPr>
          <p:cNvPr id="9" name="Picture 8"/>
          <p:cNvPicPr>
            <a:picLocks noChangeAspect="1"/>
          </p:cNvPicPr>
          <p:nvPr/>
        </p:nvPicPr>
        <p:blipFill>
          <a:blip r:embed="rId3"/>
          <a:stretch>
            <a:fillRect/>
          </a:stretch>
        </p:blipFill>
        <p:spPr>
          <a:xfrm>
            <a:off x="128117" y="5150582"/>
            <a:ext cx="5586884" cy="594613"/>
          </a:xfrm>
          <a:prstGeom prst="rect">
            <a:avLst/>
          </a:prstGeom>
          <a:ln>
            <a:solidFill>
              <a:schemeClr val="tx1"/>
            </a:solidFill>
          </a:ln>
        </p:spPr>
      </p:pic>
      <p:sp>
        <p:nvSpPr>
          <p:cNvPr id="10" name="TextBox 9"/>
          <p:cNvSpPr txBox="1"/>
          <p:nvPr/>
        </p:nvSpPr>
        <p:spPr>
          <a:xfrm>
            <a:off x="76200" y="5712023"/>
            <a:ext cx="5852809" cy="307777"/>
          </a:xfrm>
          <a:prstGeom prst="rect">
            <a:avLst/>
          </a:prstGeom>
          <a:noFill/>
        </p:spPr>
        <p:txBody>
          <a:bodyPr wrap="square" rtlCol="0">
            <a:spAutoFit/>
          </a:bodyPr>
          <a:lstStyle/>
          <a:p>
            <a:r>
              <a:rPr lang="en-US" sz="1400" dirty="0"/>
              <a:t>Example: Test Message for the ACK_0.0_3.1-GU PT &amp; INR Test Step</a:t>
            </a:r>
          </a:p>
        </p:txBody>
      </p:sp>
      <p:sp>
        <p:nvSpPr>
          <p:cNvPr id="11" name="TextBox 10"/>
          <p:cNvSpPr txBox="1"/>
          <p:nvPr/>
        </p:nvSpPr>
        <p:spPr>
          <a:xfrm>
            <a:off x="90790" y="4466270"/>
            <a:ext cx="6081410" cy="307777"/>
          </a:xfrm>
          <a:prstGeom prst="rect">
            <a:avLst/>
          </a:prstGeom>
          <a:noFill/>
        </p:spPr>
        <p:txBody>
          <a:bodyPr wrap="square" rtlCol="0">
            <a:spAutoFit/>
          </a:bodyPr>
          <a:lstStyle/>
          <a:p>
            <a:r>
              <a:rPr lang="en-US" sz="1400" dirty="0"/>
              <a:t>Example: Test Message for the LRI_1.0_1.1-GU_Final </a:t>
            </a:r>
            <a:r>
              <a:rPr lang="en-US" sz="1400" dirty="0" err="1"/>
              <a:t>Sed</a:t>
            </a:r>
            <a:r>
              <a:rPr lang="en-US" sz="1400" dirty="0"/>
              <a:t> Rate Test Step</a:t>
            </a:r>
          </a:p>
        </p:txBody>
      </p:sp>
    </p:spTree>
    <p:extLst>
      <p:ext uri="{BB962C8B-B14F-4D97-AF65-F5344CB8AC3E}">
        <p14:creationId xmlns:p14="http://schemas.microsoft.com/office/powerpoint/2010/main" val="1054273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2564" y="679618"/>
            <a:ext cx="2801169" cy="3824883"/>
            <a:chOff x="1747837" y="152400"/>
            <a:chExt cx="5678169" cy="7524750"/>
          </a:xfrm>
        </p:grpSpPr>
        <p:pic>
          <p:nvPicPr>
            <p:cNvPr id="7" name="Picture 6"/>
            <p:cNvPicPr>
              <a:picLocks noChangeAspect="1"/>
            </p:cNvPicPr>
            <p:nvPr/>
          </p:nvPicPr>
          <p:blipFill>
            <a:blip r:embed="rId3"/>
            <a:stretch>
              <a:fillRect/>
            </a:stretch>
          </p:blipFill>
          <p:spPr>
            <a:xfrm>
              <a:off x="1747837" y="152400"/>
              <a:ext cx="5648325" cy="2228850"/>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1749106" y="2381250"/>
              <a:ext cx="5676900" cy="5295900"/>
            </a:xfrm>
            <a:prstGeom prst="rect">
              <a:avLst/>
            </a:prstGeom>
            <a:ln>
              <a:solidFill>
                <a:schemeClr val="tx1"/>
              </a:solidFill>
            </a:ln>
          </p:spPr>
        </p:pic>
      </p:grpSp>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6223238" y="1371600"/>
            <a:ext cx="2809638" cy="2800767"/>
          </a:xfrm>
          <a:prstGeom prst="rect">
            <a:avLst/>
          </a:prstGeom>
          <a:noFill/>
        </p:spPr>
        <p:txBody>
          <a:bodyPr wrap="square" rtlCol="0">
            <a:spAutoFit/>
          </a:bodyPr>
          <a:lstStyle/>
          <a:p>
            <a:r>
              <a:rPr lang="en-US" sz="1600" dirty="0"/>
              <a:t>Each (receiver) Test Step includes a Juror Document – a checklist used by the Tester/Inspector to assess and record whether the result data in the Test Message are displayed and incorporated into the HIT Module according to the LRI Functional Requirements specification</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27</a:t>
            </a:fld>
            <a:endParaRPr lang="en-US" dirty="0"/>
          </a:p>
        </p:txBody>
      </p:sp>
      <p:sp>
        <p:nvSpPr>
          <p:cNvPr id="9" name="TextBox 8"/>
          <p:cNvSpPr txBox="1"/>
          <p:nvPr/>
        </p:nvSpPr>
        <p:spPr>
          <a:xfrm>
            <a:off x="152401" y="5648980"/>
            <a:ext cx="3581400" cy="523220"/>
          </a:xfrm>
          <a:prstGeom prst="rect">
            <a:avLst/>
          </a:prstGeom>
          <a:noFill/>
        </p:spPr>
        <p:txBody>
          <a:bodyPr wrap="square" rtlCol="0">
            <a:spAutoFit/>
          </a:bodyPr>
          <a:lstStyle/>
          <a:p>
            <a:r>
              <a:rPr lang="en-US" sz="1400" dirty="0"/>
              <a:t>Example: Test Data pdf document for the LRI_1.0-GU_Final </a:t>
            </a:r>
            <a:r>
              <a:rPr lang="en-US" sz="1400" dirty="0" err="1"/>
              <a:t>Sed</a:t>
            </a:r>
            <a:r>
              <a:rPr lang="en-US" sz="1400" dirty="0"/>
              <a:t> Rate Test Step</a:t>
            </a:r>
          </a:p>
        </p:txBody>
      </p:sp>
      <p:pic>
        <p:nvPicPr>
          <p:cNvPr id="6" name="Picture 5"/>
          <p:cNvPicPr>
            <a:picLocks noChangeAspect="1"/>
          </p:cNvPicPr>
          <p:nvPr/>
        </p:nvPicPr>
        <p:blipFill>
          <a:blip r:embed="rId5"/>
          <a:stretch>
            <a:fillRect/>
          </a:stretch>
        </p:blipFill>
        <p:spPr>
          <a:xfrm>
            <a:off x="1880949" y="1369979"/>
            <a:ext cx="2718038" cy="3836422"/>
          </a:xfrm>
          <a:prstGeom prst="rect">
            <a:avLst/>
          </a:prstGeom>
          <a:ln>
            <a:solidFill>
              <a:schemeClr val="tx1"/>
            </a:solidFill>
          </a:ln>
        </p:spPr>
      </p:pic>
      <p:sp>
        <p:nvSpPr>
          <p:cNvPr id="15" name="TextBox 14"/>
          <p:cNvSpPr txBox="1"/>
          <p:nvPr/>
        </p:nvSpPr>
        <p:spPr>
          <a:xfrm>
            <a:off x="6019800" y="762000"/>
            <a:ext cx="2819400" cy="461665"/>
          </a:xfrm>
          <a:prstGeom prst="rect">
            <a:avLst/>
          </a:prstGeom>
          <a:noFill/>
        </p:spPr>
        <p:txBody>
          <a:bodyPr wrap="square" rtlCol="0">
            <a:spAutoFit/>
          </a:bodyPr>
          <a:lstStyle/>
          <a:p>
            <a:pPr algn="ctr"/>
            <a:r>
              <a:rPr lang="en-US" sz="2400" dirty="0"/>
              <a:t>Juror Document</a:t>
            </a:r>
          </a:p>
        </p:txBody>
      </p:sp>
      <p:pic>
        <p:nvPicPr>
          <p:cNvPr id="5" name="Picture 4"/>
          <p:cNvPicPr>
            <a:picLocks noChangeAspect="1"/>
          </p:cNvPicPr>
          <p:nvPr/>
        </p:nvPicPr>
        <p:blipFill>
          <a:blip r:embed="rId6"/>
          <a:stretch>
            <a:fillRect/>
          </a:stretch>
        </p:blipFill>
        <p:spPr>
          <a:xfrm>
            <a:off x="3514708" y="2259925"/>
            <a:ext cx="2708530" cy="3824883"/>
          </a:xfrm>
          <a:prstGeom prst="rect">
            <a:avLst/>
          </a:prstGeom>
          <a:ln>
            <a:solidFill>
              <a:schemeClr val="tx1"/>
            </a:solidFill>
          </a:ln>
        </p:spPr>
      </p:pic>
    </p:spTree>
    <p:extLst>
      <p:ext uri="{BB962C8B-B14F-4D97-AF65-F5344CB8AC3E}">
        <p14:creationId xmlns:p14="http://schemas.microsoft.com/office/powerpoint/2010/main" val="1757557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The Juror Document</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28</a:t>
            </a:fld>
            <a:endParaRPr lang="en-US"/>
          </a:p>
        </p:txBody>
      </p:sp>
      <p:sp>
        <p:nvSpPr>
          <p:cNvPr id="6" name="Content Placeholder 2"/>
          <p:cNvSpPr>
            <a:spLocks noGrp="1"/>
          </p:cNvSpPr>
          <p:nvPr>
            <p:ph idx="1"/>
          </p:nvPr>
        </p:nvSpPr>
        <p:spPr>
          <a:xfrm>
            <a:off x="457200" y="793750"/>
            <a:ext cx="8048625" cy="4953000"/>
          </a:xfrm>
        </p:spPr>
        <p:txBody>
          <a:bodyPr>
            <a:normAutofit fontScale="25000" lnSpcReduction="20000"/>
          </a:bodyPr>
          <a:lstStyle/>
          <a:p>
            <a:pPr>
              <a:lnSpc>
                <a:spcPct val="120000"/>
              </a:lnSpc>
              <a:spcBef>
                <a:spcPts val="432"/>
              </a:spcBef>
            </a:pPr>
            <a:r>
              <a:rPr lang="en-US" sz="8800" dirty="0"/>
              <a:t>Juror Document categorizes test data according to how the data in the HIT Module are to be verified </a:t>
            </a:r>
          </a:p>
          <a:p>
            <a:pPr>
              <a:lnSpc>
                <a:spcPct val="120000"/>
              </a:lnSpc>
              <a:spcBef>
                <a:spcPts val="432"/>
              </a:spcBef>
            </a:pPr>
            <a:r>
              <a:rPr lang="en-US" sz="8800" dirty="0"/>
              <a:t>Document is composed of two sets of tables</a:t>
            </a:r>
          </a:p>
          <a:p>
            <a:pPr lvl="1">
              <a:lnSpc>
                <a:spcPct val="120000"/>
              </a:lnSpc>
              <a:spcBef>
                <a:spcPts val="432"/>
              </a:spcBef>
            </a:pPr>
            <a:r>
              <a:rPr lang="en-US" sz="8000" dirty="0"/>
              <a:t>“Display Verification” </a:t>
            </a:r>
          </a:p>
          <a:p>
            <a:pPr lvl="2">
              <a:lnSpc>
                <a:spcPct val="120000"/>
              </a:lnSpc>
              <a:spcBef>
                <a:spcPts val="432"/>
              </a:spcBef>
            </a:pPr>
            <a:r>
              <a:rPr lang="en-US" sz="7200" dirty="0"/>
              <a:t>Lists the data that are required to be </a:t>
            </a:r>
            <a:r>
              <a:rPr lang="en-US" sz="7200" i="1" dirty="0"/>
              <a:t>displayed</a:t>
            </a:r>
            <a:r>
              <a:rPr lang="en-US" sz="7200" dirty="0"/>
              <a:t> in the Module in accordance with the EHR-S Functional Requirements for LRI*</a:t>
            </a:r>
          </a:p>
          <a:p>
            <a:pPr lvl="2">
              <a:lnSpc>
                <a:spcPct val="120000"/>
              </a:lnSpc>
              <a:spcBef>
                <a:spcPts val="432"/>
              </a:spcBef>
            </a:pPr>
            <a:r>
              <a:rPr lang="en-US" sz="7200" dirty="0"/>
              <a:t>Used by the Tester to verify and document that the data are viewable in the Module by the user in the specified manner</a:t>
            </a:r>
          </a:p>
          <a:p>
            <a:pPr lvl="2">
              <a:lnSpc>
                <a:spcPct val="120000"/>
              </a:lnSpc>
              <a:spcBef>
                <a:spcPts val="432"/>
              </a:spcBef>
            </a:pPr>
            <a:r>
              <a:rPr lang="en-US" sz="7200" dirty="0"/>
              <a:t>Allows the Tester to compare the data on the Module’s screen to the Functional Requirements for data display </a:t>
            </a:r>
          </a:p>
          <a:p>
            <a:pPr lvl="1">
              <a:lnSpc>
                <a:spcPct val="120000"/>
              </a:lnSpc>
              <a:spcBef>
                <a:spcPts val="432"/>
              </a:spcBef>
            </a:pPr>
            <a:r>
              <a:rPr lang="en-US" sz="8000" dirty="0"/>
              <a:t>“Incorporate Verification”</a:t>
            </a:r>
          </a:p>
          <a:p>
            <a:pPr lvl="2">
              <a:lnSpc>
                <a:spcPct val="120000"/>
              </a:lnSpc>
              <a:spcBef>
                <a:spcPts val="432"/>
              </a:spcBef>
            </a:pPr>
            <a:r>
              <a:rPr lang="en-US" sz="7200" dirty="0"/>
              <a:t>Lists the data that are required to be </a:t>
            </a:r>
            <a:r>
              <a:rPr lang="en-US" sz="7200" i="1" dirty="0"/>
              <a:t>incorporated</a:t>
            </a:r>
            <a:r>
              <a:rPr lang="en-US" sz="7200" dirty="0"/>
              <a:t> </a:t>
            </a:r>
            <a:r>
              <a:rPr lang="en-US" sz="7200" i="1" dirty="0"/>
              <a:t>into</a:t>
            </a:r>
            <a:r>
              <a:rPr lang="en-US" sz="7200" dirty="0"/>
              <a:t> the Module in accordance with the EHR-S Functional Requirements for LRI</a:t>
            </a:r>
          </a:p>
          <a:p>
            <a:pPr lvl="2">
              <a:lnSpc>
                <a:spcPct val="120000"/>
              </a:lnSpc>
              <a:spcBef>
                <a:spcPts val="432"/>
              </a:spcBef>
            </a:pPr>
            <a:r>
              <a:rPr lang="en-US" sz="7200" dirty="0"/>
              <a:t>Used by the Tester to verify and document that the data are incorporated into the Module in the specified manner</a:t>
            </a:r>
          </a:p>
          <a:p>
            <a:pPr eaLnBrk="1" hangingPunct="1">
              <a:buFontTx/>
              <a:buNone/>
              <a:defRPr/>
            </a:pPr>
            <a:endParaRPr lang="en-US" dirty="0"/>
          </a:p>
        </p:txBody>
      </p:sp>
      <p:sp>
        <p:nvSpPr>
          <p:cNvPr id="9" name="TextBox 8"/>
          <p:cNvSpPr txBox="1"/>
          <p:nvPr/>
        </p:nvSpPr>
        <p:spPr>
          <a:xfrm>
            <a:off x="5181600" y="0"/>
            <a:ext cx="3962400" cy="738664"/>
          </a:xfrm>
          <a:prstGeom prst="rect">
            <a:avLst/>
          </a:prstGeom>
          <a:noFill/>
        </p:spPr>
        <p:txBody>
          <a:bodyPr wrap="square" rtlCol="0">
            <a:spAutoFit/>
          </a:bodyPr>
          <a:lstStyle/>
          <a:p>
            <a:pPr marL="0" lvl="1"/>
            <a:r>
              <a:rPr lang="en-US" sz="1400" i="1" dirty="0"/>
              <a:t>Some elements contained in the messages are not subject to display or incorporate verification and are not listed on the Juror Document</a:t>
            </a:r>
            <a:endParaRPr lang="en-US" sz="3600" i="1" dirty="0"/>
          </a:p>
        </p:txBody>
      </p:sp>
      <p:sp>
        <p:nvSpPr>
          <p:cNvPr id="16" name="TextBox 15"/>
          <p:cNvSpPr txBox="1"/>
          <p:nvPr/>
        </p:nvSpPr>
        <p:spPr>
          <a:xfrm>
            <a:off x="0" y="5867400"/>
            <a:ext cx="9067800" cy="307777"/>
          </a:xfrm>
          <a:prstGeom prst="rect">
            <a:avLst/>
          </a:prstGeom>
          <a:noFill/>
        </p:spPr>
        <p:txBody>
          <a:bodyPr wrap="square" rtlCol="0">
            <a:spAutoFit/>
          </a:bodyPr>
          <a:lstStyle/>
          <a:p>
            <a:pPr marL="0" lvl="1"/>
            <a:r>
              <a:rPr lang="en-US" sz="1400" dirty="0"/>
              <a:t>*Acknowledgement (ACK) messages were not specified in this Functional Requirements document</a:t>
            </a:r>
            <a:endParaRPr lang="en-US" sz="3600" dirty="0"/>
          </a:p>
        </p:txBody>
      </p:sp>
    </p:spTree>
    <p:extLst>
      <p:ext uri="{BB962C8B-B14F-4D97-AF65-F5344CB8AC3E}">
        <p14:creationId xmlns:p14="http://schemas.microsoft.com/office/powerpoint/2010/main" val="685629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The Juror Document – Display Verification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
        <p:nvSpPr>
          <p:cNvPr id="6" name="Content Placeholder 2"/>
          <p:cNvSpPr>
            <a:spLocks noGrp="1"/>
          </p:cNvSpPr>
          <p:nvPr>
            <p:ph idx="1"/>
          </p:nvPr>
        </p:nvSpPr>
        <p:spPr>
          <a:xfrm>
            <a:off x="381000" y="762000"/>
            <a:ext cx="8763000" cy="1143000"/>
          </a:xfrm>
        </p:spPr>
        <p:txBody>
          <a:bodyPr>
            <a:normAutofit/>
          </a:bodyPr>
          <a:lstStyle/>
          <a:p>
            <a:pPr marL="0" indent="0">
              <a:spcBef>
                <a:spcPts val="432"/>
              </a:spcBef>
              <a:buNone/>
            </a:pPr>
            <a:r>
              <a:rPr lang="en-US" sz="2000" dirty="0"/>
              <a:t>Display Verification uses text font and color to indicate the display requirements as shown in the legend table and the document excerpt below</a:t>
            </a:r>
          </a:p>
        </p:txBody>
      </p:sp>
      <p:pic>
        <p:nvPicPr>
          <p:cNvPr id="2" name="Picture 1"/>
          <p:cNvPicPr>
            <a:picLocks noChangeAspect="1"/>
          </p:cNvPicPr>
          <p:nvPr/>
        </p:nvPicPr>
        <p:blipFill>
          <a:blip r:embed="rId2"/>
          <a:stretch>
            <a:fillRect/>
          </a:stretch>
        </p:blipFill>
        <p:spPr>
          <a:xfrm>
            <a:off x="381000" y="2783184"/>
            <a:ext cx="8399200" cy="3389016"/>
          </a:xfrm>
          <a:prstGeom prst="rect">
            <a:avLst/>
          </a:prstGeom>
        </p:spPr>
      </p:pic>
      <p:pic>
        <p:nvPicPr>
          <p:cNvPr id="5" name="Picture 4"/>
          <p:cNvPicPr>
            <a:picLocks noChangeAspect="1"/>
          </p:cNvPicPr>
          <p:nvPr/>
        </p:nvPicPr>
        <p:blipFill>
          <a:blip r:embed="rId3"/>
          <a:stretch>
            <a:fillRect/>
          </a:stretch>
        </p:blipFill>
        <p:spPr>
          <a:xfrm>
            <a:off x="2286000" y="1407816"/>
            <a:ext cx="4562180" cy="1411584"/>
          </a:xfrm>
          <a:prstGeom prst="rect">
            <a:avLst/>
          </a:prstGeom>
        </p:spPr>
      </p:pic>
    </p:spTree>
    <p:extLst>
      <p:ext uri="{BB962C8B-B14F-4D97-AF65-F5344CB8AC3E}">
        <p14:creationId xmlns:p14="http://schemas.microsoft.com/office/powerpoint/2010/main" val="163841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endParaRPr lang="en-US" dirty="0">
              <a:solidFill>
                <a:srgbClr val="0070C0"/>
              </a:solidFill>
            </a:endParaRPr>
          </a:p>
          <a:p>
            <a:pPr eaLnBrk="1" hangingPunct="1">
              <a:defRPr/>
            </a:pPr>
            <a:r>
              <a:rPr lang="en-US" dirty="0"/>
              <a:t>Scope of Conformance Testing</a:t>
            </a:r>
          </a:p>
          <a:p>
            <a:pPr eaLnBrk="1" hangingPunct="1">
              <a:defRPr/>
            </a:pPr>
            <a:r>
              <a:rPr lang="en-US" dirty="0"/>
              <a:t>Incorporate laboratory tests and values/results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a:p>
        </p:txBody>
      </p:sp>
    </p:spTree>
    <p:extLst>
      <p:ext uri="{BB962C8B-B14F-4D97-AF65-F5344CB8AC3E}">
        <p14:creationId xmlns:p14="http://schemas.microsoft.com/office/powerpoint/2010/main" val="64230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The Juror Document – Incorporate Verification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sp>
        <p:nvSpPr>
          <p:cNvPr id="6" name="Content Placeholder 2"/>
          <p:cNvSpPr>
            <a:spLocks noGrp="1"/>
          </p:cNvSpPr>
          <p:nvPr>
            <p:ph idx="1"/>
          </p:nvPr>
        </p:nvSpPr>
        <p:spPr>
          <a:xfrm>
            <a:off x="276225" y="745470"/>
            <a:ext cx="8715375" cy="778530"/>
          </a:xfrm>
        </p:spPr>
        <p:txBody>
          <a:bodyPr>
            <a:noAutofit/>
          </a:bodyPr>
          <a:lstStyle/>
          <a:p>
            <a:pPr marL="0" indent="0">
              <a:spcBef>
                <a:spcPts val="432"/>
              </a:spcBef>
              <a:buNone/>
            </a:pPr>
            <a:r>
              <a:rPr lang="en-US" sz="2000" dirty="0"/>
              <a:t>Incorporate Verification uses codes to indicate the incorporate requirements as shown in the legend table and the document excerpt below</a:t>
            </a:r>
          </a:p>
        </p:txBody>
      </p:sp>
      <p:pic>
        <p:nvPicPr>
          <p:cNvPr id="7" name="Picture 6"/>
          <p:cNvPicPr>
            <a:picLocks noChangeAspect="1"/>
          </p:cNvPicPr>
          <p:nvPr/>
        </p:nvPicPr>
        <p:blipFill>
          <a:blip r:embed="rId2"/>
          <a:stretch>
            <a:fillRect/>
          </a:stretch>
        </p:blipFill>
        <p:spPr>
          <a:xfrm>
            <a:off x="853226" y="3589867"/>
            <a:ext cx="7528774" cy="2582333"/>
          </a:xfrm>
          <a:prstGeom prst="rect">
            <a:avLst/>
          </a:prstGeom>
        </p:spPr>
      </p:pic>
      <p:pic>
        <p:nvPicPr>
          <p:cNvPr id="9" name="Picture 8"/>
          <p:cNvPicPr>
            <a:picLocks noChangeAspect="1"/>
          </p:cNvPicPr>
          <p:nvPr/>
        </p:nvPicPr>
        <p:blipFill>
          <a:blip r:embed="rId3"/>
          <a:stretch>
            <a:fillRect/>
          </a:stretch>
        </p:blipFill>
        <p:spPr>
          <a:xfrm>
            <a:off x="1264314" y="1390650"/>
            <a:ext cx="6660486" cy="2199217"/>
          </a:xfrm>
          <a:prstGeom prst="rect">
            <a:avLst/>
          </a:prstGeom>
        </p:spPr>
      </p:pic>
    </p:spTree>
    <p:extLst>
      <p:ext uri="{BB962C8B-B14F-4D97-AF65-F5344CB8AC3E}">
        <p14:creationId xmlns:p14="http://schemas.microsoft.com/office/powerpoint/2010/main" val="303330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6224" y="120650"/>
            <a:ext cx="8756651" cy="954107"/>
          </a:xfrm>
        </p:spPr>
        <p:txBody>
          <a:bodyPr/>
          <a:lstStyle/>
          <a:p>
            <a:r>
              <a:rPr lang="en-US" dirty="0"/>
              <a:t>The Juror Document – Incorporate Verification (cont’d)</a:t>
            </a:r>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pPr>
                <a:defRPr/>
              </a:pPr>
              <a:t>31</a:t>
            </a:fld>
            <a:endParaRPr lang="en-US"/>
          </a:p>
        </p:txBody>
      </p:sp>
      <p:sp>
        <p:nvSpPr>
          <p:cNvPr id="7" name="TextBox 6"/>
          <p:cNvSpPr txBox="1"/>
          <p:nvPr/>
        </p:nvSpPr>
        <p:spPr>
          <a:xfrm>
            <a:off x="5334000" y="1074758"/>
            <a:ext cx="3698876" cy="1754326"/>
          </a:xfrm>
          <a:prstGeom prst="rect">
            <a:avLst/>
          </a:prstGeom>
          <a:noFill/>
        </p:spPr>
        <p:txBody>
          <a:bodyPr wrap="square" rtlCol="0">
            <a:spAutoFit/>
          </a:bodyPr>
          <a:lstStyle/>
          <a:p>
            <a:r>
              <a:rPr lang="en-US" dirty="0"/>
              <a:t>Detailed instructions to Testers are provided at the end of the Juror Document explaining how to verify that the HIT Module meets the Store Requirements for Incorporation of lab results</a:t>
            </a:r>
          </a:p>
        </p:txBody>
      </p:sp>
      <p:pic>
        <p:nvPicPr>
          <p:cNvPr id="2" name="Picture 1"/>
          <p:cNvPicPr>
            <a:picLocks noChangeAspect="1"/>
          </p:cNvPicPr>
          <p:nvPr/>
        </p:nvPicPr>
        <p:blipFill>
          <a:blip r:embed="rId2"/>
          <a:stretch>
            <a:fillRect/>
          </a:stretch>
        </p:blipFill>
        <p:spPr>
          <a:xfrm>
            <a:off x="304800" y="619474"/>
            <a:ext cx="4934353" cy="5486848"/>
          </a:xfrm>
          <a:prstGeom prst="rect">
            <a:avLst/>
          </a:prstGeom>
          <a:ln>
            <a:solidFill>
              <a:srgbClr val="0070C0"/>
            </a:solidFill>
          </a:ln>
        </p:spPr>
      </p:pic>
    </p:spTree>
    <p:extLst>
      <p:ext uri="{BB962C8B-B14F-4D97-AF65-F5344CB8AC3E}">
        <p14:creationId xmlns:p14="http://schemas.microsoft.com/office/powerpoint/2010/main" val="540668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3623662099"/>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HIT Modules that receive and process HL7 messages in accordance with the ONC S&amp;I Framework Lab Results Interface (LRI) implementation guide (IG) </a:t>
                      </a:r>
                    </a:p>
                    <a:p>
                      <a:pPr marL="171450" lvl="1" indent="-171450">
                        <a:buFont typeface="Arial" pitchFamily="34" charset="0"/>
                        <a:buChar char="•"/>
                        <a:defRPr/>
                      </a:pPr>
                      <a:r>
                        <a:rPr lang="en-US" sz="1100" b="0" dirty="0">
                          <a:solidFill>
                            <a:schemeClr val="tx1"/>
                          </a:solidFill>
                        </a:rPr>
                        <a:t>Provides Juror document for inspection testing</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Documents, Implementation Guides,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LRI-EHR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generates LRI messages to be received/incorporated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14325" y="4648200"/>
            <a:ext cx="8677275" cy="1600200"/>
            <a:chOff x="314325" y="4572000"/>
            <a:chExt cx="8677275"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or Safari. Recommended browsers are Firefox and Chrome.</a:t>
              </a:r>
              <a:endParaRPr lang="en-US" sz="1400" dirty="0"/>
            </a:p>
            <a:p>
              <a:pPr marL="0" lvl="1"/>
              <a:endParaRPr lang="en-US" sz="700" dirty="0"/>
            </a:p>
            <a:p>
              <a:pPr marL="0" lvl="1"/>
              <a:r>
                <a:rPr lang="en-US" sz="1200" b="0" dirty="0"/>
                <a:t>Register to Google Group at: </a:t>
              </a:r>
              <a:r>
                <a:rPr lang="en-US" sz="1200" dirty="0">
                  <a:hlinkClick r:id="rId2"/>
                </a:rPr>
                <a:t>https://groups.google.com/d/forum/hl7v2-lab-testing </a:t>
              </a:r>
              <a:r>
                <a:rPr lang="en-US" sz="1200" dirty="0"/>
                <a:t>to </a:t>
              </a:r>
              <a:r>
                <a:rPr lang="en-US" sz="1200" b="0" dirty="0"/>
                <a:t>ask questions and provide feedback. </a:t>
              </a:r>
            </a:p>
          </p:txBody>
        </p:sp>
        <p:sp>
          <p:nvSpPr>
            <p:cNvPr id="3" name="TextBox 2"/>
            <p:cNvSpPr txBox="1"/>
            <p:nvPr/>
          </p:nvSpPr>
          <p:spPr>
            <a:xfrm>
              <a:off x="314325" y="4876800"/>
              <a:ext cx="3429000" cy="276999"/>
            </a:xfrm>
            <a:prstGeom prst="rect">
              <a:avLst/>
            </a:prstGeom>
            <a:noFill/>
          </p:spPr>
          <p:txBody>
            <a:bodyPr wrap="square" rtlCol="0">
              <a:spAutoFit/>
            </a:bodyPr>
            <a:lstStyle/>
            <a:p>
              <a:r>
                <a:rPr lang="en-US" sz="1200" dirty="0">
                  <a:hlinkClick r:id="rId3"/>
                </a:rPr>
                <a:t>http://hl7v2-lab-r2-testing.nist.gov/lri-r2/#/cb</a:t>
              </a:r>
              <a:r>
                <a:rPr lang="en-US" sz="1200" dirty="0"/>
                <a:t> </a:t>
              </a:r>
            </a:p>
          </p:txBody>
        </p:sp>
      </p:grpSp>
    </p:spTree>
    <p:extLst>
      <p:ext uri="{BB962C8B-B14F-4D97-AF65-F5344CB8AC3E}">
        <p14:creationId xmlns:p14="http://schemas.microsoft.com/office/powerpoint/2010/main" val="2200538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6374" y="1231899"/>
            <a:ext cx="7309175" cy="3302393"/>
          </a:xfrm>
          <a:prstGeom prst="rect">
            <a:avLst/>
          </a:prstGeom>
        </p:spPr>
      </p:pic>
      <p:sp>
        <p:nvSpPr>
          <p:cNvPr id="39" name="Rectangle 3"/>
          <p:cNvSpPr txBox="1">
            <a:spLocks noChangeArrowheads="1"/>
          </p:cNvSpPr>
          <p:nvPr/>
        </p:nvSpPr>
        <p:spPr bwMode="auto">
          <a:xfrm>
            <a:off x="148900" y="2213865"/>
            <a:ext cx="1222699"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 to open EHR Test Plan.</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41" name="Straight Arrow Connector 76"/>
          <p:cNvCxnSpPr>
            <a:cxnSpLocks noChangeShapeType="1"/>
            <a:stCxn id="39" idx="3"/>
          </p:cNvCxnSpPr>
          <p:nvPr/>
        </p:nvCxnSpPr>
        <p:spPr bwMode="auto">
          <a:xfrm flipV="1">
            <a:off x="1371599" y="1801168"/>
            <a:ext cx="266701" cy="5819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947515"/>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75066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cxnSp>
        <p:nvCxnSpPr>
          <p:cNvPr id="51" name="Straight Arrow Connector 76"/>
          <p:cNvCxnSpPr>
            <a:cxnSpLocks noChangeShapeType="1"/>
            <a:stCxn id="27" idx="3"/>
          </p:cNvCxnSpPr>
          <p:nvPr/>
        </p:nvCxnSpPr>
        <p:spPr bwMode="auto">
          <a:xfrm flipV="1">
            <a:off x="2243411" y="1801171"/>
            <a:ext cx="3090589" cy="291623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8" name="Title 8"/>
          <p:cNvSpPr>
            <a:spLocks noGrp="1"/>
          </p:cNvSpPr>
          <p:nvPr>
            <p:ph type="title"/>
          </p:nvPr>
        </p:nvSpPr>
        <p:spPr>
          <a:xfrm>
            <a:off x="276225" y="71437"/>
            <a:ext cx="8229600" cy="523220"/>
          </a:xfrm>
        </p:spPr>
        <p:txBody>
          <a:bodyPr/>
          <a:lstStyle/>
          <a:p>
            <a:r>
              <a:rPr lang="en-US" dirty="0"/>
              <a:t>NIST LRI-EHR Test Tool Screen Shot</a:t>
            </a:r>
          </a:p>
        </p:txBody>
      </p:sp>
      <p:cxnSp>
        <p:nvCxnSpPr>
          <p:cNvPr id="29" name="Straight Arrow Connector 76"/>
          <p:cNvCxnSpPr>
            <a:cxnSpLocks noChangeShapeType="1"/>
            <a:stCxn id="49" idx="3"/>
          </p:cNvCxnSpPr>
          <p:nvPr/>
        </p:nvCxnSpPr>
        <p:spPr bwMode="auto">
          <a:xfrm flipV="1">
            <a:off x="1366563" y="1877432"/>
            <a:ext cx="2167212" cy="223936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5" name="Table 44"/>
          <p:cNvGraphicFramePr>
            <a:graphicFrameLocks noGrp="1"/>
          </p:cNvGraphicFramePr>
          <p:nvPr>
            <p:extLst>
              <p:ext uri="{D42A27DB-BD31-4B8C-83A1-F6EECF244321}">
                <p14:modId xmlns:p14="http://schemas.microsoft.com/office/powerpoint/2010/main" val="3706671915"/>
              </p:ext>
            </p:extLst>
          </p:nvPr>
        </p:nvGraphicFramePr>
        <p:xfrm>
          <a:off x="4419600" y="4594791"/>
          <a:ext cx="4495800" cy="15012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LRI standards</a:t>
                      </a:r>
                      <a:r>
                        <a:rPr lang="en-US" sz="1000" kern="1200" dirty="0">
                          <a:solidFill>
                            <a:schemeClr val="dk1"/>
                          </a:solidFill>
                          <a:effectLst/>
                          <a:latin typeface="+mn-lt"/>
                          <a:ea typeface="+mn-ea"/>
                          <a:cs typeface="+mn-cs"/>
                        </a:rPr>
                        <a:t>. The majority of the validation involves inspection testing. This process utilizes an inspector to ascertain if the lab results provided in the test message are displayed by and incorporated into the Module. The Juror Document guides the inspector through the assessment process. Another type of validation pertains to the automated testing that assesses the Acknowledgements (ACK) sent by the Module to the LIS Test Harness. </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46" name="Straight Arrow Connector 76"/>
          <p:cNvCxnSpPr>
            <a:cxnSpLocks noChangeShapeType="1"/>
            <a:stCxn id="49" idx="3"/>
          </p:cNvCxnSpPr>
          <p:nvPr/>
        </p:nvCxnSpPr>
        <p:spPr bwMode="auto">
          <a:xfrm flipV="1">
            <a:off x="1366563" y="1640198"/>
            <a:ext cx="2010050" cy="24765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cxnSp>
        <p:nvCxnSpPr>
          <p:cNvPr id="76" name="Straight Arrow Connector 76"/>
          <p:cNvCxnSpPr>
            <a:cxnSpLocks noChangeShapeType="1"/>
          </p:cNvCxnSpPr>
          <p:nvPr/>
        </p:nvCxnSpPr>
        <p:spPr bwMode="auto">
          <a:xfrm flipV="1">
            <a:off x="1181100" y="1449324"/>
            <a:ext cx="342900" cy="19685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8" name="Rectangle 7"/>
          <p:cNvSpPr/>
          <p:nvPr/>
        </p:nvSpPr>
        <p:spPr>
          <a:xfrm>
            <a:off x="1476374" y="1231899"/>
            <a:ext cx="7309175" cy="3302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76"/>
          <p:cNvCxnSpPr>
            <a:cxnSpLocks noChangeShapeType="1"/>
            <a:stCxn id="36" idx="3"/>
          </p:cNvCxnSpPr>
          <p:nvPr/>
        </p:nvCxnSpPr>
        <p:spPr bwMode="auto">
          <a:xfrm>
            <a:off x="2322195" y="882058"/>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77153" y="471253"/>
            <a:ext cx="2285047" cy="641637"/>
            <a:chOff x="228600" y="815975"/>
            <a:chExt cx="2285047" cy="641637"/>
          </a:xfrm>
        </p:grpSpPr>
        <p:grpSp>
          <p:nvGrpSpPr>
            <p:cNvPr id="7" name="Group 6"/>
            <p:cNvGrpSpPr/>
            <p:nvPr/>
          </p:nvGrpSpPr>
          <p:grpSpPr>
            <a:xfrm>
              <a:off x="334327" y="995947"/>
              <a:ext cx="21793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LRI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215444"/>
              </a:xfrm>
              <a:prstGeom prst="rect">
                <a:avLst/>
              </a:prstGeom>
              <a:noFill/>
            </p:spPr>
            <p:txBody>
              <a:bodyPr wrap="square" rtlCol="0">
                <a:spAutoFit/>
              </a:bodyPr>
              <a:lstStyle/>
              <a:p>
                <a:pPr algn="ctr"/>
                <a:r>
                  <a:rPr lang="en-US" sz="800" dirty="0">
                    <a:hlinkClick r:id="rId3"/>
                  </a:rPr>
                  <a:t>http://hl7v2-lab-r2-testing.nist.gov/lri-r2/#/cb</a:t>
                </a:r>
                <a:r>
                  <a:rPr lang="en-US" sz="800" dirty="0"/>
                  <a:t> </a:t>
                </a:r>
              </a:p>
            </p:txBody>
          </p:sp>
        </p:grpSp>
        <p:sp>
          <p:nvSpPr>
            <p:cNvPr id="38" name="Oval 37"/>
            <p:cNvSpPr/>
            <p:nvPr/>
          </p:nvSpPr>
          <p:spPr bwMode="auto">
            <a:xfrm>
              <a:off x="228600" y="81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grpSp>
      <p:sp>
        <p:nvSpPr>
          <p:cNvPr id="34" name="Rectangle 3"/>
          <p:cNvSpPr txBox="1">
            <a:spLocks noChangeArrowheads="1"/>
          </p:cNvSpPr>
          <p:nvPr/>
        </p:nvSpPr>
        <p:spPr bwMode="auto">
          <a:xfrm>
            <a:off x="167438" y="2945369"/>
            <a:ext cx="1143000" cy="70802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Scenarios and Test Cases. Click on a Test Step.</a:t>
            </a:r>
            <a:endParaRPr lang="en-US" dirty="0">
              <a:solidFill>
                <a:srgbClr val="FF0000"/>
              </a:solidFill>
              <a:latin typeface="Arial" charset="0"/>
            </a:endParaRPr>
          </a:p>
        </p:txBody>
      </p:sp>
      <p:sp>
        <p:nvSpPr>
          <p:cNvPr id="35" name="Oval 34"/>
          <p:cNvSpPr/>
          <p:nvPr/>
        </p:nvSpPr>
        <p:spPr bwMode="auto">
          <a:xfrm>
            <a:off x="15038" y="274851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312210" y="2243511"/>
            <a:ext cx="608030" cy="87031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838324" y="5209358"/>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685925" y="5012508"/>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7</a:t>
            </a:r>
            <a:endParaRPr lang="en-US" sz="1200" b="0" dirty="0">
              <a:solidFill>
                <a:schemeClr val="bg1"/>
              </a:solidFill>
              <a:latin typeface="+mj-lt"/>
            </a:endParaRPr>
          </a:p>
        </p:txBody>
      </p:sp>
      <p:cxnSp>
        <p:nvCxnSpPr>
          <p:cNvPr id="47" name="Straight Arrow Connector 76"/>
          <p:cNvCxnSpPr>
            <a:cxnSpLocks noChangeShapeType="1"/>
            <a:stCxn id="43" idx="3"/>
          </p:cNvCxnSpPr>
          <p:nvPr/>
        </p:nvCxnSpPr>
        <p:spPr bwMode="auto">
          <a:xfrm flipV="1">
            <a:off x="3276599" y="1631913"/>
            <a:ext cx="4894089" cy="386983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3"/>
          <p:cNvSpPr txBox="1">
            <a:spLocks noChangeArrowheads="1"/>
          </p:cNvSpPr>
          <p:nvPr/>
        </p:nvSpPr>
        <p:spPr bwMode="auto">
          <a:xfrm>
            <a:off x="914400" y="4486577"/>
            <a:ext cx="1329011"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Juror Document tab to view and download the Juror Document.</a:t>
            </a:r>
          </a:p>
        </p:txBody>
      </p:sp>
      <p:sp>
        <p:nvSpPr>
          <p:cNvPr id="28" name="Oval 27"/>
          <p:cNvSpPr/>
          <p:nvPr/>
        </p:nvSpPr>
        <p:spPr bwMode="auto">
          <a:xfrm>
            <a:off x="723900" y="4379912"/>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endParaRPr>
          </a:p>
        </p:txBody>
      </p:sp>
    </p:spTree>
    <p:extLst>
      <p:ext uri="{BB962C8B-B14F-4D97-AF65-F5344CB8AC3E}">
        <p14:creationId xmlns:p14="http://schemas.microsoft.com/office/powerpoint/2010/main" val="3905686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hlinkClick r:id="rId2"/>
              </a:rPr>
              <a:t>http://hl7v2-lab-r2-testing.nist.gov/lri-r2/#/home</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lnSpcReduction="10000"/>
          </a:bodyPr>
          <a:lstStyle/>
          <a:p>
            <a:pPr marL="342900" lvl="1" indent="-342900" eaLnBrk="1" hangingPunct="1">
              <a:buFontTx/>
              <a:buChar char="•"/>
              <a:defRPr/>
            </a:pPr>
            <a:r>
              <a:rPr lang="en-US" dirty="0"/>
              <a:t>Test Tool Web Site </a:t>
            </a:r>
            <a:r>
              <a:rPr lang="en-US" sz="1400" dirty="0"/>
              <a:t>(</a:t>
            </a:r>
            <a:r>
              <a:rPr lang="en-US" sz="1400" dirty="0">
                <a:hlinkClick r:id="rId3"/>
              </a:rPr>
              <a:t>http://hl7v2-lab-r2-testing.nist.gov/lri-r2/#/home</a:t>
            </a:r>
            <a:r>
              <a:rPr lang="en-US" sz="1400" dirty="0"/>
              <a:t> )</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a:t>
            </a:r>
            <a:r>
              <a:rPr lang="en-US" sz="1600" dirty="0"/>
              <a:t>(on Test Tool Documentation Tab) </a:t>
            </a:r>
          </a:p>
          <a:p>
            <a:pPr lvl="2" eaLnBrk="1" hangingPunct="1">
              <a:defRPr/>
            </a:pPr>
            <a:r>
              <a:rPr lang="en-US" sz="1800" dirty="0"/>
              <a:t>S&amp;I Framework Lab Results Interface (LRI) Implementation Guide</a:t>
            </a:r>
          </a:p>
          <a:p>
            <a:pPr marL="1195388" lvl="1" indent="0" eaLnBrk="1" hangingPunct="1">
              <a:buNone/>
              <a:defRPr/>
            </a:pPr>
            <a:r>
              <a:rPr lang="en-US" sz="1400" dirty="0"/>
              <a:t>(</a:t>
            </a:r>
            <a:r>
              <a:rPr lang="en-US" sz="1400" dirty="0">
                <a:hlinkClick r:id="rId4"/>
              </a:rPr>
              <a:t>http://www.hl7.org/implement/standards/product_brief.cfm?product_id=279</a:t>
            </a:r>
            <a:r>
              <a:rPr lang="en-US" sz="1400" dirty="0"/>
              <a:t>)</a:t>
            </a:r>
          </a:p>
          <a:p>
            <a:pPr lvl="2" eaLnBrk="1" hangingPunct="1">
              <a:defRPr/>
            </a:pPr>
            <a:r>
              <a:rPr lang="en-US" sz="1800" dirty="0">
                <a:ea typeface="Times New Roman" panose="02020603050405020304" pitchFamily="18" charset="0"/>
                <a:cs typeface="Arial" panose="020B0604020202020204" pitchFamily="34" charset="0"/>
              </a:rPr>
              <a:t>S&amp;I Framework EHR-S Functional Requirements for Laboratory Results Messages </a:t>
            </a:r>
          </a:p>
          <a:p>
            <a:pPr marL="1195388" lvl="2" indent="0" eaLnBrk="1" hangingPunct="1">
              <a:buNone/>
              <a:defRPr/>
            </a:pPr>
            <a:r>
              <a:rPr lang="en-US" sz="1400" dirty="0"/>
              <a:t>(</a:t>
            </a:r>
            <a:r>
              <a:rPr lang="en-US" sz="1400" dirty="0">
                <a:solidFill>
                  <a:srgbClr val="FF0000"/>
                </a:solidFill>
                <a:hlinkClick r:id="rId5"/>
              </a:rPr>
              <a:t>http://www.hl7.org/implement/standards/product_brief.cfm?product_id=433</a:t>
            </a:r>
            <a:r>
              <a:rPr lang="en-US" sz="1400" dirty="0">
                <a:solidFill>
                  <a:srgbClr val="FF0000"/>
                </a:solidFill>
              </a:rPr>
              <a:t> </a:t>
            </a:r>
            <a:r>
              <a:rPr lang="en-US" sz="1400" dirty="0"/>
              <a:t>)</a:t>
            </a:r>
            <a:endParaRPr lang="en-US" sz="1400" dirty="0">
              <a:ea typeface="Times New Roman" panose="02020603050405020304" pitchFamily="18" charset="0"/>
              <a:cs typeface="Arial" panose="020B0604020202020204" pitchFamily="34" charset="0"/>
            </a:endParaRPr>
          </a:p>
          <a:p>
            <a:pPr lvl="2" eaLnBrk="1" hangingPunct="1">
              <a:defRPr/>
            </a:pPr>
            <a:r>
              <a:rPr lang="en-US" sz="1800" dirty="0"/>
              <a:t>LRI-EHR Tool Quick Reference Guide </a:t>
            </a:r>
            <a:r>
              <a:rPr lang="en-US" sz="1600" dirty="0"/>
              <a:t>(In Process)</a:t>
            </a:r>
          </a:p>
          <a:p>
            <a:pPr lvl="2" eaLnBrk="1" hangingPunct="1">
              <a:defRPr/>
            </a:pPr>
            <a:r>
              <a:rPr lang="en-US" sz="1800" dirty="0"/>
              <a:t>LRI-EHR Tool Tutorial </a:t>
            </a:r>
            <a:r>
              <a:rPr lang="en-US" sz="1600" dirty="0"/>
              <a:t>(In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a:t>LRI Test Tool Google Group for submitting questions to the Test Tool developers </a:t>
            </a:r>
            <a:r>
              <a:rPr lang="en-US" sz="1600" i="1" dirty="0">
                <a:solidFill>
                  <a:srgbClr val="FF0000"/>
                </a:solidFill>
              </a:rPr>
              <a:t>Same </a:t>
            </a:r>
            <a:r>
              <a:rPr lang="en-US" sz="1600" i="1" dirty="0" err="1">
                <a:solidFill>
                  <a:srgbClr val="FF0000"/>
                </a:solidFill>
              </a:rPr>
              <a:t>url</a:t>
            </a:r>
            <a:r>
              <a:rPr lang="en-US" sz="1600" i="1" dirty="0">
                <a:solidFill>
                  <a:srgbClr val="FF0000"/>
                </a:solidFill>
              </a:rPr>
              <a:t> is used for ONC 2014 Edition LRI Test Tool</a:t>
            </a:r>
            <a:r>
              <a:rPr lang="en-US" sz="1600" dirty="0"/>
              <a:t> </a:t>
            </a:r>
            <a:r>
              <a:rPr lang="en-US" sz="1400" dirty="0"/>
              <a:t>(</a:t>
            </a:r>
            <a:r>
              <a:rPr lang="en-US" sz="1400" dirty="0">
                <a:hlinkClick r:id="rId6"/>
              </a:rPr>
              <a:t>https://groups.google.com/d/forum/hl7v2-lab-testing</a:t>
            </a:r>
            <a:r>
              <a:rPr lang="en-US" sz="14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LRI-EHR</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conformance criterion is focused on testing the capability of an HIT Module to receive, incor</a:t>
            </a:r>
            <a:r>
              <a:rPr lang="en-US" sz="1200" dirty="0"/>
              <a:t>porate, and display clinical </a:t>
            </a:r>
            <a:r>
              <a:rPr lang="en-US" sz="1200" kern="1200" dirty="0"/>
              <a:t>laboratory test results from HL7 messages created for electronic transmission</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result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LRI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LRI messages are received/imported into the HIT Module is out of scope</a:t>
            </a:r>
            <a:endParaRPr lang="en-US" sz="1200" kern="1200" dirty="0"/>
          </a:p>
          <a:p>
            <a:pPr marL="341313" lvl="1" indent="-166688" defTabSz="533400">
              <a:lnSpc>
                <a:spcPct val="90000"/>
              </a:lnSpc>
              <a:spcAft>
                <a:spcPct val="15000"/>
              </a:spcAft>
              <a:buFontTx/>
              <a:buChar char="••"/>
            </a:pPr>
            <a:r>
              <a:rPr lang="en-US" sz="1200" dirty="0">
                <a:solidFill>
                  <a:schemeClr val="tx1"/>
                </a:solidFill>
              </a:rPr>
              <a:t>Sending LIS systems are not being tested using the EHR Test Plan in the LRI Test Tool (</a:t>
            </a:r>
            <a:r>
              <a:rPr lang="en-US" sz="1200" i="1" dirty="0">
                <a:solidFill>
                  <a:schemeClr val="tx1"/>
                </a:solidFill>
              </a:rPr>
              <a:t>sending LIS systems are being tested using the LIS Test Plan in the LRI Test Tool</a:t>
            </a:r>
            <a:r>
              <a:rPr lang="en-US" sz="1200" dirty="0">
                <a:solidFill>
                  <a:schemeClr val="tx1"/>
                </a:solidFill>
              </a:rPr>
              <a:t>)</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receive HL7 v2 lab result messages and to display and incorporate the lab results;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Results Interface (LRI)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LRI-EHR</a:t>
            </a:r>
          </a:p>
        </p:txBody>
      </p:sp>
      <p:sp>
        <p:nvSpPr>
          <p:cNvPr id="3" name="Content Placeholder 2"/>
          <p:cNvSpPr>
            <a:spLocks noGrp="1"/>
          </p:cNvSpPr>
          <p:nvPr>
            <p:ph idx="1"/>
          </p:nvPr>
        </p:nvSpPr>
        <p:spPr>
          <a:xfrm>
            <a:off x="390525" y="762000"/>
            <a:ext cx="8372475" cy="5334000"/>
          </a:xfrm>
        </p:spPr>
        <p:txBody>
          <a:bodyPr>
            <a:normAutofit fontScale="85000" lnSpcReduction="20000"/>
          </a:bodyPr>
          <a:lstStyle/>
          <a:p>
            <a:pPr marL="0" indent="0">
              <a:buNone/>
            </a:pPr>
            <a:r>
              <a:rPr lang="en-US" sz="2600" dirty="0"/>
              <a:t>Incorporate laboratory tests and values/results testing evaluates the capability for an HIT Module to </a:t>
            </a:r>
          </a:p>
          <a:p>
            <a:r>
              <a:rPr lang="en-US" dirty="0"/>
              <a:t>Receive, incorporate, and display laboratory test values/results using</a:t>
            </a:r>
          </a:p>
          <a:p>
            <a:pPr lvl="1" eaLnBrk="1" hangingPunct="1">
              <a:defRPr/>
            </a:pPr>
            <a:r>
              <a:rPr lang="en-US" sz="2400" dirty="0">
                <a:ea typeface="Times New Roman" panose="02020603050405020304" pitchFamily="18" charset="0"/>
                <a:cs typeface="Arial" panose="020B0604020202020204" pitchFamily="34" charset="0"/>
              </a:rPr>
              <a:t>HL7 Version 2.5.1 Implementation Guide: S&amp;I Framework Lab Results Interface, Release 1, DSTU Release 2 – US Realm, September 2015 </a:t>
            </a:r>
            <a:r>
              <a:rPr lang="en-US" sz="2400" dirty="0"/>
              <a:t>(Referred to as LRI IG)</a:t>
            </a:r>
            <a:endParaRPr lang="en-US" sz="2400" dirty="0">
              <a:ea typeface="Times New Roman" panose="02020603050405020304" pitchFamily="18" charset="0"/>
              <a:cs typeface="Arial" panose="020B0604020202020204" pitchFamily="34" charset="0"/>
            </a:endParaRPr>
          </a:p>
          <a:p>
            <a:pPr lvl="1" eaLnBrk="1" hangingPunct="1">
              <a:defRPr/>
            </a:pPr>
            <a:r>
              <a:rPr lang="en-US" sz="2400" dirty="0">
                <a:ea typeface="Times New Roman" panose="02020603050405020304" pitchFamily="18" charset="0"/>
                <a:cs typeface="Arial" panose="020B0604020202020204" pitchFamily="34" charset="0"/>
              </a:rPr>
              <a:t>HL7 EHR-S Functional Requirements: S&amp;I Framework Laboratory Results Messages, Release 1 - US Realm, STU May 2016</a:t>
            </a:r>
            <a:r>
              <a:rPr lang="en-US" sz="2400" dirty="0"/>
              <a:t> </a:t>
            </a:r>
          </a:p>
          <a:p>
            <a:pPr lvl="1" eaLnBrk="1" hangingPunct="1">
              <a:defRPr/>
            </a:pPr>
            <a:r>
              <a:rPr lang="en-US" sz="2400" dirty="0"/>
              <a:t>LOINC® version 2.50 </a:t>
            </a:r>
          </a:p>
          <a:p>
            <a:pPr eaLnBrk="1" hangingPunct="1">
              <a:defRPr/>
            </a:pPr>
            <a:r>
              <a:rPr lang="en-US" dirty="0"/>
              <a:t>Display the lab test values/results in human readable format</a:t>
            </a:r>
          </a:p>
          <a:p>
            <a:pPr eaLnBrk="1" hangingPunct="1">
              <a:defRPr/>
            </a:pPr>
            <a:r>
              <a:rPr lang="en-US" dirty="0"/>
              <a:t>Display test report information including</a:t>
            </a:r>
          </a:p>
          <a:p>
            <a:pPr lvl="1" eaLnBrk="1" hangingPunct="1">
              <a:defRPr/>
            </a:pPr>
            <a:r>
              <a:rPr lang="en-US" sz="2400" dirty="0"/>
              <a:t>Patient identification information (e.g., name, ID number)</a:t>
            </a:r>
          </a:p>
          <a:p>
            <a:pPr lvl="1" eaLnBrk="1" hangingPunct="1">
              <a:defRPr/>
            </a:pPr>
            <a:r>
              <a:rPr lang="en-US" sz="2400" dirty="0"/>
              <a:t>Name of test performed</a:t>
            </a:r>
          </a:p>
          <a:p>
            <a:pPr lvl="1" eaLnBrk="1" hangingPunct="1">
              <a:defRPr/>
            </a:pPr>
            <a:r>
              <a:rPr lang="en-US" sz="2400" dirty="0"/>
              <a:t>Report date</a:t>
            </a:r>
          </a:p>
          <a:p>
            <a:pPr lvl="1" eaLnBrk="1" hangingPunct="1">
              <a:defRPr/>
            </a:pPr>
            <a:r>
              <a:rPr lang="en-US" sz="2400" dirty="0"/>
              <a:t>Calculated results</a:t>
            </a:r>
          </a:p>
          <a:p>
            <a:pPr lvl="1" eaLnBrk="1" hangingPunct="1">
              <a:defRPr/>
            </a:pPr>
            <a:r>
              <a:rPr lang="en-US" sz="2400" dirty="0"/>
              <a:t>Reference ranges</a:t>
            </a:r>
          </a:p>
          <a:p>
            <a:pPr lvl="1" eaLnBrk="1" hangingPunct="1">
              <a:defRPr/>
            </a:pPr>
            <a:r>
              <a:rPr lang="en-US" sz="2400" dirty="0"/>
              <a:t>Interpretations (e.g., high, low)</a:t>
            </a:r>
          </a:p>
          <a:p>
            <a:pPr eaLnBrk="1" hangingPunct="1">
              <a:defRPr/>
            </a:pPr>
            <a:r>
              <a:rPr lang="en-US" dirty="0">
                <a:ea typeface="Times New Roman" panose="02020603050405020304" pitchFamily="18" charset="0"/>
                <a:cs typeface="Arial" panose="020B0604020202020204" pitchFamily="34" charset="0"/>
              </a:rPr>
              <a:t>Associate/link a lab result with a lab order or patient record</a:t>
            </a:r>
            <a:endParaRPr lang="en-US" dirty="0">
              <a:ea typeface="Times New Roman" panose="02020603050405020304" pitchFamily="18" charset="0"/>
              <a:cs typeface="Times New Roman" panose="02020603050405020304" pitchFamily="18" charset="0"/>
            </a:endParaRP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LRI-EHR</a:t>
            </a:r>
          </a:p>
        </p:txBody>
      </p:sp>
      <p:sp>
        <p:nvSpPr>
          <p:cNvPr id="3" name="Content Placeholder 2"/>
          <p:cNvSpPr>
            <a:spLocks noGrp="1"/>
          </p:cNvSpPr>
          <p:nvPr>
            <p:ph idx="1"/>
          </p:nvPr>
        </p:nvSpPr>
        <p:spPr>
          <a:xfrm>
            <a:off x="300509" y="761206"/>
            <a:ext cx="8767291" cy="5562600"/>
          </a:xfrm>
        </p:spPr>
        <p:txBody>
          <a:bodyPr>
            <a:noAutofit/>
          </a:bodyPr>
          <a:lstStyle/>
          <a:p>
            <a:pPr>
              <a:defRPr/>
            </a:pPr>
            <a:r>
              <a:rPr lang="en-US" sz="2000" b="1" dirty="0"/>
              <a:t>Electronic incorporation and transmission of lab results</a:t>
            </a:r>
          </a:p>
          <a:p>
            <a:pPr lvl="1">
              <a:defRPr/>
            </a:pPr>
            <a:r>
              <a:rPr lang="en-US" sz="1800" dirty="0">
                <a:ea typeface="Times New Roman" panose="02020603050405020304" pitchFamily="18" charset="0"/>
                <a:cs typeface="Arial" panose="020B0604020202020204" pitchFamily="34" charset="0"/>
              </a:rPr>
              <a:t>HL7 Version 2.5.1 Implementation Guide: S&amp;I Framework Lab Results Interface, Release 1, DSTU Release 2 – US Realm, September 2015 </a:t>
            </a:r>
          </a:p>
          <a:p>
            <a:pPr lvl="1">
              <a:defRPr/>
            </a:pPr>
            <a:r>
              <a:rPr lang="en-US" sz="1800" dirty="0"/>
              <a:t>HL7 EHR-S Functional Requirements: S&amp;I Framework Laboratory Results Messages, Release 1 - US Realm, STU May 2016 </a:t>
            </a:r>
            <a:r>
              <a:rPr lang="en-US" sz="2000" dirty="0"/>
              <a:t>	</a:t>
            </a:r>
          </a:p>
          <a:p>
            <a:r>
              <a:rPr lang="en-US" sz="2000" b="1" dirty="0"/>
              <a:t>Vocabulary for representing electronic health information </a:t>
            </a:r>
          </a:p>
          <a:p>
            <a:pPr lvl="1"/>
            <a:r>
              <a:rPr lang="en-US" sz="1800" dirty="0"/>
              <a:t>Logical Observation Identifiers Names and Codes (LOINC®) Database version 2.50, a universal code system for identifying laboratory and clinical observations produced by the </a:t>
            </a:r>
            <a:r>
              <a:rPr lang="en-US" sz="1800" dirty="0" err="1"/>
              <a:t>Regenstrief</a:t>
            </a:r>
            <a:r>
              <a:rPr lang="en-US" sz="1800" dirty="0"/>
              <a:t> Institute, Inc.</a:t>
            </a:r>
          </a:p>
          <a:p>
            <a:pPr>
              <a:defRPr/>
            </a:pPr>
            <a:r>
              <a:rPr lang="en-US" sz="2000" b="1" dirty="0"/>
              <a:t>Regulatory requirements</a:t>
            </a:r>
          </a:p>
          <a:p>
            <a:pPr lvl="1"/>
            <a:r>
              <a:rPr lang="en-US" sz="1800" dirty="0"/>
              <a:t>For test report information as specified in 42 CFR 493.1291(a)(1) and (c)(1) through (7)</a:t>
            </a:r>
          </a:p>
          <a:p>
            <a:pPr lvl="1"/>
            <a:r>
              <a:rPr lang="en-US" sz="1800" dirty="0"/>
              <a:t>Related to reference intervals or normal values as specified in 42 CFR 493.1291(d) </a:t>
            </a:r>
          </a:p>
          <a:p>
            <a:pPr lvl="1"/>
            <a:r>
              <a:rPr lang="en-US" sz="1800" dirty="0"/>
              <a:t>For corrected reports as specified in 42 CFR 493.1291(k)(2)</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LRI-EHR (cont’d)</a:t>
            </a:r>
          </a:p>
        </p:txBody>
      </p:sp>
      <p:sp>
        <p:nvSpPr>
          <p:cNvPr id="3" name="Content Placeholder 2"/>
          <p:cNvSpPr>
            <a:spLocks noGrp="1"/>
          </p:cNvSpPr>
          <p:nvPr>
            <p:ph idx="1"/>
          </p:nvPr>
        </p:nvSpPr>
        <p:spPr>
          <a:xfrm>
            <a:off x="304800" y="761206"/>
            <a:ext cx="8763000" cy="4801394"/>
          </a:xfrm>
        </p:spPr>
        <p:txBody>
          <a:bodyPr>
            <a:noAutofit/>
          </a:bodyPr>
          <a:lstStyle/>
          <a:p>
            <a:pPr marL="0" indent="0">
              <a:buNone/>
              <a:defRPr/>
            </a:pPr>
            <a:r>
              <a:rPr lang="en-US" sz="2000" b="1" dirty="0"/>
              <a:t>Regulatory requirements details</a:t>
            </a:r>
          </a:p>
          <a:p>
            <a:r>
              <a:rPr lang="en-US" sz="2000" dirty="0"/>
              <a:t>For test report information as specified in 42 CFR 493.1291(a)(1)</a:t>
            </a:r>
          </a:p>
          <a:p>
            <a:pPr lvl="1"/>
            <a:r>
              <a:rPr lang="en-US" sz="1800" dirty="0"/>
              <a:t>Results reported from calculated data</a:t>
            </a:r>
          </a:p>
          <a:p>
            <a:r>
              <a:rPr lang="en-US" sz="2000" dirty="0"/>
              <a:t>For test report information as specified in 42 CFR 493.1291(c)(1) - (7)</a:t>
            </a:r>
          </a:p>
          <a:p>
            <a:pPr lvl="1"/>
            <a:r>
              <a:rPr lang="en-US" sz="1800" dirty="0"/>
              <a:t>The test report must indicate the following:</a:t>
            </a:r>
          </a:p>
          <a:p>
            <a:pPr marL="1085850" lvl="2" indent="-342900">
              <a:buNone/>
            </a:pPr>
            <a:r>
              <a:rPr lang="en-US" sz="1600" dirty="0"/>
              <a:t>(1) For positive patient identification, either the patient's name and identification number, or a unique patient identifier and identification number. </a:t>
            </a:r>
          </a:p>
          <a:p>
            <a:pPr marL="1085850" lvl="2" indent="-342900">
              <a:buNone/>
            </a:pPr>
            <a:r>
              <a:rPr lang="en-US" sz="1600" dirty="0"/>
              <a:t>(2) The name and address of the laboratory location where the test was performed. </a:t>
            </a:r>
          </a:p>
          <a:p>
            <a:pPr marL="1085850" lvl="2" indent="-342900">
              <a:buNone/>
            </a:pPr>
            <a:r>
              <a:rPr lang="en-US" sz="1600" dirty="0"/>
              <a:t>(3) The test report date. </a:t>
            </a:r>
          </a:p>
          <a:p>
            <a:pPr marL="1085850" lvl="2" indent="-342900">
              <a:buNone/>
            </a:pPr>
            <a:r>
              <a:rPr lang="en-US" sz="1600" dirty="0"/>
              <a:t>(4) The test performed. </a:t>
            </a:r>
          </a:p>
          <a:p>
            <a:pPr marL="1085850" lvl="2" indent="-342900">
              <a:buNone/>
            </a:pPr>
            <a:r>
              <a:rPr lang="en-US" sz="1600" dirty="0"/>
              <a:t>(5) Specimen source, when appropriate. </a:t>
            </a:r>
          </a:p>
          <a:p>
            <a:pPr marL="1085850" lvl="2" indent="-342900">
              <a:buNone/>
            </a:pPr>
            <a:r>
              <a:rPr lang="en-US" sz="1600" dirty="0"/>
              <a:t>(6) The test result and, if applicable, the units of measurement or interpretation,              or both. </a:t>
            </a:r>
          </a:p>
          <a:p>
            <a:pPr marL="1085850" lvl="2" indent="-342900">
              <a:buNone/>
            </a:pPr>
            <a:r>
              <a:rPr lang="en-US" sz="1600" dirty="0"/>
              <a:t>(7) Any information regarding the condition and disposition of specimens that do not meet the laboratory's criteria for acceptability. </a:t>
            </a:r>
          </a:p>
          <a:p>
            <a:pPr marL="1085850" lvl="2" indent="-342900">
              <a:buNone/>
            </a:pPr>
            <a:r>
              <a:rPr lang="en-US" sz="1600" i="1" dirty="0"/>
              <a:t>(See LRI guide section 8.2 for more details)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8</a:t>
            </a:fld>
            <a:endParaRPr lang="en-US"/>
          </a:p>
        </p:txBody>
      </p:sp>
    </p:spTree>
    <p:extLst>
      <p:ext uri="{BB962C8B-B14F-4D97-AF65-F5344CB8AC3E}">
        <p14:creationId xmlns:p14="http://schemas.microsoft.com/office/powerpoint/2010/main" val="353230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LRI-EHR (cont’d)</a:t>
            </a:r>
          </a:p>
        </p:txBody>
      </p:sp>
      <p:sp>
        <p:nvSpPr>
          <p:cNvPr id="3" name="Content Placeholder 2"/>
          <p:cNvSpPr>
            <a:spLocks noGrp="1"/>
          </p:cNvSpPr>
          <p:nvPr>
            <p:ph idx="1"/>
          </p:nvPr>
        </p:nvSpPr>
        <p:spPr>
          <a:xfrm>
            <a:off x="304801" y="761206"/>
            <a:ext cx="8534399" cy="5562600"/>
          </a:xfrm>
        </p:spPr>
        <p:txBody>
          <a:bodyPr>
            <a:noAutofit/>
          </a:bodyPr>
          <a:lstStyle/>
          <a:p>
            <a:pPr marL="0" indent="0">
              <a:buNone/>
              <a:defRPr/>
            </a:pPr>
            <a:r>
              <a:rPr lang="en-US" sz="2000" b="1" dirty="0"/>
              <a:t>Regulatory requirements details (cont’d)</a:t>
            </a:r>
          </a:p>
          <a:p>
            <a:r>
              <a:rPr lang="en-US" sz="2000" dirty="0"/>
              <a:t>Related to reference intervals or normal values as specified in 42 CFR 493.1291(d) </a:t>
            </a:r>
          </a:p>
          <a:p>
            <a:pPr lvl="1"/>
            <a:r>
              <a:rPr lang="en-US" sz="1800" dirty="0"/>
              <a:t>Pertinent “reference intervals” or “normal” values, as determined by the laboratory performing the tests, must be available to the authorized person who ordered the tests and, if applicable, the individual responsible for using the test results.</a:t>
            </a:r>
          </a:p>
          <a:p>
            <a:r>
              <a:rPr lang="en-US" sz="2000" dirty="0"/>
              <a:t>For corrected reports as specified in 42 CFR 493.1291(k)(2)</a:t>
            </a:r>
          </a:p>
          <a:p>
            <a:pPr lvl="1"/>
            <a:r>
              <a:rPr lang="en-US" sz="1800" dirty="0"/>
              <a:t>When errors in the reported patient test results are detected, the laboratory must issue corrected reports [promptly] to the authorized person ordering the test and, if applicable, the individual using the test results</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2034098075"/>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52436</TotalTime>
  <Words>3171</Words>
  <Application>Microsoft Office PowerPoint</Application>
  <PresentationFormat>On-screen Show (4:3)</PresentationFormat>
  <Paragraphs>324</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Franklin Gothic Demi</vt:lpstr>
      <vt:lpstr>Times New Roman</vt:lpstr>
      <vt:lpstr>Wingdings</vt:lpstr>
      <vt:lpstr>ppt127F.tmp</vt:lpstr>
      <vt:lpstr>Understanding Conformance Testing  Using the NIST HL7 v2 LRI-EHR Validation Tool</vt:lpstr>
      <vt:lpstr>Purpose</vt:lpstr>
      <vt:lpstr>Table of Contents</vt:lpstr>
      <vt:lpstr>Resources</vt:lpstr>
      <vt:lpstr>Scope of Conformance Testing - LRI-EHR</vt:lpstr>
      <vt:lpstr>Conformance Criterion - LRI-EHR</vt:lpstr>
      <vt:lpstr>Conformance Standards - LRI-EHR</vt:lpstr>
      <vt:lpstr>Conformance Standards - LRI-EHR (cont’d)</vt:lpstr>
      <vt:lpstr>Conformance Standards - LRI-EHR (cont’d)</vt:lpstr>
      <vt:lpstr>Conformance Standards Documents – LRI-EHR</vt:lpstr>
      <vt:lpstr>Vocabulary Standard Web Site – LRI-EHR</vt:lpstr>
      <vt:lpstr>Regulatory Standards Documents – LRI-EHR</vt:lpstr>
      <vt:lpstr>Receive and Incorporate Lab Results Testing Process</vt:lpstr>
      <vt:lpstr>Receive and Incorporate Testing Workflow Diagram</vt:lpstr>
      <vt:lpstr>Send Accept ACK Testing Workflow Diagram</vt:lpstr>
      <vt:lpstr>Send Application ACK Testing Workflow Diagram</vt:lpstr>
      <vt:lpstr>Receive Accept ACK Testing Workflow Diagram</vt:lpstr>
      <vt:lpstr>Test Scenarios and Test Cases/Steps</vt:lpstr>
      <vt:lpstr>Test Scenarios and Test Cases/Steps (cont’d)</vt:lpstr>
      <vt:lpstr>Test Scenarios and Test Cases/Steps (cont’d)</vt:lpstr>
      <vt:lpstr>Test Scenarios and Test Cases/Steps (cont’d)</vt:lpstr>
      <vt:lpstr>Test Scenarios and Test Cases/Steps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The Juror Document</vt:lpstr>
      <vt:lpstr>The Juror Document – Display Verification</vt:lpstr>
      <vt:lpstr>The Juror Document – Incorporate Verification</vt:lpstr>
      <vt:lpstr>The Juror Document – Incorporate Verification (cont’d)</vt:lpstr>
      <vt:lpstr>NIST LRI-EHR Test Tool Overview </vt:lpstr>
      <vt:lpstr>NIST LRI-EHR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1263</cp:revision>
  <cp:lastPrinted>2013-03-27T13:25:20Z</cp:lastPrinted>
  <dcterms:created xsi:type="dcterms:W3CDTF">2010-05-04T12:43:55Z</dcterms:created>
  <dcterms:modified xsi:type="dcterms:W3CDTF">2016-11-16T23:07:35Z</dcterms:modified>
</cp:coreProperties>
</file>