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4" r:id="rId2"/>
    <p:sldMasterId id="2147483868" r:id="rId3"/>
    <p:sldMasterId id="2147483882" r:id="rId4"/>
  </p:sldMasterIdLst>
  <p:notesMasterIdLst>
    <p:notesMasterId r:id="rId9"/>
  </p:notesMasterIdLst>
  <p:sldIdLst>
    <p:sldId id="296" r:id="rId5"/>
    <p:sldId id="297" r:id="rId6"/>
    <p:sldId id="298" r:id="rId7"/>
    <p:sldId id="299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 autoAdjust="0"/>
    <p:restoredTop sz="95007" autoAdjust="0"/>
  </p:normalViewPr>
  <p:slideViewPr>
    <p:cSldViewPr snapToGrid="0">
      <p:cViewPr varScale="1">
        <p:scale>
          <a:sx n="124" d="100"/>
          <a:sy n="124" d="100"/>
        </p:scale>
        <p:origin x="968" y="184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FF01588B-5740-43CE-9995-C6D69D14E400}"/>
    <pc:docChg chg="undo modSld">
      <pc:chgData name="Martinez, Sandra (Fed)" userId="a803850f-d246-4701-851d-cf6e46ff4720" providerId="ADAL" clId="{FF01588B-5740-43CE-9995-C6D69D14E400}" dt="2018-08-03T19:55:17.724" v="126" actId="14100"/>
      <pc:docMkLst>
        <pc:docMk/>
      </pc:docMkLst>
      <pc:sldChg chg="addSp modSp">
        <pc:chgData name="Martinez, Sandra (Fed)" userId="a803850f-d246-4701-851d-cf6e46ff4720" providerId="ADAL" clId="{FF01588B-5740-43CE-9995-C6D69D14E400}" dt="2018-08-03T19:49:13.480" v="67" actId="255"/>
        <pc:sldMkLst>
          <pc:docMk/>
          <pc:sldMk cId="3496456500" sldId="296"/>
        </pc:sldMkLst>
        <pc:spChg chg="mod">
          <ac:chgData name="Martinez, Sandra (Fed)" userId="a803850f-d246-4701-851d-cf6e46ff4720" providerId="ADAL" clId="{FF01588B-5740-43CE-9995-C6D69D14E400}" dt="2018-08-03T19:49:13.480" v="67" actId="255"/>
          <ac:spMkLst>
            <pc:docMk/>
            <pc:sldMk cId="3496456500" sldId="296"/>
            <ac:spMk id="5" creationId="{89B38C27-7B5A-443B-9487-5F9EF611B2E8}"/>
          </ac:spMkLst>
        </pc:spChg>
        <pc:spChg chg="mod">
          <ac:chgData name="Martinez, Sandra (Fed)" userId="a803850f-d246-4701-851d-cf6e46ff4720" providerId="ADAL" clId="{FF01588B-5740-43CE-9995-C6D69D14E400}" dt="2018-08-03T19:47:02.986" v="38" actId="1076"/>
          <ac:spMkLst>
            <pc:docMk/>
            <pc:sldMk cId="3496456500" sldId="296"/>
            <ac:spMk id="37" creationId="{A31C712C-AE72-47E8-836D-853EAC9F1A1A}"/>
          </ac:spMkLst>
        </pc:spChg>
        <pc:spChg chg="add mod">
          <ac:chgData name="Martinez, Sandra (Fed)" userId="a803850f-d246-4701-851d-cf6e46ff4720" providerId="ADAL" clId="{FF01588B-5740-43CE-9995-C6D69D14E400}" dt="2018-08-03T19:46:08.539" v="29" actId="1076"/>
          <ac:spMkLst>
            <pc:docMk/>
            <pc:sldMk cId="3496456500" sldId="296"/>
            <ac:spMk id="52" creationId="{0C691652-5935-480A-82A8-09569E281B2E}"/>
          </ac:spMkLst>
        </pc:spChg>
        <pc:grpChg chg="mod">
          <ac:chgData name="Martinez, Sandra (Fed)" userId="a803850f-d246-4701-851d-cf6e46ff4720" providerId="ADAL" clId="{FF01588B-5740-43CE-9995-C6D69D14E400}" dt="2018-08-03T19:45:54.194" v="26" actId="1076"/>
          <ac:grpSpMkLst>
            <pc:docMk/>
            <pc:sldMk cId="3496456500" sldId="296"/>
            <ac:grpSpMk id="5129" creationId="{CA118C9E-5353-412A-B1A9-40FA22D7566E}"/>
          </ac:grpSpMkLst>
        </pc:grpChg>
        <pc:cxnChg chg="add mod">
          <ac:chgData name="Martinez, Sandra (Fed)" userId="a803850f-d246-4701-851d-cf6e46ff4720" providerId="ADAL" clId="{FF01588B-5740-43CE-9995-C6D69D14E400}" dt="2018-08-03T19:46:11.217" v="30" actId="1076"/>
          <ac:cxnSpMkLst>
            <pc:docMk/>
            <pc:sldMk cId="3496456500" sldId="296"/>
            <ac:cxnSpMk id="53" creationId="{40EFEB26-5E70-4400-90A3-A4CE019D6BAD}"/>
          </ac:cxnSpMkLst>
        </pc:cxnChg>
        <pc:cxnChg chg="add mod">
          <ac:chgData name="Martinez, Sandra (Fed)" userId="a803850f-d246-4701-851d-cf6e46ff4720" providerId="ADAL" clId="{FF01588B-5740-43CE-9995-C6D69D14E400}" dt="2018-08-03T19:46:46.962" v="36" actId="14100"/>
          <ac:cxnSpMkLst>
            <pc:docMk/>
            <pc:sldMk cId="3496456500" sldId="296"/>
            <ac:cxnSpMk id="54" creationId="{CEC1705B-D4B4-4056-B681-AD43085A2FBB}"/>
          </ac:cxnSpMkLst>
        </pc:cxnChg>
        <pc:cxnChg chg="mod">
          <ac:chgData name="Martinez, Sandra (Fed)" userId="a803850f-d246-4701-851d-cf6e46ff4720" providerId="ADAL" clId="{FF01588B-5740-43CE-9995-C6D69D14E400}" dt="2018-08-03T19:46:57.820" v="37" actId="14100"/>
          <ac:cxnSpMkLst>
            <pc:docMk/>
            <pc:sldMk cId="3496456500" sldId="296"/>
            <ac:cxnSpMk id="5142" creationId="{2420ACFF-AD42-42B2-ADD8-9E0B193E7058}"/>
          </ac:cxnSpMkLst>
        </pc:cxnChg>
      </pc:sldChg>
      <pc:sldChg chg="addSp modSp">
        <pc:chgData name="Martinez, Sandra (Fed)" userId="a803850f-d246-4701-851d-cf6e46ff4720" providerId="ADAL" clId="{FF01588B-5740-43CE-9995-C6D69D14E400}" dt="2018-08-03T19:52:42.101" v="93" actId="20577"/>
        <pc:sldMkLst>
          <pc:docMk/>
          <pc:sldMk cId="3384724824" sldId="297"/>
        </pc:sldMkLst>
        <pc:spChg chg="mod">
          <ac:chgData name="Martinez, Sandra (Fed)" userId="a803850f-d246-4701-851d-cf6e46ff4720" providerId="ADAL" clId="{FF01588B-5740-43CE-9995-C6D69D14E400}" dt="2018-08-03T19:51:11.514" v="77" actId="14100"/>
          <ac:spMkLst>
            <pc:docMk/>
            <pc:sldMk cId="3384724824" sldId="297"/>
            <ac:spMk id="5" creationId="{89B38C27-7B5A-443B-9487-5F9EF611B2E8}"/>
          </ac:spMkLst>
        </pc:spChg>
        <pc:spChg chg="mod">
          <ac:chgData name="Martinez, Sandra (Fed)" userId="a803850f-d246-4701-851d-cf6e46ff4720" providerId="ADAL" clId="{FF01588B-5740-43CE-9995-C6D69D14E400}" dt="2018-08-03T19:52:30.142" v="86" actId="20577"/>
          <ac:spMkLst>
            <pc:docMk/>
            <pc:sldMk cId="3384724824" sldId="297"/>
            <ac:spMk id="23" creationId="{ECA2D557-35FE-4C90-BB3B-A8505C885C53}"/>
          </ac:spMkLst>
        </pc:spChg>
        <pc:spChg chg="mod">
          <ac:chgData name="Martinez, Sandra (Fed)" userId="a803850f-d246-4701-851d-cf6e46ff4720" providerId="ADAL" clId="{FF01588B-5740-43CE-9995-C6D69D14E400}" dt="2018-08-03T19:52:33.892" v="88" actId="20577"/>
          <ac:spMkLst>
            <pc:docMk/>
            <pc:sldMk cId="3384724824" sldId="297"/>
            <ac:spMk id="30" creationId="{D337B349-0EF5-4809-A881-C2EFD87865A6}"/>
          </ac:spMkLst>
        </pc:spChg>
        <pc:spChg chg="mod">
          <ac:chgData name="Martinez, Sandra (Fed)" userId="a803850f-d246-4701-851d-cf6e46ff4720" providerId="ADAL" clId="{FF01588B-5740-43CE-9995-C6D69D14E400}" dt="2018-08-03T19:52:42.101" v="93" actId="20577"/>
          <ac:spMkLst>
            <pc:docMk/>
            <pc:sldMk cId="3384724824" sldId="297"/>
            <ac:spMk id="39" creationId="{A5C46906-D3F1-467D-8B14-138F80149141}"/>
          </ac:spMkLst>
        </pc:spChg>
        <pc:spChg chg="mod">
          <ac:chgData name="Martinez, Sandra (Fed)" userId="a803850f-d246-4701-851d-cf6e46ff4720" providerId="ADAL" clId="{FF01588B-5740-43CE-9995-C6D69D14E400}" dt="2018-08-03T19:52:38.548" v="90" actId="20577"/>
          <ac:spMkLst>
            <pc:docMk/>
            <pc:sldMk cId="3384724824" sldId="297"/>
            <ac:spMk id="45" creationId="{A64AE839-B942-41A5-8E8D-BF224FFC02F2}"/>
          </ac:spMkLst>
        </pc:spChg>
        <pc:cxnChg chg="add mod">
          <ac:chgData name="Martinez, Sandra (Fed)" userId="a803850f-d246-4701-851d-cf6e46ff4720" providerId="ADAL" clId="{FF01588B-5740-43CE-9995-C6D69D14E400}" dt="2018-08-03T19:51:33.772" v="81" actId="14100"/>
          <ac:cxnSpMkLst>
            <pc:docMk/>
            <pc:sldMk cId="3384724824" sldId="297"/>
            <ac:cxnSpMk id="40" creationId="{83BF575B-6EFA-47DA-9A71-3355E5EEEFD1}"/>
          </ac:cxnSpMkLst>
        </pc:cxnChg>
      </pc:sldChg>
      <pc:sldChg chg="addSp modSp">
        <pc:chgData name="Martinez, Sandra (Fed)" userId="a803850f-d246-4701-851d-cf6e46ff4720" providerId="ADAL" clId="{FF01588B-5740-43CE-9995-C6D69D14E400}" dt="2018-08-03T19:54:56.676" v="123" actId="14100"/>
        <pc:sldMkLst>
          <pc:docMk/>
          <pc:sldMk cId="1254000289" sldId="298"/>
        </pc:sldMkLst>
        <pc:spChg chg="mod">
          <ac:chgData name="Martinez, Sandra (Fed)" userId="a803850f-d246-4701-851d-cf6e46ff4720" providerId="ADAL" clId="{FF01588B-5740-43CE-9995-C6D69D14E400}" dt="2018-08-03T19:52:56.395" v="99" actId="14100"/>
          <ac:spMkLst>
            <pc:docMk/>
            <pc:sldMk cId="1254000289" sldId="298"/>
            <ac:spMk id="5" creationId="{89B38C27-7B5A-443B-9487-5F9EF611B2E8}"/>
          </ac:spMkLst>
        </pc:spChg>
        <pc:spChg chg="add mod">
          <ac:chgData name="Martinez, Sandra (Fed)" userId="a803850f-d246-4701-851d-cf6e46ff4720" providerId="ADAL" clId="{FF01588B-5740-43CE-9995-C6D69D14E400}" dt="2018-08-03T19:54:47.194" v="121" actId="1076"/>
          <ac:spMkLst>
            <pc:docMk/>
            <pc:sldMk cId="1254000289" sldId="298"/>
            <ac:spMk id="30" creationId="{F0007AD3-D8B2-46D6-9738-B2EABAD98D9C}"/>
          </ac:spMkLst>
        </pc:spChg>
        <pc:cxnChg chg="add mod">
          <ac:chgData name="Martinez, Sandra (Fed)" userId="a803850f-d246-4701-851d-cf6e46ff4720" providerId="ADAL" clId="{FF01588B-5740-43CE-9995-C6D69D14E400}" dt="2018-08-03T19:54:47.194" v="121" actId="1076"/>
          <ac:cxnSpMkLst>
            <pc:docMk/>
            <pc:sldMk cId="1254000289" sldId="298"/>
            <ac:cxnSpMk id="31" creationId="{A4DA3DEE-4DEC-4DB8-AFF8-453FC64197E7}"/>
          </ac:cxnSpMkLst>
        </pc:cxnChg>
        <pc:cxnChg chg="add mod">
          <ac:chgData name="Martinez, Sandra (Fed)" userId="a803850f-d246-4701-851d-cf6e46ff4720" providerId="ADAL" clId="{FF01588B-5740-43CE-9995-C6D69D14E400}" dt="2018-08-03T19:54:56.676" v="123" actId="14100"/>
          <ac:cxnSpMkLst>
            <pc:docMk/>
            <pc:sldMk cId="1254000289" sldId="298"/>
            <ac:cxnSpMk id="32" creationId="{34174A5A-E289-47DE-B813-F6F97BC08DDB}"/>
          </ac:cxnSpMkLst>
        </pc:cxnChg>
      </pc:sldChg>
      <pc:sldChg chg="addSp modSp">
        <pc:chgData name="Martinez, Sandra (Fed)" userId="a803850f-d246-4701-851d-cf6e46ff4720" providerId="ADAL" clId="{FF01588B-5740-43CE-9995-C6D69D14E400}" dt="2018-08-03T19:55:17.724" v="126" actId="14100"/>
        <pc:sldMkLst>
          <pc:docMk/>
          <pc:sldMk cId="3088335660" sldId="299"/>
        </pc:sldMkLst>
        <pc:spChg chg="mod">
          <ac:chgData name="Martinez, Sandra (Fed)" userId="a803850f-d246-4701-851d-cf6e46ff4720" providerId="ADAL" clId="{FF01588B-5740-43CE-9995-C6D69D14E400}" dt="2018-08-03T19:53:40.699" v="107" actId="20577"/>
          <ac:spMkLst>
            <pc:docMk/>
            <pc:sldMk cId="3088335660" sldId="299"/>
            <ac:spMk id="5" creationId="{89B38C27-7B5A-443B-9487-5F9EF611B2E8}"/>
          </ac:spMkLst>
        </pc:spChg>
        <pc:spChg chg="mod">
          <ac:chgData name="Martinez, Sandra (Fed)" userId="a803850f-d246-4701-851d-cf6e46ff4720" providerId="ADAL" clId="{FF01588B-5740-43CE-9995-C6D69D14E400}" dt="2018-08-03T19:54:00.584" v="113" actId="20577"/>
          <ac:spMkLst>
            <pc:docMk/>
            <pc:sldMk cId="3088335660" sldId="299"/>
            <ac:spMk id="30" creationId="{D337B349-0EF5-4809-A881-C2EFD87865A6}"/>
          </ac:spMkLst>
        </pc:spChg>
        <pc:spChg chg="mod">
          <ac:chgData name="Martinez, Sandra (Fed)" userId="a803850f-d246-4701-851d-cf6e46ff4720" providerId="ADAL" clId="{FF01588B-5740-43CE-9995-C6D69D14E400}" dt="2018-08-03T19:54:09.321" v="118" actId="20577"/>
          <ac:spMkLst>
            <pc:docMk/>
            <pc:sldMk cId="3088335660" sldId="299"/>
            <ac:spMk id="54" creationId="{A2E038A5-040D-467D-B9D9-21E8D9F0E86D}"/>
          </ac:spMkLst>
        </pc:spChg>
        <pc:spChg chg="mod">
          <ac:chgData name="Martinez, Sandra (Fed)" userId="a803850f-d246-4701-851d-cf6e46ff4720" providerId="ADAL" clId="{FF01588B-5740-43CE-9995-C6D69D14E400}" dt="2018-08-03T19:53:56.618" v="111" actId="20577"/>
          <ac:spMkLst>
            <pc:docMk/>
            <pc:sldMk cId="3088335660" sldId="299"/>
            <ac:spMk id="65" creationId="{DDBDC111-CE56-45EF-A662-DADC72FF515B}"/>
          </ac:spMkLst>
        </pc:spChg>
        <pc:spChg chg="mod">
          <ac:chgData name="Martinez, Sandra (Fed)" userId="a803850f-d246-4701-851d-cf6e46ff4720" providerId="ADAL" clId="{FF01588B-5740-43CE-9995-C6D69D14E400}" dt="2018-08-03T19:53:51.888" v="109" actId="20577"/>
          <ac:spMkLst>
            <pc:docMk/>
            <pc:sldMk cId="3088335660" sldId="299"/>
            <ac:spMk id="67" creationId="{90764184-A61F-4583-836A-CE12FB0B092C}"/>
          </ac:spMkLst>
        </pc:spChg>
        <pc:spChg chg="mod">
          <ac:chgData name="Martinez, Sandra (Fed)" userId="a803850f-d246-4701-851d-cf6e46ff4720" providerId="ADAL" clId="{FF01588B-5740-43CE-9995-C6D69D14E400}" dt="2018-08-03T19:54:05.684" v="115" actId="20577"/>
          <ac:spMkLst>
            <pc:docMk/>
            <pc:sldMk cId="3088335660" sldId="299"/>
            <ac:spMk id="77" creationId="{812498EA-D68D-4551-AAB2-22AA4186F1A0}"/>
          </ac:spMkLst>
        </pc:spChg>
        <pc:grpChg chg="mod">
          <ac:chgData name="Martinez, Sandra (Fed)" userId="a803850f-d246-4701-851d-cf6e46ff4720" providerId="ADAL" clId="{FF01588B-5740-43CE-9995-C6D69D14E400}" dt="2018-08-03T19:53:13.861" v="102" actId="1076"/>
          <ac:grpSpMkLst>
            <pc:docMk/>
            <pc:sldMk cId="3088335660" sldId="299"/>
            <ac:grpSpMk id="5127" creationId="{F81EF0D3-5256-4CF1-AD35-7EA53B07D334}"/>
          </ac:grpSpMkLst>
        </pc:grpChg>
        <pc:cxnChg chg="add mod">
          <ac:chgData name="Martinez, Sandra (Fed)" userId="a803850f-d246-4701-851d-cf6e46ff4720" providerId="ADAL" clId="{FF01588B-5740-43CE-9995-C6D69D14E400}" dt="2018-08-03T19:55:17.724" v="126" actId="14100"/>
          <ac:cxnSpMkLst>
            <pc:docMk/>
            <pc:sldMk cId="3088335660" sldId="299"/>
            <ac:cxnSpMk id="42" creationId="{32DB6080-8D4E-4DA2-A902-8269000ECA4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AEA79-18C3-4D7B-818C-5C2567007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1100" b="1" dirty="0">
                <a:solidFill>
                  <a:srgbClr val="000000"/>
                </a:solidFill>
              </a:rPr>
              <a:t>Script: </a:t>
            </a:r>
            <a:r>
              <a:rPr lang="en-US" altLang="en-US" sz="1100" dirty="0">
                <a:solidFill>
                  <a:srgbClr val="000000"/>
                </a:solidFill>
              </a:rPr>
              <a:t>To use the  </a:t>
            </a:r>
            <a:r>
              <a:rPr lang="en-US" altLang="en-US" sz="1100" b="1" dirty="0">
                <a:solidFill>
                  <a:srgbClr val="000000"/>
                </a:solidFill>
              </a:rPr>
              <a:t>Context-based</a:t>
            </a:r>
            <a:r>
              <a:rPr lang="en-US" altLang="en-US" sz="1100" dirty="0">
                <a:solidFill>
                  <a:srgbClr val="000000"/>
                </a:solidFill>
              </a:rPr>
              <a:t> type testing in GVT, the user must select </a:t>
            </a:r>
            <a:r>
              <a:rPr lang="en-US" altLang="en-US" sz="1100" b="1" dirty="0">
                <a:solidFill>
                  <a:srgbClr val="000000"/>
                </a:solidFill>
              </a:rPr>
              <a:t>Context-based</a:t>
            </a:r>
            <a:r>
              <a:rPr lang="en-US" altLang="en-US" sz="1100" dirty="0">
                <a:solidFill>
                  <a:srgbClr val="000000"/>
                </a:solidFill>
              </a:rPr>
              <a:t> from the menu bar. The tool will activate the </a:t>
            </a:r>
            <a:r>
              <a:rPr lang="en-US" altLang="en-US" sz="1100" b="1" dirty="0">
                <a:solidFill>
                  <a:srgbClr val="000000"/>
                </a:solidFill>
              </a:rPr>
              <a:t>Test Selection</a:t>
            </a:r>
            <a:r>
              <a:rPr lang="en-US" altLang="en-US" sz="1100" dirty="0">
                <a:solidFill>
                  <a:srgbClr val="000000"/>
                </a:solidFill>
              </a:rPr>
              <a:t>  panel and a test step must be selected from the </a:t>
            </a:r>
            <a:r>
              <a:rPr lang="en-US" altLang="en-US" sz="1100" b="1" dirty="0">
                <a:solidFill>
                  <a:srgbClr val="000000"/>
                </a:solidFill>
              </a:rPr>
              <a:t>Test Cases </a:t>
            </a:r>
            <a:r>
              <a:rPr lang="en-US" altLang="en-US" sz="1100" dirty="0">
                <a:solidFill>
                  <a:srgbClr val="000000"/>
                </a:solidFill>
              </a:rPr>
              <a:t>drop down list. When a test step is selected the tool displays the </a:t>
            </a:r>
            <a:r>
              <a:rPr lang="en-US" altLang="en-US" sz="1100" b="1" dirty="0">
                <a:solidFill>
                  <a:srgbClr val="000000"/>
                </a:solidFill>
              </a:rPr>
              <a:t>Test Story </a:t>
            </a:r>
            <a:r>
              <a:rPr lang="en-US" altLang="en-US" sz="1100" dirty="0">
                <a:solidFill>
                  <a:srgbClr val="000000"/>
                </a:solidFill>
              </a:rPr>
              <a:t>on the right panel. The Test Story provides a use case scenario for the test case. The test story includes additional information such as </a:t>
            </a:r>
            <a:r>
              <a:rPr lang="en-US" altLang="ja-JP" sz="1100" b="1" i="1" dirty="0"/>
              <a:t>Comments, Pre-condition, Post-condition, Test Objectives, Evaluation Criteria, and Notes to Tester</a:t>
            </a:r>
            <a:r>
              <a:rPr lang="en-US" altLang="ja-JP" sz="1100" i="1" dirty="0"/>
              <a:t>. </a:t>
            </a:r>
            <a:r>
              <a:rPr lang="en-US" altLang="ja-JP" sz="1100" dirty="0"/>
              <a:t>This information can be accessed by scrolling down or by selecting from the Test Story tabs. In this screen the user is also provided access to the test step </a:t>
            </a:r>
            <a:r>
              <a:rPr lang="en-US" altLang="ja-JP" sz="1100" b="1" dirty="0"/>
              <a:t>Test Data Specification, Message Content and an Example message</a:t>
            </a:r>
            <a:r>
              <a:rPr lang="en-US" altLang="ja-JP" sz="1100" dirty="0"/>
              <a:t>. </a:t>
            </a:r>
          </a:p>
          <a:p>
            <a:pPr marL="290463" indent="-290463">
              <a:buFont typeface="Arial" panose="020B0604020202020204" pitchFamily="34" charset="0"/>
              <a:buChar char="•"/>
              <a:defRPr/>
            </a:pPr>
            <a:r>
              <a:rPr lang="en-US" altLang="ja-JP" sz="1100" i="1" dirty="0"/>
              <a:t>The TDS provides the data associated with the test story and consists of information that is typically available in a clinical setting.  </a:t>
            </a:r>
          </a:p>
          <a:p>
            <a:pPr marL="290463" indent="-290463">
              <a:buFont typeface="Arial" panose="020B0604020202020204" pitchFamily="34" charset="0"/>
              <a:buChar char="•"/>
              <a:defRPr/>
            </a:pPr>
            <a:r>
              <a:rPr lang="en-US" altLang="en-US" sz="1100" i="1" dirty="0">
                <a:solidFill>
                  <a:srgbClr val="000000"/>
                </a:solidFill>
              </a:rPr>
              <a:t>The Message Content is another artifact that shows the HL7 message elements and the data associated with  the message elements for a given test case. It can be used to assist the Tester in loading the SUT with the Test case specific data.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100" dirty="0">
                <a:solidFill>
                  <a:srgbClr val="000000"/>
                </a:solidFill>
              </a:rPr>
              <a:t>Click the </a:t>
            </a:r>
            <a:r>
              <a:rPr lang="en-US" altLang="en-US" sz="1100" b="1" dirty="0">
                <a:solidFill>
                  <a:srgbClr val="000000"/>
                </a:solidFill>
              </a:rPr>
              <a:t>Load Test Step </a:t>
            </a:r>
            <a:r>
              <a:rPr lang="en-US" altLang="en-US" sz="1100" dirty="0">
                <a:solidFill>
                  <a:srgbClr val="000000"/>
                </a:solidFill>
              </a:rPr>
              <a:t>tab to  load the test step for execution.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6244D55-BCF5-4293-B118-B9B79C3AA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3785" indent="-289544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1411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5652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9893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5752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1610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7469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3328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46809F-9095-46E3-89F4-DDD784261E68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3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2356820F-5543-4C6A-853E-6293F7872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Script: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After loading a test case for execution, the user then load the message to be validated into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Content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panel and click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Validate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tab to validate the message or wait for the tool to automatically validate the message. Noticed that the validation response time can be disabled or adjusted from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Content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panel, the default is 4 seconds. The validation results is generated and displayed in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Validation Result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panel. To see a detail report of the validation results click the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Report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 in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Validation Result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panel.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ja-JP" dirty="0"/>
              <a:t>In this screen the user is also provided access to the test step </a:t>
            </a:r>
            <a:r>
              <a:rPr lang="en-US" altLang="ja-JP" b="1" dirty="0"/>
              <a:t>Test Data Specification, Message Content and an Example message</a:t>
            </a:r>
            <a:r>
              <a:rPr lang="en-US" altLang="ja-JP" dirty="0"/>
              <a:t>. </a:t>
            </a:r>
          </a:p>
          <a:p>
            <a:pPr marL="290463" indent="-290463">
              <a:buFont typeface="Arial" panose="020B0604020202020204" pitchFamily="34" charset="0"/>
              <a:buChar char="•"/>
              <a:defRPr/>
            </a:pPr>
            <a:r>
              <a:rPr lang="en-US" altLang="ja-JP" i="1" dirty="0"/>
              <a:t>The TDS provides the data associated with the test story and consists of information that is typically available in a clinical setting.  </a:t>
            </a:r>
          </a:p>
          <a:p>
            <a:pPr marL="290463" indent="-290463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solidFill>
                  <a:srgbClr val="000000"/>
                </a:solidFill>
              </a:rPr>
              <a:t>The Message Content is another artifact that shows the HL7 message elements and the data associated with  the message elements for a given test case. It can be used to assist the Tester in loading the SUT with the Test case specific data.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6B97FD92-FF6B-47A4-A4E8-AD14ACB1B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3785" indent="-289544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1411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5652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9893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5752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1610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7469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3328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AE65CB-2181-4A67-80BA-16EAC726B26C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2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6628EEB8-C1AC-40C4-9406-EBC29F1C4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Script: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To use the 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Context-based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type testing in GVT, the user must select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Context-based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from the menu bar,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there is no need to have an account to  access all GVT publicly released tools.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tool will activate the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Test Selection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 panel and a or a Test Case  or Test Step  must be selected from the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Test Cases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drop down list. When a test case is selected the tool displays the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Test Story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on the right panel. The Test Story provides a use case scenario at the test case level. The test story includes additional information such as </a:t>
            </a:r>
            <a:r>
              <a:rPr lang="en-US" altLang="ja-JP" sz="1400" b="1" i="1" dirty="0">
                <a:latin typeface="Arial" panose="020B0604020202020204" pitchFamily="34" charset="0"/>
              </a:rPr>
              <a:t>Comments, Pre-condition, Post-condition, Test Objectives, Evaluation Criteria and Notes</a:t>
            </a:r>
            <a:r>
              <a:rPr lang="en-US" altLang="ja-JP" sz="1400" i="1" dirty="0">
                <a:latin typeface="Arial" panose="020B0604020202020204" pitchFamily="34" charset="0"/>
              </a:rPr>
              <a:t>. </a:t>
            </a:r>
            <a:r>
              <a:rPr lang="en-US" altLang="ja-JP" sz="1400" dirty="0">
                <a:latin typeface="Arial" panose="020B0604020202020204" pitchFamily="34" charset="0"/>
              </a:rPr>
              <a:t>This information can be accessed by scrolling down or by selecting from the Test Story tabs. </a:t>
            </a:r>
          </a:p>
          <a:p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Click the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Load Test Case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tab to  load the test case.  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B2236D7-E2FB-4A76-8632-0D6C40A2F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3785" indent="-289544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1411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5652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9893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5752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1610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7469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3328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2E8957-9EC9-4416-A9F0-A2BDF1F26C19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0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2356820F-5543-4C6A-853E-6293F7872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After loading a test case for execution the first test step for the test case is loaded, the user then load the message to be validated into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Content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panel and click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Validate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tab to validate the message or wait for the tool to automatically validate the message. Noticed that the validation response time can be disabled or adjusted from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Content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panel, the default is 4 seconds. The validation results is generated and displayed in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Validation Result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panel. To see a detail report of the validation results click the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Report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 in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Validation Result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panel.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ja-JP" dirty="0"/>
              <a:t>In this screen the user is also provided access to the test step </a:t>
            </a:r>
            <a:r>
              <a:rPr lang="en-US" altLang="ja-JP" b="1" dirty="0"/>
              <a:t>Test Data Specification, Message Content and an Example message</a:t>
            </a:r>
            <a:r>
              <a:rPr lang="en-US" altLang="ja-JP" dirty="0"/>
              <a:t>. </a:t>
            </a:r>
          </a:p>
          <a:p>
            <a:pPr marL="290463" indent="-290463">
              <a:buFont typeface="Arial" panose="020B0604020202020204" pitchFamily="34" charset="0"/>
              <a:buChar char="•"/>
              <a:defRPr/>
            </a:pPr>
            <a:r>
              <a:rPr lang="en-US" altLang="ja-JP" i="1" dirty="0"/>
              <a:t>The TDS provides the data associated with the test story and consists of information that is typically available in a clinical setting.  </a:t>
            </a:r>
          </a:p>
          <a:p>
            <a:pPr marL="290463" indent="-290463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solidFill>
                  <a:srgbClr val="000000"/>
                </a:solidFill>
              </a:rPr>
              <a:t>The Message Content is another artifact that shows the HL7 message elements and the data associated with  the message elements for a given test case. It can be used to assist the Tester in loading the SUT with the Test case specific data.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FF690C0-D969-4F46-BA46-F91F65564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3785" indent="-289544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1411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5652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9893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5752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1610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7469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3328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C3F41-BA70-4AD4-B0CD-D9F1C58F2364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960DE93B-9462-483F-9FCC-D6CCB999EA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1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50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22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83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2D5A349B-2D0A-4937-A478-3545D28AE2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893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698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4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457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068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06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3293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604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823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9595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267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489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427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158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E8804B00-F586-471C-BC87-040BB94ED9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671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000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23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136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596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663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5360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63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6709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6292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683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30714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442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582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2448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8E1BC437-5B91-4B9F-A22A-246B1EC407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3675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1922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6147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7667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2403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842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59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8686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029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959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7811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31394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97249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92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3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5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23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0B426EB0-2495-40AA-B6DF-10A332D8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0E559B16-0CEF-4852-9E4E-CE798910AC44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1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F6B52A2-B33A-4A8B-BFD8-E840CD959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C0DF5C73-A13F-4BD8-9DC7-158FF45BF04E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EC37169C-D91B-40C1-8AD7-8B32CD0A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B7B88844-1028-43DE-92D5-B24973140A45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8E6CEF8E-B474-4C4F-A6AA-EA55C3A1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3CEF3B83-709C-49DD-A905-E5EB20715650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04" y="-30568"/>
            <a:ext cx="9846022" cy="46166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Context-based – Test Execution via “Test Step” Test Selection (1) 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5123" name="Picture 56">
            <a:extLst>
              <a:ext uri="{FF2B5EF4-FFF2-40B4-BE49-F238E27FC236}">
                <a16:creationId xmlns:a16="http://schemas.microsoft.com/office/drawing/2014/main" id="{9A4119AD-B81F-4F7A-B6AB-CEDCC6509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8" y="1357313"/>
            <a:ext cx="885666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8">
            <a:extLst>
              <a:ext uri="{FF2B5EF4-FFF2-40B4-BE49-F238E27FC236}">
                <a16:creationId xmlns:a16="http://schemas.microsoft.com/office/drawing/2014/main" id="{BA6EA615-E485-49AF-A3C0-DDEF4DAC9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78" y="1331913"/>
            <a:ext cx="8869363" cy="4178300"/>
          </a:xfrm>
          <a:prstGeom prst="rect">
            <a:avLst/>
          </a:prstGeom>
          <a:noFill/>
          <a:ln w="28575" algn="ctr">
            <a:solidFill>
              <a:srgbClr val="C907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5125" name="Group 31">
            <a:extLst>
              <a:ext uri="{FF2B5EF4-FFF2-40B4-BE49-F238E27FC236}">
                <a16:creationId xmlns:a16="http://schemas.microsoft.com/office/drawing/2014/main" id="{7FE2A439-310A-4398-8A70-0ACBAC073EBB}"/>
              </a:ext>
            </a:extLst>
          </p:cNvPr>
          <p:cNvGrpSpPr>
            <a:grpSpLocks/>
          </p:cNvGrpSpPr>
          <p:nvPr/>
        </p:nvGrpSpPr>
        <p:grpSpPr bwMode="auto">
          <a:xfrm>
            <a:off x="2727527" y="608013"/>
            <a:ext cx="1771650" cy="2043112"/>
            <a:chOff x="222737" y="5645432"/>
            <a:chExt cx="1772209" cy="2044693"/>
          </a:xfrm>
        </p:grpSpPr>
        <p:grpSp>
          <p:nvGrpSpPr>
            <p:cNvPr id="5168" name="Group 32">
              <a:extLst>
                <a:ext uri="{FF2B5EF4-FFF2-40B4-BE49-F238E27FC236}">
                  <a16:creationId xmlns:a16="http://schemas.microsoft.com/office/drawing/2014/main" id="{C590A40B-E057-46EF-96E8-5E6B965B4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739" y="5645432"/>
              <a:ext cx="1393207" cy="320006"/>
              <a:chOff x="2319781" y="3518484"/>
              <a:chExt cx="1393312" cy="32052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54E584-BA20-4599-8ABC-34CE328D1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532" y="3607597"/>
                <a:ext cx="1181561" cy="230739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Select a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Test Step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EAAAA57-BF93-4ECA-81EF-FF256B90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312" y="3518484"/>
                <a:ext cx="266804" cy="26734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  <p:cxnSp>
          <p:nvCxnSpPr>
            <p:cNvPr id="5169" name="Straight Connector 93">
              <a:extLst>
                <a:ext uri="{FF2B5EF4-FFF2-40B4-BE49-F238E27FC236}">
                  <a16:creationId xmlns:a16="http://schemas.microsoft.com/office/drawing/2014/main" id="{00D91D49-1A35-47A6-AEB2-583FFCBAEB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2737" y="6969258"/>
              <a:ext cx="0" cy="72086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6" name="Group 5166">
            <a:extLst>
              <a:ext uri="{FF2B5EF4-FFF2-40B4-BE49-F238E27FC236}">
                <a16:creationId xmlns:a16="http://schemas.microsoft.com/office/drawing/2014/main" id="{6B72D997-BF8A-48F0-87FF-4C96C44EBA00}"/>
              </a:ext>
            </a:extLst>
          </p:cNvPr>
          <p:cNvGrpSpPr>
            <a:grpSpLocks/>
          </p:cNvGrpSpPr>
          <p:nvPr/>
        </p:nvGrpSpPr>
        <p:grpSpPr bwMode="auto">
          <a:xfrm>
            <a:off x="493915" y="549275"/>
            <a:ext cx="2538412" cy="808038"/>
            <a:chOff x="81441" y="549318"/>
            <a:chExt cx="2537685" cy="807994"/>
          </a:xfrm>
        </p:grpSpPr>
        <p:grpSp>
          <p:nvGrpSpPr>
            <p:cNvPr id="5164" name="Group 6">
              <a:extLst>
                <a:ext uri="{FF2B5EF4-FFF2-40B4-BE49-F238E27FC236}">
                  <a16:creationId xmlns:a16="http://schemas.microsoft.com/office/drawing/2014/main" id="{40433483-D7DA-4DF2-8981-2CBD265805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41" y="549318"/>
              <a:ext cx="2537685" cy="379371"/>
              <a:chOff x="-1299194" y="3523388"/>
              <a:chExt cx="2000041" cy="31758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617BB6-6615-4D97-B7D8-84E086F5D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94126" y="3648301"/>
                <a:ext cx="1894973" cy="192685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Select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Context-based</a:t>
                </a:r>
                <a:r>
                  <a:rPr lang="en-US" altLang="ja-JP" sz="900" b="0" dirty="0">
                    <a:solidFill>
                      <a:srgbClr val="000000"/>
                    </a:solidFill>
                  </a:rPr>
                  <a:t> from the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Menu Bar.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CF3CE8-EF2E-4F7E-BAE6-7F475BD0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99194" y="3523388"/>
                <a:ext cx="210136" cy="215275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cxnSp>
          <p:nvCxnSpPr>
            <p:cNvPr id="5165" name="Straight Connector 15">
              <a:extLst>
                <a:ext uri="{FF2B5EF4-FFF2-40B4-BE49-F238E27FC236}">
                  <a16:creationId xmlns:a16="http://schemas.microsoft.com/office/drawing/2014/main" id="{197C4C16-188B-48F1-93A4-6A1B4456A4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90727" y="938187"/>
              <a:ext cx="1" cy="41912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7" name="Group 13">
            <a:extLst>
              <a:ext uri="{FF2B5EF4-FFF2-40B4-BE49-F238E27FC236}">
                <a16:creationId xmlns:a16="http://schemas.microsoft.com/office/drawing/2014/main" id="{EFA0AADC-8EEF-4EE7-8F9D-3479031C6C80}"/>
              </a:ext>
            </a:extLst>
          </p:cNvPr>
          <p:cNvGrpSpPr>
            <a:grpSpLocks/>
          </p:cNvGrpSpPr>
          <p:nvPr/>
        </p:nvGrpSpPr>
        <p:grpSpPr bwMode="auto">
          <a:xfrm>
            <a:off x="7517016" y="989013"/>
            <a:ext cx="1889125" cy="1054100"/>
            <a:chOff x="7404083" y="934254"/>
            <a:chExt cx="1889247" cy="105473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D5E762C-2BC0-4630-99C6-AE2B4A339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5379" y="999380"/>
              <a:ext cx="1747951" cy="216029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800" b="0" dirty="0">
                  <a:solidFill>
                    <a:srgbClr val="000000"/>
                  </a:solidFill>
                </a:rPr>
                <a:t>Click the </a:t>
              </a:r>
              <a:r>
                <a:rPr lang="en-US" altLang="ja-JP" sz="800" dirty="0">
                  <a:solidFill>
                    <a:srgbClr val="000000"/>
                  </a:solidFill>
                </a:rPr>
                <a:t>Load Test Step </a:t>
              </a:r>
              <a:r>
                <a:rPr lang="en-US" altLang="ja-JP" sz="800" b="0" dirty="0">
                  <a:solidFill>
                    <a:srgbClr val="000000"/>
                  </a:solidFill>
                </a:rPr>
                <a:t>button.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5324B5-2F71-4079-AEEC-1D98A777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083" y="934254"/>
              <a:ext cx="273068" cy="223971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6</a:t>
              </a:r>
              <a:endParaRPr lang="en-US" sz="1200" dirty="0">
                <a:solidFill>
                  <a:srgbClr val="FFFFFF"/>
                </a:solidFill>
                <a:latin typeface="Franklin Gothic Demi"/>
                <a:ea typeface="ＭＳ Ｐゴシック" panose="020B0600070205080204" pitchFamily="34" charset="-128"/>
              </a:endParaRPr>
            </a:p>
          </p:txBody>
        </p:sp>
        <p:cxnSp>
          <p:nvCxnSpPr>
            <p:cNvPr id="5163" name="Straight Connector 60">
              <a:extLst>
                <a:ext uri="{FF2B5EF4-FFF2-40B4-BE49-F238E27FC236}">
                  <a16:creationId xmlns:a16="http://schemas.microsoft.com/office/drawing/2014/main" id="{3A3AC569-8055-4611-BA2B-C2BFA6310A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708029" y="1226779"/>
              <a:ext cx="0" cy="76220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C92BFF-2C04-4880-AEA3-B8711702C170}"/>
              </a:ext>
            </a:extLst>
          </p:cNvPr>
          <p:cNvGrpSpPr/>
          <p:nvPr/>
        </p:nvGrpSpPr>
        <p:grpSpPr>
          <a:xfrm>
            <a:off x="6730850" y="2925763"/>
            <a:ext cx="5207665" cy="1428750"/>
            <a:chOff x="6730850" y="2925763"/>
            <a:chExt cx="5207665" cy="1428750"/>
          </a:xfrm>
        </p:grpSpPr>
        <p:pic>
          <p:nvPicPr>
            <p:cNvPr id="5159" name="Picture 1">
              <a:extLst>
                <a:ext uri="{FF2B5EF4-FFF2-40B4-BE49-F238E27FC236}">
                  <a16:creationId xmlns:a16="http://schemas.microsoft.com/office/drawing/2014/main" id="{E508716B-178F-438B-BAA5-DFB34FF6A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850" y="2925763"/>
              <a:ext cx="5207665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791046-8033-4F67-9641-A76E7C1EB09E}"/>
                </a:ext>
              </a:extLst>
            </p:cNvPr>
            <p:cNvSpPr/>
            <p:nvPr/>
          </p:nvSpPr>
          <p:spPr bwMode="auto">
            <a:xfrm rot="5400000">
              <a:off x="8628243" y="1028370"/>
              <a:ext cx="1412875" cy="520766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29" name="Group 21">
            <a:extLst>
              <a:ext uri="{FF2B5EF4-FFF2-40B4-BE49-F238E27FC236}">
                <a16:creationId xmlns:a16="http://schemas.microsoft.com/office/drawing/2014/main" id="{CA118C9E-5353-412A-B1A9-40FA22D7566E}"/>
              </a:ext>
            </a:extLst>
          </p:cNvPr>
          <p:cNvGrpSpPr>
            <a:grpSpLocks/>
          </p:cNvGrpSpPr>
          <p:nvPr/>
        </p:nvGrpSpPr>
        <p:grpSpPr bwMode="auto">
          <a:xfrm>
            <a:off x="7314384" y="4660901"/>
            <a:ext cx="4703763" cy="1262063"/>
            <a:chOff x="4283466" y="4668954"/>
            <a:chExt cx="4704628" cy="1261948"/>
          </a:xfrm>
        </p:grpSpPr>
        <p:pic>
          <p:nvPicPr>
            <p:cNvPr id="5157" name="Picture 2">
              <a:extLst>
                <a:ext uri="{FF2B5EF4-FFF2-40B4-BE49-F238E27FC236}">
                  <a16:creationId xmlns:a16="http://schemas.microsoft.com/office/drawing/2014/main" id="{45983087-ADF6-4383-88C9-626503A92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1319" y="4668954"/>
              <a:ext cx="4676775" cy="1230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991C6B7-756E-4477-8775-AA2476F70AA5}"/>
                </a:ext>
              </a:extLst>
            </p:cNvPr>
            <p:cNvSpPr/>
            <p:nvPr/>
          </p:nvSpPr>
          <p:spPr>
            <a:xfrm rot="5400000">
              <a:off x="5984164" y="2968256"/>
              <a:ext cx="1261948" cy="466334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30" name="Group 24">
            <a:extLst>
              <a:ext uri="{FF2B5EF4-FFF2-40B4-BE49-F238E27FC236}">
                <a16:creationId xmlns:a16="http://schemas.microsoft.com/office/drawing/2014/main" id="{882D5433-DD5D-4095-AE9D-CB413880334F}"/>
              </a:ext>
            </a:extLst>
          </p:cNvPr>
          <p:cNvGrpSpPr>
            <a:grpSpLocks/>
          </p:cNvGrpSpPr>
          <p:nvPr/>
        </p:nvGrpSpPr>
        <p:grpSpPr bwMode="auto">
          <a:xfrm>
            <a:off x="3197427" y="976314"/>
            <a:ext cx="2998788" cy="1201737"/>
            <a:chOff x="1820577" y="1240120"/>
            <a:chExt cx="2999073" cy="12018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DF5749-3037-4407-BBF3-A3B9EE951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294" y="1317912"/>
              <a:ext cx="1908356" cy="215914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800" b="0" dirty="0">
                  <a:solidFill>
                    <a:srgbClr val="000000"/>
                  </a:solidFill>
                </a:rPr>
                <a:t>The Test Step </a:t>
              </a:r>
              <a:r>
                <a:rPr lang="en-US" altLang="ja-JP" sz="800" dirty="0">
                  <a:solidFill>
                    <a:srgbClr val="000000"/>
                  </a:solidFill>
                </a:rPr>
                <a:t>Test Story </a:t>
              </a:r>
              <a:r>
                <a:rPr lang="en-US" altLang="ja-JP" sz="800" b="0" dirty="0">
                  <a:solidFill>
                    <a:srgbClr val="000000"/>
                  </a:solidFill>
                </a:rPr>
                <a:t>displays.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48FA5D2-BEB3-412B-8D08-F18DD11328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1106" y="1240120"/>
              <a:ext cx="265137" cy="228615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4</a:t>
              </a:r>
              <a:endParaRPr lang="en-US" sz="1100" dirty="0">
                <a:solidFill>
                  <a:srgbClr val="FFFFFF"/>
                </a:solidFill>
                <a:latin typeface="Franklin Gothic Demi"/>
                <a:ea typeface="ＭＳ Ｐゴシック" panose="020B0600070205080204" pitchFamily="34" charset="-128"/>
              </a:endParaRPr>
            </a:p>
          </p:txBody>
        </p:sp>
        <p:cxnSp>
          <p:nvCxnSpPr>
            <p:cNvPr id="5156" name="Straight Connector 15">
              <a:extLst>
                <a:ext uri="{FF2B5EF4-FFF2-40B4-BE49-F238E27FC236}">
                  <a16:creationId xmlns:a16="http://schemas.microsoft.com/office/drawing/2014/main" id="{9A37942D-1E0E-4E36-950C-DD3508272B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820577" y="2441936"/>
              <a:ext cx="894928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31" name="Group 10">
            <a:extLst>
              <a:ext uri="{FF2B5EF4-FFF2-40B4-BE49-F238E27FC236}">
                <a16:creationId xmlns:a16="http://schemas.microsoft.com/office/drawing/2014/main" id="{A8D817C3-6E81-48EB-BB8F-08CABFE06384}"/>
              </a:ext>
            </a:extLst>
          </p:cNvPr>
          <p:cNvGrpSpPr>
            <a:grpSpLocks/>
          </p:cNvGrpSpPr>
          <p:nvPr/>
        </p:nvGrpSpPr>
        <p:grpSpPr bwMode="auto">
          <a:xfrm>
            <a:off x="2003627" y="976313"/>
            <a:ext cx="1271588" cy="823912"/>
            <a:chOff x="2403979" y="810277"/>
            <a:chExt cx="1271084" cy="82410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6E7236-5C9A-43EE-8811-919009185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709" y="886495"/>
              <a:ext cx="1093354" cy="21595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800" b="0" dirty="0">
                  <a:solidFill>
                    <a:srgbClr val="000000"/>
                  </a:solidFill>
                </a:rPr>
                <a:t>Select a </a:t>
              </a:r>
              <a:r>
                <a:rPr lang="en-US" altLang="ja-JP" sz="800" dirty="0">
                  <a:solidFill>
                    <a:srgbClr val="000000"/>
                  </a:solidFill>
                </a:rPr>
                <a:t>Test Plan</a:t>
              </a:r>
              <a:r>
                <a:rPr lang="en-US" altLang="ja-JP" sz="800" b="0" dirty="0">
                  <a:solidFill>
                    <a:srgbClr val="000000"/>
                  </a:solidFill>
                </a:rPr>
                <a:t>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5152" name="Straight Connector 15">
              <a:extLst>
                <a:ext uri="{FF2B5EF4-FFF2-40B4-BE49-F238E27FC236}">
                  <a16:creationId xmlns:a16="http://schemas.microsoft.com/office/drawing/2014/main" id="{D81A538A-F30C-4CF6-B7D4-19E004E511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28336" y="1112760"/>
              <a:ext cx="0" cy="52162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E448C4-F88C-477F-A1A1-678AB91F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979" y="810277"/>
              <a:ext cx="266594" cy="25723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</p:grpSp>
      <p:grpSp>
        <p:nvGrpSpPr>
          <p:cNvPr id="5132" name="Group 23">
            <a:extLst>
              <a:ext uri="{FF2B5EF4-FFF2-40B4-BE49-F238E27FC236}">
                <a16:creationId xmlns:a16="http://schemas.microsoft.com/office/drawing/2014/main" id="{48505E22-B6C2-4D0A-8DF7-221C2BF69E86}"/>
              </a:ext>
            </a:extLst>
          </p:cNvPr>
          <p:cNvGrpSpPr>
            <a:grpSpLocks/>
          </p:cNvGrpSpPr>
          <p:nvPr/>
        </p:nvGrpSpPr>
        <p:grpSpPr bwMode="auto">
          <a:xfrm>
            <a:off x="4165802" y="601663"/>
            <a:ext cx="5335588" cy="1581150"/>
            <a:chOff x="3732167" y="741936"/>
            <a:chExt cx="5334685" cy="1581664"/>
          </a:xfrm>
        </p:grpSpPr>
        <p:grpSp>
          <p:nvGrpSpPr>
            <p:cNvPr id="5143" name="Group 6">
              <a:extLst>
                <a:ext uri="{FF2B5EF4-FFF2-40B4-BE49-F238E27FC236}">
                  <a16:creationId xmlns:a16="http://schemas.microsoft.com/office/drawing/2014/main" id="{DA90D6CF-C4F0-4C15-85C9-2A4252C6F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3371" y="741936"/>
              <a:ext cx="5323481" cy="1562924"/>
              <a:chOff x="-2034667" y="3486734"/>
              <a:chExt cx="5603637" cy="15656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88BCD8-AB25-4898-96E9-DC9B18353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461694" y="3609223"/>
                <a:ext cx="5030664" cy="230662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 Access Test Step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Test Data Specification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Message Content,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or an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Example Message.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77D924B-249E-4A13-A406-93E2D017D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620416" y="3486734"/>
                <a:ext cx="284029" cy="240205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5</a:t>
                </a:r>
              </a:p>
            </p:txBody>
          </p:sp>
          <p:cxnSp>
            <p:nvCxnSpPr>
              <p:cNvPr id="5150" name="Straight Connector 31">
                <a:extLst>
                  <a:ext uri="{FF2B5EF4-FFF2-40B4-BE49-F238E27FC236}">
                    <a16:creationId xmlns:a16="http://schemas.microsoft.com/office/drawing/2014/main" id="{665ACFD4-8FBA-49C2-ACA1-3AEB034F9D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-2034667" y="4818742"/>
                <a:ext cx="4164" cy="233623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44" name="Straight Connector 31">
              <a:extLst>
                <a:ext uri="{FF2B5EF4-FFF2-40B4-BE49-F238E27FC236}">
                  <a16:creationId xmlns:a16="http://schemas.microsoft.com/office/drawing/2014/main" id="{D1CFE106-EB8A-4474-A100-AF1182C59D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2167" y="2055313"/>
              <a:ext cx="2332958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5" name="Straight Connector 31">
              <a:extLst>
                <a:ext uri="{FF2B5EF4-FFF2-40B4-BE49-F238E27FC236}">
                  <a16:creationId xmlns:a16="http://schemas.microsoft.com/office/drawing/2014/main" id="{7A692965-76A3-4DE2-9319-D4E5603347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77022" y="2055310"/>
              <a:ext cx="0" cy="25241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6" name="Straight Connector 31">
              <a:extLst>
                <a:ext uri="{FF2B5EF4-FFF2-40B4-BE49-F238E27FC236}">
                  <a16:creationId xmlns:a16="http://schemas.microsoft.com/office/drawing/2014/main" id="{B003C689-9374-448A-8C49-94B86FE58F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21753" y="2047374"/>
              <a:ext cx="0" cy="27622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7" name="Straight Connector 31">
              <a:extLst>
                <a:ext uri="{FF2B5EF4-FFF2-40B4-BE49-F238E27FC236}">
                  <a16:creationId xmlns:a16="http://schemas.microsoft.com/office/drawing/2014/main" id="{441D17A6-9BE5-446F-BF6E-5BAAA850AF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58774" y="1094476"/>
              <a:ext cx="6351" cy="97716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33" name="Group 18">
            <a:extLst>
              <a:ext uri="{FF2B5EF4-FFF2-40B4-BE49-F238E27FC236}">
                <a16:creationId xmlns:a16="http://schemas.microsoft.com/office/drawing/2014/main" id="{BE9E5D9D-FF32-4EAC-A439-2B7699528D3C}"/>
              </a:ext>
            </a:extLst>
          </p:cNvPr>
          <p:cNvGrpSpPr>
            <a:grpSpLocks/>
          </p:cNvGrpSpPr>
          <p:nvPr/>
        </p:nvGrpSpPr>
        <p:grpSpPr bwMode="auto">
          <a:xfrm>
            <a:off x="9660199" y="2264035"/>
            <a:ext cx="1931987" cy="661725"/>
            <a:chOff x="7088474" y="2698777"/>
            <a:chExt cx="1931952" cy="6635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1C712C-AE72-47E8-836D-853EAC9F1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474" y="2698777"/>
              <a:ext cx="1931952" cy="230832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View of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Test Data Specification</a:t>
              </a:r>
            </a:p>
          </p:txBody>
        </p:sp>
        <p:cxnSp>
          <p:nvCxnSpPr>
            <p:cNvPr id="5142" name="Straight Connector 31">
              <a:extLst>
                <a:ext uri="{FF2B5EF4-FFF2-40B4-BE49-F238E27FC236}">
                  <a16:creationId xmlns:a16="http://schemas.microsoft.com/office/drawing/2014/main" id="{2420ACFF-AD42-42B2-ADD8-9E0B193E70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53820" y="2918358"/>
              <a:ext cx="0" cy="44399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34" name="Group 22">
            <a:extLst>
              <a:ext uri="{FF2B5EF4-FFF2-40B4-BE49-F238E27FC236}">
                <a16:creationId xmlns:a16="http://schemas.microsoft.com/office/drawing/2014/main" id="{39035D61-77E9-4DC8-89D9-8991DA70E507}"/>
              </a:ext>
            </a:extLst>
          </p:cNvPr>
          <p:cNvGrpSpPr>
            <a:grpSpLocks/>
          </p:cNvGrpSpPr>
          <p:nvPr/>
        </p:nvGrpSpPr>
        <p:grpSpPr bwMode="auto">
          <a:xfrm>
            <a:off x="2780708" y="5667375"/>
            <a:ext cx="4533675" cy="231775"/>
            <a:chOff x="2259013" y="5656263"/>
            <a:chExt cx="4533672" cy="23177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EB7B33-1FD4-4ED3-9CE0-9BD2894E9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9013" y="5656263"/>
              <a:ext cx="1563687" cy="231775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accent4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View of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Message Content</a:t>
              </a:r>
            </a:p>
          </p:txBody>
        </p:sp>
        <p:cxnSp>
          <p:nvCxnSpPr>
            <p:cNvPr id="5140" name="Straight Connector 31">
              <a:extLst>
                <a:ext uri="{FF2B5EF4-FFF2-40B4-BE49-F238E27FC236}">
                  <a16:creationId xmlns:a16="http://schemas.microsoft.com/office/drawing/2014/main" id="{ECD2F309-3360-4FCE-8219-360FDB08CB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22700" y="5764213"/>
              <a:ext cx="2969985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35" name="Straight Connector 31">
            <a:extLst>
              <a:ext uri="{FF2B5EF4-FFF2-40B4-BE49-F238E27FC236}">
                <a16:creationId xmlns:a16="http://schemas.microsoft.com/office/drawing/2014/main" id="{B43BCA24-C83B-4046-BE2B-401717E50E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19591" y="1931988"/>
            <a:ext cx="89852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6" name="Straight Connector 31">
            <a:extLst>
              <a:ext uri="{FF2B5EF4-FFF2-40B4-BE49-F238E27FC236}">
                <a16:creationId xmlns:a16="http://schemas.microsoft.com/office/drawing/2014/main" id="{EDA4BB3C-27D5-4578-823E-86757C5870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2240" y="942976"/>
            <a:ext cx="0" cy="989013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7" name="Straight Connector 31">
            <a:extLst>
              <a:ext uri="{FF2B5EF4-FFF2-40B4-BE49-F238E27FC236}">
                <a16:creationId xmlns:a16="http://schemas.microsoft.com/office/drawing/2014/main" id="{15DBB647-917F-4ECD-8629-C88FF08300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6902" y="1216026"/>
            <a:ext cx="0" cy="962025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8" name="Straight Connector 31">
            <a:extLst>
              <a:ext uri="{FF2B5EF4-FFF2-40B4-BE49-F238E27FC236}">
                <a16:creationId xmlns:a16="http://schemas.microsoft.com/office/drawing/2014/main" id="{BCC8D1BE-BA68-46A3-81E4-6A05ABDD68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76902" y="1230313"/>
            <a:ext cx="211138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C691652-5935-480A-82A8-09569E281B2E}"/>
              </a:ext>
            </a:extLst>
          </p:cNvPr>
          <p:cNvSpPr txBox="1"/>
          <p:nvPr/>
        </p:nvSpPr>
        <p:spPr>
          <a:xfrm>
            <a:off x="10508830" y="1492737"/>
            <a:ext cx="11463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See next slide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EFEB26-5E70-4400-90A3-A4CE019D6BAD}"/>
              </a:ext>
            </a:extLst>
          </p:cNvPr>
          <p:cNvCxnSpPr/>
          <p:nvPr/>
        </p:nvCxnSpPr>
        <p:spPr bwMode="auto">
          <a:xfrm>
            <a:off x="11655222" y="1641214"/>
            <a:ext cx="4965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EC1705B-D4B4-4056-B681-AD43085A2FBB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flipV="1">
            <a:off x="9330680" y="1619695"/>
            <a:ext cx="1178150" cy="4179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64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">
            <a:extLst>
              <a:ext uri="{FF2B5EF4-FFF2-40B4-BE49-F238E27FC236}">
                <a16:creationId xmlns:a16="http://schemas.microsoft.com/office/drawing/2014/main" id="{6601BE3F-0575-4CFE-8308-06C0F1B99CEB}"/>
              </a:ext>
            </a:extLst>
          </p:cNvPr>
          <p:cNvGrpSpPr>
            <a:grpSpLocks/>
          </p:cNvGrpSpPr>
          <p:nvPr/>
        </p:nvGrpSpPr>
        <p:grpSpPr bwMode="auto">
          <a:xfrm>
            <a:off x="853306" y="1331914"/>
            <a:ext cx="8877300" cy="3487737"/>
            <a:chOff x="115337" y="1331913"/>
            <a:chExt cx="8877851" cy="3488421"/>
          </a:xfrm>
        </p:grpSpPr>
        <p:pic>
          <p:nvPicPr>
            <p:cNvPr id="5156" name="Picture 1">
              <a:extLst>
                <a:ext uri="{FF2B5EF4-FFF2-40B4-BE49-F238E27FC236}">
                  <a16:creationId xmlns:a16="http://schemas.microsoft.com/office/drawing/2014/main" id="{0EECA108-EBCE-4F82-AB51-49729057B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37" y="1336321"/>
              <a:ext cx="8877851" cy="348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7" name="Rectangle 18">
              <a:extLst>
                <a:ext uri="{FF2B5EF4-FFF2-40B4-BE49-F238E27FC236}">
                  <a16:creationId xmlns:a16="http://schemas.microsoft.com/office/drawing/2014/main" id="{94A0FC34-B3ED-4EFB-A02F-7B2D69B21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25" y="1331913"/>
              <a:ext cx="8869363" cy="3487508"/>
            </a:xfrm>
            <a:prstGeom prst="rect">
              <a:avLst/>
            </a:prstGeom>
            <a:noFill/>
            <a:ln w="28575" algn="ctr">
              <a:solidFill>
                <a:srgbClr val="C907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812" y="-15875"/>
            <a:ext cx="8998143" cy="46166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Context-based – Test Execution via “Test Step” Test </a:t>
            </a:r>
            <a:r>
              <a:rPr lang="en-US"/>
              <a:t>Selection (2) </a:t>
            </a:r>
            <a:endParaRPr lang="en-US" dirty="0">
              <a:ea typeface="ＭＳ Ｐゴシック" charset="0"/>
            </a:endParaRPr>
          </a:p>
        </p:txBody>
      </p:sp>
      <p:grpSp>
        <p:nvGrpSpPr>
          <p:cNvPr id="5124" name="Group 17">
            <a:extLst>
              <a:ext uri="{FF2B5EF4-FFF2-40B4-BE49-F238E27FC236}">
                <a16:creationId xmlns:a16="http://schemas.microsoft.com/office/drawing/2014/main" id="{25FFE72D-0C09-4187-84F0-46D2F2112B98}"/>
              </a:ext>
            </a:extLst>
          </p:cNvPr>
          <p:cNvGrpSpPr>
            <a:grpSpLocks/>
          </p:cNvGrpSpPr>
          <p:nvPr/>
        </p:nvGrpSpPr>
        <p:grpSpPr bwMode="auto">
          <a:xfrm>
            <a:off x="3210744" y="485776"/>
            <a:ext cx="5853113" cy="2238375"/>
            <a:chOff x="2775559" y="5114304"/>
            <a:chExt cx="5824083" cy="2158663"/>
          </a:xfrm>
        </p:grpSpPr>
        <p:grpSp>
          <p:nvGrpSpPr>
            <p:cNvPr id="5151" name="Group 6">
              <a:extLst>
                <a:ext uri="{FF2B5EF4-FFF2-40B4-BE49-F238E27FC236}">
                  <a16:creationId xmlns:a16="http://schemas.microsoft.com/office/drawing/2014/main" id="{2B407E17-9BF4-4077-93D3-66D68BBAD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5559" y="5114304"/>
              <a:ext cx="3165549" cy="343478"/>
              <a:chOff x="1920310" y="3374605"/>
              <a:chExt cx="3164921" cy="34348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9C236-D3B0-4C4A-B53B-470BC6738B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6145" y="3495554"/>
                <a:ext cx="2969108" cy="221994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Load the message into the </a:t>
                </a:r>
                <a:r>
                  <a:rPr lang="en-US" altLang="ja-JP" sz="900" b="1" dirty="0">
                    <a:solidFill>
                      <a:srgbClr val="000000"/>
                    </a:solidFill>
                  </a:rPr>
                  <a:t>Message Content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window.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A2D557-35FE-4C90-BB3B-A8505C885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310" y="3374605"/>
                <a:ext cx="266904" cy="267925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7</a:t>
                </a:r>
              </a:p>
            </p:txBody>
          </p:sp>
        </p:grpSp>
        <p:cxnSp>
          <p:nvCxnSpPr>
            <p:cNvPr id="5152" name="Straight Connector 31">
              <a:extLst>
                <a:ext uri="{FF2B5EF4-FFF2-40B4-BE49-F238E27FC236}">
                  <a16:creationId xmlns:a16="http://schemas.microsoft.com/office/drawing/2014/main" id="{B1D33F31-E2AA-45C6-BAAE-4A52B8197E86}"/>
                </a:ext>
              </a:extLst>
            </p:cNvPr>
            <p:cNvCxnSpPr>
              <a:cxnSpLocks noChangeShapeType="1"/>
              <a:stCxn id="22" idx="3"/>
            </p:cNvCxnSpPr>
            <p:nvPr/>
          </p:nvCxnSpPr>
          <p:spPr bwMode="auto">
            <a:xfrm>
              <a:off x="5941108" y="5346503"/>
              <a:ext cx="2658534" cy="179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3" name="Straight Connector 58">
              <a:extLst>
                <a:ext uri="{FF2B5EF4-FFF2-40B4-BE49-F238E27FC236}">
                  <a16:creationId xmlns:a16="http://schemas.microsoft.com/office/drawing/2014/main" id="{147C6429-6AE9-4A43-A748-E92C1D88D1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87346" y="5348302"/>
              <a:ext cx="0" cy="192466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5" name="Group 25">
            <a:extLst>
              <a:ext uri="{FF2B5EF4-FFF2-40B4-BE49-F238E27FC236}">
                <a16:creationId xmlns:a16="http://schemas.microsoft.com/office/drawing/2014/main" id="{FFF5568D-9D4C-4A38-9FCA-1F78A7486FC5}"/>
              </a:ext>
            </a:extLst>
          </p:cNvPr>
          <p:cNvGrpSpPr>
            <a:grpSpLocks/>
          </p:cNvGrpSpPr>
          <p:nvPr/>
        </p:nvGrpSpPr>
        <p:grpSpPr bwMode="auto">
          <a:xfrm>
            <a:off x="5014143" y="914400"/>
            <a:ext cx="3544888" cy="1809750"/>
            <a:chOff x="2819748" y="5607069"/>
            <a:chExt cx="3545819" cy="1809890"/>
          </a:xfrm>
        </p:grpSpPr>
        <p:cxnSp>
          <p:nvCxnSpPr>
            <p:cNvPr id="5147" name="Straight Connector 59">
              <a:extLst>
                <a:ext uri="{FF2B5EF4-FFF2-40B4-BE49-F238E27FC236}">
                  <a16:creationId xmlns:a16="http://schemas.microsoft.com/office/drawing/2014/main" id="{9251E4FC-DED6-41B7-BE83-FB3A42C91C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23298" y="5964224"/>
              <a:ext cx="0" cy="145273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148" name="Group 6">
              <a:extLst>
                <a:ext uri="{FF2B5EF4-FFF2-40B4-BE49-F238E27FC236}">
                  <a16:creationId xmlns:a16="http://schemas.microsoft.com/office/drawing/2014/main" id="{7A701C60-BF38-4486-9F90-CE6A886A4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748" y="5607069"/>
              <a:ext cx="3545819" cy="346672"/>
              <a:chOff x="862291" y="3983003"/>
              <a:chExt cx="3544043" cy="34511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E2AE8D-4D00-427E-A6B1-1DE1E862A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7352" y="4096799"/>
                <a:ext cx="3378982" cy="230753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Click the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Validate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 button to initiate validation of the message.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37B349-0EF5-4809-A881-C2EFD8786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291" y="3983003"/>
                <a:ext cx="266636" cy="267105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8</a:t>
                </a:r>
              </a:p>
            </p:txBody>
          </p:sp>
        </p:grpSp>
      </p:grpSp>
      <p:grpSp>
        <p:nvGrpSpPr>
          <p:cNvPr id="5126" name="Group 5">
            <a:extLst>
              <a:ext uri="{FF2B5EF4-FFF2-40B4-BE49-F238E27FC236}">
                <a16:creationId xmlns:a16="http://schemas.microsoft.com/office/drawing/2014/main" id="{42DF3A65-A0E1-4167-8487-ECE2427A2C71}"/>
              </a:ext>
            </a:extLst>
          </p:cNvPr>
          <p:cNvGrpSpPr>
            <a:grpSpLocks/>
          </p:cNvGrpSpPr>
          <p:nvPr/>
        </p:nvGrpSpPr>
        <p:grpSpPr bwMode="auto">
          <a:xfrm>
            <a:off x="6711133" y="4205289"/>
            <a:ext cx="4811713" cy="1476375"/>
            <a:chOff x="-2002468" y="2722559"/>
            <a:chExt cx="4810792" cy="1475904"/>
          </a:xfrm>
        </p:grpSpPr>
        <p:pic>
          <p:nvPicPr>
            <p:cNvPr id="5145" name="Picture 3">
              <a:extLst>
                <a:ext uri="{FF2B5EF4-FFF2-40B4-BE49-F238E27FC236}">
                  <a16:creationId xmlns:a16="http://schemas.microsoft.com/office/drawing/2014/main" id="{12F768E7-45BA-4A55-9FF9-380136ECE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02468" y="2722559"/>
              <a:ext cx="4810792" cy="1475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5D65A4A-7B24-4E72-9F35-EC643EB8CA58}"/>
                </a:ext>
              </a:extLst>
            </p:cNvPr>
            <p:cNvSpPr/>
            <p:nvPr/>
          </p:nvSpPr>
          <p:spPr>
            <a:xfrm rot="5400000">
              <a:off x="-327881" y="1062258"/>
              <a:ext cx="1475904" cy="479650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27" name="Group 6">
            <a:extLst>
              <a:ext uri="{FF2B5EF4-FFF2-40B4-BE49-F238E27FC236}">
                <a16:creationId xmlns:a16="http://schemas.microsoft.com/office/drawing/2014/main" id="{1C4D143C-3CE9-4A37-8581-EFC7379551E9}"/>
              </a:ext>
            </a:extLst>
          </p:cNvPr>
          <p:cNvGrpSpPr>
            <a:grpSpLocks/>
          </p:cNvGrpSpPr>
          <p:nvPr/>
        </p:nvGrpSpPr>
        <p:grpSpPr bwMode="auto">
          <a:xfrm>
            <a:off x="7554096" y="4403726"/>
            <a:ext cx="3989387" cy="1617663"/>
            <a:chOff x="4894998" y="4077464"/>
            <a:chExt cx="3990244" cy="1617549"/>
          </a:xfrm>
        </p:grpSpPr>
        <p:grpSp>
          <p:nvGrpSpPr>
            <p:cNvPr id="5141" name="Group 47">
              <a:extLst>
                <a:ext uri="{FF2B5EF4-FFF2-40B4-BE49-F238E27FC236}">
                  <a16:creationId xmlns:a16="http://schemas.microsoft.com/office/drawing/2014/main" id="{CA28C7E3-A51A-4414-B0D9-C5503889B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4998" y="5394472"/>
              <a:ext cx="3990244" cy="300541"/>
              <a:chOff x="4441738" y="4778732"/>
              <a:chExt cx="3989633" cy="28132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9AC623-99C7-48BB-9598-7CAE8A196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6045" y="4844601"/>
                <a:ext cx="3875326" cy="215451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Click on the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Report </a:t>
                </a:r>
                <a:r>
                  <a:rPr lang="en-US" altLang="ja-JP" sz="900" b="0" dirty="0">
                    <a:solidFill>
                      <a:srgbClr val="000000"/>
                    </a:solidFill>
                  </a:rPr>
                  <a:t>button to view the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Message Validation Report.</a:t>
                </a:r>
                <a:endParaRPr lang="en-US" altLang="en-US" sz="900" b="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5C46906-D3F1-467D-8B14-138F80149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738" y="4779222"/>
                <a:ext cx="271479" cy="24814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cxnSp>
          <p:nvCxnSpPr>
            <p:cNvPr id="5142" name="Straight Connector 59">
              <a:extLst>
                <a:ext uri="{FF2B5EF4-FFF2-40B4-BE49-F238E27FC236}">
                  <a16:creationId xmlns:a16="http://schemas.microsoft.com/office/drawing/2014/main" id="{0C79E04B-3C1F-48CE-B460-C07224FA8C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606551" y="4077464"/>
              <a:ext cx="0" cy="138670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8" name="Group 10">
            <a:extLst>
              <a:ext uri="{FF2B5EF4-FFF2-40B4-BE49-F238E27FC236}">
                <a16:creationId xmlns:a16="http://schemas.microsoft.com/office/drawing/2014/main" id="{65895A02-1247-4A56-A8E5-8FADE75CF33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314479" y="3176120"/>
            <a:ext cx="1369070" cy="4306887"/>
            <a:chOff x="9689365" y="6500953"/>
            <a:chExt cx="1337391" cy="4249596"/>
          </a:xfrm>
        </p:grpSpPr>
        <p:cxnSp>
          <p:nvCxnSpPr>
            <p:cNvPr id="5137" name="Straight Connector 58">
              <a:extLst>
                <a:ext uri="{FF2B5EF4-FFF2-40B4-BE49-F238E27FC236}">
                  <a16:creationId xmlns:a16="http://schemas.microsoft.com/office/drawing/2014/main" id="{EB4D1396-31C2-4D98-A99B-DFCC5B1B0E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280870" y="6892396"/>
              <a:ext cx="0" cy="683642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8" name="Straight Connector 58">
              <a:extLst>
                <a:ext uri="{FF2B5EF4-FFF2-40B4-BE49-F238E27FC236}">
                  <a16:creationId xmlns:a16="http://schemas.microsoft.com/office/drawing/2014/main" id="{0F2840FB-2D28-4FA1-82DA-2922B15EA2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689365" y="6923734"/>
              <a:ext cx="0" cy="66507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CB4305-EA24-4F10-B1ED-FD2C0EA92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789213" y="8513005"/>
              <a:ext cx="4249596" cy="22549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the validation results displayed in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 Validation Result</a:t>
              </a:r>
              <a:r>
                <a:rPr lang="ja-JP" alt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window. </a:t>
              </a:r>
            </a:p>
          </p:txBody>
        </p:sp>
        <p:cxnSp>
          <p:nvCxnSpPr>
            <p:cNvPr id="5140" name="Straight Connector 31">
              <a:extLst>
                <a:ext uri="{FF2B5EF4-FFF2-40B4-BE49-F238E27FC236}">
                  <a16:creationId xmlns:a16="http://schemas.microsoft.com/office/drawing/2014/main" id="{3D08D029-5CAB-4C9C-B3BB-8492F6331B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10249034" y="7016371"/>
              <a:ext cx="7" cy="111934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A64AE839-B942-41A5-8E8D-BF224FFC0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108" y="5640388"/>
            <a:ext cx="271463" cy="265112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FFFFFF"/>
                </a:solidFill>
                <a:latin typeface="Franklin Gothic Demi"/>
                <a:ea typeface="ＭＳ Ｐゴシック" panose="020B0600070205080204" pitchFamily="34" charset="-128"/>
              </a:rPr>
              <a:t>9</a:t>
            </a:r>
          </a:p>
        </p:txBody>
      </p:sp>
      <p:grpSp>
        <p:nvGrpSpPr>
          <p:cNvPr id="5130" name="Group 2">
            <a:extLst>
              <a:ext uri="{FF2B5EF4-FFF2-40B4-BE49-F238E27FC236}">
                <a16:creationId xmlns:a16="http://schemas.microsoft.com/office/drawing/2014/main" id="{7C8B7BF7-C363-4F58-A402-66C5ECFE2BE8}"/>
              </a:ext>
            </a:extLst>
          </p:cNvPr>
          <p:cNvGrpSpPr>
            <a:grpSpLocks/>
          </p:cNvGrpSpPr>
          <p:nvPr/>
        </p:nvGrpSpPr>
        <p:grpSpPr bwMode="auto">
          <a:xfrm>
            <a:off x="4748982" y="1346556"/>
            <a:ext cx="4486325" cy="1061678"/>
            <a:chOff x="4096086" y="1291364"/>
            <a:chExt cx="4485939" cy="106131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004FC9-2894-4CC0-8FD9-6ED9691DA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6086" y="1291364"/>
              <a:ext cx="3286434" cy="369204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0" dirty="0">
                  <a:solidFill>
                    <a:srgbClr val="000000"/>
                  </a:solidFill>
                </a:rPr>
                <a:t> Access to Test Step </a:t>
              </a:r>
              <a:r>
                <a:rPr lang="en-US" altLang="en-US" sz="900" dirty="0">
                  <a:solidFill>
                    <a:srgbClr val="000000"/>
                  </a:solidFill>
                </a:rPr>
                <a:t>Test Story,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 </a:t>
              </a:r>
              <a:r>
                <a:rPr lang="en-US" altLang="en-US" sz="900" dirty="0">
                  <a:solidFill>
                    <a:srgbClr val="000000"/>
                  </a:solidFill>
                </a:rPr>
                <a:t>Test Data Specification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, </a:t>
              </a:r>
              <a:r>
                <a:rPr lang="en-US" altLang="en-US" sz="900" dirty="0">
                  <a:solidFill>
                    <a:srgbClr val="000000"/>
                  </a:solidFill>
                </a:rPr>
                <a:t>Message  content 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or an </a:t>
              </a:r>
              <a:r>
                <a:rPr lang="en-US" altLang="en-US" sz="900" dirty="0">
                  <a:solidFill>
                    <a:srgbClr val="000000"/>
                  </a:solidFill>
                </a:rPr>
                <a:t>Example Message</a:t>
              </a:r>
            </a:p>
          </p:txBody>
        </p:sp>
        <p:cxnSp>
          <p:nvCxnSpPr>
            <p:cNvPr id="5132" name="Straight Connector 31">
              <a:extLst>
                <a:ext uri="{FF2B5EF4-FFF2-40B4-BE49-F238E27FC236}">
                  <a16:creationId xmlns:a16="http://schemas.microsoft.com/office/drawing/2014/main" id="{A3755EF0-6BA5-421B-B052-4B9D5EA655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83757" y="2135188"/>
              <a:ext cx="2698268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3" name="Straight Connector 59">
              <a:extLst>
                <a:ext uri="{FF2B5EF4-FFF2-40B4-BE49-F238E27FC236}">
                  <a16:creationId xmlns:a16="http://schemas.microsoft.com/office/drawing/2014/main" id="{3AA09328-A2CA-473F-ABE8-5C93669ED0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83757" y="1684692"/>
              <a:ext cx="0" cy="66322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4" name="Straight Connector 59">
              <a:extLst>
                <a:ext uri="{FF2B5EF4-FFF2-40B4-BE49-F238E27FC236}">
                  <a16:creationId xmlns:a16="http://schemas.microsoft.com/office/drawing/2014/main" id="{BF30BBDE-27A1-4077-A058-93BF3BF45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2390" y="2135188"/>
              <a:ext cx="0" cy="21748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5" name="Straight Connector 59">
              <a:extLst>
                <a:ext uri="{FF2B5EF4-FFF2-40B4-BE49-F238E27FC236}">
                  <a16:creationId xmlns:a16="http://schemas.microsoft.com/office/drawing/2014/main" id="{EAF5E9CD-229C-49CF-8F19-4676A81DCC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05725" y="2135188"/>
              <a:ext cx="0" cy="21748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6" name="Straight Connector 59">
              <a:extLst>
                <a:ext uri="{FF2B5EF4-FFF2-40B4-BE49-F238E27FC236}">
                  <a16:creationId xmlns:a16="http://schemas.microsoft.com/office/drawing/2014/main" id="{C5AD7BAB-AFA2-4D63-88B2-EA42A32834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82025" y="2130425"/>
              <a:ext cx="0" cy="21748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3BF575B-6EFA-47DA-9A71-3355E5EEEFD1}"/>
              </a:ext>
            </a:extLst>
          </p:cNvPr>
          <p:cNvCxnSpPr>
            <a:cxnSpLocks/>
          </p:cNvCxnSpPr>
          <p:nvPr/>
        </p:nvCxnSpPr>
        <p:spPr bwMode="auto">
          <a:xfrm>
            <a:off x="0" y="640934"/>
            <a:ext cx="3210744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47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>
            <a:extLst>
              <a:ext uri="{FF2B5EF4-FFF2-40B4-BE49-F238E27FC236}">
                <a16:creationId xmlns:a16="http://schemas.microsoft.com/office/drawing/2014/main" id="{62E1BB6A-A9DD-4D1A-802A-2375FBD2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1" y="1585914"/>
            <a:ext cx="8850313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38" y="67148"/>
            <a:ext cx="9630782" cy="830997"/>
          </a:xfrm>
        </p:spPr>
        <p:txBody>
          <a:bodyPr/>
          <a:lstStyle/>
          <a:p>
            <a:pPr>
              <a:defRPr/>
            </a:pPr>
            <a:r>
              <a:rPr lang="en-US" dirty="0"/>
              <a:t>Context-based – Test Execution via “Test Case” Test Selection (1) </a:t>
            </a:r>
            <a:endParaRPr lang="en-US" dirty="0">
              <a:ea typeface="ＭＳ Ｐゴシック" charset="0"/>
            </a:endParaRPr>
          </a:p>
        </p:txBody>
      </p:sp>
      <p:grpSp>
        <p:nvGrpSpPr>
          <p:cNvPr id="5124" name="Group 1">
            <a:extLst>
              <a:ext uri="{FF2B5EF4-FFF2-40B4-BE49-F238E27FC236}">
                <a16:creationId xmlns:a16="http://schemas.microsoft.com/office/drawing/2014/main" id="{C7BF877C-4F23-4B7F-AFAC-66D64EC5F158}"/>
              </a:ext>
            </a:extLst>
          </p:cNvPr>
          <p:cNvGrpSpPr>
            <a:grpSpLocks/>
          </p:cNvGrpSpPr>
          <p:nvPr/>
        </p:nvGrpSpPr>
        <p:grpSpPr bwMode="auto">
          <a:xfrm>
            <a:off x="3573463" y="1200151"/>
            <a:ext cx="1243012" cy="815975"/>
            <a:chOff x="2432244" y="783643"/>
            <a:chExt cx="1242819" cy="81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6E7236-5C9A-43EE-8811-919009185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446" y="885239"/>
              <a:ext cx="1093617" cy="21589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800" b="0" dirty="0">
                  <a:solidFill>
                    <a:srgbClr val="000000"/>
                  </a:solidFill>
                </a:rPr>
                <a:t>Select a </a:t>
              </a:r>
              <a:r>
                <a:rPr lang="en-US" altLang="ja-JP" sz="800" dirty="0">
                  <a:solidFill>
                    <a:srgbClr val="000000"/>
                  </a:solidFill>
                </a:rPr>
                <a:t>Test Plan.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5148" name="Straight Connector 15">
              <a:extLst>
                <a:ext uri="{FF2B5EF4-FFF2-40B4-BE49-F238E27FC236}">
                  <a16:creationId xmlns:a16="http://schemas.microsoft.com/office/drawing/2014/main" id="{76E9C3D8-D2D9-4F7D-AF60-F63EE96C9D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69326" y="1092198"/>
              <a:ext cx="0" cy="50738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E448C4-F88C-477F-A1A1-678AB91F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244" y="783643"/>
              <a:ext cx="266659" cy="257164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</p:grpSp>
      <p:sp>
        <p:nvSpPr>
          <p:cNvPr id="5125" name="Rectangle 18">
            <a:extLst>
              <a:ext uri="{FF2B5EF4-FFF2-40B4-BE49-F238E27FC236}">
                <a16:creationId xmlns:a16="http://schemas.microsoft.com/office/drawing/2014/main" id="{FEBE7BEC-332D-4806-AFE4-B6B06A84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6" y="1565276"/>
            <a:ext cx="8869363" cy="3844925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5126" name="Group 2">
            <a:extLst>
              <a:ext uri="{FF2B5EF4-FFF2-40B4-BE49-F238E27FC236}">
                <a16:creationId xmlns:a16="http://schemas.microsoft.com/office/drawing/2014/main" id="{6AF01F92-815C-4575-9199-14458917BBDF}"/>
              </a:ext>
            </a:extLst>
          </p:cNvPr>
          <p:cNvGrpSpPr>
            <a:grpSpLocks/>
          </p:cNvGrpSpPr>
          <p:nvPr/>
        </p:nvGrpSpPr>
        <p:grpSpPr bwMode="auto">
          <a:xfrm>
            <a:off x="4576764" y="1192214"/>
            <a:ext cx="3336925" cy="1316037"/>
            <a:chOff x="1189625" y="1205530"/>
            <a:chExt cx="3336319" cy="131540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DF5749-3037-4407-BBF3-A3B9EE951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749" y="1318188"/>
              <a:ext cx="1614195" cy="21421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800" b="0" dirty="0">
                  <a:solidFill>
                    <a:srgbClr val="000000"/>
                  </a:solidFill>
                </a:rPr>
                <a:t>Test Case</a:t>
              </a:r>
              <a:r>
                <a:rPr lang="ja-JP" altLang="en-US" sz="800" b="0" dirty="0">
                  <a:solidFill>
                    <a:srgbClr val="000000"/>
                  </a:solidFill>
                </a:rPr>
                <a:t> </a:t>
              </a:r>
              <a:r>
                <a:rPr lang="en-US" altLang="ja-JP" sz="800" dirty="0">
                  <a:solidFill>
                    <a:srgbClr val="000000"/>
                  </a:solidFill>
                </a:rPr>
                <a:t>Test Story </a:t>
              </a:r>
              <a:r>
                <a:rPr lang="en-US" altLang="ja-JP" sz="800" b="0" dirty="0">
                  <a:solidFill>
                    <a:srgbClr val="000000"/>
                  </a:solidFill>
                </a:rPr>
                <a:t>displays.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5145" name="Straight Connector 15">
              <a:extLst>
                <a:ext uri="{FF2B5EF4-FFF2-40B4-BE49-F238E27FC236}">
                  <a16:creationId xmlns:a16="http://schemas.microsoft.com/office/drawing/2014/main" id="{05EB3357-60CB-460B-8DB3-6B5D7DE0BD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89625" y="2520938"/>
              <a:ext cx="1979003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48FA5D2-BEB3-412B-8D08-F18DD11328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73662" y="1205530"/>
              <a:ext cx="265064" cy="228491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4</a:t>
              </a:r>
            </a:p>
          </p:txBody>
        </p:sp>
      </p:grpSp>
      <p:grpSp>
        <p:nvGrpSpPr>
          <p:cNvPr id="5127" name="Group 23">
            <a:extLst>
              <a:ext uri="{FF2B5EF4-FFF2-40B4-BE49-F238E27FC236}">
                <a16:creationId xmlns:a16="http://schemas.microsoft.com/office/drawing/2014/main" id="{1200013A-67B6-4EF0-AF58-5417B225672B}"/>
              </a:ext>
            </a:extLst>
          </p:cNvPr>
          <p:cNvGrpSpPr>
            <a:grpSpLocks/>
          </p:cNvGrpSpPr>
          <p:nvPr/>
        </p:nvGrpSpPr>
        <p:grpSpPr bwMode="auto">
          <a:xfrm>
            <a:off x="1601789" y="836613"/>
            <a:ext cx="2536825" cy="762000"/>
            <a:chOff x="81441" y="595958"/>
            <a:chExt cx="2537685" cy="761354"/>
          </a:xfrm>
        </p:grpSpPr>
        <p:grpSp>
          <p:nvGrpSpPr>
            <p:cNvPr id="5140" name="Group 6">
              <a:extLst>
                <a:ext uri="{FF2B5EF4-FFF2-40B4-BE49-F238E27FC236}">
                  <a16:creationId xmlns:a16="http://schemas.microsoft.com/office/drawing/2014/main" id="{E1CC7E47-43BF-4DDA-95BB-51CDE405F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41" y="595958"/>
              <a:ext cx="2537685" cy="332716"/>
              <a:chOff x="-1299194" y="3562443"/>
              <a:chExt cx="2000041" cy="27852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EBEE99-CB61-47E1-B1E7-42CB7A24A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94060" y="3647423"/>
                <a:ext cx="1894907" cy="193860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Select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Context-based</a:t>
                </a:r>
                <a:r>
                  <a:rPr lang="en-US" altLang="ja-JP" sz="900" b="0" dirty="0">
                    <a:solidFill>
                      <a:srgbClr val="000000"/>
                    </a:solidFill>
                  </a:rPr>
                  <a:t> from the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Menu Bar.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B11FF48-CF91-4135-932B-88361E16A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99194" y="3562443"/>
                <a:ext cx="210267" cy="215105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cxnSp>
          <p:nvCxnSpPr>
            <p:cNvPr id="5141" name="Straight Connector 15">
              <a:extLst>
                <a:ext uri="{FF2B5EF4-FFF2-40B4-BE49-F238E27FC236}">
                  <a16:creationId xmlns:a16="http://schemas.microsoft.com/office/drawing/2014/main" id="{C793792B-1AC4-4CAD-A865-732778870E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90727" y="938187"/>
              <a:ext cx="1" cy="41912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8" name="Group 31">
            <a:extLst>
              <a:ext uri="{FF2B5EF4-FFF2-40B4-BE49-F238E27FC236}">
                <a16:creationId xmlns:a16="http://schemas.microsoft.com/office/drawing/2014/main" id="{9C543CFB-02DF-42B6-8822-66B13656B3C7}"/>
              </a:ext>
            </a:extLst>
          </p:cNvPr>
          <p:cNvGrpSpPr>
            <a:grpSpLocks/>
          </p:cNvGrpSpPr>
          <p:nvPr/>
        </p:nvGrpSpPr>
        <p:grpSpPr bwMode="auto">
          <a:xfrm>
            <a:off x="3843338" y="836614"/>
            <a:ext cx="2222500" cy="1870075"/>
            <a:chOff x="-171801" y="5645432"/>
            <a:chExt cx="2222860" cy="1871738"/>
          </a:xfrm>
        </p:grpSpPr>
        <p:grpSp>
          <p:nvGrpSpPr>
            <p:cNvPr id="5136" name="Group 32">
              <a:extLst>
                <a:ext uri="{FF2B5EF4-FFF2-40B4-BE49-F238E27FC236}">
                  <a16:creationId xmlns:a16="http://schemas.microsoft.com/office/drawing/2014/main" id="{1B7DEE7C-26CC-4A95-A930-FD95679C4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739" y="5645432"/>
              <a:ext cx="1449320" cy="320006"/>
              <a:chOff x="2319781" y="3518484"/>
              <a:chExt cx="1449429" cy="32052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05034F-8247-4462-9AE5-9289BE9C0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0666" y="3607608"/>
                <a:ext cx="1238544" cy="23076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Select a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Test Case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5FCED6F-B64F-486E-8CBF-C065FC8CF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9478" y="3518484"/>
                <a:ext cx="266763" cy="26737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  <p:cxnSp>
          <p:nvCxnSpPr>
            <p:cNvPr id="5137" name="Straight Connector 93">
              <a:extLst>
                <a:ext uri="{FF2B5EF4-FFF2-40B4-BE49-F238E27FC236}">
                  <a16:creationId xmlns:a16="http://schemas.microsoft.com/office/drawing/2014/main" id="{592C4BC9-3F8B-4030-87FE-0BBA30F0A3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171801" y="6953897"/>
              <a:ext cx="0" cy="563273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29" name="Straight Connector 31">
            <a:extLst>
              <a:ext uri="{FF2B5EF4-FFF2-40B4-BE49-F238E27FC236}">
                <a16:creationId xmlns:a16="http://schemas.microsoft.com/office/drawing/2014/main" id="{F27653D6-3BA8-46B9-A7DB-4AC89B8AB6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29051" y="2147888"/>
            <a:ext cx="123507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" name="Straight Connector 31">
            <a:extLst>
              <a:ext uri="{FF2B5EF4-FFF2-40B4-BE49-F238E27FC236}">
                <a16:creationId xmlns:a16="http://schemas.microsoft.com/office/drawing/2014/main" id="{A0EC871C-9023-4303-B8D1-1F59F9E123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9363" y="1160464"/>
            <a:ext cx="0" cy="987425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1" name="Straight Connector 31">
            <a:extLst>
              <a:ext uri="{FF2B5EF4-FFF2-40B4-BE49-F238E27FC236}">
                <a16:creationId xmlns:a16="http://schemas.microsoft.com/office/drawing/2014/main" id="{3D4EB3CD-16F7-4ECE-B859-C20EA04539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56375" y="1520826"/>
            <a:ext cx="0" cy="989013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32" name="Group 44">
            <a:extLst>
              <a:ext uri="{FF2B5EF4-FFF2-40B4-BE49-F238E27FC236}">
                <a16:creationId xmlns:a16="http://schemas.microsoft.com/office/drawing/2014/main" id="{01BB8978-C8F4-4103-AB83-56436E448A67}"/>
              </a:ext>
            </a:extLst>
          </p:cNvPr>
          <p:cNvGrpSpPr>
            <a:grpSpLocks/>
          </p:cNvGrpSpPr>
          <p:nvPr/>
        </p:nvGrpSpPr>
        <p:grpSpPr bwMode="auto">
          <a:xfrm>
            <a:off x="8469314" y="871538"/>
            <a:ext cx="1889125" cy="1414462"/>
            <a:chOff x="7404083" y="905634"/>
            <a:chExt cx="1889247" cy="14145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1E7BC7-EE60-4212-B48E-AC4D925F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5379" y="1000891"/>
              <a:ext cx="1747951" cy="21432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800" b="0" dirty="0">
                  <a:solidFill>
                    <a:srgbClr val="000000"/>
                  </a:solidFill>
                </a:rPr>
                <a:t>Click the </a:t>
              </a:r>
              <a:r>
                <a:rPr lang="en-US" altLang="ja-JP" sz="800" dirty="0">
                  <a:solidFill>
                    <a:srgbClr val="000000"/>
                  </a:solidFill>
                </a:rPr>
                <a:t>Load Test Case </a:t>
              </a:r>
              <a:r>
                <a:rPr lang="en-US" altLang="ja-JP" sz="800" b="0" dirty="0">
                  <a:solidFill>
                    <a:srgbClr val="000000"/>
                  </a:solidFill>
                </a:rPr>
                <a:t>button.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8EBFE2-208B-4668-8499-5247A5D02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083" y="905634"/>
              <a:ext cx="266717" cy="25243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5</a:t>
              </a:r>
            </a:p>
          </p:txBody>
        </p:sp>
        <p:cxnSp>
          <p:nvCxnSpPr>
            <p:cNvPr id="5135" name="Straight Connector 60">
              <a:extLst>
                <a:ext uri="{FF2B5EF4-FFF2-40B4-BE49-F238E27FC236}">
                  <a16:creationId xmlns:a16="http://schemas.microsoft.com/office/drawing/2014/main" id="{306295F0-0BF5-4B4D-9D3E-01BD1B91B1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29332" y="1226779"/>
              <a:ext cx="0" cy="109341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0007AD3-D8B2-46D6-9738-B2EABAD98D9C}"/>
              </a:ext>
            </a:extLst>
          </p:cNvPr>
          <p:cNvSpPr txBox="1"/>
          <p:nvPr/>
        </p:nvSpPr>
        <p:spPr>
          <a:xfrm>
            <a:off x="10468368" y="1181697"/>
            <a:ext cx="11463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See next slide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DA3DEE-4DEC-4DB8-AFF8-453FC64197E7}"/>
              </a:ext>
            </a:extLst>
          </p:cNvPr>
          <p:cNvCxnSpPr/>
          <p:nvPr/>
        </p:nvCxnSpPr>
        <p:spPr bwMode="auto">
          <a:xfrm>
            <a:off x="11614760" y="1330174"/>
            <a:ext cx="4965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174A5A-E289-47DE-B813-F6F97BC08DDB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5400000" flipH="1" flipV="1">
            <a:off x="10295866" y="1549233"/>
            <a:ext cx="859318" cy="6320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400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5AA0A4EA-3C70-42C6-98D6-4627F5A8A4B0}"/>
              </a:ext>
            </a:extLst>
          </p:cNvPr>
          <p:cNvGrpSpPr>
            <a:grpSpLocks/>
          </p:cNvGrpSpPr>
          <p:nvPr/>
        </p:nvGrpSpPr>
        <p:grpSpPr bwMode="auto">
          <a:xfrm>
            <a:off x="777569" y="1258889"/>
            <a:ext cx="8869363" cy="4302125"/>
            <a:chOff x="141288" y="781050"/>
            <a:chExt cx="8869362" cy="4302445"/>
          </a:xfrm>
        </p:grpSpPr>
        <p:pic>
          <p:nvPicPr>
            <p:cNvPr id="5159" name="Picture 1">
              <a:extLst>
                <a:ext uri="{FF2B5EF4-FFF2-40B4-BE49-F238E27FC236}">
                  <a16:creationId xmlns:a16="http://schemas.microsoft.com/office/drawing/2014/main" id="{5D0DD0B5-F869-4860-B596-4E64020D1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781050"/>
              <a:ext cx="8869362" cy="430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0" name="Rectangle 18">
              <a:extLst>
                <a:ext uri="{FF2B5EF4-FFF2-40B4-BE49-F238E27FC236}">
                  <a16:creationId xmlns:a16="http://schemas.microsoft.com/office/drawing/2014/main" id="{567A4CFB-87A2-4586-906E-5B4FCC34E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8" y="781051"/>
              <a:ext cx="8869362" cy="4302444"/>
            </a:xfrm>
            <a:prstGeom prst="rect">
              <a:avLst/>
            </a:prstGeom>
            <a:noFill/>
            <a:ln w="28575" algn="ctr">
              <a:solidFill>
                <a:srgbClr val="C907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57" y="-7509"/>
            <a:ext cx="9196310" cy="461665"/>
          </a:xfrm>
        </p:spPr>
        <p:txBody>
          <a:bodyPr/>
          <a:lstStyle/>
          <a:p>
            <a:pPr>
              <a:defRPr/>
            </a:pPr>
            <a:r>
              <a:rPr lang="en-US" dirty="0"/>
              <a:t>Context-based – Test Execution via “Test Case” Test Selection (2) </a:t>
            </a:r>
            <a:endParaRPr lang="en-US" dirty="0">
              <a:ea typeface="ＭＳ Ｐゴシック" charset="0"/>
            </a:endParaRPr>
          </a:p>
        </p:txBody>
      </p:sp>
      <p:grpSp>
        <p:nvGrpSpPr>
          <p:cNvPr id="5124" name="Group 5">
            <a:extLst>
              <a:ext uri="{FF2B5EF4-FFF2-40B4-BE49-F238E27FC236}">
                <a16:creationId xmlns:a16="http://schemas.microsoft.com/office/drawing/2014/main" id="{99FDD780-4845-4FBA-A447-CCF09DF08913}"/>
              </a:ext>
            </a:extLst>
          </p:cNvPr>
          <p:cNvGrpSpPr>
            <a:grpSpLocks/>
          </p:cNvGrpSpPr>
          <p:nvPr/>
        </p:nvGrpSpPr>
        <p:grpSpPr bwMode="auto">
          <a:xfrm>
            <a:off x="6750461" y="4205289"/>
            <a:ext cx="4811713" cy="1476375"/>
            <a:chOff x="-2002468" y="2722559"/>
            <a:chExt cx="4810792" cy="1475904"/>
          </a:xfrm>
        </p:grpSpPr>
        <p:pic>
          <p:nvPicPr>
            <p:cNvPr id="5157" name="Picture 3">
              <a:extLst>
                <a:ext uri="{FF2B5EF4-FFF2-40B4-BE49-F238E27FC236}">
                  <a16:creationId xmlns:a16="http://schemas.microsoft.com/office/drawing/2014/main" id="{C5ED4601-0F56-4DD2-A19B-860B72AAB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02468" y="2722559"/>
              <a:ext cx="4810792" cy="1475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C3C848-F95B-4A5E-B4A0-D05F6C700B1C}"/>
                </a:ext>
              </a:extLst>
            </p:cNvPr>
            <p:cNvSpPr/>
            <p:nvPr/>
          </p:nvSpPr>
          <p:spPr>
            <a:xfrm rot="5400000">
              <a:off x="-327881" y="1062258"/>
              <a:ext cx="1475904" cy="479650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25" name="Group 6">
            <a:extLst>
              <a:ext uri="{FF2B5EF4-FFF2-40B4-BE49-F238E27FC236}">
                <a16:creationId xmlns:a16="http://schemas.microsoft.com/office/drawing/2014/main" id="{E983136B-8E0F-472A-82AA-A8B4B6B5F38F}"/>
              </a:ext>
            </a:extLst>
          </p:cNvPr>
          <p:cNvGrpSpPr>
            <a:grpSpLocks/>
          </p:cNvGrpSpPr>
          <p:nvPr/>
        </p:nvGrpSpPr>
        <p:grpSpPr bwMode="auto">
          <a:xfrm>
            <a:off x="7593424" y="4403726"/>
            <a:ext cx="3989387" cy="1617663"/>
            <a:chOff x="4894998" y="4077464"/>
            <a:chExt cx="3990244" cy="1617549"/>
          </a:xfrm>
        </p:grpSpPr>
        <p:grpSp>
          <p:nvGrpSpPr>
            <p:cNvPr id="5153" name="Group 47">
              <a:extLst>
                <a:ext uri="{FF2B5EF4-FFF2-40B4-BE49-F238E27FC236}">
                  <a16:creationId xmlns:a16="http://schemas.microsoft.com/office/drawing/2014/main" id="{D5366405-7880-4C97-B5E5-2156BC282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4998" y="5394472"/>
              <a:ext cx="3990244" cy="300541"/>
              <a:chOff x="4441738" y="4778732"/>
              <a:chExt cx="3989633" cy="28132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D6614F-F342-44E0-99CE-B1D34DE38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6045" y="4844601"/>
                <a:ext cx="3875326" cy="215451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Click on the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Report </a:t>
                </a:r>
                <a:r>
                  <a:rPr lang="en-US" altLang="ja-JP" sz="900" b="0" dirty="0">
                    <a:solidFill>
                      <a:srgbClr val="000000"/>
                    </a:solidFill>
                  </a:rPr>
                  <a:t>button to view the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Message Validation Report.</a:t>
                </a:r>
                <a:endParaRPr lang="en-US" altLang="en-US" sz="900" b="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E038A5-040D-467D-B9D9-21E8D9F0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738" y="4779222"/>
                <a:ext cx="271479" cy="24814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cxnSp>
          <p:nvCxnSpPr>
            <p:cNvPr id="5154" name="Straight Connector 59">
              <a:extLst>
                <a:ext uri="{FF2B5EF4-FFF2-40B4-BE49-F238E27FC236}">
                  <a16:creationId xmlns:a16="http://schemas.microsoft.com/office/drawing/2014/main" id="{B473470F-BA5F-42DD-A9C0-3FBAC8C935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606551" y="4077464"/>
              <a:ext cx="0" cy="138670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7" name="Group 34">
            <a:extLst>
              <a:ext uri="{FF2B5EF4-FFF2-40B4-BE49-F238E27FC236}">
                <a16:creationId xmlns:a16="http://schemas.microsoft.com/office/drawing/2014/main" id="{F81EF0D3-5256-4CF1-AD35-7EA53B07D334}"/>
              </a:ext>
            </a:extLst>
          </p:cNvPr>
          <p:cNvGrpSpPr>
            <a:grpSpLocks/>
          </p:cNvGrpSpPr>
          <p:nvPr/>
        </p:nvGrpSpPr>
        <p:grpSpPr bwMode="auto">
          <a:xfrm>
            <a:off x="879169" y="479426"/>
            <a:ext cx="8156575" cy="1984375"/>
            <a:chOff x="279555" y="693498"/>
            <a:chExt cx="8156216" cy="1984391"/>
          </a:xfrm>
        </p:grpSpPr>
        <p:cxnSp>
          <p:nvCxnSpPr>
            <p:cNvPr id="5143" name="Straight Connector 31">
              <a:extLst>
                <a:ext uri="{FF2B5EF4-FFF2-40B4-BE49-F238E27FC236}">
                  <a16:creationId xmlns:a16="http://schemas.microsoft.com/office/drawing/2014/main" id="{9FDCEDF2-1ABE-406A-AB3C-F7C6E975B0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05747" y="958767"/>
              <a:ext cx="5327876" cy="635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CBB988-0355-463A-809B-FC311FD3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623" y="842724"/>
              <a:ext cx="2581161" cy="36989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The first test step in the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Test Case </a:t>
              </a:r>
              <a:r>
                <a:rPr lang="en-US" altLang="en-US" sz="900" dirty="0">
                  <a:solidFill>
                    <a:srgbClr val="000000"/>
                  </a:solidFill>
                </a:rPr>
                <a:t>is selected and the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Test Execution </a:t>
              </a:r>
              <a:r>
                <a:rPr lang="en-US" altLang="en-US" sz="900" dirty="0">
                  <a:solidFill>
                    <a:srgbClr val="000000"/>
                  </a:solidFill>
                </a:rPr>
                <a:t>is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In Progress</a:t>
              </a:r>
              <a:r>
                <a:rPr lang="en-US" altLang="en-US" sz="900" dirty="0">
                  <a:solidFill>
                    <a:srgbClr val="000000"/>
                  </a:solidFill>
                </a:rPr>
                <a:t>.</a:t>
              </a:r>
              <a:endParaRPr lang="en-US" altLang="ja-JP" sz="900" dirty="0">
                <a:solidFill>
                  <a:srgbClr val="000000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0764184-A61F-4583-836A-CE12FB0B0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8" y="693498"/>
              <a:ext cx="266688" cy="28734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6</a:t>
              </a:r>
            </a:p>
          </p:txBody>
        </p:sp>
        <p:cxnSp>
          <p:nvCxnSpPr>
            <p:cNvPr id="5146" name="Straight Connector 58">
              <a:extLst>
                <a:ext uri="{FF2B5EF4-FFF2-40B4-BE49-F238E27FC236}">
                  <a16:creationId xmlns:a16="http://schemas.microsoft.com/office/drawing/2014/main" id="{539539DA-3B31-46D1-A162-14FB4B9F21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79555" y="1025989"/>
              <a:ext cx="1" cy="165190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7" name="Straight Connector 58">
              <a:extLst>
                <a:ext uri="{FF2B5EF4-FFF2-40B4-BE49-F238E27FC236}">
                  <a16:creationId xmlns:a16="http://schemas.microsoft.com/office/drawing/2014/main" id="{291E82FF-AB1C-49FD-B34F-6593B508F7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20217" y="953864"/>
              <a:ext cx="15554" cy="147026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8" name="Straight Connector 31">
              <a:extLst>
                <a:ext uri="{FF2B5EF4-FFF2-40B4-BE49-F238E27FC236}">
                  <a16:creationId xmlns:a16="http://schemas.microsoft.com/office/drawing/2014/main" id="{943D618E-EB51-4082-AB39-23553B3E09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9555" y="1025990"/>
              <a:ext cx="434252" cy="401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8" name="Group 35">
            <a:extLst>
              <a:ext uri="{FF2B5EF4-FFF2-40B4-BE49-F238E27FC236}">
                <a16:creationId xmlns:a16="http://schemas.microsoft.com/office/drawing/2014/main" id="{AA469F0D-D368-4C07-AA74-7458676F20EC}"/>
              </a:ext>
            </a:extLst>
          </p:cNvPr>
          <p:cNvGrpSpPr>
            <a:grpSpLocks/>
          </p:cNvGrpSpPr>
          <p:nvPr/>
        </p:nvGrpSpPr>
        <p:grpSpPr bwMode="auto">
          <a:xfrm>
            <a:off x="5689293" y="790575"/>
            <a:ext cx="3246438" cy="2630488"/>
            <a:chOff x="6257232" y="975686"/>
            <a:chExt cx="3246806" cy="26321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D9C236-D3B0-4C4A-B53B-470BC6738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0597" y="1134535"/>
              <a:ext cx="3113441" cy="23033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Load the message into the </a:t>
              </a:r>
              <a:r>
                <a:rPr lang="en-US" altLang="ja-JP" sz="900" b="1" dirty="0">
                  <a:solidFill>
                    <a:srgbClr val="000000"/>
                  </a:solidFill>
                </a:rPr>
                <a:t>Message Content </a:t>
              </a:r>
              <a:r>
                <a:rPr lang="en-US" altLang="ja-JP" sz="900" dirty="0">
                  <a:solidFill>
                    <a:srgbClr val="000000"/>
                  </a:solidFill>
                </a:rPr>
                <a:t>window.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BDC111-CE56-45EF-A662-DADC72FF5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232" y="975686"/>
              <a:ext cx="266730" cy="28751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7</a:t>
              </a:r>
            </a:p>
          </p:txBody>
        </p:sp>
        <p:cxnSp>
          <p:nvCxnSpPr>
            <p:cNvPr id="5142" name="Straight Connector 59">
              <a:extLst>
                <a:ext uri="{FF2B5EF4-FFF2-40B4-BE49-F238E27FC236}">
                  <a16:creationId xmlns:a16="http://schemas.microsoft.com/office/drawing/2014/main" id="{CC51A4C7-4465-47BE-83F9-FB6C508811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71134" y="1360714"/>
              <a:ext cx="0" cy="224710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9" name="Group 37">
            <a:extLst>
              <a:ext uri="{FF2B5EF4-FFF2-40B4-BE49-F238E27FC236}">
                <a16:creationId xmlns:a16="http://schemas.microsoft.com/office/drawing/2014/main" id="{ECC5B87E-8F6A-400C-ADD9-F7386A574622}"/>
              </a:ext>
            </a:extLst>
          </p:cNvPr>
          <p:cNvGrpSpPr>
            <a:grpSpLocks/>
          </p:cNvGrpSpPr>
          <p:nvPr/>
        </p:nvGrpSpPr>
        <p:grpSpPr bwMode="auto">
          <a:xfrm>
            <a:off x="6124268" y="1233489"/>
            <a:ext cx="2298700" cy="2192337"/>
            <a:chOff x="4359089" y="1580160"/>
            <a:chExt cx="2299083" cy="2193090"/>
          </a:xfrm>
        </p:grpSpPr>
        <p:cxnSp>
          <p:nvCxnSpPr>
            <p:cNvPr id="5137" name="Straight Connector 59">
              <a:extLst>
                <a:ext uri="{FF2B5EF4-FFF2-40B4-BE49-F238E27FC236}">
                  <a16:creationId xmlns:a16="http://schemas.microsoft.com/office/drawing/2014/main" id="{EADD8964-9D7F-4F74-945D-D59C984826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78573" y="2055883"/>
              <a:ext cx="0" cy="171736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E2AE8D-4D00-427E-A6B1-1DE1E862A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911" y="1689735"/>
              <a:ext cx="2094261" cy="36842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Click the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Validate</a:t>
              </a:r>
              <a:r>
                <a:rPr lang="en-US" altLang="en-US" sz="900" dirty="0">
                  <a:solidFill>
                    <a:srgbClr val="000000"/>
                  </a:solidFill>
                </a:rPr>
                <a:t> button to initiate validation of the message.</a:t>
              </a:r>
              <a:r>
                <a:rPr lang="en-US" altLang="ja-JP" sz="9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337B349-0EF5-4809-A881-C2EFD8786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089" y="1580160"/>
              <a:ext cx="279447" cy="273144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8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97E26C-D516-47B6-BA77-B1F9D79B4E41}"/>
              </a:ext>
            </a:extLst>
          </p:cNvPr>
          <p:cNvGrpSpPr/>
          <p:nvPr/>
        </p:nvGrpSpPr>
        <p:grpSpPr>
          <a:xfrm>
            <a:off x="2740436" y="4595811"/>
            <a:ext cx="4451349" cy="1418282"/>
            <a:chOff x="2740436" y="4595811"/>
            <a:chExt cx="4451349" cy="1418282"/>
          </a:xfrm>
        </p:grpSpPr>
        <p:grpSp>
          <p:nvGrpSpPr>
            <p:cNvPr id="5126" name="Group 10">
              <a:extLst>
                <a:ext uri="{FF2B5EF4-FFF2-40B4-BE49-F238E27FC236}">
                  <a16:creationId xmlns:a16="http://schemas.microsoft.com/office/drawing/2014/main" id="{DE547C4E-13C7-4B5A-BC8F-002BF247655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29201" y="3151508"/>
              <a:ext cx="1418282" cy="4306887"/>
              <a:chOff x="9641503" y="6500953"/>
              <a:chExt cx="1385256" cy="4249596"/>
            </a:xfrm>
          </p:grpSpPr>
          <p:cxnSp>
            <p:nvCxnSpPr>
              <p:cNvPr id="5149" name="Straight Connector 58">
                <a:extLst>
                  <a:ext uri="{FF2B5EF4-FFF2-40B4-BE49-F238E27FC236}">
                    <a16:creationId xmlns:a16="http://schemas.microsoft.com/office/drawing/2014/main" id="{555290B7-DA8D-441F-8B7B-FBF5B4DA47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280870" y="6892396"/>
                <a:ext cx="0" cy="683642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0" name="Straight Connector 58">
                <a:extLst>
                  <a:ext uri="{FF2B5EF4-FFF2-40B4-BE49-F238E27FC236}">
                    <a16:creationId xmlns:a16="http://schemas.microsoft.com/office/drawing/2014/main" id="{895908D1-4FF6-4C7A-AD61-8BD1301568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641503" y="6923734"/>
                <a:ext cx="0" cy="665076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AFB65-E4A9-40DF-B5CC-74ABA2CF4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789233" y="8513022"/>
                <a:ext cx="4249596" cy="225457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View the validation results displayed in the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Message Validation Result</a:t>
                </a:r>
                <a:r>
                  <a:rPr lang="ja-JP" alt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window. </a:t>
                </a:r>
              </a:p>
            </p:txBody>
          </p:sp>
          <p:cxnSp>
            <p:nvCxnSpPr>
              <p:cNvPr id="5152" name="Straight Connector 31">
                <a:extLst>
                  <a:ext uri="{FF2B5EF4-FFF2-40B4-BE49-F238E27FC236}">
                    <a16:creationId xmlns:a16="http://schemas.microsoft.com/office/drawing/2014/main" id="{7A962E6A-1481-4D04-B24B-AF4A07FE09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10225105" y="6992434"/>
                <a:ext cx="1" cy="1167206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12498EA-D68D-4551-AAB2-22AA4186F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436" y="5640388"/>
              <a:ext cx="271463" cy="265112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9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DBE2EA5-1F99-4EF4-96B5-AC13FE9A2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899" y="2909889"/>
            <a:ext cx="3256833" cy="369332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b="0" dirty="0">
                <a:solidFill>
                  <a:srgbClr val="000000"/>
                </a:solidFill>
              </a:rPr>
              <a:t> Access to Test Step </a:t>
            </a:r>
            <a:r>
              <a:rPr lang="en-US" altLang="en-US" sz="900" dirty="0">
                <a:solidFill>
                  <a:srgbClr val="000000"/>
                </a:solidFill>
              </a:rPr>
              <a:t>Test Story,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dirty="0">
                <a:solidFill>
                  <a:srgbClr val="000000"/>
                </a:solidFill>
              </a:rPr>
              <a:t>Test Data Specification</a:t>
            </a:r>
            <a:r>
              <a:rPr lang="en-US" altLang="en-US" sz="900" b="0" dirty="0">
                <a:solidFill>
                  <a:srgbClr val="000000"/>
                </a:solidFill>
              </a:rPr>
              <a:t>, </a:t>
            </a:r>
            <a:r>
              <a:rPr lang="en-US" altLang="en-US" sz="900" dirty="0">
                <a:solidFill>
                  <a:srgbClr val="000000"/>
                </a:solidFill>
              </a:rPr>
              <a:t>Message  content </a:t>
            </a:r>
            <a:r>
              <a:rPr lang="en-US" altLang="en-US" sz="900" b="0" dirty="0">
                <a:solidFill>
                  <a:srgbClr val="000000"/>
                </a:solidFill>
              </a:rPr>
              <a:t>or an </a:t>
            </a:r>
            <a:r>
              <a:rPr lang="en-US" altLang="en-US" sz="900" dirty="0">
                <a:solidFill>
                  <a:srgbClr val="000000"/>
                </a:solidFill>
              </a:rPr>
              <a:t>Example Message</a:t>
            </a:r>
          </a:p>
        </p:txBody>
      </p:sp>
      <p:cxnSp>
        <p:nvCxnSpPr>
          <p:cNvPr id="5132" name="Straight Connector 59">
            <a:extLst>
              <a:ext uri="{FF2B5EF4-FFF2-40B4-BE49-F238E27FC236}">
                <a16:creationId xmlns:a16="http://schemas.microsoft.com/office/drawing/2014/main" id="{97E60822-D6EF-4467-8D8E-7D4CCEE9CB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11606" y="2909888"/>
            <a:ext cx="0" cy="222250"/>
          </a:xfrm>
          <a:prstGeom prst="line">
            <a:avLst/>
          </a:prstGeom>
          <a:noFill/>
          <a:ln w="28575">
            <a:solidFill>
              <a:srgbClr val="7F7F7F"/>
            </a:solidFill>
            <a:prstDash val="sys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3" name="Straight Connector 59">
            <a:extLst>
              <a:ext uri="{FF2B5EF4-FFF2-40B4-BE49-F238E27FC236}">
                <a16:creationId xmlns:a16="http://schemas.microsoft.com/office/drawing/2014/main" id="{B93C6E3A-B60A-452F-91B3-69296B4955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68818" y="2933700"/>
            <a:ext cx="0" cy="198438"/>
          </a:xfrm>
          <a:prstGeom prst="line">
            <a:avLst/>
          </a:prstGeom>
          <a:noFill/>
          <a:ln w="28575">
            <a:solidFill>
              <a:srgbClr val="7F7F7F"/>
            </a:solidFill>
            <a:prstDash val="sys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4" name="Straight Connector 59">
            <a:extLst>
              <a:ext uri="{FF2B5EF4-FFF2-40B4-BE49-F238E27FC236}">
                <a16:creationId xmlns:a16="http://schemas.microsoft.com/office/drawing/2014/main" id="{1B76BA20-E038-4AF3-9DCF-4CDBB9F1EB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05481" y="2909889"/>
            <a:ext cx="0" cy="204787"/>
          </a:xfrm>
          <a:prstGeom prst="line">
            <a:avLst/>
          </a:prstGeom>
          <a:noFill/>
          <a:ln w="28575">
            <a:solidFill>
              <a:srgbClr val="7F7F7F"/>
            </a:solidFill>
            <a:prstDash val="sys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5" name="Straight Connector 59">
            <a:extLst>
              <a:ext uri="{FF2B5EF4-FFF2-40B4-BE49-F238E27FC236}">
                <a16:creationId xmlns:a16="http://schemas.microsoft.com/office/drawing/2014/main" id="{EB1F94EF-F238-45FA-A20B-76D1990D00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83368" y="2911476"/>
            <a:ext cx="0" cy="220663"/>
          </a:xfrm>
          <a:prstGeom prst="line">
            <a:avLst/>
          </a:prstGeom>
          <a:noFill/>
          <a:ln w="28575">
            <a:solidFill>
              <a:srgbClr val="7F7F7F"/>
            </a:solidFill>
            <a:prstDash val="sys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6" name="Straight Connector 31">
            <a:extLst>
              <a:ext uri="{FF2B5EF4-FFF2-40B4-BE49-F238E27FC236}">
                <a16:creationId xmlns:a16="http://schemas.microsoft.com/office/drawing/2014/main" id="{96267E5A-AC94-4ED8-9200-F8DB185C55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19507" y="2909888"/>
            <a:ext cx="2979737" cy="0"/>
          </a:xfrm>
          <a:prstGeom prst="line">
            <a:avLst/>
          </a:prstGeom>
          <a:noFill/>
          <a:ln w="28575">
            <a:solidFill>
              <a:srgbClr val="7F7F7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DB6080-8D4E-4DA2-A902-8269000ECA48}"/>
              </a:ext>
            </a:extLst>
          </p:cNvPr>
          <p:cNvCxnSpPr>
            <a:cxnSpLocks/>
          </p:cNvCxnSpPr>
          <p:nvPr/>
        </p:nvCxnSpPr>
        <p:spPr bwMode="auto">
          <a:xfrm>
            <a:off x="0" y="628651"/>
            <a:ext cx="11076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8335660"/>
      </p:ext>
    </p:extLst>
  </p:cSld>
  <p:clrMapOvr>
    <a:masterClrMapping/>
  </p:clrMapOvr>
</p:sld>
</file>

<file path=ppt/theme/theme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14376</TotalTime>
  <Words>1077</Words>
  <Application>Microsoft Macintosh PowerPoint</Application>
  <PresentationFormat>Widescreen</PresentationFormat>
  <Paragraphs>71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ＭＳ Ｐゴシック</vt:lpstr>
      <vt:lpstr>游ゴシック</vt:lpstr>
      <vt:lpstr>Arial</vt:lpstr>
      <vt:lpstr>Calibri</vt:lpstr>
      <vt:lpstr>Franklin Gothic Book</vt:lpstr>
      <vt:lpstr>Franklin Gothic Demi</vt:lpstr>
      <vt:lpstr>Franklin Gothic Medium</vt:lpstr>
      <vt:lpstr>11_Default Design</vt:lpstr>
      <vt:lpstr>12_Default Design</vt:lpstr>
      <vt:lpstr>13_Default Design</vt:lpstr>
      <vt:lpstr>14_Default Design</vt:lpstr>
      <vt:lpstr>Context-based – Test Execution via “Test Step” Test Selection (1) </vt:lpstr>
      <vt:lpstr>Context-based – Test Execution via “Test Step” Test Selection (2) </vt:lpstr>
      <vt:lpstr>Context-based – Test Execution via “Test Case” Test Selection (1) </vt:lpstr>
      <vt:lpstr>Context-based – Test Execution via “Test Case” Test Selection (2) 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Crouzier, Nicolas (Assoc)</cp:lastModifiedBy>
  <cp:revision>296</cp:revision>
  <cp:lastPrinted>2018-07-19T15:23:41Z</cp:lastPrinted>
  <dcterms:created xsi:type="dcterms:W3CDTF">2018-06-13T18:41:09Z</dcterms:created>
  <dcterms:modified xsi:type="dcterms:W3CDTF">2018-08-06T17:43:01Z</dcterms:modified>
</cp:coreProperties>
</file>