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6"/>
  </p:notesMasterIdLst>
  <p:sldIdLst>
    <p:sldId id="257" r:id="rId3"/>
    <p:sldId id="264" r:id="rId4"/>
    <p:sldId id="317" r:id="rId5"/>
    <p:sldId id="259" r:id="rId6"/>
    <p:sldId id="300" r:id="rId7"/>
    <p:sldId id="318" r:id="rId8"/>
    <p:sldId id="716" r:id="rId9"/>
    <p:sldId id="751" r:id="rId10"/>
    <p:sldId id="260" r:id="rId11"/>
    <p:sldId id="797" r:id="rId12"/>
    <p:sldId id="798" r:id="rId13"/>
    <p:sldId id="301" r:id="rId14"/>
    <p:sldId id="30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ECE"/>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26D8-297B-4FF5-970C-817453BE73A0}" type="datetimeFigureOut">
              <a:rPr lang="en-US" smtClean="0"/>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24ED8-1AF0-4701-BD0A-BFED5812ED55}" type="slidenum">
              <a:rPr lang="en-US" smtClean="0"/>
              <a:t>‹#›</a:t>
            </a:fld>
            <a:endParaRPr lang="en-US"/>
          </a:p>
        </p:txBody>
      </p:sp>
    </p:spTree>
    <p:extLst>
      <p:ext uri="{BB962C8B-B14F-4D97-AF65-F5344CB8AC3E}">
        <p14:creationId xmlns:p14="http://schemas.microsoft.com/office/powerpoint/2010/main" val="31577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B6AB3599-10CB-4FF1-A67C-B4717FEF682D}" type="slidenum">
              <a:rPr lang="en-US" altLang="en-US" b="0">
                <a:solidFill>
                  <a:prstClr val="black"/>
                </a:solidFill>
              </a:rPr>
              <a:pPr eaLnBrk="1" hangingPunct="1"/>
              <a:t>1</a:t>
            </a:fld>
            <a:endParaRPr lang="en-US" altLang="en-US" b="0">
              <a:solidFill>
                <a:prstClr val="black"/>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030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584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9DA97386-14A8-4DD6-A1F7-259F86A8C130}" type="slidenum">
              <a:rPr lang="en-US" altLang="en-US" b="0" smtClean="0"/>
              <a:pPr eaLnBrk="1" hangingPunct="1">
                <a:defRPr/>
              </a:pPr>
              <a:t>13</a:t>
            </a:fld>
            <a:endParaRPr lang="en-US" altLang="en-US" b="0"/>
          </a:p>
        </p:txBody>
      </p:sp>
    </p:spTree>
    <p:extLst>
      <p:ext uri="{BB962C8B-B14F-4D97-AF65-F5344CB8AC3E}">
        <p14:creationId xmlns:p14="http://schemas.microsoft.com/office/powerpoint/2010/main" val="397664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9F618B4-8E6E-42D8-AD2E-60F9564816FD}" type="slidenum">
              <a:rPr lang="en-US" altLang="en-US" b="0">
                <a:solidFill>
                  <a:prstClr val="black"/>
                </a:solidFill>
              </a:rPr>
              <a:pPr eaLnBrk="1" hangingPunct="1"/>
              <a:t>3</a:t>
            </a:fld>
            <a:endParaRPr lang="en-US" altLang="en-US" b="0" dirty="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972747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3796"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A516D315-4143-4B1B-A851-41A61391CE35}" type="slidenum">
              <a:rPr lang="en-US" altLang="en-US" b="0" smtClean="0"/>
              <a:pPr eaLnBrk="1" hangingPunct="1">
                <a:defRPr/>
              </a:pPr>
              <a:t>5</a:t>
            </a:fld>
            <a:endParaRPr lang="en-US" altLang="en-US" b="0"/>
          </a:p>
        </p:txBody>
      </p:sp>
    </p:spTree>
    <p:extLst>
      <p:ext uri="{BB962C8B-B14F-4D97-AF65-F5344CB8AC3E}">
        <p14:creationId xmlns:p14="http://schemas.microsoft.com/office/powerpoint/2010/main" val="629600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9F618B4-8E6E-42D8-AD2E-60F9564816FD}" type="slidenum">
              <a:rPr lang="en-US" altLang="en-US" b="0">
                <a:solidFill>
                  <a:prstClr val="black"/>
                </a:solidFill>
              </a:rPr>
              <a:pPr eaLnBrk="1" hangingPunct="1"/>
              <a:t>6</a:t>
            </a:fld>
            <a:endParaRPr lang="en-US" altLang="en-US" b="0" dirty="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51603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B9046BA-C91E-C52E-4A31-98890C42955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FE881314-16FB-2DBE-5661-27CA348D260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40964" name="Slide Number Placeholder 3">
            <a:extLst>
              <a:ext uri="{FF2B5EF4-FFF2-40B4-BE49-F238E27FC236}">
                <a16:creationId xmlns:a16="http://schemas.microsoft.com/office/drawing/2014/main" id="{4EBB6B3B-8714-4FC4-B28A-769A8C7DA4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0FC786D-7844-4E3C-8414-6168B1B0C2DC}" type="slidenum">
              <a:rPr lang="en-US" altLang="en-US" smtClean="0">
                <a:cs typeface="Arial" panose="020B0604020202020204" pitchFamily="34" charset="0"/>
              </a:rPr>
              <a:pPr>
                <a:spcBef>
                  <a:spcPct val="0"/>
                </a:spcBef>
              </a:pPr>
              <a:t>7</a:t>
            </a:fld>
            <a:endParaRPr lang="en-US" altLang="en-US">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86582C5-7AF4-CDAE-9DEC-CB189FAB75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8292D4-6862-4462-B4D3-8484AE136EB0}" type="slidenum">
              <a:rPr lang="en-US" altLang="en-US" smtClean="0">
                <a:cs typeface="Arial" panose="020B0604020202020204" pitchFamily="34" charset="0"/>
              </a:rPr>
              <a:pPr>
                <a:spcBef>
                  <a:spcPct val="0"/>
                </a:spcBef>
              </a:pPr>
              <a:t>8</a:t>
            </a:fld>
            <a:endParaRPr lang="en-US" altLang="en-US">
              <a:cs typeface="Arial" panose="020B0604020202020204" pitchFamily="34" charset="0"/>
            </a:endParaRPr>
          </a:p>
        </p:txBody>
      </p:sp>
      <p:sp>
        <p:nvSpPr>
          <p:cNvPr id="43011" name="Rectangle 2">
            <a:extLst>
              <a:ext uri="{FF2B5EF4-FFF2-40B4-BE49-F238E27FC236}">
                <a16:creationId xmlns:a16="http://schemas.microsoft.com/office/drawing/2014/main" id="{A26A614C-1E05-AD80-A766-C4FB25F606D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5B11B218-21FF-3250-BE78-32B7755160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52F1DFB-A865-3BAE-FDCE-FCD51D2EE323}"/>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84292BB5-490C-8239-E1B7-C04D97618A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When errors are inserted into that test message in the Message Content window (or when the test message is replaced by a message that contains errors) and the test tool finds the errors when that message is re-validated</a:t>
            </a:r>
          </a:p>
          <a:p>
            <a:pPr lvl="1"/>
            <a:r>
              <a:rPr lang="en-US" altLang="en-US">
                <a:latin typeface="Arial" panose="020B0604020202020204" pitchFamily="34" charset="0"/>
              </a:rPr>
              <a:t>“Failed” displays automatically in the </a:t>
            </a:r>
            <a:r>
              <a:rPr lang="en-US" altLang="en-US" b="1">
                <a:latin typeface="Arial" panose="020B0604020202020204" pitchFamily="34" charset="0"/>
              </a:rPr>
              <a:t>Test Step Outcome</a:t>
            </a:r>
            <a:r>
              <a:rPr lang="en-US" altLang="en-US">
                <a:latin typeface="Arial" panose="020B0604020202020204" pitchFamily="34" charset="0"/>
              </a:rPr>
              <a:t> column on the </a:t>
            </a:r>
            <a:r>
              <a:rPr lang="en-US" altLang="en-US" b="1">
                <a:latin typeface="Arial" panose="020B0604020202020204" pitchFamily="34" charset="0"/>
              </a:rPr>
              <a:t>Execution Screen</a:t>
            </a:r>
            <a:endParaRPr lang="en-US" altLang="en-US">
              <a:latin typeface="Arial" panose="020B0604020202020204" pitchFamily="34" charset="0"/>
            </a:endParaRPr>
          </a:p>
          <a:p>
            <a:pPr lvl="1"/>
            <a:r>
              <a:rPr lang="en-US" altLang="en-US">
                <a:latin typeface="Arial" panose="020B0604020202020204" pitchFamily="34" charset="0"/>
              </a:rPr>
              <a:t>“Failed” displays in both the </a:t>
            </a:r>
            <a:r>
              <a:rPr lang="en-US" altLang="en-US" b="1">
                <a:latin typeface="Arial" panose="020B0604020202020204" pitchFamily="34" charset="0"/>
              </a:rPr>
              <a:t>Message Validation Result</a:t>
            </a:r>
            <a:r>
              <a:rPr lang="en-US" altLang="en-US">
                <a:latin typeface="Arial" panose="020B0604020202020204" pitchFamily="34" charset="0"/>
              </a:rPr>
              <a:t> and </a:t>
            </a:r>
            <a:r>
              <a:rPr lang="en-US" altLang="en-US" b="1">
                <a:latin typeface="Arial" panose="020B0604020202020204" pitchFamily="34" charset="0"/>
              </a:rPr>
              <a:t>Test Step Outcome</a:t>
            </a:r>
            <a:r>
              <a:rPr lang="en-US" altLang="en-US">
                <a:latin typeface="Arial" panose="020B0604020202020204" pitchFamily="34" charset="0"/>
              </a:rPr>
              <a:t> fields the in the metadata of the </a:t>
            </a:r>
            <a:r>
              <a:rPr lang="en-US" altLang="en-US" b="1">
                <a:latin typeface="Arial" panose="020B0604020202020204" pitchFamily="34" charset="0"/>
              </a:rPr>
              <a:t>Validation Report</a:t>
            </a:r>
            <a:r>
              <a:rPr lang="en-US" altLang="en-US">
                <a:latin typeface="Arial" panose="020B0604020202020204" pitchFamily="34" charset="0"/>
              </a:rPr>
              <a:t>.  </a:t>
            </a:r>
          </a:p>
          <a:p>
            <a:endParaRPr lang="en-US" altLang="en-US">
              <a:latin typeface="Arial" panose="020B0604020202020204" pitchFamily="34" charset="0"/>
            </a:endParaRPr>
          </a:p>
        </p:txBody>
      </p:sp>
      <p:sp>
        <p:nvSpPr>
          <p:cNvPr id="58372" name="Slide Number Placeholder 3">
            <a:extLst>
              <a:ext uri="{FF2B5EF4-FFF2-40B4-BE49-F238E27FC236}">
                <a16:creationId xmlns:a16="http://schemas.microsoft.com/office/drawing/2014/main" id="{4D8238F4-12B5-CA83-14BA-79C09CD83B2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6D83AAB5-DB21-4C2E-87D5-2EAC5B2F0E05}" type="slidenum">
              <a:rPr lang="en-US" altLang="en-US" b="0" smtClean="0"/>
              <a:pPr/>
              <a:t>10</a:t>
            </a:fld>
            <a:endParaRPr lang="en-US" altLang="en-US" b="0"/>
          </a:p>
        </p:txBody>
      </p:sp>
    </p:spTree>
    <p:extLst>
      <p:ext uri="{BB962C8B-B14F-4D97-AF65-F5344CB8AC3E}">
        <p14:creationId xmlns:p14="http://schemas.microsoft.com/office/powerpoint/2010/main" val="338538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86582C5-7AF4-CDAE-9DEC-CB189FAB75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8292D4-6862-4462-B4D3-8484AE136EB0}" type="slidenum">
              <a:rPr lang="en-US" altLang="en-US" smtClean="0">
                <a:cs typeface="Arial" panose="020B0604020202020204" pitchFamily="34" charset="0"/>
              </a:rPr>
              <a:pPr>
                <a:spcBef>
                  <a:spcPct val="0"/>
                </a:spcBef>
              </a:pPr>
              <a:t>11</a:t>
            </a:fld>
            <a:endParaRPr lang="en-US" altLang="en-US">
              <a:cs typeface="Arial" panose="020B0604020202020204" pitchFamily="34" charset="0"/>
            </a:endParaRPr>
          </a:p>
        </p:txBody>
      </p:sp>
      <p:sp>
        <p:nvSpPr>
          <p:cNvPr id="43011" name="Rectangle 2">
            <a:extLst>
              <a:ext uri="{FF2B5EF4-FFF2-40B4-BE49-F238E27FC236}">
                <a16:creationId xmlns:a16="http://schemas.microsoft.com/office/drawing/2014/main" id="{A26A614C-1E05-AD80-A766-C4FB25F606D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5B11B218-21FF-3250-BE78-32B7755160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4648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4820"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81F9F8D-1954-4071-9FF6-5A833D83B518}" type="slidenum">
              <a:rPr lang="en-US" altLang="en-US" b="0" smtClean="0"/>
              <a:pPr eaLnBrk="1" hangingPunct="1">
                <a:defRPr/>
              </a:pPr>
              <a:t>12</a:t>
            </a:fld>
            <a:endParaRPr lang="en-US" altLang="en-US" b="0"/>
          </a:p>
        </p:txBody>
      </p:sp>
    </p:spTree>
    <p:extLst>
      <p:ext uri="{BB962C8B-B14F-4D97-AF65-F5344CB8AC3E}">
        <p14:creationId xmlns:p14="http://schemas.microsoft.com/office/powerpoint/2010/main" val="2202242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49339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11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5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7356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a:p>
        </p:txBody>
      </p:sp>
    </p:spTree>
    <p:extLst>
      <p:ext uri="{BB962C8B-B14F-4D97-AF65-F5344CB8AC3E}">
        <p14:creationId xmlns:p14="http://schemas.microsoft.com/office/powerpoint/2010/main" val="331241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514350" y="3535363"/>
            <a:ext cx="4017963" cy="427037"/>
          </a:xfrm>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1711029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474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72819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4923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408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9057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1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6937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7016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887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696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80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a:p>
        </p:txBody>
      </p:sp>
    </p:spTree>
    <p:extLst>
      <p:ext uri="{BB962C8B-B14F-4D97-AF65-F5344CB8AC3E}">
        <p14:creationId xmlns:p14="http://schemas.microsoft.com/office/powerpoint/2010/main" val="73240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1516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87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021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26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771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766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BB8A1636-7F71-46B8-A8C3-C4AA620A11BA}" type="slidenum">
              <a:rPr lang="en-US" altLang="en-US" sz="1000">
                <a:solidFill>
                  <a:srgbClr val="FFFFFF"/>
                </a:solidFill>
              </a:rPr>
              <a:pPr algn="r" eaLnBrk="1" fontAlgn="base" hangingPunct="1">
                <a:spcBef>
                  <a:spcPct val="0"/>
                </a:spcBef>
                <a:spcAft>
                  <a:spcPct val="0"/>
                </a:spcAft>
              </a:pPr>
              <a:t>‹#›</a:t>
            </a:fld>
            <a:endParaRPr lang="en-US" altLang="en-US" sz="1000">
              <a:solidFill>
                <a:srgbClr val="FFFFFF"/>
              </a:solidFill>
            </a:endParaRPr>
          </a:p>
        </p:txBody>
      </p:sp>
    </p:spTree>
    <p:extLst>
      <p:ext uri="{BB962C8B-B14F-4D97-AF65-F5344CB8AC3E}">
        <p14:creationId xmlns:p14="http://schemas.microsoft.com/office/powerpoint/2010/main" val="543952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17938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levelz</a:t>
            </a:r>
          </a:p>
        </p:txBody>
      </p:sp>
      <p:sp>
        <p:nvSpPr>
          <p:cNvPr id="1029" name="Rectangle 10"/>
          <p:cNvSpPr>
            <a:spLocks noChangeArrowheads="1"/>
          </p:cNvSpPr>
          <p:nvPr/>
        </p:nvSpPr>
        <p:spPr bwMode="auto">
          <a:xfrm>
            <a:off x="6953250" y="6448425"/>
            <a:ext cx="2133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E2CDC29A-C490-4E7E-9204-9D028E60B449}" type="slidenum">
              <a:rPr lang="en-US" altLang="en-US" sz="1000">
                <a:solidFill>
                  <a:srgbClr val="FFFFFF"/>
                </a:solidFill>
              </a:rPr>
              <a:pPr algn="r" eaLnBrk="1" fontAlgn="base" hangingPunct="1">
                <a:spcBef>
                  <a:spcPct val="0"/>
                </a:spcBef>
                <a:spcAft>
                  <a:spcPct val="0"/>
                </a:spcAft>
              </a:pPr>
              <a:t>‹#›</a:t>
            </a:fld>
            <a:endParaRPr lang="en-US" altLang="en-US" sz="1000">
              <a:solidFill>
                <a:srgbClr val="FFFFFF"/>
              </a:solidFill>
            </a:endParaRPr>
          </a:p>
        </p:txBody>
      </p:sp>
    </p:spTree>
    <p:extLst>
      <p:ext uri="{BB962C8B-B14F-4D97-AF65-F5344CB8AC3E}">
        <p14:creationId xmlns:p14="http://schemas.microsoft.com/office/powerpoint/2010/main" val="19857190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2400">
          <a:solidFill>
            <a:srgbClr val="012445"/>
          </a:solidFill>
          <a:latin typeface="+mj-lt"/>
          <a:ea typeface="+mj-ea"/>
          <a:cs typeface="+mj-cs"/>
        </a:defRPr>
      </a:lvl1pPr>
      <a:lvl2pPr algn="l" rtl="0" eaLnBrk="0" fontAlgn="base" hangingPunct="0">
        <a:spcBef>
          <a:spcPct val="0"/>
        </a:spcBef>
        <a:spcAft>
          <a:spcPct val="0"/>
        </a:spcAft>
        <a:defRPr sz="2400">
          <a:solidFill>
            <a:srgbClr val="012445"/>
          </a:solidFill>
          <a:latin typeface="Franklin Gothic Demi" pitchFamily="34" charset="0"/>
        </a:defRPr>
      </a:lvl2pPr>
      <a:lvl3pPr algn="l" rtl="0" eaLnBrk="0" fontAlgn="base" hangingPunct="0">
        <a:spcBef>
          <a:spcPct val="0"/>
        </a:spcBef>
        <a:spcAft>
          <a:spcPct val="0"/>
        </a:spcAft>
        <a:defRPr sz="2400">
          <a:solidFill>
            <a:srgbClr val="012445"/>
          </a:solidFill>
          <a:latin typeface="Franklin Gothic Demi" pitchFamily="34" charset="0"/>
        </a:defRPr>
      </a:lvl3pPr>
      <a:lvl4pPr algn="l" rtl="0" eaLnBrk="0" fontAlgn="base" hangingPunct="0">
        <a:spcBef>
          <a:spcPct val="0"/>
        </a:spcBef>
        <a:spcAft>
          <a:spcPct val="0"/>
        </a:spcAft>
        <a:defRPr sz="2400">
          <a:solidFill>
            <a:srgbClr val="012445"/>
          </a:solidFill>
          <a:latin typeface="Franklin Gothic Demi" pitchFamily="34" charset="0"/>
        </a:defRPr>
      </a:lvl4pPr>
      <a:lvl5pPr algn="l" rtl="0" eaLnBrk="0" fontAlgn="base" hangingPunct="0">
        <a:spcBef>
          <a:spcPct val="0"/>
        </a:spcBef>
        <a:spcAft>
          <a:spcPct val="0"/>
        </a:spcAft>
        <a:defRPr sz="2400">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snelick@nist.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hyperlink" Target="http://hl7v2-ss-r2-testing.nist.go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hyperlink" Target="http://hl7v2-ss-r2-testing.nist.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8"/>
          <p:cNvSpPr>
            <a:spLocks noChangeArrowheads="1"/>
          </p:cNvSpPr>
          <p:nvPr/>
        </p:nvSpPr>
        <p:spPr bwMode="auto">
          <a:xfrm>
            <a:off x="514350" y="2371725"/>
            <a:ext cx="8096250"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(SS)</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Validation Tool </a:t>
            </a:r>
          </a:p>
          <a:p>
            <a:pPr eaLnBrk="1" fontAlgn="base" hangingPunct="1">
              <a:lnSpc>
                <a:spcPct val="80000"/>
              </a:lnSpc>
              <a:spcBef>
                <a:spcPct val="0"/>
              </a:spcBef>
              <a:spcAft>
                <a:spcPct val="0"/>
              </a:spcAft>
            </a:pPr>
            <a:endParaRPr lang="en-US" altLang="en-US" sz="1600" b="0" dirty="0">
              <a:solidFill>
                <a:srgbClr val="012445"/>
              </a:solidFill>
              <a:latin typeface="Franklin Gothic Medium" pitchFamily="34" charset="0"/>
            </a:endParaRPr>
          </a:p>
          <a:p>
            <a:pPr eaLnBrk="1" fontAlgn="base" hangingPunct="1">
              <a:lnSpc>
                <a:spcPct val="80000"/>
              </a:lnSpc>
              <a:spcBef>
                <a:spcPct val="0"/>
              </a:spcBef>
              <a:spcAft>
                <a:spcPct val="0"/>
              </a:spcAft>
            </a:pPr>
            <a:r>
              <a:rPr lang="en-US" altLang="en-US" sz="2800" b="0" dirty="0">
                <a:solidFill>
                  <a:srgbClr val="012445"/>
                </a:solidFill>
                <a:latin typeface="Franklin Gothic Medium" pitchFamily="34" charset="0"/>
              </a:rPr>
              <a:t>Quick Start Guide</a:t>
            </a:r>
          </a:p>
        </p:txBody>
      </p:sp>
      <p:sp>
        <p:nvSpPr>
          <p:cNvPr id="3076" name="Rectangle 19"/>
          <p:cNvSpPr>
            <a:spLocks noChangeArrowheads="1"/>
          </p:cNvSpPr>
          <p:nvPr/>
        </p:nvSpPr>
        <p:spPr bwMode="auto">
          <a:xfrm>
            <a:off x="533400" y="5334000"/>
            <a:ext cx="2384179" cy="70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April 4, 2024</a:t>
            </a:r>
          </a:p>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Contact: </a:t>
            </a:r>
            <a:r>
              <a:rPr lang="en-US" altLang="en-US" sz="1500" b="0" i="1" dirty="0">
                <a:solidFill>
                  <a:srgbClr val="012445"/>
                </a:solidFill>
                <a:latin typeface="Franklin Gothic Medium" pitchFamily="34" charset="0"/>
                <a:hlinkClick r:id="rId4"/>
              </a:rPr>
              <a:t>rsnelick@nist.gov</a:t>
            </a:r>
            <a:r>
              <a:rPr lang="en-US" altLang="en-US" sz="1500" b="0" i="1" dirty="0">
                <a:solidFill>
                  <a:srgbClr val="012445"/>
                </a:solidFill>
                <a:latin typeface="Franklin Gothic Medium" pitchFamily="34" charset="0"/>
              </a:rPr>
              <a:t> </a:t>
            </a:r>
          </a:p>
        </p:txBody>
      </p:sp>
      <p:sp>
        <p:nvSpPr>
          <p:cNvPr id="5" name="Rectangle 19"/>
          <p:cNvSpPr>
            <a:spLocks noChangeArrowheads="1"/>
          </p:cNvSpPr>
          <p:nvPr/>
        </p:nvSpPr>
        <p:spPr bwMode="auto">
          <a:xfrm>
            <a:off x="528916" y="4191000"/>
            <a:ext cx="400757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spcBef>
                <a:spcPct val="0"/>
              </a:spcBef>
              <a:spcAft>
                <a:spcPct val="0"/>
              </a:spcAft>
            </a:pPr>
            <a:endParaRPr lang="en-US" altLang="en-US" sz="800" b="0" i="1" dirty="0">
              <a:solidFill>
                <a:srgbClr val="012445"/>
              </a:solidFill>
              <a:latin typeface="Franklin Gothic Medium" pitchFamily="34" charset="0"/>
            </a:endParaRPr>
          </a:p>
          <a:p>
            <a:pPr eaLnBrk="1" fontAlgn="base" hangingPunct="1">
              <a:spcBef>
                <a:spcPct val="0"/>
              </a:spcBef>
              <a:spcAft>
                <a:spcPct val="0"/>
              </a:spcAft>
            </a:pPr>
            <a:r>
              <a:rPr lang="en-US" altLang="en-US" sz="2200" b="0" i="1" dirty="0">
                <a:solidFill>
                  <a:srgbClr val="012445"/>
                </a:solidFill>
                <a:latin typeface="Franklin Gothic Medium" pitchFamily="34" charset="0"/>
              </a:rPr>
              <a:t>Robert Snelick</a:t>
            </a:r>
          </a:p>
          <a:p>
            <a:pPr eaLnBrk="1" fontAlgn="base" hangingPunct="1">
              <a:spcBef>
                <a:spcPct val="0"/>
              </a:spcBef>
              <a:spcAft>
                <a:spcPct val="0"/>
              </a:spcAft>
            </a:pPr>
            <a:r>
              <a:rPr lang="en-US" altLang="en-US" sz="1500" b="0" i="1" dirty="0">
                <a:solidFill>
                  <a:srgbClr val="012445"/>
                </a:solidFill>
                <a:latin typeface="Franklin Gothic Medium" pitchFamily="34" charset="0"/>
              </a:rPr>
              <a:t>National Institute of Standards and Technology</a:t>
            </a:r>
          </a:p>
        </p:txBody>
      </p:sp>
    </p:spTree>
    <p:extLst>
      <p:ext uri="{BB962C8B-B14F-4D97-AF65-F5344CB8AC3E}">
        <p14:creationId xmlns:p14="http://schemas.microsoft.com/office/powerpoint/2010/main" val="135340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C9C34A-119F-6720-DE4F-FDEC9B8C8C1C}"/>
              </a:ext>
            </a:extLst>
          </p:cNvPr>
          <p:cNvPicPr>
            <a:picLocks noChangeAspect="1"/>
          </p:cNvPicPr>
          <p:nvPr/>
        </p:nvPicPr>
        <p:blipFill>
          <a:blip r:embed="rId3"/>
          <a:stretch>
            <a:fillRect/>
          </a:stretch>
        </p:blipFill>
        <p:spPr>
          <a:xfrm>
            <a:off x="155575" y="1378261"/>
            <a:ext cx="7388223" cy="2485086"/>
          </a:xfrm>
          <a:prstGeom prst="rect">
            <a:avLst/>
          </a:prstGeom>
          <a:ln>
            <a:solidFill>
              <a:schemeClr val="tx1"/>
            </a:solidFill>
          </a:ln>
        </p:spPr>
      </p:pic>
      <p:sp>
        <p:nvSpPr>
          <p:cNvPr id="57347" name="Title 4">
            <a:extLst>
              <a:ext uri="{FF2B5EF4-FFF2-40B4-BE49-F238E27FC236}">
                <a16:creationId xmlns:a16="http://schemas.microsoft.com/office/drawing/2014/main" id="{55F78D82-1E75-5128-D559-7DDCE87A2FDF}"/>
              </a:ext>
            </a:extLst>
          </p:cNvPr>
          <p:cNvSpPr>
            <a:spLocks noGrp="1" noChangeArrowheads="1"/>
          </p:cNvSpPr>
          <p:nvPr>
            <p:ph type="title"/>
          </p:nvPr>
        </p:nvSpPr>
        <p:spPr>
          <a:xfrm>
            <a:off x="276225" y="279400"/>
            <a:ext cx="8764588" cy="461963"/>
          </a:xfrm>
        </p:spPr>
        <p:txBody>
          <a:bodyPr/>
          <a:lstStyle/>
          <a:p>
            <a:r>
              <a:rPr lang="en-US" altLang="en-US"/>
              <a:t>Context-based Test Step Level Testing – Validation Report (1)</a:t>
            </a:r>
          </a:p>
        </p:txBody>
      </p:sp>
      <p:sp>
        <p:nvSpPr>
          <p:cNvPr id="57348"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E8EDA6FA-6F58-45F2-71F5-DC625E95578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grpSp>
        <p:nvGrpSpPr>
          <p:cNvPr id="9" name="Group 8">
            <a:extLst>
              <a:ext uri="{FF2B5EF4-FFF2-40B4-BE49-F238E27FC236}">
                <a16:creationId xmlns:a16="http://schemas.microsoft.com/office/drawing/2014/main" id="{1E753F95-E571-8721-1447-7CE2B201AAA7}"/>
              </a:ext>
            </a:extLst>
          </p:cNvPr>
          <p:cNvGrpSpPr/>
          <p:nvPr/>
        </p:nvGrpSpPr>
        <p:grpSpPr>
          <a:xfrm>
            <a:off x="2057400" y="1405172"/>
            <a:ext cx="3733800" cy="880828"/>
            <a:chOff x="6616700" y="4705350"/>
            <a:chExt cx="3733800" cy="880828"/>
          </a:xfrm>
        </p:grpSpPr>
        <p:grpSp>
          <p:nvGrpSpPr>
            <p:cNvPr id="57352" name="Group 32">
              <a:extLst>
                <a:ext uri="{FF2B5EF4-FFF2-40B4-BE49-F238E27FC236}">
                  <a16:creationId xmlns:a16="http://schemas.microsoft.com/office/drawing/2014/main" id="{B564A8BC-92C3-B150-E3EB-3DDC2208AC2E}"/>
                </a:ext>
              </a:extLst>
            </p:cNvPr>
            <p:cNvGrpSpPr>
              <a:grpSpLocks/>
            </p:cNvGrpSpPr>
            <p:nvPr/>
          </p:nvGrpSpPr>
          <p:grpSpPr bwMode="auto">
            <a:xfrm>
              <a:off x="6616700" y="4705350"/>
              <a:ext cx="2320925" cy="477838"/>
              <a:chOff x="6653425" y="3068638"/>
              <a:chExt cx="2763021" cy="478254"/>
            </a:xfrm>
          </p:grpSpPr>
          <p:sp>
            <p:nvSpPr>
              <p:cNvPr id="34" name="TextBox 10">
                <a:extLst>
                  <a:ext uri="{FF2B5EF4-FFF2-40B4-BE49-F238E27FC236}">
                    <a16:creationId xmlns:a16="http://schemas.microsoft.com/office/drawing/2014/main" id="{7D707C00-30C0-FB89-AA1A-50CF2E3ACFB7}"/>
                  </a:ext>
                </a:extLst>
              </p:cNvPr>
              <p:cNvSpPr txBox="1">
                <a:spLocks noChangeArrowheads="1"/>
              </p:cNvSpPr>
              <p:nvPr/>
            </p:nvSpPr>
            <p:spPr bwMode="auto">
              <a:xfrm>
                <a:off x="6791388" y="3208460"/>
                <a:ext cx="2625058" cy="338432"/>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ea typeface="+mn-ea"/>
                  </a:rPr>
                  <a:t>View</a:t>
                </a:r>
                <a:r>
                  <a:rPr lang="en-US" b="1" dirty="0">
                    <a:latin typeface="Arial" charset="0"/>
                    <a:ea typeface="+mn-ea"/>
                  </a:rPr>
                  <a:t> Message Validation Result </a:t>
                </a:r>
                <a:r>
                  <a:rPr lang="en-US" dirty="0">
                    <a:latin typeface="Arial" charset="0"/>
                    <a:ea typeface="+mn-ea"/>
                  </a:rPr>
                  <a:t>generated automatically by the Tool.</a:t>
                </a:r>
                <a:endParaRPr lang="en-US" b="1" dirty="0">
                  <a:latin typeface="Arial" charset="0"/>
                  <a:ea typeface="+mn-ea"/>
                </a:endParaRPr>
              </a:p>
            </p:txBody>
          </p:sp>
          <p:sp>
            <p:nvSpPr>
              <p:cNvPr id="35" name="Oval 34">
                <a:extLst>
                  <a:ext uri="{FF2B5EF4-FFF2-40B4-BE49-F238E27FC236}">
                    <a16:creationId xmlns:a16="http://schemas.microsoft.com/office/drawing/2014/main" id="{5DAF5F97-8648-409E-7D61-B8042006C01D}"/>
                  </a:ext>
                </a:extLst>
              </p:cNvPr>
              <p:cNvSpPr>
                <a:spLocks noChangeArrowheads="1"/>
              </p:cNvSpPr>
              <p:nvPr/>
            </p:nvSpPr>
            <p:spPr bwMode="auto">
              <a:xfrm>
                <a:off x="6653425" y="3068638"/>
                <a:ext cx="315612" cy="23515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8</a:t>
                </a:r>
              </a:p>
            </p:txBody>
          </p:sp>
        </p:grpSp>
        <p:cxnSp>
          <p:nvCxnSpPr>
            <p:cNvPr id="57353" name="Straight Connector 43">
              <a:extLst>
                <a:ext uri="{FF2B5EF4-FFF2-40B4-BE49-F238E27FC236}">
                  <a16:creationId xmlns:a16="http://schemas.microsoft.com/office/drawing/2014/main" id="{554D3E3D-AE6A-F91D-06B9-D6FEF769F8E3}"/>
                </a:ext>
              </a:extLst>
            </p:cNvPr>
            <p:cNvCxnSpPr>
              <a:cxnSpLocks noChangeShapeType="1"/>
            </p:cNvCxnSpPr>
            <p:nvPr/>
          </p:nvCxnSpPr>
          <p:spPr bwMode="auto">
            <a:xfrm>
              <a:off x="8936752" y="5045199"/>
              <a:ext cx="1413748" cy="54097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28D900EE-E77A-4D9D-3CAB-EA1D7330EC17}"/>
              </a:ext>
            </a:extLst>
          </p:cNvPr>
          <p:cNvGrpSpPr/>
          <p:nvPr/>
        </p:nvGrpSpPr>
        <p:grpSpPr>
          <a:xfrm>
            <a:off x="609600" y="1447800"/>
            <a:ext cx="4149746" cy="3119039"/>
            <a:chOff x="4795817" y="1581549"/>
            <a:chExt cx="4149746" cy="3119039"/>
          </a:xfrm>
        </p:grpSpPr>
        <p:pic>
          <p:nvPicPr>
            <p:cNvPr id="57357" name="Picture 6">
              <a:extLst>
                <a:ext uri="{FF2B5EF4-FFF2-40B4-BE49-F238E27FC236}">
                  <a16:creationId xmlns:a16="http://schemas.microsoft.com/office/drawing/2014/main" id="{91554027-BF53-804A-77C2-75A0087161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9725" y="3995738"/>
              <a:ext cx="923925" cy="704850"/>
            </a:xfrm>
            <a:prstGeom prst="rect">
              <a:avLst/>
            </a:prstGeom>
            <a:noFill/>
            <a:ln w="28575">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pic>
        <p:grpSp>
          <p:nvGrpSpPr>
            <p:cNvPr id="57358" name="Group 37">
              <a:extLst>
                <a:ext uri="{FF2B5EF4-FFF2-40B4-BE49-F238E27FC236}">
                  <a16:creationId xmlns:a16="http://schemas.microsoft.com/office/drawing/2014/main" id="{9AEABF1C-FA65-034B-F84F-E57DE1299584}"/>
                </a:ext>
              </a:extLst>
            </p:cNvPr>
            <p:cNvGrpSpPr>
              <a:grpSpLocks/>
            </p:cNvGrpSpPr>
            <p:nvPr/>
          </p:nvGrpSpPr>
          <p:grpSpPr bwMode="auto">
            <a:xfrm>
              <a:off x="7831138" y="2706688"/>
              <a:ext cx="1114425" cy="965200"/>
              <a:chOff x="1740943" y="5680382"/>
              <a:chExt cx="1152212" cy="960858"/>
            </a:xfrm>
          </p:grpSpPr>
          <p:sp>
            <p:nvSpPr>
              <p:cNvPr id="51" name="TextBox 50">
                <a:extLst>
                  <a:ext uri="{FF2B5EF4-FFF2-40B4-BE49-F238E27FC236}">
                    <a16:creationId xmlns:a16="http://schemas.microsoft.com/office/drawing/2014/main" id="{5BB59229-256B-F0C3-8B36-E1CF0F5F0E51}"/>
                  </a:ext>
                </a:extLst>
              </p:cNvPr>
              <p:cNvSpPr txBox="1">
                <a:spLocks noChangeArrowheads="1"/>
              </p:cNvSpPr>
              <p:nvPr/>
            </p:nvSpPr>
            <p:spPr bwMode="auto">
              <a:xfrm>
                <a:off x="1845988" y="5814712"/>
                <a:ext cx="1047167" cy="82652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Click on </a:t>
                </a:r>
                <a:r>
                  <a:rPr lang="en-US" altLang="ja-JP" sz="800" dirty="0"/>
                  <a:t>Download As </a:t>
                </a:r>
                <a:r>
                  <a:rPr lang="en-US" altLang="ja-JP" sz="800" b="0" dirty="0"/>
                  <a:t>to select one of the Report format options from the </a:t>
                </a:r>
                <a:r>
                  <a:rPr lang="en-US" altLang="ja-JP" sz="800" dirty="0"/>
                  <a:t>dropdown menu</a:t>
                </a:r>
                <a:r>
                  <a:rPr lang="en-US" altLang="ja-JP" sz="800" b="0" dirty="0"/>
                  <a:t>.</a:t>
                </a:r>
                <a:endParaRPr lang="en-US" altLang="en-US" sz="800" b="0" dirty="0"/>
              </a:p>
            </p:txBody>
          </p:sp>
          <p:sp>
            <p:nvSpPr>
              <p:cNvPr id="52" name="Oval 51">
                <a:extLst>
                  <a:ext uri="{FF2B5EF4-FFF2-40B4-BE49-F238E27FC236}">
                    <a16:creationId xmlns:a16="http://schemas.microsoft.com/office/drawing/2014/main" id="{2FF3EFAB-7950-6FA0-13F8-335DA8EF39CC}"/>
                  </a:ext>
                </a:extLst>
              </p:cNvPr>
              <p:cNvSpPr>
                <a:spLocks noChangeArrowheads="1"/>
              </p:cNvSpPr>
              <p:nvPr/>
            </p:nvSpPr>
            <p:spPr bwMode="auto">
              <a:xfrm>
                <a:off x="1740943" y="5680382"/>
                <a:ext cx="265895" cy="2670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9</a:t>
                </a:r>
              </a:p>
            </p:txBody>
          </p:sp>
        </p:grpSp>
        <p:cxnSp>
          <p:nvCxnSpPr>
            <p:cNvPr id="53" name="Straight Arrow Connector 52">
              <a:extLst>
                <a:ext uri="{FF2B5EF4-FFF2-40B4-BE49-F238E27FC236}">
                  <a16:creationId xmlns:a16="http://schemas.microsoft.com/office/drawing/2014/main" id="{E5A1D14C-3676-5F5E-BA6E-7ED2D863EA19}"/>
                </a:ext>
              </a:extLst>
            </p:cNvPr>
            <p:cNvCxnSpPr>
              <a:cxnSpLocks/>
            </p:cNvCxnSpPr>
            <p:nvPr/>
          </p:nvCxnSpPr>
          <p:spPr bwMode="auto">
            <a:xfrm>
              <a:off x="8388350" y="3665538"/>
              <a:ext cx="0" cy="325437"/>
            </a:xfrm>
            <a:prstGeom prst="straightConnector1">
              <a:avLst/>
            </a:prstGeom>
            <a:solidFill>
              <a:schemeClr val="accent1"/>
            </a:solidFill>
            <a:ln w="28575" cap="flat" cmpd="sng" algn="ctr">
              <a:solidFill>
                <a:schemeClr val="bg1">
                  <a:lumMod val="50000"/>
                </a:schemeClr>
              </a:solidFill>
              <a:prstDash val="sysDash"/>
              <a:round/>
              <a:headEnd type="none" w="med" len="med"/>
              <a:tailEnd type="triangle"/>
            </a:ln>
            <a:effectLst/>
          </p:spPr>
        </p:cxnSp>
        <p:cxnSp>
          <p:nvCxnSpPr>
            <p:cNvPr id="57360" name="Straight Connector 35">
              <a:extLst>
                <a:ext uri="{FF2B5EF4-FFF2-40B4-BE49-F238E27FC236}">
                  <a16:creationId xmlns:a16="http://schemas.microsoft.com/office/drawing/2014/main" id="{AC84D5F1-E9F3-10CC-3F64-EE5CEDA06761}"/>
                </a:ext>
              </a:extLst>
            </p:cNvPr>
            <p:cNvCxnSpPr>
              <a:cxnSpLocks noChangeShapeType="1"/>
            </p:cNvCxnSpPr>
            <p:nvPr/>
          </p:nvCxnSpPr>
          <p:spPr bwMode="auto">
            <a:xfrm flipH="1" flipV="1">
              <a:off x="4795817" y="1581549"/>
              <a:ext cx="3136921" cy="154582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a:extLst>
              <a:ext uri="{FF2B5EF4-FFF2-40B4-BE49-F238E27FC236}">
                <a16:creationId xmlns:a16="http://schemas.microsoft.com/office/drawing/2014/main" id="{DA011746-9E5F-72F1-F1EC-C5860F7441D6}"/>
              </a:ext>
            </a:extLst>
          </p:cNvPr>
          <p:cNvGrpSpPr/>
          <p:nvPr/>
        </p:nvGrpSpPr>
        <p:grpSpPr>
          <a:xfrm>
            <a:off x="460375" y="4686767"/>
            <a:ext cx="2247479" cy="812472"/>
            <a:chOff x="2860892" y="4573729"/>
            <a:chExt cx="2247479" cy="812472"/>
          </a:xfrm>
        </p:grpSpPr>
        <p:sp>
          <p:nvSpPr>
            <p:cNvPr id="57344" name="Rectangle 3">
              <a:extLst>
                <a:ext uri="{FF2B5EF4-FFF2-40B4-BE49-F238E27FC236}">
                  <a16:creationId xmlns:a16="http://schemas.microsoft.com/office/drawing/2014/main" id="{42E8EBB6-DC6C-EB54-CDA0-1418D54C7C63}"/>
                </a:ext>
              </a:extLst>
            </p:cNvPr>
            <p:cNvSpPr txBox="1">
              <a:spLocks noChangeArrowheads="1"/>
            </p:cNvSpPr>
            <p:nvPr/>
          </p:nvSpPr>
          <p:spPr bwMode="auto">
            <a:xfrm>
              <a:off x="3091960" y="4801426"/>
              <a:ext cx="2016411" cy="584775"/>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solidFill>
                    <a:srgbClr val="000000"/>
                  </a:solidFill>
                  <a:cs typeface="+mn-cs"/>
                </a:rPr>
                <a:t>Total number of notifications (e.g., Errors, Warnings, and Alerts) and detailed information for each notification also display on this Report.</a:t>
              </a:r>
              <a:endParaRPr lang="en-US" dirty="0">
                <a:solidFill>
                  <a:srgbClr val="FF0000"/>
                </a:solidFill>
                <a:cs typeface="+mn-cs"/>
              </a:endParaRPr>
            </a:p>
          </p:txBody>
        </p:sp>
        <p:sp>
          <p:nvSpPr>
            <p:cNvPr id="57345" name="Oval 57344">
              <a:extLst>
                <a:ext uri="{FF2B5EF4-FFF2-40B4-BE49-F238E27FC236}">
                  <a16:creationId xmlns:a16="http://schemas.microsoft.com/office/drawing/2014/main" id="{C97C5FF3-1B4D-1669-00DB-7B2B3568AEE9}"/>
                </a:ext>
              </a:extLst>
            </p:cNvPr>
            <p:cNvSpPr/>
            <p:nvPr/>
          </p:nvSpPr>
          <p:spPr bwMode="auto">
            <a:xfrm>
              <a:off x="2860892" y="4573729"/>
              <a:ext cx="379195" cy="33813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050" b="0" dirty="0">
                  <a:solidFill>
                    <a:schemeClr val="bg1"/>
                  </a:solidFill>
                  <a:latin typeface="+mj-lt"/>
                  <a:cs typeface="+mn-cs"/>
                </a:rPr>
                <a:t>Info</a:t>
              </a:r>
              <a:endParaRPr lang="en-US" sz="1100" b="0" dirty="0">
                <a:solidFill>
                  <a:schemeClr val="bg1"/>
                </a:solidFill>
                <a:latin typeface="+mj-lt"/>
                <a:cs typeface="+mn-cs"/>
              </a:endParaRPr>
            </a:p>
          </p:txBody>
        </p:sp>
      </p:grpSp>
      <p:pic>
        <p:nvPicPr>
          <p:cNvPr id="57367" name="Picture 57366">
            <a:extLst>
              <a:ext uri="{FF2B5EF4-FFF2-40B4-BE49-F238E27FC236}">
                <a16:creationId xmlns:a16="http://schemas.microsoft.com/office/drawing/2014/main" id="{6C2E9DD4-D3A9-B35C-4F42-1668E64B604E}"/>
              </a:ext>
            </a:extLst>
          </p:cNvPr>
          <p:cNvPicPr>
            <a:picLocks noChangeAspect="1"/>
          </p:cNvPicPr>
          <p:nvPr/>
        </p:nvPicPr>
        <p:blipFill>
          <a:blip r:embed="rId5"/>
          <a:stretch>
            <a:fillRect/>
          </a:stretch>
        </p:blipFill>
        <p:spPr>
          <a:xfrm>
            <a:off x="5453304" y="2395722"/>
            <a:ext cx="2999249" cy="4221166"/>
          </a:xfrm>
          <a:prstGeom prst="rect">
            <a:avLst/>
          </a:prstGeom>
          <a:ln>
            <a:solidFill>
              <a:schemeClr val="tx1"/>
            </a:solidFill>
          </a:ln>
        </p:spPr>
      </p:pic>
      <p:cxnSp>
        <p:nvCxnSpPr>
          <p:cNvPr id="57368" name="Straight Arrow Connector 57367">
            <a:extLst>
              <a:ext uri="{FF2B5EF4-FFF2-40B4-BE49-F238E27FC236}">
                <a16:creationId xmlns:a16="http://schemas.microsoft.com/office/drawing/2014/main" id="{F83E8E49-BEED-C540-BA92-56A13182C613}"/>
              </a:ext>
            </a:extLst>
          </p:cNvPr>
          <p:cNvCxnSpPr>
            <a:cxnSpLocks/>
          </p:cNvCxnSpPr>
          <p:nvPr/>
        </p:nvCxnSpPr>
        <p:spPr bwMode="auto">
          <a:xfrm flipV="1">
            <a:off x="4317235" y="3814319"/>
            <a:ext cx="1203217" cy="445303"/>
          </a:xfrm>
          <a:prstGeom prst="straightConnector1">
            <a:avLst/>
          </a:prstGeom>
          <a:solidFill>
            <a:schemeClr val="accent1"/>
          </a:solidFill>
          <a:ln w="28575" cap="flat" cmpd="sng" algn="ctr">
            <a:solidFill>
              <a:schemeClr val="bg1">
                <a:lumMod val="50000"/>
              </a:schemeClr>
            </a:solidFill>
            <a:prstDash val="sysDash"/>
            <a:round/>
            <a:headEnd type="none" w="med" len="med"/>
            <a:tailEnd type="triangle"/>
          </a:ln>
          <a:effectLst/>
        </p:spPr>
      </p:cxnSp>
    </p:spTree>
    <p:extLst>
      <p:ext uri="{BB962C8B-B14F-4D97-AF65-F5344CB8AC3E}">
        <p14:creationId xmlns:p14="http://schemas.microsoft.com/office/powerpoint/2010/main" val="371128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option4">
            <a:extLst>
              <a:ext uri="{FF2B5EF4-FFF2-40B4-BE49-F238E27FC236}">
                <a16:creationId xmlns:a16="http://schemas.microsoft.com/office/drawing/2014/main" id="{4E934CD2-F30B-1F1D-E3AC-EA864685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669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a:extLst>
              <a:ext uri="{FF2B5EF4-FFF2-40B4-BE49-F238E27FC236}">
                <a16:creationId xmlns:a16="http://schemas.microsoft.com/office/drawing/2014/main" id="{B838D118-EE58-A975-FA61-C634B32F2B68}"/>
              </a:ext>
            </a:extLst>
          </p:cNvPr>
          <p:cNvSpPr>
            <a:spLocks noChangeArrowheads="1"/>
          </p:cNvSpPr>
          <p:nvPr/>
        </p:nvSpPr>
        <p:spPr bwMode="auto">
          <a:xfrm>
            <a:off x="228600" y="2371725"/>
            <a:ext cx="8610600" cy="8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3400" b="0" dirty="0">
                <a:solidFill>
                  <a:srgbClr val="012445"/>
                </a:solidFill>
                <a:latin typeface="Franklin Gothic Medium" panose="020B0603020102020204" pitchFamily="34" charset="0"/>
                <a:cs typeface="Arial" panose="020B0604020202020204" pitchFamily="34" charset="0"/>
              </a:rPr>
              <a:t>Utilities</a:t>
            </a:r>
            <a:br>
              <a:rPr lang="en-US" altLang="en-US" sz="3400" b="0" dirty="0">
                <a:solidFill>
                  <a:srgbClr val="012445"/>
                </a:solidFill>
                <a:latin typeface="Franklin Gothic Medium" panose="020B0603020102020204" pitchFamily="34" charset="0"/>
                <a:cs typeface="Arial" panose="020B0604020202020204" pitchFamily="34" charset="0"/>
              </a:rPr>
            </a:br>
            <a:endParaRPr lang="en-US" altLang="en-US" sz="2400" b="0" i="1" dirty="0">
              <a:solidFill>
                <a:srgbClr val="012445"/>
              </a:solidFill>
              <a:latin typeface="Franklin Gothic Medium" panose="020B0603020102020204" pitchFamily="34" charset="0"/>
              <a:cs typeface="Arial" panose="020B0604020202020204" pitchFamily="34" charset="0"/>
            </a:endParaRPr>
          </a:p>
        </p:txBody>
      </p:sp>
    </p:spTree>
    <p:extLst>
      <p:ext uri="{BB962C8B-B14F-4D97-AF65-F5344CB8AC3E}">
        <p14:creationId xmlns:p14="http://schemas.microsoft.com/office/powerpoint/2010/main" val="107191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 name="Picture 6143">
            <a:extLst>
              <a:ext uri="{FF2B5EF4-FFF2-40B4-BE49-F238E27FC236}">
                <a16:creationId xmlns:a16="http://schemas.microsoft.com/office/drawing/2014/main" id="{E3E2F386-0A90-4919-B5FE-93ED2A27184D}"/>
              </a:ext>
            </a:extLst>
          </p:cNvPr>
          <p:cNvPicPr>
            <a:picLocks noChangeAspect="1"/>
          </p:cNvPicPr>
          <p:nvPr/>
        </p:nvPicPr>
        <p:blipFill>
          <a:blip r:embed="rId3"/>
          <a:stretch>
            <a:fillRect/>
          </a:stretch>
        </p:blipFill>
        <p:spPr>
          <a:xfrm>
            <a:off x="2643528" y="2091724"/>
            <a:ext cx="6412339" cy="2286800"/>
          </a:xfrm>
          <a:prstGeom prst="rect">
            <a:avLst/>
          </a:prstGeom>
          <a:ln>
            <a:solidFill>
              <a:schemeClr val="tx1"/>
            </a:solidFill>
          </a:ln>
        </p:spPr>
      </p:pic>
      <p:pic>
        <p:nvPicPr>
          <p:cNvPr id="1433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1628988"/>
            <a:ext cx="4038600" cy="2968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Title 1"/>
          <p:cNvSpPr>
            <a:spLocks noGrp="1"/>
          </p:cNvSpPr>
          <p:nvPr>
            <p:ph type="title"/>
          </p:nvPr>
        </p:nvSpPr>
        <p:spPr/>
        <p:txBody>
          <a:bodyPr/>
          <a:lstStyle/>
          <a:p>
            <a:r>
              <a:rPr lang="en-US" altLang="en-US" dirty="0"/>
              <a:t>View Conformance Profile Data Elements</a:t>
            </a:r>
            <a:endParaRPr lang="en-US" altLang="en-US" sz="1800" dirty="0"/>
          </a:p>
        </p:txBody>
      </p:sp>
      <p:grpSp>
        <p:nvGrpSpPr>
          <p:cNvPr id="14352" name="Group 3"/>
          <p:cNvGrpSpPr>
            <a:grpSpLocks/>
          </p:cNvGrpSpPr>
          <p:nvPr/>
        </p:nvGrpSpPr>
        <p:grpSpPr bwMode="auto">
          <a:xfrm>
            <a:off x="104775" y="1828800"/>
            <a:ext cx="2486026" cy="3925352"/>
            <a:chOff x="103985" y="3092495"/>
            <a:chExt cx="2487166" cy="3924970"/>
          </a:xfrm>
        </p:grpSpPr>
        <p:grpSp>
          <p:nvGrpSpPr>
            <p:cNvPr id="14354" name="Group 37"/>
            <p:cNvGrpSpPr>
              <a:grpSpLocks/>
            </p:cNvGrpSpPr>
            <p:nvPr/>
          </p:nvGrpSpPr>
          <p:grpSpPr bwMode="auto">
            <a:xfrm>
              <a:off x="103985" y="3092495"/>
              <a:ext cx="2182225" cy="3924970"/>
              <a:chOff x="523481" y="3429711"/>
              <a:chExt cx="2236413" cy="3918338"/>
            </a:xfrm>
          </p:grpSpPr>
          <p:sp>
            <p:nvSpPr>
              <p:cNvPr id="31" name="TextBox 30"/>
              <p:cNvSpPr txBox="1">
                <a:spLocks noChangeArrowheads="1"/>
              </p:cNvSpPr>
              <p:nvPr/>
            </p:nvSpPr>
            <p:spPr bwMode="auto">
              <a:xfrm>
                <a:off x="674853" y="3569161"/>
                <a:ext cx="2085041" cy="3778888"/>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This display presents an interactive interface t</a:t>
                </a:r>
                <a:r>
                  <a:rPr lang="en-US" sz="800" b="0" dirty="0"/>
                  <a:t>hat allows the Tester to look up the component of the message that generated an error and view the related conformance data (such as Usage, format, Value Set, etc.) to correct the message. </a:t>
                </a:r>
              </a:p>
              <a:p>
                <a:pPr eaLnBrk="1" hangingPunct="1">
                  <a:defRPr/>
                </a:pPr>
                <a:endParaRPr lang="en-US" sz="800" b="0" dirty="0"/>
              </a:p>
              <a:p>
                <a:pPr eaLnBrk="1" hangingPunct="1">
                  <a:defRPr/>
                </a:pPr>
                <a:r>
                  <a:rPr lang="en-US" sz="800" b="0" dirty="0">
                    <a:cs typeface="+mn-cs"/>
                  </a:rPr>
                  <a:t>Data are organized based on message </a:t>
                </a:r>
                <a:r>
                  <a:rPr lang="en-US" sz="800" dirty="0">
                    <a:cs typeface="+mn-cs"/>
                  </a:rPr>
                  <a:t>Group</a:t>
                </a:r>
                <a:r>
                  <a:rPr lang="en-US" sz="800" b="0" dirty="0">
                    <a:cs typeface="+mn-cs"/>
                  </a:rPr>
                  <a:t>, </a:t>
                </a:r>
                <a:r>
                  <a:rPr lang="en-US" sz="800" dirty="0">
                    <a:cs typeface="+mn-cs"/>
                  </a:rPr>
                  <a:t>Segment</a:t>
                </a:r>
                <a:r>
                  <a:rPr lang="en-US" sz="800" b="0" dirty="0">
                    <a:cs typeface="+mn-cs"/>
                  </a:rPr>
                  <a:t>, </a:t>
                </a:r>
                <a:r>
                  <a:rPr lang="en-US" sz="800" dirty="0">
                    <a:cs typeface="+mn-cs"/>
                  </a:rPr>
                  <a:t>Field</a:t>
                </a:r>
                <a:r>
                  <a:rPr lang="en-US" sz="800" b="0" dirty="0">
                    <a:cs typeface="+mn-cs"/>
                  </a:rPr>
                  <a:t>, </a:t>
                </a:r>
                <a:r>
                  <a:rPr lang="en-US" sz="800" dirty="0">
                    <a:cs typeface="+mn-cs"/>
                  </a:rPr>
                  <a:t>Dataty</a:t>
                </a:r>
                <a:r>
                  <a:rPr lang="en-US" sz="800" dirty="0"/>
                  <a:t>pe</a:t>
                </a:r>
                <a:r>
                  <a:rPr lang="en-US" sz="800" b="0" dirty="0"/>
                  <a:t>, </a:t>
                </a:r>
                <a:r>
                  <a:rPr lang="en-US" sz="800" dirty="0">
                    <a:cs typeface="+mn-cs"/>
                  </a:rPr>
                  <a:t>Component</a:t>
                </a:r>
                <a:r>
                  <a:rPr lang="en-US" sz="800" b="0" dirty="0">
                    <a:cs typeface="+mn-cs"/>
                  </a:rPr>
                  <a:t>, and </a:t>
                </a:r>
                <a:r>
                  <a:rPr lang="en-US" sz="800" dirty="0">
                    <a:cs typeface="+mn-cs"/>
                  </a:rPr>
                  <a:t>Subcomponent</a:t>
                </a:r>
                <a:r>
                  <a:rPr lang="en-US" sz="800" b="0" dirty="0">
                    <a:cs typeface="+mn-cs"/>
                  </a:rPr>
                  <a:t>.</a:t>
                </a:r>
              </a:p>
              <a:p>
                <a:pPr eaLnBrk="1" hangingPunct="1">
                  <a:defRPr/>
                </a:pPr>
                <a:endParaRPr lang="en-US" sz="800" b="0" dirty="0">
                  <a:cs typeface="+mn-cs"/>
                </a:endParaRPr>
              </a:p>
              <a:p>
                <a:pPr eaLnBrk="1" hangingPunct="1">
                  <a:defRPr/>
                </a:pPr>
                <a:r>
                  <a:rPr lang="en-US" sz="800" b="0" dirty="0">
                    <a:cs typeface="+mn-cs"/>
                  </a:rPr>
                  <a:t>Data elements may be filtered according to Usage by selecting either:</a:t>
                </a:r>
              </a:p>
              <a:p>
                <a:pPr marL="171450" indent="-171450" eaLnBrk="1" hangingPunct="1">
                  <a:buFontTx/>
                  <a:buChar char="-"/>
                  <a:defRPr/>
                </a:pPr>
                <a:r>
                  <a:rPr lang="en-US" sz="800" dirty="0">
                    <a:cs typeface="+mn-cs"/>
                  </a:rPr>
                  <a:t>R, RE, C(A/B (only)</a:t>
                </a:r>
                <a:r>
                  <a:rPr lang="en-US" sz="800" b="0" dirty="0">
                    <a:cs typeface="+mn-cs"/>
                  </a:rPr>
                  <a:t> – Required, Required but may be empty, and Conditional; or</a:t>
                </a:r>
              </a:p>
              <a:p>
                <a:pPr marL="171450" indent="-171450" eaLnBrk="1" hangingPunct="1">
                  <a:buFontTx/>
                  <a:buChar char="-"/>
                  <a:defRPr/>
                </a:pPr>
                <a:r>
                  <a:rPr lang="en-US" sz="800" b="0" dirty="0">
                    <a:cs typeface="+mn-cs"/>
                  </a:rPr>
                  <a:t> or </a:t>
                </a:r>
                <a:r>
                  <a:rPr lang="en-US" sz="800" dirty="0">
                    <a:cs typeface="+mn-cs"/>
                  </a:rPr>
                  <a:t>R, RE, C(A/B), O, X (All)</a:t>
                </a:r>
                <a:r>
                  <a:rPr lang="en-US" sz="800" b="0" dirty="0">
                    <a:cs typeface="+mn-cs"/>
                  </a:rPr>
                  <a:t> – Required, Required but may be empty, Conditional, Optional, and Not supported.</a:t>
                </a:r>
              </a:p>
              <a:p>
                <a:pPr eaLnBrk="1" hangingPunct="1">
                  <a:defRPr/>
                </a:pPr>
                <a:endParaRPr lang="en-US" sz="800" b="0" dirty="0">
                  <a:cs typeface="+mn-cs"/>
                </a:endParaRPr>
              </a:p>
              <a:p>
                <a:pPr eaLnBrk="1" hangingPunct="1">
                  <a:defRPr/>
                </a:pPr>
                <a:r>
                  <a:rPr lang="en-US" sz="800" b="0" dirty="0">
                    <a:cs typeface="+mn-cs"/>
                  </a:rPr>
                  <a:t>Each segment can be </a:t>
                </a:r>
                <a:r>
                  <a:rPr lang="en-US" sz="800" b="0" dirty="0"/>
                  <a:t>displayed</a:t>
                </a:r>
                <a:r>
                  <a:rPr lang="en-US" sz="800" b="0" dirty="0">
                    <a:cs typeface="+mn-cs"/>
                  </a:rPr>
                  <a:t> by selecting the corresponding tab. </a:t>
                </a:r>
              </a:p>
              <a:p>
                <a:pPr marL="171450" indent="-171450" eaLnBrk="1" hangingPunct="1">
                  <a:buFontTx/>
                  <a:buChar char="-"/>
                  <a:defRPr/>
                </a:pPr>
                <a:endParaRPr lang="en-US" sz="800" b="0" dirty="0">
                  <a:cs typeface="+mn-cs"/>
                </a:endParaRPr>
              </a:p>
              <a:p>
                <a:pPr eaLnBrk="1" hangingPunct="1">
                  <a:defRPr/>
                </a:pPr>
                <a:r>
                  <a:rPr lang="en-US" sz="800" dirty="0">
                    <a:cs typeface="+mn-cs"/>
                  </a:rPr>
                  <a:t>Usage</a:t>
                </a:r>
                <a:r>
                  <a:rPr lang="en-US" sz="800" b="0" dirty="0">
                    <a:cs typeface="+mn-cs"/>
                  </a:rPr>
                  <a:t>, </a:t>
                </a:r>
                <a:r>
                  <a:rPr lang="en-US" sz="800" dirty="0">
                    <a:cs typeface="+mn-cs"/>
                  </a:rPr>
                  <a:t>Cardinalit</a:t>
                </a:r>
                <a:r>
                  <a:rPr lang="en-US" sz="800" b="0" dirty="0">
                    <a:cs typeface="+mn-cs"/>
                  </a:rPr>
                  <a:t>y, </a:t>
                </a:r>
                <a:r>
                  <a:rPr lang="en-US" sz="800" dirty="0">
                    <a:cs typeface="+mn-cs"/>
                  </a:rPr>
                  <a:t>Length, Data Type</a:t>
                </a:r>
                <a:r>
                  <a:rPr lang="en-US" sz="800" b="0" dirty="0">
                    <a:cs typeface="+mn-cs"/>
                  </a:rPr>
                  <a:t>, </a:t>
                </a:r>
                <a:r>
                  <a:rPr lang="en-US" sz="800" dirty="0"/>
                  <a:t>Value Set</a:t>
                </a:r>
                <a:r>
                  <a:rPr lang="en-US" sz="800" b="0" dirty="0"/>
                  <a:t>, </a:t>
                </a:r>
                <a:r>
                  <a:rPr lang="en-US" sz="800" dirty="0">
                    <a:cs typeface="+mn-cs"/>
                  </a:rPr>
                  <a:t>Predicate</a:t>
                </a:r>
                <a:r>
                  <a:rPr lang="en-US" sz="800" b="0" dirty="0">
                    <a:cs typeface="+mn-cs"/>
                  </a:rPr>
                  <a:t>, and </a:t>
                </a:r>
                <a:r>
                  <a:rPr lang="en-US" sz="800" dirty="0">
                    <a:cs typeface="+mn-cs"/>
                  </a:rPr>
                  <a:t>Conformance Statement</a:t>
                </a:r>
                <a:r>
                  <a:rPr lang="en-US" sz="800" b="0" dirty="0">
                    <a:cs typeface="+mn-cs"/>
                  </a:rPr>
                  <a:t> for each field are also displayed.</a:t>
                </a:r>
              </a:p>
            </p:txBody>
          </p:sp>
          <p:sp>
            <p:nvSpPr>
              <p:cNvPr id="32" name="Oval 31"/>
              <p:cNvSpPr/>
              <p:nvPr/>
            </p:nvSpPr>
            <p:spPr bwMode="auto">
              <a:xfrm>
                <a:off x="523481" y="3429711"/>
                <a:ext cx="266937" cy="26780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270702" y="3549651"/>
              <a:ext cx="320449"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58AC2E42-9909-989D-1338-7B5CBA362D61}"/>
              </a:ext>
            </a:extLst>
          </p:cNvPr>
          <p:cNvGrpSpPr/>
          <p:nvPr/>
        </p:nvGrpSpPr>
        <p:grpSpPr>
          <a:xfrm>
            <a:off x="104775" y="1082676"/>
            <a:ext cx="5381625" cy="524224"/>
            <a:chOff x="104775" y="1082676"/>
            <a:chExt cx="5381625" cy="524224"/>
          </a:xfrm>
        </p:grpSpPr>
        <p:grpSp>
          <p:nvGrpSpPr>
            <p:cNvPr id="4" name="Group 3">
              <a:extLst>
                <a:ext uri="{FF2B5EF4-FFF2-40B4-BE49-F238E27FC236}">
                  <a16:creationId xmlns:a16="http://schemas.microsoft.com/office/drawing/2014/main" id="{81B167D2-EAF7-824A-7415-BFC0ADE3964D}"/>
                </a:ext>
              </a:extLst>
            </p:cNvPr>
            <p:cNvGrpSpPr/>
            <p:nvPr/>
          </p:nvGrpSpPr>
          <p:grpSpPr>
            <a:xfrm>
              <a:off x="104775" y="1082676"/>
              <a:ext cx="1971675" cy="355600"/>
              <a:chOff x="104775" y="1295400"/>
              <a:chExt cx="1971675" cy="355600"/>
            </a:xfrm>
          </p:grpSpPr>
          <p:sp>
            <p:nvSpPr>
              <p:cNvPr id="26" name="TextBox 25"/>
              <p:cNvSpPr txBox="1">
                <a:spLocks noChangeArrowheads="1"/>
              </p:cNvSpPr>
              <p:nvPr/>
            </p:nvSpPr>
            <p:spPr bwMode="auto">
              <a:xfrm>
                <a:off x="252413" y="1435100"/>
                <a:ext cx="1824037"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Select the </a:t>
                </a:r>
                <a:r>
                  <a:rPr lang="en-US" sz="800" dirty="0">
                    <a:cs typeface="+mn-cs"/>
                  </a:rPr>
                  <a:t>Profile Viewer</a:t>
                </a:r>
                <a:r>
                  <a:rPr lang="en-US" sz="800" b="0" dirty="0">
                    <a:cs typeface="+mn-cs"/>
                  </a:rPr>
                  <a:t> tab.</a:t>
                </a:r>
              </a:p>
            </p:txBody>
          </p:sp>
          <p:sp>
            <p:nvSpPr>
              <p:cNvPr id="27" name="Oval 26"/>
              <p:cNvSpPr/>
              <p:nvPr/>
            </p:nvSpPr>
            <p:spPr bwMode="auto">
              <a:xfrm>
                <a:off x="104775" y="12954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10</a:t>
                </a:r>
              </a:p>
            </p:txBody>
          </p:sp>
        </p:grpSp>
        <p:cxnSp>
          <p:nvCxnSpPr>
            <p:cNvPr id="28" name="Straight Connector 27"/>
            <p:cNvCxnSpPr/>
            <p:nvPr/>
          </p:nvCxnSpPr>
          <p:spPr bwMode="auto">
            <a:xfrm>
              <a:off x="5486400" y="1330326"/>
              <a:ext cx="0" cy="27657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 name="Straight Connector 1">
              <a:extLst>
                <a:ext uri="{FF2B5EF4-FFF2-40B4-BE49-F238E27FC236}">
                  <a16:creationId xmlns:a16="http://schemas.microsoft.com/office/drawing/2014/main" id="{9F4AEA33-9509-1E2B-EEC3-E9B2F570D80E}"/>
                </a:ext>
              </a:extLst>
            </p:cNvPr>
            <p:cNvCxnSpPr/>
            <p:nvPr/>
          </p:nvCxnSpPr>
          <p:spPr bwMode="auto">
            <a:xfrm>
              <a:off x="2076450" y="1330326"/>
              <a:ext cx="340995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48" name="Group 14347">
            <a:extLst>
              <a:ext uri="{FF2B5EF4-FFF2-40B4-BE49-F238E27FC236}">
                <a16:creationId xmlns:a16="http://schemas.microsoft.com/office/drawing/2014/main" id="{D2349C73-6C0F-C9B5-52C6-3875A78C883F}"/>
              </a:ext>
            </a:extLst>
          </p:cNvPr>
          <p:cNvGrpSpPr/>
          <p:nvPr/>
        </p:nvGrpSpPr>
        <p:grpSpPr>
          <a:xfrm>
            <a:off x="2076450" y="2404545"/>
            <a:ext cx="6663647" cy="795855"/>
            <a:chOff x="2057400" y="2514600"/>
            <a:chExt cx="6663647" cy="795855"/>
          </a:xfrm>
        </p:grpSpPr>
        <p:cxnSp>
          <p:nvCxnSpPr>
            <p:cNvPr id="15" name="Straight Connector 14">
              <a:extLst>
                <a:ext uri="{FF2B5EF4-FFF2-40B4-BE49-F238E27FC236}">
                  <a16:creationId xmlns:a16="http://schemas.microsoft.com/office/drawing/2014/main" id="{842EE9AC-845A-077A-7A63-BBAAEE118288}"/>
                </a:ext>
              </a:extLst>
            </p:cNvPr>
            <p:cNvCxnSpPr/>
            <p:nvPr/>
          </p:nvCxnSpPr>
          <p:spPr bwMode="auto">
            <a:xfrm>
              <a:off x="2057400" y="3310455"/>
              <a:ext cx="36002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C23212D1-1E9B-BAFB-3334-383F9340B6EE}"/>
                </a:ext>
              </a:extLst>
            </p:cNvPr>
            <p:cNvCxnSpPr/>
            <p:nvPr/>
          </p:nvCxnSpPr>
          <p:spPr bwMode="auto">
            <a:xfrm flipV="1">
              <a:off x="2411600" y="2514600"/>
              <a:ext cx="0" cy="79585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7" name="Group 14346">
              <a:extLst>
                <a:ext uri="{FF2B5EF4-FFF2-40B4-BE49-F238E27FC236}">
                  <a16:creationId xmlns:a16="http://schemas.microsoft.com/office/drawing/2014/main" id="{E258187C-C171-08A7-F77E-3E3C832AAA6E}"/>
                </a:ext>
              </a:extLst>
            </p:cNvPr>
            <p:cNvGrpSpPr/>
            <p:nvPr/>
          </p:nvGrpSpPr>
          <p:grpSpPr>
            <a:xfrm>
              <a:off x="2411600" y="2514600"/>
              <a:ext cx="6309447" cy="3544"/>
              <a:chOff x="2411600" y="2514600"/>
              <a:chExt cx="6309447" cy="3544"/>
            </a:xfrm>
          </p:grpSpPr>
          <p:cxnSp>
            <p:nvCxnSpPr>
              <p:cNvPr id="20" name="Straight Connector 19">
                <a:extLst>
                  <a:ext uri="{FF2B5EF4-FFF2-40B4-BE49-F238E27FC236}">
                    <a16:creationId xmlns:a16="http://schemas.microsoft.com/office/drawing/2014/main" id="{7C66839E-D751-9BE9-AE54-AAD73C90176A}"/>
                  </a:ext>
                </a:extLst>
              </p:cNvPr>
              <p:cNvCxnSpPr/>
              <p:nvPr/>
            </p:nvCxnSpPr>
            <p:spPr bwMode="auto">
              <a:xfrm>
                <a:off x="7924800" y="2514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236DE26A-2C76-2801-066D-CCDE58A3EC00}"/>
                  </a:ext>
                </a:extLst>
              </p:cNvPr>
              <p:cNvCxnSpPr/>
              <p:nvPr/>
            </p:nvCxnSpPr>
            <p:spPr bwMode="auto">
              <a:xfrm>
                <a:off x="7238999" y="2514600"/>
                <a:ext cx="9486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551BE835-81D1-74B8-3761-94733083CDC3}"/>
                  </a:ext>
                </a:extLst>
              </p:cNvPr>
              <p:cNvCxnSpPr/>
              <p:nvPr/>
            </p:nvCxnSpPr>
            <p:spPr bwMode="auto">
              <a:xfrm>
                <a:off x="6728503" y="2514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89981EA9-4798-7832-BE33-E0219ACA8CF8}"/>
                  </a:ext>
                </a:extLst>
              </p:cNvPr>
              <p:cNvCxnSpPr/>
              <p:nvPr/>
            </p:nvCxnSpPr>
            <p:spPr bwMode="auto">
              <a:xfrm>
                <a:off x="6381750" y="2516372"/>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61E2B456-1AC1-363C-0B46-7EAB01494DFD}"/>
                  </a:ext>
                </a:extLst>
              </p:cNvPr>
              <p:cNvCxnSpPr/>
              <p:nvPr/>
            </p:nvCxnSpPr>
            <p:spPr bwMode="auto">
              <a:xfrm>
                <a:off x="2411600" y="2514600"/>
                <a:ext cx="44273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36" name="Straight Connector 14335">
                <a:extLst>
                  <a:ext uri="{FF2B5EF4-FFF2-40B4-BE49-F238E27FC236}">
                    <a16:creationId xmlns:a16="http://schemas.microsoft.com/office/drawing/2014/main" id="{3A04E5F9-911C-92A0-DCE7-92C6A4982732}"/>
                  </a:ext>
                </a:extLst>
              </p:cNvPr>
              <p:cNvCxnSpPr/>
              <p:nvPr/>
            </p:nvCxnSpPr>
            <p:spPr bwMode="auto">
              <a:xfrm>
                <a:off x="7353300" y="2518144"/>
                <a:ext cx="4762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4349" name="Group 14348">
            <a:extLst>
              <a:ext uri="{FF2B5EF4-FFF2-40B4-BE49-F238E27FC236}">
                <a16:creationId xmlns:a16="http://schemas.microsoft.com/office/drawing/2014/main" id="{44187985-1B5E-82E4-8AA7-497F15E9E701}"/>
              </a:ext>
            </a:extLst>
          </p:cNvPr>
          <p:cNvGrpSpPr/>
          <p:nvPr/>
        </p:nvGrpSpPr>
        <p:grpSpPr>
          <a:xfrm>
            <a:off x="2342401" y="2586251"/>
            <a:ext cx="1241273" cy="1528549"/>
            <a:chOff x="2367801" y="2738651"/>
            <a:chExt cx="1241273" cy="1528549"/>
          </a:xfrm>
        </p:grpSpPr>
        <p:cxnSp>
          <p:nvCxnSpPr>
            <p:cNvPr id="14341" name="Straight Connector 14340">
              <a:extLst>
                <a:ext uri="{FF2B5EF4-FFF2-40B4-BE49-F238E27FC236}">
                  <a16:creationId xmlns:a16="http://schemas.microsoft.com/office/drawing/2014/main" id="{67D0BD49-D282-C77B-9EBE-04AEE51E7D60}"/>
                </a:ext>
              </a:extLst>
            </p:cNvPr>
            <p:cNvCxnSpPr/>
            <p:nvPr/>
          </p:nvCxnSpPr>
          <p:spPr bwMode="auto">
            <a:xfrm>
              <a:off x="2367801" y="4267200"/>
              <a:ext cx="146799"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2" name="Straight Connector 14341">
              <a:extLst>
                <a:ext uri="{FF2B5EF4-FFF2-40B4-BE49-F238E27FC236}">
                  <a16:creationId xmlns:a16="http://schemas.microsoft.com/office/drawing/2014/main" id="{387216F8-907D-73E1-4189-8657233ADD56}"/>
                </a:ext>
              </a:extLst>
            </p:cNvPr>
            <p:cNvCxnSpPr/>
            <p:nvPr/>
          </p:nvCxnSpPr>
          <p:spPr bwMode="auto">
            <a:xfrm flipV="1">
              <a:off x="2514600" y="2738651"/>
              <a:ext cx="0" cy="152795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5" name="Straight Connector 14344">
              <a:extLst>
                <a:ext uri="{FF2B5EF4-FFF2-40B4-BE49-F238E27FC236}">
                  <a16:creationId xmlns:a16="http://schemas.microsoft.com/office/drawing/2014/main" id="{BCBDB1B4-28C9-2F4A-9AB2-F5AC2502FBFE}"/>
                </a:ext>
              </a:extLst>
            </p:cNvPr>
            <p:cNvCxnSpPr/>
            <p:nvPr/>
          </p:nvCxnSpPr>
          <p:spPr bwMode="auto">
            <a:xfrm>
              <a:off x="2999474" y="2738651"/>
              <a:ext cx="609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355" name="Straight Connector 14354">
            <a:extLst>
              <a:ext uri="{FF2B5EF4-FFF2-40B4-BE49-F238E27FC236}">
                <a16:creationId xmlns:a16="http://schemas.microsoft.com/office/drawing/2014/main" id="{07348075-B3AC-7575-52C5-DC6892F3AE4B}"/>
              </a:ext>
            </a:extLst>
          </p:cNvPr>
          <p:cNvCxnSpPr/>
          <p:nvPr/>
        </p:nvCxnSpPr>
        <p:spPr bwMode="auto">
          <a:xfrm>
            <a:off x="2489200" y="2590800"/>
            <a:ext cx="482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9" name="Right Brace 14358">
            <a:extLst>
              <a:ext uri="{FF2B5EF4-FFF2-40B4-BE49-F238E27FC236}">
                <a16:creationId xmlns:a16="http://schemas.microsoft.com/office/drawing/2014/main" id="{1FC01A72-222F-7EEC-B44A-309D13A6D074}"/>
              </a:ext>
            </a:extLst>
          </p:cNvPr>
          <p:cNvSpPr/>
          <p:nvPr/>
        </p:nvSpPr>
        <p:spPr bwMode="auto">
          <a:xfrm>
            <a:off x="2057400" y="3692317"/>
            <a:ext cx="285001" cy="843772"/>
          </a:xfrm>
          <a:prstGeom prst="rightBrace">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362" name="Group 14361">
            <a:extLst>
              <a:ext uri="{FF2B5EF4-FFF2-40B4-BE49-F238E27FC236}">
                <a16:creationId xmlns:a16="http://schemas.microsoft.com/office/drawing/2014/main" id="{2C0C7ED8-D8CE-7CA5-D896-5B1C2852D52E}"/>
              </a:ext>
            </a:extLst>
          </p:cNvPr>
          <p:cNvGrpSpPr/>
          <p:nvPr/>
        </p:nvGrpSpPr>
        <p:grpSpPr>
          <a:xfrm>
            <a:off x="1905000" y="2747445"/>
            <a:ext cx="1752600" cy="2129355"/>
            <a:chOff x="1783601" y="2582344"/>
            <a:chExt cx="1752600" cy="2129355"/>
          </a:xfrm>
        </p:grpSpPr>
        <p:cxnSp>
          <p:nvCxnSpPr>
            <p:cNvPr id="14363" name="Straight Connector 14362">
              <a:extLst>
                <a:ext uri="{FF2B5EF4-FFF2-40B4-BE49-F238E27FC236}">
                  <a16:creationId xmlns:a16="http://schemas.microsoft.com/office/drawing/2014/main" id="{E152490F-8F2C-8DBF-9A04-9DF719150838}"/>
                </a:ext>
              </a:extLst>
            </p:cNvPr>
            <p:cNvCxnSpPr/>
            <p:nvPr/>
          </p:nvCxnSpPr>
          <p:spPr bwMode="auto">
            <a:xfrm>
              <a:off x="1783601" y="4695450"/>
              <a:ext cx="76200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4" name="Straight Connector 14363">
              <a:extLst>
                <a:ext uri="{FF2B5EF4-FFF2-40B4-BE49-F238E27FC236}">
                  <a16:creationId xmlns:a16="http://schemas.microsoft.com/office/drawing/2014/main" id="{6814B185-0857-8F41-828A-C0860FADEAE7}"/>
                </a:ext>
              </a:extLst>
            </p:cNvPr>
            <p:cNvCxnSpPr/>
            <p:nvPr/>
          </p:nvCxnSpPr>
          <p:spPr bwMode="auto">
            <a:xfrm flipV="1">
              <a:off x="2545601" y="2582344"/>
              <a:ext cx="0" cy="212935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5" name="Straight Connector 14364">
              <a:extLst>
                <a:ext uri="{FF2B5EF4-FFF2-40B4-BE49-F238E27FC236}">
                  <a16:creationId xmlns:a16="http://schemas.microsoft.com/office/drawing/2014/main" id="{4992AA4E-5CC9-3971-E42B-168685713944}"/>
                </a:ext>
              </a:extLst>
            </p:cNvPr>
            <p:cNvCxnSpPr/>
            <p:nvPr/>
          </p:nvCxnSpPr>
          <p:spPr bwMode="auto">
            <a:xfrm>
              <a:off x="2545601" y="2582344"/>
              <a:ext cx="990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8" name="Straight Connector 47">
            <a:extLst>
              <a:ext uri="{FF2B5EF4-FFF2-40B4-BE49-F238E27FC236}">
                <a16:creationId xmlns:a16="http://schemas.microsoft.com/office/drawing/2014/main" id="{AA9C8B9E-DA4B-C26D-920E-D191642D8F70}"/>
              </a:ext>
            </a:extLst>
          </p:cNvPr>
          <p:cNvCxnSpPr/>
          <p:nvPr/>
        </p:nvCxnSpPr>
        <p:spPr bwMode="auto">
          <a:xfrm>
            <a:off x="1925977" y="5257800"/>
            <a:ext cx="1896729"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F32F65DA-FC80-4028-007E-7B4401651427}"/>
              </a:ext>
            </a:extLst>
          </p:cNvPr>
          <p:cNvCxnSpPr/>
          <p:nvPr/>
        </p:nvCxnSpPr>
        <p:spPr bwMode="auto">
          <a:xfrm flipV="1">
            <a:off x="3822706" y="2907953"/>
            <a:ext cx="0" cy="234984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45" name="Group 6144">
            <a:extLst>
              <a:ext uri="{FF2B5EF4-FFF2-40B4-BE49-F238E27FC236}">
                <a16:creationId xmlns:a16="http://schemas.microsoft.com/office/drawing/2014/main" id="{BA5953C1-C283-59A6-4454-EA3C498CD064}"/>
              </a:ext>
            </a:extLst>
          </p:cNvPr>
          <p:cNvGrpSpPr/>
          <p:nvPr/>
        </p:nvGrpSpPr>
        <p:grpSpPr>
          <a:xfrm>
            <a:off x="3810780" y="2907953"/>
            <a:ext cx="3599853" cy="6230"/>
            <a:chOff x="3810000" y="2889370"/>
            <a:chExt cx="3599853" cy="6230"/>
          </a:xfrm>
        </p:grpSpPr>
        <p:cxnSp>
          <p:nvCxnSpPr>
            <p:cNvPr id="51" name="Straight Connector 50">
              <a:extLst>
                <a:ext uri="{FF2B5EF4-FFF2-40B4-BE49-F238E27FC236}">
                  <a16:creationId xmlns:a16="http://schemas.microsoft.com/office/drawing/2014/main" id="{54E2A05D-4E55-F8BA-E614-DF8649D4D1BA}"/>
                </a:ext>
              </a:extLst>
            </p:cNvPr>
            <p:cNvCxnSpPr/>
            <p:nvPr/>
          </p:nvCxnSpPr>
          <p:spPr bwMode="auto">
            <a:xfrm>
              <a:off x="5817359" y="288937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EBF9EEB9-083F-B448-0A08-F3D87F90CED7}"/>
                </a:ext>
              </a:extLst>
            </p:cNvPr>
            <p:cNvCxnSpPr/>
            <p:nvPr/>
          </p:nvCxnSpPr>
          <p:spPr bwMode="auto">
            <a:xfrm>
              <a:off x="5012076" y="2895600"/>
              <a:ext cx="9486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B9DAB660-1834-15C7-6CF7-1B96EB31CF10}"/>
                </a:ext>
              </a:extLst>
            </p:cNvPr>
            <p:cNvCxnSpPr/>
            <p:nvPr/>
          </p:nvCxnSpPr>
          <p:spPr bwMode="auto">
            <a:xfrm>
              <a:off x="4267200" y="2895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2C59CCE4-9624-4F19-6527-3D332710A022}"/>
                </a:ext>
              </a:extLst>
            </p:cNvPr>
            <p:cNvCxnSpPr/>
            <p:nvPr/>
          </p:nvCxnSpPr>
          <p:spPr bwMode="auto">
            <a:xfrm>
              <a:off x="3988582" y="2895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E17E1828-204A-C931-489D-4E55DD75B9DB}"/>
                </a:ext>
              </a:extLst>
            </p:cNvPr>
            <p:cNvCxnSpPr/>
            <p:nvPr/>
          </p:nvCxnSpPr>
          <p:spPr bwMode="auto">
            <a:xfrm>
              <a:off x="3810000" y="2895600"/>
              <a:ext cx="53567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33EA345B-9FD2-5DB7-B194-8EF2FCA6B454}"/>
                </a:ext>
              </a:extLst>
            </p:cNvPr>
            <p:cNvCxnSpPr/>
            <p:nvPr/>
          </p:nvCxnSpPr>
          <p:spPr bwMode="auto">
            <a:xfrm>
              <a:off x="5063447" y="2895600"/>
              <a:ext cx="4762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A07D6F89-88FD-F1D0-8FF2-64B657AFA6D9}"/>
                </a:ext>
              </a:extLst>
            </p:cNvPr>
            <p:cNvCxnSpPr/>
            <p:nvPr/>
          </p:nvCxnSpPr>
          <p:spPr bwMode="auto">
            <a:xfrm>
              <a:off x="6613606" y="288937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227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3BBFE-9F77-A190-D6A7-57AEEF247C96}"/>
              </a:ext>
            </a:extLst>
          </p:cNvPr>
          <p:cNvPicPr>
            <a:picLocks noChangeAspect="1"/>
          </p:cNvPicPr>
          <p:nvPr/>
        </p:nvPicPr>
        <p:blipFill>
          <a:blip r:embed="rId3"/>
          <a:stretch>
            <a:fillRect/>
          </a:stretch>
        </p:blipFill>
        <p:spPr>
          <a:xfrm>
            <a:off x="2618822" y="2355236"/>
            <a:ext cx="2843212" cy="3710831"/>
          </a:xfrm>
          <a:prstGeom prst="rect">
            <a:avLst/>
          </a:prstGeom>
          <a:ln>
            <a:solidFill>
              <a:schemeClr val="tx1"/>
            </a:solidFill>
          </a:ln>
        </p:spPr>
      </p:pic>
      <p:pic>
        <p:nvPicPr>
          <p:cNvPr id="1536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43050"/>
            <a:ext cx="42576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Title 1"/>
          <p:cNvSpPr>
            <a:spLocks noGrp="1"/>
          </p:cNvSpPr>
          <p:nvPr>
            <p:ph type="title"/>
          </p:nvPr>
        </p:nvSpPr>
        <p:spPr/>
        <p:txBody>
          <a:bodyPr/>
          <a:lstStyle/>
          <a:p>
            <a:r>
              <a:rPr lang="en-US" altLang="en-US"/>
              <a:t>View Conformance Profile Vocabulary</a:t>
            </a:r>
            <a:endParaRPr lang="en-US" altLang="en-US" sz="1800"/>
          </a:p>
        </p:txBody>
      </p:sp>
      <p:grpSp>
        <p:nvGrpSpPr>
          <p:cNvPr id="4" name="Group 3">
            <a:extLst>
              <a:ext uri="{FF2B5EF4-FFF2-40B4-BE49-F238E27FC236}">
                <a16:creationId xmlns:a16="http://schemas.microsoft.com/office/drawing/2014/main" id="{F251F33E-14BA-EDFE-5073-5056FECFB21F}"/>
              </a:ext>
            </a:extLst>
          </p:cNvPr>
          <p:cNvGrpSpPr/>
          <p:nvPr/>
        </p:nvGrpSpPr>
        <p:grpSpPr>
          <a:xfrm>
            <a:off x="108200" y="1066800"/>
            <a:ext cx="1971675" cy="355600"/>
            <a:chOff x="104775" y="1295400"/>
            <a:chExt cx="1971675" cy="355600"/>
          </a:xfrm>
        </p:grpSpPr>
        <p:sp>
          <p:nvSpPr>
            <p:cNvPr id="26" name="TextBox 25"/>
            <p:cNvSpPr txBox="1">
              <a:spLocks noChangeArrowheads="1"/>
            </p:cNvSpPr>
            <p:nvPr/>
          </p:nvSpPr>
          <p:spPr bwMode="auto">
            <a:xfrm>
              <a:off x="252413" y="1435100"/>
              <a:ext cx="1824037"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Select the </a:t>
              </a:r>
              <a:r>
                <a:rPr lang="en-US" sz="800" dirty="0">
                  <a:cs typeface="+mn-cs"/>
                </a:rPr>
                <a:t>Value Sets</a:t>
              </a:r>
              <a:r>
                <a:rPr lang="en-US" sz="800" b="0" dirty="0">
                  <a:cs typeface="+mn-cs"/>
                </a:rPr>
                <a:t> tab.</a:t>
              </a:r>
            </a:p>
          </p:txBody>
        </p:sp>
        <p:sp>
          <p:nvSpPr>
            <p:cNvPr id="27" name="Oval 26"/>
            <p:cNvSpPr/>
            <p:nvPr/>
          </p:nvSpPr>
          <p:spPr bwMode="auto">
            <a:xfrm>
              <a:off x="104775" y="12954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11</a:t>
              </a:r>
            </a:p>
          </p:txBody>
        </p:sp>
      </p:grpSp>
      <p:grpSp>
        <p:nvGrpSpPr>
          <p:cNvPr id="15378" name="Group 3"/>
          <p:cNvGrpSpPr>
            <a:grpSpLocks/>
          </p:cNvGrpSpPr>
          <p:nvPr/>
        </p:nvGrpSpPr>
        <p:grpSpPr bwMode="auto">
          <a:xfrm>
            <a:off x="35959" y="2074417"/>
            <a:ext cx="2643189" cy="724475"/>
            <a:chOff x="103985" y="3092493"/>
            <a:chExt cx="2644454" cy="724533"/>
          </a:xfrm>
        </p:grpSpPr>
        <p:grpSp>
          <p:nvGrpSpPr>
            <p:cNvPr id="15380" name="Group 37"/>
            <p:cNvGrpSpPr>
              <a:grpSpLocks/>
            </p:cNvGrpSpPr>
            <p:nvPr/>
          </p:nvGrpSpPr>
          <p:grpSpPr bwMode="auto">
            <a:xfrm>
              <a:off x="103985" y="3092493"/>
              <a:ext cx="2318860" cy="724533"/>
              <a:chOff x="523481" y="3429711"/>
              <a:chExt cx="2376441" cy="723309"/>
            </a:xfrm>
          </p:grpSpPr>
          <p:sp>
            <p:nvSpPr>
              <p:cNvPr id="31" name="TextBox 30"/>
              <p:cNvSpPr txBox="1">
                <a:spLocks noChangeArrowheads="1"/>
              </p:cNvSpPr>
              <p:nvPr/>
            </p:nvSpPr>
            <p:spPr bwMode="auto">
              <a:xfrm>
                <a:off x="674859" y="3569186"/>
                <a:ext cx="2225063" cy="583834"/>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This display presents an interactive interface that a</a:t>
                </a:r>
                <a:r>
                  <a:rPr lang="en-US" sz="800" b="0" dirty="0"/>
                  <a:t>llows the Tester to look up the table value that generated an error and view valid values to correct the message</a:t>
                </a:r>
                <a:r>
                  <a:rPr lang="en-US" sz="800" b="0" dirty="0">
                    <a:cs typeface="+mn-cs"/>
                  </a:rPr>
                  <a:t>.</a:t>
                </a:r>
              </a:p>
            </p:txBody>
          </p:sp>
          <p:sp>
            <p:nvSpPr>
              <p:cNvPr id="32" name="Oval 31"/>
              <p:cNvSpPr/>
              <p:nvPr/>
            </p:nvSpPr>
            <p:spPr bwMode="auto">
              <a:xfrm>
                <a:off x="523481" y="3429711"/>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422845" y="3608919"/>
              <a:ext cx="32559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a:extLst>
              <a:ext uri="{FF2B5EF4-FFF2-40B4-BE49-F238E27FC236}">
                <a16:creationId xmlns:a16="http://schemas.microsoft.com/office/drawing/2014/main" id="{CF84460B-EDBA-F919-740D-FCF1FD90A48C}"/>
              </a:ext>
            </a:extLst>
          </p:cNvPr>
          <p:cNvGrpSpPr/>
          <p:nvPr/>
        </p:nvGrpSpPr>
        <p:grpSpPr>
          <a:xfrm>
            <a:off x="2079875" y="1296624"/>
            <a:ext cx="4095750" cy="251551"/>
            <a:chOff x="2079875" y="1296624"/>
            <a:chExt cx="4095750" cy="251551"/>
          </a:xfrm>
        </p:grpSpPr>
        <p:cxnSp>
          <p:nvCxnSpPr>
            <p:cNvPr id="2" name="Straight Connector 1">
              <a:extLst>
                <a:ext uri="{FF2B5EF4-FFF2-40B4-BE49-F238E27FC236}">
                  <a16:creationId xmlns:a16="http://schemas.microsoft.com/office/drawing/2014/main" id="{4B36F2A6-F35C-798E-B2CD-7BE73D1EC96B}"/>
                </a:ext>
              </a:extLst>
            </p:cNvPr>
            <p:cNvCxnSpPr/>
            <p:nvPr/>
          </p:nvCxnSpPr>
          <p:spPr bwMode="auto">
            <a:xfrm flipH="1">
              <a:off x="6172200" y="1296624"/>
              <a:ext cx="3425" cy="2515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Connector 2">
              <a:extLst>
                <a:ext uri="{FF2B5EF4-FFF2-40B4-BE49-F238E27FC236}">
                  <a16:creationId xmlns:a16="http://schemas.microsoft.com/office/drawing/2014/main" id="{586FB8BC-13BB-8CA5-7DD7-913682FF9A78}"/>
                </a:ext>
              </a:extLst>
            </p:cNvPr>
            <p:cNvCxnSpPr/>
            <p:nvPr/>
          </p:nvCxnSpPr>
          <p:spPr bwMode="auto">
            <a:xfrm>
              <a:off x="2079875" y="1309136"/>
              <a:ext cx="409575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 name="Picture 8">
            <a:extLst>
              <a:ext uri="{FF2B5EF4-FFF2-40B4-BE49-F238E27FC236}">
                <a16:creationId xmlns:a16="http://schemas.microsoft.com/office/drawing/2014/main" id="{D8719623-329F-E67D-60A6-C8A4D8E97B5F}"/>
              </a:ext>
            </a:extLst>
          </p:cNvPr>
          <p:cNvPicPr>
            <a:picLocks noChangeAspect="1"/>
          </p:cNvPicPr>
          <p:nvPr/>
        </p:nvPicPr>
        <p:blipFill>
          <a:blip r:embed="rId5"/>
          <a:stretch>
            <a:fillRect/>
          </a:stretch>
        </p:blipFill>
        <p:spPr>
          <a:xfrm>
            <a:off x="5694734" y="3414444"/>
            <a:ext cx="3373066" cy="2640602"/>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70815E43-A895-2D0B-9ECA-B74CDE8378BB}"/>
              </a:ext>
            </a:extLst>
          </p:cNvPr>
          <p:cNvCxnSpPr/>
          <p:nvPr/>
        </p:nvCxnSpPr>
        <p:spPr bwMode="auto">
          <a:xfrm>
            <a:off x="4677216" y="3505200"/>
            <a:ext cx="1017518" cy="0"/>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3">
            <a:extLst>
              <a:ext uri="{FF2B5EF4-FFF2-40B4-BE49-F238E27FC236}">
                <a16:creationId xmlns:a16="http://schemas.microsoft.com/office/drawing/2014/main" id="{4BBF7744-1F1C-0556-FCEA-9A139B0F6CA2}"/>
              </a:ext>
            </a:extLst>
          </p:cNvPr>
          <p:cNvGrpSpPr>
            <a:grpSpLocks/>
          </p:cNvGrpSpPr>
          <p:nvPr/>
        </p:nvGrpSpPr>
        <p:grpSpPr bwMode="auto">
          <a:xfrm>
            <a:off x="6084913" y="2350644"/>
            <a:ext cx="2333597" cy="1056425"/>
            <a:chOff x="129238" y="3211006"/>
            <a:chExt cx="2334714" cy="1056510"/>
          </a:xfrm>
        </p:grpSpPr>
        <p:grpSp>
          <p:nvGrpSpPr>
            <p:cNvPr id="14" name="Group 37">
              <a:extLst>
                <a:ext uri="{FF2B5EF4-FFF2-40B4-BE49-F238E27FC236}">
                  <a16:creationId xmlns:a16="http://schemas.microsoft.com/office/drawing/2014/main" id="{5D785A63-223E-38E2-6A25-46FC9C835A8E}"/>
                </a:ext>
              </a:extLst>
            </p:cNvPr>
            <p:cNvGrpSpPr>
              <a:grpSpLocks/>
            </p:cNvGrpSpPr>
            <p:nvPr/>
          </p:nvGrpSpPr>
          <p:grpSpPr bwMode="auto">
            <a:xfrm>
              <a:off x="129238" y="3211006"/>
              <a:ext cx="2334714" cy="748122"/>
              <a:chOff x="549361" y="3548022"/>
              <a:chExt cx="2392689" cy="746858"/>
            </a:xfrm>
          </p:grpSpPr>
          <p:sp>
            <p:nvSpPr>
              <p:cNvPr id="16" name="TextBox 15">
                <a:extLst>
                  <a:ext uri="{FF2B5EF4-FFF2-40B4-BE49-F238E27FC236}">
                    <a16:creationId xmlns:a16="http://schemas.microsoft.com/office/drawing/2014/main" id="{BE7A529A-B015-BBB3-353F-D427F2E45854}"/>
                  </a:ext>
                </a:extLst>
              </p:cNvPr>
              <p:cNvSpPr txBox="1">
                <a:spLocks noChangeArrowheads="1"/>
              </p:cNvSpPr>
              <p:nvPr/>
            </p:nvSpPr>
            <p:spPr bwMode="auto">
              <a:xfrm>
                <a:off x="716987" y="3711046"/>
                <a:ext cx="2225063" cy="583834"/>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The search feature includes the capability to search based on </a:t>
                </a:r>
                <a:r>
                  <a:rPr lang="en-US" sz="800" dirty="0">
                    <a:cs typeface="+mn-cs"/>
                  </a:rPr>
                  <a:t>Binding Identifier,</a:t>
                </a:r>
                <a:r>
                  <a:rPr lang="en-US" sz="800" b="0" dirty="0">
                    <a:cs typeface="+mn-cs"/>
                  </a:rPr>
                  <a:t> </a:t>
                </a:r>
                <a:r>
                  <a:rPr lang="en-US" sz="800" dirty="0">
                    <a:cs typeface="+mn-cs"/>
                  </a:rPr>
                  <a:t>Value Set Name</a:t>
                </a:r>
                <a:r>
                  <a:rPr lang="en-US" sz="800" b="0" dirty="0">
                    <a:cs typeface="+mn-cs"/>
                  </a:rPr>
                  <a:t>, </a:t>
                </a:r>
                <a:r>
                  <a:rPr lang="en-US" sz="800" dirty="0">
                    <a:cs typeface="+mn-cs"/>
                  </a:rPr>
                  <a:t>Value Set Code</a:t>
                </a:r>
                <a:r>
                  <a:rPr lang="en-US" sz="800" b="0" dirty="0">
                    <a:cs typeface="+mn-cs"/>
                  </a:rPr>
                  <a:t>, and </a:t>
                </a:r>
                <a:r>
                  <a:rPr lang="en-US" sz="800" dirty="0">
                    <a:cs typeface="+mn-cs"/>
                  </a:rPr>
                  <a:t>Description</a:t>
                </a:r>
                <a:r>
                  <a:rPr lang="en-US" sz="800" b="0" dirty="0">
                    <a:cs typeface="+mn-cs"/>
                  </a:rPr>
                  <a:t>.</a:t>
                </a:r>
              </a:p>
            </p:txBody>
          </p:sp>
          <p:sp>
            <p:nvSpPr>
              <p:cNvPr id="17" name="Oval 16">
                <a:extLst>
                  <a:ext uri="{FF2B5EF4-FFF2-40B4-BE49-F238E27FC236}">
                    <a16:creationId xmlns:a16="http://schemas.microsoft.com/office/drawing/2014/main" id="{D5AB05D1-B15C-1B2D-90CC-11B7D860E568}"/>
                  </a:ext>
                </a:extLst>
              </p:cNvPr>
              <p:cNvSpPr/>
              <p:nvPr/>
            </p:nvSpPr>
            <p:spPr bwMode="auto">
              <a:xfrm>
                <a:off x="549361" y="3548022"/>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15" name="Straight Connector 14">
              <a:extLst>
                <a:ext uri="{FF2B5EF4-FFF2-40B4-BE49-F238E27FC236}">
                  <a16:creationId xmlns:a16="http://schemas.microsoft.com/office/drawing/2014/main" id="{E881F283-9543-9DC0-1F07-E85DE598F10E}"/>
                </a:ext>
              </a:extLst>
            </p:cNvPr>
            <p:cNvCxnSpPr/>
            <p:nvPr/>
          </p:nvCxnSpPr>
          <p:spPr bwMode="auto">
            <a:xfrm>
              <a:off x="1426212" y="3940147"/>
              <a:ext cx="0" cy="32736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1258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252967070"/>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Safar, and Edge.</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4419600" cy="276999"/>
          </a:xfrm>
        </p:spPr>
        <p:txBody>
          <a:bodyPr/>
          <a:lstStyle/>
          <a:p>
            <a:pPr eaLnBrk="1" hangingPunct="1"/>
            <a:r>
              <a:rPr lang="en-US" sz="1200" u="sng" kern="1200" dirty="0">
                <a:solidFill>
                  <a:schemeClr val="dk1"/>
                </a:solidFill>
                <a:hlinkClick r:id="rId3"/>
              </a:rPr>
              <a:t>http://hl7v2-ss-r2-testing.nist.gov/</a:t>
            </a:r>
            <a:endParaRPr lang="en-US" sz="1200" b="0" dirty="0">
              <a:latin typeface="+mn-lt"/>
            </a:endParaRPr>
          </a:p>
        </p:txBody>
      </p:sp>
    </p:spTree>
    <p:extLst>
      <p:ext uri="{BB962C8B-B14F-4D97-AF65-F5344CB8AC3E}">
        <p14:creationId xmlns:p14="http://schemas.microsoft.com/office/powerpoint/2010/main" val="170008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228600" y="2371725"/>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Context-free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320906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996E4F-EB7A-27A1-9E7D-1B885C0BE699}"/>
              </a:ext>
            </a:extLst>
          </p:cNvPr>
          <p:cNvPicPr>
            <a:picLocks noChangeAspect="1"/>
          </p:cNvPicPr>
          <p:nvPr/>
        </p:nvPicPr>
        <p:blipFill>
          <a:blip r:embed="rId2"/>
          <a:stretch>
            <a:fillRect/>
          </a:stretch>
        </p:blipFill>
        <p:spPr>
          <a:xfrm>
            <a:off x="311003" y="3776713"/>
            <a:ext cx="3251546" cy="1534793"/>
          </a:xfrm>
          <a:prstGeom prst="rect">
            <a:avLst/>
          </a:prstGeom>
          <a:ln>
            <a:solidFill>
              <a:schemeClr val="tx1"/>
            </a:solidFill>
          </a:ln>
        </p:spPr>
      </p:pic>
      <p:pic>
        <p:nvPicPr>
          <p:cNvPr id="2" name="Picture 1">
            <a:extLst>
              <a:ext uri="{FF2B5EF4-FFF2-40B4-BE49-F238E27FC236}">
                <a16:creationId xmlns:a16="http://schemas.microsoft.com/office/drawing/2014/main" id="{5519F53B-F58D-4765-A81B-1F2A91E5C5AA}"/>
              </a:ext>
            </a:extLst>
          </p:cNvPr>
          <p:cNvPicPr>
            <a:picLocks noChangeAspect="1"/>
          </p:cNvPicPr>
          <p:nvPr/>
        </p:nvPicPr>
        <p:blipFill>
          <a:blip r:embed="rId3"/>
          <a:stretch>
            <a:fillRect/>
          </a:stretch>
        </p:blipFill>
        <p:spPr>
          <a:xfrm>
            <a:off x="3908911" y="2187306"/>
            <a:ext cx="4923546" cy="492838"/>
          </a:xfrm>
          <a:prstGeom prst="rect">
            <a:avLst/>
          </a:prstGeom>
        </p:spPr>
      </p:pic>
      <p:sp>
        <p:nvSpPr>
          <p:cNvPr id="5124" name="Title 1"/>
          <p:cNvSpPr>
            <a:spLocks noGrp="1"/>
          </p:cNvSpPr>
          <p:nvPr>
            <p:ph type="title"/>
          </p:nvPr>
        </p:nvSpPr>
        <p:spPr/>
        <p:txBody>
          <a:bodyPr/>
          <a:lstStyle/>
          <a:p>
            <a:r>
              <a:rPr lang="en-US" altLang="en-US" dirty="0"/>
              <a:t>Syndromic Surveillance Context-free Testing </a:t>
            </a:r>
            <a:endParaRPr lang="en-US" altLang="en-US" sz="1800" dirty="0"/>
          </a:p>
        </p:txBody>
      </p:sp>
      <p:sp>
        <p:nvSpPr>
          <p:cNvPr id="5162" name="TextBox 12"/>
          <p:cNvSpPr txBox="1">
            <a:spLocks noChangeArrowheads="1"/>
          </p:cNvSpPr>
          <p:nvPr/>
        </p:nvSpPr>
        <p:spPr bwMode="auto">
          <a:xfrm>
            <a:off x="665707" y="2191544"/>
            <a:ext cx="2801938"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fontAlgn="base" hangingPunct="1">
              <a:spcBef>
                <a:spcPct val="0"/>
              </a:spcBef>
              <a:spcAft>
                <a:spcPct val="0"/>
              </a:spcAft>
              <a:defRPr/>
            </a:pPr>
            <a:r>
              <a:rPr lang="en-US" sz="800" b="0" dirty="0">
                <a:solidFill>
                  <a:srgbClr val="000000"/>
                </a:solidFill>
              </a:rPr>
              <a:t>Open Syndromic Surveillance Test Suite using link </a:t>
            </a:r>
            <a:r>
              <a:rPr lang="en-US" sz="800" dirty="0">
                <a:solidFill>
                  <a:schemeClr val="dk1"/>
                </a:solidFill>
                <a:hlinkClick r:id="rId4"/>
              </a:rPr>
              <a:t>http://hl7v2-ss-r2-testing.nist.gov/</a:t>
            </a:r>
            <a:r>
              <a:rPr lang="en-US" sz="800" dirty="0">
                <a:solidFill>
                  <a:schemeClr val="dk1"/>
                </a:solidFill>
              </a:rPr>
              <a:t> , </a:t>
            </a:r>
            <a:r>
              <a:rPr lang="en-US" sz="800" b="0" dirty="0">
                <a:solidFill>
                  <a:srgbClr val="000000"/>
                </a:solidFill>
              </a:rPr>
              <a:t>and click on </a:t>
            </a:r>
            <a:r>
              <a:rPr lang="en-US" sz="800" dirty="0">
                <a:solidFill>
                  <a:srgbClr val="000000"/>
                </a:solidFill>
              </a:rPr>
              <a:t>Context-free </a:t>
            </a:r>
            <a:r>
              <a:rPr lang="en-US" sz="800" b="0" dirty="0">
                <a:solidFill>
                  <a:srgbClr val="000000"/>
                </a:solidFill>
              </a:rPr>
              <a:t>Validation tab.</a:t>
            </a:r>
          </a:p>
        </p:txBody>
      </p:sp>
      <p:sp>
        <p:nvSpPr>
          <p:cNvPr id="52" name="Oval 51"/>
          <p:cNvSpPr/>
          <p:nvPr/>
        </p:nvSpPr>
        <p:spPr bwMode="auto">
          <a:xfrm>
            <a:off x="506675" y="2057400"/>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1</a:t>
            </a:r>
          </a:p>
        </p:txBody>
      </p:sp>
      <p:graphicFrame>
        <p:nvGraphicFramePr>
          <p:cNvPr id="31" name="Table 30"/>
          <p:cNvGraphicFramePr>
            <a:graphicFrameLocks noGrp="1"/>
          </p:cNvGraphicFramePr>
          <p:nvPr>
            <p:extLst>
              <p:ext uri="{D42A27DB-BD31-4B8C-83A1-F6EECF244321}">
                <p14:modId xmlns:p14="http://schemas.microsoft.com/office/powerpoint/2010/main" val="4217595067"/>
              </p:ext>
            </p:extLst>
          </p:nvPr>
        </p:nvGraphicFramePr>
        <p:xfrm>
          <a:off x="4776658" y="685800"/>
          <a:ext cx="3986342" cy="1219200"/>
        </p:xfrm>
        <a:graphic>
          <a:graphicData uri="http://schemas.openxmlformats.org/drawingml/2006/table">
            <a:tbl>
              <a:tblPr firstRow="1" bandRow="1">
                <a:tableStyleId>{5C22544A-7EE6-4342-B048-85BDC9FD1C3A}</a:tableStyleId>
              </a:tblPr>
              <a:tblGrid>
                <a:gridCol w="3986342">
                  <a:extLst>
                    <a:ext uri="{9D8B030D-6E8A-4147-A177-3AD203B41FA5}">
                      <a16:colId xmlns:a16="http://schemas.microsoft.com/office/drawing/2014/main" val="20000"/>
                    </a:ext>
                  </a:extLst>
                </a:gridCol>
              </a:tblGrid>
              <a:tr h="473411">
                <a:tc>
                  <a:txBody>
                    <a:bodyPr/>
                    <a:lstStyle/>
                    <a:p>
                      <a:pPr algn="ctr"/>
                      <a:r>
                        <a:rPr lang="en-US" sz="1600" dirty="0">
                          <a:solidFill>
                            <a:schemeClr val="bg1"/>
                          </a:solidFill>
                        </a:rPr>
                        <a:t>Context-free</a:t>
                      </a:r>
                      <a:r>
                        <a:rPr lang="en-US" sz="1600" baseline="0" dirty="0">
                          <a:solidFill>
                            <a:schemeClr val="bg1"/>
                          </a:solidFill>
                        </a:rPr>
                        <a:t> </a:t>
                      </a:r>
                      <a:r>
                        <a:rPr lang="en-US" sz="1600" dirty="0">
                          <a:solidFill>
                            <a:schemeClr val="bg1"/>
                          </a:solidFill>
                        </a:rPr>
                        <a:t>Validation </a:t>
                      </a:r>
                      <a:r>
                        <a:rPr lang="en-US" sz="1600" baseline="0" dirty="0">
                          <a:solidFill>
                            <a:schemeClr val="bg1"/>
                          </a:solidFill>
                        </a:rPr>
                        <a:t>page</a:t>
                      </a:r>
                      <a:endParaRPr lang="en-US" sz="1600" dirty="0">
                        <a:solidFill>
                          <a:schemeClr val="bg1"/>
                        </a:solidFill>
                      </a:endParaRPr>
                    </a:p>
                  </a:txBody>
                  <a:tcPr marL="91465" marR="91465" marT="45707" marB="4570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745789">
                <a:tc>
                  <a:txBody>
                    <a:bodyPr/>
                    <a:lstStyle/>
                    <a:p>
                      <a:pPr algn="ctr"/>
                      <a:r>
                        <a:rPr lang="en-US" sz="1000" dirty="0"/>
                        <a:t>This</a:t>
                      </a:r>
                      <a:r>
                        <a:rPr lang="en-US" sz="1000" baseline="0" dirty="0"/>
                        <a:t> page </a:t>
                      </a:r>
                      <a:r>
                        <a:rPr lang="en-US" sz="1000" kern="1200" dirty="0">
                          <a:solidFill>
                            <a:schemeClr val="dk1"/>
                          </a:solidFill>
                          <a:effectLst/>
                          <a:latin typeface="+mn-lt"/>
                          <a:ea typeface="+mn-ea"/>
                          <a:cs typeface="+mn-cs"/>
                        </a:rPr>
                        <a:t>validates any Syndromic Surveillance message created by the HIT Module. Testing will include the technical requirements and content-specific requirements specified in the selected conformance profile.</a:t>
                      </a:r>
                      <a:endParaRPr lang="en-US" sz="1000" dirty="0"/>
                    </a:p>
                  </a:txBody>
                  <a:tcPr marL="91465" marR="91465" marT="45707" marB="4570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6" name="Straight Connector 5"/>
          <p:cNvCxnSpPr>
            <a:stCxn id="5162" idx="3"/>
          </p:cNvCxnSpPr>
          <p:nvPr/>
        </p:nvCxnSpPr>
        <p:spPr bwMode="auto">
          <a:xfrm>
            <a:off x="3467645" y="2422377"/>
            <a:ext cx="1217861" cy="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0" name="Table 29"/>
          <p:cNvGraphicFramePr>
            <a:graphicFrameLocks noGrp="1"/>
          </p:cNvGraphicFramePr>
          <p:nvPr>
            <p:extLst>
              <p:ext uri="{D42A27DB-BD31-4B8C-83A1-F6EECF244321}">
                <p14:modId xmlns:p14="http://schemas.microsoft.com/office/powerpoint/2010/main" val="2209274883"/>
              </p:ext>
            </p:extLst>
          </p:nvPr>
        </p:nvGraphicFramePr>
        <p:xfrm>
          <a:off x="430686" y="689984"/>
          <a:ext cx="4015830" cy="1211595"/>
        </p:xfrm>
        <a:graphic>
          <a:graphicData uri="http://schemas.openxmlformats.org/drawingml/2006/table">
            <a:tbl>
              <a:tblPr firstRow="1" bandRow="1">
                <a:tableStyleId>{5C22544A-7EE6-4342-B048-85BDC9FD1C3A}</a:tableStyleId>
              </a:tblPr>
              <a:tblGrid>
                <a:gridCol w="4015830">
                  <a:extLst>
                    <a:ext uri="{9D8B030D-6E8A-4147-A177-3AD203B41FA5}">
                      <a16:colId xmlns:a16="http://schemas.microsoft.com/office/drawing/2014/main" val="20000"/>
                    </a:ext>
                  </a:extLst>
                </a:gridCol>
              </a:tblGrid>
              <a:tr h="485258">
                <a:tc>
                  <a:txBody>
                    <a:bodyPr/>
                    <a:lstStyle/>
                    <a:p>
                      <a:pPr algn="ctr"/>
                      <a:r>
                        <a:rPr lang="en-US" sz="1600" baseline="0" dirty="0">
                          <a:solidFill>
                            <a:schemeClr val="bg1"/>
                          </a:solidFill>
                        </a:rPr>
                        <a:t>Profile Viewer page</a:t>
                      </a:r>
                      <a:endParaRPr lang="en-US" sz="1600" dirty="0">
                        <a:solidFill>
                          <a:schemeClr val="bg1"/>
                        </a:solidFill>
                      </a:endParaRPr>
                    </a:p>
                  </a:txBody>
                  <a:tcPr marL="91486" marR="91486" marT="45697" marB="4569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726337">
                <a:tc>
                  <a:txBody>
                    <a:bodyPr/>
                    <a:lstStyle/>
                    <a:p>
                      <a:pPr algn="ctr"/>
                      <a:r>
                        <a:rPr lang="en-US" sz="1000" dirty="0"/>
                        <a:t>This page allows tester to view data element information including usage, cardinality, data type, length, table,</a:t>
                      </a:r>
                      <a:r>
                        <a:rPr lang="en-US" sz="1000" baseline="0" dirty="0"/>
                        <a:t> condition predicate </a:t>
                      </a:r>
                      <a:r>
                        <a:rPr lang="en-US" sz="1000" dirty="0"/>
                        <a:t>and conformance statements.</a:t>
                      </a:r>
                    </a:p>
                  </a:txBody>
                  <a:tcPr marL="91486" marR="91486" marT="45697" marB="4569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a:extLst>
              <a:ext uri="{FF2B5EF4-FFF2-40B4-BE49-F238E27FC236}">
                <a16:creationId xmlns:a16="http://schemas.microsoft.com/office/drawing/2014/main" id="{FA3FE67A-19DA-DDA0-DB03-FC3C27F33ECB}"/>
              </a:ext>
            </a:extLst>
          </p:cNvPr>
          <p:cNvGrpSpPr/>
          <p:nvPr/>
        </p:nvGrpSpPr>
        <p:grpSpPr>
          <a:xfrm>
            <a:off x="268350" y="2991633"/>
            <a:ext cx="1564727" cy="1547955"/>
            <a:chOff x="268350" y="3024045"/>
            <a:chExt cx="1564727" cy="1547955"/>
          </a:xfrm>
        </p:grpSpPr>
        <p:sp>
          <p:nvSpPr>
            <p:cNvPr id="5138" name="TextBox 12"/>
            <p:cNvSpPr txBox="1">
              <a:spLocks noChangeArrowheads="1"/>
            </p:cNvSpPr>
            <p:nvPr/>
          </p:nvSpPr>
          <p:spPr bwMode="auto">
            <a:xfrm>
              <a:off x="419284" y="3143196"/>
              <a:ext cx="1413793"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spcBef>
                  <a:spcPct val="0"/>
                </a:spcBef>
                <a:spcAft>
                  <a:spcPct val="0"/>
                </a:spcAft>
                <a:defRPr/>
              </a:pPr>
              <a:r>
                <a:rPr lang="en-US" dirty="0">
                  <a:solidFill>
                    <a:srgbClr val="000000"/>
                  </a:solidFill>
                </a:rPr>
                <a:t>Select </a:t>
              </a:r>
              <a:r>
                <a:rPr lang="en-US" b="1" dirty="0">
                  <a:solidFill>
                    <a:srgbClr val="000000"/>
                  </a:solidFill>
                </a:rPr>
                <a:t>Profile Group </a:t>
              </a:r>
              <a:r>
                <a:rPr lang="en-US" dirty="0">
                  <a:solidFill>
                    <a:srgbClr val="000000"/>
                  </a:solidFill>
                </a:rPr>
                <a:t> and then select the </a:t>
              </a:r>
              <a:r>
                <a:rPr lang="en-US" b="1" dirty="0">
                  <a:solidFill>
                    <a:srgbClr val="000000"/>
                  </a:solidFill>
                </a:rPr>
                <a:t>Profile</a:t>
              </a:r>
              <a:r>
                <a:rPr lang="en-US" dirty="0">
                  <a:solidFill>
                    <a:srgbClr val="000000"/>
                  </a:solidFill>
                </a:rPr>
                <a:t>.</a:t>
              </a:r>
            </a:p>
          </p:txBody>
        </p:sp>
        <p:sp>
          <p:nvSpPr>
            <p:cNvPr id="58" name="Oval 57"/>
            <p:cNvSpPr/>
            <p:nvPr/>
          </p:nvSpPr>
          <p:spPr bwMode="auto">
            <a:xfrm>
              <a:off x="268350" y="3024045"/>
              <a:ext cx="266700" cy="2667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2</a:t>
              </a:r>
            </a:p>
          </p:txBody>
        </p:sp>
        <p:cxnSp>
          <p:nvCxnSpPr>
            <p:cNvPr id="55" name="Straight Connector 54"/>
            <p:cNvCxnSpPr/>
            <p:nvPr/>
          </p:nvCxnSpPr>
          <p:spPr bwMode="auto">
            <a:xfrm flipH="1">
              <a:off x="1219200" y="3471024"/>
              <a:ext cx="9305" cy="110097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9">
            <a:extLst>
              <a:ext uri="{FF2B5EF4-FFF2-40B4-BE49-F238E27FC236}">
                <a16:creationId xmlns:a16="http://schemas.microsoft.com/office/drawing/2014/main" id="{08E3646A-ABB1-38A2-D4D3-871BB63D3F75}"/>
              </a:ext>
            </a:extLst>
          </p:cNvPr>
          <p:cNvGrpSpPr/>
          <p:nvPr/>
        </p:nvGrpSpPr>
        <p:grpSpPr>
          <a:xfrm>
            <a:off x="3562548" y="2812735"/>
            <a:ext cx="5341006" cy="3108371"/>
            <a:chOff x="3562548" y="2913325"/>
            <a:chExt cx="5341006" cy="3108371"/>
          </a:xfrm>
        </p:grpSpPr>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655" y="3038674"/>
              <a:ext cx="3770899" cy="23715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10"/>
            <p:cNvSpPr txBox="1">
              <a:spLocks noChangeArrowheads="1"/>
            </p:cNvSpPr>
            <p:nvPr/>
          </p:nvSpPr>
          <p:spPr bwMode="auto">
            <a:xfrm>
              <a:off x="3695898" y="3037117"/>
              <a:ext cx="1333302" cy="95410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Copy/Paste, or </a:t>
              </a:r>
              <a:r>
                <a:rPr lang="en-US" b="1" dirty="0">
                  <a:solidFill>
                    <a:srgbClr val="000000"/>
                  </a:solidFill>
                </a:rPr>
                <a:t>Browse </a:t>
              </a:r>
              <a:r>
                <a:rPr lang="en-US" dirty="0">
                  <a:solidFill>
                    <a:srgbClr val="000000"/>
                  </a:solidFill>
                </a:rPr>
                <a:t>to find and upload</a:t>
              </a:r>
              <a:r>
                <a:rPr lang="en-US" b="1" dirty="0">
                  <a:solidFill>
                    <a:srgbClr val="000000"/>
                  </a:solidFill>
                </a:rPr>
                <a:t>, </a:t>
              </a:r>
              <a:r>
                <a:rPr lang="en-US" dirty="0">
                  <a:solidFill>
                    <a:srgbClr val="000000"/>
                  </a:solidFill>
                </a:rPr>
                <a:t>your HL7 test message. Validation Results are displayed in the </a:t>
              </a:r>
              <a:r>
                <a:rPr lang="en-US" b="1" dirty="0">
                  <a:solidFill>
                    <a:srgbClr val="000000"/>
                  </a:solidFill>
                </a:rPr>
                <a:t>Message Validation Result </a:t>
              </a:r>
              <a:r>
                <a:rPr lang="en-US" dirty="0">
                  <a:solidFill>
                    <a:srgbClr val="000000"/>
                  </a:solidFill>
                </a:rPr>
                <a:t>window.</a:t>
              </a:r>
            </a:p>
          </p:txBody>
        </p:sp>
        <p:sp>
          <p:nvSpPr>
            <p:cNvPr id="41" name="Oval 40"/>
            <p:cNvSpPr/>
            <p:nvPr/>
          </p:nvSpPr>
          <p:spPr bwMode="auto">
            <a:xfrm>
              <a:off x="3562548" y="291332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3</a:t>
              </a:r>
            </a:p>
          </p:txBody>
        </p:sp>
        <p:cxnSp>
          <p:nvCxnSpPr>
            <p:cNvPr id="42" name="Straight Connector 41"/>
            <p:cNvCxnSpPr/>
            <p:nvPr/>
          </p:nvCxnSpPr>
          <p:spPr bwMode="auto">
            <a:xfrm>
              <a:off x="5029200" y="3200400"/>
              <a:ext cx="282159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10"/>
            <p:cNvSpPr txBox="1">
              <a:spLocks noChangeArrowheads="1"/>
            </p:cNvSpPr>
            <p:nvPr/>
          </p:nvSpPr>
          <p:spPr bwMode="auto">
            <a:xfrm>
              <a:off x="6422549" y="5560031"/>
              <a:ext cx="2340443"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b="1" dirty="0">
                  <a:solidFill>
                    <a:srgbClr val="000000"/>
                  </a:solidFill>
                </a:rPr>
                <a:t>Errors</a:t>
              </a:r>
              <a:r>
                <a:rPr lang="en-US" dirty="0">
                  <a:solidFill>
                    <a:srgbClr val="000000"/>
                  </a:solidFill>
                </a:rPr>
                <a:t>, </a:t>
              </a:r>
              <a:r>
                <a:rPr lang="en-US" b="1" dirty="0">
                  <a:solidFill>
                    <a:srgbClr val="000000"/>
                  </a:solidFill>
                </a:rPr>
                <a:t>Warnings </a:t>
              </a:r>
              <a:r>
                <a:rPr lang="en-US" dirty="0">
                  <a:solidFill>
                    <a:srgbClr val="000000"/>
                  </a:solidFill>
                </a:rPr>
                <a:t>and </a:t>
              </a:r>
              <a:r>
                <a:rPr lang="en-US" b="1" dirty="0">
                  <a:solidFill>
                    <a:srgbClr val="000000"/>
                  </a:solidFill>
                </a:rPr>
                <a:t>Alerts</a:t>
              </a:r>
              <a:r>
                <a:rPr lang="en-US" dirty="0">
                  <a:solidFill>
                    <a:srgbClr val="000000"/>
                  </a:solidFill>
                </a:rPr>
                <a:t>, etc., will be displayed. Click the </a:t>
              </a:r>
              <a:r>
                <a:rPr lang="en-US" b="1" dirty="0">
                  <a:solidFill>
                    <a:srgbClr val="000000"/>
                  </a:solidFill>
                </a:rPr>
                <a:t>Report</a:t>
              </a:r>
              <a:r>
                <a:rPr lang="en-US" dirty="0">
                  <a:solidFill>
                    <a:srgbClr val="000000"/>
                  </a:solidFill>
                </a:rPr>
                <a:t> tab to display the Message Validation Report</a:t>
              </a:r>
            </a:p>
          </p:txBody>
        </p:sp>
        <p:sp>
          <p:nvSpPr>
            <p:cNvPr id="47" name="Oval 46"/>
            <p:cNvSpPr/>
            <p:nvPr/>
          </p:nvSpPr>
          <p:spPr bwMode="auto">
            <a:xfrm>
              <a:off x="6262959" y="5444698"/>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4</a:t>
              </a:r>
            </a:p>
          </p:txBody>
        </p:sp>
        <p:cxnSp>
          <p:nvCxnSpPr>
            <p:cNvPr id="48" name="Straight Arrow Connector 73"/>
            <p:cNvCxnSpPr>
              <a:cxnSpLocks noChangeShapeType="1"/>
            </p:cNvCxnSpPr>
            <p:nvPr/>
          </p:nvCxnSpPr>
          <p:spPr bwMode="auto">
            <a:xfrm flipV="1">
              <a:off x="8458200" y="4953000"/>
              <a:ext cx="0" cy="6070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Arrow Connector 73">
              <a:extLst>
                <a:ext uri="{FF2B5EF4-FFF2-40B4-BE49-F238E27FC236}">
                  <a16:creationId xmlns:a16="http://schemas.microsoft.com/office/drawing/2014/main" id="{B39E7E1D-A4DF-0B53-EB8A-5D8A368A04BB}"/>
                </a:ext>
              </a:extLst>
            </p:cNvPr>
            <p:cNvCxnSpPr>
              <a:cxnSpLocks noChangeShapeType="1"/>
            </p:cNvCxnSpPr>
            <p:nvPr/>
          </p:nvCxnSpPr>
          <p:spPr bwMode="auto">
            <a:xfrm flipH="1" flipV="1">
              <a:off x="6529659" y="5118590"/>
              <a:ext cx="404541" cy="44144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 name="Straight Connector 10">
            <a:extLst>
              <a:ext uri="{FF2B5EF4-FFF2-40B4-BE49-F238E27FC236}">
                <a16:creationId xmlns:a16="http://schemas.microsoft.com/office/drawing/2014/main" id="{CE9FD752-E3A3-5CEA-4F8D-B81C7B13F2D2}"/>
              </a:ext>
            </a:extLst>
          </p:cNvPr>
          <p:cNvCxnSpPr/>
          <p:nvPr/>
        </p:nvCxnSpPr>
        <p:spPr bwMode="auto">
          <a:xfrm>
            <a:off x="1516392" y="3438305"/>
            <a:ext cx="316685" cy="42540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CE77A3F-EDE4-69EA-B5B8-304645134EB9}"/>
              </a:ext>
            </a:extLst>
          </p:cNvPr>
          <p:cNvCxnSpPr/>
          <p:nvPr/>
        </p:nvCxnSpPr>
        <p:spPr bwMode="auto">
          <a:xfrm>
            <a:off x="4776658" y="3890634"/>
            <a:ext cx="404942" cy="83376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008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A7054A9-715F-28F7-21DF-35EDBB6FB2B9}"/>
              </a:ext>
            </a:extLst>
          </p:cNvPr>
          <p:cNvPicPr>
            <a:picLocks noChangeAspect="1"/>
          </p:cNvPicPr>
          <p:nvPr/>
        </p:nvPicPr>
        <p:blipFill>
          <a:blip r:embed="rId3"/>
          <a:stretch>
            <a:fillRect/>
          </a:stretch>
        </p:blipFill>
        <p:spPr>
          <a:xfrm>
            <a:off x="3017516" y="1718252"/>
            <a:ext cx="5951585" cy="3276715"/>
          </a:xfrm>
          <a:prstGeom prst="rect">
            <a:avLst/>
          </a:prstGeom>
          <a:ln>
            <a:solidFill>
              <a:schemeClr val="tx1"/>
            </a:solidFill>
          </a:ln>
        </p:spPr>
      </p:pic>
      <p:sp>
        <p:nvSpPr>
          <p:cNvPr id="13316" name="Title 1"/>
          <p:cNvSpPr>
            <a:spLocks noGrp="1"/>
          </p:cNvSpPr>
          <p:nvPr>
            <p:ph type="title"/>
          </p:nvPr>
        </p:nvSpPr>
        <p:spPr/>
        <p:txBody>
          <a:bodyPr/>
          <a:lstStyle/>
          <a:p>
            <a:r>
              <a:rPr lang="en-US" altLang="en-US" dirty="0"/>
              <a:t>Syndromic Surveillance Message Validation Report</a:t>
            </a:r>
            <a:endParaRPr lang="en-US" altLang="en-US" sz="1800" dirty="0"/>
          </a:p>
        </p:txBody>
      </p:sp>
      <p:grpSp>
        <p:nvGrpSpPr>
          <p:cNvPr id="13329" name="Group 3"/>
          <p:cNvGrpSpPr>
            <a:grpSpLocks/>
          </p:cNvGrpSpPr>
          <p:nvPr/>
        </p:nvGrpSpPr>
        <p:grpSpPr bwMode="auto">
          <a:xfrm>
            <a:off x="138327" y="1647251"/>
            <a:ext cx="2822807" cy="2201804"/>
            <a:chOff x="103985" y="3092497"/>
            <a:chExt cx="2824833" cy="2202399"/>
          </a:xfrm>
        </p:grpSpPr>
        <p:grpSp>
          <p:nvGrpSpPr>
            <p:cNvPr id="13330" name="Group 37"/>
            <p:cNvGrpSpPr>
              <a:grpSpLocks/>
            </p:cNvGrpSpPr>
            <p:nvPr/>
          </p:nvGrpSpPr>
          <p:grpSpPr bwMode="auto">
            <a:xfrm>
              <a:off x="103985" y="3092497"/>
              <a:ext cx="2305116" cy="2202399"/>
              <a:chOff x="523481" y="3429711"/>
              <a:chExt cx="2362356" cy="2198677"/>
            </a:xfrm>
          </p:grpSpPr>
          <p:sp>
            <p:nvSpPr>
              <p:cNvPr id="31" name="TextBox 30"/>
              <p:cNvSpPr txBox="1">
                <a:spLocks noChangeArrowheads="1"/>
              </p:cNvSpPr>
              <p:nvPr/>
            </p:nvSpPr>
            <p:spPr bwMode="auto">
              <a:xfrm>
                <a:off x="674895" y="3569213"/>
                <a:ext cx="2210942" cy="2059175"/>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The </a:t>
                </a:r>
                <a:r>
                  <a:rPr lang="en-US" sz="800" dirty="0">
                    <a:cs typeface="+mn-cs"/>
                  </a:rPr>
                  <a:t>Message Validation Report</a:t>
                </a:r>
                <a:r>
                  <a:rPr lang="en-US" sz="800" b="0" dirty="0">
                    <a:cs typeface="+mn-cs"/>
                  </a:rPr>
                  <a:t> presents the complete results of HL7 message validation testing.</a:t>
                </a:r>
              </a:p>
              <a:p>
                <a:pPr eaLnBrk="1" hangingPunct="1">
                  <a:defRPr/>
                </a:pPr>
                <a:endParaRPr lang="en-US" sz="800" b="0" dirty="0">
                  <a:cs typeface="+mn-cs"/>
                </a:endParaRPr>
              </a:p>
              <a:p>
                <a:pPr eaLnBrk="1" hangingPunct="1">
                  <a:defRPr/>
                </a:pPr>
                <a:r>
                  <a:rPr lang="en-US" sz="800" b="0" dirty="0">
                    <a:cs typeface="+mn-cs"/>
                  </a:rPr>
                  <a:t>Metadata such as Validation Type, tool used, and profile used to validate are included in the report.</a:t>
                </a:r>
              </a:p>
              <a:p>
                <a:pPr eaLnBrk="1" hangingPunct="1">
                  <a:defRPr/>
                </a:pPr>
                <a:endParaRPr lang="en-US" sz="800" b="0" dirty="0">
                  <a:cs typeface="+mn-cs"/>
                </a:endParaRPr>
              </a:p>
              <a:p>
                <a:pPr eaLnBrk="1" hangingPunct="1">
                  <a:defRPr/>
                </a:pPr>
                <a:r>
                  <a:rPr lang="en-US" sz="800" b="0" dirty="0">
                    <a:cs typeface="+mn-cs"/>
                  </a:rPr>
                  <a:t>A detailed summary of Errors, Alerts, Warnings, and Information elements are also presented in the report.</a:t>
                </a:r>
              </a:p>
              <a:p>
                <a:pPr eaLnBrk="1" hangingPunct="1">
                  <a:defRPr/>
                </a:pPr>
                <a:endParaRPr lang="en-US" sz="800" b="0" dirty="0"/>
              </a:p>
              <a:p>
                <a:pPr eaLnBrk="1" hangingPunct="1">
                  <a:defRPr/>
                </a:pPr>
                <a:r>
                  <a:rPr lang="en-US" sz="800" b="0" dirty="0">
                    <a:cs typeface="+mn-cs"/>
                  </a:rPr>
                  <a:t>The Report may be downloaded as:</a:t>
                </a:r>
              </a:p>
              <a:p>
                <a:pPr marL="171450" indent="-171450" eaLnBrk="1" hangingPunct="1">
                  <a:buFont typeface="Arial" panose="020B0604020202020204" pitchFamily="34" charset="0"/>
                  <a:buChar char="•"/>
                  <a:defRPr/>
                </a:pPr>
                <a:r>
                  <a:rPr lang="en-US" sz="800" b="0" dirty="0"/>
                  <a:t>PDF</a:t>
                </a:r>
              </a:p>
              <a:p>
                <a:pPr marL="171450" indent="-171450" eaLnBrk="1" hangingPunct="1">
                  <a:buFont typeface="Arial" panose="020B0604020202020204" pitchFamily="34" charset="0"/>
                  <a:buChar char="•"/>
                  <a:defRPr/>
                </a:pPr>
                <a:r>
                  <a:rPr lang="en-US" sz="800" b="0" dirty="0">
                    <a:cs typeface="+mn-cs"/>
                  </a:rPr>
                  <a:t>XML</a:t>
                </a:r>
              </a:p>
              <a:p>
                <a:pPr marL="171450" indent="-171450" eaLnBrk="1" hangingPunct="1">
                  <a:buFont typeface="Arial" panose="020B0604020202020204" pitchFamily="34" charset="0"/>
                  <a:buChar char="•"/>
                  <a:defRPr/>
                </a:pPr>
                <a:r>
                  <a:rPr lang="en-US" sz="800" b="0" dirty="0"/>
                  <a:t>HTML</a:t>
                </a:r>
                <a:endParaRPr lang="en-US" sz="800" b="0" dirty="0">
                  <a:cs typeface="+mn-cs"/>
                </a:endParaRPr>
              </a:p>
            </p:txBody>
          </p:sp>
          <p:sp>
            <p:nvSpPr>
              <p:cNvPr id="32" name="Oval 31"/>
              <p:cNvSpPr/>
              <p:nvPr/>
            </p:nvSpPr>
            <p:spPr bwMode="auto">
              <a:xfrm>
                <a:off x="523481" y="3429711"/>
                <a:ext cx="267006" cy="26790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409101" y="3671827"/>
              <a:ext cx="51971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3" name="Picture 12">
            <a:extLst>
              <a:ext uri="{FF2B5EF4-FFF2-40B4-BE49-F238E27FC236}">
                <a16:creationId xmlns:a16="http://schemas.microsoft.com/office/drawing/2014/main" id="{75E12F00-A85C-D4C8-61B2-FE803722B0C5}"/>
              </a:ext>
            </a:extLst>
          </p:cNvPr>
          <p:cNvPicPr>
            <a:picLocks noChangeAspect="1"/>
          </p:cNvPicPr>
          <p:nvPr/>
        </p:nvPicPr>
        <p:blipFill>
          <a:blip r:embed="rId4"/>
          <a:stretch>
            <a:fillRect/>
          </a:stretch>
        </p:blipFill>
        <p:spPr>
          <a:xfrm>
            <a:off x="5060629" y="1219200"/>
            <a:ext cx="1312288" cy="732271"/>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35B521CD-2914-A2AB-B39C-C20D58EF75C8}"/>
              </a:ext>
            </a:extLst>
          </p:cNvPr>
          <p:cNvCxnSpPr>
            <a:endCxn id="13" idx="1"/>
          </p:cNvCxnSpPr>
          <p:nvPr/>
        </p:nvCxnSpPr>
        <p:spPr bwMode="auto">
          <a:xfrm flipV="1">
            <a:off x="3742620" y="1585336"/>
            <a:ext cx="1318009" cy="230072"/>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614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228600" y="2371725"/>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Context-based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388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3CF64D1-5421-F56D-642A-CF304B100FFF}"/>
              </a:ext>
            </a:extLst>
          </p:cNvPr>
          <p:cNvSpPr>
            <a:spLocks noGrp="1" noChangeArrowheads="1"/>
          </p:cNvSpPr>
          <p:nvPr>
            <p:ph type="title"/>
          </p:nvPr>
        </p:nvSpPr>
        <p:spPr>
          <a:xfrm>
            <a:off x="276225" y="279400"/>
            <a:ext cx="8229600" cy="461963"/>
          </a:xfrm>
        </p:spPr>
        <p:txBody>
          <a:bodyPr/>
          <a:lstStyle/>
          <a:p>
            <a:r>
              <a:rPr lang="en-US" altLang="en-US" dirty="0"/>
              <a:t>Using Context-based Testing Capabilities</a:t>
            </a:r>
          </a:p>
        </p:txBody>
      </p:sp>
      <p:sp>
        <p:nvSpPr>
          <p:cNvPr id="3" name="Content Placeholder 2">
            <a:extLst>
              <a:ext uri="{FF2B5EF4-FFF2-40B4-BE49-F238E27FC236}">
                <a16:creationId xmlns:a16="http://schemas.microsoft.com/office/drawing/2014/main" id="{EFA4BBF5-F3B3-E2DA-F39C-7DC47C9F81E2}"/>
              </a:ext>
            </a:extLst>
          </p:cNvPr>
          <p:cNvSpPr>
            <a:spLocks noGrp="1"/>
          </p:cNvSpPr>
          <p:nvPr>
            <p:ph idx="1"/>
          </p:nvPr>
        </p:nvSpPr>
        <p:spPr>
          <a:xfrm>
            <a:off x="328613" y="1065213"/>
            <a:ext cx="8405812" cy="5021262"/>
          </a:xfrm>
        </p:spPr>
        <p:txBody>
          <a:bodyPr>
            <a:normAutofit/>
          </a:bodyPr>
          <a:lstStyle/>
          <a:p>
            <a:pPr marL="0" indent="0">
              <a:buFontTx/>
              <a:buNone/>
              <a:defRPr/>
            </a:pPr>
            <a:r>
              <a:rPr lang="en-US" dirty="0">
                <a:ea typeface="ＭＳ Ｐゴシック" charset="0"/>
              </a:rPr>
              <a:t>Context-based testing can be accomplished in two ways:</a:t>
            </a:r>
            <a:endParaRPr lang="en-US" sz="1900" dirty="0">
              <a:ea typeface="ＭＳ Ｐゴシック" charset="0"/>
            </a:endParaRPr>
          </a:p>
          <a:p>
            <a:pPr lvl="1">
              <a:buFont typeface="Wingdings" panose="05000000000000000000" pitchFamily="2" charset="2"/>
              <a:buChar char="Ø"/>
              <a:defRPr/>
            </a:pPr>
            <a:r>
              <a:rPr lang="en-US" b="1" i="1" dirty="0">
                <a:ea typeface="ＭＳ Ｐゴシック" charset="0"/>
              </a:rPr>
              <a:t>Single Message Method </a:t>
            </a:r>
            <a:r>
              <a:rPr lang="en-US" b="1" i="1" dirty="0">
                <a:solidFill>
                  <a:srgbClr val="0070C0"/>
                </a:solidFill>
                <a:ea typeface="ＭＳ Ｐゴシック" charset="0"/>
              </a:rPr>
              <a:t>Test Step Level (step-by-step) testing </a:t>
            </a:r>
            <a:r>
              <a:rPr lang="en-US" dirty="0">
                <a:ea typeface="ＭＳ Ｐゴシック" charset="0"/>
              </a:rPr>
              <a:t>consists of separate validation of each message in a Test Case. After accessing the desired Context-based Test Plan and </a:t>
            </a:r>
            <a:r>
              <a:rPr lang="en-US" i="1" dirty="0">
                <a:ea typeface="ＭＳ Ｐゴシック" charset="0"/>
              </a:rPr>
              <a:t>opening</a:t>
            </a:r>
            <a:r>
              <a:rPr lang="en-US" dirty="0">
                <a:ea typeface="ＭＳ Ｐゴシック" charset="0"/>
              </a:rPr>
              <a:t> a Test Case, the Tester </a:t>
            </a:r>
            <a:r>
              <a:rPr lang="en-US" i="1" dirty="0">
                <a:ea typeface="ＭＳ Ｐゴシック" charset="0"/>
              </a:rPr>
              <a:t>selects and loads </a:t>
            </a:r>
            <a:r>
              <a:rPr lang="en-US" dirty="0">
                <a:ea typeface="ＭＳ Ｐゴシック" charset="0"/>
              </a:rPr>
              <a:t>each of the Test Steps in their given sequence and validates the corresponding messages individually. </a:t>
            </a:r>
          </a:p>
          <a:p>
            <a:pPr lvl="1">
              <a:buFont typeface="Wingdings" panose="05000000000000000000" pitchFamily="2" charset="2"/>
              <a:buChar char="Ø"/>
              <a:defRPr/>
            </a:pPr>
            <a:r>
              <a:rPr lang="en-US" b="1" i="1" dirty="0">
                <a:ea typeface="ＭＳ Ｐゴシック" charset="0"/>
              </a:rPr>
              <a:t>Multiple Message Method </a:t>
            </a:r>
            <a:r>
              <a:rPr lang="en-US" b="1" i="1" dirty="0">
                <a:solidFill>
                  <a:srgbClr val="0070C0"/>
                </a:solidFill>
                <a:ea typeface="ＭＳ Ｐゴシック" charset="0"/>
              </a:rPr>
              <a:t>Test Case Level testing </a:t>
            </a:r>
            <a:r>
              <a:rPr lang="en-US" dirty="0">
                <a:ea typeface="ＭＳ Ｐゴシック" charset="0"/>
              </a:rPr>
              <a:t>provides the capability of loading a complete Test Case (all Test Steps) at once. After accessing the desired Context-based Test Plan and </a:t>
            </a:r>
            <a:r>
              <a:rPr lang="en-US" i="1" dirty="0">
                <a:ea typeface="ＭＳ Ｐゴシック" charset="0"/>
              </a:rPr>
              <a:t>selecting and loading</a:t>
            </a:r>
            <a:r>
              <a:rPr lang="en-US" dirty="0">
                <a:ea typeface="ＭＳ Ｐゴシック" charset="0"/>
              </a:rPr>
              <a:t> a Test Case, the Tester sees all of the Test Steps listed in order on the Test Execution screen and validates the corresponding messages by clicking on the “Next” button to advance from Test Step to Test Step. </a:t>
            </a:r>
          </a:p>
          <a:p>
            <a:pPr marL="344488" lvl="1" indent="0">
              <a:buFontTx/>
              <a:buNone/>
              <a:defRPr/>
            </a:pPr>
            <a:endParaRPr lang="en-US" sz="2200" dirty="0">
              <a:ea typeface="ＭＳ Ｐゴシック" charset="0"/>
            </a:endParaRPr>
          </a:p>
          <a:p>
            <a:pPr marL="57150" indent="0">
              <a:buFontTx/>
              <a:buNone/>
              <a:defRPr/>
            </a:pPr>
            <a:r>
              <a:rPr lang="en-US" dirty="0">
                <a:ea typeface="ＭＳ Ｐゴシック" charset="0"/>
              </a:rPr>
              <a:t>See </a:t>
            </a:r>
            <a:r>
              <a:rPr lang="en-US" i="1" dirty="0">
                <a:ea typeface="ＭＳ Ｐゴシック" charset="0"/>
              </a:rPr>
              <a:t>NIST-Syndromic-Surveillance-(SS)-Test-Tool---Tutorial </a:t>
            </a:r>
            <a:r>
              <a:rPr lang="en-US" dirty="0">
                <a:ea typeface="ＭＳ Ｐゴシック" charset="0"/>
              </a:rPr>
              <a:t>for instructions on how to use Test </a:t>
            </a:r>
            <a:r>
              <a:rPr lang="en-US" u="sng" dirty="0">
                <a:ea typeface="ＭＳ Ｐゴシック" charset="0"/>
              </a:rPr>
              <a:t>Case</a:t>
            </a:r>
            <a:r>
              <a:rPr lang="en-US" dirty="0">
                <a:ea typeface="ＭＳ Ｐゴシック" charset="0"/>
              </a:rPr>
              <a:t> Level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option4">
            <a:extLst>
              <a:ext uri="{FF2B5EF4-FFF2-40B4-BE49-F238E27FC236}">
                <a16:creationId xmlns:a16="http://schemas.microsoft.com/office/drawing/2014/main" id="{4E934CD2-F30B-1F1D-E3AC-EA864685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669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a:extLst>
              <a:ext uri="{FF2B5EF4-FFF2-40B4-BE49-F238E27FC236}">
                <a16:creationId xmlns:a16="http://schemas.microsoft.com/office/drawing/2014/main" id="{B838D118-EE58-A975-FA61-C634B32F2B68}"/>
              </a:ext>
            </a:extLst>
          </p:cNvPr>
          <p:cNvSpPr>
            <a:spLocks noChangeArrowheads="1"/>
          </p:cNvSpPr>
          <p:nvPr/>
        </p:nvSpPr>
        <p:spPr bwMode="auto">
          <a:xfrm>
            <a:off x="228600" y="2371725"/>
            <a:ext cx="8610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3400" b="0">
                <a:solidFill>
                  <a:srgbClr val="012445"/>
                </a:solidFill>
                <a:latin typeface="Franklin Gothic Medium" panose="020B0603020102020204" pitchFamily="34" charset="0"/>
                <a:cs typeface="Arial" panose="020B0604020202020204" pitchFamily="34" charset="0"/>
              </a:rPr>
              <a:t>Context-based </a:t>
            </a:r>
            <a:r>
              <a:rPr lang="en-US" altLang="en-US" sz="3400" b="0" i="1">
                <a:solidFill>
                  <a:srgbClr val="012445"/>
                </a:solidFill>
                <a:latin typeface="Franklin Gothic Medium" panose="020B0603020102020204" pitchFamily="34" charset="0"/>
                <a:cs typeface="Arial" panose="020B0604020202020204" pitchFamily="34" charset="0"/>
              </a:rPr>
              <a:t>Test Step Level Testing </a:t>
            </a:r>
            <a:r>
              <a:rPr lang="en-US" altLang="en-US" sz="3400" b="0">
                <a:solidFill>
                  <a:srgbClr val="012445"/>
                </a:solidFill>
                <a:latin typeface="Franklin Gothic Medium" panose="020B0603020102020204" pitchFamily="34" charset="0"/>
                <a:cs typeface="Arial" panose="020B0604020202020204" pitchFamily="34" charset="0"/>
              </a:rPr>
              <a:t>Demonstration</a:t>
            </a:r>
            <a:br>
              <a:rPr lang="en-US" altLang="en-US" sz="3400" b="0">
                <a:solidFill>
                  <a:srgbClr val="012445"/>
                </a:solidFill>
                <a:latin typeface="Franklin Gothic Medium" panose="020B0603020102020204" pitchFamily="34" charset="0"/>
                <a:cs typeface="Arial" panose="020B0604020202020204" pitchFamily="34" charset="0"/>
              </a:rPr>
            </a:br>
            <a:endParaRPr lang="en-US" altLang="en-US" sz="2400" b="0" i="1">
              <a:solidFill>
                <a:srgbClr val="012445"/>
              </a:solidFill>
              <a:latin typeface="Franklin Gothic Medium" panose="020B06030201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3A64C5F-3C44-06CB-EBDB-E7FC666BEF03}"/>
              </a:ext>
            </a:extLst>
          </p:cNvPr>
          <p:cNvPicPr>
            <a:picLocks noChangeAspect="1"/>
          </p:cNvPicPr>
          <p:nvPr/>
        </p:nvPicPr>
        <p:blipFill>
          <a:blip r:embed="rId2"/>
          <a:stretch>
            <a:fillRect/>
          </a:stretch>
        </p:blipFill>
        <p:spPr>
          <a:xfrm>
            <a:off x="386767" y="3085513"/>
            <a:ext cx="6069805" cy="1774550"/>
          </a:xfrm>
          <a:prstGeom prst="rect">
            <a:avLst/>
          </a:prstGeom>
          <a:ln>
            <a:solidFill>
              <a:schemeClr val="tx1"/>
            </a:solidFill>
          </a:ln>
        </p:spPr>
      </p:pic>
      <p:pic>
        <p:nvPicPr>
          <p:cNvPr id="12" name="Picture 11">
            <a:extLst>
              <a:ext uri="{FF2B5EF4-FFF2-40B4-BE49-F238E27FC236}">
                <a16:creationId xmlns:a16="http://schemas.microsoft.com/office/drawing/2014/main" id="{3D4E6C54-DBCE-5913-068D-23F8A6DA9E4E}"/>
              </a:ext>
            </a:extLst>
          </p:cNvPr>
          <p:cNvPicPr>
            <a:picLocks noChangeAspect="1"/>
          </p:cNvPicPr>
          <p:nvPr/>
        </p:nvPicPr>
        <p:blipFill>
          <a:blip r:embed="rId3"/>
          <a:stretch>
            <a:fillRect/>
          </a:stretch>
        </p:blipFill>
        <p:spPr>
          <a:xfrm>
            <a:off x="136525" y="1435335"/>
            <a:ext cx="6553200" cy="1712608"/>
          </a:xfrm>
          <a:prstGeom prst="rect">
            <a:avLst/>
          </a:prstGeom>
          <a:ln>
            <a:solidFill>
              <a:schemeClr val="tx1"/>
            </a:solidFill>
          </a:ln>
        </p:spPr>
      </p:pic>
      <p:sp>
        <p:nvSpPr>
          <p:cNvPr id="142" name="TextBox 10"/>
          <p:cNvSpPr txBox="1">
            <a:spLocks noChangeArrowheads="1"/>
          </p:cNvSpPr>
          <p:nvPr/>
        </p:nvSpPr>
        <p:spPr bwMode="auto">
          <a:xfrm>
            <a:off x="257968" y="2881313"/>
            <a:ext cx="1113631" cy="21544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spcBef>
                <a:spcPct val="0"/>
              </a:spcBef>
              <a:spcAft>
                <a:spcPct val="0"/>
              </a:spcAft>
              <a:defRPr/>
            </a:pPr>
            <a:r>
              <a:rPr lang="en-US" dirty="0">
                <a:solidFill>
                  <a:srgbClr val="000000"/>
                </a:solidFill>
              </a:rPr>
              <a:t>Review </a:t>
            </a:r>
            <a:r>
              <a:rPr lang="en-US" b="1" dirty="0">
                <a:solidFill>
                  <a:srgbClr val="000000"/>
                </a:solidFill>
              </a:rPr>
              <a:t>Test Story</a:t>
            </a:r>
            <a:r>
              <a:rPr lang="en-US" dirty="0">
                <a:solidFill>
                  <a:srgbClr val="000000"/>
                </a:solidFill>
              </a:rPr>
              <a:t>.</a:t>
            </a:r>
          </a:p>
        </p:txBody>
      </p:sp>
      <p:sp>
        <p:nvSpPr>
          <p:cNvPr id="143" name="Oval 142"/>
          <p:cNvSpPr/>
          <p:nvPr/>
        </p:nvSpPr>
        <p:spPr bwMode="auto">
          <a:xfrm>
            <a:off x="123031" y="2711444"/>
            <a:ext cx="266700" cy="2667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3</a:t>
            </a:r>
          </a:p>
        </p:txBody>
      </p:sp>
      <p:cxnSp>
        <p:nvCxnSpPr>
          <p:cNvPr id="144" name="Straight Connector 143"/>
          <p:cNvCxnSpPr>
            <a:cxnSpLocks/>
            <a:stCxn id="142" idx="3"/>
          </p:cNvCxnSpPr>
          <p:nvPr/>
        </p:nvCxnSpPr>
        <p:spPr bwMode="auto">
          <a:xfrm flipV="1">
            <a:off x="1371599" y="2978144"/>
            <a:ext cx="642146" cy="1089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Straight Connector 159"/>
          <p:cNvCxnSpPr/>
          <p:nvPr/>
        </p:nvCxnSpPr>
        <p:spPr bwMode="auto">
          <a:xfrm flipH="1">
            <a:off x="6597253" y="1970554"/>
            <a:ext cx="427617" cy="18670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a:extLst>
              <a:ext uri="{FF2B5EF4-FFF2-40B4-BE49-F238E27FC236}">
                <a16:creationId xmlns:a16="http://schemas.microsoft.com/office/drawing/2014/main" id="{42C58218-C97F-1BD5-B7C7-501468705E33}"/>
              </a:ext>
            </a:extLst>
          </p:cNvPr>
          <p:cNvGrpSpPr/>
          <p:nvPr/>
        </p:nvGrpSpPr>
        <p:grpSpPr>
          <a:xfrm>
            <a:off x="6872382" y="1559322"/>
            <a:ext cx="1406613" cy="571995"/>
            <a:chOff x="6419056" y="4021931"/>
            <a:chExt cx="1406613" cy="571995"/>
          </a:xfrm>
        </p:grpSpPr>
        <p:sp>
          <p:nvSpPr>
            <p:cNvPr id="158" name="TextBox 10"/>
            <p:cNvSpPr txBox="1">
              <a:spLocks noChangeArrowheads="1"/>
            </p:cNvSpPr>
            <p:nvPr/>
          </p:nvSpPr>
          <p:spPr bwMode="auto">
            <a:xfrm>
              <a:off x="6571544" y="4132261"/>
              <a:ext cx="1254125"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Click on </a:t>
              </a:r>
              <a:r>
                <a:rPr lang="en-US" b="1" dirty="0">
                  <a:solidFill>
                    <a:srgbClr val="000000"/>
                  </a:solidFill>
                </a:rPr>
                <a:t>Load Test Step</a:t>
              </a:r>
              <a:r>
                <a:rPr lang="en-US" dirty="0">
                  <a:solidFill>
                    <a:srgbClr val="000000"/>
                  </a:solidFill>
                </a:rPr>
                <a:t> button to load Test Step.</a:t>
              </a:r>
            </a:p>
          </p:txBody>
        </p:sp>
        <p:sp>
          <p:nvSpPr>
            <p:cNvPr id="161" name="Oval 160"/>
            <p:cNvSpPr/>
            <p:nvPr/>
          </p:nvSpPr>
          <p:spPr bwMode="auto">
            <a:xfrm>
              <a:off x="6419056" y="4021931"/>
              <a:ext cx="268288"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4</a:t>
              </a:r>
            </a:p>
          </p:txBody>
        </p:sp>
      </p:grpSp>
      <p:cxnSp>
        <p:nvCxnSpPr>
          <p:cNvPr id="74" name="Straight Arrow Connector 70"/>
          <p:cNvCxnSpPr>
            <a:cxnSpLocks noChangeShapeType="1"/>
            <a:stCxn id="71" idx="1"/>
          </p:cNvCxnSpPr>
          <p:nvPr/>
        </p:nvCxnSpPr>
        <p:spPr bwMode="auto">
          <a:xfrm flipH="1">
            <a:off x="5486400" y="3521926"/>
            <a:ext cx="1265844" cy="79179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92" name="Title 1"/>
          <p:cNvSpPr>
            <a:spLocks noGrp="1"/>
          </p:cNvSpPr>
          <p:nvPr>
            <p:ph type="title"/>
          </p:nvPr>
        </p:nvSpPr>
        <p:spPr/>
        <p:txBody>
          <a:bodyPr/>
          <a:lstStyle/>
          <a:p>
            <a:r>
              <a:rPr lang="en-US" altLang="en-US" dirty="0"/>
              <a:t>Syndromic Test Step Level Context-based Testing </a:t>
            </a:r>
            <a:endParaRPr lang="en-US" altLang="en-US" sz="1800" dirty="0"/>
          </a:p>
        </p:txBody>
      </p:sp>
      <p:grpSp>
        <p:nvGrpSpPr>
          <p:cNvPr id="26" name="Group 25">
            <a:extLst>
              <a:ext uri="{FF2B5EF4-FFF2-40B4-BE49-F238E27FC236}">
                <a16:creationId xmlns:a16="http://schemas.microsoft.com/office/drawing/2014/main" id="{25D72B14-2548-DAC7-00D1-EDEF440739C8}"/>
              </a:ext>
            </a:extLst>
          </p:cNvPr>
          <p:cNvGrpSpPr/>
          <p:nvPr/>
        </p:nvGrpSpPr>
        <p:grpSpPr>
          <a:xfrm>
            <a:off x="6587144" y="3047333"/>
            <a:ext cx="1718656" cy="828536"/>
            <a:chOff x="741363" y="4194175"/>
            <a:chExt cx="1718656" cy="828536"/>
          </a:xfrm>
        </p:grpSpPr>
        <p:sp>
          <p:nvSpPr>
            <p:cNvPr id="71" name="TextBox 13"/>
            <p:cNvSpPr txBox="1">
              <a:spLocks noChangeArrowheads="1"/>
            </p:cNvSpPr>
            <p:nvPr/>
          </p:nvSpPr>
          <p:spPr bwMode="auto">
            <a:xfrm>
              <a:off x="906463" y="4314825"/>
              <a:ext cx="1553556"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spcBef>
                  <a:spcPct val="0"/>
                </a:spcBef>
                <a:spcAft>
                  <a:spcPct val="0"/>
                </a:spcAft>
                <a:defRPr/>
              </a:pPr>
              <a:r>
                <a:rPr lang="en-US" dirty="0">
                  <a:solidFill>
                    <a:srgbClr val="000000"/>
                  </a:solidFill>
                </a:rPr>
                <a:t>Copy/paste or click on </a:t>
              </a:r>
              <a:r>
                <a:rPr lang="en-US" b="1" dirty="0">
                  <a:solidFill>
                    <a:srgbClr val="000000"/>
                  </a:solidFill>
                </a:rPr>
                <a:t>Browse</a:t>
              </a:r>
              <a:r>
                <a:rPr lang="en-US" dirty="0">
                  <a:solidFill>
                    <a:srgbClr val="000000"/>
                  </a:solidFill>
                </a:rPr>
                <a:t> button to upload test message into Message Content window to initiate the validation process.</a:t>
              </a:r>
            </a:p>
          </p:txBody>
        </p:sp>
        <p:sp>
          <p:nvSpPr>
            <p:cNvPr id="163" name="Oval 162"/>
            <p:cNvSpPr/>
            <p:nvPr/>
          </p:nvSpPr>
          <p:spPr bwMode="auto">
            <a:xfrm>
              <a:off x="741363" y="4194175"/>
              <a:ext cx="268287"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5</a:t>
              </a:r>
            </a:p>
          </p:txBody>
        </p:sp>
      </p:grpSp>
      <p:cxnSp>
        <p:nvCxnSpPr>
          <p:cNvPr id="54" name="Straight Connector 53"/>
          <p:cNvCxnSpPr/>
          <p:nvPr/>
        </p:nvCxnSpPr>
        <p:spPr bwMode="auto">
          <a:xfrm flipH="1">
            <a:off x="5620162" y="3451658"/>
            <a:ext cx="1132082" cy="54746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12"/>
          <p:cNvSpPr txBox="1">
            <a:spLocks noChangeArrowheads="1"/>
          </p:cNvSpPr>
          <p:nvPr/>
        </p:nvSpPr>
        <p:spPr bwMode="auto">
          <a:xfrm>
            <a:off x="363538" y="763588"/>
            <a:ext cx="2773362"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fontAlgn="base" hangingPunct="1">
              <a:spcBef>
                <a:spcPct val="0"/>
              </a:spcBef>
              <a:spcAft>
                <a:spcPct val="0"/>
              </a:spcAft>
              <a:defRPr/>
            </a:pPr>
            <a:r>
              <a:rPr lang="en-US" sz="800" b="0" dirty="0">
                <a:solidFill>
                  <a:srgbClr val="000000"/>
                </a:solidFill>
              </a:rPr>
              <a:t>Open Syndromic Surveillance Validation tool using link: </a:t>
            </a:r>
            <a:r>
              <a:rPr lang="en-US" sz="800" u="sng" dirty="0">
                <a:hlinkClick r:id="rId4"/>
              </a:rPr>
              <a:t>http://hl7v2-ss-r2-testing.nist.gov/</a:t>
            </a:r>
            <a:endParaRPr lang="en-US" sz="800" dirty="0"/>
          </a:p>
          <a:p>
            <a:pPr algn="ctr" eaLnBrk="1" fontAlgn="base" hangingPunct="1">
              <a:spcBef>
                <a:spcPct val="0"/>
              </a:spcBef>
              <a:spcAft>
                <a:spcPct val="0"/>
              </a:spcAft>
              <a:defRPr/>
            </a:pPr>
            <a:r>
              <a:rPr lang="en-US" sz="800" dirty="0">
                <a:solidFill>
                  <a:schemeClr val="dk1"/>
                </a:solidFill>
              </a:rPr>
              <a:t> </a:t>
            </a:r>
            <a:r>
              <a:rPr lang="en-US" sz="800" b="0" dirty="0">
                <a:solidFill>
                  <a:srgbClr val="000000"/>
                </a:solidFill>
              </a:rPr>
              <a:t>and click on </a:t>
            </a:r>
            <a:r>
              <a:rPr lang="en-US" sz="800" dirty="0">
                <a:solidFill>
                  <a:srgbClr val="000000"/>
                </a:solidFill>
              </a:rPr>
              <a:t>Context-based</a:t>
            </a:r>
            <a:r>
              <a:rPr lang="en-US" sz="800" b="0" dirty="0">
                <a:solidFill>
                  <a:srgbClr val="000000"/>
                </a:solidFill>
              </a:rPr>
              <a:t> Validation tab.</a:t>
            </a:r>
          </a:p>
        </p:txBody>
      </p:sp>
      <p:cxnSp>
        <p:nvCxnSpPr>
          <p:cNvPr id="70" name="Straight Connector 69"/>
          <p:cNvCxnSpPr/>
          <p:nvPr/>
        </p:nvCxnSpPr>
        <p:spPr bwMode="auto">
          <a:xfrm>
            <a:off x="1189038" y="1223963"/>
            <a:ext cx="129381" cy="414337"/>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Oval 134"/>
          <p:cNvSpPr/>
          <p:nvPr/>
        </p:nvSpPr>
        <p:spPr bwMode="auto">
          <a:xfrm>
            <a:off x="204788" y="609600"/>
            <a:ext cx="266700" cy="2667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1</a:t>
            </a:r>
          </a:p>
        </p:txBody>
      </p:sp>
      <p:grpSp>
        <p:nvGrpSpPr>
          <p:cNvPr id="14" name="Group 13">
            <a:extLst>
              <a:ext uri="{FF2B5EF4-FFF2-40B4-BE49-F238E27FC236}">
                <a16:creationId xmlns:a16="http://schemas.microsoft.com/office/drawing/2014/main" id="{CE783E0D-6C37-4216-B9EB-D82C9ADCD710}"/>
              </a:ext>
            </a:extLst>
          </p:cNvPr>
          <p:cNvGrpSpPr/>
          <p:nvPr/>
        </p:nvGrpSpPr>
        <p:grpSpPr>
          <a:xfrm>
            <a:off x="1439862" y="1684599"/>
            <a:ext cx="2582069" cy="988827"/>
            <a:chOff x="1160564" y="1946692"/>
            <a:chExt cx="2582069" cy="988827"/>
          </a:xfrm>
        </p:grpSpPr>
        <p:sp>
          <p:nvSpPr>
            <p:cNvPr id="136" name="TextBox 12"/>
            <p:cNvSpPr txBox="1">
              <a:spLocks noChangeArrowheads="1"/>
            </p:cNvSpPr>
            <p:nvPr/>
          </p:nvSpPr>
          <p:spPr bwMode="auto">
            <a:xfrm>
              <a:off x="2109096" y="2075968"/>
              <a:ext cx="1633537"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spcBef>
                  <a:spcPct val="0"/>
                </a:spcBef>
                <a:spcAft>
                  <a:spcPct val="0"/>
                </a:spcAft>
                <a:defRPr/>
              </a:pPr>
              <a:r>
                <a:rPr lang="en-US" dirty="0">
                  <a:solidFill>
                    <a:srgbClr val="000000"/>
                  </a:solidFill>
                </a:rPr>
                <a:t>Click on arrows to expand the Test Cases navigation window. Select a Test Step.</a:t>
              </a:r>
            </a:p>
          </p:txBody>
        </p:sp>
        <p:cxnSp>
          <p:nvCxnSpPr>
            <p:cNvPr id="137" name="Straight Connector 136"/>
            <p:cNvCxnSpPr>
              <a:cxnSpLocks/>
            </p:cNvCxnSpPr>
            <p:nvPr/>
          </p:nvCxnSpPr>
          <p:spPr bwMode="auto">
            <a:xfrm flipH="1">
              <a:off x="1160564" y="2349916"/>
              <a:ext cx="941388" cy="585603"/>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Oval 137"/>
            <p:cNvSpPr/>
            <p:nvPr/>
          </p:nvSpPr>
          <p:spPr bwMode="auto">
            <a:xfrm>
              <a:off x="1936851" y="1946692"/>
              <a:ext cx="268288"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2</a:t>
              </a:r>
            </a:p>
          </p:txBody>
        </p:sp>
      </p:grpSp>
      <p:cxnSp>
        <p:nvCxnSpPr>
          <p:cNvPr id="4" name="Straight Connector 3">
            <a:extLst>
              <a:ext uri="{FF2B5EF4-FFF2-40B4-BE49-F238E27FC236}">
                <a16:creationId xmlns:a16="http://schemas.microsoft.com/office/drawing/2014/main" id="{6A2E9F7C-9236-C5BA-04C8-FC190779E66B}"/>
              </a:ext>
            </a:extLst>
          </p:cNvPr>
          <p:cNvCxnSpPr>
            <a:cxnSpLocks/>
          </p:cNvCxnSpPr>
          <p:nvPr/>
        </p:nvCxnSpPr>
        <p:spPr bwMode="auto">
          <a:xfrm flipH="1">
            <a:off x="1494631" y="2075624"/>
            <a:ext cx="886619" cy="8163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55" name="Picture 2054">
            <a:extLst>
              <a:ext uri="{FF2B5EF4-FFF2-40B4-BE49-F238E27FC236}">
                <a16:creationId xmlns:a16="http://schemas.microsoft.com/office/drawing/2014/main" id="{19C5364C-1481-958F-7515-07ED126B405C}"/>
              </a:ext>
            </a:extLst>
          </p:cNvPr>
          <p:cNvPicPr>
            <a:picLocks noChangeAspect="1"/>
          </p:cNvPicPr>
          <p:nvPr/>
        </p:nvPicPr>
        <p:blipFill>
          <a:blip r:embed="rId5"/>
          <a:stretch>
            <a:fillRect/>
          </a:stretch>
        </p:blipFill>
        <p:spPr>
          <a:xfrm>
            <a:off x="594009" y="4604939"/>
            <a:ext cx="5334000" cy="1527392"/>
          </a:xfrm>
          <a:prstGeom prst="rect">
            <a:avLst/>
          </a:prstGeom>
          <a:ln>
            <a:solidFill>
              <a:schemeClr val="tx1"/>
            </a:solidFill>
          </a:ln>
        </p:spPr>
      </p:pic>
      <p:grpSp>
        <p:nvGrpSpPr>
          <p:cNvPr id="2059" name="Group 2058">
            <a:extLst>
              <a:ext uri="{FF2B5EF4-FFF2-40B4-BE49-F238E27FC236}">
                <a16:creationId xmlns:a16="http://schemas.microsoft.com/office/drawing/2014/main" id="{D5DC6ADF-CDF9-A111-41B3-0DF51B045CD1}"/>
              </a:ext>
            </a:extLst>
          </p:cNvPr>
          <p:cNvGrpSpPr/>
          <p:nvPr/>
        </p:nvGrpSpPr>
        <p:grpSpPr>
          <a:xfrm>
            <a:off x="974692" y="4496614"/>
            <a:ext cx="6413372" cy="970697"/>
            <a:chOff x="884204" y="4754343"/>
            <a:chExt cx="6413372" cy="970697"/>
          </a:xfrm>
        </p:grpSpPr>
        <p:grpSp>
          <p:nvGrpSpPr>
            <p:cNvPr id="2057" name="Group 2056">
              <a:extLst>
                <a:ext uri="{FF2B5EF4-FFF2-40B4-BE49-F238E27FC236}">
                  <a16:creationId xmlns:a16="http://schemas.microsoft.com/office/drawing/2014/main" id="{F08F101F-0CF4-0C81-6850-6D0EA4B5E51F}"/>
                </a:ext>
              </a:extLst>
            </p:cNvPr>
            <p:cNvGrpSpPr/>
            <p:nvPr/>
          </p:nvGrpSpPr>
          <p:grpSpPr>
            <a:xfrm>
              <a:off x="5954551" y="4754343"/>
              <a:ext cx="1343025" cy="970697"/>
              <a:chOff x="6076612" y="5291795"/>
              <a:chExt cx="1343025" cy="970697"/>
            </a:xfrm>
          </p:grpSpPr>
          <p:sp>
            <p:nvSpPr>
              <p:cNvPr id="73" name="TextBox 10"/>
              <p:cNvSpPr txBox="1">
                <a:spLocks noChangeArrowheads="1"/>
              </p:cNvSpPr>
              <p:nvPr/>
            </p:nvSpPr>
            <p:spPr bwMode="auto">
              <a:xfrm>
                <a:off x="6249650" y="5431495"/>
                <a:ext cx="1169987" cy="83099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Validation results display in the </a:t>
                </a:r>
                <a:r>
                  <a:rPr lang="en-US" b="1" dirty="0">
                    <a:solidFill>
                      <a:srgbClr val="000000"/>
                    </a:solidFill>
                  </a:rPr>
                  <a:t>Message Validation Result </a:t>
                </a:r>
                <a:r>
                  <a:rPr lang="en-US" dirty="0">
                    <a:solidFill>
                      <a:srgbClr val="000000"/>
                    </a:solidFill>
                  </a:rPr>
                  <a:t>window. </a:t>
                </a:r>
                <a:r>
                  <a:rPr lang="en-US" b="1" dirty="0">
                    <a:solidFill>
                      <a:srgbClr val="000000"/>
                    </a:solidFill>
                  </a:rPr>
                  <a:t>Errors</a:t>
                </a:r>
                <a:r>
                  <a:rPr lang="en-US" dirty="0">
                    <a:solidFill>
                      <a:srgbClr val="000000"/>
                    </a:solidFill>
                  </a:rPr>
                  <a:t> display if the message failed.</a:t>
                </a:r>
              </a:p>
            </p:txBody>
          </p:sp>
          <p:sp>
            <p:nvSpPr>
              <p:cNvPr id="165" name="Oval 164"/>
              <p:cNvSpPr/>
              <p:nvPr/>
            </p:nvSpPr>
            <p:spPr bwMode="auto">
              <a:xfrm>
                <a:off x="6076612" y="5291795"/>
                <a:ext cx="268288"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6</a:t>
                </a:r>
              </a:p>
            </p:txBody>
          </p:sp>
        </p:grpSp>
        <p:cxnSp>
          <p:nvCxnSpPr>
            <p:cNvPr id="78" name="Straight Arrow Connector 70"/>
            <p:cNvCxnSpPr>
              <a:cxnSpLocks noChangeShapeType="1"/>
            </p:cNvCxnSpPr>
            <p:nvPr/>
          </p:nvCxnSpPr>
          <p:spPr bwMode="auto">
            <a:xfrm flipH="1">
              <a:off x="884204" y="5117792"/>
              <a:ext cx="5264783" cy="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63" name="Right Arrow 97">
            <a:extLst>
              <a:ext uri="{FF2B5EF4-FFF2-40B4-BE49-F238E27FC236}">
                <a16:creationId xmlns:a16="http://schemas.microsoft.com/office/drawing/2014/main" id="{BB9E69F5-7482-3425-ED87-92495F5E6CD4}"/>
              </a:ext>
            </a:extLst>
          </p:cNvPr>
          <p:cNvSpPr>
            <a:spLocks noChangeArrowheads="1"/>
          </p:cNvSpPr>
          <p:nvPr/>
        </p:nvSpPr>
        <p:spPr bwMode="auto">
          <a:xfrm rot="5400000">
            <a:off x="3224496" y="4424503"/>
            <a:ext cx="419100" cy="346075"/>
          </a:xfrm>
          <a:prstGeom prst="rightArrow">
            <a:avLst>
              <a:gd name="adj1" fmla="val 50000"/>
              <a:gd name="adj2" fmla="val 50176"/>
            </a:avLst>
          </a:prstGeom>
          <a:solidFill>
            <a:srgbClr val="002060"/>
          </a:solidFill>
          <a:ln w="9525" algn="ctr">
            <a:solidFill>
              <a:schemeClr val="bg1">
                <a:lumMod val="65000"/>
              </a:schemeClr>
            </a:solidFill>
            <a:round/>
            <a:headEnd/>
            <a:tailEnd/>
          </a:ln>
        </p:spPr>
        <p:txBody>
          <a:bodyPr/>
          <a:lstStyle/>
          <a:p>
            <a:pPr fontAlgn="base">
              <a:spcBef>
                <a:spcPct val="0"/>
              </a:spcBef>
              <a:spcAft>
                <a:spcPct val="0"/>
              </a:spcAft>
              <a:defRPr/>
            </a:pPr>
            <a:endParaRPr lang="en-US" b="1">
              <a:solidFill>
                <a:srgbClr val="000000"/>
              </a:solidFill>
            </a:endParaRPr>
          </a:p>
        </p:txBody>
      </p:sp>
      <p:grpSp>
        <p:nvGrpSpPr>
          <p:cNvPr id="2064" name="Group 2063">
            <a:extLst>
              <a:ext uri="{FF2B5EF4-FFF2-40B4-BE49-F238E27FC236}">
                <a16:creationId xmlns:a16="http://schemas.microsoft.com/office/drawing/2014/main" id="{A8E1BB6D-9405-1DAF-5678-5B93C03BBF2A}"/>
              </a:ext>
            </a:extLst>
          </p:cNvPr>
          <p:cNvGrpSpPr/>
          <p:nvPr/>
        </p:nvGrpSpPr>
        <p:grpSpPr>
          <a:xfrm>
            <a:off x="5715000" y="4343400"/>
            <a:ext cx="3275737" cy="1419873"/>
            <a:chOff x="4009799" y="3194569"/>
            <a:chExt cx="3275737" cy="1419873"/>
          </a:xfrm>
        </p:grpSpPr>
        <p:grpSp>
          <p:nvGrpSpPr>
            <p:cNvPr id="2065" name="Group 2064">
              <a:extLst>
                <a:ext uri="{FF2B5EF4-FFF2-40B4-BE49-F238E27FC236}">
                  <a16:creationId xmlns:a16="http://schemas.microsoft.com/office/drawing/2014/main" id="{0B5F8F15-D239-1831-83E7-1AE73AF11A19}"/>
                </a:ext>
              </a:extLst>
            </p:cNvPr>
            <p:cNvGrpSpPr/>
            <p:nvPr/>
          </p:nvGrpSpPr>
          <p:grpSpPr>
            <a:xfrm>
              <a:off x="5942511" y="3889967"/>
              <a:ext cx="1343025" cy="724475"/>
              <a:chOff x="6064572" y="4427419"/>
              <a:chExt cx="1343025" cy="724475"/>
            </a:xfrm>
          </p:grpSpPr>
          <p:sp>
            <p:nvSpPr>
              <p:cNvPr id="2067" name="TextBox 10">
                <a:extLst>
                  <a:ext uri="{FF2B5EF4-FFF2-40B4-BE49-F238E27FC236}">
                    <a16:creationId xmlns:a16="http://schemas.microsoft.com/office/drawing/2014/main" id="{6410047E-59AC-EAD3-E102-DD9684592C0C}"/>
                  </a:ext>
                </a:extLst>
              </p:cNvPr>
              <p:cNvSpPr txBox="1">
                <a:spLocks noChangeArrowheads="1"/>
              </p:cNvSpPr>
              <p:nvPr/>
            </p:nvSpPr>
            <p:spPr bwMode="auto">
              <a:xfrm>
                <a:off x="6237610" y="4567119"/>
                <a:ext cx="1169987" cy="584775"/>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Click on the </a:t>
                </a:r>
                <a:r>
                  <a:rPr lang="en-US" b="1" dirty="0">
                    <a:solidFill>
                      <a:srgbClr val="000000"/>
                    </a:solidFill>
                  </a:rPr>
                  <a:t>Report</a:t>
                </a:r>
                <a:r>
                  <a:rPr lang="en-US" dirty="0">
                    <a:solidFill>
                      <a:srgbClr val="000000"/>
                    </a:solidFill>
                  </a:rPr>
                  <a:t> button to display the </a:t>
                </a:r>
                <a:r>
                  <a:rPr lang="en-US" b="1" dirty="0">
                    <a:solidFill>
                      <a:srgbClr val="000000"/>
                    </a:solidFill>
                  </a:rPr>
                  <a:t>Message Validation Report</a:t>
                </a:r>
                <a:endParaRPr lang="en-US" dirty="0">
                  <a:solidFill>
                    <a:srgbClr val="000000"/>
                  </a:solidFill>
                </a:endParaRPr>
              </a:p>
            </p:txBody>
          </p:sp>
          <p:sp>
            <p:nvSpPr>
              <p:cNvPr id="2068" name="Oval 2067">
                <a:extLst>
                  <a:ext uri="{FF2B5EF4-FFF2-40B4-BE49-F238E27FC236}">
                    <a16:creationId xmlns:a16="http://schemas.microsoft.com/office/drawing/2014/main" id="{329FB8A7-62DF-10F4-C3D6-D4A27B94773F}"/>
                  </a:ext>
                </a:extLst>
              </p:cNvPr>
              <p:cNvSpPr/>
              <p:nvPr/>
            </p:nvSpPr>
            <p:spPr bwMode="auto">
              <a:xfrm>
                <a:off x="6064572" y="4427419"/>
                <a:ext cx="268288"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7</a:t>
                </a:r>
              </a:p>
            </p:txBody>
          </p:sp>
        </p:grpSp>
        <p:cxnSp>
          <p:nvCxnSpPr>
            <p:cNvPr id="2066" name="Straight Arrow Connector 70">
              <a:extLst>
                <a:ext uri="{FF2B5EF4-FFF2-40B4-BE49-F238E27FC236}">
                  <a16:creationId xmlns:a16="http://schemas.microsoft.com/office/drawing/2014/main" id="{1073042C-75A0-E79C-F115-6E3DEAADF6A0}"/>
                </a:ext>
              </a:extLst>
            </p:cNvPr>
            <p:cNvCxnSpPr>
              <a:cxnSpLocks noChangeShapeType="1"/>
            </p:cNvCxnSpPr>
            <p:nvPr/>
          </p:nvCxnSpPr>
          <p:spPr bwMode="auto">
            <a:xfrm>
              <a:off x="4009799" y="3194569"/>
              <a:ext cx="0" cy="28402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70" name="Straight Connector 31">
            <a:extLst>
              <a:ext uri="{FF2B5EF4-FFF2-40B4-BE49-F238E27FC236}">
                <a16:creationId xmlns:a16="http://schemas.microsoft.com/office/drawing/2014/main" id="{CA4E1926-596E-F76D-2B35-DE4B453DB352}"/>
              </a:ext>
            </a:extLst>
          </p:cNvPr>
          <p:cNvCxnSpPr>
            <a:cxnSpLocks noChangeShapeType="1"/>
          </p:cNvCxnSpPr>
          <p:nvPr/>
        </p:nvCxnSpPr>
        <p:spPr bwMode="auto">
          <a:xfrm>
            <a:off x="5715000" y="4343400"/>
            <a:ext cx="2690743"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Straight Connector 31">
            <a:extLst>
              <a:ext uri="{FF2B5EF4-FFF2-40B4-BE49-F238E27FC236}">
                <a16:creationId xmlns:a16="http://schemas.microsoft.com/office/drawing/2014/main" id="{45CFC1CA-ADC7-28F7-3AEB-E6089A499A07}"/>
              </a:ext>
            </a:extLst>
          </p:cNvPr>
          <p:cNvCxnSpPr>
            <a:cxnSpLocks noChangeShapeType="1"/>
            <a:endCxn id="2067" idx="0"/>
          </p:cNvCxnSpPr>
          <p:nvPr/>
        </p:nvCxnSpPr>
        <p:spPr bwMode="auto">
          <a:xfrm>
            <a:off x="8405744" y="4326226"/>
            <a:ext cx="0" cy="852272"/>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7" name="Straight Arrow Connector 70">
            <a:extLst>
              <a:ext uri="{FF2B5EF4-FFF2-40B4-BE49-F238E27FC236}">
                <a16:creationId xmlns:a16="http://schemas.microsoft.com/office/drawing/2014/main" id="{96B73220-7E9B-C2F6-C54B-10A9F83D3017}"/>
              </a:ext>
            </a:extLst>
          </p:cNvPr>
          <p:cNvCxnSpPr>
            <a:cxnSpLocks noChangeShapeType="1"/>
          </p:cNvCxnSpPr>
          <p:nvPr/>
        </p:nvCxnSpPr>
        <p:spPr bwMode="auto">
          <a:xfrm flipH="1">
            <a:off x="4114800" y="4860063"/>
            <a:ext cx="2103277" cy="44702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ight Arrow 97">
            <a:extLst>
              <a:ext uri="{FF2B5EF4-FFF2-40B4-BE49-F238E27FC236}">
                <a16:creationId xmlns:a16="http://schemas.microsoft.com/office/drawing/2014/main" id="{CF7F2CCD-CFC1-864D-C0FA-FF6A9EEB35CF}"/>
              </a:ext>
            </a:extLst>
          </p:cNvPr>
          <p:cNvSpPr>
            <a:spLocks noChangeArrowheads="1"/>
          </p:cNvSpPr>
          <p:nvPr/>
        </p:nvSpPr>
        <p:spPr bwMode="auto">
          <a:xfrm rot="5400000">
            <a:off x="5332412" y="2970212"/>
            <a:ext cx="419100" cy="346075"/>
          </a:xfrm>
          <a:prstGeom prst="rightArrow">
            <a:avLst>
              <a:gd name="adj1" fmla="val 50000"/>
              <a:gd name="adj2" fmla="val 50176"/>
            </a:avLst>
          </a:prstGeom>
          <a:solidFill>
            <a:srgbClr val="002060"/>
          </a:solidFill>
          <a:ln w="9525" algn="ctr">
            <a:solidFill>
              <a:schemeClr val="bg1">
                <a:lumMod val="65000"/>
              </a:schemeClr>
            </a:solidFill>
            <a:round/>
            <a:headEnd/>
            <a:tailEnd/>
          </a:ln>
        </p:spPr>
        <p:txBody>
          <a:bodyPr/>
          <a:lstStyle/>
          <a:p>
            <a:pPr fontAlgn="base">
              <a:spcBef>
                <a:spcPct val="0"/>
              </a:spcBef>
              <a:spcAft>
                <a:spcPct val="0"/>
              </a:spcAft>
              <a:defRPr/>
            </a:pPr>
            <a:endParaRPr lang="en-US" b="1">
              <a:solidFill>
                <a:srgbClr val="000000"/>
              </a:solidFill>
            </a:endParaRPr>
          </a:p>
        </p:txBody>
      </p:sp>
    </p:spTree>
    <p:extLst>
      <p:ext uri="{BB962C8B-B14F-4D97-AF65-F5344CB8AC3E}">
        <p14:creationId xmlns:p14="http://schemas.microsoft.com/office/powerpoint/2010/main" val="28610259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1287</Words>
  <Application>Microsoft Office PowerPoint</Application>
  <PresentationFormat>On-screen Show (4:3)</PresentationFormat>
  <Paragraphs>134</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Franklin Gothic Book</vt:lpstr>
      <vt:lpstr>Franklin Gothic Demi</vt:lpstr>
      <vt:lpstr>Franklin Gothic Medium</vt:lpstr>
      <vt:lpstr>Wingdings</vt:lpstr>
      <vt:lpstr>Default Design</vt:lpstr>
      <vt:lpstr>1_Default Design</vt:lpstr>
      <vt:lpstr>PowerPoint Presentation</vt:lpstr>
      <vt:lpstr>http://hl7v2-ss-r2-testing.nist.gov/</vt:lpstr>
      <vt:lpstr>PowerPoint Presentation</vt:lpstr>
      <vt:lpstr>Syndromic Surveillance Context-free Testing </vt:lpstr>
      <vt:lpstr>Syndromic Surveillance Message Validation Report</vt:lpstr>
      <vt:lpstr>PowerPoint Presentation</vt:lpstr>
      <vt:lpstr>Using Context-based Testing Capabilities</vt:lpstr>
      <vt:lpstr>PowerPoint Presentation</vt:lpstr>
      <vt:lpstr>Syndromic Test Step Level Context-based Testing </vt:lpstr>
      <vt:lpstr>Context-based Test Step Level Testing – Validation Report (1)</vt:lpstr>
      <vt:lpstr>PowerPoint Presentation</vt:lpstr>
      <vt:lpstr>View Conformance Profile Data Elements</vt:lpstr>
      <vt:lpstr>View Conformance Profile Vocabulary</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Ryan Devlin</dc:creator>
  <cp:lastModifiedBy>Taylor, Sheryl L. (Fed)</cp:lastModifiedBy>
  <cp:revision>39</cp:revision>
  <dcterms:created xsi:type="dcterms:W3CDTF">2015-08-12T19:35:09Z</dcterms:created>
  <dcterms:modified xsi:type="dcterms:W3CDTF">2024-04-05T14:24:10Z</dcterms:modified>
</cp:coreProperties>
</file>