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35"/>
  </p:notesMasterIdLst>
  <p:sldIdLst>
    <p:sldId id="257" r:id="rId3"/>
    <p:sldId id="787" r:id="rId4"/>
    <p:sldId id="310" r:id="rId5"/>
    <p:sldId id="259" r:id="rId6"/>
    <p:sldId id="294" r:id="rId7"/>
    <p:sldId id="260" r:id="rId8"/>
    <p:sldId id="296" r:id="rId9"/>
    <p:sldId id="298" r:id="rId10"/>
    <p:sldId id="316" r:id="rId11"/>
    <p:sldId id="300" r:id="rId12"/>
    <p:sldId id="301" r:id="rId13"/>
    <p:sldId id="302" r:id="rId14"/>
    <p:sldId id="269" r:id="rId15"/>
    <p:sldId id="716" r:id="rId16"/>
    <p:sldId id="751" r:id="rId17"/>
    <p:sldId id="769" r:id="rId18"/>
    <p:sldId id="790" r:id="rId19"/>
    <p:sldId id="771" r:id="rId20"/>
    <p:sldId id="754" r:id="rId21"/>
    <p:sldId id="755" r:id="rId22"/>
    <p:sldId id="756" r:id="rId23"/>
    <p:sldId id="792" r:id="rId24"/>
    <p:sldId id="793" r:id="rId25"/>
    <p:sldId id="794" r:id="rId26"/>
    <p:sldId id="795" r:id="rId27"/>
    <p:sldId id="797" r:id="rId28"/>
    <p:sldId id="777" r:id="rId29"/>
    <p:sldId id="760" r:id="rId30"/>
    <p:sldId id="776" r:id="rId31"/>
    <p:sldId id="782" r:id="rId32"/>
    <p:sldId id="761" r:id="rId33"/>
    <p:sldId id="79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8" userDrawn="1">
          <p15:clr>
            <a:srgbClr val="A4A3A4"/>
          </p15:clr>
        </p15:guide>
        <p15:guide id="2" pos="1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2EECE"/>
    <a:srgbClr val="CCFF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62" d="100"/>
          <a:sy n="62" d="100"/>
        </p:scale>
        <p:origin x="1348" y="44"/>
      </p:cViewPr>
      <p:guideLst>
        <p:guide orient="horz" pos="1248"/>
        <p:guide pos="144"/>
      </p:guideLst>
    </p:cSldViewPr>
  </p:slideViewPr>
  <p:notesTextViewPr>
    <p:cViewPr>
      <p:scale>
        <a:sx n="1" d="1"/>
        <a:sy n="1" d="1"/>
      </p:scale>
      <p:origin x="0" y="0"/>
    </p:cViewPr>
  </p:notesTextViewPr>
  <p:sorterViewPr>
    <p:cViewPr>
      <p:scale>
        <a:sx n="100" d="100"/>
        <a:sy n="100" d="100"/>
      </p:scale>
      <p:origin x="0" y="-83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01B56D-43CE-44AF-B320-3B30A111105C}" type="datetimeFigureOut">
              <a:rPr lang="en-US" smtClean="0"/>
              <a:t>4/5/2024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97C354-BD20-44C4-A984-8A7E06A2CFA8}" type="slidenum">
              <a:rPr lang="en-US" smtClean="0"/>
              <a:t>‹#›</a:t>
            </a:fld>
            <a:endParaRPr lang="en-US" dirty="0"/>
          </a:p>
        </p:txBody>
      </p:sp>
    </p:spTree>
    <p:extLst>
      <p:ext uri="{BB962C8B-B14F-4D97-AF65-F5344CB8AC3E}">
        <p14:creationId xmlns:p14="http://schemas.microsoft.com/office/powerpoint/2010/main" val="3099874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fld id="{B6AB3599-10CB-4FF1-A67C-B4717FEF682D}" type="slidenum">
              <a:rPr lang="en-US" altLang="en-US" b="0">
                <a:solidFill>
                  <a:prstClr val="black"/>
                </a:solidFill>
              </a:rPr>
              <a:pPr eaLnBrk="1" hangingPunct="1"/>
              <a:t>1</a:t>
            </a:fld>
            <a:endParaRPr lang="en-US" altLang="en-US" b="0" dirty="0">
              <a:solidFill>
                <a:prstClr val="black"/>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611709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fld id="{4C51CB11-9670-4C20-B6B0-D7979B5A2552}" type="slidenum">
              <a:rPr lang="en-US" altLang="en-US" b="0">
                <a:solidFill>
                  <a:prstClr val="black"/>
                </a:solidFill>
              </a:rPr>
              <a:pPr eaLnBrk="1" hangingPunct="1"/>
              <a:t>13</a:t>
            </a:fld>
            <a:endParaRPr lang="en-US" altLang="en-US" b="0" dirty="0">
              <a:solidFill>
                <a:prstClr val="black"/>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1055235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DB9046BA-C91E-C52E-4A31-98890C429556}"/>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FE881314-16FB-2DBE-5661-27CA348D2606}"/>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
        <p:nvSpPr>
          <p:cNvPr id="40964" name="Slide Number Placeholder 3">
            <a:extLst>
              <a:ext uri="{FF2B5EF4-FFF2-40B4-BE49-F238E27FC236}">
                <a16:creationId xmlns:a16="http://schemas.microsoft.com/office/drawing/2014/main" id="{4EBB6B3B-8714-4FC4-B28A-769A8C7DA41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45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17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89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61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33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305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77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0FC786D-7844-4E3C-8414-6168B1B0C2DC}" type="slidenum">
              <a:rPr lang="en-US" altLang="en-US" smtClean="0">
                <a:cs typeface="Arial" panose="020B0604020202020204" pitchFamily="34" charset="0"/>
              </a:rPr>
              <a:pPr>
                <a:spcBef>
                  <a:spcPct val="0"/>
                </a:spcBef>
              </a:pPr>
              <a:t>14</a:t>
            </a:fld>
            <a:endParaRPr lang="en-US" altLang="en-US">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886582C5-7AF4-CDAE-9DEC-CB189FAB755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45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17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89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61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33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305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77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68292D4-6862-4462-B4D3-8484AE136EB0}" type="slidenum">
              <a:rPr lang="en-US" altLang="en-US" smtClean="0">
                <a:cs typeface="Arial" panose="020B0604020202020204" pitchFamily="34" charset="0"/>
              </a:rPr>
              <a:pPr>
                <a:spcBef>
                  <a:spcPct val="0"/>
                </a:spcBef>
              </a:pPr>
              <a:t>15</a:t>
            </a:fld>
            <a:endParaRPr lang="en-US" altLang="en-US">
              <a:cs typeface="Arial" panose="020B0604020202020204" pitchFamily="34" charset="0"/>
            </a:endParaRPr>
          </a:p>
        </p:txBody>
      </p:sp>
      <p:sp>
        <p:nvSpPr>
          <p:cNvPr id="43011" name="Rectangle 2">
            <a:extLst>
              <a:ext uri="{FF2B5EF4-FFF2-40B4-BE49-F238E27FC236}">
                <a16:creationId xmlns:a16="http://schemas.microsoft.com/office/drawing/2014/main" id="{A26A614C-1E05-AD80-A766-C4FB25F606DE}"/>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5B11B218-21FF-3250-BE78-32B77551601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4A82AC9-53C9-A1EF-18DA-E7509FB04130}"/>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14690A88-7663-5976-C703-7659FF60F06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5060" name="Slide Number Placeholder 3">
            <a:extLst>
              <a:ext uri="{FF2B5EF4-FFF2-40B4-BE49-F238E27FC236}">
                <a16:creationId xmlns:a16="http://schemas.microsoft.com/office/drawing/2014/main" id="{1D5FC49D-65C5-A197-DCFF-D018DF59E53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45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17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89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61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33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305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77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21233F3-50B5-46B7-8969-D24E47863B3F}" type="slidenum">
              <a:rPr lang="en-US" altLang="en-US" smtClean="0">
                <a:cs typeface="Arial" panose="020B0604020202020204" pitchFamily="34" charset="0"/>
              </a:rPr>
              <a:pPr>
                <a:spcBef>
                  <a:spcPct val="0"/>
                </a:spcBef>
              </a:pPr>
              <a:t>16</a:t>
            </a:fld>
            <a:endParaRPr lang="en-US" altLang="en-US">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08A4258A-DF15-853B-272A-A1D98F25C6B6}"/>
              </a:ext>
            </a:extLst>
          </p:cNvPr>
          <p:cNvSpPr>
            <a:spLocks noGrp="1" noRot="1" noChangeAspect="1" noChangeArrowheads="1" noTextEdit="1"/>
          </p:cNvSpPr>
          <p:nvPr>
            <p:ph type="sldImg"/>
          </p:nvPr>
        </p:nvSpPr>
        <p:spPr>
          <a:ln/>
        </p:spPr>
      </p:sp>
      <p:sp>
        <p:nvSpPr>
          <p:cNvPr id="47107" name="Notes Placeholder 2">
            <a:extLst>
              <a:ext uri="{FF2B5EF4-FFF2-40B4-BE49-F238E27FC236}">
                <a16:creationId xmlns:a16="http://schemas.microsoft.com/office/drawing/2014/main" id="{88B1730B-C754-6514-E3D1-71184E8E421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7108" name="Slide Number Placeholder 3">
            <a:extLst>
              <a:ext uri="{FF2B5EF4-FFF2-40B4-BE49-F238E27FC236}">
                <a16:creationId xmlns:a16="http://schemas.microsoft.com/office/drawing/2014/main" id="{6DE72A48-A395-E9C6-C904-248B9F62516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45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17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89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61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33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305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77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3BE8147-BC09-4AAC-96EA-E65475DA20BB}" type="slidenum">
              <a:rPr lang="en-US" altLang="en-US" smtClean="0">
                <a:cs typeface="Arial" panose="020B0604020202020204" pitchFamily="34" charset="0"/>
              </a:rPr>
              <a:pPr>
                <a:spcBef>
                  <a:spcPct val="0"/>
                </a:spcBef>
              </a:pPr>
              <a:t>17</a:t>
            </a:fld>
            <a:endParaRPr lang="en-US" altLang="en-US">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9E234356-9E39-96A9-D236-7C6DF21FE14B}"/>
              </a:ext>
            </a:extLst>
          </p:cNvPr>
          <p:cNvSpPr>
            <a:spLocks noGrp="1" noRot="1" noChangeAspect="1" noChangeArrowheads="1" noTextEdit="1"/>
          </p:cNvSpPr>
          <p:nvPr>
            <p:ph type="sldImg"/>
          </p:nvPr>
        </p:nvSpPr>
        <p:spPr>
          <a:ln/>
        </p:spPr>
      </p:sp>
      <p:sp>
        <p:nvSpPr>
          <p:cNvPr id="52227" name="Notes Placeholder 2">
            <a:extLst>
              <a:ext uri="{FF2B5EF4-FFF2-40B4-BE49-F238E27FC236}">
                <a16:creationId xmlns:a16="http://schemas.microsoft.com/office/drawing/2014/main" id="{7EB99BB0-A873-9EC6-A0AD-F45F5E33C7A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
        <p:nvSpPr>
          <p:cNvPr id="52228" name="Slide Number Placeholder 3">
            <a:extLst>
              <a:ext uri="{FF2B5EF4-FFF2-40B4-BE49-F238E27FC236}">
                <a16:creationId xmlns:a16="http://schemas.microsoft.com/office/drawing/2014/main" id="{A004305B-E0AB-8A07-C1A9-FEA13957647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b="1">
                <a:solidFill>
                  <a:schemeClr val="tx1"/>
                </a:solidFill>
                <a:latin typeface="Arial" panose="020B0604020202020204" pitchFamily="34" charset="0"/>
                <a:ea typeface="ＭＳ Ｐゴシック" panose="020B0600070205080204" pitchFamily="34" charset="-128"/>
              </a:defRPr>
            </a:lvl1pPr>
            <a:lvl2pPr marL="742950" indent="-285750" defTabSz="930275">
              <a:defRPr b="1">
                <a:solidFill>
                  <a:schemeClr val="tx1"/>
                </a:solidFill>
                <a:latin typeface="Arial" panose="020B0604020202020204" pitchFamily="34" charset="0"/>
                <a:ea typeface="ＭＳ Ｐゴシック" panose="020B0600070205080204" pitchFamily="34" charset="-128"/>
              </a:defRPr>
            </a:lvl2pPr>
            <a:lvl3pPr marL="1143000" indent="-228600" defTabSz="930275">
              <a:defRPr b="1">
                <a:solidFill>
                  <a:schemeClr val="tx1"/>
                </a:solidFill>
                <a:latin typeface="Arial" panose="020B0604020202020204" pitchFamily="34" charset="0"/>
                <a:ea typeface="ＭＳ Ｐゴシック" panose="020B0600070205080204" pitchFamily="34" charset="-128"/>
              </a:defRPr>
            </a:lvl3pPr>
            <a:lvl4pPr marL="1600200" indent="-228600" defTabSz="930275">
              <a:defRPr b="1">
                <a:solidFill>
                  <a:schemeClr val="tx1"/>
                </a:solidFill>
                <a:latin typeface="Arial" panose="020B0604020202020204" pitchFamily="34" charset="0"/>
                <a:ea typeface="ＭＳ Ｐゴシック" panose="020B0600070205080204" pitchFamily="34" charset="-128"/>
              </a:defRPr>
            </a:lvl4pPr>
            <a:lvl5pPr marL="2057400" indent="-228600" defTabSz="930275">
              <a:defRPr b="1">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474C59CD-B915-463B-AEFD-1F9D6475CB66}" type="slidenum">
              <a:rPr lang="en-US" altLang="en-US" b="0" smtClean="0"/>
              <a:pPr/>
              <a:t>21</a:t>
            </a:fld>
            <a:endParaRPr lang="en-US" altLang="en-US"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E2A6DBA0-6BF1-ACCE-7607-27904DBE2A5D}"/>
              </a:ext>
            </a:extLst>
          </p:cNvPr>
          <p:cNvSpPr>
            <a:spLocks noGrp="1" noRot="1" noChangeAspect="1" noChangeArrowheads="1" noTextEdit="1"/>
          </p:cNvSpPr>
          <p:nvPr>
            <p:ph type="sldImg"/>
          </p:nvPr>
        </p:nvSpPr>
        <p:spPr>
          <a:ln/>
        </p:spPr>
      </p:sp>
      <p:sp>
        <p:nvSpPr>
          <p:cNvPr id="54275" name="Notes Placeholder 2">
            <a:extLst>
              <a:ext uri="{FF2B5EF4-FFF2-40B4-BE49-F238E27FC236}">
                <a16:creationId xmlns:a16="http://schemas.microsoft.com/office/drawing/2014/main" id="{F0B2BBF2-4614-4BA5-2E22-1787B87757B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
        <p:nvSpPr>
          <p:cNvPr id="54276" name="Slide Number Placeholder 3">
            <a:extLst>
              <a:ext uri="{FF2B5EF4-FFF2-40B4-BE49-F238E27FC236}">
                <a16:creationId xmlns:a16="http://schemas.microsoft.com/office/drawing/2014/main" id="{12EE46C5-CEC3-CB01-6AA0-A1C379582FD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b="1">
                <a:solidFill>
                  <a:schemeClr val="tx1"/>
                </a:solidFill>
                <a:latin typeface="Arial" panose="020B0604020202020204" pitchFamily="34" charset="0"/>
                <a:ea typeface="ＭＳ Ｐゴシック" panose="020B0600070205080204" pitchFamily="34" charset="-128"/>
              </a:defRPr>
            </a:lvl1pPr>
            <a:lvl2pPr marL="742950" indent="-285750" defTabSz="930275">
              <a:defRPr b="1">
                <a:solidFill>
                  <a:schemeClr val="tx1"/>
                </a:solidFill>
                <a:latin typeface="Arial" panose="020B0604020202020204" pitchFamily="34" charset="0"/>
                <a:ea typeface="ＭＳ Ｐゴシック" panose="020B0600070205080204" pitchFamily="34" charset="-128"/>
              </a:defRPr>
            </a:lvl2pPr>
            <a:lvl3pPr marL="1143000" indent="-228600" defTabSz="930275">
              <a:defRPr b="1">
                <a:solidFill>
                  <a:schemeClr val="tx1"/>
                </a:solidFill>
                <a:latin typeface="Arial" panose="020B0604020202020204" pitchFamily="34" charset="0"/>
                <a:ea typeface="ＭＳ Ｐゴシック" panose="020B0600070205080204" pitchFamily="34" charset="-128"/>
              </a:defRPr>
            </a:lvl3pPr>
            <a:lvl4pPr marL="1600200" indent="-228600" defTabSz="930275">
              <a:defRPr b="1">
                <a:solidFill>
                  <a:schemeClr val="tx1"/>
                </a:solidFill>
                <a:latin typeface="Arial" panose="020B0604020202020204" pitchFamily="34" charset="0"/>
                <a:ea typeface="ＭＳ Ｐゴシック" panose="020B0600070205080204" pitchFamily="34" charset="-128"/>
              </a:defRPr>
            </a:lvl4pPr>
            <a:lvl5pPr marL="2057400" indent="-228600" defTabSz="930275">
              <a:defRPr b="1">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DF6D2BAF-CC60-4F08-83F8-E8F99E674451}" type="slidenum">
              <a:rPr lang="en-US" altLang="en-US" b="0" smtClean="0"/>
              <a:pPr/>
              <a:t>22</a:t>
            </a:fld>
            <a:endParaRPr lang="en-US" altLang="en-US"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CA07AF4F-5A9A-CF65-060D-AD718BD865FE}"/>
              </a:ext>
            </a:extLst>
          </p:cNvPr>
          <p:cNvSpPr>
            <a:spLocks noGrp="1" noRot="1" noChangeAspect="1" noChangeArrowheads="1" noTextEdit="1"/>
          </p:cNvSpPr>
          <p:nvPr>
            <p:ph type="sldImg"/>
          </p:nvPr>
        </p:nvSpPr>
        <p:spPr>
          <a:ln/>
        </p:spPr>
      </p:sp>
      <p:sp>
        <p:nvSpPr>
          <p:cNvPr id="56323" name="Notes Placeholder 2">
            <a:extLst>
              <a:ext uri="{FF2B5EF4-FFF2-40B4-BE49-F238E27FC236}">
                <a16:creationId xmlns:a16="http://schemas.microsoft.com/office/drawing/2014/main" id="{79C7383C-4390-D986-7581-562DB2F0C6F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
        <p:nvSpPr>
          <p:cNvPr id="56324" name="Slide Number Placeholder 3">
            <a:extLst>
              <a:ext uri="{FF2B5EF4-FFF2-40B4-BE49-F238E27FC236}">
                <a16:creationId xmlns:a16="http://schemas.microsoft.com/office/drawing/2014/main" id="{46499E36-6E63-850D-BF90-7821CA8E831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b="1">
                <a:solidFill>
                  <a:schemeClr val="tx1"/>
                </a:solidFill>
                <a:latin typeface="Arial" panose="020B0604020202020204" pitchFamily="34" charset="0"/>
                <a:ea typeface="ＭＳ Ｐゴシック" panose="020B0600070205080204" pitchFamily="34" charset="-128"/>
              </a:defRPr>
            </a:lvl1pPr>
            <a:lvl2pPr marL="742950" indent="-285750" defTabSz="930275">
              <a:defRPr b="1">
                <a:solidFill>
                  <a:schemeClr val="tx1"/>
                </a:solidFill>
                <a:latin typeface="Arial" panose="020B0604020202020204" pitchFamily="34" charset="0"/>
                <a:ea typeface="ＭＳ Ｐゴシック" panose="020B0600070205080204" pitchFamily="34" charset="-128"/>
              </a:defRPr>
            </a:lvl2pPr>
            <a:lvl3pPr marL="1143000" indent="-228600" defTabSz="930275">
              <a:defRPr b="1">
                <a:solidFill>
                  <a:schemeClr val="tx1"/>
                </a:solidFill>
                <a:latin typeface="Arial" panose="020B0604020202020204" pitchFamily="34" charset="0"/>
                <a:ea typeface="ＭＳ Ｐゴシック" panose="020B0600070205080204" pitchFamily="34" charset="-128"/>
              </a:defRPr>
            </a:lvl3pPr>
            <a:lvl4pPr marL="1600200" indent="-228600" defTabSz="930275">
              <a:defRPr b="1">
                <a:solidFill>
                  <a:schemeClr val="tx1"/>
                </a:solidFill>
                <a:latin typeface="Arial" panose="020B0604020202020204" pitchFamily="34" charset="0"/>
                <a:ea typeface="ＭＳ Ｐゴシック" panose="020B0600070205080204" pitchFamily="34" charset="-128"/>
              </a:defRPr>
            </a:lvl4pPr>
            <a:lvl5pPr marL="2057400" indent="-228600" defTabSz="930275">
              <a:defRPr b="1">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02D24511-DDAD-4102-8ACC-A2F7EEA22272}" type="slidenum">
              <a:rPr lang="en-US" altLang="en-US" b="0" smtClean="0"/>
              <a:pPr/>
              <a:t>23</a:t>
            </a:fld>
            <a:endParaRPr lang="en-US" altLang="en-US"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A52F1DFB-A865-3BAE-FDCE-FCD51D2EE323}"/>
              </a:ext>
            </a:extLst>
          </p:cNvPr>
          <p:cNvSpPr>
            <a:spLocks noGrp="1" noRot="1" noChangeAspect="1" noChangeArrowheads="1" noTextEdit="1"/>
          </p:cNvSpPr>
          <p:nvPr>
            <p:ph type="sldImg"/>
          </p:nvPr>
        </p:nvSpPr>
        <p:spPr>
          <a:ln/>
        </p:spPr>
      </p:sp>
      <p:sp>
        <p:nvSpPr>
          <p:cNvPr id="58371" name="Notes Placeholder 2">
            <a:extLst>
              <a:ext uri="{FF2B5EF4-FFF2-40B4-BE49-F238E27FC236}">
                <a16:creationId xmlns:a16="http://schemas.microsoft.com/office/drawing/2014/main" id="{84292BB5-490C-8239-E1B7-C04D97618A9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When errors are inserted into that test message in the Message Content window (or when the test message is replaced by a message that contains errors) and the test tool finds the errors when that message is re-validated</a:t>
            </a:r>
          </a:p>
          <a:p>
            <a:pPr lvl="1"/>
            <a:r>
              <a:rPr lang="en-US" altLang="en-US">
                <a:latin typeface="Arial" panose="020B0604020202020204" pitchFamily="34" charset="0"/>
              </a:rPr>
              <a:t>“Failed” displays automatically in the </a:t>
            </a:r>
            <a:r>
              <a:rPr lang="en-US" altLang="en-US" b="1">
                <a:latin typeface="Arial" panose="020B0604020202020204" pitchFamily="34" charset="0"/>
              </a:rPr>
              <a:t>Test Step Outcome</a:t>
            </a:r>
            <a:r>
              <a:rPr lang="en-US" altLang="en-US">
                <a:latin typeface="Arial" panose="020B0604020202020204" pitchFamily="34" charset="0"/>
              </a:rPr>
              <a:t> column on the </a:t>
            </a:r>
            <a:r>
              <a:rPr lang="en-US" altLang="en-US" b="1">
                <a:latin typeface="Arial" panose="020B0604020202020204" pitchFamily="34" charset="0"/>
              </a:rPr>
              <a:t>Execution Screen</a:t>
            </a:r>
            <a:endParaRPr lang="en-US" altLang="en-US">
              <a:latin typeface="Arial" panose="020B0604020202020204" pitchFamily="34" charset="0"/>
            </a:endParaRPr>
          </a:p>
          <a:p>
            <a:pPr lvl="1"/>
            <a:r>
              <a:rPr lang="en-US" altLang="en-US">
                <a:latin typeface="Arial" panose="020B0604020202020204" pitchFamily="34" charset="0"/>
              </a:rPr>
              <a:t>“Failed” displays in both the </a:t>
            </a:r>
            <a:r>
              <a:rPr lang="en-US" altLang="en-US" b="1">
                <a:latin typeface="Arial" panose="020B0604020202020204" pitchFamily="34" charset="0"/>
              </a:rPr>
              <a:t>Message Validation Result</a:t>
            </a:r>
            <a:r>
              <a:rPr lang="en-US" altLang="en-US">
                <a:latin typeface="Arial" panose="020B0604020202020204" pitchFamily="34" charset="0"/>
              </a:rPr>
              <a:t> and </a:t>
            </a:r>
            <a:r>
              <a:rPr lang="en-US" altLang="en-US" b="1">
                <a:latin typeface="Arial" panose="020B0604020202020204" pitchFamily="34" charset="0"/>
              </a:rPr>
              <a:t>Test Step Outcome</a:t>
            </a:r>
            <a:r>
              <a:rPr lang="en-US" altLang="en-US">
                <a:latin typeface="Arial" panose="020B0604020202020204" pitchFamily="34" charset="0"/>
              </a:rPr>
              <a:t> fields the in the metadata of the </a:t>
            </a:r>
            <a:r>
              <a:rPr lang="en-US" altLang="en-US" b="1">
                <a:latin typeface="Arial" panose="020B0604020202020204" pitchFamily="34" charset="0"/>
              </a:rPr>
              <a:t>Validation Report</a:t>
            </a:r>
            <a:r>
              <a:rPr lang="en-US" altLang="en-US">
                <a:latin typeface="Arial" panose="020B0604020202020204" pitchFamily="34" charset="0"/>
              </a:rPr>
              <a:t>.  </a:t>
            </a:r>
          </a:p>
          <a:p>
            <a:endParaRPr lang="en-US" altLang="en-US">
              <a:latin typeface="Arial" panose="020B0604020202020204" pitchFamily="34" charset="0"/>
            </a:endParaRPr>
          </a:p>
        </p:txBody>
      </p:sp>
      <p:sp>
        <p:nvSpPr>
          <p:cNvPr id="58372" name="Slide Number Placeholder 3">
            <a:extLst>
              <a:ext uri="{FF2B5EF4-FFF2-40B4-BE49-F238E27FC236}">
                <a16:creationId xmlns:a16="http://schemas.microsoft.com/office/drawing/2014/main" id="{4D8238F4-12B5-CA83-14BA-79C09CD83B2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b="1">
                <a:solidFill>
                  <a:schemeClr val="tx1"/>
                </a:solidFill>
                <a:latin typeface="Arial" panose="020B0604020202020204" pitchFamily="34" charset="0"/>
                <a:ea typeface="ＭＳ Ｐゴシック" panose="020B0600070205080204" pitchFamily="34" charset="-128"/>
              </a:defRPr>
            </a:lvl1pPr>
            <a:lvl2pPr marL="742950" indent="-285750" defTabSz="930275">
              <a:defRPr b="1">
                <a:solidFill>
                  <a:schemeClr val="tx1"/>
                </a:solidFill>
                <a:latin typeface="Arial" panose="020B0604020202020204" pitchFamily="34" charset="0"/>
                <a:ea typeface="ＭＳ Ｐゴシック" panose="020B0600070205080204" pitchFamily="34" charset="-128"/>
              </a:defRPr>
            </a:lvl2pPr>
            <a:lvl3pPr marL="1143000" indent="-228600" defTabSz="930275">
              <a:defRPr b="1">
                <a:solidFill>
                  <a:schemeClr val="tx1"/>
                </a:solidFill>
                <a:latin typeface="Arial" panose="020B0604020202020204" pitchFamily="34" charset="0"/>
                <a:ea typeface="ＭＳ Ｐゴシック" panose="020B0600070205080204" pitchFamily="34" charset="-128"/>
              </a:defRPr>
            </a:lvl3pPr>
            <a:lvl4pPr marL="1600200" indent="-228600" defTabSz="930275">
              <a:defRPr b="1">
                <a:solidFill>
                  <a:schemeClr val="tx1"/>
                </a:solidFill>
                <a:latin typeface="Arial" panose="020B0604020202020204" pitchFamily="34" charset="0"/>
                <a:ea typeface="ＭＳ Ｐゴシック" panose="020B0600070205080204" pitchFamily="34" charset="-128"/>
              </a:defRPr>
            </a:lvl4pPr>
            <a:lvl5pPr marL="2057400" indent="-228600" defTabSz="930275">
              <a:defRPr b="1">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6D83AAB5-DB21-4C2E-87D5-2EAC5B2F0E05}" type="slidenum">
              <a:rPr lang="en-US" altLang="en-US" b="0" smtClean="0"/>
              <a:pPr/>
              <a:t>24</a:t>
            </a:fld>
            <a:endParaRPr lang="en-US" altLang="en-US"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A24AE257-78C7-E2C3-A593-3B090DAE26FA}"/>
              </a:ext>
            </a:extLst>
          </p:cNvPr>
          <p:cNvSpPr>
            <a:spLocks noGrp="1" noRot="1" noChangeAspect="1" noChangeArrowheads="1" noTextEdit="1"/>
          </p:cNvSpPr>
          <p:nvPr>
            <p:ph type="sldImg"/>
          </p:nvPr>
        </p:nvSpPr>
        <p:spPr>
          <a:ln/>
        </p:spPr>
      </p:sp>
      <p:sp>
        <p:nvSpPr>
          <p:cNvPr id="60419" name="Notes Placeholder 2">
            <a:extLst>
              <a:ext uri="{FF2B5EF4-FFF2-40B4-BE49-F238E27FC236}">
                <a16:creationId xmlns:a16="http://schemas.microsoft.com/office/drawing/2014/main" id="{44018D76-2566-4D74-63DC-2A5BB47F270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When errors are inserted into that test message in the Message Content window (or when the test message is replaced by a message that contains errors) and the test tool finds the errors when that message is re-validated</a:t>
            </a:r>
          </a:p>
          <a:p>
            <a:pPr lvl="1"/>
            <a:r>
              <a:rPr lang="en-US" altLang="en-US">
                <a:latin typeface="Arial" panose="020B0604020202020204" pitchFamily="34" charset="0"/>
              </a:rPr>
              <a:t>“Failed” displays automatically in the </a:t>
            </a:r>
            <a:r>
              <a:rPr lang="en-US" altLang="en-US" b="1">
                <a:latin typeface="Arial" panose="020B0604020202020204" pitchFamily="34" charset="0"/>
              </a:rPr>
              <a:t>Test Step Outcome</a:t>
            </a:r>
            <a:r>
              <a:rPr lang="en-US" altLang="en-US">
                <a:latin typeface="Arial" panose="020B0604020202020204" pitchFamily="34" charset="0"/>
              </a:rPr>
              <a:t> column on the </a:t>
            </a:r>
            <a:r>
              <a:rPr lang="en-US" altLang="en-US" b="1">
                <a:latin typeface="Arial" panose="020B0604020202020204" pitchFamily="34" charset="0"/>
              </a:rPr>
              <a:t>Execution Screen</a:t>
            </a:r>
            <a:endParaRPr lang="en-US" altLang="en-US">
              <a:latin typeface="Arial" panose="020B0604020202020204" pitchFamily="34" charset="0"/>
            </a:endParaRPr>
          </a:p>
          <a:p>
            <a:pPr lvl="1"/>
            <a:r>
              <a:rPr lang="en-US" altLang="en-US">
                <a:latin typeface="Arial" panose="020B0604020202020204" pitchFamily="34" charset="0"/>
              </a:rPr>
              <a:t>“Failed” displays in both the </a:t>
            </a:r>
            <a:r>
              <a:rPr lang="en-US" altLang="en-US" b="1">
                <a:latin typeface="Arial" panose="020B0604020202020204" pitchFamily="34" charset="0"/>
              </a:rPr>
              <a:t>Message Validation Result</a:t>
            </a:r>
            <a:r>
              <a:rPr lang="en-US" altLang="en-US">
                <a:latin typeface="Arial" panose="020B0604020202020204" pitchFamily="34" charset="0"/>
              </a:rPr>
              <a:t> and </a:t>
            </a:r>
            <a:r>
              <a:rPr lang="en-US" altLang="en-US" b="1">
                <a:latin typeface="Arial" panose="020B0604020202020204" pitchFamily="34" charset="0"/>
              </a:rPr>
              <a:t>Test Step Outcome</a:t>
            </a:r>
            <a:r>
              <a:rPr lang="en-US" altLang="en-US">
                <a:latin typeface="Arial" panose="020B0604020202020204" pitchFamily="34" charset="0"/>
              </a:rPr>
              <a:t> fields the in the metadata of the </a:t>
            </a:r>
            <a:r>
              <a:rPr lang="en-US" altLang="en-US" b="1">
                <a:latin typeface="Arial" panose="020B0604020202020204" pitchFamily="34" charset="0"/>
              </a:rPr>
              <a:t>Validation Report</a:t>
            </a:r>
            <a:r>
              <a:rPr lang="en-US" altLang="en-US">
                <a:latin typeface="Arial" panose="020B0604020202020204" pitchFamily="34" charset="0"/>
              </a:rPr>
              <a:t>.  </a:t>
            </a:r>
          </a:p>
          <a:p>
            <a:endParaRPr lang="en-US" altLang="en-US">
              <a:latin typeface="Arial" panose="020B0604020202020204" pitchFamily="34" charset="0"/>
            </a:endParaRPr>
          </a:p>
        </p:txBody>
      </p:sp>
      <p:sp>
        <p:nvSpPr>
          <p:cNvPr id="60420" name="Slide Number Placeholder 3">
            <a:extLst>
              <a:ext uri="{FF2B5EF4-FFF2-40B4-BE49-F238E27FC236}">
                <a16:creationId xmlns:a16="http://schemas.microsoft.com/office/drawing/2014/main" id="{A65BEE59-8233-253D-601E-10716BFC9E75}"/>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b="1">
                <a:solidFill>
                  <a:schemeClr val="tx1"/>
                </a:solidFill>
                <a:latin typeface="Arial" panose="020B0604020202020204" pitchFamily="34" charset="0"/>
                <a:ea typeface="ＭＳ Ｐゴシック" panose="020B0600070205080204" pitchFamily="34" charset="-128"/>
              </a:defRPr>
            </a:lvl1pPr>
            <a:lvl2pPr marL="742950" indent="-285750" defTabSz="930275">
              <a:defRPr b="1">
                <a:solidFill>
                  <a:schemeClr val="tx1"/>
                </a:solidFill>
                <a:latin typeface="Arial" panose="020B0604020202020204" pitchFamily="34" charset="0"/>
                <a:ea typeface="ＭＳ Ｐゴシック" panose="020B0600070205080204" pitchFamily="34" charset="-128"/>
              </a:defRPr>
            </a:lvl2pPr>
            <a:lvl3pPr marL="1143000" indent="-228600" defTabSz="930275">
              <a:defRPr b="1">
                <a:solidFill>
                  <a:schemeClr val="tx1"/>
                </a:solidFill>
                <a:latin typeface="Arial" panose="020B0604020202020204" pitchFamily="34" charset="0"/>
                <a:ea typeface="ＭＳ Ｐゴシック" panose="020B0600070205080204" pitchFamily="34" charset="-128"/>
              </a:defRPr>
            </a:lvl3pPr>
            <a:lvl4pPr marL="1600200" indent="-228600" defTabSz="930275">
              <a:defRPr b="1">
                <a:solidFill>
                  <a:schemeClr val="tx1"/>
                </a:solidFill>
                <a:latin typeface="Arial" panose="020B0604020202020204" pitchFamily="34" charset="0"/>
                <a:ea typeface="ＭＳ Ｐゴシック" panose="020B0600070205080204" pitchFamily="34" charset="-128"/>
              </a:defRPr>
            </a:lvl4pPr>
            <a:lvl5pPr marL="2057400" indent="-228600" defTabSz="930275">
              <a:defRPr b="1">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04EE884D-41E6-40CF-B81A-239640A011FF}" type="slidenum">
              <a:rPr lang="en-US" altLang="en-US" b="0" smtClean="0"/>
              <a:pPr/>
              <a:t>25</a:t>
            </a:fld>
            <a:endParaRPr lang="en-US" altLang="en-US"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3FEF8B40-C5A7-5C32-E0E6-A1B489F88D1B}"/>
              </a:ext>
            </a:extLst>
          </p:cNvPr>
          <p:cNvSpPr>
            <a:spLocks noGrp="1" noRot="1" noChangeAspect="1" noChangeArrowheads="1" noTextEdit="1"/>
          </p:cNvSpPr>
          <p:nvPr>
            <p:ph type="sldImg"/>
          </p:nvPr>
        </p:nvSpPr>
        <p:spPr>
          <a:ln/>
        </p:spPr>
      </p:sp>
      <p:sp>
        <p:nvSpPr>
          <p:cNvPr id="8195" name="Notes Placeholder 2">
            <a:extLst>
              <a:ext uri="{FF2B5EF4-FFF2-40B4-BE49-F238E27FC236}">
                <a16:creationId xmlns:a16="http://schemas.microsoft.com/office/drawing/2014/main" id="{3D82A7ED-F7F0-F2E0-FCF9-CCCE5A7219E4}"/>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
        <p:nvSpPr>
          <p:cNvPr id="8196" name="Slide Number Placeholder 3">
            <a:extLst>
              <a:ext uri="{FF2B5EF4-FFF2-40B4-BE49-F238E27FC236}">
                <a16:creationId xmlns:a16="http://schemas.microsoft.com/office/drawing/2014/main" id="{49FC2920-FC91-1AB3-CEBA-2E89BD12C2C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45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17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89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61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33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305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77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5D0A103-2353-44CC-9089-C9C0E325A63D}" type="slidenum">
              <a:rPr lang="en-US" altLang="en-US" smtClean="0">
                <a:cs typeface="Arial" panose="020B0604020202020204" pitchFamily="34" charset="0"/>
              </a:rPr>
              <a:pPr>
                <a:spcBef>
                  <a:spcPct val="0"/>
                </a:spcBef>
              </a:pPr>
              <a:t>2</a:t>
            </a:fld>
            <a:endParaRPr lang="en-US" altLang="en-US">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72738538-CF41-574E-0D0F-4F71DF20411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45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17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89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61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33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305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77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0A6A79A-6AA6-4916-B9B0-B1DECCDAE03A}" type="slidenum">
              <a:rPr lang="en-US" altLang="en-US" smtClean="0">
                <a:cs typeface="Arial" panose="020B0604020202020204" pitchFamily="34" charset="0"/>
              </a:rPr>
              <a:pPr>
                <a:spcBef>
                  <a:spcPct val="0"/>
                </a:spcBef>
              </a:pPr>
              <a:t>26</a:t>
            </a:fld>
            <a:endParaRPr lang="en-US" altLang="en-US">
              <a:cs typeface="Arial" panose="020B0604020202020204" pitchFamily="34" charset="0"/>
            </a:endParaRPr>
          </a:p>
        </p:txBody>
      </p:sp>
      <p:sp>
        <p:nvSpPr>
          <p:cNvPr id="62467" name="Rectangle 2">
            <a:extLst>
              <a:ext uri="{FF2B5EF4-FFF2-40B4-BE49-F238E27FC236}">
                <a16:creationId xmlns:a16="http://schemas.microsoft.com/office/drawing/2014/main" id="{9D3421D9-1E08-B964-12C2-8F101496FCD9}"/>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0D7A4079-60A8-ADA3-E502-596A3DB8E04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7190566D-2B3D-1080-789C-97D4E28A5306}"/>
              </a:ext>
            </a:extLst>
          </p:cNvPr>
          <p:cNvSpPr>
            <a:spLocks noGrp="1" noRot="1" noChangeAspect="1" noChangeArrowheads="1" noTextEdit="1"/>
          </p:cNvSpPr>
          <p:nvPr>
            <p:ph type="sldImg"/>
          </p:nvPr>
        </p:nvSpPr>
        <p:spPr>
          <a:ln/>
        </p:spPr>
      </p:sp>
      <p:sp>
        <p:nvSpPr>
          <p:cNvPr id="66563" name="Notes Placeholder 2">
            <a:extLst>
              <a:ext uri="{FF2B5EF4-FFF2-40B4-BE49-F238E27FC236}">
                <a16:creationId xmlns:a16="http://schemas.microsoft.com/office/drawing/2014/main" id="{D5A9BCD2-9B32-2404-D984-6505EB385BA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6564" name="Slide Number Placeholder 3">
            <a:extLst>
              <a:ext uri="{FF2B5EF4-FFF2-40B4-BE49-F238E27FC236}">
                <a16:creationId xmlns:a16="http://schemas.microsoft.com/office/drawing/2014/main" id="{E8F0A7F8-F6EC-4A47-6049-C30B0506F06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45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17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8988" indent="-228600" defTabSz="930275">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61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33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305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7788" indent="-228600" defTabSz="9302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49BA75C-78C6-41CD-BF97-2525E23631D3}" type="slidenum">
              <a:rPr lang="en-US" altLang="en-US" smtClean="0">
                <a:cs typeface="Arial" panose="020B0604020202020204" pitchFamily="34" charset="0"/>
              </a:rPr>
              <a:pPr>
                <a:spcBef>
                  <a:spcPct val="0"/>
                </a:spcBef>
              </a:pPr>
              <a:t>27</a:t>
            </a:fld>
            <a:endParaRPr lang="en-US" altLang="en-US">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73780F92-268D-E86A-7326-562CC894AE43}"/>
              </a:ext>
            </a:extLst>
          </p:cNvPr>
          <p:cNvSpPr>
            <a:spLocks noGrp="1" noRot="1" noChangeAspect="1" noChangeArrowheads="1" noTextEdit="1"/>
          </p:cNvSpPr>
          <p:nvPr>
            <p:ph type="sldImg"/>
          </p:nvPr>
        </p:nvSpPr>
        <p:spPr>
          <a:ln/>
        </p:spPr>
      </p:sp>
      <p:sp>
        <p:nvSpPr>
          <p:cNvPr id="70659" name="Notes Placeholder 2">
            <a:extLst>
              <a:ext uri="{FF2B5EF4-FFF2-40B4-BE49-F238E27FC236}">
                <a16:creationId xmlns:a16="http://schemas.microsoft.com/office/drawing/2014/main" id="{B8DD0354-BE00-B749-3F91-E30DFCB1382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
        <p:nvSpPr>
          <p:cNvPr id="70660" name="Slide Number Placeholder 3">
            <a:extLst>
              <a:ext uri="{FF2B5EF4-FFF2-40B4-BE49-F238E27FC236}">
                <a16:creationId xmlns:a16="http://schemas.microsoft.com/office/drawing/2014/main" id="{40D554E6-7CB2-02E1-3A0C-E26FA77DC21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b="1">
                <a:solidFill>
                  <a:schemeClr val="tx1"/>
                </a:solidFill>
                <a:latin typeface="Arial" panose="020B0604020202020204" pitchFamily="34" charset="0"/>
                <a:ea typeface="ＭＳ Ｐゴシック" panose="020B0600070205080204" pitchFamily="34" charset="-128"/>
              </a:defRPr>
            </a:lvl1pPr>
            <a:lvl2pPr marL="742950" indent="-285750" defTabSz="930275">
              <a:defRPr b="1">
                <a:solidFill>
                  <a:schemeClr val="tx1"/>
                </a:solidFill>
                <a:latin typeface="Arial" panose="020B0604020202020204" pitchFamily="34" charset="0"/>
                <a:ea typeface="ＭＳ Ｐゴシック" panose="020B0600070205080204" pitchFamily="34" charset="-128"/>
              </a:defRPr>
            </a:lvl2pPr>
            <a:lvl3pPr marL="1143000" indent="-228600" defTabSz="930275">
              <a:defRPr b="1">
                <a:solidFill>
                  <a:schemeClr val="tx1"/>
                </a:solidFill>
                <a:latin typeface="Arial" panose="020B0604020202020204" pitchFamily="34" charset="0"/>
                <a:ea typeface="ＭＳ Ｐゴシック" panose="020B0600070205080204" pitchFamily="34" charset="-128"/>
              </a:defRPr>
            </a:lvl3pPr>
            <a:lvl4pPr marL="1600200" indent="-228600" defTabSz="930275">
              <a:defRPr b="1">
                <a:solidFill>
                  <a:schemeClr val="tx1"/>
                </a:solidFill>
                <a:latin typeface="Arial" panose="020B0604020202020204" pitchFamily="34" charset="0"/>
                <a:ea typeface="ＭＳ Ｐゴシック" panose="020B0600070205080204" pitchFamily="34" charset="-128"/>
              </a:defRPr>
            </a:lvl4pPr>
            <a:lvl5pPr marL="2057400" indent="-228600" defTabSz="930275">
              <a:defRPr b="1">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2E01DE9D-41CB-4505-A01B-2AE719B7A37E}" type="slidenum">
              <a:rPr lang="en-US" altLang="en-US" b="0" smtClean="0"/>
              <a:pPr/>
              <a:t>30</a:t>
            </a:fld>
            <a:endParaRPr lang="en-US" altLang="en-US" b="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98D05941-1713-D712-CB4D-A2D3D06566F4}"/>
              </a:ext>
            </a:extLst>
          </p:cNvPr>
          <p:cNvSpPr>
            <a:spLocks noGrp="1" noRot="1" noChangeAspect="1" noChangeArrowheads="1" noTextEdit="1"/>
          </p:cNvSpPr>
          <p:nvPr>
            <p:ph type="sldImg"/>
          </p:nvPr>
        </p:nvSpPr>
        <p:spPr>
          <a:ln/>
        </p:spPr>
      </p:sp>
      <p:sp>
        <p:nvSpPr>
          <p:cNvPr id="72707" name="Notes Placeholder 2">
            <a:extLst>
              <a:ext uri="{FF2B5EF4-FFF2-40B4-BE49-F238E27FC236}">
                <a16:creationId xmlns:a16="http://schemas.microsoft.com/office/drawing/2014/main" id="{5072449D-C25D-2D3B-4CB3-901524A2432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
        <p:nvSpPr>
          <p:cNvPr id="72708" name="Slide Number Placeholder 3">
            <a:extLst>
              <a:ext uri="{FF2B5EF4-FFF2-40B4-BE49-F238E27FC236}">
                <a16:creationId xmlns:a16="http://schemas.microsoft.com/office/drawing/2014/main" id="{20E4DB5C-0607-F5E3-329B-D02A9344312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b="1">
                <a:solidFill>
                  <a:schemeClr val="tx1"/>
                </a:solidFill>
                <a:latin typeface="Arial" panose="020B0604020202020204" pitchFamily="34" charset="0"/>
                <a:ea typeface="ＭＳ Ｐゴシック" panose="020B0600070205080204" pitchFamily="34" charset="-128"/>
              </a:defRPr>
            </a:lvl1pPr>
            <a:lvl2pPr marL="742950" indent="-285750" defTabSz="930275">
              <a:defRPr b="1">
                <a:solidFill>
                  <a:schemeClr val="tx1"/>
                </a:solidFill>
                <a:latin typeface="Arial" panose="020B0604020202020204" pitchFamily="34" charset="0"/>
                <a:ea typeface="ＭＳ Ｐゴシック" panose="020B0600070205080204" pitchFamily="34" charset="-128"/>
              </a:defRPr>
            </a:lvl2pPr>
            <a:lvl3pPr marL="1143000" indent="-228600" defTabSz="930275">
              <a:defRPr b="1">
                <a:solidFill>
                  <a:schemeClr val="tx1"/>
                </a:solidFill>
                <a:latin typeface="Arial" panose="020B0604020202020204" pitchFamily="34" charset="0"/>
                <a:ea typeface="ＭＳ Ｐゴシック" panose="020B0600070205080204" pitchFamily="34" charset="-128"/>
              </a:defRPr>
            </a:lvl3pPr>
            <a:lvl4pPr marL="1600200" indent="-228600" defTabSz="930275">
              <a:defRPr b="1">
                <a:solidFill>
                  <a:schemeClr val="tx1"/>
                </a:solidFill>
                <a:latin typeface="Arial" panose="020B0604020202020204" pitchFamily="34" charset="0"/>
                <a:ea typeface="ＭＳ Ｐゴシック" panose="020B0600070205080204" pitchFamily="34" charset="-128"/>
              </a:defRPr>
            </a:lvl4pPr>
            <a:lvl5pPr marL="2057400" indent="-228600" defTabSz="930275">
              <a:defRPr b="1">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45B39BCE-9D56-4046-87FF-7420BC7C1C40}" type="slidenum">
              <a:rPr lang="en-US" altLang="en-US" b="0" smtClean="0"/>
              <a:pPr/>
              <a:t>31</a:t>
            </a:fld>
            <a:endParaRPr lang="en-US" altLang="en-US" b="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98D05941-1713-D712-CB4D-A2D3D06566F4}"/>
              </a:ext>
            </a:extLst>
          </p:cNvPr>
          <p:cNvSpPr>
            <a:spLocks noGrp="1" noRot="1" noChangeAspect="1" noChangeArrowheads="1" noTextEdit="1"/>
          </p:cNvSpPr>
          <p:nvPr>
            <p:ph type="sldImg"/>
          </p:nvPr>
        </p:nvSpPr>
        <p:spPr>
          <a:ln/>
        </p:spPr>
      </p:sp>
      <p:sp>
        <p:nvSpPr>
          <p:cNvPr id="72707" name="Notes Placeholder 2">
            <a:extLst>
              <a:ext uri="{FF2B5EF4-FFF2-40B4-BE49-F238E27FC236}">
                <a16:creationId xmlns:a16="http://schemas.microsoft.com/office/drawing/2014/main" id="{5072449D-C25D-2D3B-4CB3-901524A2432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
        <p:nvSpPr>
          <p:cNvPr id="72708" name="Slide Number Placeholder 3">
            <a:extLst>
              <a:ext uri="{FF2B5EF4-FFF2-40B4-BE49-F238E27FC236}">
                <a16:creationId xmlns:a16="http://schemas.microsoft.com/office/drawing/2014/main" id="{20E4DB5C-0607-F5E3-329B-D02A9344312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b="1">
                <a:solidFill>
                  <a:schemeClr val="tx1"/>
                </a:solidFill>
                <a:latin typeface="Arial" panose="020B0604020202020204" pitchFamily="34" charset="0"/>
                <a:ea typeface="ＭＳ Ｐゴシック" panose="020B0600070205080204" pitchFamily="34" charset="-128"/>
              </a:defRPr>
            </a:lvl1pPr>
            <a:lvl2pPr marL="742950" indent="-285750" defTabSz="930275">
              <a:defRPr b="1">
                <a:solidFill>
                  <a:schemeClr val="tx1"/>
                </a:solidFill>
                <a:latin typeface="Arial" panose="020B0604020202020204" pitchFamily="34" charset="0"/>
                <a:ea typeface="ＭＳ Ｐゴシック" panose="020B0600070205080204" pitchFamily="34" charset="-128"/>
              </a:defRPr>
            </a:lvl2pPr>
            <a:lvl3pPr marL="1143000" indent="-228600" defTabSz="930275">
              <a:defRPr b="1">
                <a:solidFill>
                  <a:schemeClr val="tx1"/>
                </a:solidFill>
                <a:latin typeface="Arial" panose="020B0604020202020204" pitchFamily="34" charset="0"/>
                <a:ea typeface="ＭＳ Ｐゴシック" panose="020B0600070205080204" pitchFamily="34" charset="-128"/>
              </a:defRPr>
            </a:lvl3pPr>
            <a:lvl4pPr marL="1600200" indent="-228600" defTabSz="930275">
              <a:defRPr b="1">
                <a:solidFill>
                  <a:schemeClr val="tx1"/>
                </a:solidFill>
                <a:latin typeface="Arial" panose="020B0604020202020204" pitchFamily="34" charset="0"/>
                <a:ea typeface="ＭＳ Ｐゴシック" panose="020B0600070205080204" pitchFamily="34" charset="-128"/>
              </a:defRPr>
            </a:lvl4pPr>
            <a:lvl5pPr marL="2057400" indent="-228600" defTabSz="930275">
              <a:defRPr b="1">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45B39BCE-9D56-4046-87FF-7420BC7C1C40}" type="slidenum">
              <a:rPr lang="en-US" altLang="en-US" b="0" smtClean="0"/>
              <a:pPr/>
              <a:t>32</a:t>
            </a:fld>
            <a:endParaRPr lang="en-US" altLang="en-US" b="0"/>
          </a:p>
        </p:txBody>
      </p:sp>
    </p:spTree>
    <p:extLst>
      <p:ext uri="{BB962C8B-B14F-4D97-AF65-F5344CB8AC3E}">
        <p14:creationId xmlns:p14="http://schemas.microsoft.com/office/powerpoint/2010/main" val="855098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fld id="{49F618B4-8E6E-42D8-AD2E-60F9564816FD}" type="slidenum">
              <a:rPr lang="en-US" altLang="en-US" b="0">
                <a:solidFill>
                  <a:prstClr val="black"/>
                </a:solidFill>
              </a:rPr>
              <a:pPr eaLnBrk="1" hangingPunct="1"/>
              <a:t>6</a:t>
            </a:fld>
            <a:endParaRPr lang="en-US" altLang="en-US" b="0" dirty="0">
              <a:solidFill>
                <a:prstClr val="black"/>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2972747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lstStyle/>
          <a:p>
            <a:r>
              <a:rPr lang="en-US" altLang="en-US"/>
              <a:t>Images associated with 2, 3, and 4 too small to read</a:t>
            </a:r>
          </a:p>
          <a:p>
            <a:endParaRPr lang="en-US" altLang="en-US"/>
          </a:p>
        </p:txBody>
      </p:sp>
      <p:sp>
        <p:nvSpPr>
          <p:cNvPr id="30724"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FC46E711-2230-45FB-A289-E924C2930B8F}" type="slidenum">
              <a:rPr lang="en-US" altLang="en-US" b="0" smtClean="0"/>
              <a:pPr eaLnBrk="1" hangingPunct="1">
                <a:defRPr/>
              </a:pPr>
              <a:t>7</a:t>
            </a:fld>
            <a:endParaRPr lang="en-US" altLang="en-US" b="0"/>
          </a:p>
        </p:txBody>
      </p:sp>
    </p:spTree>
    <p:extLst>
      <p:ext uri="{BB962C8B-B14F-4D97-AF65-F5344CB8AC3E}">
        <p14:creationId xmlns:p14="http://schemas.microsoft.com/office/powerpoint/2010/main" val="3915802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p:spPr>
        <p:txBody>
          <a:bodyPr/>
          <a:lstStyle/>
          <a:p>
            <a:r>
              <a:rPr lang="en-US" altLang="en-US"/>
              <a:t>Images with 5, 6, and 7 too small to read</a:t>
            </a:r>
          </a:p>
          <a:p>
            <a:endParaRPr lang="en-US" altLang="en-US"/>
          </a:p>
        </p:txBody>
      </p:sp>
      <p:sp>
        <p:nvSpPr>
          <p:cNvPr id="31748"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258E106D-245E-4259-A651-0724B1B45BBA}" type="slidenum">
              <a:rPr lang="en-US" altLang="en-US" b="0" smtClean="0"/>
              <a:pPr eaLnBrk="1" hangingPunct="1">
                <a:defRPr/>
              </a:pPr>
              <a:t>8</a:t>
            </a:fld>
            <a:endParaRPr lang="en-US" altLang="en-US" b="0"/>
          </a:p>
        </p:txBody>
      </p:sp>
    </p:spTree>
    <p:extLst>
      <p:ext uri="{BB962C8B-B14F-4D97-AF65-F5344CB8AC3E}">
        <p14:creationId xmlns:p14="http://schemas.microsoft.com/office/powerpoint/2010/main" val="2652788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p:spPr>
        <p:txBody>
          <a:bodyPr/>
          <a:lstStyle/>
          <a:p>
            <a:r>
              <a:rPr lang="en-US" altLang="en-US"/>
              <a:t>Fix all images; Sheryl commented too small to read</a:t>
            </a:r>
          </a:p>
          <a:p>
            <a:endParaRPr lang="en-US" altLang="en-US"/>
          </a:p>
        </p:txBody>
      </p:sp>
      <p:sp>
        <p:nvSpPr>
          <p:cNvPr id="32772"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EAA5B78C-93F7-47DA-8B54-33B536AD43C3}" type="slidenum">
              <a:rPr lang="en-US" altLang="en-US" b="0" smtClean="0"/>
              <a:pPr eaLnBrk="1" hangingPunct="1">
                <a:defRPr/>
              </a:pPr>
              <a:t>9</a:t>
            </a:fld>
            <a:endParaRPr lang="en-US" altLang="en-US" b="0"/>
          </a:p>
        </p:txBody>
      </p:sp>
    </p:spTree>
    <p:extLst>
      <p:ext uri="{BB962C8B-B14F-4D97-AF65-F5344CB8AC3E}">
        <p14:creationId xmlns:p14="http://schemas.microsoft.com/office/powerpoint/2010/main" val="1196699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p:spPr>
        <p:txBody>
          <a:bodyPr/>
          <a:lstStyle/>
          <a:p>
            <a:r>
              <a:rPr lang="en-US" altLang="en-US"/>
              <a:t>Fix all images; Sheryl commented too small to read</a:t>
            </a:r>
          </a:p>
          <a:p>
            <a:endParaRPr lang="en-US" altLang="en-US"/>
          </a:p>
        </p:txBody>
      </p:sp>
      <p:sp>
        <p:nvSpPr>
          <p:cNvPr id="33796"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A516D315-4143-4B1B-A851-41A61391CE35}" type="slidenum">
              <a:rPr lang="en-US" altLang="en-US" b="0" smtClean="0"/>
              <a:pPr eaLnBrk="1" hangingPunct="1">
                <a:defRPr/>
              </a:pPr>
              <a:t>10</a:t>
            </a:fld>
            <a:endParaRPr lang="en-US" altLang="en-US" b="0"/>
          </a:p>
        </p:txBody>
      </p:sp>
    </p:spTree>
    <p:extLst>
      <p:ext uri="{BB962C8B-B14F-4D97-AF65-F5344CB8AC3E}">
        <p14:creationId xmlns:p14="http://schemas.microsoft.com/office/powerpoint/2010/main" val="629600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p:spPr>
        <p:txBody>
          <a:bodyPr/>
          <a:lstStyle/>
          <a:p>
            <a:r>
              <a:rPr lang="en-US" altLang="en-US"/>
              <a:t>Fix all images; Sheryl commented too small to read</a:t>
            </a:r>
          </a:p>
          <a:p>
            <a:endParaRPr lang="en-US" altLang="en-US"/>
          </a:p>
        </p:txBody>
      </p:sp>
      <p:sp>
        <p:nvSpPr>
          <p:cNvPr id="34820"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481F9F8D-1954-4071-9FF6-5A833D83B518}" type="slidenum">
              <a:rPr lang="en-US" altLang="en-US" b="0" smtClean="0"/>
              <a:pPr eaLnBrk="1" hangingPunct="1">
                <a:defRPr/>
              </a:pPr>
              <a:t>11</a:t>
            </a:fld>
            <a:endParaRPr lang="en-US" altLang="en-US" b="0"/>
          </a:p>
        </p:txBody>
      </p:sp>
    </p:spTree>
    <p:extLst>
      <p:ext uri="{BB962C8B-B14F-4D97-AF65-F5344CB8AC3E}">
        <p14:creationId xmlns:p14="http://schemas.microsoft.com/office/powerpoint/2010/main" val="2202242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p:spPr>
        <p:txBody>
          <a:bodyPr/>
          <a:lstStyle/>
          <a:p>
            <a:r>
              <a:rPr lang="en-US" altLang="en-US"/>
              <a:t>Fix all images; Sheryl commented too small to read</a:t>
            </a:r>
          </a:p>
          <a:p>
            <a:endParaRPr lang="en-US" altLang="en-US"/>
          </a:p>
        </p:txBody>
      </p:sp>
      <p:sp>
        <p:nvSpPr>
          <p:cNvPr id="35844"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9DA97386-14A8-4DD6-A1F7-259F86A8C130}" type="slidenum">
              <a:rPr lang="en-US" altLang="en-US" b="0" smtClean="0"/>
              <a:pPr eaLnBrk="1" hangingPunct="1">
                <a:defRPr/>
              </a:pPr>
              <a:t>12</a:t>
            </a:fld>
            <a:endParaRPr lang="en-US" altLang="en-US" b="0"/>
          </a:p>
        </p:txBody>
      </p:sp>
    </p:spTree>
    <p:extLst>
      <p:ext uri="{BB962C8B-B14F-4D97-AF65-F5344CB8AC3E}">
        <p14:creationId xmlns:p14="http://schemas.microsoft.com/office/powerpoint/2010/main" val="3976642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pPr lvl="0"/>
            <a:r>
              <a:rPr lang="en-US" noProof="0"/>
              <a:t>Click to edit Master title style</a:t>
            </a:r>
          </a:p>
        </p:txBody>
      </p:sp>
      <p:sp>
        <p:nvSpPr>
          <p:cNvPr id="11267" name="Rectangle 3"/>
          <p:cNvSpPr>
            <a:spLocks noGrp="1" noChangeArrowheads="1"/>
          </p:cNvSpPr>
          <p:nvPr>
            <p:ph type="subTitle" idx="1"/>
          </p:nvPr>
        </p:nvSpPr>
        <p:spPr>
          <a:xfrm>
            <a:off x="514350" y="3535363"/>
            <a:ext cx="4017963" cy="427037"/>
          </a:xfrm>
          <a:extLs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0" indent="0">
              <a:spcBef>
                <a:spcPct val="0"/>
              </a:spcBef>
              <a:buFontTx/>
              <a:buNone/>
              <a:defRPr i="1">
                <a:solidFill>
                  <a:srgbClr val="012445"/>
                </a:solidFill>
                <a:latin typeface="Franklin Gothic Book" pitchFamily="34" charset="0"/>
              </a:defRPr>
            </a:lvl1pPr>
          </a:lstStyle>
          <a:p>
            <a:pPr lvl="0"/>
            <a:r>
              <a:rPr lang="en-US" noProof="0"/>
              <a:t>Click to edit Master subtitle style</a:t>
            </a:r>
          </a:p>
        </p:txBody>
      </p:sp>
    </p:spTree>
    <p:extLst>
      <p:ext uri="{BB962C8B-B14F-4D97-AF65-F5344CB8AC3E}">
        <p14:creationId xmlns:p14="http://schemas.microsoft.com/office/powerpoint/2010/main" val="19024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155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9400"/>
            <a:ext cx="2116137" cy="5729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6225" y="279400"/>
            <a:ext cx="6199188" cy="5729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4480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1225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able Placeholder 2"/>
          <p:cNvSpPr>
            <a:spLocks noGrp="1"/>
          </p:cNvSpPr>
          <p:nvPr>
            <p:ph type="tbl" idx="1"/>
          </p:nvPr>
        </p:nvSpPr>
        <p:spPr>
          <a:xfrm>
            <a:off x="390525" y="831850"/>
            <a:ext cx="8353425" cy="5176838"/>
          </a:xfrm>
        </p:spPr>
        <p:txBody>
          <a:bodyPr/>
          <a:lstStyle/>
          <a:p>
            <a:pPr lvl="0"/>
            <a:endParaRPr lang="en-US" noProof="0" dirty="0"/>
          </a:p>
        </p:txBody>
      </p:sp>
    </p:spTree>
    <p:extLst>
      <p:ext uri="{BB962C8B-B14F-4D97-AF65-F5344CB8AC3E}">
        <p14:creationId xmlns:p14="http://schemas.microsoft.com/office/powerpoint/2010/main" val="40145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pPr lvl="0"/>
            <a:r>
              <a:rPr lang="en-US" noProof="0"/>
              <a:t>Click to edit Master title style</a:t>
            </a:r>
          </a:p>
        </p:txBody>
      </p:sp>
      <p:sp>
        <p:nvSpPr>
          <p:cNvPr id="11267" name="Rectangle 3"/>
          <p:cNvSpPr>
            <a:spLocks noGrp="1" noChangeArrowheads="1"/>
          </p:cNvSpPr>
          <p:nvPr>
            <p:ph type="subTitle" idx="1"/>
          </p:nvPr>
        </p:nvSpPr>
        <p:spPr>
          <a:xfrm>
            <a:off x="514350" y="3535363"/>
            <a:ext cx="4017963" cy="427037"/>
          </a:xfrm>
          <a:extLs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0" indent="0">
              <a:spcBef>
                <a:spcPct val="0"/>
              </a:spcBef>
              <a:buFontTx/>
              <a:buNone/>
              <a:defRPr i="1">
                <a:solidFill>
                  <a:srgbClr val="012445"/>
                </a:solidFill>
                <a:latin typeface="Franklin Gothic Book" pitchFamily="34" charset="0"/>
              </a:defRPr>
            </a:lvl1pPr>
          </a:lstStyle>
          <a:p>
            <a:pPr lvl="0"/>
            <a:r>
              <a:rPr lang="en-US" noProof="0"/>
              <a:t>Click to edit Master subtitle style</a:t>
            </a:r>
          </a:p>
        </p:txBody>
      </p:sp>
    </p:spTree>
    <p:extLst>
      <p:ext uri="{BB962C8B-B14F-4D97-AF65-F5344CB8AC3E}">
        <p14:creationId xmlns:p14="http://schemas.microsoft.com/office/powerpoint/2010/main" val="2206335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0226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44983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0525" y="831850"/>
            <a:ext cx="4100513"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47518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61730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086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7548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666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31117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83712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280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9400"/>
            <a:ext cx="2116137" cy="5729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6225" y="279400"/>
            <a:ext cx="6199188" cy="5729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96580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91589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able Placeholder 2"/>
          <p:cNvSpPr>
            <a:spLocks noGrp="1"/>
          </p:cNvSpPr>
          <p:nvPr>
            <p:ph type="tbl" idx="1"/>
          </p:nvPr>
        </p:nvSpPr>
        <p:spPr>
          <a:xfrm>
            <a:off x="390525" y="831850"/>
            <a:ext cx="8353425" cy="5176838"/>
          </a:xfrm>
        </p:spPr>
        <p:txBody>
          <a:bodyPr/>
          <a:lstStyle/>
          <a:p>
            <a:pPr lvl="0"/>
            <a:endParaRPr lang="en-US" noProof="0" dirty="0"/>
          </a:p>
        </p:txBody>
      </p:sp>
    </p:spTree>
    <p:extLst>
      <p:ext uri="{BB962C8B-B14F-4D97-AF65-F5344CB8AC3E}">
        <p14:creationId xmlns:p14="http://schemas.microsoft.com/office/powerpoint/2010/main" val="171288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8280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0525" y="831850"/>
            <a:ext cx="4100513"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07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1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5484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055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5809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17989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162675"/>
            <a:ext cx="9144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276225" y="279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en-US"/>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levelz</a:t>
            </a:r>
          </a:p>
        </p:txBody>
      </p:sp>
      <p:sp>
        <p:nvSpPr>
          <p:cNvPr id="1029" name="Rectangle 10"/>
          <p:cNvSpPr>
            <a:spLocks noChangeArrowheads="1"/>
          </p:cNvSpPr>
          <p:nvPr/>
        </p:nvSpPr>
        <p:spPr bwMode="auto">
          <a:xfrm>
            <a:off x="6953250" y="6448425"/>
            <a:ext cx="2133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eaLnBrk="1" fontAlgn="base" hangingPunct="1">
              <a:spcBef>
                <a:spcPct val="0"/>
              </a:spcBef>
              <a:spcAft>
                <a:spcPct val="0"/>
              </a:spcAft>
            </a:pPr>
            <a:fld id="{BB8A1636-7F71-46B8-A8C3-C4AA620A11BA}" type="slidenum">
              <a:rPr lang="en-US" altLang="en-US" sz="1000">
                <a:solidFill>
                  <a:srgbClr val="FFFFFF"/>
                </a:solidFill>
              </a:rPr>
              <a:pPr algn="r" eaLnBrk="1" fontAlgn="base" hangingPunct="1">
                <a:spcBef>
                  <a:spcPct val="0"/>
                </a:spcBef>
                <a:spcAft>
                  <a:spcPct val="0"/>
                </a:spcAft>
              </a:pPr>
              <a:t>‹#›</a:t>
            </a:fld>
            <a:endParaRPr lang="en-US" altLang="en-US" sz="1000" dirty="0">
              <a:solidFill>
                <a:srgbClr val="FFFFFF"/>
              </a:solidFill>
            </a:endParaRPr>
          </a:p>
        </p:txBody>
      </p:sp>
    </p:spTree>
    <p:extLst>
      <p:ext uri="{BB962C8B-B14F-4D97-AF65-F5344CB8AC3E}">
        <p14:creationId xmlns:p14="http://schemas.microsoft.com/office/powerpoint/2010/main" val="1244126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162675"/>
            <a:ext cx="9144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276225" y="279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en-US"/>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levelz</a:t>
            </a:r>
          </a:p>
        </p:txBody>
      </p:sp>
      <p:sp>
        <p:nvSpPr>
          <p:cNvPr id="1029" name="Rectangle 10"/>
          <p:cNvSpPr>
            <a:spLocks noChangeArrowheads="1"/>
          </p:cNvSpPr>
          <p:nvPr/>
        </p:nvSpPr>
        <p:spPr bwMode="auto">
          <a:xfrm>
            <a:off x="6953250" y="6448425"/>
            <a:ext cx="2133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eaLnBrk="1" fontAlgn="base" hangingPunct="1">
              <a:spcBef>
                <a:spcPct val="0"/>
              </a:spcBef>
              <a:spcAft>
                <a:spcPct val="0"/>
              </a:spcAft>
            </a:pPr>
            <a:fld id="{0F3C4F37-958B-4DCD-BBCA-5A9ECDD390A3}" type="slidenum">
              <a:rPr lang="en-US" altLang="en-US" sz="1000">
                <a:solidFill>
                  <a:srgbClr val="FFFFFF"/>
                </a:solidFill>
              </a:rPr>
              <a:pPr algn="r" eaLnBrk="1" fontAlgn="base" hangingPunct="1">
                <a:spcBef>
                  <a:spcPct val="0"/>
                </a:spcBef>
                <a:spcAft>
                  <a:spcPct val="0"/>
                </a:spcAft>
              </a:pPr>
              <a:t>‹#›</a:t>
            </a:fld>
            <a:endParaRPr lang="en-US" altLang="en-US" sz="1000" dirty="0">
              <a:solidFill>
                <a:srgbClr val="FFFFFF"/>
              </a:solidFill>
            </a:endParaRPr>
          </a:p>
        </p:txBody>
      </p:sp>
    </p:spTree>
    <p:extLst>
      <p:ext uri="{BB962C8B-B14F-4D97-AF65-F5344CB8AC3E}">
        <p14:creationId xmlns:p14="http://schemas.microsoft.com/office/powerpoint/2010/main" val="244870813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rsnelick@nist.gov"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hl7v2-ss-r2-testing.nist.gov/" TargetMode="External"/><Relationship Id="rId2" Type="http://schemas.openxmlformats.org/officeDocument/2006/relationships/hyperlink" Target="https://groups.google.com/d/forum/hl7v2-syndromic-testing" TargetMode="Externa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28.pn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43.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hl7v2-ss-r2-testing.nist.gov/" TargetMode="External"/><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225" y="2141538"/>
            <a:ext cx="5565775"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18"/>
          <p:cNvSpPr>
            <a:spLocks noChangeArrowheads="1"/>
          </p:cNvSpPr>
          <p:nvPr/>
        </p:nvSpPr>
        <p:spPr bwMode="auto">
          <a:xfrm>
            <a:off x="514350" y="2371725"/>
            <a:ext cx="8096250" cy="152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lnSpc>
                <a:spcPct val="80000"/>
              </a:lnSpc>
              <a:spcBef>
                <a:spcPct val="0"/>
              </a:spcBef>
              <a:spcAft>
                <a:spcPct val="0"/>
              </a:spcAft>
            </a:pPr>
            <a:r>
              <a:rPr lang="en-US" altLang="en-US" sz="3400" b="0" dirty="0">
                <a:solidFill>
                  <a:srgbClr val="012445"/>
                </a:solidFill>
                <a:latin typeface="Franklin Gothic Medium" pitchFamily="34" charset="0"/>
              </a:rPr>
              <a:t>Syndromic Surveillance (SS)</a:t>
            </a:r>
          </a:p>
          <a:p>
            <a:pPr eaLnBrk="1" fontAlgn="base" hangingPunct="1">
              <a:lnSpc>
                <a:spcPct val="80000"/>
              </a:lnSpc>
              <a:spcBef>
                <a:spcPct val="0"/>
              </a:spcBef>
              <a:spcAft>
                <a:spcPct val="0"/>
              </a:spcAft>
            </a:pPr>
            <a:r>
              <a:rPr lang="en-US" altLang="en-US" sz="3400" b="0" dirty="0">
                <a:solidFill>
                  <a:srgbClr val="012445"/>
                </a:solidFill>
                <a:latin typeface="Franklin Gothic Medium" pitchFamily="34" charset="0"/>
              </a:rPr>
              <a:t>Validation Test Suite </a:t>
            </a:r>
          </a:p>
          <a:p>
            <a:pPr eaLnBrk="1" fontAlgn="base" hangingPunct="1">
              <a:lnSpc>
                <a:spcPct val="80000"/>
              </a:lnSpc>
              <a:spcBef>
                <a:spcPct val="0"/>
              </a:spcBef>
              <a:spcAft>
                <a:spcPct val="0"/>
              </a:spcAft>
            </a:pPr>
            <a:endParaRPr lang="en-US" altLang="en-US" sz="1600" b="0" dirty="0">
              <a:solidFill>
                <a:srgbClr val="012445"/>
              </a:solidFill>
              <a:latin typeface="Franklin Gothic Medium" pitchFamily="34" charset="0"/>
            </a:endParaRPr>
          </a:p>
          <a:p>
            <a:pPr eaLnBrk="1" fontAlgn="base" hangingPunct="1">
              <a:lnSpc>
                <a:spcPct val="80000"/>
              </a:lnSpc>
              <a:spcBef>
                <a:spcPct val="0"/>
              </a:spcBef>
              <a:spcAft>
                <a:spcPct val="0"/>
              </a:spcAft>
            </a:pPr>
            <a:r>
              <a:rPr lang="en-US" altLang="en-US" sz="2800" b="0" dirty="0">
                <a:solidFill>
                  <a:srgbClr val="012445"/>
                </a:solidFill>
                <a:latin typeface="Franklin Gothic Medium" pitchFamily="34" charset="0"/>
              </a:rPr>
              <a:t>Tutorial and Guide</a:t>
            </a:r>
          </a:p>
        </p:txBody>
      </p:sp>
      <p:sp>
        <p:nvSpPr>
          <p:cNvPr id="3076" name="Rectangle 19"/>
          <p:cNvSpPr>
            <a:spLocks noChangeArrowheads="1"/>
          </p:cNvSpPr>
          <p:nvPr/>
        </p:nvSpPr>
        <p:spPr bwMode="auto">
          <a:xfrm>
            <a:off x="533400" y="5334000"/>
            <a:ext cx="2384179" cy="702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lnSpc>
                <a:spcPct val="140000"/>
              </a:lnSpc>
              <a:spcBef>
                <a:spcPct val="0"/>
              </a:spcBef>
              <a:spcAft>
                <a:spcPct val="0"/>
              </a:spcAft>
            </a:pPr>
            <a:r>
              <a:rPr lang="en-US" altLang="en-US" sz="1500" b="0" i="1" dirty="0">
                <a:solidFill>
                  <a:srgbClr val="012445"/>
                </a:solidFill>
                <a:latin typeface="Franklin Gothic Medium" pitchFamily="34" charset="0"/>
              </a:rPr>
              <a:t>April 4, 2024</a:t>
            </a:r>
          </a:p>
          <a:p>
            <a:pPr eaLnBrk="1" fontAlgn="base" hangingPunct="1">
              <a:lnSpc>
                <a:spcPct val="140000"/>
              </a:lnSpc>
              <a:spcBef>
                <a:spcPct val="0"/>
              </a:spcBef>
              <a:spcAft>
                <a:spcPct val="0"/>
              </a:spcAft>
            </a:pPr>
            <a:r>
              <a:rPr lang="en-US" altLang="en-US" sz="1500" b="0" i="1" dirty="0">
                <a:solidFill>
                  <a:srgbClr val="012445"/>
                </a:solidFill>
                <a:latin typeface="Franklin Gothic Medium" pitchFamily="34" charset="0"/>
              </a:rPr>
              <a:t>Contact: </a:t>
            </a:r>
            <a:r>
              <a:rPr lang="en-US" altLang="en-US" sz="1500" b="0" i="1" dirty="0">
                <a:solidFill>
                  <a:srgbClr val="012445"/>
                </a:solidFill>
                <a:latin typeface="Franklin Gothic Medium" pitchFamily="34" charset="0"/>
                <a:hlinkClick r:id="rId4"/>
              </a:rPr>
              <a:t>rsnelick@nist.gov</a:t>
            </a:r>
            <a:r>
              <a:rPr lang="en-US" altLang="en-US" sz="1500" b="0" i="1" dirty="0">
                <a:solidFill>
                  <a:srgbClr val="012445"/>
                </a:solidFill>
                <a:latin typeface="Franklin Gothic Medium" pitchFamily="34" charset="0"/>
              </a:rPr>
              <a:t> </a:t>
            </a:r>
          </a:p>
        </p:txBody>
      </p:sp>
      <p:sp>
        <p:nvSpPr>
          <p:cNvPr id="5" name="Rectangle 19"/>
          <p:cNvSpPr>
            <a:spLocks noChangeArrowheads="1"/>
          </p:cNvSpPr>
          <p:nvPr/>
        </p:nvSpPr>
        <p:spPr bwMode="auto">
          <a:xfrm>
            <a:off x="528916" y="4191000"/>
            <a:ext cx="400757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spcBef>
                <a:spcPct val="0"/>
              </a:spcBef>
              <a:spcAft>
                <a:spcPct val="0"/>
              </a:spcAft>
            </a:pPr>
            <a:endParaRPr lang="en-US" altLang="en-US" sz="800" b="0" i="1" dirty="0">
              <a:solidFill>
                <a:srgbClr val="012445"/>
              </a:solidFill>
              <a:latin typeface="Franklin Gothic Medium" pitchFamily="34" charset="0"/>
            </a:endParaRPr>
          </a:p>
          <a:p>
            <a:pPr eaLnBrk="1" fontAlgn="base" hangingPunct="1">
              <a:spcBef>
                <a:spcPct val="0"/>
              </a:spcBef>
              <a:spcAft>
                <a:spcPct val="0"/>
              </a:spcAft>
            </a:pPr>
            <a:r>
              <a:rPr lang="en-US" altLang="en-US" sz="2200" b="0" i="1" dirty="0">
                <a:solidFill>
                  <a:srgbClr val="012445"/>
                </a:solidFill>
                <a:latin typeface="Franklin Gothic Medium" pitchFamily="34" charset="0"/>
              </a:rPr>
              <a:t>Robert Snelick</a:t>
            </a:r>
          </a:p>
          <a:p>
            <a:pPr eaLnBrk="1" fontAlgn="base" hangingPunct="1">
              <a:spcBef>
                <a:spcPct val="0"/>
              </a:spcBef>
              <a:spcAft>
                <a:spcPct val="0"/>
              </a:spcAft>
            </a:pPr>
            <a:r>
              <a:rPr lang="en-US" altLang="en-US" sz="1500" b="0" i="1" dirty="0">
                <a:solidFill>
                  <a:srgbClr val="012445"/>
                </a:solidFill>
                <a:latin typeface="Franklin Gothic Medium" pitchFamily="34" charset="0"/>
              </a:rPr>
              <a:t>National Institute of Standards and Technology</a:t>
            </a:r>
          </a:p>
        </p:txBody>
      </p:sp>
    </p:spTree>
    <p:extLst>
      <p:ext uri="{BB962C8B-B14F-4D97-AF65-F5344CB8AC3E}">
        <p14:creationId xmlns:p14="http://schemas.microsoft.com/office/powerpoint/2010/main" val="2953820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A7054A9-715F-28F7-21DF-35EDBB6FB2B9}"/>
              </a:ext>
            </a:extLst>
          </p:cNvPr>
          <p:cNvPicPr>
            <a:picLocks noChangeAspect="1"/>
          </p:cNvPicPr>
          <p:nvPr/>
        </p:nvPicPr>
        <p:blipFill>
          <a:blip r:embed="rId3"/>
          <a:stretch>
            <a:fillRect/>
          </a:stretch>
        </p:blipFill>
        <p:spPr>
          <a:xfrm>
            <a:off x="3017516" y="2768430"/>
            <a:ext cx="5951585" cy="3276715"/>
          </a:xfrm>
          <a:prstGeom prst="rect">
            <a:avLst/>
          </a:prstGeom>
          <a:ln>
            <a:solidFill>
              <a:schemeClr val="tx1"/>
            </a:solidFill>
          </a:ln>
        </p:spPr>
      </p:pic>
      <p:pic>
        <p:nvPicPr>
          <p:cNvPr id="13315"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522" y="1815411"/>
            <a:ext cx="3887787" cy="2857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3316" name="Title 1"/>
          <p:cNvSpPr>
            <a:spLocks noGrp="1"/>
          </p:cNvSpPr>
          <p:nvPr>
            <p:ph type="title"/>
          </p:nvPr>
        </p:nvSpPr>
        <p:spPr/>
        <p:txBody>
          <a:bodyPr/>
          <a:lstStyle/>
          <a:p>
            <a:r>
              <a:rPr lang="en-US" altLang="en-US" dirty="0"/>
              <a:t>Syndromic Surveillance Message Validation Report</a:t>
            </a:r>
            <a:endParaRPr lang="en-US" altLang="en-US" sz="1800" dirty="0"/>
          </a:p>
        </p:txBody>
      </p:sp>
      <p:grpSp>
        <p:nvGrpSpPr>
          <p:cNvPr id="6" name="Group 5">
            <a:extLst>
              <a:ext uri="{FF2B5EF4-FFF2-40B4-BE49-F238E27FC236}">
                <a16:creationId xmlns:a16="http://schemas.microsoft.com/office/drawing/2014/main" id="{216E55D2-F28B-003C-BF3F-DFA8F3456BAD}"/>
              </a:ext>
            </a:extLst>
          </p:cNvPr>
          <p:cNvGrpSpPr/>
          <p:nvPr/>
        </p:nvGrpSpPr>
        <p:grpSpPr>
          <a:xfrm>
            <a:off x="76200" y="1195973"/>
            <a:ext cx="1647825" cy="478254"/>
            <a:chOff x="104775" y="1295398"/>
            <a:chExt cx="1647825" cy="478254"/>
          </a:xfrm>
        </p:grpSpPr>
        <p:sp>
          <p:nvSpPr>
            <p:cNvPr id="26" name="TextBox 25"/>
            <p:cNvSpPr txBox="1">
              <a:spLocks noChangeArrowheads="1"/>
            </p:cNvSpPr>
            <p:nvPr/>
          </p:nvSpPr>
          <p:spPr bwMode="auto">
            <a:xfrm>
              <a:off x="252413" y="1435098"/>
              <a:ext cx="1500187" cy="338554"/>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a:cs typeface="+mn-cs"/>
                </a:rPr>
                <a:t>Click on the </a:t>
              </a:r>
              <a:r>
                <a:rPr lang="en-US" sz="800" dirty="0">
                  <a:cs typeface="+mn-cs"/>
                </a:rPr>
                <a:t>Report</a:t>
              </a:r>
              <a:r>
                <a:rPr lang="en-US" sz="800" b="0" dirty="0">
                  <a:cs typeface="+mn-cs"/>
                </a:rPr>
                <a:t> </a:t>
              </a:r>
              <a:r>
                <a:rPr lang="en-US" sz="800" dirty="0">
                  <a:cs typeface="+mn-cs"/>
                </a:rPr>
                <a:t>button</a:t>
              </a:r>
              <a:r>
                <a:rPr lang="en-US" sz="800" b="0" dirty="0">
                  <a:cs typeface="+mn-cs"/>
                </a:rPr>
                <a:t> or select the </a:t>
              </a:r>
              <a:r>
                <a:rPr lang="en-US" sz="800" dirty="0">
                  <a:cs typeface="+mn-cs"/>
                </a:rPr>
                <a:t>Report tab</a:t>
              </a:r>
              <a:r>
                <a:rPr lang="en-US" sz="800" b="0" dirty="0">
                  <a:cs typeface="+mn-cs"/>
                </a:rPr>
                <a:t>.</a:t>
              </a:r>
            </a:p>
          </p:txBody>
        </p:sp>
        <p:sp>
          <p:nvSpPr>
            <p:cNvPr id="27" name="Oval 26"/>
            <p:cNvSpPr/>
            <p:nvPr/>
          </p:nvSpPr>
          <p:spPr bwMode="auto">
            <a:xfrm>
              <a:off x="104775" y="1295398"/>
              <a:ext cx="26035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b="0" dirty="0">
                  <a:solidFill>
                    <a:schemeClr val="bg1"/>
                  </a:solidFill>
                  <a:latin typeface="+mj-lt"/>
                  <a:cs typeface="+mn-cs"/>
                </a:rPr>
                <a:t>6</a:t>
              </a:r>
            </a:p>
          </p:txBody>
        </p:sp>
      </p:grpSp>
      <p:grpSp>
        <p:nvGrpSpPr>
          <p:cNvPr id="13329" name="Group 3"/>
          <p:cNvGrpSpPr>
            <a:grpSpLocks/>
          </p:cNvGrpSpPr>
          <p:nvPr/>
        </p:nvGrpSpPr>
        <p:grpSpPr bwMode="auto">
          <a:xfrm>
            <a:off x="138327" y="2697429"/>
            <a:ext cx="2822807" cy="2201804"/>
            <a:chOff x="103985" y="3092497"/>
            <a:chExt cx="2824833" cy="2202399"/>
          </a:xfrm>
        </p:grpSpPr>
        <p:grpSp>
          <p:nvGrpSpPr>
            <p:cNvPr id="13330" name="Group 37"/>
            <p:cNvGrpSpPr>
              <a:grpSpLocks/>
            </p:cNvGrpSpPr>
            <p:nvPr/>
          </p:nvGrpSpPr>
          <p:grpSpPr bwMode="auto">
            <a:xfrm>
              <a:off x="103985" y="3092497"/>
              <a:ext cx="2305116" cy="2202399"/>
              <a:chOff x="523481" y="3429711"/>
              <a:chExt cx="2362356" cy="2198677"/>
            </a:xfrm>
          </p:grpSpPr>
          <p:sp>
            <p:nvSpPr>
              <p:cNvPr id="31" name="TextBox 30"/>
              <p:cNvSpPr txBox="1">
                <a:spLocks noChangeArrowheads="1"/>
              </p:cNvSpPr>
              <p:nvPr/>
            </p:nvSpPr>
            <p:spPr bwMode="auto">
              <a:xfrm>
                <a:off x="674895" y="3569213"/>
                <a:ext cx="2210942" cy="2059175"/>
              </a:xfrm>
              <a:prstGeom prst="rect">
                <a:avLst/>
              </a:prstGeom>
              <a:solidFill>
                <a:srgbClr val="CCFFCC"/>
              </a:solidFill>
              <a:ln w="28575">
                <a:solidFill>
                  <a:schemeClr val="tx1">
                    <a:lumMod val="50000"/>
                    <a:lumOff val="50000"/>
                  </a:schemeClr>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r>
                  <a:rPr lang="en-US" sz="800" b="0" dirty="0">
                    <a:cs typeface="+mn-cs"/>
                  </a:rPr>
                  <a:t>The </a:t>
                </a:r>
                <a:r>
                  <a:rPr lang="en-US" sz="800" dirty="0">
                    <a:cs typeface="+mn-cs"/>
                  </a:rPr>
                  <a:t>Message Validation Report</a:t>
                </a:r>
                <a:r>
                  <a:rPr lang="en-US" sz="800" b="0" dirty="0">
                    <a:cs typeface="+mn-cs"/>
                  </a:rPr>
                  <a:t> presents the complete results of HL7 message validation testing.</a:t>
                </a:r>
              </a:p>
              <a:p>
                <a:pPr eaLnBrk="1" hangingPunct="1">
                  <a:defRPr/>
                </a:pPr>
                <a:endParaRPr lang="en-US" sz="800" b="0" dirty="0">
                  <a:cs typeface="+mn-cs"/>
                </a:endParaRPr>
              </a:p>
              <a:p>
                <a:pPr eaLnBrk="1" hangingPunct="1">
                  <a:defRPr/>
                </a:pPr>
                <a:r>
                  <a:rPr lang="en-US" sz="800" b="0" dirty="0">
                    <a:cs typeface="+mn-cs"/>
                  </a:rPr>
                  <a:t>Metadata such as Validation Type, tool used, and profile used to validate are included in the report.</a:t>
                </a:r>
              </a:p>
              <a:p>
                <a:pPr eaLnBrk="1" hangingPunct="1">
                  <a:defRPr/>
                </a:pPr>
                <a:endParaRPr lang="en-US" sz="800" b="0" dirty="0">
                  <a:cs typeface="+mn-cs"/>
                </a:endParaRPr>
              </a:p>
              <a:p>
                <a:pPr eaLnBrk="1" hangingPunct="1">
                  <a:defRPr/>
                </a:pPr>
                <a:r>
                  <a:rPr lang="en-US" sz="800" b="0" dirty="0">
                    <a:cs typeface="+mn-cs"/>
                  </a:rPr>
                  <a:t>A detailed summary of Errors, Alerts, Warnings, and Information elements are also presented in the report.</a:t>
                </a:r>
              </a:p>
              <a:p>
                <a:pPr eaLnBrk="1" hangingPunct="1">
                  <a:defRPr/>
                </a:pPr>
                <a:endParaRPr lang="en-US" sz="800" b="0" dirty="0"/>
              </a:p>
              <a:p>
                <a:pPr eaLnBrk="1" hangingPunct="1">
                  <a:defRPr/>
                </a:pPr>
                <a:r>
                  <a:rPr lang="en-US" sz="800" b="0" dirty="0">
                    <a:cs typeface="+mn-cs"/>
                  </a:rPr>
                  <a:t>The Report may be downloaded as:</a:t>
                </a:r>
              </a:p>
              <a:p>
                <a:pPr marL="171450" indent="-171450" eaLnBrk="1" hangingPunct="1">
                  <a:buFont typeface="Arial" panose="020B0604020202020204" pitchFamily="34" charset="0"/>
                  <a:buChar char="•"/>
                  <a:defRPr/>
                </a:pPr>
                <a:r>
                  <a:rPr lang="en-US" sz="800" b="0" dirty="0"/>
                  <a:t>PDF</a:t>
                </a:r>
              </a:p>
              <a:p>
                <a:pPr marL="171450" indent="-171450" eaLnBrk="1" hangingPunct="1">
                  <a:buFont typeface="Arial" panose="020B0604020202020204" pitchFamily="34" charset="0"/>
                  <a:buChar char="•"/>
                  <a:defRPr/>
                </a:pPr>
                <a:r>
                  <a:rPr lang="en-US" sz="800" b="0" dirty="0">
                    <a:cs typeface="+mn-cs"/>
                  </a:rPr>
                  <a:t>XML</a:t>
                </a:r>
              </a:p>
              <a:p>
                <a:pPr marL="171450" indent="-171450" eaLnBrk="1" hangingPunct="1">
                  <a:buFont typeface="Arial" panose="020B0604020202020204" pitchFamily="34" charset="0"/>
                  <a:buChar char="•"/>
                  <a:defRPr/>
                </a:pPr>
                <a:r>
                  <a:rPr lang="en-US" sz="800" b="0" dirty="0"/>
                  <a:t>HTML</a:t>
                </a:r>
                <a:endParaRPr lang="en-US" sz="800" b="0" dirty="0">
                  <a:cs typeface="+mn-cs"/>
                </a:endParaRPr>
              </a:p>
            </p:txBody>
          </p:sp>
          <p:sp>
            <p:nvSpPr>
              <p:cNvPr id="32" name="Oval 31"/>
              <p:cNvSpPr/>
              <p:nvPr/>
            </p:nvSpPr>
            <p:spPr bwMode="auto">
              <a:xfrm>
                <a:off x="523481" y="3429711"/>
                <a:ext cx="267006" cy="26790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800" b="0" dirty="0">
                    <a:solidFill>
                      <a:schemeClr val="bg1"/>
                    </a:solidFill>
                    <a:latin typeface="+mj-lt"/>
                    <a:cs typeface="+mn-cs"/>
                  </a:rPr>
                  <a:t>Info</a:t>
                </a:r>
                <a:endParaRPr lang="en-US" sz="1200" b="0" dirty="0">
                  <a:solidFill>
                    <a:schemeClr val="bg1"/>
                  </a:solidFill>
                  <a:latin typeface="+mj-lt"/>
                  <a:cs typeface="+mn-cs"/>
                </a:endParaRPr>
              </a:p>
            </p:txBody>
          </p:sp>
        </p:grpSp>
        <p:cxnSp>
          <p:nvCxnSpPr>
            <p:cNvPr id="43" name="Straight Connector 42"/>
            <p:cNvCxnSpPr/>
            <p:nvPr/>
          </p:nvCxnSpPr>
          <p:spPr bwMode="auto">
            <a:xfrm>
              <a:off x="2409101" y="3671827"/>
              <a:ext cx="519717"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8" name="Straight Connector 7">
            <a:extLst>
              <a:ext uri="{FF2B5EF4-FFF2-40B4-BE49-F238E27FC236}">
                <a16:creationId xmlns:a16="http://schemas.microsoft.com/office/drawing/2014/main" id="{6064C33B-CB08-264A-1596-39318446E05C}"/>
              </a:ext>
            </a:extLst>
          </p:cNvPr>
          <p:cNvCxnSpPr/>
          <p:nvPr/>
        </p:nvCxnSpPr>
        <p:spPr bwMode="auto">
          <a:xfrm>
            <a:off x="1711125" y="1502089"/>
            <a:ext cx="1641675" cy="30350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 name="Picture 4">
            <a:extLst>
              <a:ext uri="{FF2B5EF4-FFF2-40B4-BE49-F238E27FC236}">
                <a16:creationId xmlns:a16="http://schemas.microsoft.com/office/drawing/2014/main" id="{CA2AEB7B-DE4F-64C9-E3BD-6C6398C51B3D}"/>
              </a:ext>
            </a:extLst>
          </p:cNvPr>
          <p:cNvPicPr>
            <a:picLocks noChangeAspect="1"/>
          </p:cNvPicPr>
          <p:nvPr/>
        </p:nvPicPr>
        <p:blipFill>
          <a:blip r:embed="rId5"/>
          <a:stretch>
            <a:fillRect/>
          </a:stretch>
        </p:blipFill>
        <p:spPr>
          <a:xfrm>
            <a:off x="2076450" y="967586"/>
            <a:ext cx="6750042" cy="304000"/>
          </a:xfrm>
          <a:prstGeom prst="rect">
            <a:avLst/>
          </a:prstGeom>
          <a:ln>
            <a:solidFill>
              <a:schemeClr val="tx1"/>
            </a:solidFill>
          </a:ln>
        </p:spPr>
      </p:pic>
      <p:cxnSp>
        <p:nvCxnSpPr>
          <p:cNvPr id="28" name="Straight Connector 27"/>
          <p:cNvCxnSpPr/>
          <p:nvPr/>
        </p:nvCxnSpPr>
        <p:spPr bwMode="auto">
          <a:xfrm flipV="1">
            <a:off x="1724025" y="1195973"/>
            <a:ext cx="6781800" cy="30898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12">
            <a:extLst>
              <a:ext uri="{FF2B5EF4-FFF2-40B4-BE49-F238E27FC236}">
                <a16:creationId xmlns:a16="http://schemas.microsoft.com/office/drawing/2014/main" id="{75E12F00-A85C-D4C8-61B2-FE803722B0C5}"/>
              </a:ext>
            </a:extLst>
          </p:cNvPr>
          <p:cNvPicPr>
            <a:picLocks noChangeAspect="1"/>
          </p:cNvPicPr>
          <p:nvPr/>
        </p:nvPicPr>
        <p:blipFill>
          <a:blip r:embed="rId6"/>
          <a:stretch>
            <a:fillRect/>
          </a:stretch>
        </p:blipFill>
        <p:spPr>
          <a:xfrm>
            <a:off x="5060629" y="2269378"/>
            <a:ext cx="1312288" cy="732271"/>
          </a:xfrm>
          <a:prstGeom prst="rect">
            <a:avLst/>
          </a:prstGeom>
          <a:ln>
            <a:solidFill>
              <a:schemeClr val="tx1"/>
            </a:solidFill>
          </a:ln>
        </p:spPr>
      </p:pic>
      <p:cxnSp>
        <p:nvCxnSpPr>
          <p:cNvPr id="18" name="Straight Arrow Connector 17">
            <a:extLst>
              <a:ext uri="{FF2B5EF4-FFF2-40B4-BE49-F238E27FC236}">
                <a16:creationId xmlns:a16="http://schemas.microsoft.com/office/drawing/2014/main" id="{35B521CD-2914-A2AB-B39C-C20D58EF75C8}"/>
              </a:ext>
            </a:extLst>
          </p:cNvPr>
          <p:cNvCxnSpPr>
            <a:endCxn id="13" idx="1"/>
          </p:cNvCxnSpPr>
          <p:nvPr/>
        </p:nvCxnSpPr>
        <p:spPr bwMode="auto">
          <a:xfrm flipV="1">
            <a:off x="3742620" y="2635514"/>
            <a:ext cx="1318009" cy="230072"/>
          </a:xfrm>
          <a:prstGeom prst="straightConnector1">
            <a:avLst/>
          </a:prstGeom>
          <a:solidFill>
            <a:schemeClr val="accent1"/>
          </a:solidFill>
          <a:ln w="28575" cap="flat" cmpd="sng" algn="ctr">
            <a:solidFill>
              <a:schemeClr val="bg1">
                <a:lumMod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0614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 name="Picture 6143">
            <a:extLst>
              <a:ext uri="{FF2B5EF4-FFF2-40B4-BE49-F238E27FC236}">
                <a16:creationId xmlns:a16="http://schemas.microsoft.com/office/drawing/2014/main" id="{E3E2F386-0A90-4919-B5FE-93ED2A27184D}"/>
              </a:ext>
            </a:extLst>
          </p:cNvPr>
          <p:cNvPicPr>
            <a:picLocks noChangeAspect="1"/>
          </p:cNvPicPr>
          <p:nvPr/>
        </p:nvPicPr>
        <p:blipFill>
          <a:blip r:embed="rId3"/>
          <a:stretch>
            <a:fillRect/>
          </a:stretch>
        </p:blipFill>
        <p:spPr>
          <a:xfrm>
            <a:off x="2643528" y="2091724"/>
            <a:ext cx="6412339" cy="2286800"/>
          </a:xfrm>
          <a:prstGeom prst="rect">
            <a:avLst/>
          </a:prstGeom>
          <a:ln>
            <a:solidFill>
              <a:schemeClr val="tx1"/>
            </a:solidFill>
          </a:ln>
        </p:spPr>
      </p:pic>
      <p:pic>
        <p:nvPicPr>
          <p:cNvPr id="1433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399" y="1628988"/>
            <a:ext cx="4038600" cy="2968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4339" name="Title 1"/>
          <p:cNvSpPr>
            <a:spLocks noGrp="1"/>
          </p:cNvSpPr>
          <p:nvPr>
            <p:ph type="title"/>
          </p:nvPr>
        </p:nvSpPr>
        <p:spPr/>
        <p:txBody>
          <a:bodyPr/>
          <a:lstStyle/>
          <a:p>
            <a:r>
              <a:rPr lang="en-US" altLang="en-US" dirty="0"/>
              <a:t>View Conformance Profile Data Elements</a:t>
            </a:r>
            <a:endParaRPr lang="en-US" altLang="en-US" sz="1800" dirty="0"/>
          </a:p>
        </p:txBody>
      </p:sp>
      <p:grpSp>
        <p:nvGrpSpPr>
          <p:cNvPr id="14352" name="Group 3"/>
          <p:cNvGrpSpPr>
            <a:grpSpLocks/>
          </p:cNvGrpSpPr>
          <p:nvPr/>
        </p:nvGrpSpPr>
        <p:grpSpPr bwMode="auto">
          <a:xfrm>
            <a:off x="104775" y="1828800"/>
            <a:ext cx="2486026" cy="3925352"/>
            <a:chOff x="103985" y="3092495"/>
            <a:chExt cx="2487166" cy="3924970"/>
          </a:xfrm>
        </p:grpSpPr>
        <p:grpSp>
          <p:nvGrpSpPr>
            <p:cNvPr id="14354" name="Group 37"/>
            <p:cNvGrpSpPr>
              <a:grpSpLocks/>
            </p:cNvGrpSpPr>
            <p:nvPr/>
          </p:nvGrpSpPr>
          <p:grpSpPr bwMode="auto">
            <a:xfrm>
              <a:off x="103985" y="3092495"/>
              <a:ext cx="2182225" cy="3924970"/>
              <a:chOff x="523481" y="3429711"/>
              <a:chExt cx="2236413" cy="3918338"/>
            </a:xfrm>
          </p:grpSpPr>
          <p:sp>
            <p:nvSpPr>
              <p:cNvPr id="31" name="TextBox 30"/>
              <p:cNvSpPr txBox="1">
                <a:spLocks noChangeArrowheads="1"/>
              </p:cNvSpPr>
              <p:nvPr/>
            </p:nvSpPr>
            <p:spPr bwMode="auto">
              <a:xfrm>
                <a:off x="674853" y="3569161"/>
                <a:ext cx="2085041" cy="3778888"/>
              </a:xfrm>
              <a:prstGeom prst="rect">
                <a:avLst/>
              </a:prstGeom>
              <a:solidFill>
                <a:srgbClr val="CCFFCC"/>
              </a:solidFill>
              <a:ln w="28575">
                <a:solidFill>
                  <a:schemeClr val="tx1">
                    <a:lumMod val="50000"/>
                    <a:lumOff val="50000"/>
                  </a:schemeClr>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r>
                  <a:rPr lang="en-US" sz="800" b="0" dirty="0">
                    <a:cs typeface="+mn-cs"/>
                  </a:rPr>
                  <a:t>This display presents an interactive interface t</a:t>
                </a:r>
                <a:r>
                  <a:rPr lang="en-US" sz="800" b="0" dirty="0"/>
                  <a:t>hat allows the Tester to look up the component of the message that generated an error and view the related conformance data (such as Usage, format, Value Set, etc.) to correct the message. </a:t>
                </a:r>
              </a:p>
              <a:p>
                <a:pPr eaLnBrk="1" hangingPunct="1">
                  <a:defRPr/>
                </a:pPr>
                <a:endParaRPr lang="en-US" sz="800" b="0" dirty="0"/>
              </a:p>
              <a:p>
                <a:pPr eaLnBrk="1" hangingPunct="1">
                  <a:defRPr/>
                </a:pPr>
                <a:r>
                  <a:rPr lang="en-US" sz="800" b="0" dirty="0">
                    <a:cs typeface="+mn-cs"/>
                  </a:rPr>
                  <a:t>Data are organized based on message </a:t>
                </a:r>
                <a:r>
                  <a:rPr lang="en-US" sz="800" dirty="0">
                    <a:cs typeface="+mn-cs"/>
                  </a:rPr>
                  <a:t>Group</a:t>
                </a:r>
                <a:r>
                  <a:rPr lang="en-US" sz="800" b="0" dirty="0">
                    <a:cs typeface="+mn-cs"/>
                  </a:rPr>
                  <a:t>, </a:t>
                </a:r>
                <a:r>
                  <a:rPr lang="en-US" sz="800" dirty="0">
                    <a:cs typeface="+mn-cs"/>
                  </a:rPr>
                  <a:t>Segment</a:t>
                </a:r>
                <a:r>
                  <a:rPr lang="en-US" sz="800" b="0" dirty="0">
                    <a:cs typeface="+mn-cs"/>
                  </a:rPr>
                  <a:t>, </a:t>
                </a:r>
                <a:r>
                  <a:rPr lang="en-US" sz="800" dirty="0">
                    <a:cs typeface="+mn-cs"/>
                  </a:rPr>
                  <a:t>Field</a:t>
                </a:r>
                <a:r>
                  <a:rPr lang="en-US" sz="800" b="0" dirty="0">
                    <a:cs typeface="+mn-cs"/>
                  </a:rPr>
                  <a:t>, </a:t>
                </a:r>
                <a:r>
                  <a:rPr lang="en-US" sz="800" dirty="0">
                    <a:cs typeface="+mn-cs"/>
                  </a:rPr>
                  <a:t>Dataty</a:t>
                </a:r>
                <a:r>
                  <a:rPr lang="en-US" sz="800" dirty="0"/>
                  <a:t>pe</a:t>
                </a:r>
                <a:r>
                  <a:rPr lang="en-US" sz="800" b="0" dirty="0"/>
                  <a:t>, </a:t>
                </a:r>
                <a:r>
                  <a:rPr lang="en-US" sz="800" dirty="0">
                    <a:cs typeface="+mn-cs"/>
                  </a:rPr>
                  <a:t>Component</a:t>
                </a:r>
                <a:r>
                  <a:rPr lang="en-US" sz="800" b="0" dirty="0">
                    <a:cs typeface="+mn-cs"/>
                  </a:rPr>
                  <a:t>, and </a:t>
                </a:r>
                <a:r>
                  <a:rPr lang="en-US" sz="800" dirty="0">
                    <a:cs typeface="+mn-cs"/>
                  </a:rPr>
                  <a:t>Subcomponent</a:t>
                </a:r>
                <a:r>
                  <a:rPr lang="en-US" sz="800" b="0" dirty="0">
                    <a:cs typeface="+mn-cs"/>
                  </a:rPr>
                  <a:t>.</a:t>
                </a:r>
              </a:p>
              <a:p>
                <a:pPr eaLnBrk="1" hangingPunct="1">
                  <a:defRPr/>
                </a:pPr>
                <a:endParaRPr lang="en-US" sz="800" b="0" dirty="0">
                  <a:cs typeface="+mn-cs"/>
                </a:endParaRPr>
              </a:p>
              <a:p>
                <a:pPr eaLnBrk="1" hangingPunct="1">
                  <a:defRPr/>
                </a:pPr>
                <a:r>
                  <a:rPr lang="en-US" sz="800" b="0" dirty="0">
                    <a:cs typeface="+mn-cs"/>
                  </a:rPr>
                  <a:t>Data elements may be filtered according to Usage by selecting either:</a:t>
                </a:r>
              </a:p>
              <a:p>
                <a:pPr marL="171450" indent="-171450" eaLnBrk="1" hangingPunct="1">
                  <a:buFontTx/>
                  <a:buChar char="-"/>
                  <a:defRPr/>
                </a:pPr>
                <a:r>
                  <a:rPr lang="en-US" sz="800" dirty="0">
                    <a:cs typeface="+mn-cs"/>
                  </a:rPr>
                  <a:t>R, RE, C(A/B (only)</a:t>
                </a:r>
                <a:r>
                  <a:rPr lang="en-US" sz="800" b="0" dirty="0">
                    <a:cs typeface="+mn-cs"/>
                  </a:rPr>
                  <a:t> – Required, Required but may be empty, and Conditional; or</a:t>
                </a:r>
              </a:p>
              <a:p>
                <a:pPr marL="171450" indent="-171450" eaLnBrk="1" hangingPunct="1">
                  <a:buFontTx/>
                  <a:buChar char="-"/>
                  <a:defRPr/>
                </a:pPr>
                <a:r>
                  <a:rPr lang="en-US" sz="800" b="0" dirty="0">
                    <a:cs typeface="+mn-cs"/>
                  </a:rPr>
                  <a:t> or </a:t>
                </a:r>
                <a:r>
                  <a:rPr lang="en-US" sz="800" dirty="0">
                    <a:cs typeface="+mn-cs"/>
                  </a:rPr>
                  <a:t>R, RE, C(A/B), O, X (All)</a:t>
                </a:r>
                <a:r>
                  <a:rPr lang="en-US" sz="800" b="0" dirty="0">
                    <a:cs typeface="+mn-cs"/>
                  </a:rPr>
                  <a:t> – Required, Required but may be empty, Conditional, Optional, and Not supported.</a:t>
                </a:r>
              </a:p>
              <a:p>
                <a:pPr eaLnBrk="1" hangingPunct="1">
                  <a:defRPr/>
                </a:pPr>
                <a:endParaRPr lang="en-US" sz="800" b="0" dirty="0">
                  <a:cs typeface="+mn-cs"/>
                </a:endParaRPr>
              </a:p>
              <a:p>
                <a:pPr eaLnBrk="1" hangingPunct="1">
                  <a:defRPr/>
                </a:pPr>
                <a:r>
                  <a:rPr lang="en-US" sz="800" b="0" dirty="0">
                    <a:cs typeface="+mn-cs"/>
                  </a:rPr>
                  <a:t>Each segment can be </a:t>
                </a:r>
                <a:r>
                  <a:rPr lang="en-US" sz="800" b="0" dirty="0"/>
                  <a:t>displayed</a:t>
                </a:r>
                <a:r>
                  <a:rPr lang="en-US" sz="800" b="0" dirty="0">
                    <a:cs typeface="+mn-cs"/>
                  </a:rPr>
                  <a:t> by selecting the corresponding tab. </a:t>
                </a:r>
              </a:p>
              <a:p>
                <a:pPr marL="171450" indent="-171450" eaLnBrk="1" hangingPunct="1">
                  <a:buFontTx/>
                  <a:buChar char="-"/>
                  <a:defRPr/>
                </a:pPr>
                <a:endParaRPr lang="en-US" sz="800" b="0" dirty="0">
                  <a:cs typeface="+mn-cs"/>
                </a:endParaRPr>
              </a:p>
              <a:p>
                <a:pPr eaLnBrk="1" hangingPunct="1">
                  <a:defRPr/>
                </a:pPr>
                <a:r>
                  <a:rPr lang="en-US" sz="800" dirty="0">
                    <a:cs typeface="+mn-cs"/>
                  </a:rPr>
                  <a:t>Usage</a:t>
                </a:r>
                <a:r>
                  <a:rPr lang="en-US" sz="800" b="0" dirty="0">
                    <a:cs typeface="+mn-cs"/>
                  </a:rPr>
                  <a:t>, </a:t>
                </a:r>
                <a:r>
                  <a:rPr lang="en-US" sz="800" dirty="0">
                    <a:cs typeface="+mn-cs"/>
                  </a:rPr>
                  <a:t>Cardinalit</a:t>
                </a:r>
                <a:r>
                  <a:rPr lang="en-US" sz="800" b="0" dirty="0">
                    <a:cs typeface="+mn-cs"/>
                  </a:rPr>
                  <a:t>y, </a:t>
                </a:r>
                <a:r>
                  <a:rPr lang="en-US" sz="800" dirty="0">
                    <a:cs typeface="+mn-cs"/>
                  </a:rPr>
                  <a:t>Length, Data Type</a:t>
                </a:r>
                <a:r>
                  <a:rPr lang="en-US" sz="800" b="0" dirty="0">
                    <a:cs typeface="+mn-cs"/>
                  </a:rPr>
                  <a:t>, </a:t>
                </a:r>
                <a:r>
                  <a:rPr lang="en-US" sz="800" dirty="0"/>
                  <a:t>Value Set</a:t>
                </a:r>
                <a:r>
                  <a:rPr lang="en-US" sz="800" b="0" dirty="0"/>
                  <a:t>, </a:t>
                </a:r>
                <a:r>
                  <a:rPr lang="en-US" sz="800" dirty="0">
                    <a:cs typeface="+mn-cs"/>
                  </a:rPr>
                  <a:t>Predicate</a:t>
                </a:r>
                <a:r>
                  <a:rPr lang="en-US" sz="800" b="0" dirty="0">
                    <a:cs typeface="+mn-cs"/>
                  </a:rPr>
                  <a:t>, and </a:t>
                </a:r>
                <a:r>
                  <a:rPr lang="en-US" sz="800" dirty="0">
                    <a:cs typeface="+mn-cs"/>
                  </a:rPr>
                  <a:t>Conformance Statement</a:t>
                </a:r>
                <a:r>
                  <a:rPr lang="en-US" sz="800" b="0" dirty="0">
                    <a:cs typeface="+mn-cs"/>
                  </a:rPr>
                  <a:t> for each field are also displayed.</a:t>
                </a:r>
              </a:p>
            </p:txBody>
          </p:sp>
          <p:sp>
            <p:nvSpPr>
              <p:cNvPr id="32" name="Oval 31"/>
              <p:cNvSpPr/>
              <p:nvPr/>
            </p:nvSpPr>
            <p:spPr bwMode="auto">
              <a:xfrm>
                <a:off x="523481" y="3429711"/>
                <a:ext cx="266937" cy="267809"/>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800" b="0" dirty="0">
                    <a:solidFill>
                      <a:schemeClr val="bg1"/>
                    </a:solidFill>
                    <a:latin typeface="+mj-lt"/>
                    <a:cs typeface="+mn-cs"/>
                  </a:rPr>
                  <a:t>Info</a:t>
                </a:r>
                <a:endParaRPr lang="en-US" sz="1200" b="0" dirty="0">
                  <a:solidFill>
                    <a:schemeClr val="bg1"/>
                  </a:solidFill>
                  <a:latin typeface="+mj-lt"/>
                  <a:cs typeface="+mn-cs"/>
                </a:endParaRPr>
              </a:p>
            </p:txBody>
          </p:sp>
        </p:grpSp>
        <p:cxnSp>
          <p:nvCxnSpPr>
            <p:cNvPr id="43" name="Straight Connector 42"/>
            <p:cNvCxnSpPr/>
            <p:nvPr/>
          </p:nvCxnSpPr>
          <p:spPr bwMode="auto">
            <a:xfrm>
              <a:off x="2270702" y="3549651"/>
              <a:ext cx="320449"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a:extLst>
              <a:ext uri="{FF2B5EF4-FFF2-40B4-BE49-F238E27FC236}">
                <a16:creationId xmlns:a16="http://schemas.microsoft.com/office/drawing/2014/main" id="{58AC2E42-9909-989D-1338-7B5CBA362D61}"/>
              </a:ext>
            </a:extLst>
          </p:cNvPr>
          <p:cNvGrpSpPr/>
          <p:nvPr/>
        </p:nvGrpSpPr>
        <p:grpSpPr>
          <a:xfrm>
            <a:off x="104775" y="1082676"/>
            <a:ext cx="5381625" cy="524224"/>
            <a:chOff x="104775" y="1082676"/>
            <a:chExt cx="5381625" cy="524224"/>
          </a:xfrm>
        </p:grpSpPr>
        <p:grpSp>
          <p:nvGrpSpPr>
            <p:cNvPr id="4" name="Group 3">
              <a:extLst>
                <a:ext uri="{FF2B5EF4-FFF2-40B4-BE49-F238E27FC236}">
                  <a16:creationId xmlns:a16="http://schemas.microsoft.com/office/drawing/2014/main" id="{81B167D2-EAF7-824A-7415-BFC0ADE3964D}"/>
                </a:ext>
              </a:extLst>
            </p:cNvPr>
            <p:cNvGrpSpPr/>
            <p:nvPr/>
          </p:nvGrpSpPr>
          <p:grpSpPr>
            <a:xfrm>
              <a:off x="104775" y="1082676"/>
              <a:ext cx="1971675" cy="355600"/>
              <a:chOff x="104775" y="1295400"/>
              <a:chExt cx="1971675" cy="355600"/>
            </a:xfrm>
          </p:grpSpPr>
          <p:sp>
            <p:nvSpPr>
              <p:cNvPr id="26" name="TextBox 25"/>
              <p:cNvSpPr txBox="1">
                <a:spLocks noChangeArrowheads="1"/>
              </p:cNvSpPr>
              <p:nvPr/>
            </p:nvSpPr>
            <p:spPr bwMode="auto">
              <a:xfrm>
                <a:off x="252413" y="1435100"/>
                <a:ext cx="1824037" cy="215900"/>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a:cs typeface="+mn-cs"/>
                  </a:rPr>
                  <a:t>Select the </a:t>
                </a:r>
                <a:r>
                  <a:rPr lang="en-US" sz="800" dirty="0">
                    <a:cs typeface="+mn-cs"/>
                  </a:rPr>
                  <a:t>Profile Viewer</a:t>
                </a:r>
                <a:r>
                  <a:rPr lang="en-US" sz="800" b="0" dirty="0">
                    <a:cs typeface="+mn-cs"/>
                  </a:rPr>
                  <a:t> tab.</a:t>
                </a:r>
              </a:p>
            </p:txBody>
          </p:sp>
          <p:sp>
            <p:nvSpPr>
              <p:cNvPr id="27" name="Oval 26"/>
              <p:cNvSpPr/>
              <p:nvPr/>
            </p:nvSpPr>
            <p:spPr bwMode="auto">
              <a:xfrm>
                <a:off x="104775" y="1295400"/>
                <a:ext cx="26035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b="0" dirty="0">
                    <a:solidFill>
                      <a:schemeClr val="bg1"/>
                    </a:solidFill>
                    <a:latin typeface="+mj-lt"/>
                    <a:cs typeface="+mn-cs"/>
                  </a:rPr>
                  <a:t>7</a:t>
                </a:r>
              </a:p>
            </p:txBody>
          </p:sp>
        </p:grpSp>
        <p:cxnSp>
          <p:nvCxnSpPr>
            <p:cNvPr id="28" name="Straight Connector 27"/>
            <p:cNvCxnSpPr/>
            <p:nvPr/>
          </p:nvCxnSpPr>
          <p:spPr bwMode="auto">
            <a:xfrm>
              <a:off x="5486400" y="1330326"/>
              <a:ext cx="0" cy="276574"/>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 name="Straight Connector 1">
              <a:extLst>
                <a:ext uri="{FF2B5EF4-FFF2-40B4-BE49-F238E27FC236}">
                  <a16:creationId xmlns:a16="http://schemas.microsoft.com/office/drawing/2014/main" id="{9F4AEA33-9509-1E2B-EEC3-E9B2F570D80E}"/>
                </a:ext>
              </a:extLst>
            </p:cNvPr>
            <p:cNvCxnSpPr/>
            <p:nvPr/>
          </p:nvCxnSpPr>
          <p:spPr bwMode="auto">
            <a:xfrm>
              <a:off x="2076450" y="1330326"/>
              <a:ext cx="3409950"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348" name="Group 14347">
            <a:extLst>
              <a:ext uri="{FF2B5EF4-FFF2-40B4-BE49-F238E27FC236}">
                <a16:creationId xmlns:a16="http://schemas.microsoft.com/office/drawing/2014/main" id="{D2349C73-6C0F-C9B5-52C6-3875A78C883F}"/>
              </a:ext>
            </a:extLst>
          </p:cNvPr>
          <p:cNvGrpSpPr/>
          <p:nvPr/>
        </p:nvGrpSpPr>
        <p:grpSpPr>
          <a:xfrm>
            <a:off x="2076450" y="2404545"/>
            <a:ext cx="6663647" cy="795855"/>
            <a:chOff x="2057400" y="2514600"/>
            <a:chExt cx="6663647" cy="795855"/>
          </a:xfrm>
        </p:grpSpPr>
        <p:cxnSp>
          <p:nvCxnSpPr>
            <p:cNvPr id="15" name="Straight Connector 14">
              <a:extLst>
                <a:ext uri="{FF2B5EF4-FFF2-40B4-BE49-F238E27FC236}">
                  <a16:creationId xmlns:a16="http://schemas.microsoft.com/office/drawing/2014/main" id="{842EE9AC-845A-077A-7A63-BBAAEE118288}"/>
                </a:ext>
              </a:extLst>
            </p:cNvPr>
            <p:cNvCxnSpPr/>
            <p:nvPr/>
          </p:nvCxnSpPr>
          <p:spPr bwMode="auto">
            <a:xfrm>
              <a:off x="2057400" y="3310455"/>
              <a:ext cx="360023"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C23212D1-1E9B-BAFB-3334-383F9340B6EE}"/>
                </a:ext>
              </a:extLst>
            </p:cNvPr>
            <p:cNvCxnSpPr/>
            <p:nvPr/>
          </p:nvCxnSpPr>
          <p:spPr bwMode="auto">
            <a:xfrm flipV="1">
              <a:off x="2411600" y="2514600"/>
              <a:ext cx="0" cy="795855"/>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4347" name="Group 14346">
              <a:extLst>
                <a:ext uri="{FF2B5EF4-FFF2-40B4-BE49-F238E27FC236}">
                  <a16:creationId xmlns:a16="http://schemas.microsoft.com/office/drawing/2014/main" id="{E258187C-C171-08A7-F77E-3E3C832AAA6E}"/>
                </a:ext>
              </a:extLst>
            </p:cNvPr>
            <p:cNvGrpSpPr/>
            <p:nvPr/>
          </p:nvGrpSpPr>
          <p:grpSpPr>
            <a:xfrm>
              <a:off x="2411600" y="2514600"/>
              <a:ext cx="6309447" cy="3544"/>
              <a:chOff x="2411600" y="2514600"/>
              <a:chExt cx="6309447" cy="3544"/>
            </a:xfrm>
          </p:grpSpPr>
          <p:cxnSp>
            <p:nvCxnSpPr>
              <p:cNvPr id="20" name="Straight Connector 19">
                <a:extLst>
                  <a:ext uri="{FF2B5EF4-FFF2-40B4-BE49-F238E27FC236}">
                    <a16:creationId xmlns:a16="http://schemas.microsoft.com/office/drawing/2014/main" id="{7C66839E-D751-9BE9-AE54-AAD73C90176A}"/>
                  </a:ext>
                </a:extLst>
              </p:cNvPr>
              <p:cNvCxnSpPr/>
              <p:nvPr/>
            </p:nvCxnSpPr>
            <p:spPr bwMode="auto">
              <a:xfrm>
                <a:off x="7924800" y="2514600"/>
                <a:ext cx="796247"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a:extLst>
                  <a:ext uri="{FF2B5EF4-FFF2-40B4-BE49-F238E27FC236}">
                    <a16:creationId xmlns:a16="http://schemas.microsoft.com/office/drawing/2014/main" id="{236DE26A-2C76-2801-066D-CCDE58A3EC00}"/>
                  </a:ext>
                </a:extLst>
              </p:cNvPr>
              <p:cNvCxnSpPr/>
              <p:nvPr/>
            </p:nvCxnSpPr>
            <p:spPr bwMode="auto">
              <a:xfrm>
                <a:off x="7238999" y="2514600"/>
                <a:ext cx="94864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a:extLst>
                  <a:ext uri="{FF2B5EF4-FFF2-40B4-BE49-F238E27FC236}">
                    <a16:creationId xmlns:a16="http://schemas.microsoft.com/office/drawing/2014/main" id="{551BE835-81D1-74B8-3761-94733083CDC3}"/>
                  </a:ext>
                </a:extLst>
              </p:cNvPr>
              <p:cNvCxnSpPr/>
              <p:nvPr/>
            </p:nvCxnSpPr>
            <p:spPr bwMode="auto">
              <a:xfrm>
                <a:off x="6728503" y="2514600"/>
                <a:ext cx="796247"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a:extLst>
                  <a:ext uri="{FF2B5EF4-FFF2-40B4-BE49-F238E27FC236}">
                    <a16:creationId xmlns:a16="http://schemas.microsoft.com/office/drawing/2014/main" id="{89981EA9-4798-7832-BE33-E0219ACA8CF8}"/>
                  </a:ext>
                </a:extLst>
              </p:cNvPr>
              <p:cNvCxnSpPr/>
              <p:nvPr/>
            </p:nvCxnSpPr>
            <p:spPr bwMode="auto">
              <a:xfrm>
                <a:off x="6381750" y="2516372"/>
                <a:ext cx="796247"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a:extLst>
                  <a:ext uri="{FF2B5EF4-FFF2-40B4-BE49-F238E27FC236}">
                    <a16:creationId xmlns:a16="http://schemas.microsoft.com/office/drawing/2014/main" id="{61E2B456-1AC1-363C-0B46-7EAB01494DFD}"/>
                  </a:ext>
                </a:extLst>
              </p:cNvPr>
              <p:cNvCxnSpPr/>
              <p:nvPr/>
            </p:nvCxnSpPr>
            <p:spPr bwMode="auto">
              <a:xfrm>
                <a:off x="2411600" y="2514600"/>
                <a:ext cx="442735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36" name="Straight Connector 14335">
                <a:extLst>
                  <a:ext uri="{FF2B5EF4-FFF2-40B4-BE49-F238E27FC236}">
                    <a16:creationId xmlns:a16="http://schemas.microsoft.com/office/drawing/2014/main" id="{3A04E5F9-911C-92A0-DCE7-92C6A4982732}"/>
                  </a:ext>
                </a:extLst>
              </p:cNvPr>
              <p:cNvCxnSpPr/>
              <p:nvPr/>
            </p:nvCxnSpPr>
            <p:spPr bwMode="auto">
              <a:xfrm>
                <a:off x="7353300" y="2518144"/>
                <a:ext cx="47625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4349" name="Group 14348">
            <a:extLst>
              <a:ext uri="{FF2B5EF4-FFF2-40B4-BE49-F238E27FC236}">
                <a16:creationId xmlns:a16="http://schemas.microsoft.com/office/drawing/2014/main" id="{44187985-1B5E-82E4-8AA7-497F15E9E701}"/>
              </a:ext>
            </a:extLst>
          </p:cNvPr>
          <p:cNvGrpSpPr/>
          <p:nvPr/>
        </p:nvGrpSpPr>
        <p:grpSpPr>
          <a:xfrm>
            <a:off x="2342401" y="2586251"/>
            <a:ext cx="1241273" cy="1528549"/>
            <a:chOff x="2367801" y="2738651"/>
            <a:chExt cx="1241273" cy="1528549"/>
          </a:xfrm>
        </p:grpSpPr>
        <p:cxnSp>
          <p:nvCxnSpPr>
            <p:cNvPr id="14341" name="Straight Connector 14340">
              <a:extLst>
                <a:ext uri="{FF2B5EF4-FFF2-40B4-BE49-F238E27FC236}">
                  <a16:creationId xmlns:a16="http://schemas.microsoft.com/office/drawing/2014/main" id="{67D0BD49-D282-C77B-9EBE-04AEE51E7D60}"/>
                </a:ext>
              </a:extLst>
            </p:cNvPr>
            <p:cNvCxnSpPr/>
            <p:nvPr/>
          </p:nvCxnSpPr>
          <p:spPr bwMode="auto">
            <a:xfrm>
              <a:off x="2367801" y="4267200"/>
              <a:ext cx="146799"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2" name="Straight Connector 14341">
              <a:extLst>
                <a:ext uri="{FF2B5EF4-FFF2-40B4-BE49-F238E27FC236}">
                  <a16:creationId xmlns:a16="http://schemas.microsoft.com/office/drawing/2014/main" id="{387216F8-907D-73E1-4189-8657233ADD56}"/>
                </a:ext>
              </a:extLst>
            </p:cNvPr>
            <p:cNvCxnSpPr/>
            <p:nvPr/>
          </p:nvCxnSpPr>
          <p:spPr bwMode="auto">
            <a:xfrm flipV="1">
              <a:off x="2514600" y="2738651"/>
              <a:ext cx="0" cy="1527952"/>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5" name="Straight Connector 14344">
              <a:extLst>
                <a:ext uri="{FF2B5EF4-FFF2-40B4-BE49-F238E27FC236}">
                  <a16:creationId xmlns:a16="http://schemas.microsoft.com/office/drawing/2014/main" id="{BCBDB1B4-28C9-2F4A-9AB2-F5AC2502FBFE}"/>
                </a:ext>
              </a:extLst>
            </p:cNvPr>
            <p:cNvCxnSpPr/>
            <p:nvPr/>
          </p:nvCxnSpPr>
          <p:spPr bwMode="auto">
            <a:xfrm>
              <a:off x="2999474" y="2738651"/>
              <a:ext cx="60960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4355" name="Straight Connector 14354">
            <a:extLst>
              <a:ext uri="{FF2B5EF4-FFF2-40B4-BE49-F238E27FC236}">
                <a16:creationId xmlns:a16="http://schemas.microsoft.com/office/drawing/2014/main" id="{07348075-B3AC-7575-52C5-DC6892F3AE4B}"/>
              </a:ext>
            </a:extLst>
          </p:cNvPr>
          <p:cNvCxnSpPr/>
          <p:nvPr/>
        </p:nvCxnSpPr>
        <p:spPr bwMode="auto">
          <a:xfrm>
            <a:off x="2489200" y="2590800"/>
            <a:ext cx="48260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59" name="Right Brace 14358">
            <a:extLst>
              <a:ext uri="{FF2B5EF4-FFF2-40B4-BE49-F238E27FC236}">
                <a16:creationId xmlns:a16="http://schemas.microsoft.com/office/drawing/2014/main" id="{1FC01A72-222F-7EEC-B44A-309D13A6D074}"/>
              </a:ext>
            </a:extLst>
          </p:cNvPr>
          <p:cNvSpPr/>
          <p:nvPr/>
        </p:nvSpPr>
        <p:spPr bwMode="auto">
          <a:xfrm>
            <a:off x="2057400" y="3692317"/>
            <a:ext cx="285001" cy="843772"/>
          </a:xfrm>
          <a:prstGeom prst="rightBrace">
            <a:avLst/>
          </a:prstGeom>
          <a:noFill/>
          <a:ln w="2857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14362" name="Group 14361">
            <a:extLst>
              <a:ext uri="{FF2B5EF4-FFF2-40B4-BE49-F238E27FC236}">
                <a16:creationId xmlns:a16="http://schemas.microsoft.com/office/drawing/2014/main" id="{2C0C7ED8-D8CE-7CA5-D896-5B1C2852D52E}"/>
              </a:ext>
            </a:extLst>
          </p:cNvPr>
          <p:cNvGrpSpPr/>
          <p:nvPr/>
        </p:nvGrpSpPr>
        <p:grpSpPr>
          <a:xfrm>
            <a:off x="1905000" y="2747445"/>
            <a:ext cx="1752600" cy="2129355"/>
            <a:chOff x="1783601" y="2582344"/>
            <a:chExt cx="1752600" cy="2129355"/>
          </a:xfrm>
        </p:grpSpPr>
        <p:cxnSp>
          <p:nvCxnSpPr>
            <p:cNvPr id="14363" name="Straight Connector 14362">
              <a:extLst>
                <a:ext uri="{FF2B5EF4-FFF2-40B4-BE49-F238E27FC236}">
                  <a16:creationId xmlns:a16="http://schemas.microsoft.com/office/drawing/2014/main" id="{E152490F-8F2C-8DBF-9A04-9DF719150838}"/>
                </a:ext>
              </a:extLst>
            </p:cNvPr>
            <p:cNvCxnSpPr/>
            <p:nvPr/>
          </p:nvCxnSpPr>
          <p:spPr bwMode="auto">
            <a:xfrm>
              <a:off x="1783601" y="4695450"/>
              <a:ext cx="762000"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4" name="Straight Connector 14363">
              <a:extLst>
                <a:ext uri="{FF2B5EF4-FFF2-40B4-BE49-F238E27FC236}">
                  <a16:creationId xmlns:a16="http://schemas.microsoft.com/office/drawing/2014/main" id="{6814B185-0857-8F41-828A-C0860FADEAE7}"/>
                </a:ext>
              </a:extLst>
            </p:cNvPr>
            <p:cNvCxnSpPr/>
            <p:nvPr/>
          </p:nvCxnSpPr>
          <p:spPr bwMode="auto">
            <a:xfrm flipV="1">
              <a:off x="2545601" y="2582344"/>
              <a:ext cx="0" cy="2129355"/>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5" name="Straight Connector 14364">
              <a:extLst>
                <a:ext uri="{FF2B5EF4-FFF2-40B4-BE49-F238E27FC236}">
                  <a16:creationId xmlns:a16="http://schemas.microsoft.com/office/drawing/2014/main" id="{4992AA4E-5CC9-3971-E42B-168685713944}"/>
                </a:ext>
              </a:extLst>
            </p:cNvPr>
            <p:cNvCxnSpPr/>
            <p:nvPr/>
          </p:nvCxnSpPr>
          <p:spPr bwMode="auto">
            <a:xfrm>
              <a:off x="2545601" y="2582344"/>
              <a:ext cx="99060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8" name="Straight Connector 47">
            <a:extLst>
              <a:ext uri="{FF2B5EF4-FFF2-40B4-BE49-F238E27FC236}">
                <a16:creationId xmlns:a16="http://schemas.microsoft.com/office/drawing/2014/main" id="{AA9C8B9E-DA4B-C26D-920E-D191642D8F70}"/>
              </a:ext>
            </a:extLst>
          </p:cNvPr>
          <p:cNvCxnSpPr/>
          <p:nvPr/>
        </p:nvCxnSpPr>
        <p:spPr bwMode="auto">
          <a:xfrm>
            <a:off x="1925977" y="5257800"/>
            <a:ext cx="1896729"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F32F65DA-FC80-4028-007E-7B4401651427}"/>
              </a:ext>
            </a:extLst>
          </p:cNvPr>
          <p:cNvCxnSpPr/>
          <p:nvPr/>
        </p:nvCxnSpPr>
        <p:spPr bwMode="auto">
          <a:xfrm flipV="1">
            <a:off x="3822706" y="2907953"/>
            <a:ext cx="0" cy="2349847"/>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145" name="Group 6144">
            <a:extLst>
              <a:ext uri="{FF2B5EF4-FFF2-40B4-BE49-F238E27FC236}">
                <a16:creationId xmlns:a16="http://schemas.microsoft.com/office/drawing/2014/main" id="{BA5953C1-C283-59A6-4454-EA3C498CD064}"/>
              </a:ext>
            </a:extLst>
          </p:cNvPr>
          <p:cNvGrpSpPr/>
          <p:nvPr/>
        </p:nvGrpSpPr>
        <p:grpSpPr>
          <a:xfrm>
            <a:off x="3810780" y="2907953"/>
            <a:ext cx="3599853" cy="6230"/>
            <a:chOff x="3810000" y="2889370"/>
            <a:chExt cx="3599853" cy="6230"/>
          </a:xfrm>
        </p:grpSpPr>
        <p:cxnSp>
          <p:nvCxnSpPr>
            <p:cNvPr id="51" name="Straight Connector 50">
              <a:extLst>
                <a:ext uri="{FF2B5EF4-FFF2-40B4-BE49-F238E27FC236}">
                  <a16:creationId xmlns:a16="http://schemas.microsoft.com/office/drawing/2014/main" id="{54E2A05D-4E55-F8BA-E614-DF8649D4D1BA}"/>
                </a:ext>
              </a:extLst>
            </p:cNvPr>
            <p:cNvCxnSpPr/>
            <p:nvPr/>
          </p:nvCxnSpPr>
          <p:spPr bwMode="auto">
            <a:xfrm>
              <a:off x="5817359" y="2889370"/>
              <a:ext cx="796247"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a:extLst>
                <a:ext uri="{FF2B5EF4-FFF2-40B4-BE49-F238E27FC236}">
                  <a16:creationId xmlns:a16="http://schemas.microsoft.com/office/drawing/2014/main" id="{EBF9EEB9-083F-B448-0A08-F3D87F90CED7}"/>
                </a:ext>
              </a:extLst>
            </p:cNvPr>
            <p:cNvCxnSpPr/>
            <p:nvPr/>
          </p:nvCxnSpPr>
          <p:spPr bwMode="auto">
            <a:xfrm>
              <a:off x="5012076" y="2895600"/>
              <a:ext cx="94864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a:extLst>
                <a:ext uri="{FF2B5EF4-FFF2-40B4-BE49-F238E27FC236}">
                  <a16:creationId xmlns:a16="http://schemas.microsoft.com/office/drawing/2014/main" id="{B9DAB660-1834-15C7-6CF7-1B96EB31CF10}"/>
                </a:ext>
              </a:extLst>
            </p:cNvPr>
            <p:cNvCxnSpPr/>
            <p:nvPr/>
          </p:nvCxnSpPr>
          <p:spPr bwMode="auto">
            <a:xfrm>
              <a:off x="4267200" y="2895600"/>
              <a:ext cx="796247"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a:extLst>
                <a:ext uri="{FF2B5EF4-FFF2-40B4-BE49-F238E27FC236}">
                  <a16:creationId xmlns:a16="http://schemas.microsoft.com/office/drawing/2014/main" id="{2C59CCE4-9624-4F19-6527-3D332710A022}"/>
                </a:ext>
              </a:extLst>
            </p:cNvPr>
            <p:cNvCxnSpPr/>
            <p:nvPr/>
          </p:nvCxnSpPr>
          <p:spPr bwMode="auto">
            <a:xfrm>
              <a:off x="3988582" y="2895600"/>
              <a:ext cx="796247"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54">
              <a:extLst>
                <a:ext uri="{FF2B5EF4-FFF2-40B4-BE49-F238E27FC236}">
                  <a16:creationId xmlns:a16="http://schemas.microsoft.com/office/drawing/2014/main" id="{E17E1828-204A-C931-489D-4E55DD75B9DB}"/>
                </a:ext>
              </a:extLst>
            </p:cNvPr>
            <p:cNvCxnSpPr/>
            <p:nvPr/>
          </p:nvCxnSpPr>
          <p:spPr bwMode="auto">
            <a:xfrm>
              <a:off x="3810000" y="2895600"/>
              <a:ext cx="535674"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a:extLst>
                <a:ext uri="{FF2B5EF4-FFF2-40B4-BE49-F238E27FC236}">
                  <a16:creationId xmlns:a16="http://schemas.microsoft.com/office/drawing/2014/main" id="{33EA345B-9FD2-5DB7-B194-8EF2FCA6B454}"/>
                </a:ext>
              </a:extLst>
            </p:cNvPr>
            <p:cNvCxnSpPr/>
            <p:nvPr/>
          </p:nvCxnSpPr>
          <p:spPr bwMode="auto">
            <a:xfrm>
              <a:off x="5063447" y="2895600"/>
              <a:ext cx="47625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a:extLst>
                <a:ext uri="{FF2B5EF4-FFF2-40B4-BE49-F238E27FC236}">
                  <a16:creationId xmlns:a16="http://schemas.microsoft.com/office/drawing/2014/main" id="{A07D6F89-88FD-F1D0-8FF2-64B657AFA6D9}"/>
                </a:ext>
              </a:extLst>
            </p:cNvPr>
            <p:cNvCxnSpPr/>
            <p:nvPr/>
          </p:nvCxnSpPr>
          <p:spPr bwMode="auto">
            <a:xfrm>
              <a:off x="6613606" y="2889370"/>
              <a:ext cx="796247"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82276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23BBFE-9F77-A190-D6A7-57AEEF247C96}"/>
              </a:ext>
            </a:extLst>
          </p:cNvPr>
          <p:cNvPicPr>
            <a:picLocks noChangeAspect="1"/>
          </p:cNvPicPr>
          <p:nvPr/>
        </p:nvPicPr>
        <p:blipFill>
          <a:blip r:embed="rId3"/>
          <a:stretch>
            <a:fillRect/>
          </a:stretch>
        </p:blipFill>
        <p:spPr>
          <a:xfrm>
            <a:off x="2618822" y="2355236"/>
            <a:ext cx="2843212" cy="3710831"/>
          </a:xfrm>
          <a:prstGeom prst="rect">
            <a:avLst/>
          </a:prstGeom>
          <a:ln>
            <a:solidFill>
              <a:schemeClr val="tx1"/>
            </a:solidFill>
          </a:ln>
        </p:spPr>
      </p:pic>
      <p:pic>
        <p:nvPicPr>
          <p:cNvPr id="1536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543050"/>
            <a:ext cx="4257675" cy="3333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365" name="Title 1"/>
          <p:cNvSpPr>
            <a:spLocks noGrp="1"/>
          </p:cNvSpPr>
          <p:nvPr>
            <p:ph type="title"/>
          </p:nvPr>
        </p:nvSpPr>
        <p:spPr/>
        <p:txBody>
          <a:bodyPr/>
          <a:lstStyle/>
          <a:p>
            <a:r>
              <a:rPr lang="en-US" altLang="en-US"/>
              <a:t>View Conformance Profile Vocabulary</a:t>
            </a:r>
            <a:endParaRPr lang="en-US" altLang="en-US" sz="1800"/>
          </a:p>
        </p:txBody>
      </p:sp>
      <p:grpSp>
        <p:nvGrpSpPr>
          <p:cNvPr id="4" name="Group 3">
            <a:extLst>
              <a:ext uri="{FF2B5EF4-FFF2-40B4-BE49-F238E27FC236}">
                <a16:creationId xmlns:a16="http://schemas.microsoft.com/office/drawing/2014/main" id="{F251F33E-14BA-EDFE-5073-5056FECFB21F}"/>
              </a:ext>
            </a:extLst>
          </p:cNvPr>
          <p:cNvGrpSpPr/>
          <p:nvPr/>
        </p:nvGrpSpPr>
        <p:grpSpPr>
          <a:xfrm>
            <a:off x="108200" y="1066800"/>
            <a:ext cx="1971675" cy="355600"/>
            <a:chOff x="104775" y="1295400"/>
            <a:chExt cx="1971675" cy="355600"/>
          </a:xfrm>
        </p:grpSpPr>
        <p:sp>
          <p:nvSpPr>
            <p:cNvPr id="26" name="TextBox 25"/>
            <p:cNvSpPr txBox="1">
              <a:spLocks noChangeArrowheads="1"/>
            </p:cNvSpPr>
            <p:nvPr/>
          </p:nvSpPr>
          <p:spPr bwMode="auto">
            <a:xfrm>
              <a:off x="252413" y="1435100"/>
              <a:ext cx="1824037" cy="215900"/>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a:cs typeface="+mn-cs"/>
                </a:rPr>
                <a:t>Select the </a:t>
              </a:r>
              <a:r>
                <a:rPr lang="en-US" sz="800" dirty="0">
                  <a:cs typeface="+mn-cs"/>
                </a:rPr>
                <a:t>Value Sets</a:t>
              </a:r>
              <a:r>
                <a:rPr lang="en-US" sz="800" b="0" dirty="0">
                  <a:cs typeface="+mn-cs"/>
                </a:rPr>
                <a:t> tab.</a:t>
              </a:r>
            </a:p>
          </p:txBody>
        </p:sp>
        <p:sp>
          <p:nvSpPr>
            <p:cNvPr id="27" name="Oval 26"/>
            <p:cNvSpPr/>
            <p:nvPr/>
          </p:nvSpPr>
          <p:spPr bwMode="auto">
            <a:xfrm>
              <a:off x="104775" y="1295400"/>
              <a:ext cx="26035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b="0" dirty="0">
                  <a:solidFill>
                    <a:schemeClr val="bg1"/>
                  </a:solidFill>
                  <a:latin typeface="+mj-lt"/>
                  <a:cs typeface="+mn-cs"/>
                </a:rPr>
                <a:t>8</a:t>
              </a:r>
            </a:p>
          </p:txBody>
        </p:sp>
      </p:grpSp>
      <p:grpSp>
        <p:nvGrpSpPr>
          <p:cNvPr id="15378" name="Group 3"/>
          <p:cNvGrpSpPr>
            <a:grpSpLocks/>
          </p:cNvGrpSpPr>
          <p:nvPr/>
        </p:nvGrpSpPr>
        <p:grpSpPr bwMode="auto">
          <a:xfrm>
            <a:off x="35959" y="2074417"/>
            <a:ext cx="2643189" cy="724475"/>
            <a:chOff x="103985" y="3092493"/>
            <a:chExt cx="2644454" cy="724533"/>
          </a:xfrm>
        </p:grpSpPr>
        <p:grpSp>
          <p:nvGrpSpPr>
            <p:cNvPr id="15380" name="Group 37"/>
            <p:cNvGrpSpPr>
              <a:grpSpLocks/>
            </p:cNvGrpSpPr>
            <p:nvPr/>
          </p:nvGrpSpPr>
          <p:grpSpPr bwMode="auto">
            <a:xfrm>
              <a:off x="103985" y="3092493"/>
              <a:ext cx="2318860" cy="724533"/>
              <a:chOff x="523481" y="3429711"/>
              <a:chExt cx="2376441" cy="723309"/>
            </a:xfrm>
          </p:grpSpPr>
          <p:sp>
            <p:nvSpPr>
              <p:cNvPr id="31" name="TextBox 30"/>
              <p:cNvSpPr txBox="1">
                <a:spLocks noChangeArrowheads="1"/>
              </p:cNvSpPr>
              <p:nvPr/>
            </p:nvSpPr>
            <p:spPr bwMode="auto">
              <a:xfrm>
                <a:off x="674859" y="3569186"/>
                <a:ext cx="2225063" cy="583834"/>
              </a:xfrm>
              <a:prstGeom prst="rect">
                <a:avLst/>
              </a:prstGeom>
              <a:solidFill>
                <a:srgbClr val="CCFFCC"/>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r>
                  <a:rPr lang="en-US" sz="800" b="0" dirty="0">
                    <a:cs typeface="+mn-cs"/>
                  </a:rPr>
                  <a:t>This display presents an interactive interface that a</a:t>
                </a:r>
                <a:r>
                  <a:rPr lang="en-US" sz="800" b="0" dirty="0"/>
                  <a:t>llows the Tester to look up the table value that generated an error and view valid values to correct the message</a:t>
                </a:r>
                <a:r>
                  <a:rPr lang="en-US" sz="800" b="0" dirty="0">
                    <a:cs typeface="+mn-cs"/>
                  </a:rPr>
                  <a:t>.</a:t>
                </a:r>
              </a:p>
            </p:txBody>
          </p:sp>
          <p:sp>
            <p:nvSpPr>
              <p:cNvPr id="32" name="Oval 31"/>
              <p:cNvSpPr/>
              <p:nvPr/>
            </p:nvSpPr>
            <p:spPr bwMode="auto">
              <a:xfrm>
                <a:off x="523481" y="3429711"/>
                <a:ext cx="266943" cy="267856"/>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800" b="0" dirty="0">
                    <a:solidFill>
                      <a:schemeClr val="bg1"/>
                    </a:solidFill>
                    <a:latin typeface="+mj-lt"/>
                    <a:cs typeface="+mn-cs"/>
                  </a:rPr>
                  <a:t>Info</a:t>
                </a:r>
                <a:endParaRPr lang="en-US" sz="1200" b="0" dirty="0">
                  <a:solidFill>
                    <a:schemeClr val="bg1"/>
                  </a:solidFill>
                  <a:latin typeface="+mj-lt"/>
                  <a:cs typeface="+mn-cs"/>
                </a:endParaRPr>
              </a:p>
            </p:txBody>
          </p:sp>
        </p:grpSp>
        <p:cxnSp>
          <p:nvCxnSpPr>
            <p:cNvPr id="43" name="Straight Connector 42"/>
            <p:cNvCxnSpPr/>
            <p:nvPr/>
          </p:nvCxnSpPr>
          <p:spPr bwMode="auto">
            <a:xfrm>
              <a:off x="2422845" y="3608919"/>
              <a:ext cx="325594"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 name="Group 20">
            <a:extLst>
              <a:ext uri="{FF2B5EF4-FFF2-40B4-BE49-F238E27FC236}">
                <a16:creationId xmlns:a16="http://schemas.microsoft.com/office/drawing/2014/main" id="{CF84460B-EDBA-F919-740D-FCF1FD90A48C}"/>
              </a:ext>
            </a:extLst>
          </p:cNvPr>
          <p:cNvGrpSpPr/>
          <p:nvPr/>
        </p:nvGrpSpPr>
        <p:grpSpPr>
          <a:xfrm>
            <a:off x="2079875" y="1296624"/>
            <a:ext cx="4095750" cy="251551"/>
            <a:chOff x="2079875" y="1296624"/>
            <a:chExt cx="4095750" cy="251551"/>
          </a:xfrm>
        </p:grpSpPr>
        <p:cxnSp>
          <p:nvCxnSpPr>
            <p:cNvPr id="2" name="Straight Connector 1">
              <a:extLst>
                <a:ext uri="{FF2B5EF4-FFF2-40B4-BE49-F238E27FC236}">
                  <a16:creationId xmlns:a16="http://schemas.microsoft.com/office/drawing/2014/main" id="{4B36F2A6-F35C-798E-B2CD-7BE73D1EC96B}"/>
                </a:ext>
              </a:extLst>
            </p:cNvPr>
            <p:cNvCxnSpPr/>
            <p:nvPr/>
          </p:nvCxnSpPr>
          <p:spPr bwMode="auto">
            <a:xfrm flipH="1">
              <a:off x="6172200" y="1296624"/>
              <a:ext cx="3425" cy="25155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 name="Straight Connector 2">
              <a:extLst>
                <a:ext uri="{FF2B5EF4-FFF2-40B4-BE49-F238E27FC236}">
                  <a16:creationId xmlns:a16="http://schemas.microsoft.com/office/drawing/2014/main" id="{586FB8BC-13BB-8CA5-7DD7-913682FF9A78}"/>
                </a:ext>
              </a:extLst>
            </p:cNvPr>
            <p:cNvCxnSpPr/>
            <p:nvPr/>
          </p:nvCxnSpPr>
          <p:spPr bwMode="auto">
            <a:xfrm>
              <a:off x="2079875" y="1309136"/>
              <a:ext cx="4095750"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9" name="Picture 8">
            <a:extLst>
              <a:ext uri="{FF2B5EF4-FFF2-40B4-BE49-F238E27FC236}">
                <a16:creationId xmlns:a16="http://schemas.microsoft.com/office/drawing/2014/main" id="{D8719623-329F-E67D-60A6-C8A4D8E97B5F}"/>
              </a:ext>
            </a:extLst>
          </p:cNvPr>
          <p:cNvPicPr>
            <a:picLocks noChangeAspect="1"/>
          </p:cNvPicPr>
          <p:nvPr/>
        </p:nvPicPr>
        <p:blipFill>
          <a:blip r:embed="rId5"/>
          <a:stretch>
            <a:fillRect/>
          </a:stretch>
        </p:blipFill>
        <p:spPr>
          <a:xfrm>
            <a:off x="5694734" y="3414444"/>
            <a:ext cx="3373066" cy="2640602"/>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70815E43-A895-2D0B-9ECA-B74CDE8378BB}"/>
              </a:ext>
            </a:extLst>
          </p:cNvPr>
          <p:cNvCxnSpPr/>
          <p:nvPr/>
        </p:nvCxnSpPr>
        <p:spPr bwMode="auto">
          <a:xfrm>
            <a:off x="4677216" y="3505200"/>
            <a:ext cx="1017518" cy="0"/>
          </a:xfrm>
          <a:prstGeom prst="straightConnector1">
            <a:avLst/>
          </a:prstGeom>
          <a:solidFill>
            <a:schemeClr val="accent1"/>
          </a:solidFill>
          <a:ln w="28575" cap="flat" cmpd="sng" algn="ctr">
            <a:solidFill>
              <a:schemeClr val="bg1">
                <a:lumMod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Group 3">
            <a:extLst>
              <a:ext uri="{FF2B5EF4-FFF2-40B4-BE49-F238E27FC236}">
                <a16:creationId xmlns:a16="http://schemas.microsoft.com/office/drawing/2014/main" id="{4BBF7744-1F1C-0556-FCEA-9A139B0F6CA2}"/>
              </a:ext>
            </a:extLst>
          </p:cNvPr>
          <p:cNvGrpSpPr>
            <a:grpSpLocks/>
          </p:cNvGrpSpPr>
          <p:nvPr/>
        </p:nvGrpSpPr>
        <p:grpSpPr bwMode="auto">
          <a:xfrm>
            <a:off x="6084913" y="2350644"/>
            <a:ext cx="2333597" cy="1056425"/>
            <a:chOff x="129238" y="3211006"/>
            <a:chExt cx="2334714" cy="1056510"/>
          </a:xfrm>
        </p:grpSpPr>
        <p:grpSp>
          <p:nvGrpSpPr>
            <p:cNvPr id="14" name="Group 37">
              <a:extLst>
                <a:ext uri="{FF2B5EF4-FFF2-40B4-BE49-F238E27FC236}">
                  <a16:creationId xmlns:a16="http://schemas.microsoft.com/office/drawing/2014/main" id="{5D785A63-223E-38E2-6A25-46FC9C835A8E}"/>
                </a:ext>
              </a:extLst>
            </p:cNvPr>
            <p:cNvGrpSpPr>
              <a:grpSpLocks/>
            </p:cNvGrpSpPr>
            <p:nvPr/>
          </p:nvGrpSpPr>
          <p:grpSpPr bwMode="auto">
            <a:xfrm>
              <a:off x="129238" y="3211006"/>
              <a:ext cx="2334714" cy="748122"/>
              <a:chOff x="549361" y="3548022"/>
              <a:chExt cx="2392689" cy="746858"/>
            </a:xfrm>
          </p:grpSpPr>
          <p:sp>
            <p:nvSpPr>
              <p:cNvPr id="16" name="TextBox 15">
                <a:extLst>
                  <a:ext uri="{FF2B5EF4-FFF2-40B4-BE49-F238E27FC236}">
                    <a16:creationId xmlns:a16="http://schemas.microsoft.com/office/drawing/2014/main" id="{BE7A529A-B015-BBB3-353F-D427F2E45854}"/>
                  </a:ext>
                </a:extLst>
              </p:cNvPr>
              <p:cNvSpPr txBox="1">
                <a:spLocks noChangeArrowheads="1"/>
              </p:cNvSpPr>
              <p:nvPr/>
            </p:nvSpPr>
            <p:spPr bwMode="auto">
              <a:xfrm>
                <a:off x="716987" y="3711046"/>
                <a:ext cx="2225063" cy="583834"/>
              </a:xfrm>
              <a:prstGeom prst="rect">
                <a:avLst/>
              </a:prstGeom>
              <a:solidFill>
                <a:srgbClr val="CCFFCC"/>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r>
                  <a:rPr lang="en-US" sz="800" b="0" dirty="0">
                    <a:cs typeface="+mn-cs"/>
                  </a:rPr>
                  <a:t>The search feature includes the capability to search based on </a:t>
                </a:r>
                <a:r>
                  <a:rPr lang="en-US" sz="800" dirty="0">
                    <a:cs typeface="+mn-cs"/>
                  </a:rPr>
                  <a:t>Binding Identifier,</a:t>
                </a:r>
                <a:r>
                  <a:rPr lang="en-US" sz="800" b="0" dirty="0">
                    <a:cs typeface="+mn-cs"/>
                  </a:rPr>
                  <a:t> </a:t>
                </a:r>
                <a:r>
                  <a:rPr lang="en-US" sz="800" dirty="0">
                    <a:cs typeface="+mn-cs"/>
                  </a:rPr>
                  <a:t>Value Set Name</a:t>
                </a:r>
                <a:r>
                  <a:rPr lang="en-US" sz="800" b="0" dirty="0">
                    <a:cs typeface="+mn-cs"/>
                  </a:rPr>
                  <a:t>, </a:t>
                </a:r>
                <a:r>
                  <a:rPr lang="en-US" sz="800" dirty="0">
                    <a:cs typeface="+mn-cs"/>
                  </a:rPr>
                  <a:t>Value Set Code</a:t>
                </a:r>
                <a:r>
                  <a:rPr lang="en-US" sz="800" b="0" dirty="0">
                    <a:cs typeface="+mn-cs"/>
                  </a:rPr>
                  <a:t>, and </a:t>
                </a:r>
                <a:r>
                  <a:rPr lang="en-US" sz="800" dirty="0">
                    <a:cs typeface="+mn-cs"/>
                  </a:rPr>
                  <a:t>Description</a:t>
                </a:r>
                <a:r>
                  <a:rPr lang="en-US" sz="800" b="0" dirty="0">
                    <a:cs typeface="+mn-cs"/>
                  </a:rPr>
                  <a:t>.</a:t>
                </a:r>
              </a:p>
            </p:txBody>
          </p:sp>
          <p:sp>
            <p:nvSpPr>
              <p:cNvPr id="17" name="Oval 16">
                <a:extLst>
                  <a:ext uri="{FF2B5EF4-FFF2-40B4-BE49-F238E27FC236}">
                    <a16:creationId xmlns:a16="http://schemas.microsoft.com/office/drawing/2014/main" id="{D5AB05D1-B15C-1B2D-90CC-11B7D860E568}"/>
                  </a:ext>
                </a:extLst>
              </p:cNvPr>
              <p:cNvSpPr/>
              <p:nvPr/>
            </p:nvSpPr>
            <p:spPr bwMode="auto">
              <a:xfrm>
                <a:off x="549361" y="3548022"/>
                <a:ext cx="266943" cy="267856"/>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800" b="0" dirty="0">
                    <a:solidFill>
                      <a:schemeClr val="bg1"/>
                    </a:solidFill>
                    <a:latin typeface="+mj-lt"/>
                    <a:cs typeface="+mn-cs"/>
                  </a:rPr>
                  <a:t>Info</a:t>
                </a:r>
                <a:endParaRPr lang="en-US" sz="1200" b="0" dirty="0">
                  <a:solidFill>
                    <a:schemeClr val="bg1"/>
                  </a:solidFill>
                  <a:latin typeface="+mj-lt"/>
                  <a:cs typeface="+mn-cs"/>
                </a:endParaRPr>
              </a:p>
            </p:txBody>
          </p:sp>
        </p:grpSp>
        <p:cxnSp>
          <p:nvCxnSpPr>
            <p:cNvPr id="15" name="Straight Connector 14">
              <a:extLst>
                <a:ext uri="{FF2B5EF4-FFF2-40B4-BE49-F238E27FC236}">
                  <a16:creationId xmlns:a16="http://schemas.microsoft.com/office/drawing/2014/main" id="{E881F283-9543-9DC0-1F07-E85DE598F10E}"/>
                </a:ext>
              </a:extLst>
            </p:cNvPr>
            <p:cNvCxnSpPr/>
            <p:nvPr/>
          </p:nvCxnSpPr>
          <p:spPr bwMode="auto">
            <a:xfrm>
              <a:off x="1426212" y="3940147"/>
              <a:ext cx="0" cy="327369"/>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512585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option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225" y="2141538"/>
            <a:ext cx="5565775"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3"/>
          <p:cNvSpPr>
            <a:spLocks noChangeArrowheads="1"/>
          </p:cNvSpPr>
          <p:nvPr/>
        </p:nvSpPr>
        <p:spPr bwMode="auto">
          <a:xfrm>
            <a:off x="228600" y="2371725"/>
            <a:ext cx="8915400"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lnSpc>
                <a:spcPct val="80000"/>
              </a:lnSpc>
              <a:spcBef>
                <a:spcPct val="0"/>
              </a:spcBef>
              <a:buFontTx/>
              <a:buNone/>
            </a:pPr>
            <a:r>
              <a:rPr lang="en-US" altLang="en-US" sz="3400" b="0" dirty="0">
                <a:solidFill>
                  <a:srgbClr val="012445"/>
                </a:solidFill>
                <a:latin typeface="Franklin Gothic Medium" pitchFamily="34" charset="0"/>
              </a:rPr>
              <a:t>Syndromic Surveillance </a:t>
            </a:r>
            <a:r>
              <a:rPr lang="en-US" altLang="en-US" sz="3400" b="0" dirty="0">
                <a:solidFill>
                  <a:srgbClr val="012445"/>
                </a:solidFill>
                <a:latin typeface="Franklin Gothic Medium" panose="020B0603020102020204" pitchFamily="34" charset="0"/>
                <a:cs typeface="Arial" panose="020B0604020202020204" pitchFamily="34" charset="0"/>
              </a:rPr>
              <a:t>Test Suite </a:t>
            </a:r>
          </a:p>
          <a:p>
            <a:pPr eaLnBrk="1" hangingPunct="1">
              <a:lnSpc>
                <a:spcPct val="80000"/>
              </a:lnSpc>
              <a:spcBef>
                <a:spcPct val="0"/>
              </a:spcBef>
              <a:buFontTx/>
              <a:buNone/>
            </a:pPr>
            <a:r>
              <a:rPr lang="en-US" altLang="en-US" sz="3400" b="0" dirty="0">
                <a:solidFill>
                  <a:srgbClr val="012445"/>
                </a:solidFill>
                <a:latin typeface="Franklin Gothic Medium" panose="020B0603020102020204" pitchFamily="34" charset="0"/>
                <a:cs typeface="Arial" panose="020B0604020202020204" pitchFamily="34" charset="0"/>
              </a:rPr>
              <a:t>Context-based Testing Tool </a:t>
            </a:r>
          </a:p>
          <a:p>
            <a:pPr eaLnBrk="1" hangingPunct="1">
              <a:lnSpc>
                <a:spcPct val="80000"/>
              </a:lnSpc>
              <a:spcBef>
                <a:spcPct val="0"/>
              </a:spcBef>
              <a:buFontTx/>
              <a:buNone/>
            </a:pPr>
            <a:r>
              <a:rPr lang="en-US" altLang="en-US" sz="3400" b="0" dirty="0">
                <a:solidFill>
                  <a:srgbClr val="012445"/>
                </a:solidFill>
                <a:latin typeface="Franklin Gothic Medium" panose="020B0603020102020204" pitchFamily="34" charset="0"/>
                <a:cs typeface="Arial" panose="020B0604020202020204" pitchFamily="34" charset="0"/>
              </a:rPr>
              <a:t>Demonstration</a:t>
            </a:r>
            <a:endParaRPr lang="en-US" altLang="en-US" sz="2400" b="0" i="1" dirty="0">
              <a:solidFill>
                <a:srgbClr val="012445"/>
              </a:solidFill>
              <a:latin typeface="Franklin Gothic Medium" pitchFamily="34" charset="0"/>
            </a:endParaRPr>
          </a:p>
        </p:txBody>
      </p:sp>
    </p:spTree>
    <p:extLst>
      <p:ext uri="{BB962C8B-B14F-4D97-AF65-F5344CB8AC3E}">
        <p14:creationId xmlns:p14="http://schemas.microsoft.com/office/powerpoint/2010/main" val="15084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33CF64D1-5421-F56D-642A-CF304B100FFF}"/>
              </a:ext>
            </a:extLst>
          </p:cNvPr>
          <p:cNvSpPr>
            <a:spLocks noGrp="1" noChangeArrowheads="1"/>
          </p:cNvSpPr>
          <p:nvPr>
            <p:ph type="title"/>
          </p:nvPr>
        </p:nvSpPr>
        <p:spPr>
          <a:xfrm>
            <a:off x="276225" y="279400"/>
            <a:ext cx="8229600" cy="461963"/>
          </a:xfrm>
        </p:spPr>
        <p:txBody>
          <a:bodyPr/>
          <a:lstStyle/>
          <a:p>
            <a:r>
              <a:rPr lang="en-US" altLang="en-US" dirty="0"/>
              <a:t>Using Context-based Testing Capabilities</a:t>
            </a:r>
          </a:p>
        </p:txBody>
      </p:sp>
      <p:sp>
        <p:nvSpPr>
          <p:cNvPr id="3" name="Content Placeholder 2">
            <a:extLst>
              <a:ext uri="{FF2B5EF4-FFF2-40B4-BE49-F238E27FC236}">
                <a16:creationId xmlns:a16="http://schemas.microsoft.com/office/drawing/2014/main" id="{EFA4BBF5-F3B3-E2DA-F39C-7DC47C9F81E2}"/>
              </a:ext>
            </a:extLst>
          </p:cNvPr>
          <p:cNvSpPr>
            <a:spLocks noGrp="1"/>
          </p:cNvSpPr>
          <p:nvPr>
            <p:ph idx="1"/>
          </p:nvPr>
        </p:nvSpPr>
        <p:spPr>
          <a:xfrm>
            <a:off x="328613" y="1065213"/>
            <a:ext cx="8405812" cy="5021262"/>
          </a:xfrm>
        </p:spPr>
        <p:txBody>
          <a:bodyPr>
            <a:normAutofit/>
          </a:bodyPr>
          <a:lstStyle/>
          <a:p>
            <a:pPr marL="0" indent="0">
              <a:buFontTx/>
              <a:buNone/>
              <a:defRPr/>
            </a:pPr>
            <a:r>
              <a:rPr lang="en-US" dirty="0">
                <a:ea typeface="ＭＳ Ｐゴシック" charset="0"/>
              </a:rPr>
              <a:t>Context-based testing can be accomplished in two ways:</a:t>
            </a:r>
            <a:endParaRPr lang="en-US" sz="1900" dirty="0">
              <a:ea typeface="ＭＳ Ｐゴシック" charset="0"/>
            </a:endParaRPr>
          </a:p>
          <a:p>
            <a:pPr lvl="1">
              <a:buFont typeface="Wingdings" panose="05000000000000000000" pitchFamily="2" charset="2"/>
              <a:buChar char="Ø"/>
              <a:defRPr/>
            </a:pPr>
            <a:r>
              <a:rPr lang="en-US" b="1" i="1" dirty="0">
                <a:ea typeface="ＭＳ Ｐゴシック" charset="0"/>
              </a:rPr>
              <a:t>Single Message Method </a:t>
            </a:r>
            <a:r>
              <a:rPr lang="en-US" b="1" i="1" dirty="0">
                <a:solidFill>
                  <a:srgbClr val="0070C0"/>
                </a:solidFill>
                <a:ea typeface="ＭＳ Ｐゴシック" charset="0"/>
              </a:rPr>
              <a:t>Test Step Level (step-by-step) testing </a:t>
            </a:r>
            <a:r>
              <a:rPr lang="en-US" dirty="0">
                <a:ea typeface="ＭＳ Ｐゴシック" charset="0"/>
              </a:rPr>
              <a:t>consists of separate validation of each message in a Test Case. After accessing the desired Context-based Test Plan and </a:t>
            </a:r>
            <a:r>
              <a:rPr lang="en-US" i="1" dirty="0">
                <a:ea typeface="ＭＳ Ｐゴシック" charset="0"/>
              </a:rPr>
              <a:t>opening</a:t>
            </a:r>
            <a:r>
              <a:rPr lang="en-US" dirty="0">
                <a:ea typeface="ＭＳ Ｐゴシック" charset="0"/>
              </a:rPr>
              <a:t> a Test Case, the Tester </a:t>
            </a:r>
            <a:r>
              <a:rPr lang="en-US" i="1" dirty="0">
                <a:ea typeface="ＭＳ Ｐゴシック" charset="0"/>
              </a:rPr>
              <a:t>selects and loads </a:t>
            </a:r>
            <a:r>
              <a:rPr lang="en-US" dirty="0">
                <a:ea typeface="ＭＳ Ｐゴシック" charset="0"/>
              </a:rPr>
              <a:t>each of the Test Steps in their given sequence and validates the corresponding messages individually. </a:t>
            </a:r>
          </a:p>
          <a:p>
            <a:pPr lvl="1">
              <a:buFont typeface="Wingdings" panose="05000000000000000000" pitchFamily="2" charset="2"/>
              <a:buChar char="Ø"/>
              <a:defRPr/>
            </a:pPr>
            <a:r>
              <a:rPr lang="en-US" b="1" i="1" dirty="0">
                <a:ea typeface="ＭＳ Ｐゴシック" charset="0"/>
              </a:rPr>
              <a:t>Multiple Message Method </a:t>
            </a:r>
            <a:r>
              <a:rPr lang="en-US" b="1" i="1" dirty="0">
                <a:solidFill>
                  <a:srgbClr val="0070C0"/>
                </a:solidFill>
                <a:ea typeface="ＭＳ Ｐゴシック" charset="0"/>
              </a:rPr>
              <a:t>Test Case Level testing </a:t>
            </a:r>
            <a:r>
              <a:rPr lang="en-US" dirty="0">
                <a:ea typeface="ＭＳ Ｐゴシック" charset="0"/>
              </a:rPr>
              <a:t>provides the capability of loading a complete Test Case (all Test Steps) at once. After accessing the desired Context-based Test Plan and </a:t>
            </a:r>
            <a:r>
              <a:rPr lang="en-US" i="1" dirty="0">
                <a:ea typeface="ＭＳ Ｐゴシック" charset="0"/>
              </a:rPr>
              <a:t>selecting and loading</a:t>
            </a:r>
            <a:r>
              <a:rPr lang="en-US" dirty="0">
                <a:ea typeface="ＭＳ Ｐゴシック" charset="0"/>
              </a:rPr>
              <a:t> a Test Case, the Tester sees all of the Test Steps listed in order on the Test Execution screen and validates the corresponding messages by clicking on the “Next” button to advance from Test Step to Test Step. </a:t>
            </a:r>
          </a:p>
          <a:p>
            <a:pPr marL="344488" lvl="1" indent="0">
              <a:buFontTx/>
              <a:buNone/>
              <a:defRPr/>
            </a:pPr>
            <a:endParaRPr lang="en-US" sz="2200" dirty="0">
              <a:ea typeface="ＭＳ Ｐゴシック" charset="0"/>
            </a:endParaRPr>
          </a:p>
          <a:p>
            <a:pPr marL="57150" indent="0">
              <a:buFontTx/>
              <a:buNone/>
              <a:defRPr/>
            </a:pPr>
            <a:r>
              <a:rPr lang="en-US" dirty="0">
                <a:ea typeface="ＭＳ Ｐゴシック" charset="0"/>
              </a:rPr>
              <a:t>A demonstration for each method is provided in the next several slides.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option4">
            <a:extLst>
              <a:ext uri="{FF2B5EF4-FFF2-40B4-BE49-F238E27FC236}">
                <a16:creationId xmlns:a16="http://schemas.microsoft.com/office/drawing/2014/main" id="{4E934CD2-F30B-1F1D-E3AC-EA8646858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225" y="2166938"/>
            <a:ext cx="5565775"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3">
            <a:extLst>
              <a:ext uri="{FF2B5EF4-FFF2-40B4-BE49-F238E27FC236}">
                <a16:creationId xmlns:a16="http://schemas.microsoft.com/office/drawing/2014/main" id="{B838D118-EE58-A975-FA61-C634B32F2B68}"/>
              </a:ext>
            </a:extLst>
          </p:cNvPr>
          <p:cNvSpPr>
            <a:spLocks noChangeArrowheads="1"/>
          </p:cNvSpPr>
          <p:nvPr/>
        </p:nvSpPr>
        <p:spPr bwMode="auto">
          <a:xfrm>
            <a:off x="228600" y="2371725"/>
            <a:ext cx="86106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0"/>
              </a:spcBef>
              <a:buFontTx/>
              <a:buNone/>
            </a:pPr>
            <a:r>
              <a:rPr lang="en-US" altLang="en-US" sz="3400" b="0">
                <a:solidFill>
                  <a:srgbClr val="012445"/>
                </a:solidFill>
                <a:latin typeface="Franklin Gothic Medium" panose="020B0603020102020204" pitchFamily="34" charset="0"/>
                <a:cs typeface="Arial" panose="020B0604020202020204" pitchFamily="34" charset="0"/>
              </a:rPr>
              <a:t>Context-based </a:t>
            </a:r>
            <a:r>
              <a:rPr lang="en-US" altLang="en-US" sz="3400" b="0" i="1">
                <a:solidFill>
                  <a:srgbClr val="012445"/>
                </a:solidFill>
                <a:latin typeface="Franklin Gothic Medium" panose="020B0603020102020204" pitchFamily="34" charset="0"/>
                <a:cs typeface="Arial" panose="020B0604020202020204" pitchFamily="34" charset="0"/>
              </a:rPr>
              <a:t>Test Step Level Testing </a:t>
            </a:r>
            <a:r>
              <a:rPr lang="en-US" altLang="en-US" sz="3400" b="0">
                <a:solidFill>
                  <a:srgbClr val="012445"/>
                </a:solidFill>
                <a:latin typeface="Franklin Gothic Medium" panose="020B0603020102020204" pitchFamily="34" charset="0"/>
                <a:cs typeface="Arial" panose="020B0604020202020204" pitchFamily="34" charset="0"/>
              </a:rPr>
              <a:t>Demonstration</a:t>
            </a:r>
            <a:br>
              <a:rPr lang="en-US" altLang="en-US" sz="3400" b="0">
                <a:solidFill>
                  <a:srgbClr val="012445"/>
                </a:solidFill>
                <a:latin typeface="Franklin Gothic Medium" panose="020B0603020102020204" pitchFamily="34" charset="0"/>
                <a:cs typeface="Arial" panose="020B0604020202020204" pitchFamily="34" charset="0"/>
              </a:rPr>
            </a:br>
            <a:endParaRPr lang="en-US" altLang="en-US" sz="2400" b="0" i="1">
              <a:solidFill>
                <a:srgbClr val="012445"/>
              </a:solidFill>
              <a:latin typeface="Franklin Gothic Medium" panose="020B06030201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D4D1FF-2280-CA72-3D2C-8D50CC1B32E4}"/>
              </a:ext>
            </a:extLst>
          </p:cNvPr>
          <p:cNvPicPr>
            <a:picLocks noChangeAspect="1"/>
          </p:cNvPicPr>
          <p:nvPr/>
        </p:nvPicPr>
        <p:blipFill>
          <a:blip r:embed="rId3"/>
          <a:stretch>
            <a:fillRect/>
          </a:stretch>
        </p:blipFill>
        <p:spPr>
          <a:xfrm>
            <a:off x="212724" y="2528416"/>
            <a:ext cx="8702675" cy="3567584"/>
          </a:xfrm>
          <a:prstGeom prst="rect">
            <a:avLst/>
          </a:prstGeom>
          <a:ln>
            <a:solidFill>
              <a:schemeClr val="tx1"/>
            </a:solidFill>
          </a:ln>
        </p:spPr>
      </p:pic>
      <p:sp>
        <p:nvSpPr>
          <p:cNvPr id="44034" name="Title 1">
            <a:extLst>
              <a:ext uri="{FF2B5EF4-FFF2-40B4-BE49-F238E27FC236}">
                <a16:creationId xmlns:a16="http://schemas.microsoft.com/office/drawing/2014/main" id="{1C7963FD-B8E2-96D0-E83C-8244F7548AFE}"/>
              </a:ext>
            </a:extLst>
          </p:cNvPr>
          <p:cNvSpPr>
            <a:spLocks noGrp="1" noChangeArrowheads="1"/>
          </p:cNvSpPr>
          <p:nvPr>
            <p:ph type="title"/>
          </p:nvPr>
        </p:nvSpPr>
        <p:spPr>
          <a:xfrm>
            <a:off x="288925" y="279400"/>
            <a:ext cx="8229600" cy="461963"/>
          </a:xfrm>
        </p:spPr>
        <p:txBody>
          <a:bodyPr/>
          <a:lstStyle/>
          <a:p>
            <a:r>
              <a:rPr lang="en-US" altLang="en-US" dirty="0"/>
              <a:t>Context-based Test Step Level Testing (1)</a:t>
            </a:r>
            <a:endParaRPr lang="en-US" altLang="en-US" sz="1800" dirty="0"/>
          </a:p>
        </p:txBody>
      </p:sp>
      <p:graphicFrame>
        <p:nvGraphicFramePr>
          <p:cNvPr id="24" name="Table 23">
            <a:extLst>
              <a:ext uri="{FF2B5EF4-FFF2-40B4-BE49-F238E27FC236}">
                <a16:creationId xmlns:a16="http://schemas.microsoft.com/office/drawing/2014/main" id="{95BF5E30-35B9-DC9C-6578-B4C2D83D7600}"/>
              </a:ext>
            </a:extLst>
          </p:cNvPr>
          <p:cNvGraphicFramePr>
            <a:graphicFrameLocks noGrp="1"/>
          </p:cNvGraphicFramePr>
          <p:nvPr>
            <p:extLst>
              <p:ext uri="{D42A27DB-BD31-4B8C-83A1-F6EECF244321}">
                <p14:modId xmlns:p14="http://schemas.microsoft.com/office/powerpoint/2010/main" val="3788715859"/>
              </p:ext>
            </p:extLst>
          </p:nvPr>
        </p:nvGraphicFramePr>
        <p:xfrm>
          <a:off x="381000" y="792163"/>
          <a:ext cx="8382000" cy="1036637"/>
        </p:xfrm>
        <a:graphic>
          <a:graphicData uri="http://schemas.openxmlformats.org/drawingml/2006/table">
            <a:tbl>
              <a:tblPr/>
              <a:tblGrid>
                <a:gridCol w="4192588">
                  <a:extLst>
                    <a:ext uri="{9D8B030D-6E8A-4147-A177-3AD203B41FA5}">
                      <a16:colId xmlns:a16="http://schemas.microsoft.com/office/drawing/2014/main" val="20000"/>
                    </a:ext>
                  </a:extLst>
                </a:gridCol>
                <a:gridCol w="4189412">
                  <a:extLst>
                    <a:ext uri="{9D8B030D-6E8A-4147-A177-3AD203B41FA5}">
                      <a16:colId xmlns:a16="http://schemas.microsoft.com/office/drawing/2014/main" val="20001"/>
                    </a:ext>
                  </a:extLst>
                </a:gridCol>
              </a:tblGrid>
              <a:tr h="335365">
                <a:tc>
                  <a:txBody>
                    <a:bodyPr/>
                    <a:lstStyle>
                      <a:lvl1pPr eaLnBrk="0" hangingPunct="0">
                        <a:spcBef>
                          <a:spcPct val="20000"/>
                        </a:spcBef>
                        <a:defRPr sz="2000">
                          <a:solidFill>
                            <a:schemeClr val="tx1"/>
                          </a:solidFill>
                          <a:latin typeface="Arial" charset="0"/>
                          <a:ea typeface="ＭＳ Ｐゴシック" pitchFamily="34" charset="-128"/>
                        </a:defRPr>
                      </a:lvl1pPr>
                      <a:lvl2pPr marL="742950" indent="-285750" eaLnBrk="0" hangingPunct="0">
                        <a:spcBef>
                          <a:spcPct val="20000"/>
                        </a:spcBef>
                        <a:defRPr sz="1600">
                          <a:solidFill>
                            <a:schemeClr val="tx1"/>
                          </a:solidFill>
                          <a:latin typeface="Arial" charset="0"/>
                          <a:ea typeface="ＭＳ Ｐゴシック" pitchFamily="34" charset="-128"/>
                        </a:defRPr>
                      </a:lvl2pPr>
                      <a:lvl3pPr marL="1143000" indent="-228600" eaLnBrk="0" hangingPunct="0">
                        <a:spcBef>
                          <a:spcPct val="20000"/>
                        </a:spcBef>
                        <a:defRPr sz="1200">
                          <a:solidFill>
                            <a:schemeClr val="tx1"/>
                          </a:solidFill>
                          <a:latin typeface="Arial" charset="0"/>
                          <a:ea typeface="ＭＳ Ｐゴシック" pitchFamily="34" charset="-128"/>
                        </a:defRPr>
                      </a:lvl3pPr>
                      <a:lvl4pPr marL="1600200" indent="-228600" eaLnBrk="0" hangingPunct="0">
                        <a:spcBef>
                          <a:spcPct val="20000"/>
                        </a:spcBef>
                        <a:defRPr sz="900">
                          <a:solidFill>
                            <a:schemeClr val="tx1"/>
                          </a:solidFill>
                          <a:latin typeface="Arial" charset="0"/>
                          <a:ea typeface="ＭＳ Ｐゴシック" pitchFamily="34" charset="-128"/>
                        </a:defRPr>
                      </a:lvl4pPr>
                      <a:lvl5pPr marL="2057400" indent="-228600" eaLnBrk="0" hangingPunct="0">
                        <a:spcBef>
                          <a:spcPct val="20000"/>
                        </a:spcBef>
                        <a:defRPr sz="9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defRPr sz="9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defRPr sz="9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defRPr sz="9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defRPr sz="900">
                          <a:solidFill>
                            <a:schemeClr val="tx1"/>
                          </a:solidFill>
                          <a:latin typeface="Arial"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charset="0"/>
                          <a:ea typeface="ＭＳ Ｐゴシック" pitchFamily="34" charset="-128"/>
                        </a:rPr>
                        <a:t>Objectives</a:t>
                      </a:r>
                    </a:p>
                  </a:txBody>
                  <a:tcPr marT="45713" marB="45713" horzOverflow="overflow">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2060"/>
                    </a:solidFill>
                  </a:tcPr>
                </a:tc>
                <a:tc>
                  <a:txBody>
                    <a:bodyPr/>
                    <a:lstStyle>
                      <a:lvl1pPr eaLnBrk="0" hangingPunct="0">
                        <a:spcBef>
                          <a:spcPct val="20000"/>
                        </a:spcBef>
                        <a:defRPr sz="2000">
                          <a:solidFill>
                            <a:schemeClr val="tx1"/>
                          </a:solidFill>
                          <a:latin typeface="Arial" charset="0"/>
                          <a:ea typeface="ＭＳ Ｐゴシック" pitchFamily="34" charset="-128"/>
                        </a:defRPr>
                      </a:lvl1pPr>
                      <a:lvl2pPr marL="742950" indent="-285750" eaLnBrk="0" hangingPunct="0">
                        <a:spcBef>
                          <a:spcPct val="20000"/>
                        </a:spcBef>
                        <a:defRPr sz="1600">
                          <a:solidFill>
                            <a:schemeClr val="tx1"/>
                          </a:solidFill>
                          <a:latin typeface="Arial" charset="0"/>
                          <a:ea typeface="ＭＳ Ｐゴシック" pitchFamily="34" charset="-128"/>
                        </a:defRPr>
                      </a:lvl2pPr>
                      <a:lvl3pPr marL="1143000" indent="-228600" eaLnBrk="0" hangingPunct="0">
                        <a:spcBef>
                          <a:spcPct val="20000"/>
                        </a:spcBef>
                        <a:defRPr sz="1200">
                          <a:solidFill>
                            <a:schemeClr val="tx1"/>
                          </a:solidFill>
                          <a:latin typeface="Arial" charset="0"/>
                          <a:ea typeface="ＭＳ Ｐゴシック" pitchFamily="34" charset="-128"/>
                        </a:defRPr>
                      </a:lvl3pPr>
                      <a:lvl4pPr marL="1600200" indent="-228600" eaLnBrk="0" hangingPunct="0">
                        <a:spcBef>
                          <a:spcPct val="20000"/>
                        </a:spcBef>
                        <a:defRPr sz="900">
                          <a:solidFill>
                            <a:schemeClr val="tx1"/>
                          </a:solidFill>
                          <a:latin typeface="Arial" charset="0"/>
                          <a:ea typeface="ＭＳ Ｐゴシック" pitchFamily="34" charset="-128"/>
                        </a:defRPr>
                      </a:lvl4pPr>
                      <a:lvl5pPr marL="2057400" indent="-228600" eaLnBrk="0" hangingPunct="0">
                        <a:spcBef>
                          <a:spcPct val="20000"/>
                        </a:spcBef>
                        <a:defRPr sz="9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defRPr sz="9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defRPr sz="9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defRPr sz="9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defRPr sz="900">
                          <a:solidFill>
                            <a:schemeClr val="tx1"/>
                          </a:solidFill>
                          <a:latin typeface="Arial"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bg1"/>
                          </a:solidFill>
                          <a:effectLst/>
                          <a:latin typeface="Arial" charset="0"/>
                          <a:ea typeface="ＭＳ Ｐゴシック" pitchFamily="34" charset="-128"/>
                        </a:rPr>
                        <a:t>Informative Reference</a:t>
                      </a:r>
                    </a:p>
                  </a:txBody>
                  <a:tcPr marT="45713" marB="45713" horzOverflow="overflow">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val="10000"/>
                  </a:ext>
                </a:extLst>
              </a:tr>
              <a:tr h="701272">
                <a:tc>
                  <a:txBody>
                    <a:bodyPr/>
                    <a:lstStyle>
                      <a:lvl1pPr marL="171450" indent="-171450" eaLnBrk="0" hangingPunct="0">
                        <a:spcBef>
                          <a:spcPct val="20000"/>
                        </a:spcBef>
                        <a:defRPr sz="2000">
                          <a:solidFill>
                            <a:schemeClr val="tx1"/>
                          </a:solidFill>
                          <a:latin typeface="Arial" charset="0"/>
                          <a:ea typeface="ＭＳ Ｐゴシック" pitchFamily="34" charset="-128"/>
                        </a:defRPr>
                      </a:lvl1pPr>
                      <a:lvl2pPr marL="742950" indent="-285750" eaLnBrk="0" hangingPunct="0">
                        <a:spcBef>
                          <a:spcPct val="20000"/>
                        </a:spcBef>
                        <a:defRPr sz="1600">
                          <a:solidFill>
                            <a:schemeClr val="tx1"/>
                          </a:solidFill>
                          <a:latin typeface="Arial" charset="0"/>
                          <a:ea typeface="ＭＳ Ｐゴシック" pitchFamily="34" charset="-128"/>
                        </a:defRPr>
                      </a:lvl2pPr>
                      <a:lvl3pPr marL="1143000" indent="-228600" eaLnBrk="0" hangingPunct="0">
                        <a:spcBef>
                          <a:spcPct val="20000"/>
                        </a:spcBef>
                        <a:defRPr sz="1200">
                          <a:solidFill>
                            <a:schemeClr val="tx1"/>
                          </a:solidFill>
                          <a:latin typeface="Arial" charset="0"/>
                          <a:ea typeface="ＭＳ Ｐゴシック" pitchFamily="34" charset="-128"/>
                        </a:defRPr>
                      </a:lvl3pPr>
                      <a:lvl4pPr marL="1600200" indent="-228600" eaLnBrk="0" hangingPunct="0">
                        <a:spcBef>
                          <a:spcPct val="20000"/>
                        </a:spcBef>
                        <a:defRPr sz="900">
                          <a:solidFill>
                            <a:schemeClr val="tx1"/>
                          </a:solidFill>
                          <a:latin typeface="Arial" charset="0"/>
                          <a:ea typeface="ＭＳ Ｐゴシック" pitchFamily="34" charset="-128"/>
                        </a:defRPr>
                      </a:lvl4pPr>
                      <a:lvl5pPr marL="2057400" indent="-228600" eaLnBrk="0" hangingPunct="0">
                        <a:spcBef>
                          <a:spcPct val="20000"/>
                        </a:spcBef>
                        <a:defRPr sz="9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defRPr sz="9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defRPr sz="9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defRPr sz="9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defRPr sz="900">
                          <a:solidFill>
                            <a:schemeClr val="tx1"/>
                          </a:solidFill>
                          <a:latin typeface="Arial" charset="0"/>
                          <a:ea typeface="ＭＳ Ｐゴシック"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000" b="0" i="0" u="none" strike="noStrike" cap="none" normalizeH="0" baseline="0" dirty="0">
                          <a:ln>
                            <a:noFill/>
                          </a:ln>
                          <a:solidFill>
                            <a:srgbClr val="000000"/>
                          </a:solidFill>
                          <a:effectLst/>
                          <a:latin typeface="Arial" charset="0"/>
                          <a:ea typeface="ＭＳ Ｐゴシック" pitchFamily="34" charset="-128"/>
                        </a:rPr>
                        <a:t>Locate the </a:t>
                      </a:r>
                      <a:r>
                        <a:rPr kumimoji="0" lang="en-US" altLang="ja-JP" sz="1000" b="1" i="0" u="none" strike="noStrike" cap="none" normalizeH="0" baseline="0" dirty="0">
                          <a:ln>
                            <a:noFill/>
                          </a:ln>
                          <a:solidFill>
                            <a:srgbClr val="000000"/>
                          </a:solidFill>
                          <a:effectLst/>
                          <a:latin typeface="Arial" charset="0"/>
                          <a:ea typeface="ＭＳ Ｐゴシック" pitchFamily="34" charset="-128"/>
                        </a:rPr>
                        <a:t>Context-based</a:t>
                      </a:r>
                      <a:r>
                        <a:rPr kumimoji="0" lang="en-US" altLang="ja-JP" sz="1000" b="0" i="0" u="none" strike="noStrike" cap="none" normalizeH="0" baseline="0" dirty="0">
                          <a:ln>
                            <a:noFill/>
                          </a:ln>
                          <a:solidFill>
                            <a:srgbClr val="000000"/>
                          </a:solidFill>
                          <a:effectLst/>
                          <a:latin typeface="Arial" charset="0"/>
                          <a:ea typeface="ＭＳ Ｐゴシック" pitchFamily="34" charset="-128"/>
                        </a:rPr>
                        <a:t> option on the Menu Bar.</a:t>
                      </a:r>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000" b="0" i="0" u="none" strike="noStrike" cap="none" normalizeH="0" baseline="0" dirty="0">
                          <a:ln>
                            <a:noFill/>
                          </a:ln>
                          <a:solidFill>
                            <a:srgbClr val="000000"/>
                          </a:solidFill>
                          <a:effectLst/>
                          <a:latin typeface="Arial" charset="0"/>
                          <a:ea typeface="ＭＳ Ｐゴシック" pitchFamily="34" charset="-128"/>
                        </a:rPr>
                        <a:t>Locate Cases and </a:t>
                      </a:r>
                      <a:r>
                        <a:rPr kumimoji="0" lang="en-US" altLang="ja-JP" sz="1000" b="0" i="0" u="none" strike="noStrike" cap="none" normalizeH="0" baseline="0" dirty="0">
                          <a:ln>
                            <a:noFill/>
                          </a:ln>
                          <a:solidFill>
                            <a:srgbClr val="000000"/>
                          </a:solidFill>
                          <a:effectLst/>
                          <a:latin typeface="Arial" charset="0"/>
                          <a:ea typeface="ＭＳ Ｐゴシック" pitchFamily="34" charset="-128"/>
                        </a:rPr>
                        <a:t>Test Steps in the </a:t>
                      </a:r>
                      <a:r>
                        <a:rPr kumimoji="0" lang="en-US" altLang="ja-JP" sz="1000" b="1" i="0" u="none" strike="noStrike" cap="none" normalizeH="0" baseline="0" dirty="0">
                          <a:ln>
                            <a:noFill/>
                          </a:ln>
                          <a:solidFill>
                            <a:srgbClr val="000000"/>
                          </a:solidFill>
                          <a:effectLst/>
                          <a:latin typeface="Arial" charset="0"/>
                          <a:ea typeface="ＭＳ Ｐゴシック" pitchFamily="34" charset="-128"/>
                        </a:rPr>
                        <a:t>Test Cases navigation bar</a:t>
                      </a:r>
                      <a:r>
                        <a:rPr kumimoji="0" lang="en-US" altLang="ja-JP" sz="1000" b="0" i="0" u="none" strike="noStrike" cap="none" normalizeH="0" baseline="0" dirty="0">
                          <a:ln>
                            <a:noFill/>
                          </a:ln>
                          <a:solidFill>
                            <a:srgbClr val="000000"/>
                          </a:solidFill>
                          <a:effectLst/>
                          <a:latin typeface="Arial" charset="0"/>
                          <a:ea typeface="ＭＳ Ｐゴシック" pitchFamily="34" charset="-128"/>
                        </a:rPr>
                        <a:t>.</a:t>
                      </a:r>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000" b="0" i="0" u="none" strike="noStrike" cap="none" normalizeH="0" baseline="0" dirty="0">
                          <a:ln>
                            <a:noFill/>
                          </a:ln>
                          <a:solidFill>
                            <a:srgbClr val="000000"/>
                          </a:solidFill>
                          <a:effectLst/>
                          <a:latin typeface="Arial" charset="0"/>
                          <a:ea typeface="ＭＳ Ｐゴシック" pitchFamily="34" charset="-128"/>
                        </a:rPr>
                        <a:t>Access Test Step-specific information via the corresponding tabs.</a:t>
                      </a:r>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000" b="0" i="0" u="none" strike="noStrike" cap="none" normalizeH="0" baseline="0" dirty="0">
                          <a:ln>
                            <a:noFill/>
                          </a:ln>
                          <a:solidFill>
                            <a:srgbClr val="000000"/>
                          </a:solidFill>
                          <a:effectLst/>
                          <a:latin typeface="Arial" charset="0"/>
                          <a:ea typeface="ＭＳ Ｐゴシック" pitchFamily="34" charset="-128"/>
                        </a:rPr>
                        <a:t>Load a Test Step and execute the validation process.</a:t>
                      </a:r>
                    </a:p>
                  </a:txBody>
                  <a:tcPr marT="45713" marB="45713" horzOverflow="overflow">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rgbClr val="7E0407"/>
                      </a:solidFill>
                      <a:prstDash val="solid"/>
                      <a:round/>
                      <a:headEnd type="none" w="med" len="med"/>
                      <a:tailEnd type="none" w="med" len="med"/>
                    </a:lnB>
                    <a:lnTlToBr>
                      <a:noFill/>
                    </a:lnTlToBr>
                    <a:lnBlToTr>
                      <a:noFill/>
                    </a:lnBlToTr>
                    <a:solidFill>
                      <a:srgbClr val="E7F3F4"/>
                    </a:solidFill>
                  </a:tcPr>
                </a:tc>
                <a:tc>
                  <a:txBody>
                    <a:bodyPr/>
                    <a:lstStyle>
                      <a:lvl1pPr marL="171450" indent="-171450" eaLnBrk="0" hangingPunct="0">
                        <a:spcBef>
                          <a:spcPct val="20000"/>
                        </a:spcBef>
                        <a:defRPr sz="2000">
                          <a:solidFill>
                            <a:schemeClr val="tx1"/>
                          </a:solidFill>
                          <a:latin typeface="Arial" charset="0"/>
                          <a:ea typeface="ＭＳ Ｐゴシック" pitchFamily="34" charset="-128"/>
                        </a:defRPr>
                      </a:lvl1pPr>
                      <a:lvl2pPr marL="742950" indent="-285750" eaLnBrk="0" hangingPunct="0">
                        <a:spcBef>
                          <a:spcPct val="20000"/>
                        </a:spcBef>
                        <a:defRPr sz="1600">
                          <a:solidFill>
                            <a:schemeClr val="tx1"/>
                          </a:solidFill>
                          <a:latin typeface="Arial" charset="0"/>
                          <a:ea typeface="ＭＳ Ｐゴシック" pitchFamily="34" charset="-128"/>
                        </a:defRPr>
                      </a:lvl2pPr>
                      <a:lvl3pPr marL="1143000" indent="-228600" eaLnBrk="0" hangingPunct="0">
                        <a:spcBef>
                          <a:spcPct val="20000"/>
                        </a:spcBef>
                        <a:defRPr sz="1200">
                          <a:solidFill>
                            <a:schemeClr val="tx1"/>
                          </a:solidFill>
                          <a:latin typeface="Arial" charset="0"/>
                          <a:ea typeface="ＭＳ Ｐゴシック" pitchFamily="34" charset="-128"/>
                        </a:defRPr>
                      </a:lvl3pPr>
                      <a:lvl4pPr marL="1600200" indent="-228600" eaLnBrk="0" hangingPunct="0">
                        <a:spcBef>
                          <a:spcPct val="20000"/>
                        </a:spcBef>
                        <a:defRPr sz="900">
                          <a:solidFill>
                            <a:schemeClr val="tx1"/>
                          </a:solidFill>
                          <a:latin typeface="Arial" charset="0"/>
                          <a:ea typeface="ＭＳ Ｐゴシック" pitchFamily="34" charset="-128"/>
                        </a:defRPr>
                      </a:lvl4pPr>
                      <a:lvl5pPr marL="2057400" indent="-228600" eaLnBrk="0" hangingPunct="0">
                        <a:spcBef>
                          <a:spcPct val="20000"/>
                        </a:spcBef>
                        <a:defRPr sz="9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defRPr sz="9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defRPr sz="9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defRPr sz="9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defRPr sz="900">
                          <a:solidFill>
                            <a:schemeClr val="tx1"/>
                          </a:solidFill>
                          <a:latin typeface="Arial" charset="0"/>
                          <a:ea typeface="ＭＳ Ｐゴシック"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kumimoji="0" lang="en-US" altLang="en-US" sz="1000" b="0" i="0" u="none" strike="noStrike" cap="none" normalizeH="0" baseline="0" dirty="0">
                          <a:ln>
                            <a:noFill/>
                          </a:ln>
                          <a:solidFill>
                            <a:schemeClr val="tx1"/>
                          </a:solidFill>
                          <a:effectLst/>
                          <a:latin typeface="Arial" charset="0"/>
                          <a:ea typeface="ＭＳ Ｐゴシック" pitchFamily="34" charset="-128"/>
                        </a:rPr>
                        <a:t>The </a:t>
                      </a:r>
                      <a:r>
                        <a:rPr kumimoji="0" lang="en-US" altLang="ja-JP" sz="1000" b="1" i="0" u="none" strike="noStrike" cap="none" normalizeH="0" baseline="0" dirty="0">
                          <a:ln>
                            <a:noFill/>
                          </a:ln>
                          <a:solidFill>
                            <a:schemeClr val="tx1"/>
                          </a:solidFill>
                          <a:effectLst/>
                          <a:latin typeface="Arial" charset="0"/>
                          <a:ea typeface="ＭＳ Ｐゴシック" pitchFamily="34" charset="-128"/>
                        </a:rPr>
                        <a:t>Context-based</a:t>
                      </a:r>
                      <a:r>
                        <a:rPr kumimoji="0" lang="en-US" altLang="ja-JP" sz="1000" b="0" i="0" u="none" strike="noStrike" cap="none" normalizeH="0" baseline="0" dirty="0">
                          <a:ln>
                            <a:noFill/>
                          </a:ln>
                          <a:solidFill>
                            <a:schemeClr val="tx1"/>
                          </a:solidFill>
                          <a:effectLst/>
                          <a:latin typeface="Arial" charset="0"/>
                          <a:ea typeface="ＭＳ Ｐゴシック" pitchFamily="34" charset="-128"/>
                        </a:rPr>
                        <a:t> option provides HL7 v2 syndromic surveillance message testing capabilities using specific test scenarios and the message validation engine.</a:t>
                      </a:r>
                    </a:p>
                  </a:txBody>
                  <a:tcPr marT="45713" marB="45713" horzOverflow="overflow">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rgbClr val="7E0407"/>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bl>
          </a:graphicData>
        </a:graphic>
      </p:graphicFrame>
      <p:grpSp>
        <p:nvGrpSpPr>
          <p:cNvPr id="44047" name="Group 6">
            <a:extLst>
              <a:ext uri="{FF2B5EF4-FFF2-40B4-BE49-F238E27FC236}">
                <a16:creationId xmlns:a16="http://schemas.microsoft.com/office/drawing/2014/main" id="{6966F12F-1E04-5396-52AB-B99EC009346E}"/>
              </a:ext>
            </a:extLst>
          </p:cNvPr>
          <p:cNvGrpSpPr>
            <a:grpSpLocks/>
          </p:cNvGrpSpPr>
          <p:nvPr/>
        </p:nvGrpSpPr>
        <p:grpSpPr bwMode="auto">
          <a:xfrm>
            <a:off x="1676400" y="1894702"/>
            <a:ext cx="1905000" cy="884068"/>
            <a:chOff x="237184" y="3371444"/>
            <a:chExt cx="1837553" cy="804738"/>
          </a:xfrm>
        </p:grpSpPr>
        <p:sp>
          <p:nvSpPr>
            <p:cNvPr id="29" name="TextBox 28">
              <a:extLst>
                <a:ext uri="{FF2B5EF4-FFF2-40B4-BE49-F238E27FC236}">
                  <a16:creationId xmlns:a16="http://schemas.microsoft.com/office/drawing/2014/main" id="{C93DA3E9-CBEF-2A83-9908-0328DB4E8E52}"/>
                </a:ext>
              </a:extLst>
            </p:cNvPr>
            <p:cNvSpPr txBox="1">
              <a:spLocks noChangeArrowheads="1"/>
            </p:cNvSpPr>
            <p:nvPr/>
          </p:nvSpPr>
          <p:spPr bwMode="auto">
            <a:xfrm>
              <a:off x="674778" y="3528926"/>
              <a:ext cx="1399959" cy="339243"/>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Select </a:t>
              </a:r>
              <a:r>
                <a:rPr lang="en-US" altLang="ja-JP" sz="800" dirty="0"/>
                <a:t>Context-based</a:t>
              </a:r>
              <a:r>
                <a:rPr lang="en-US" altLang="ja-JP" sz="800" b="0" dirty="0"/>
                <a:t> from the Menu Bar.</a:t>
              </a:r>
              <a:endParaRPr lang="en-US" altLang="en-US" sz="800" b="0" dirty="0"/>
            </a:p>
          </p:txBody>
        </p:sp>
        <p:sp>
          <p:nvSpPr>
            <p:cNvPr id="30" name="Oval 29">
              <a:extLst>
                <a:ext uri="{FF2B5EF4-FFF2-40B4-BE49-F238E27FC236}">
                  <a16:creationId xmlns:a16="http://schemas.microsoft.com/office/drawing/2014/main" id="{E77D8A8F-3823-C1A9-9858-2C231DA08927}"/>
                </a:ext>
              </a:extLst>
            </p:cNvPr>
            <p:cNvSpPr>
              <a:spLocks noChangeArrowheads="1"/>
            </p:cNvSpPr>
            <p:nvPr/>
          </p:nvSpPr>
          <p:spPr bwMode="auto">
            <a:xfrm>
              <a:off x="523988" y="3371444"/>
              <a:ext cx="266659" cy="268833"/>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a:t>
              </a:r>
            </a:p>
          </p:txBody>
        </p:sp>
        <p:cxnSp>
          <p:nvCxnSpPr>
            <p:cNvPr id="44063" name="Straight Connector 31">
              <a:extLst>
                <a:ext uri="{FF2B5EF4-FFF2-40B4-BE49-F238E27FC236}">
                  <a16:creationId xmlns:a16="http://schemas.microsoft.com/office/drawing/2014/main" id="{F9149465-0D92-FC1E-7E70-9E73E615E395}"/>
                </a:ext>
              </a:extLst>
            </p:cNvPr>
            <p:cNvCxnSpPr>
              <a:cxnSpLocks noChangeShapeType="1"/>
              <a:stCxn id="29" idx="1"/>
            </p:cNvCxnSpPr>
            <p:nvPr/>
          </p:nvCxnSpPr>
          <p:spPr bwMode="auto">
            <a:xfrm flipH="1">
              <a:off x="237184" y="3698547"/>
              <a:ext cx="437594" cy="477635"/>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4048" name="Group 37">
            <a:extLst>
              <a:ext uri="{FF2B5EF4-FFF2-40B4-BE49-F238E27FC236}">
                <a16:creationId xmlns:a16="http://schemas.microsoft.com/office/drawing/2014/main" id="{DBE46D2C-9E8C-05CC-9049-3F01BD71CC68}"/>
              </a:ext>
            </a:extLst>
          </p:cNvPr>
          <p:cNvGrpSpPr>
            <a:grpSpLocks/>
          </p:cNvGrpSpPr>
          <p:nvPr/>
        </p:nvGrpSpPr>
        <p:grpSpPr bwMode="auto">
          <a:xfrm>
            <a:off x="3316288" y="3413762"/>
            <a:ext cx="3324225" cy="495300"/>
            <a:chOff x="524441" y="3429713"/>
            <a:chExt cx="3605022" cy="437852"/>
          </a:xfrm>
        </p:grpSpPr>
        <p:sp>
          <p:nvSpPr>
            <p:cNvPr id="87" name="TextBox 86">
              <a:extLst>
                <a:ext uri="{FF2B5EF4-FFF2-40B4-BE49-F238E27FC236}">
                  <a16:creationId xmlns:a16="http://schemas.microsoft.com/office/drawing/2014/main" id="{D5E7C17A-D3FE-390D-B61F-819583162C35}"/>
                </a:ext>
              </a:extLst>
            </p:cNvPr>
            <p:cNvSpPr txBox="1">
              <a:spLocks noChangeArrowheads="1"/>
            </p:cNvSpPr>
            <p:nvPr/>
          </p:nvSpPr>
          <p:spPr bwMode="auto">
            <a:xfrm>
              <a:off x="675941" y="3568647"/>
              <a:ext cx="3453522" cy="298918"/>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the </a:t>
              </a:r>
              <a:r>
                <a:rPr lang="en-US" altLang="en-US" sz="800" dirty="0"/>
                <a:t>Expand All </a:t>
              </a:r>
              <a:r>
                <a:rPr lang="en-US" altLang="en-US" sz="800" b="0" dirty="0"/>
                <a:t>arrow icon </a:t>
              </a:r>
              <a:r>
                <a:rPr lang="en-US" altLang="ja-JP" sz="800" b="0" dirty="0"/>
                <a:t>on the </a:t>
              </a:r>
              <a:r>
                <a:rPr lang="en-US" altLang="ja-JP" sz="800" dirty="0"/>
                <a:t>Test Selection </a:t>
              </a:r>
              <a:r>
                <a:rPr lang="en-US" altLang="ja-JP" sz="800" b="0" dirty="0"/>
                <a:t>function screen </a:t>
              </a:r>
              <a:r>
                <a:rPr lang="en-US" altLang="en-US" sz="800" b="0" dirty="0"/>
                <a:t>to open and display the Test Cases and Test Steps.</a:t>
              </a:r>
            </a:p>
          </p:txBody>
        </p:sp>
        <p:sp>
          <p:nvSpPr>
            <p:cNvPr id="88" name="Oval 87">
              <a:extLst>
                <a:ext uri="{FF2B5EF4-FFF2-40B4-BE49-F238E27FC236}">
                  <a16:creationId xmlns:a16="http://schemas.microsoft.com/office/drawing/2014/main" id="{20B88450-3D38-B436-4B8B-39D6C1789F46}"/>
                </a:ext>
              </a:extLst>
            </p:cNvPr>
            <p:cNvSpPr>
              <a:spLocks noChangeArrowheads="1"/>
            </p:cNvSpPr>
            <p:nvPr/>
          </p:nvSpPr>
          <p:spPr bwMode="auto">
            <a:xfrm>
              <a:off x="524441" y="3429713"/>
              <a:ext cx="306444" cy="246993"/>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2</a:t>
              </a:r>
            </a:p>
          </p:txBody>
        </p:sp>
      </p:grpSp>
      <p:sp>
        <p:nvSpPr>
          <p:cNvPr id="44049" name="Oval 6">
            <a:extLst>
              <a:ext uri="{FF2B5EF4-FFF2-40B4-BE49-F238E27FC236}">
                <a16:creationId xmlns:a16="http://schemas.microsoft.com/office/drawing/2014/main" id="{FA79CCE8-9812-3C23-5998-CAE6F53D372F}"/>
              </a:ext>
            </a:extLst>
          </p:cNvPr>
          <p:cNvSpPr>
            <a:spLocks noChangeArrowheads="1"/>
          </p:cNvSpPr>
          <p:nvPr/>
        </p:nvSpPr>
        <p:spPr bwMode="auto">
          <a:xfrm>
            <a:off x="357981" y="2957578"/>
            <a:ext cx="534988" cy="1905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44050" name="Oval 36">
            <a:extLst>
              <a:ext uri="{FF2B5EF4-FFF2-40B4-BE49-F238E27FC236}">
                <a16:creationId xmlns:a16="http://schemas.microsoft.com/office/drawing/2014/main" id="{AE973D89-2933-890C-62C3-506C3FF55477}"/>
              </a:ext>
            </a:extLst>
          </p:cNvPr>
          <p:cNvSpPr>
            <a:spLocks noChangeArrowheads="1"/>
          </p:cNvSpPr>
          <p:nvPr/>
        </p:nvSpPr>
        <p:spPr bwMode="auto">
          <a:xfrm>
            <a:off x="5334000" y="3571105"/>
            <a:ext cx="1268412" cy="20973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cxnSp>
        <p:nvCxnSpPr>
          <p:cNvPr id="44051" name="Connector: Elbow 4">
            <a:extLst>
              <a:ext uri="{FF2B5EF4-FFF2-40B4-BE49-F238E27FC236}">
                <a16:creationId xmlns:a16="http://schemas.microsoft.com/office/drawing/2014/main" id="{12E14B78-949C-9538-F856-199E7EE7AC65}"/>
              </a:ext>
            </a:extLst>
          </p:cNvPr>
          <p:cNvCxnSpPr>
            <a:cxnSpLocks/>
            <a:stCxn id="44049" idx="6"/>
          </p:cNvCxnSpPr>
          <p:nvPr/>
        </p:nvCxnSpPr>
        <p:spPr bwMode="auto">
          <a:xfrm>
            <a:off x="892969" y="3052828"/>
            <a:ext cx="5030787" cy="517525"/>
          </a:xfrm>
          <a:prstGeom prst="bentConnector3">
            <a:avLst>
              <a:gd name="adj1" fmla="val 99986"/>
            </a:avLst>
          </a:prstGeom>
          <a:noFill/>
          <a:ln w="9525" algn="ctr">
            <a:solidFill>
              <a:srgbClr val="FF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2" name="Straight Connector 31">
            <a:extLst>
              <a:ext uri="{FF2B5EF4-FFF2-40B4-BE49-F238E27FC236}">
                <a16:creationId xmlns:a16="http://schemas.microsoft.com/office/drawing/2014/main" id="{01C112B5-3DC2-D942-B2EE-1F9BB3FCA405}"/>
              </a:ext>
            </a:extLst>
          </p:cNvPr>
          <p:cNvCxnSpPr>
            <a:cxnSpLocks noChangeShapeType="1"/>
          </p:cNvCxnSpPr>
          <p:nvPr/>
        </p:nvCxnSpPr>
        <p:spPr bwMode="auto">
          <a:xfrm>
            <a:off x="1963738" y="3823337"/>
            <a:ext cx="1497012" cy="0"/>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3" name="Straight Connector 18">
            <a:extLst>
              <a:ext uri="{FF2B5EF4-FFF2-40B4-BE49-F238E27FC236}">
                <a16:creationId xmlns:a16="http://schemas.microsoft.com/office/drawing/2014/main" id="{73CAB873-F240-3D75-59E0-11357CA2ABFB}"/>
              </a:ext>
            </a:extLst>
          </p:cNvPr>
          <p:cNvCxnSpPr>
            <a:cxnSpLocks noChangeShapeType="1"/>
          </p:cNvCxnSpPr>
          <p:nvPr/>
        </p:nvCxnSpPr>
        <p:spPr bwMode="auto">
          <a:xfrm flipV="1">
            <a:off x="1968500" y="3693162"/>
            <a:ext cx="0" cy="13335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86BAA1-C7FE-0D0C-295B-E8F3079DE5EE}"/>
              </a:ext>
            </a:extLst>
          </p:cNvPr>
          <p:cNvPicPr>
            <a:picLocks noChangeAspect="1"/>
          </p:cNvPicPr>
          <p:nvPr/>
        </p:nvPicPr>
        <p:blipFill>
          <a:blip r:embed="rId3"/>
          <a:stretch>
            <a:fillRect/>
          </a:stretch>
        </p:blipFill>
        <p:spPr>
          <a:xfrm>
            <a:off x="195263" y="1676400"/>
            <a:ext cx="8804120" cy="3021477"/>
          </a:xfrm>
          <a:prstGeom prst="rect">
            <a:avLst/>
          </a:prstGeom>
          <a:ln>
            <a:solidFill>
              <a:schemeClr val="tx1"/>
            </a:solidFill>
          </a:ln>
        </p:spPr>
      </p:pic>
      <p:sp>
        <p:nvSpPr>
          <p:cNvPr id="46083" name="Title 1">
            <a:extLst>
              <a:ext uri="{FF2B5EF4-FFF2-40B4-BE49-F238E27FC236}">
                <a16:creationId xmlns:a16="http://schemas.microsoft.com/office/drawing/2014/main" id="{8ECFC91A-67DE-1598-BA32-D712C4FB8AEF}"/>
              </a:ext>
            </a:extLst>
          </p:cNvPr>
          <p:cNvSpPr>
            <a:spLocks noGrp="1" noChangeArrowheads="1"/>
          </p:cNvSpPr>
          <p:nvPr>
            <p:ph type="title"/>
          </p:nvPr>
        </p:nvSpPr>
        <p:spPr>
          <a:xfrm>
            <a:off x="288925" y="279400"/>
            <a:ext cx="8229600" cy="461963"/>
          </a:xfrm>
        </p:spPr>
        <p:txBody>
          <a:bodyPr/>
          <a:lstStyle/>
          <a:p>
            <a:r>
              <a:rPr lang="en-US" altLang="en-US" dirty="0"/>
              <a:t>Context-based Test Step Level Testing (2)</a:t>
            </a:r>
            <a:endParaRPr lang="en-US" altLang="en-US" sz="1800" dirty="0"/>
          </a:p>
        </p:txBody>
      </p:sp>
      <p:grpSp>
        <p:nvGrpSpPr>
          <p:cNvPr id="46084" name="Group 37">
            <a:extLst>
              <a:ext uri="{FF2B5EF4-FFF2-40B4-BE49-F238E27FC236}">
                <a16:creationId xmlns:a16="http://schemas.microsoft.com/office/drawing/2014/main" id="{5A7BA34D-F882-C2A3-C885-AE7621CED863}"/>
              </a:ext>
            </a:extLst>
          </p:cNvPr>
          <p:cNvGrpSpPr>
            <a:grpSpLocks/>
          </p:cNvGrpSpPr>
          <p:nvPr/>
        </p:nvGrpSpPr>
        <p:grpSpPr bwMode="auto">
          <a:xfrm>
            <a:off x="4403725" y="827088"/>
            <a:ext cx="4054475" cy="1646238"/>
            <a:chOff x="3680156" y="2666760"/>
            <a:chExt cx="4392700" cy="1452824"/>
          </a:xfrm>
        </p:grpSpPr>
        <p:sp>
          <p:nvSpPr>
            <p:cNvPr id="39" name="TextBox 38">
              <a:extLst>
                <a:ext uri="{FF2B5EF4-FFF2-40B4-BE49-F238E27FC236}">
                  <a16:creationId xmlns:a16="http://schemas.microsoft.com/office/drawing/2014/main" id="{1D360D91-1294-6FEB-720E-F2543C8A0734}"/>
                </a:ext>
              </a:extLst>
            </p:cNvPr>
            <p:cNvSpPr txBox="1">
              <a:spLocks noChangeArrowheads="1"/>
            </p:cNvSpPr>
            <p:nvPr/>
          </p:nvSpPr>
          <p:spPr bwMode="auto">
            <a:xfrm>
              <a:off x="3807431" y="2820869"/>
              <a:ext cx="1709610" cy="407687"/>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on </a:t>
              </a:r>
              <a:r>
                <a:rPr lang="en-US" altLang="en-US" sz="800" dirty="0"/>
                <a:t>Download PDF </a:t>
              </a:r>
              <a:r>
                <a:rPr lang="en-US" altLang="en-US" sz="800" b="0" dirty="0"/>
                <a:t>button to obtain the </a:t>
              </a:r>
              <a:r>
                <a:rPr lang="en-US" altLang="en-US" sz="800" dirty="0"/>
                <a:t>Test Story </a:t>
              </a:r>
              <a:r>
                <a:rPr lang="en-US" altLang="en-US" sz="800" b="0" dirty="0"/>
                <a:t>document</a:t>
              </a:r>
              <a:r>
                <a:rPr lang="en-US" altLang="en-US" sz="800" dirty="0"/>
                <a:t>.</a:t>
              </a:r>
            </a:p>
          </p:txBody>
        </p:sp>
        <p:sp>
          <p:nvSpPr>
            <p:cNvPr id="41" name="Oval 40">
              <a:extLst>
                <a:ext uri="{FF2B5EF4-FFF2-40B4-BE49-F238E27FC236}">
                  <a16:creationId xmlns:a16="http://schemas.microsoft.com/office/drawing/2014/main" id="{CB58F87F-8EE7-7B66-7D1A-C31B01F1CB70}"/>
                </a:ext>
              </a:extLst>
            </p:cNvPr>
            <p:cNvSpPr>
              <a:spLocks noChangeArrowheads="1"/>
            </p:cNvSpPr>
            <p:nvPr/>
          </p:nvSpPr>
          <p:spPr bwMode="auto">
            <a:xfrm>
              <a:off x="3680156" y="2666760"/>
              <a:ext cx="294108" cy="252178"/>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5</a:t>
              </a:r>
            </a:p>
          </p:txBody>
        </p:sp>
        <p:cxnSp>
          <p:nvCxnSpPr>
            <p:cNvPr id="46125" name="Straight Connector 21">
              <a:extLst>
                <a:ext uri="{FF2B5EF4-FFF2-40B4-BE49-F238E27FC236}">
                  <a16:creationId xmlns:a16="http://schemas.microsoft.com/office/drawing/2014/main" id="{CC5AE60F-4C2C-72F7-A0DE-DD33F71F0511}"/>
                </a:ext>
              </a:extLst>
            </p:cNvPr>
            <p:cNvCxnSpPr>
              <a:cxnSpLocks noChangeShapeType="1"/>
            </p:cNvCxnSpPr>
            <p:nvPr/>
          </p:nvCxnSpPr>
          <p:spPr bwMode="auto">
            <a:xfrm>
              <a:off x="5517041" y="3140294"/>
              <a:ext cx="2555815" cy="97929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6087" name="Group 20">
            <a:extLst>
              <a:ext uri="{FF2B5EF4-FFF2-40B4-BE49-F238E27FC236}">
                <a16:creationId xmlns:a16="http://schemas.microsoft.com/office/drawing/2014/main" id="{A2535CA0-9BBD-A52D-CA02-101E80A695E7}"/>
              </a:ext>
            </a:extLst>
          </p:cNvPr>
          <p:cNvGrpSpPr>
            <a:grpSpLocks/>
          </p:cNvGrpSpPr>
          <p:nvPr/>
        </p:nvGrpSpPr>
        <p:grpSpPr bwMode="auto">
          <a:xfrm>
            <a:off x="6353176" y="3648436"/>
            <a:ext cx="2422111" cy="1946659"/>
            <a:chOff x="6379891" y="2857546"/>
            <a:chExt cx="2422098" cy="1946458"/>
          </a:xfrm>
        </p:grpSpPr>
        <p:sp>
          <p:nvSpPr>
            <p:cNvPr id="37" name="TextBox 36">
              <a:extLst>
                <a:ext uri="{FF2B5EF4-FFF2-40B4-BE49-F238E27FC236}">
                  <a16:creationId xmlns:a16="http://schemas.microsoft.com/office/drawing/2014/main" id="{0003231A-B13C-7811-8623-5C2E44E26EA7}"/>
                </a:ext>
              </a:extLst>
            </p:cNvPr>
            <p:cNvSpPr txBox="1">
              <a:spLocks noChangeArrowheads="1"/>
            </p:cNvSpPr>
            <p:nvPr/>
          </p:nvSpPr>
          <p:spPr bwMode="auto">
            <a:xfrm>
              <a:off x="6567215" y="4342090"/>
              <a:ext cx="1803390" cy="461914"/>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Scroll down to review the additional information in the sections provided on the </a:t>
              </a:r>
              <a:r>
                <a:rPr lang="en-US" altLang="en-US" sz="800" dirty="0"/>
                <a:t>Full</a:t>
              </a:r>
              <a:r>
                <a:rPr lang="en-US" altLang="en-US" sz="800" b="0" dirty="0"/>
                <a:t> </a:t>
              </a:r>
              <a:r>
                <a:rPr lang="en-US" altLang="en-US" sz="800" dirty="0"/>
                <a:t>T</a:t>
              </a:r>
              <a:r>
                <a:rPr lang="en-US" altLang="ja-JP" sz="800" dirty="0"/>
                <a:t>est Story </a:t>
              </a:r>
              <a:r>
                <a:rPr lang="en-US" altLang="ja-JP" sz="800" b="0" dirty="0"/>
                <a:t>tab.</a:t>
              </a:r>
              <a:endParaRPr lang="en-US" altLang="en-US" sz="800" b="0" i="1" dirty="0"/>
            </a:p>
          </p:txBody>
        </p:sp>
        <p:cxnSp>
          <p:nvCxnSpPr>
            <p:cNvPr id="46116" name="Straight Connector 33">
              <a:extLst>
                <a:ext uri="{FF2B5EF4-FFF2-40B4-BE49-F238E27FC236}">
                  <a16:creationId xmlns:a16="http://schemas.microsoft.com/office/drawing/2014/main" id="{6FFC1D13-B98E-4E04-07E9-E17F66192E78}"/>
                </a:ext>
              </a:extLst>
            </p:cNvPr>
            <p:cNvCxnSpPr>
              <a:cxnSpLocks noChangeShapeType="1"/>
            </p:cNvCxnSpPr>
            <p:nvPr/>
          </p:nvCxnSpPr>
          <p:spPr bwMode="auto">
            <a:xfrm flipV="1">
              <a:off x="8008464" y="2857546"/>
              <a:ext cx="793525" cy="1501713"/>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Oval 39">
              <a:extLst>
                <a:ext uri="{FF2B5EF4-FFF2-40B4-BE49-F238E27FC236}">
                  <a16:creationId xmlns:a16="http://schemas.microsoft.com/office/drawing/2014/main" id="{4B9DAA98-3099-FF8B-E9EC-782F0E672461}"/>
                </a:ext>
              </a:extLst>
            </p:cNvPr>
            <p:cNvSpPr>
              <a:spLocks noChangeArrowheads="1"/>
            </p:cNvSpPr>
            <p:nvPr/>
          </p:nvSpPr>
          <p:spPr bwMode="auto">
            <a:xfrm>
              <a:off x="6379891" y="4211928"/>
              <a:ext cx="277812" cy="279371"/>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7</a:t>
              </a:r>
            </a:p>
          </p:txBody>
        </p:sp>
      </p:grpSp>
      <p:grpSp>
        <p:nvGrpSpPr>
          <p:cNvPr id="5" name="Group 4">
            <a:extLst>
              <a:ext uri="{FF2B5EF4-FFF2-40B4-BE49-F238E27FC236}">
                <a16:creationId xmlns:a16="http://schemas.microsoft.com/office/drawing/2014/main" id="{E1EDDD39-526C-EBED-6275-93434F6A33DC}"/>
              </a:ext>
            </a:extLst>
          </p:cNvPr>
          <p:cNvGrpSpPr/>
          <p:nvPr/>
        </p:nvGrpSpPr>
        <p:grpSpPr>
          <a:xfrm>
            <a:off x="468313" y="2286000"/>
            <a:ext cx="2046287" cy="3627438"/>
            <a:chOff x="381000" y="2316162"/>
            <a:chExt cx="2046287" cy="3627438"/>
          </a:xfrm>
        </p:grpSpPr>
        <p:grpSp>
          <p:nvGrpSpPr>
            <p:cNvPr id="46085" name="Group 7">
              <a:extLst>
                <a:ext uri="{FF2B5EF4-FFF2-40B4-BE49-F238E27FC236}">
                  <a16:creationId xmlns:a16="http://schemas.microsoft.com/office/drawing/2014/main" id="{881C744D-C21D-4849-23E3-A25C3EE500A1}"/>
                </a:ext>
              </a:extLst>
            </p:cNvPr>
            <p:cNvGrpSpPr>
              <a:grpSpLocks/>
            </p:cNvGrpSpPr>
            <p:nvPr/>
          </p:nvGrpSpPr>
          <p:grpSpPr bwMode="auto">
            <a:xfrm>
              <a:off x="381000" y="2690812"/>
              <a:ext cx="2046287" cy="3252788"/>
              <a:chOff x="609768" y="1517316"/>
              <a:chExt cx="2046488" cy="3254031"/>
            </a:xfrm>
          </p:grpSpPr>
          <p:sp>
            <p:nvSpPr>
              <p:cNvPr id="36" name="TextBox 35">
                <a:extLst>
                  <a:ext uri="{FF2B5EF4-FFF2-40B4-BE49-F238E27FC236}">
                    <a16:creationId xmlns:a16="http://schemas.microsoft.com/office/drawing/2014/main" id="{1088378B-8247-00EA-B124-DC26DFD12D2F}"/>
                  </a:ext>
                </a:extLst>
              </p:cNvPr>
              <p:cNvSpPr txBox="1">
                <a:spLocks noChangeArrowheads="1"/>
              </p:cNvSpPr>
              <p:nvPr/>
            </p:nvSpPr>
            <p:spPr bwMode="auto">
              <a:xfrm>
                <a:off x="798699" y="4063051"/>
                <a:ext cx="1809928" cy="708296"/>
              </a:xfrm>
              <a:prstGeom prst="rect">
                <a:avLst/>
              </a:prstGeom>
              <a:solidFill>
                <a:srgbClr val="F2EECE"/>
              </a:solidFill>
              <a:ln w="28575">
                <a:solidFill>
                  <a:schemeClr val="tx1">
                    <a:lumMod val="50000"/>
                    <a:lumOff val="50000"/>
                  </a:schemeClr>
                </a:solidFill>
                <a:miter lim="800000"/>
                <a:headEnd/>
                <a:tailEnd/>
              </a:ln>
            </p:spPr>
            <p:txBody>
              <a:bodyPr>
                <a:spAutoFit/>
              </a:bodyPr>
              <a:lstStyle>
                <a:lvl1pPr marL="342900" indent="-342900" eaLnBrk="0" hangingPunct="0">
                  <a:defRPr sz="2400" b="1">
                    <a:solidFill>
                      <a:schemeClr val="tx1"/>
                    </a:solidFill>
                    <a:latin typeface="Arial" charset="0"/>
                    <a:ea typeface="ＭＳ Ｐゴシック" pitchFamily="34" charset="-128"/>
                  </a:defRPr>
                </a:lvl1pPr>
                <a:lvl2pPr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marL="0" lvl="1" algn="ctr" eaLnBrk="1" hangingPunct="1">
                  <a:defRPr/>
                </a:pPr>
                <a:r>
                  <a:rPr lang="en-US" altLang="ja-JP" sz="800" b="0" dirty="0"/>
                  <a:t>View the </a:t>
                </a:r>
                <a:r>
                  <a:rPr lang="en-US" altLang="ja-JP" sz="800" dirty="0"/>
                  <a:t>Test Story </a:t>
                </a:r>
                <a:r>
                  <a:rPr lang="en-US" altLang="ja-JP" sz="800" b="0" dirty="0"/>
                  <a:t>displayed in the </a:t>
                </a:r>
                <a:r>
                  <a:rPr lang="en-US" altLang="ja-JP" sz="800" b="0" dirty="0" err="1"/>
                  <a:t>TestStep</a:t>
                </a:r>
                <a:r>
                  <a:rPr lang="en-US" altLang="ja-JP" sz="800" b="0" dirty="0"/>
                  <a:t> window for the selected Test Step. The </a:t>
                </a:r>
                <a:r>
                  <a:rPr lang="en-US" altLang="ja-JP" sz="800" dirty="0"/>
                  <a:t>Full</a:t>
                </a:r>
                <a:r>
                  <a:rPr lang="en-US" altLang="ja-JP" sz="800" b="0" dirty="0"/>
                  <a:t> tab is selected automatically for display of all sections of the Test Story.</a:t>
                </a:r>
              </a:p>
            </p:txBody>
          </p:sp>
          <p:cxnSp>
            <p:nvCxnSpPr>
              <p:cNvPr id="46121" name="Straight Connector 109">
                <a:extLst>
                  <a:ext uri="{FF2B5EF4-FFF2-40B4-BE49-F238E27FC236}">
                    <a16:creationId xmlns:a16="http://schemas.microsoft.com/office/drawing/2014/main" id="{74D0F244-C4AE-D937-F9B0-86E94B4C21BA}"/>
                  </a:ext>
                </a:extLst>
              </p:cNvPr>
              <p:cNvCxnSpPr>
                <a:cxnSpLocks noChangeShapeType="1"/>
              </p:cNvCxnSpPr>
              <p:nvPr/>
            </p:nvCxnSpPr>
            <p:spPr bwMode="auto">
              <a:xfrm flipV="1">
                <a:off x="1850348" y="1517316"/>
                <a:ext cx="805908" cy="2555313"/>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Oval 43">
                <a:extLst>
                  <a:ext uri="{FF2B5EF4-FFF2-40B4-BE49-F238E27FC236}">
                    <a16:creationId xmlns:a16="http://schemas.microsoft.com/office/drawing/2014/main" id="{62736DDE-A768-ACF7-8A90-27B496A32B7A}"/>
                  </a:ext>
                </a:extLst>
              </p:cNvPr>
              <p:cNvSpPr>
                <a:spLocks noChangeArrowheads="1"/>
              </p:cNvSpPr>
              <p:nvPr/>
            </p:nvSpPr>
            <p:spPr bwMode="auto">
              <a:xfrm>
                <a:off x="609768" y="3905828"/>
                <a:ext cx="273077" cy="274743"/>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4</a:t>
                </a:r>
              </a:p>
            </p:txBody>
          </p:sp>
        </p:grpSp>
        <p:cxnSp>
          <p:nvCxnSpPr>
            <p:cNvPr id="46088" name="Straight Connector 109">
              <a:extLst>
                <a:ext uri="{FF2B5EF4-FFF2-40B4-BE49-F238E27FC236}">
                  <a16:creationId xmlns:a16="http://schemas.microsoft.com/office/drawing/2014/main" id="{5413CF4E-A3B9-3B2C-B149-657201E2CB54}"/>
                </a:ext>
              </a:extLst>
            </p:cNvPr>
            <p:cNvCxnSpPr>
              <a:cxnSpLocks noChangeShapeType="1"/>
              <a:stCxn id="36" idx="0"/>
            </p:cNvCxnSpPr>
            <p:nvPr/>
          </p:nvCxnSpPr>
          <p:spPr bwMode="auto">
            <a:xfrm flipV="1">
              <a:off x="1474787" y="2316162"/>
              <a:ext cx="904875" cy="2919413"/>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a:extLst>
              <a:ext uri="{FF2B5EF4-FFF2-40B4-BE49-F238E27FC236}">
                <a16:creationId xmlns:a16="http://schemas.microsoft.com/office/drawing/2014/main" id="{643E7E99-0F05-DB26-E07E-E87BDFA37FE4}"/>
              </a:ext>
            </a:extLst>
          </p:cNvPr>
          <p:cNvGrpSpPr/>
          <p:nvPr/>
        </p:nvGrpSpPr>
        <p:grpSpPr>
          <a:xfrm>
            <a:off x="2730500" y="3238855"/>
            <a:ext cx="3254375" cy="2560637"/>
            <a:chOff x="2738438" y="3478213"/>
            <a:chExt cx="3254375" cy="2560637"/>
          </a:xfrm>
        </p:grpSpPr>
        <p:grpSp>
          <p:nvGrpSpPr>
            <p:cNvPr id="46086" name="Group 11">
              <a:extLst>
                <a:ext uri="{FF2B5EF4-FFF2-40B4-BE49-F238E27FC236}">
                  <a16:creationId xmlns:a16="http://schemas.microsoft.com/office/drawing/2014/main" id="{152F1A57-79A7-798B-112F-25055E248DE1}"/>
                </a:ext>
              </a:extLst>
            </p:cNvPr>
            <p:cNvGrpSpPr>
              <a:grpSpLocks/>
            </p:cNvGrpSpPr>
            <p:nvPr/>
          </p:nvGrpSpPr>
          <p:grpSpPr bwMode="auto">
            <a:xfrm>
              <a:off x="2738438" y="5329238"/>
              <a:ext cx="3254375" cy="709612"/>
              <a:chOff x="6005421" y="4701538"/>
              <a:chExt cx="3254404" cy="709608"/>
            </a:xfrm>
          </p:grpSpPr>
          <p:sp>
            <p:nvSpPr>
              <p:cNvPr id="106" name="TextBox 105">
                <a:extLst>
                  <a:ext uri="{FF2B5EF4-FFF2-40B4-BE49-F238E27FC236}">
                    <a16:creationId xmlns:a16="http://schemas.microsoft.com/office/drawing/2014/main" id="{9941CA37-9AE9-BCB7-A23A-2E39D9658E09}"/>
                  </a:ext>
                </a:extLst>
              </p:cNvPr>
              <p:cNvSpPr txBox="1">
                <a:spLocks noChangeArrowheads="1"/>
              </p:cNvSpPr>
              <p:nvPr/>
            </p:nvSpPr>
            <p:spPr bwMode="auto">
              <a:xfrm>
                <a:off x="6148297" y="4826949"/>
                <a:ext cx="3111528" cy="584197"/>
              </a:xfrm>
              <a:prstGeom prst="rect">
                <a:avLst/>
              </a:prstGeom>
              <a:solidFill>
                <a:srgbClr val="CCFFCC"/>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The </a:t>
                </a:r>
                <a:r>
                  <a:rPr lang="en-US" altLang="ja-JP" sz="800" dirty="0"/>
                  <a:t>Test Story </a:t>
                </a:r>
                <a:r>
                  <a:rPr lang="en-US" altLang="ja-JP" sz="800" b="0" dirty="0"/>
                  <a:t>tab</a:t>
                </a:r>
                <a:r>
                  <a:rPr lang="en-US" altLang="ja-JP" sz="800" dirty="0"/>
                  <a:t> </a:t>
                </a:r>
                <a:r>
                  <a:rPr lang="en-US" altLang="ja-JP" sz="800" b="0" dirty="0"/>
                  <a:t>provides a narrative </a:t>
                </a:r>
                <a:r>
                  <a:rPr lang="en-US" altLang="ja-JP" sz="800" b="0" i="1" dirty="0"/>
                  <a:t>Description </a:t>
                </a:r>
                <a:r>
                  <a:rPr lang="en-US" altLang="ja-JP" sz="800" b="0" dirty="0"/>
                  <a:t>about the context (use case scenario) of the Test Step, as well as sections with </a:t>
                </a:r>
                <a:r>
                  <a:rPr lang="en-US" altLang="ja-JP" sz="800" b="0" i="1" dirty="0"/>
                  <a:t>Comments, Precondition, Post condition, Test Objectives, Evaluation Criteria</a:t>
                </a:r>
                <a:r>
                  <a:rPr lang="en-US" altLang="ja-JP" sz="800" b="0" dirty="0"/>
                  <a:t>, and </a:t>
                </a:r>
                <a:r>
                  <a:rPr lang="en-US" altLang="ja-JP" sz="800" b="0" i="1" dirty="0"/>
                  <a:t>Notes </a:t>
                </a:r>
                <a:r>
                  <a:rPr lang="en-US" altLang="ja-JP" sz="800" b="0" dirty="0"/>
                  <a:t>information.</a:t>
                </a:r>
                <a:endParaRPr lang="en-US" altLang="en-US" sz="800" b="0" dirty="0"/>
              </a:p>
            </p:txBody>
          </p:sp>
          <p:sp>
            <p:nvSpPr>
              <p:cNvPr id="68" name="Oval 67">
                <a:extLst>
                  <a:ext uri="{FF2B5EF4-FFF2-40B4-BE49-F238E27FC236}">
                    <a16:creationId xmlns:a16="http://schemas.microsoft.com/office/drawing/2014/main" id="{680AB43D-AC14-869A-27AA-997AEE7E0259}"/>
                  </a:ext>
                </a:extLst>
              </p:cNvPr>
              <p:cNvSpPr>
                <a:spLocks noChangeArrowheads="1"/>
              </p:cNvSpPr>
              <p:nvPr/>
            </p:nvSpPr>
            <p:spPr bwMode="auto">
              <a:xfrm>
                <a:off x="6005421" y="4701538"/>
                <a:ext cx="266702" cy="26828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700" b="0" i="1" dirty="0">
                    <a:solidFill>
                      <a:schemeClr val="bg1"/>
                    </a:solidFill>
                    <a:latin typeface="+mj-lt"/>
                    <a:ea typeface="+mn-ea"/>
                  </a:rPr>
                  <a:t>info</a:t>
                </a:r>
              </a:p>
            </p:txBody>
          </p:sp>
        </p:grpSp>
        <p:cxnSp>
          <p:nvCxnSpPr>
            <p:cNvPr id="46089" name="Straight Connector 15">
              <a:extLst>
                <a:ext uri="{FF2B5EF4-FFF2-40B4-BE49-F238E27FC236}">
                  <a16:creationId xmlns:a16="http://schemas.microsoft.com/office/drawing/2014/main" id="{E6FD284B-D0CF-DAFC-E9DF-9230E63F4425}"/>
                </a:ext>
              </a:extLst>
            </p:cNvPr>
            <p:cNvCxnSpPr>
              <a:cxnSpLocks noChangeShapeType="1"/>
            </p:cNvCxnSpPr>
            <p:nvPr/>
          </p:nvCxnSpPr>
          <p:spPr bwMode="auto">
            <a:xfrm flipH="1" flipV="1">
              <a:off x="5745163" y="3478213"/>
              <a:ext cx="34925" cy="1985962"/>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6092" name="Group 34">
            <a:extLst>
              <a:ext uri="{FF2B5EF4-FFF2-40B4-BE49-F238E27FC236}">
                <a16:creationId xmlns:a16="http://schemas.microsoft.com/office/drawing/2014/main" id="{99F131EA-4F7B-410D-AD4E-2BA7650295C5}"/>
              </a:ext>
            </a:extLst>
          </p:cNvPr>
          <p:cNvGrpSpPr>
            <a:grpSpLocks/>
          </p:cNvGrpSpPr>
          <p:nvPr/>
        </p:nvGrpSpPr>
        <p:grpSpPr bwMode="auto">
          <a:xfrm>
            <a:off x="6567488" y="771525"/>
            <a:ext cx="2268537" cy="714375"/>
            <a:chOff x="5964059" y="2514496"/>
            <a:chExt cx="2268737" cy="714875"/>
          </a:xfrm>
        </p:grpSpPr>
        <p:sp>
          <p:nvSpPr>
            <p:cNvPr id="70" name="TextBox 69">
              <a:extLst>
                <a:ext uri="{FF2B5EF4-FFF2-40B4-BE49-F238E27FC236}">
                  <a16:creationId xmlns:a16="http://schemas.microsoft.com/office/drawing/2014/main" id="{DE8C5C18-22BB-6EE3-F445-26C5610A874E}"/>
                </a:ext>
              </a:extLst>
            </p:cNvPr>
            <p:cNvSpPr txBox="1">
              <a:spLocks noChangeArrowheads="1"/>
            </p:cNvSpPr>
            <p:nvPr/>
          </p:nvSpPr>
          <p:spPr bwMode="auto">
            <a:xfrm>
              <a:off x="6105358" y="2644762"/>
              <a:ext cx="2127438" cy="584609"/>
            </a:xfrm>
            <a:prstGeom prst="rect">
              <a:avLst/>
            </a:prstGeom>
            <a:solidFill>
              <a:srgbClr val="CCFFCC"/>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a:defRPr/>
              </a:pPr>
              <a:r>
                <a:rPr lang="en-US" altLang="ja-JP" sz="800" b="0" i="1" dirty="0">
                  <a:latin typeface="+mn-lt"/>
                </a:rPr>
                <a:t>The </a:t>
              </a:r>
              <a:r>
                <a:rPr lang="en-US" altLang="ja-JP" sz="800" i="1" dirty="0">
                  <a:latin typeface="+mn-lt"/>
                </a:rPr>
                <a:t>Load Test Step</a:t>
              </a:r>
              <a:r>
                <a:rPr lang="ja-JP" altLang="en-US" sz="800" b="0" i="1" dirty="0">
                  <a:latin typeface="+mn-lt"/>
                </a:rPr>
                <a:t> </a:t>
              </a:r>
              <a:r>
                <a:rPr lang="en-US" altLang="ja-JP" sz="800" b="0" i="1" dirty="0">
                  <a:latin typeface="+mn-lt"/>
                </a:rPr>
                <a:t>button can be clicked to begin the validation process once a Test Step has been selected and before viewing of any of the available tabs.</a:t>
              </a:r>
              <a:endParaRPr lang="en-US" altLang="en-US" sz="800" b="0" i="1" dirty="0">
                <a:latin typeface="+mn-lt"/>
              </a:endParaRPr>
            </a:p>
          </p:txBody>
        </p:sp>
        <p:sp>
          <p:nvSpPr>
            <p:cNvPr id="71" name="Oval 70">
              <a:extLst>
                <a:ext uri="{FF2B5EF4-FFF2-40B4-BE49-F238E27FC236}">
                  <a16:creationId xmlns:a16="http://schemas.microsoft.com/office/drawing/2014/main" id="{978E8E80-E3E5-8AA7-FB6F-A5B7F568D324}"/>
                </a:ext>
              </a:extLst>
            </p:cNvPr>
            <p:cNvSpPr>
              <a:spLocks noChangeArrowheads="1"/>
            </p:cNvSpPr>
            <p:nvPr/>
          </p:nvSpPr>
          <p:spPr bwMode="auto">
            <a:xfrm>
              <a:off x="5964059" y="2514496"/>
              <a:ext cx="266724" cy="268476"/>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700" b="0" i="1" dirty="0">
                  <a:solidFill>
                    <a:schemeClr val="bg1"/>
                  </a:solidFill>
                  <a:latin typeface="+mj-lt"/>
                  <a:ea typeface="+mn-ea"/>
                </a:rPr>
                <a:t>info</a:t>
              </a:r>
            </a:p>
          </p:txBody>
        </p:sp>
      </p:grpSp>
      <p:cxnSp>
        <p:nvCxnSpPr>
          <p:cNvPr id="46093" name="Straight Connector 15">
            <a:extLst>
              <a:ext uri="{FF2B5EF4-FFF2-40B4-BE49-F238E27FC236}">
                <a16:creationId xmlns:a16="http://schemas.microsoft.com/office/drawing/2014/main" id="{348D4FC1-50F1-57F9-530C-1A6F4EC4E6A7}"/>
              </a:ext>
            </a:extLst>
          </p:cNvPr>
          <p:cNvCxnSpPr>
            <a:cxnSpLocks noChangeShapeType="1"/>
          </p:cNvCxnSpPr>
          <p:nvPr/>
        </p:nvCxnSpPr>
        <p:spPr bwMode="auto">
          <a:xfrm>
            <a:off x="7742237" y="1485900"/>
            <a:ext cx="792163" cy="68580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Group 8">
            <a:extLst>
              <a:ext uri="{FF2B5EF4-FFF2-40B4-BE49-F238E27FC236}">
                <a16:creationId xmlns:a16="http://schemas.microsoft.com/office/drawing/2014/main" id="{5CC595F7-0706-604F-C67D-E59B39F2A0F9}"/>
              </a:ext>
            </a:extLst>
          </p:cNvPr>
          <p:cNvGrpSpPr/>
          <p:nvPr/>
        </p:nvGrpSpPr>
        <p:grpSpPr>
          <a:xfrm>
            <a:off x="2895600" y="2514600"/>
            <a:ext cx="5768400" cy="1158875"/>
            <a:chOff x="3130550" y="2919413"/>
            <a:chExt cx="5768400" cy="1158875"/>
          </a:xfrm>
        </p:grpSpPr>
        <p:grpSp>
          <p:nvGrpSpPr>
            <p:cNvPr id="46091" name="Group 12">
              <a:extLst>
                <a:ext uri="{FF2B5EF4-FFF2-40B4-BE49-F238E27FC236}">
                  <a16:creationId xmlns:a16="http://schemas.microsoft.com/office/drawing/2014/main" id="{A978A1B3-8C43-BB72-7E4B-D5C90B6D4555}"/>
                </a:ext>
              </a:extLst>
            </p:cNvPr>
            <p:cNvGrpSpPr>
              <a:grpSpLocks/>
            </p:cNvGrpSpPr>
            <p:nvPr/>
          </p:nvGrpSpPr>
          <p:grpSpPr bwMode="auto">
            <a:xfrm>
              <a:off x="6981249" y="3536950"/>
              <a:ext cx="1917701" cy="541338"/>
              <a:chOff x="6067415" y="-155410"/>
              <a:chExt cx="1349980" cy="540318"/>
            </a:xfrm>
          </p:grpSpPr>
          <p:sp>
            <p:nvSpPr>
              <p:cNvPr id="49" name="TextBox 48">
                <a:extLst>
                  <a:ext uri="{FF2B5EF4-FFF2-40B4-BE49-F238E27FC236}">
                    <a16:creationId xmlns:a16="http://schemas.microsoft.com/office/drawing/2014/main" id="{DDA84D33-45AB-081F-3313-02C3382E25F2}"/>
                  </a:ext>
                </a:extLst>
              </p:cNvPr>
              <p:cNvSpPr txBox="1">
                <a:spLocks noChangeArrowheads="1"/>
              </p:cNvSpPr>
              <p:nvPr/>
            </p:nvSpPr>
            <p:spPr bwMode="auto">
              <a:xfrm>
                <a:off x="6195932" y="-76184"/>
                <a:ext cx="1221463" cy="461092"/>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ja-JP" sz="800" b="0" dirty="0"/>
                  <a:t>Select the tab for each section to view just the specified information, e.g., </a:t>
                </a:r>
                <a:r>
                  <a:rPr lang="en-US" altLang="ja-JP" sz="800" b="0" i="1" dirty="0"/>
                  <a:t>Text Objectives</a:t>
                </a:r>
                <a:r>
                  <a:rPr lang="en-US" altLang="ja-JP" sz="800" b="0" dirty="0"/>
                  <a:t>.</a:t>
                </a:r>
                <a:endParaRPr lang="en-US" altLang="en-US" sz="800" b="0" i="1" dirty="0"/>
              </a:p>
            </p:txBody>
          </p:sp>
          <p:sp>
            <p:nvSpPr>
              <p:cNvPr id="50" name="Oval 49">
                <a:extLst>
                  <a:ext uri="{FF2B5EF4-FFF2-40B4-BE49-F238E27FC236}">
                    <a16:creationId xmlns:a16="http://schemas.microsoft.com/office/drawing/2014/main" id="{25A3A1D9-3FDC-3E68-1FDE-89F63FB87AD4}"/>
                  </a:ext>
                </a:extLst>
              </p:cNvPr>
              <p:cNvSpPr>
                <a:spLocks noChangeArrowheads="1"/>
              </p:cNvSpPr>
              <p:nvPr/>
            </p:nvSpPr>
            <p:spPr bwMode="auto">
              <a:xfrm>
                <a:off x="6067415" y="-155410"/>
                <a:ext cx="189981" cy="278874"/>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6</a:t>
                </a:r>
              </a:p>
            </p:txBody>
          </p:sp>
        </p:grpSp>
        <p:cxnSp>
          <p:nvCxnSpPr>
            <p:cNvPr id="46094" name="Straight Connector 56">
              <a:extLst>
                <a:ext uri="{FF2B5EF4-FFF2-40B4-BE49-F238E27FC236}">
                  <a16:creationId xmlns:a16="http://schemas.microsoft.com/office/drawing/2014/main" id="{A24FEE75-5E8E-1653-1F9E-7020A0689B3C}"/>
                </a:ext>
              </a:extLst>
            </p:cNvPr>
            <p:cNvCxnSpPr>
              <a:cxnSpLocks noChangeShapeType="1"/>
            </p:cNvCxnSpPr>
            <p:nvPr/>
          </p:nvCxnSpPr>
          <p:spPr bwMode="auto">
            <a:xfrm flipH="1">
              <a:off x="4044950" y="2925763"/>
              <a:ext cx="692150"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5" name="Straight Connector 59">
              <a:extLst>
                <a:ext uri="{FF2B5EF4-FFF2-40B4-BE49-F238E27FC236}">
                  <a16:creationId xmlns:a16="http://schemas.microsoft.com/office/drawing/2014/main" id="{31B07253-E111-85A7-ED35-20E5B5CE1FF9}"/>
                </a:ext>
              </a:extLst>
            </p:cNvPr>
            <p:cNvCxnSpPr>
              <a:cxnSpLocks noChangeShapeType="1"/>
            </p:cNvCxnSpPr>
            <p:nvPr/>
          </p:nvCxnSpPr>
          <p:spPr bwMode="auto">
            <a:xfrm flipH="1">
              <a:off x="3617913" y="2925763"/>
              <a:ext cx="596900"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6" name="Straight Connector 22">
              <a:extLst>
                <a:ext uri="{FF2B5EF4-FFF2-40B4-BE49-F238E27FC236}">
                  <a16:creationId xmlns:a16="http://schemas.microsoft.com/office/drawing/2014/main" id="{A6DE123D-665F-051D-0ACC-F140C3EDAAC0}"/>
                </a:ext>
              </a:extLst>
            </p:cNvPr>
            <p:cNvCxnSpPr>
              <a:cxnSpLocks noChangeShapeType="1"/>
            </p:cNvCxnSpPr>
            <p:nvPr/>
          </p:nvCxnSpPr>
          <p:spPr bwMode="auto">
            <a:xfrm flipH="1">
              <a:off x="4425950" y="2925763"/>
              <a:ext cx="615950"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7" name="Straight Connector 22">
              <a:extLst>
                <a:ext uri="{FF2B5EF4-FFF2-40B4-BE49-F238E27FC236}">
                  <a16:creationId xmlns:a16="http://schemas.microsoft.com/office/drawing/2014/main" id="{ABF0163E-25F7-009D-58CF-1057BB911D4A}"/>
                </a:ext>
              </a:extLst>
            </p:cNvPr>
            <p:cNvCxnSpPr>
              <a:cxnSpLocks noChangeShapeType="1"/>
            </p:cNvCxnSpPr>
            <p:nvPr/>
          </p:nvCxnSpPr>
          <p:spPr bwMode="auto">
            <a:xfrm flipH="1">
              <a:off x="4987925" y="2925763"/>
              <a:ext cx="933450"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8" name="Straight Connector 22">
              <a:extLst>
                <a:ext uri="{FF2B5EF4-FFF2-40B4-BE49-F238E27FC236}">
                  <a16:creationId xmlns:a16="http://schemas.microsoft.com/office/drawing/2014/main" id="{BDC85E1E-49FD-2AB7-228D-336B6B05024A}"/>
                </a:ext>
              </a:extLst>
            </p:cNvPr>
            <p:cNvCxnSpPr>
              <a:cxnSpLocks noChangeShapeType="1"/>
            </p:cNvCxnSpPr>
            <p:nvPr/>
          </p:nvCxnSpPr>
          <p:spPr bwMode="auto">
            <a:xfrm>
              <a:off x="5064125" y="2925763"/>
              <a:ext cx="428625"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00" name="Straight Connector 59">
              <a:extLst>
                <a:ext uri="{FF2B5EF4-FFF2-40B4-BE49-F238E27FC236}">
                  <a16:creationId xmlns:a16="http://schemas.microsoft.com/office/drawing/2014/main" id="{A0366B0A-4FC6-A9AC-DBC1-5A6DD5BBB95B}"/>
                </a:ext>
              </a:extLst>
            </p:cNvPr>
            <p:cNvCxnSpPr>
              <a:cxnSpLocks noChangeShapeType="1"/>
            </p:cNvCxnSpPr>
            <p:nvPr/>
          </p:nvCxnSpPr>
          <p:spPr bwMode="auto">
            <a:xfrm flipH="1">
              <a:off x="3130550" y="2919413"/>
              <a:ext cx="484188" cy="3175"/>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 name="Group 3">
            <a:extLst>
              <a:ext uri="{FF2B5EF4-FFF2-40B4-BE49-F238E27FC236}">
                <a16:creationId xmlns:a16="http://schemas.microsoft.com/office/drawing/2014/main" id="{4B0A9D95-D30F-A6CE-BE95-45551E995DAB}"/>
              </a:ext>
            </a:extLst>
          </p:cNvPr>
          <p:cNvGrpSpPr/>
          <p:nvPr/>
        </p:nvGrpSpPr>
        <p:grpSpPr>
          <a:xfrm>
            <a:off x="1371600" y="914400"/>
            <a:ext cx="1362075" cy="1709737"/>
            <a:chOff x="1371600" y="914400"/>
            <a:chExt cx="1362075" cy="1709737"/>
          </a:xfrm>
        </p:grpSpPr>
        <p:cxnSp>
          <p:nvCxnSpPr>
            <p:cNvPr id="46101" name="Straight Connector 31">
              <a:extLst>
                <a:ext uri="{FF2B5EF4-FFF2-40B4-BE49-F238E27FC236}">
                  <a16:creationId xmlns:a16="http://schemas.microsoft.com/office/drawing/2014/main" id="{5B118500-72CB-26D9-3AA4-3D77B8998727}"/>
                </a:ext>
              </a:extLst>
            </p:cNvPr>
            <p:cNvCxnSpPr>
              <a:cxnSpLocks noChangeShapeType="1"/>
            </p:cNvCxnSpPr>
            <p:nvPr/>
          </p:nvCxnSpPr>
          <p:spPr bwMode="auto">
            <a:xfrm flipV="1">
              <a:off x="1971675" y="1298575"/>
              <a:ext cx="0" cy="1325562"/>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6102" name="Group 37">
              <a:extLst>
                <a:ext uri="{FF2B5EF4-FFF2-40B4-BE49-F238E27FC236}">
                  <a16:creationId xmlns:a16="http://schemas.microsoft.com/office/drawing/2014/main" id="{7AD2AB32-CAD1-A1FC-EDCF-DA272FBB9F85}"/>
                </a:ext>
              </a:extLst>
            </p:cNvPr>
            <p:cNvGrpSpPr>
              <a:grpSpLocks/>
            </p:cNvGrpSpPr>
            <p:nvPr/>
          </p:nvGrpSpPr>
          <p:grpSpPr bwMode="auto">
            <a:xfrm>
              <a:off x="1371600" y="914400"/>
              <a:ext cx="1362075" cy="373062"/>
              <a:chOff x="524441" y="3429713"/>
              <a:chExt cx="1477465" cy="329112"/>
            </a:xfrm>
          </p:grpSpPr>
          <p:sp>
            <p:nvSpPr>
              <p:cNvPr id="90" name="TextBox 89">
                <a:extLst>
                  <a:ext uri="{FF2B5EF4-FFF2-40B4-BE49-F238E27FC236}">
                    <a16:creationId xmlns:a16="http://schemas.microsoft.com/office/drawing/2014/main" id="{38D9CF87-B287-1A22-64F8-8F2EA2A74CA6}"/>
                  </a:ext>
                </a:extLst>
              </p:cNvPr>
              <p:cNvSpPr txBox="1">
                <a:spLocks noChangeArrowheads="1"/>
              </p:cNvSpPr>
              <p:nvPr/>
            </p:nvSpPr>
            <p:spPr bwMode="auto">
              <a:xfrm>
                <a:off x="675976" y="3568360"/>
                <a:ext cx="1325930" cy="19046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Select a </a:t>
                </a:r>
                <a:r>
                  <a:rPr lang="en-US" altLang="ja-JP" sz="800" u="sng" dirty="0"/>
                  <a:t>Test Step</a:t>
                </a:r>
                <a:r>
                  <a:rPr lang="en-US" altLang="ja-JP" sz="800" b="0" dirty="0"/>
                  <a:t>.</a:t>
                </a:r>
                <a:endParaRPr lang="en-US" altLang="en-US" sz="800" b="0" dirty="0"/>
              </a:p>
            </p:txBody>
          </p:sp>
          <p:sp>
            <p:nvSpPr>
              <p:cNvPr id="91" name="Oval 90">
                <a:extLst>
                  <a:ext uri="{FF2B5EF4-FFF2-40B4-BE49-F238E27FC236}">
                    <a16:creationId xmlns:a16="http://schemas.microsoft.com/office/drawing/2014/main" id="{5E15301C-1E46-F052-EB9D-56173F5B2119}"/>
                  </a:ext>
                </a:extLst>
              </p:cNvPr>
              <p:cNvSpPr>
                <a:spLocks noChangeArrowheads="1"/>
              </p:cNvSpPr>
              <p:nvPr/>
            </p:nvSpPr>
            <p:spPr bwMode="auto">
              <a:xfrm>
                <a:off x="524441" y="3429713"/>
                <a:ext cx="306514" cy="246484"/>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3</a:t>
                </a:r>
              </a:p>
            </p:txBody>
          </p:sp>
        </p:grpSp>
        <p:cxnSp>
          <p:nvCxnSpPr>
            <p:cNvPr id="46103" name="Straight Connector 88">
              <a:extLst>
                <a:ext uri="{FF2B5EF4-FFF2-40B4-BE49-F238E27FC236}">
                  <a16:creationId xmlns:a16="http://schemas.microsoft.com/office/drawing/2014/main" id="{E894C920-779C-2024-7473-65DD9C1DC7C4}"/>
                </a:ext>
              </a:extLst>
            </p:cNvPr>
            <p:cNvCxnSpPr>
              <a:cxnSpLocks noChangeShapeType="1"/>
            </p:cNvCxnSpPr>
            <p:nvPr/>
          </p:nvCxnSpPr>
          <p:spPr bwMode="auto">
            <a:xfrm flipH="1">
              <a:off x="1374775" y="2624137"/>
              <a:ext cx="609600"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0" name="Straight Connector 22">
            <a:extLst>
              <a:ext uri="{FF2B5EF4-FFF2-40B4-BE49-F238E27FC236}">
                <a16:creationId xmlns:a16="http://schemas.microsoft.com/office/drawing/2014/main" id="{591E9A26-9127-C6C9-1649-303C0C8C97CA}"/>
              </a:ext>
            </a:extLst>
          </p:cNvPr>
          <p:cNvCxnSpPr>
            <a:cxnSpLocks noChangeShapeType="1"/>
          </p:cNvCxnSpPr>
          <p:nvPr/>
        </p:nvCxnSpPr>
        <p:spPr bwMode="auto">
          <a:xfrm flipH="1">
            <a:off x="5686425" y="2520950"/>
            <a:ext cx="428625"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2C138C79-DAAE-F074-D966-D9AAE84E39A1}"/>
              </a:ext>
            </a:extLst>
          </p:cNvPr>
          <p:cNvCxnSpPr/>
          <p:nvPr/>
        </p:nvCxnSpPr>
        <p:spPr bwMode="auto">
          <a:xfrm>
            <a:off x="6087206" y="2514600"/>
            <a:ext cx="1083858" cy="672538"/>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F4D842-AD9C-0BB9-FD64-5D5713696A92}"/>
              </a:ext>
            </a:extLst>
          </p:cNvPr>
          <p:cNvPicPr>
            <a:picLocks noChangeAspect="1"/>
          </p:cNvPicPr>
          <p:nvPr/>
        </p:nvPicPr>
        <p:blipFill>
          <a:blip r:embed="rId2"/>
          <a:stretch>
            <a:fillRect/>
          </a:stretch>
        </p:blipFill>
        <p:spPr>
          <a:xfrm>
            <a:off x="282294" y="1675959"/>
            <a:ext cx="8651875" cy="3065158"/>
          </a:xfrm>
          <a:prstGeom prst="rect">
            <a:avLst/>
          </a:prstGeom>
          <a:ln>
            <a:solidFill>
              <a:schemeClr val="tx1"/>
            </a:solidFill>
          </a:ln>
        </p:spPr>
      </p:pic>
      <p:sp>
        <p:nvSpPr>
          <p:cNvPr id="48131" name="Title 1">
            <a:extLst>
              <a:ext uri="{FF2B5EF4-FFF2-40B4-BE49-F238E27FC236}">
                <a16:creationId xmlns:a16="http://schemas.microsoft.com/office/drawing/2014/main" id="{8EF6E06B-6F21-E9DC-C505-D85DDFCE3E71}"/>
              </a:ext>
            </a:extLst>
          </p:cNvPr>
          <p:cNvSpPr>
            <a:spLocks noGrp="1" noChangeArrowheads="1"/>
          </p:cNvSpPr>
          <p:nvPr>
            <p:ph type="title"/>
          </p:nvPr>
        </p:nvSpPr>
        <p:spPr>
          <a:xfrm>
            <a:off x="276225" y="279400"/>
            <a:ext cx="8802688" cy="830263"/>
          </a:xfrm>
        </p:spPr>
        <p:txBody>
          <a:bodyPr/>
          <a:lstStyle/>
          <a:p>
            <a:r>
              <a:rPr lang="en-US" altLang="en-US" dirty="0"/>
              <a:t>Context-based Test Step Level Testing – Test Data Specification</a:t>
            </a:r>
          </a:p>
        </p:txBody>
      </p:sp>
      <p:grpSp>
        <p:nvGrpSpPr>
          <p:cNvPr id="48132" name="Group 37">
            <a:extLst>
              <a:ext uri="{FF2B5EF4-FFF2-40B4-BE49-F238E27FC236}">
                <a16:creationId xmlns:a16="http://schemas.microsoft.com/office/drawing/2014/main" id="{C030FB8F-AFD7-AB41-AE4F-34B0549B9F6C}"/>
              </a:ext>
            </a:extLst>
          </p:cNvPr>
          <p:cNvGrpSpPr>
            <a:grpSpLocks/>
          </p:cNvGrpSpPr>
          <p:nvPr/>
        </p:nvGrpSpPr>
        <p:grpSpPr bwMode="auto">
          <a:xfrm>
            <a:off x="262738" y="2625897"/>
            <a:ext cx="2289175" cy="2871787"/>
            <a:chOff x="2085294" y="645347"/>
            <a:chExt cx="2481175" cy="2536072"/>
          </a:xfrm>
        </p:grpSpPr>
        <p:sp>
          <p:nvSpPr>
            <p:cNvPr id="8" name="TextBox 7">
              <a:extLst>
                <a:ext uri="{FF2B5EF4-FFF2-40B4-BE49-F238E27FC236}">
                  <a16:creationId xmlns:a16="http://schemas.microsoft.com/office/drawing/2014/main" id="{B601D735-3CD1-1347-6455-06040CF7BB0A}"/>
                </a:ext>
              </a:extLst>
            </p:cNvPr>
            <p:cNvSpPr txBox="1">
              <a:spLocks noChangeArrowheads="1"/>
            </p:cNvSpPr>
            <p:nvPr/>
          </p:nvSpPr>
          <p:spPr bwMode="auto">
            <a:xfrm>
              <a:off x="2341671" y="2990758"/>
              <a:ext cx="1925405" cy="190661"/>
            </a:xfrm>
            <a:prstGeom prst="rect">
              <a:avLst/>
            </a:prstGeom>
            <a:solidFill>
              <a:srgbClr val="CCFFCC"/>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a:defRPr/>
              </a:pPr>
              <a:r>
                <a:rPr lang="en-US" altLang="ja-JP" sz="800" b="0" dirty="0">
                  <a:solidFill>
                    <a:srgbClr val="000000"/>
                  </a:solidFill>
                </a:rPr>
                <a:t>The</a:t>
              </a:r>
              <a:r>
                <a:rPr lang="en-US" altLang="ja-JP" sz="800" dirty="0">
                  <a:solidFill>
                    <a:srgbClr val="000000"/>
                  </a:solidFill>
                </a:rPr>
                <a:t> Full</a:t>
              </a:r>
              <a:r>
                <a:rPr lang="en-US" altLang="ja-JP" sz="800" b="0" dirty="0">
                  <a:solidFill>
                    <a:srgbClr val="000000"/>
                  </a:solidFill>
                </a:rPr>
                <a:t> tab is selected by default. </a:t>
              </a:r>
              <a:endParaRPr lang="en-US" altLang="en-US" sz="800" b="0" dirty="0">
                <a:solidFill>
                  <a:srgbClr val="000000"/>
                </a:solidFill>
              </a:endParaRPr>
            </a:p>
          </p:txBody>
        </p:sp>
        <p:sp>
          <p:nvSpPr>
            <p:cNvPr id="9" name="Oval 8">
              <a:extLst>
                <a:ext uri="{FF2B5EF4-FFF2-40B4-BE49-F238E27FC236}">
                  <a16:creationId xmlns:a16="http://schemas.microsoft.com/office/drawing/2014/main" id="{ADD05C7F-B23B-630E-0636-603D94499269}"/>
                </a:ext>
              </a:extLst>
            </p:cNvPr>
            <p:cNvSpPr>
              <a:spLocks noChangeArrowheads="1"/>
            </p:cNvSpPr>
            <p:nvPr/>
          </p:nvSpPr>
          <p:spPr bwMode="auto">
            <a:xfrm>
              <a:off x="2085294" y="2880007"/>
              <a:ext cx="347571" cy="246738"/>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050" b="0" dirty="0">
                  <a:solidFill>
                    <a:schemeClr val="bg1"/>
                  </a:solidFill>
                  <a:latin typeface="+mj-lt"/>
                  <a:ea typeface="+mn-ea"/>
                </a:rPr>
                <a:t>Info</a:t>
              </a:r>
              <a:endParaRPr lang="en-US" sz="1200" b="0" dirty="0">
                <a:solidFill>
                  <a:schemeClr val="bg1"/>
                </a:solidFill>
                <a:latin typeface="+mj-lt"/>
                <a:ea typeface="+mn-ea"/>
              </a:endParaRPr>
            </a:p>
          </p:txBody>
        </p:sp>
        <p:cxnSp>
          <p:nvCxnSpPr>
            <p:cNvPr id="48160" name="Straight Connector 9">
              <a:extLst>
                <a:ext uri="{FF2B5EF4-FFF2-40B4-BE49-F238E27FC236}">
                  <a16:creationId xmlns:a16="http://schemas.microsoft.com/office/drawing/2014/main" id="{EAEEE212-1E51-E2E0-08F7-E5A97689A4C4}"/>
                </a:ext>
              </a:extLst>
            </p:cNvPr>
            <p:cNvCxnSpPr>
              <a:cxnSpLocks noChangeShapeType="1"/>
            </p:cNvCxnSpPr>
            <p:nvPr/>
          </p:nvCxnSpPr>
          <p:spPr bwMode="auto">
            <a:xfrm flipV="1">
              <a:off x="3652171" y="645347"/>
              <a:ext cx="914298" cy="2338547"/>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 name="Group 4">
            <a:extLst>
              <a:ext uri="{FF2B5EF4-FFF2-40B4-BE49-F238E27FC236}">
                <a16:creationId xmlns:a16="http://schemas.microsoft.com/office/drawing/2014/main" id="{72E7B412-84A1-50CE-7FEC-E6163EAD8E82}"/>
              </a:ext>
            </a:extLst>
          </p:cNvPr>
          <p:cNvGrpSpPr/>
          <p:nvPr/>
        </p:nvGrpSpPr>
        <p:grpSpPr>
          <a:xfrm>
            <a:off x="1960563" y="793301"/>
            <a:ext cx="2306637" cy="1473650"/>
            <a:chOff x="1960563" y="793301"/>
            <a:chExt cx="2306637" cy="1473650"/>
          </a:xfrm>
        </p:grpSpPr>
        <p:grpSp>
          <p:nvGrpSpPr>
            <p:cNvPr id="48133" name="Group 4">
              <a:extLst>
                <a:ext uri="{FF2B5EF4-FFF2-40B4-BE49-F238E27FC236}">
                  <a16:creationId xmlns:a16="http://schemas.microsoft.com/office/drawing/2014/main" id="{5A352B71-B4C3-63BF-88E2-DC5CFC7C13A2}"/>
                </a:ext>
              </a:extLst>
            </p:cNvPr>
            <p:cNvGrpSpPr>
              <a:grpSpLocks/>
            </p:cNvGrpSpPr>
            <p:nvPr/>
          </p:nvGrpSpPr>
          <p:grpSpPr bwMode="auto">
            <a:xfrm>
              <a:off x="1960563" y="793301"/>
              <a:ext cx="2306637" cy="702125"/>
              <a:chOff x="422275" y="839947"/>
              <a:chExt cx="2306603" cy="702700"/>
            </a:xfrm>
          </p:grpSpPr>
          <p:sp>
            <p:nvSpPr>
              <p:cNvPr id="11" name="TextBox 10">
                <a:extLst>
                  <a:ext uri="{FF2B5EF4-FFF2-40B4-BE49-F238E27FC236}">
                    <a16:creationId xmlns:a16="http://schemas.microsoft.com/office/drawing/2014/main" id="{6FF7D001-0B8E-A6C5-F56D-84F5325EC7E5}"/>
                  </a:ext>
                </a:extLst>
              </p:cNvPr>
              <p:cNvSpPr txBox="1">
                <a:spLocks noChangeArrowheads="1"/>
              </p:cNvSpPr>
              <p:nvPr/>
            </p:nvSpPr>
            <p:spPr bwMode="auto">
              <a:xfrm>
                <a:off x="631822" y="957968"/>
                <a:ext cx="2097056" cy="584679"/>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a:defRPr/>
                </a:pPr>
                <a:r>
                  <a:rPr lang="en-US" altLang="en-US" sz="800" b="0" dirty="0">
                    <a:solidFill>
                      <a:srgbClr val="000000"/>
                    </a:solidFill>
                  </a:rPr>
                  <a:t>Click on the </a:t>
                </a:r>
                <a:r>
                  <a:rPr lang="en-US" altLang="en-US" sz="800" dirty="0">
                    <a:solidFill>
                      <a:srgbClr val="000000"/>
                    </a:solidFill>
                  </a:rPr>
                  <a:t>T</a:t>
                </a:r>
                <a:r>
                  <a:rPr lang="en-US" altLang="ja-JP" sz="800" dirty="0">
                    <a:solidFill>
                      <a:srgbClr val="000000"/>
                    </a:solidFill>
                  </a:rPr>
                  <a:t>est Data Specification </a:t>
                </a:r>
                <a:r>
                  <a:rPr lang="en-US" altLang="ja-JP" sz="800" b="0" dirty="0">
                    <a:solidFill>
                      <a:srgbClr val="000000"/>
                    </a:solidFill>
                  </a:rPr>
                  <a:t>tab to view </a:t>
                </a:r>
                <a:r>
                  <a:rPr lang="en-US" sz="800" b="0" dirty="0"/>
                  <a:t>the real-world information that would typically be available for a given situation in the specified clinical setting.</a:t>
                </a:r>
                <a:endParaRPr lang="en-US" altLang="en-US" sz="800" b="0" dirty="0">
                  <a:solidFill>
                    <a:srgbClr val="000000"/>
                  </a:solidFill>
                </a:endParaRPr>
              </a:p>
            </p:txBody>
          </p:sp>
          <p:sp>
            <p:nvSpPr>
              <p:cNvPr id="27" name="Oval 26">
                <a:extLst>
                  <a:ext uri="{FF2B5EF4-FFF2-40B4-BE49-F238E27FC236}">
                    <a16:creationId xmlns:a16="http://schemas.microsoft.com/office/drawing/2014/main" id="{F7B523A3-96CC-CA25-059A-13B85503A3B8}"/>
                  </a:ext>
                </a:extLst>
              </p:cNvPr>
              <p:cNvSpPr>
                <a:spLocks noChangeArrowheads="1"/>
              </p:cNvSpPr>
              <p:nvPr/>
            </p:nvSpPr>
            <p:spPr bwMode="auto">
              <a:xfrm>
                <a:off x="422275" y="839947"/>
                <a:ext cx="301621" cy="297106"/>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8</a:t>
                </a:r>
              </a:p>
            </p:txBody>
          </p:sp>
        </p:grpSp>
        <p:cxnSp>
          <p:nvCxnSpPr>
            <p:cNvPr id="48134" name="Straight Connector 33">
              <a:extLst>
                <a:ext uri="{FF2B5EF4-FFF2-40B4-BE49-F238E27FC236}">
                  <a16:creationId xmlns:a16="http://schemas.microsoft.com/office/drawing/2014/main" id="{CB255F5A-2633-E660-DB13-06CC9823E703}"/>
                </a:ext>
              </a:extLst>
            </p:cNvPr>
            <p:cNvCxnSpPr>
              <a:cxnSpLocks noChangeShapeType="1"/>
              <a:stCxn id="11" idx="2"/>
            </p:cNvCxnSpPr>
            <p:nvPr/>
          </p:nvCxnSpPr>
          <p:spPr bwMode="auto">
            <a:xfrm flipH="1">
              <a:off x="3218656" y="1495426"/>
              <a:ext cx="1" cy="771525"/>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8135" name="Group 25">
            <a:extLst>
              <a:ext uri="{FF2B5EF4-FFF2-40B4-BE49-F238E27FC236}">
                <a16:creationId xmlns:a16="http://schemas.microsoft.com/office/drawing/2014/main" id="{623F4469-6033-13A4-7FEB-6B4BACFAF0A0}"/>
              </a:ext>
            </a:extLst>
          </p:cNvPr>
          <p:cNvGrpSpPr>
            <a:grpSpLocks/>
          </p:cNvGrpSpPr>
          <p:nvPr/>
        </p:nvGrpSpPr>
        <p:grpSpPr bwMode="auto">
          <a:xfrm>
            <a:off x="5969624" y="3208538"/>
            <a:ext cx="2773319" cy="2289146"/>
            <a:chOff x="6379891" y="2516266"/>
            <a:chExt cx="2773304" cy="2287440"/>
          </a:xfrm>
        </p:grpSpPr>
        <p:sp>
          <p:nvSpPr>
            <p:cNvPr id="28" name="TextBox 27">
              <a:extLst>
                <a:ext uri="{FF2B5EF4-FFF2-40B4-BE49-F238E27FC236}">
                  <a16:creationId xmlns:a16="http://schemas.microsoft.com/office/drawing/2014/main" id="{23291D70-90A4-21FF-90C3-E726126DC98C}"/>
                </a:ext>
              </a:extLst>
            </p:cNvPr>
            <p:cNvSpPr txBox="1">
              <a:spLocks noChangeArrowheads="1"/>
            </p:cNvSpPr>
            <p:nvPr/>
          </p:nvSpPr>
          <p:spPr bwMode="auto">
            <a:xfrm>
              <a:off x="6567215" y="4342088"/>
              <a:ext cx="1974840" cy="461618"/>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Scroll down to review the additional information in the sections provided on the </a:t>
              </a:r>
              <a:r>
                <a:rPr lang="en-US" altLang="en-US" sz="800" dirty="0"/>
                <a:t>Full</a:t>
              </a:r>
              <a:r>
                <a:rPr lang="en-US" altLang="en-US" sz="800" b="0" dirty="0"/>
                <a:t> </a:t>
              </a:r>
              <a:r>
                <a:rPr lang="en-US" altLang="en-US" sz="800" dirty="0"/>
                <a:t>T</a:t>
              </a:r>
              <a:r>
                <a:rPr lang="en-US" altLang="ja-JP" sz="800" dirty="0"/>
                <a:t>est Data Specification </a:t>
              </a:r>
              <a:r>
                <a:rPr lang="en-US" altLang="ja-JP" sz="800" b="0" dirty="0"/>
                <a:t>tab.</a:t>
              </a:r>
              <a:endParaRPr lang="en-US" altLang="en-US" sz="800" b="0" i="1" dirty="0"/>
            </a:p>
          </p:txBody>
        </p:sp>
        <p:cxnSp>
          <p:nvCxnSpPr>
            <p:cNvPr id="48154" name="Straight Connector 33">
              <a:extLst>
                <a:ext uri="{FF2B5EF4-FFF2-40B4-BE49-F238E27FC236}">
                  <a16:creationId xmlns:a16="http://schemas.microsoft.com/office/drawing/2014/main" id="{D6BF9465-4FF1-645D-B68D-283F9341ECCF}"/>
                </a:ext>
              </a:extLst>
            </p:cNvPr>
            <p:cNvCxnSpPr>
              <a:cxnSpLocks noChangeShapeType="1"/>
            </p:cNvCxnSpPr>
            <p:nvPr/>
          </p:nvCxnSpPr>
          <p:spPr bwMode="auto">
            <a:xfrm flipV="1">
              <a:off x="8008791" y="2516266"/>
              <a:ext cx="1144404" cy="1826073"/>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Oval 32">
              <a:extLst>
                <a:ext uri="{FF2B5EF4-FFF2-40B4-BE49-F238E27FC236}">
                  <a16:creationId xmlns:a16="http://schemas.microsoft.com/office/drawing/2014/main" id="{E653AA26-0648-6C3E-7753-AD5236394E5F}"/>
                </a:ext>
              </a:extLst>
            </p:cNvPr>
            <p:cNvSpPr>
              <a:spLocks noChangeArrowheads="1"/>
            </p:cNvSpPr>
            <p:nvPr/>
          </p:nvSpPr>
          <p:spPr bwMode="auto">
            <a:xfrm>
              <a:off x="6379891" y="4212010"/>
              <a:ext cx="277812" cy="279192"/>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10</a:t>
              </a:r>
            </a:p>
          </p:txBody>
        </p:sp>
      </p:grpSp>
      <p:grpSp>
        <p:nvGrpSpPr>
          <p:cNvPr id="48138" name="Group 37">
            <a:extLst>
              <a:ext uri="{FF2B5EF4-FFF2-40B4-BE49-F238E27FC236}">
                <a16:creationId xmlns:a16="http://schemas.microsoft.com/office/drawing/2014/main" id="{F6AD7478-16F4-9C08-6026-C349F8017043}"/>
              </a:ext>
            </a:extLst>
          </p:cNvPr>
          <p:cNvGrpSpPr>
            <a:grpSpLocks/>
          </p:cNvGrpSpPr>
          <p:nvPr/>
        </p:nvGrpSpPr>
        <p:grpSpPr bwMode="auto">
          <a:xfrm>
            <a:off x="5943600" y="884238"/>
            <a:ext cx="2432050" cy="1554162"/>
            <a:chOff x="3680156" y="2666760"/>
            <a:chExt cx="2634896" cy="1370117"/>
          </a:xfrm>
        </p:grpSpPr>
        <p:sp>
          <p:nvSpPr>
            <p:cNvPr id="40" name="TextBox 39">
              <a:extLst>
                <a:ext uri="{FF2B5EF4-FFF2-40B4-BE49-F238E27FC236}">
                  <a16:creationId xmlns:a16="http://schemas.microsoft.com/office/drawing/2014/main" id="{4B7598F0-95FC-70BF-A46F-66E91F2F13A8}"/>
                </a:ext>
              </a:extLst>
            </p:cNvPr>
            <p:cNvSpPr txBox="1">
              <a:spLocks noChangeArrowheads="1"/>
            </p:cNvSpPr>
            <p:nvPr/>
          </p:nvSpPr>
          <p:spPr bwMode="auto">
            <a:xfrm>
              <a:off x="3807429" y="2820706"/>
              <a:ext cx="1709586" cy="407256"/>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on </a:t>
              </a:r>
              <a:r>
                <a:rPr lang="en-US" altLang="en-US" sz="800" dirty="0"/>
                <a:t>Download PDF </a:t>
              </a:r>
              <a:r>
                <a:rPr lang="en-US" altLang="en-US" sz="800" b="0" dirty="0"/>
                <a:t>button to obtain the </a:t>
              </a:r>
              <a:r>
                <a:rPr lang="en-US" altLang="en-US" sz="800" dirty="0"/>
                <a:t>Test Data Specification </a:t>
              </a:r>
              <a:r>
                <a:rPr lang="en-US" altLang="en-US" sz="800" b="0" dirty="0"/>
                <a:t>document</a:t>
              </a:r>
              <a:r>
                <a:rPr lang="en-US" altLang="en-US" sz="800" dirty="0"/>
                <a:t>.</a:t>
              </a:r>
            </a:p>
          </p:txBody>
        </p:sp>
        <p:sp>
          <p:nvSpPr>
            <p:cNvPr id="41" name="Oval 40">
              <a:extLst>
                <a:ext uri="{FF2B5EF4-FFF2-40B4-BE49-F238E27FC236}">
                  <a16:creationId xmlns:a16="http://schemas.microsoft.com/office/drawing/2014/main" id="{A383DDDF-F5E7-D673-C948-001515B86070}"/>
                </a:ext>
              </a:extLst>
            </p:cNvPr>
            <p:cNvSpPr>
              <a:spLocks noChangeArrowheads="1"/>
            </p:cNvSpPr>
            <p:nvPr/>
          </p:nvSpPr>
          <p:spPr bwMode="auto">
            <a:xfrm>
              <a:off x="3680156" y="2666760"/>
              <a:ext cx="294104" cy="251911"/>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11</a:t>
              </a:r>
            </a:p>
          </p:txBody>
        </p:sp>
        <p:cxnSp>
          <p:nvCxnSpPr>
            <p:cNvPr id="48150" name="Straight Connector 21">
              <a:extLst>
                <a:ext uri="{FF2B5EF4-FFF2-40B4-BE49-F238E27FC236}">
                  <a16:creationId xmlns:a16="http://schemas.microsoft.com/office/drawing/2014/main" id="{FD3D71B2-9C05-62E2-C915-07EBD0326588}"/>
                </a:ext>
              </a:extLst>
            </p:cNvPr>
            <p:cNvCxnSpPr>
              <a:cxnSpLocks noChangeShapeType="1"/>
            </p:cNvCxnSpPr>
            <p:nvPr/>
          </p:nvCxnSpPr>
          <p:spPr bwMode="auto">
            <a:xfrm>
              <a:off x="4854865" y="3228194"/>
              <a:ext cx="1460187" cy="808683"/>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 name="Group 5">
            <a:extLst>
              <a:ext uri="{FF2B5EF4-FFF2-40B4-BE49-F238E27FC236}">
                <a16:creationId xmlns:a16="http://schemas.microsoft.com/office/drawing/2014/main" id="{FAF263CE-2355-0478-5077-6B81F497A91F}"/>
              </a:ext>
            </a:extLst>
          </p:cNvPr>
          <p:cNvGrpSpPr/>
          <p:nvPr/>
        </p:nvGrpSpPr>
        <p:grpSpPr>
          <a:xfrm>
            <a:off x="3015463" y="2728913"/>
            <a:ext cx="2378075" cy="2968625"/>
            <a:chOff x="3173413" y="3009900"/>
            <a:chExt cx="2378075" cy="2968625"/>
          </a:xfrm>
        </p:grpSpPr>
        <p:cxnSp>
          <p:nvCxnSpPr>
            <p:cNvPr id="48136" name="Straight Connector 15">
              <a:extLst>
                <a:ext uri="{FF2B5EF4-FFF2-40B4-BE49-F238E27FC236}">
                  <a16:creationId xmlns:a16="http://schemas.microsoft.com/office/drawing/2014/main" id="{1BE6DA67-38AF-9D90-46D1-79179BDC60FE}"/>
                </a:ext>
              </a:extLst>
            </p:cNvPr>
            <p:cNvCxnSpPr>
              <a:cxnSpLocks noChangeShapeType="1"/>
            </p:cNvCxnSpPr>
            <p:nvPr/>
          </p:nvCxnSpPr>
          <p:spPr bwMode="auto">
            <a:xfrm flipH="1" flipV="1">
              <a:off x="3173413" y="3009900"/>
              <a:ext cx="874712" cy="2506663"/>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8137" name="Group 34">
              <a:extLst>
                <a:ext uri="{FF2B5EF4-FFF2-40B4-BE49-F238E27FC236}">
                  <a16:creationId xmlns:a16="http://schemas.microsoft.com/office/drawing/2014/main" id="{75ABC36E-F392-8AF5-C233-B1CB7B681034}"/>
                </a:ext>
              </a:extLst>
            </p:cNvPr>
            <p:cNvGrpSpPr>
              <a:grpSpLocks/>
            </p:cNvGrpSpPr>
            <p:nvPr/>
          </p:nvGrpSpPr>
          <p:grpSpPr bwMode="auto">
            <a:xfrm>
              <a:off x="3449638" y="5427663"/>
              <a:ext cx="2101850" cy="550862"/>
              <a:chOff x="5733679" y="120294"/>
              <a:chExt cx="1479316" cy="551410"/>
            </a:xfrm>
          </p:grpSpPr>
          <p:sp>
            <p:nvSpPr>
              <p:cNvPr id="37" name="TextBox 36">
                <a:extLst>
                  <a:ext uri="{FF2B5EF4-FFF2-40B4-BE49-F238E27FC236}">
                    <a16:creationId xmlns:a16="http://schemas.microsoft.com/office/drawing/2014/main" id="{CDDC7C80-893B-5C7B-F7C7-67993E5392AF}"/>
                  </a:ext>
                </a:extLst>
              </p:cNvPr>
              <p:cNvSpPr txBox="1">
                <a:spLocks noChangeArrowheads="1"/>
              </p:cNvSpPr>
              <p:nvPr/>
            </p:nvSpPr>
            <p:spPr bwMode="auto">
              <a:xfrm>
                <a:off x="5858818" y="209282"/>
                <a:ext cx="1354177" cy="462422"/>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ja-JP" sz="800" b="0" dirty="0"/>
                  <a:t>Select the tab for each section to view just the specified information, e.g., </a:t>
                </a:r>
                <a:r>
                  <a:rPr lang="en-US" altLang="ja-JP" sz="800" b="0" i="1" dirty="0"/>
                  <a:t>Visit Information</a:t>
                </a:r>
                <a:r>
                  <a:rPr lang="en-US" altLang="ja-JP" sz="800" b="0" dirty="0"/>
                  <a:t>.</a:t>
                </a:r>
                <a:endParaRPr lang="en-US" altLang="en-US" sz="800" b="0" i="1" dirty="0"/>
              </a:p>
            </p:txBody>
          </p:sp>
          <p:sp>
            <p:nvSpPr>
              <p:cNvPr id="38" name="Oval 37">
                <a:extLst>
                  <a:ext uri="{FF2B5EF4-FFF2-40B4-BE49-F238E27FC236}">
                    <a16:creationId xmlns:a16="http://schemas.microsoft.com/office/drawing/2014/main" id="{7765EBD3-347B-AB33-9212-D2AB61EAB382}"/>
                  </a:ext>
                </a:extLst>
              </p:cNvPr>
              <p:cNvSpPr>
                <a:spLocks noChangeArrowheads="1"/>
              </p:cNvSpPr>
              <p:nvPr/>
            </p:nvSpPr>
            <p:spPr bwMode="auto">
              <a:xfrm>
                <a:off x="5733679" y="120294"/>
                <a:ext cx="189942" cy="279678"/>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dirty="0">
                    <a:solidFill>
                      <a:schemeClr val="bg1"/>
                    </a:solidFill>
                    <a:latin typeface="+mj-lt"/>
                  </a:rPr>
                  <a:t>9</a:t>
                </a:r>
                <a:endParaRPr lang="en-US" sz="1200" b="0" dirty="0">
                  <a:solidFill>
                    <a:schemeClr val="bg1"/>
                  </a:solidFill>
                  <a:latin typeface="+mj-lt"/>
                  <a:ea typeface="+mn-ea"/>
                </a:endParaRPr>
              </a:p>
            </p:txBody>
          </p:sp>
        </p:grpSp>
        <p:cxnSp>
          <p:nvCxnSpPr>
            <p:cNvPr id="48139" name="Straight Connector 56">
              <a:extLst>
                <a:ext uri="{FF2B5EF4-FFF2-40B4-BE49-F238E27FC236}">
                  <a16:creationId xmlns:a16="http://schemas.microsoft.com/office/drawing/2014/main" id="{95FE1D9A-5F0D-88D7-8A05-368A5E60F0EC}"/>
                </a:ext>
              </a:extLst>
            </p:cNvPr>
            <p:cNvCxnSpPr>
              <a:cxnSpLocks noChangeShapeType="1"/>
            </p:cNvCxnSpPr>
            <p:nvPr/>
          </p:nvCxnSpPr>
          <p:spPr bwMode="auto">
            <a:xfrm>
              <a:off x="3173413" y="3013213"/>
              <a:ext cx="623148"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40" name="Straight Connector 22">
              <a:extLst>
                <a:ext uri="{FF2B5EF4-FFF2-40B4-BE49-F238E27FC236}">
                  <a16:creationId xmlns:a16="http://schemas.microsoft.com/office/drawing/2014/main" id="{A4A68983-1B7B-7978-DE73-BA5AEDBB477C}"/>
                </a:ext>
              </a:extLst>
            </p:cNvPr>
            <p:cNvCxnSpPr>
              <a:cxnSpLocks noChangeShapeType="1"/>
            </p:cNvCxnSpPr>
            <p:nvPr/>
          </p:nvCxnSpPr>
          <p:spPr bwMode="auto">
            <a:xfrm>
              <a:off x="3796561" y="3009900"/>
              <a:ext cx="476189"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79CA865-B5B0-6C64-A424-FF6013CF42B8}"/>
              </a:ext>
            </a:extLst>
          </p:cNvPr>
          <p:cNvPicPr>
            <a:picLocks noChangeAspect="1"/>
          </p:cNvPicPr>
          <p:nvPr/>
        </p:nvPicPr>
        <p:blipFill>
          <a:blip r:embed="rId2"/>
          <a:stretch>
            <a:fillRect/>
          </a:stretch>
        </p:blipFill>
        <p:spPr>
          <a:xfrm>
            <a:off x="152400" y="1476518"/>
            <a:ext cx="8737600" cy="3029342"/>
          </a:xfrm>
          <a:prstGeom prst="rect">
            <a:avLst/>
          </a:prstGeom>
          <a:ln>
            <a:solidFill>
              <a:schemeClr val="tx1"/>
            </a:solidFill>
          </a:ln>
        </p:spPr>
      </p:pic>
      <p:sp>
        <p:nvSpPr>
          <p:cNvPr id="49155" name="Title 1">
            <a:extLst>
              <a:ext uri="{FF2B5EF4-FFF2-40B4-BE49-F238E27FC236}">
                <a16:creationId xmlns:a16="http://schemas.microsoft.com/office/drawing/2014/main" id="{D90D0FB3-F1EC-9385-5CB3-0F21FCBA706E}"/>
              </a:ext>
            </a:extLst>
          </p:cNvPr>
          <p:cNvSpPr>
            <a:spLocks noGrp="1" noChangeArrowheads="1"/>
          </p:cNvSpPr>
          <p:nvPr>
            <p:ph type="title"/>
          </p:nvPr>
        </p:nvSpPr>
        <p:spPr>
          <a:xfrm>
            <a:off x="287338" y="277813"/>
            <a:ext cx="8229600" cy="461962"/>
          </a:xfrm>
        </p:spPr>
        <p:txBody>
          <a:bodyPr/>
          <a:lstStyle/>
          <a:p>
            <a:r>
              <a:rPr lang="en-US" altLang="en-US"/>
              <a:t>Context-based Test Step Level Testing – Message Content</a:t>
            </a:r>
          </a:p>
        </p:txBody>
      </p:sp>
      <p:grpSp>
        <p:nvGrpSpPr>
          <p:cNvPr id="49156" name="Group 37">
            <a:extLst>
              <a:ext uri="{FF2B5EF4-FFF2-40B4-BE49-F238E27FC236}">
                <a16:creationId xmlns:a16="http://schemas.microsoft.com/office/drawing/2014/main" id="{BB122BD7-BFDB-6439-A57A-3DE8BD3B992F}"/>
              </a:ext>
            </a:extLst>
          </p:cNvPr>
          <p:cNvGrpSpPr>
            <a:grpSpLocks/>
          </p:cNvGrpSpPr>
          <p:nvPr/>
        </p:nvGrpSpPr>
        <p:grpSpPr bwMode="auto">
          <a:xfrm>
            <a:off x="485775" y="3146425"/>
            <a:ext cx="2146300" cy="579438"/>
            <a:chOff x="2085295" y="2880703"/>
            <a:chExt cx="2326495" cy="511391"/>
          </a:xfrm>
        </p:grpSpPr>
        <p:sp>
          <p:nvSpPr>
            <p:cNvPr id="8" name="TextBox 7">
              <a:extLst>
                <a:ext uri="{FF2B5EF4-FFF2-40B4-BE49-F238E27FC236}">
                  <a16:creationId xmlns:a16="http://schemas.microsoft.com/office/drawing/2014/main" id="{5841CB03-1013-35EF-885D-19DBE3E0BD40}"/>
                </a:ext>
              </a:extLst>
            </p:cNvPr>
            <p:cNvSpPr txBox="1">
              <a:spLocks noChangeArrowheads="1"/>
            </p:cNvSpPr>
            <p:nvPr/>
          </p:nvSpPr>
          <p:spPr bwMode="auto">
            <a:xfrm>
              <a:off x="2233282" y="2984382"/>
              <a:ext cx="1584839" cy="407712"/>
            </a:xfrm>
            <a:prstGeom prst="rect">
              <a:avLst/>
            </a:prstGeom>
            <a:solidFill>
              <a:srgbClr val="CCFFCC"/>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a:defRPr/>
              </a:pPr>
              <a:r>
                <a:rPr lang="en-US" altLang="ja-JP" sz="800" dirty="0">
                  <a:solidFill>
                    <a:srgbClr val="000000"/>
                  </a:solidFill>
                </a:rPr>
                <a:t>Location </a:t>
              </a:r>
              <a:r>
                <a:rPr lang="en-US" altLang="ja-JP" sz="800" b="0" dirty="0">
                  <a:solidFill>
                    <a:srgbClr val="000000"/>
                  </a:solidFill>
                </a:rPr>
                <a:t>indicates the location of a data element within the HL7 message.</a:t>
              </a:r>
              <a:endParaRPr lang="en-US" altLang="en-US" sz="800" b="0" dirty="0">
                <a:solidFill>
                  <a:srgbClr val="000000"/>
                </a:solidFill>
              </a:endParaRPr>
            </a:p>
          </p:txBody>
        </p:sp>
        <p:sp>
          <p:nvSpPr>
            <p:cNvPr id="9" name="Oval 8">
              <a:extLst>
                <a:ext uri="{FF2B5EF4-FFF2-40B4-BE49-F238E27FC236}">
                  <a16:creationId xmlns:a16="http://schemas.microsoft.com/office/drawing/2014/main" id="{DD21EF41-A4ED-CCFA-0127-60BD712F4013}"/>
                </a:ext>
              </a:extLst>
            </p:cNvPr>
            <p:cNvSpPr>
              <a:spLocks noChangeArrowheads="1"/>
            </p:cNvSpPr>
            <p:nvPr/>
          </p:nvSpPr>
          <p:spPr bwMode="auto">
            <a:xfrm>
              <a:off x="2085295" y="2880703"/>
              <a:ext cx="294254" cy="246588"/>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800" b="0" dirty="0">
                  <a:solidFill>
                    <a:schemeClr val="bg1"/>
                  </a:solidFill>
                  <a:latin typeface="+mj-lt"/>
                  <a:ea typeface="+mn-ea"/>
                </a:rPr>
                <a:t>Info</a:t>
              </a:r>
              <a:endParaRPr lang="en-US" sz="1200" b="0" dirty="0">
                <a:solidFill>
                  <a:schemeClr val="bg1"/>
                </a:solidFill>
                <a:latin typeface="+mj-lt"/>
                <a:ea typeface="+mn-ea"/>
              </a:endParaRPr>
            </a:p>
          </p:txBody>
        </p:sp>
        <p:cxnSp>
          <p:nvCxnSpPr>
            <p:cNvPr id="49193" name="Straight Connector 9">
              <a:extLst>
                <a:ext uri="{FF2B5EF4-FFF2-40B4-BE49-F238E27FC236}">
                  <a16:creationId xmlns:a16="http://schemas.microsoft.com/office/drawing/2014/main" id="{1E09274B-C699-A16F-15FD-A322377F7948}"/>
                </a:ext>
              </a:extLst>
            </p:cNvPr>
            <p:cNvCxnSpPr>
              <a:cxnSpLocks noChangeShapeType="1"/>
              <a:stCxn id="8" idx="3"/>
            </p:cNvCxnSpPr>
            <p:nvPr/>
          </p:nvCxnSpPr>
          <p:spPr bwMode="auto">
            <a:xfrm flipV="1">
              <a:off x="3818407" y="3087904"/>
              <a:ext cx="593383" cy="100334"/>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9157" name="Straight Connector 15">
            <a:extLst>
              <a:ext uri="{FF2B5EF4-FFF2-40B4-BE49-F238E27FC236}">
                <a16:creationId xmlns:a16="http://schemas.microsoft.com/office/drawing/2014/main" id="{F97A3C77-C0C6-924B-CDC0-9B71175F10B8}"/>
              </a:ext>
            </a:extLst>
          </p:cNvPr>
          <p:cNvCxnSpPr>
            <a:cxnSpLocks noChangeShapeType="1"/>
            <a:stCxn id="17" idx="3"/>
          </p:cNvCxnSpPr>
          <p:nvPr/>
        </p:nvCxnSpPr>
        <p:spPr bwMode="auto">
          <a:xfrm flipV="1">
            <a:off x="2986088" y="4405847"/>
            <a:ext cx="3973513" cy="1236129"/>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9158" name="Group 2">
            <a:extLst>
              <a:ext uri="{FF2B5EF4-FFF2-40B4-BE49-F238E27FC236}">
                <a16:creationId xmlns:a16="http://schemas.microsoft.com/office/drawing/2014/main" id="{47B6E2C9-DA40-F8C8-1D81-F9991F734A51}"/>
              </a:ext>
            </a:extLst>
          </p:cNvPr>
          <p:cNvGrpSpPr>
            <a:grpSpLocks/>
          </p:cNvGrpSpPr>
          <p:nvPr/>
        </p:nvGrpSpPr>
        <p:grpSpPr bwMode="auto">
          <a:xfrm>
            <a:off x="255587" y="774700"/>
            <a:ext cx="3554412" cy="1282700"/>
            <a:chOff x="4970463" y="1276350"/>
            <a:chExt cx="3554814" cy="1281527"/>
          </a:xfrm>
        </p:grpSpPr>
        <p:sp>
          <p:nvSpPr>
            <p:cNvPr id="11" name="TextBox 10">
              <a:extLst>
                <a:ext uri="{FF2B5EF4-FFF2-40B4-BE49-F238E27FC236}">
                  <a16:creationId xmlns:a16="http://schemas.microsoft.com/office/drawing/2014/main" id="{E2DE636E-DBB7-481C-3193-CD86643A5F24}"/>
                </a:ext>
              </a:extLst>
            </p:cNvPr>
            <p:cNvSpPr txBox="1">
              <a:spLocks noChangeArrowheads="1"/>
            </p:cNvSpPr>
            <p:nvPr/>
          </p:nvSpPr>
          <p:spPr bwMode="auto">
            <a:xfrm>
              <a:off x="5172098" y="1411165"/>
              <a:ext cx="2051282" cy="461540"/>
            </a:xfrm>
            <a:prstGeom prst="rect">
              <a:avLst/>
            </a:prstGeom>
            <a:solidFill>
              <a:srgbClr val="F2EECE"/>
            </a:solidFill>
            <a:ln w="28575">
              <a:solidFill>
                <a:schemeClr val="tx1">
                  <a:lumMod val="50000"/>
                  <a:lumOff val="50000"/>
                </a:schemeClr>
              </a:solidFill>
              <a:miter lim="800000"/>
              <a:headEnd/>
              <a:tailEnd/>
            </a:ln>
          </p:spPr>
          <p:txBody>
            <a:bodyPr anchor="ct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a:defRPr/>
              </a:pPr>
              <a:r>
                <a:rPr lang="en-US" altLang="en-US" sz="800" b="0" dirty="0">
                  <a:solidFill>
                    <a:srgbClr val="000000"/>
                  </a:solidFill>
                </a:rPr>
                <a:t>Click on the </a:t>
              </a:r>
              <a:r>
                <a:rPr lang="en-US" altLang="ja-JP" sz="800" dirty="0">
                  <a:solidFill>
                    <a:srgbClr val="000000"/>
                  </a:solidFill>
                </a:rPr>
                <a:t>Message Content </a:t>
              </a:r>
              <a:r>
                <a:rPr lang="en-US" altLang="ja-JP" sz="800" b="0" dirty="0">
                  <a:solidFill>
                    <a:srgbClr val="000000"/>
                  </a:solidFill>
                </a:rPr>
                <a:t>tab to view </a:t>
              </a:r>
              <a:r>
                <a:rPr lang="en-US" sz="800" b="0" dirty="0"/>
                <a:t>a conformant message instance for the Test Step.</a:t>
              </a:r>
              <a:endParaRPr lang="en-US" altLang="en-US" sz="800" b="0" dirty="0">
                <a:solidFill>
                  <a:srgbClr val="000000"/>
                </a:solidFill>
              </a:endParaRPr>
            </a:p>
          </p:txBody>
        </p:sp>
        <p:sp>
          <p:nvSpPr>
            <p:cNvPr id="27" name="Oval 26">
              <a:extLst>
                <a:ext uri="{FF2B5EF4-FFF2-40B4-BE49-F238E27FC236}">
                  <a16:creationId xmlns:a16="http://schemas.microsoft.com/office/drawing/2014/main" id="{94A5FA6F-484F-AB13-95D7-0BD28F14E05A}"/>
                </a:ext>
              </a:extLst>
            </p:cNvPr>
            <p:cNvSpPr>
              <a:spLocks noChangeArrowheads="1"/>
            </p:cNvSpPr>
            <p:nvPr/>
          </p:nvSpPr>
          <p:spPr bwMode="auto">
            <a:xfrm>
              <a:off x="4970463" y="1276350"/>
              <a:ext cx="325474" cy="27914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12</a:t>
              </a:r>
            </a:p>
          </p:txBody>
        </p:sp>
        <p:cxnSp>
          <p:nvCxnSpPr>
            <p:cNvPr id="49190" name="Straight Connector 33">
              <a:extLst>
                <a:ext uri="{FF2B5EF4-FFF2-40B4-BE49-F238E27FC236}">
                  <a16:creationId xmlns:a16="http://schemas.microsoft.com/office/drawing/2014/main" id="{BD3C8C09-832D-E377-633D-5A82592F76CF}"/>
                </a:ext>
              </a:extLst>
            </p:cNvPr>
            <p:cNvCxnSpPr>
              <a:cxnSpLocks noChangeShapeType="1"/>
            </p:cNvCxnSpPr>
            <p:nvPr/>
          </p:nvCxnSpPr>
          <p:spPr bwMode="auto">
            <a:xfrm>
              <a:off x="7218554" y="1872175"/>
              <a:ext cx="1306723" cy="685702"/>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8" name="TextBox 17">
            <a:extLst>
              <a:ext uri="{FF2B5EF4-FFF2-40B4-BE49-F238E27FC236}">
                <a16:creationId xmlns:a16="http://schemas.microsoft.com/office/drawing/2014/main" id="{ABC37FBB-CC85-7CB6-B172-316DBD2FDCFF}"/>
              </a:ext>
            </a:extLst>
          </p:cNvPr>
          <p:cNvSpPr txBox="1">
            <a:spLocks noChangeArrowheads="1"/>
          </p:cNvSpPr>
          <p:nvPr/>
        </p:nvSpPr>
        <p:spPr bwMode="auto">
          <a:xfrm>
            <a:off x="679450" y="4627563"/>
            <a:ext cx="1428750" cy="461962"/>
          </a:xfrm>
          <a:prstGeom prst="rect">
            <a:avLst/>
          </a:prstGeom>
          <a:solidFill>
            <a:srgbClr val="CCFFCC"/>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dirty="0">
                <a:solidFill>
                  <a:srgbClr val="000000"/>
                </a:solidFill>
                <a:ea typeface="+mn-ea"/>
              </a:rPr>
              <a:t>Value</a:t>
            </a:r>
            <a:r>
              <a:rPr lang="en-US" sz="800" b="0" dirty="0">
                <a:solidFill>
                  <a:srgbClr val="000000"/>
                </a:solidFill>
                <a:ea typeface="+mn-ea"/>
              </a:rPr>
              <a:t> (</a:t>
            </a:r>
            <a:r>
              <a:rPr lang="en-US" sz="800" dirty="0">
                <a:solidFill>
                  <a:srgbClr val="000000"/>
                </a:solidFill>
                <a:ea typeface="+mn-ea"/>
              </a:rPr>
              <a:t>Data</a:t>
            </a:r>
            <a:r>
              <a:rPr lang="en-US" sz="800" b="0" dirty="0">
                <a:solidFill>
                  <a:srgbClr val="000000"/>
                </a:solidFill>
                <a:ea typeface="+mn-ea"/>
              </a:rPr>
              <a:t>) for each data element is displayed. (e.g. Identifier Code for Race).</a:t>
            </a:r>
          </a:p>
        </p:txBody>
      </p:sp>
      <p:cxnSp>
        <p:nvCxnSpPr>
          <p:cNvPr id="49160" name="Straight Connector 28">
            <a:extLst>
              <a:ext uri="{FF2B5EF4-FFF2-40B4-BE49-F238E27FC236}">
                <a16:creationId xmlns:a16="http://schemas.microsoft.com/office/drawing/2014/main" id="{D94BA631-4053-737A-BB2D-622C07394072}"/>
              </a:ext>
            </a:extLst>
          </p:cNvPr>
          <p:cNvCxnSpPr>
            <a:cxnSpLocks noChangeShapeType="1"/>
            <a:stCxn id="18" idx="3"/>
          </p:cNvCxnSpPr>
          <p:nvPr/>
        </p:nvCxnSpPr>
        <p:spPr bwMode="auto">
          <a:xfrm flipV="1">
            <a:off x="2108200" y="4085431"/>
            <a:ext cx="3378200" cy="773113"/>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9161" name="Group 14">
            <a:extLst>
              <a:ext uri="{FF2B5EF4-FFF2-40B4-BE49-F238E27FC236}">
                <a16:creationId xmlns:a16="http://schemas.microsoft.com/office/drawing/2014/main" id="{50A6FCDB-6F9A-0E2C-6A62-0D2390103DD7}"/>
              </a:ext>
            </a:extLst>
          </p:cNvPr>
          <p:cNvGrpSpPr>
            <a:grpSpLocks/>
          </p:cNvGrpSpPr>
          <p:nvPr/>
        </p:nvGrpSpPr>
        <p:grpSpPr bwMode="auto">
          <a:xfrm>
            <a:off x="419758" y="3820060"/>
            <a:ext cx="3618842" cy="490538"/>
            <a:chOff x="490537" y="3940718"/>
            <a:chExt cx="3619142" cy="489366"/>
          </a:xfrm>
        </p:grpSpPr>
        <p:sp>
          <p:nvSpPr>
            <p:cNvPr id="19" name="TextBox 18">
              <a:extLst>
                <a:ext uri="{FF2B5EF4-FFF2-40B4-BE49-F238E27FC236}">
                  <a16:creationId xmlns:a16="http://schemas.microsoft.com/office/drawing/2014/main" id="{5E7151C0-917E-10D3-545A-2EEB83AE9342}"/>
                </a:ext>
              </a:extLst>
            </p:cNvPr>
            <p:cNvSpPr txBox="1">
              <a:spLocks noChangeArrowheads="1"/>
            </p:cNvSpPr>
            <p:nvPr/>
          </p:nvSpPr>
          <p:spPr bwMode="auto">
            <a:xfrm>
              <a:off x="633424" y="4091171"/>
              <a:ext cx="1260579" cy="338913"/>
            </a:xfrm>
            <a:prstGeom prst="rect">
              <a:avLst/>
            </a:prstGeom>
            <a:solidFill>
              <a:srgbClr val="CCFFCC"/>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a:defRPr/>
              </a:pPr>
              <a:r>
                <a:rPr lang="en-US" altLang="en-US" sz="800" dirty="0">
                  <a:solidFill>
                    <a:srgbClr val="000000"/>
                  </a:solidFill>
                </a:rPr>
                <a:t>Name</a:t>
              </a:r>
              <a:r>
                <a:rPr lang="en-US" altLang="en-US" sz="800" b="0" dirty="0">
                  <a:solidFill>
                    <a:srgbClr val="000000"/>
                  </a:solidFill>
                </a:rPr>
                <a:t> of each </a:t>
              </a:r>
              <a:r>
                <a:rPr lang="en-US" altLang="ja-JP" sz="800" dirty="0">
                  <a:solidFill>
                    <a:srgbClr val="000000"/>
                  </a:solidFill>
                </a:rPr>
                <a:t>Data Element </a:t>
              </a:r>
              <a:r>
                <a:rPr lang="en-US" altLang="ja-JP" sz="800" b="0" dirty="0">
                  <a:solidFill>
                    <a:srgbClr val="000000"/>
                  </a:solidFill>
                </a:rPr>
                <a:t>is displayed.</a:t>
              </a:r>
              <a:endParaRPr lang="en-US" altLang="en-US" sz="800" b="0" dirty="0">
                <a:solidFill>
                  <a:srgbClr val="000000"/>
                </a:solidFill>
              </a:endParaRPr>
            </a:p>
          </p:txBody>
        </p:sp>
        <p:cxnSp>
          <p:nvCxnSpPr>
            <p:cNvPr id="49186" name="Straight Connector 29">
              <a:extLst>
                <a:ext uri="{FF2B5EF4-FFF2-40B4-BE49-F238E27FC236}">
                  <a16:creationId xmlns:a16="http://schemas.microsoft.com/office/drawing/2014/main" id="{BD1BC7A4-148C-66CB-2B47-22C248E74244}"/>
                </a:ext>
              </a:extLst>
            </p:cNvPr>
            <p:cNvCxnSpPr>
              <a:cxnSpLocks noChangeShapeType="1"/>
              <a:stCxn id="19" idx="3"/>
            </p:cNvCxnSpPr>
            <p:nvPr/>
          </p:nvCxnSpPr>
          <p:spPr bwMode="auto">
            <a:xfrm flipV="1">
              <a:off x="1894003" y="4124369"/>
              <a:ext cx="2215676" cy="136259"/>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Oval 42">
              <a:extLst>
                <a:ext uri="{FF2B5EF4-FFF2-40B4-BE49-F238E27FC236}">
                  <a16:creationId xmlns:a16="http://schemas.microsoft.com/office/drawing/2014/main" id="{007E41EA-0494-A338-BD45-225B2E5D4131}"/>
                </a:ext>
              </a:extLst>
            </p:cNvPr>
            <p:cNvSpPr>
              <a:spLocks noChangeArrowheads="1"/>
            </p:cNvSpPr>
            <p:nvPr/>
          </p:nvSpPr>
          <p:spPr bwMode="auto">
            <a:xfrm>
              <a:off x="490537" y="3940718"/>
              <a:ext cx="287361" cy="278732"/>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900" b="0" dirty="0">
                  <a:solidFill>
                    <a:schemeClr val="bg1"/>
                  </a:solidFill>
                  <a:latin typeface="+mj-lt"/>
                  <a:ea typeface="+mn-ea"/>
                </a:rPr>
                <a:t>Info</a:t>
              </a:r>
              <a:endParaRPr lang="en-US" sz="1200" b="0" dirty="0">
                <a:solidFill>
                  <a:schemeClr val="bg1"/>
                </a:solidFill>
                <a:latin typeface="+mj-lt"/>
                <a:ea typeface="+mn-ea"/>
              </a:endParaRPr>
            </a:p>
          </p:txBody>
        </p:sp>
      </p:grpSp>
      <p:sp>
        <p:nvSpPr>
          <p:cNvPr id="45" name="Oval 44">
            <a:extLst>
              <a:ext uri="{FF2B5EF4-FFF2-40B4-BE49-F238E27FC236}">
                <a16:creationId xmlns:a16="http://schemas.microsoft.com/office/drawing/2014/main" id="{7E989114-4CE0-2990-B9B9-59342B5C3F73}"/>
              </a:ext>
            </a:extLst>
          </p:cNvPr>
          <p:cNvSpPr>
            <a:spLocks noChangeArrowheads="1"/>
          </p:cNvSpPr>
          <p:nvPr/>
        </p:nvSpPr>
        <p:spPr bwMode="auto">
          <a:xfrm>
            <a:off x="490538" y="4486275"/>
            <a:ext cx="295275" cy="27940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900" b="0" dirty="0">
                <a:solidFill>
                  <a:schemeClr val="bg1"/>
                </a:solidFill>
                <a:latin typeface="+mj-lt"/>
                <a:ea typeface="+mn-ea"/>
              </a:rPr>
              <a:t>Info</a:t>
            </a:r>
            <a:endParaRPr lang="en-US" sz="1200" b="0" dirty="0">
              <a:solidFill>
                <a:schemeClr val="bg1"/>
              </a:solidFill>
              <a:latin typeface="+mj-lt"/>
              <a:ea typeface="+mn-ea"/>
            </a:endParaRPr>
          </a:p>
        </p:txBody>
      </p:sp>
      <p:cxnSp>
        <p:nvCxnSpPr>
          <p:cNvPr id="49163" name="Straight Connector 49">
            <a:extLst>
              <a:ext uri="{FF2B5EF4-FFF2-40B4-BE49-F238E27FC236}">
                <a16:creationId xmlns:a16="http://schemas.microsoft.com/office/drawing/2014/main" id="{95B2C5BC-1764-3E6D-3324-49E22F2BAAD2}"/>
              </a:ext>
            </a:extLst>
          </p:cNvPr>
          <p:cNvCxnSpPr>
            <a:cxnSpLocks noChangeShapeType="1"/>
          </p:cNvCxnSpPr>
          <p:nvPr/>
        </p:nvCxnSpPr>
        <p:spPr bwMode="auto">
          <a:xfrm flipV="1">
            <a:off x="8535988" y="2327275"/>
            <a:ext cx="0" cy="2759075"/>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Box 59">
            <a:extLst>
              <a:ext uri="{FF2B5EF4-FFF2-40B4-BE49-F238E27FC236}">
                <a16:creationId xmlns:a16="http://schemas.microsoft.com/office/drawing/2014/main" id="{08BF9A53-5D6A-307A-AECF-F450E134ECD0}"/>
              </a:ext>
            </a:extLst>
          </p:cNvPr>
          <p:cNvSpPr txBox="1">
            <a:spLocks noChangeArrowheads="1"/>
          </p:cNvSpPr>
          <p:nvPr/>
        </p:nvSpPr>
        <p:spPr bwMode="auto">
          <a:xfrm>
            <a:off x="7308850" y="882650"/>
            <a:ext cx="1606550" cy="338138"/>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a:defRPr/>
            </a:pPr>
            <a:r>
              <a:rPr lang="en-US" altLang="en-US" sz="800" b="0" dirty="0">
                <a:solidFill>
                  <a:srgbClr val="000000"/>
                </a:solidFill>
              </a:rPr>
              <a:t>Click on </a:t>
            </a:r>
            <a:r>
              <a:rPr lang="en-US" altLang="ja-JP" sz="800" dirty="0">
                <a:solidFill>
                  <a:srgbClr val="000000"/>
                </a:solidFill>
              </a:rPr>
              <a:t>Load Test Step </a:t>
            </a:r>
            <a:r>
              <a:rPr lang="en-US" altLang="ja-JP" sz="800" b="0" dirty="0">
                <a:solidFill>
                  <a:srgbClr val="000000"/>
                </a:solidFill>
              </a:rPr>
              <a:t>to begin the validation process.</a:t>
            </a:r>
            <a:endParaRPr lang="en-US" altLang="en-US" sz="800" dirty="0">
              <a:solidFill>
                <a:srgbClr val="000000"/>
              </a:solidFill>
            </a:endParaRPr>
          </a:p>
        </p:txBody>
      </p:sp>
      <p:sp>
        <p:nvSpPr>
          <p:cNvPr id="65" name="Oval 64">
            <a:extLst>
              <a:ext uri="{FF2B5EF4-FFF2-40B4-BE49-F238E27FC236}">
                <a16:creationId xmlns:a16="http://schemas.microsoft.com/office/drawing/2014/main" id="{9650F574-69AD-55D7-2442-EE3717543703}"/>
              </a:ext>
            </a:extLst>
          </p:cNvPr>
          <p:cNvSpPr>
            <a:spLocks noChangeArrowheads="1"/>
          </p:cNvSpPr>
          <p:nvPr/>
        </p:nvSpPr>
        <p:spPr bwMode="auto">
          <a:xfrm>
            <a:off x="7145338" y="711200"/>
            <a:ext cx="327025" cy="27940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16</a:t>
            </a:r>
          </a:p>
        </p:txBody>
      </p:sp>
      <p:cxnSp>
        <p:nvCxnSpPr>
          <p:cNvPr id="49166" name="Straight Connector 60">
            <a:extLst>
              <a:ext uri="{FF2B5EF4-FFF2-40B4-BE49-F238E27FC236}">
                <a16:creationId xmlns:a16="http://schemas.microsoft.com/office/drawing/2014/main" id="{51DD832F-34E1-0297-57EE-6C5850E26FFB}"/>
              </a:ext>
            </a:extLst>
          </p:cNvPr>
          <p:cNvCxnSpPr>
            <a:cxnSpLocks noChangeShapeType="1"/>
            <a:stCxn id="60" idx="2"/>
          </p:cNvCxnSpPr>
          <p:nvPr/>
        </p:nvCxnSpPr>
        <p:spPr bwMode="auto">
          <a:xfrm>
            <a:off x="8112125" y="1220788"/>
            <a:ext cx="498475" cy="683159"/>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986F83B2-86CC-01E6-46B8-D8BBDF2FFDE0}"/>
              </a:ext>
            </a:extLst>
          </p:cNvPr>
          <p:cNvSpPr txBox="1">
            <a:spLocks noChangeArrowheads="1"/>
          </p:cNvSpPr>
          <p:nvPr/>
        </p:nvSpPr>
        <p:spPr bwMode="auto">
          <a:xfrm>
            <a:off x="650875" y="5287963"/>
            <a:ext cx="2335213" cy="708025"/>
          </a:xfrm>
          <a:prstGeom prst="rect">
            <a:avLst/>
          </a:prstGeom>
          <a:solidFill>
            <a:srgbClr val="CCFFCC"/>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a:defRPr/>
            </a:pPr>
            <a:r>
              <a:rPr lang="en-US" altLang="ja-JP" sz="800" dirty="0">
                <a:solidFill>
                  <a:srgbClr val="000000"/>
                </a:solidFill>
              </a:rPr>
              <a:t>Categorization </a:t>
            </a:r>
            <a:r>
              <a:rPr lang="en-US" altLang="ja-JP" sz="800" b="0" dirty="0">
                <a:solidFill>
                  <a:srgbClr val="000000"/>
                </a:solidFill>
              </a:rPr>
              <a:t>indicates if the Value must match the test data provided (“fixed”) or can be changed. It also indicates</a:t>
            </a:r>
            <a:r>
              <a:rPr lang="en-US" altLang="ja-JP" sz="800" dirty="0">
                <a:solidFill>
                  <a:srgbClr val="000000"/>
                </a:solidFill>
              </a:rPr>
              <a:t> </a:t>
            </a:r>
            <a:r>
              <a:rPr lang="en-US" sz="800" b="0" dirty="0"/>
              <a:t>the source of the Value as well as how the Tool will validate the Value in the message.</a:t>
            </a:r>
            <a:endParaRPr lang="en-US" altLang="en-US" sz="800" b="0" dirty="0">
              <a:solidFill>
                <a:srgbClr val="000000"/>
              </a:solidFill>
            </a:endParaRPr>
          </a:p>
        </p:txBody>
      </p:sp>
      <p:sp>
        <p:nvSpPr>
          <p:cNvPr id="44" name="Oval 43">
            <a:extLst>
              <a:ext uri="{FF2B5EF4-FFF2-40B4-BE49-F238E27FC236}">
                <a16:creationId xmlns:a16="http://schemas.microsoft.com/office/drawing/2014/main" id="{2C0A5B4A-476A-75AB-C84A-80D339E888C9}"/>
              </a:ext>
            </a:extLst>
          </p:cNvPr>
          <p:cNvSpPr>
            <a:spLocks noChangeArrowheads="1"/>
          </p:cNvSpPr>
          <p:nvPr/>
        </p:nvSpPr>
        <p:spPr bwMode="auto">
          <a:xfrm>
            <a:off x="450850" y="5172075"/>
            <a:ext cx="311150" cy="27940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000" b="0" dirty="0">
                <a:solidFill>
                  <a:schemeClr val="bg1"/>
                </a:solidFill>
                <a:latin typeface="+mj-lt"/>
                <a:ea typeface="+mn-ea"/>
              </a:rPr>
              <a:t>Info</a:t>
            </a:r>
            <a:endParaRPr lang="en-US" sz="1200" b="0" dirty="0">
              <a:solidFill>
                <a:schemeClr val="bg1"/>
              </a:solidFill>
              <a:latin typeface="+mj-lt"/>
              <a:ea typeface="+mn-ea"/>
            </a:endParaRPr>
          </a:p>
        </p:txBody>
      </p:sp>
      <p:grpSp>
        <p:nvGrpSpPr>
          <p:cNvPr id="49170" name="Group 11">
            <a:extLst>
              <a:ext uri="{FF2B5EF4-FFF2-40B4-BE49-F238E27FC236}">
                <a16:creationId xmlns:a16="http://schemas.microsoft.com/office/drawing/2014/main" id="{FB820C79-2BAD-D636-1DF7-9E958DE74264}"/>
              </a:ext>
            </a:extLst>
          </p:cNvPr>
          <p:cNvGrpSpPr>
            <a:grpSpLocks/>
          </p:cNvGrpSpPr>
          <p:nvPr/>
        </p:nvGrpSpPr>
        <p:grpSpPr bwMode="auto">
          <a:xfrm>
            <a:off x="7288213" y="4800600"/>
            <a:ext cx="1682750" cy="622300"/>
            <a:chOff x="6565106" y="5427689"/>
            <a:chExt cx="1682750" cy="622300"/>
          </a:xfrm>
        </p:grpSpPr>
        <p:sp>
          <p:nvSpPr>
            <p:cNvPr id="69" name="TextBox 68">
              <a:extLst>
                <a:ext uri="{FF2B5EF4-FFF2-40B4-BE49-F238E27FC236}">
                  <a16:creationId xmlns:a16="http://schemas.microsoft.com/office/drawing/2014/main" id="{C4EE7D89-C77B-8AE5-0F87-8781082A162C}"/>
                </a:ext>
              </a:extLst>
            </p:cNvPr>
            <p:cNvSpPr txBox="1">
              <a:spLocks noChangeArrowheads="1"/>
            </p:cNvSpPr>
            <p:nvPr/>
          </p:nvSpPr>
          <p:spPr bwMode="auto">
            <a:xfrm>
              <a:off x="6671468" y="5586439"/>
              <a:ext cx="1576388" cy="463550"/>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on </a:t>
              </a:r>
              <a:r>
                <a:rPr lang="en-US" altLang="en-US" sz="800" dirty="0"/>
                <a:t>Download PDF </a:t>
              </a:r>
              <a:r>
                <a:rPr lang="en-US" altLang="en-US" sz="800" b="0" dirty="0"/>
                <a:t>button to obtain the </a:t>
              </a:r>
              <a:r>
                <a:rPr lang="en-US" altLang="en-US" sz="800" dirty="0"/>
                <a:t>Message Content </a:t>
              </a:r>
              <a:r>
                <a:rPr lang="en-US" altLang="en-US" sz="800" b="0" dirty="0"/>
                <a:t>document</a:t>
              </a:r>
              <a:r>
                <a:rPr lang="en-US" altLang="en-US" sz="800" dirty="0"/>
                <a:t>.</a:t>
              </a:r>
            </a:p>
          </p:txBody>
        </p:sp>
        <p:sp>
          <p:nvSpPr>
            <p:cNvPr id="70" name="Oval 69">
              <a:extLst>
                <a:ext uri="{FF2B5EF4-FFF2-40B4-BE49-F238E27FC236}">
                  <a16:creationId xmlns:a16="http://schemas.microsoft.com/office/drawing/2014/main" id="{3B87BEF3-641D-FA1D-4F6E-ACEE97F0F754}"/>
                </a:ext>
              </a:extLst>
            </p:cNvPr>
            <p:cNvSpPr>
              <a:spLocks noChangeArrowheads="1"/>
            </p:cNvSpPr>
            <p:nvPr/>
          </p:nvSpPr>
          <p:spPr bwMode="auto">
            <a:xfrm>
              <a:off x="6565106" y="5427689"/>
              <a:ext cx="271462" cy="28575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14</a:t>
              </a:r>
            </a:p>
          </p:txBody>
        </p:sp>
      </p:grpSp>
      <p:grpSp>
        <p:nvGrpSpPr>
          <p:cNvPr id="6" name="Group 5">
            <a:extLst>
              <a:ext uri="{FF2B5EF4-FFF2-40B4-BE49-F238E27FC236}">
                <a16:creationId xmlns:a16="http://schemas.microsoft.com/office/drawing/2014/main" id="{B7EE8B17-A20E-3833-3B4B-93E13B2103E4}"/>
              </a:ext>
            </a:extLst>
          </p:cNvPr>
          <p:cNvGrpSpPr/>
          <p:nvPr/>
        </p:nvGrpSpPr>
        <p:grpSpPr>
          <a:xfrm>
            <a:off x="215900" y="1828800"/>
            <a:ext cx="3057525" cy="1093787"/>
            <a:chOff x="215900" y="2128838"/>
            <a:chExt cx="3057525" cy="1093787"/>
          </a:xfrm>
        </p:grpSpPr>
        <p:grpSp>
          <p:nvGrpSpPr>
            <p:cNvPr id="49169" name="Group 52">
              <a:extLst>
                <a:ext uri="{FF2B5EF4-FFF2-40B4-BE49-F238E27FC236}">
                  <a16:creationId xmlns:a16="http://schemas.microsoft.com/office/drawing/2014/main" id="{867B1197-9B67-DC44-A71F-C30EF0CF129C}"/>
                </a:ext>
              </a:extLst>
            </p:cNvPr>
            <p:cNvGrpSpPr>
              <a:grpSpLocks/>
            </p:cNvGrpSpPr>
            <p:nvPr/>
          </p:nvGrpSpPr>
          <p:grpSpPr bwMode="auto">
            <a:xfrm>
              <a:off x="215900" y="2128838"/>
              <a:ext cx="2078038" cy="1093787"/>
              <a:chOff x="4141825" y="2425618"/>
              <a:chExt cx="1462336" cy="1093265"/>
            </a:xfrm>
          </p:grpSpPr>
          <p:sp>
            <p:nvSpPr>
              <p:cNvPr id="54" name="TextBox 53">
                <a:extLst>
                  <a:ext uri="{FF2B5EF4-FFF2-40B4-BE49-F238E27FC236}">
                    <a16:creationId xmlns:a16="http://schemas.microsoft.com/office/drawing/2014/main" id="{9B8EE76C-5869-F156-9813-9E1255B2B31D}"/>
                  </a:ext>
                </a:extLst>
              </p:cNvPr>
              <p:cNvSpPr txBox="1">
                <a:spLocks noChangeArrowheads="1"/>
              </p:cNvSpPr>
              <p:nvPr/>
            </p:nvSpPr>
            <p:spPr bwMode="auto">
              <a:xfrm>
                <a:off x="4249070" y="2565251"/>
                <a:ext cx="1355091" cy="953632"/>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ja-JP" sz="800" b="0" dirty="0"/>
                  <a:t>Select the tab for each segment to view just the specified message segment , e.g., </a:t>
                </a:r>
                <a:r>
                  <a:rPr lang="en-US" altLang="ja-JP" sz="800" b="0" i="1" dirty="0"/>
                  <a:t>PID</a:t>
                </a:r>
                <a:r>
                  <a:rPr lang="en-US" altLang="ja-JP" sz="800" b="0" dirty="0"/>
                  <a:t>.</a:t>
                </a:r>
              </a:p>
              <a:p>
                <a:pPr algn="ctr" eaLnBrk="1" hangingPunct="1">
                  <a:defRPr/>
                </a:pPr>
                <a:r>
                  <a:rPr lang="en-US" altLang="en-US" sz="800" b="0" dirty="0"/>
                  <a:t>OR</a:t>
                </a:r>
              </a:p>
              <a:p>
                <a:pPr algn="ctr" eaLnBrk="1" hangingPunct="1">
                  <a:defRPr/>
                </a:pPr>
                <a:r>
                  <a:rPr lang="en-US" altLang="en-US" sz="800" b="0" dirty="0">
                    <a:solidFill>
                      <a:srgbClr val="000000"/>
                    </a:solidFill>
                  </a:rPr>
                  <a:t>open</a:t>
                </a:r>
                <a:r>
                  <a:rPr lang="ja-JP" altLang="en-US" sz="800" b="0" dirty="0">
                    <a:solidFill>
                      <a:srgbClr val="000000"/>
                    </a:solidFill>
                  </a:rPr>
                  <a:t> </a:t>
                </a:r>
                <a:r>
                  <a:rPr lang="en-US" altLang="ja-JP" sz="800" b="0" dirty="0">
                    <a:solidFill>
                      <a:srgbClr val="000000"/>
                    </a:solidFill>
                  </a:rPr>
                  <a:t>a</a:t>
                </a:r>
                <a:r>
                  <a:rPr lang="ja-JP" altLang="en-US" sz="800" b="0" dirty="0">
                    <a:solidFill>
                      <a:srgbClr val="000000"/>
                    </a:solidFill>
                  </a:rPr>
                  <a:t> </a:t>
                </a:r>
                <a:r>
                  <a:rPr lang="en-US" altLang="ja-JP" sz="800" b="0" dirty="0">
                    <a:solidFill>
                      <a:srgbClr val="000000"/>
                    </a:solidFill>
                  </a:rPr>
                  <a:t>segment on</a:t>
                </a:r>
                <a:r>
                  <a:rPr lang="ja-JP" altLang="en-US" sz="800" b="0" dirty="0">
                    <a:solidFill>
                      <a:srgbClr val="000000"/>
                    </a:solidFill>
                  </a:rPr>
                  <a:t> </a:t>
                </a:r>
                <a:r>
                  <a:rPr lang="en-US" altLang="ja-JP" sz="800" b="0" dirty="0">
                    <a:solidFill>
                      <a:srgbClr val="000000"/>
                    </a:solidFill>
                  </a:rPr>
                  <a:t>the</a:t>
                </a:r>
                <a:r>
                  <a:rPr lang="ja-JP" altLang="en-US" sz="800" b="0" dirty="0">
                    <a:solidFill>
                      <a:srgbClr val="000000"/>
                    </a:solidFill>
                  </a:rPr>
                  <a:t> </a:t>
                </a:r>
                <a:r>
                  <a:rPr lang="en-US" altLang="ja-JP" sz="800" dirty="0">
                    <a:solidFill>
                      <a:srgbClr val="000000"/>
                    </a:solidFill>
                  </a:rPr>
                  <a:t>Message</a:t>
                </a:r>
                <a:r>
                  <a:rPr lang="ja-JP" altLang="en-US" sz="800" dirty="0">
                    <a:solidFill>
                      <a:srgbClr val="000000"/>
                    </a:solidFill>
                  </a:rPr>
                  <a:t> </a:t>
                </a:r>
                <a:r>
                  <a:rPr lang="en-US" altLang="ja-JP" sz="800" dirty="0">
                    <a:solidFill>
                      <a:srgbClr val="000000"/>
                    </a:solidFill>
                  </a:rPr>
                  <a:t>Content </a:t>
                </a:r>
                <a:r>
                  <a:rPr lang="en-US" altLang="ja-JP" sz="800" b="0" dirty="0">
                    <a:solidFill>
                      <a:srgbClr val="000000"/>
                    </a:solidFill>
                  </a:rPr>
                  <a:t>tab to view detailed message content.</a:t>
                </a:r>
                <a:endParaRPr lang="en-US" altLang="en-US" sz="800" b="0" i="1" dirty="0"/>
              </a:p>
            </p:txBody>
          </p:sp>
          <p:sp>
            <p:nvSpPr>
              <p:cNvPr id="55" name="Oval 54">
                <a:extLst>
                  <a:ext uri="{FF2B5EF4-FFF2-40B4-BE49-F238E27FC236}">
                    <a16:creationId xmlns:a16="http://schemas.microsoft.com/office/drawing/2014/main" id="{254A92CE-9DD7-CA9A-32F5-DB00614EC611}"/>
                  </a:ext>
                </a:extLst>
              </p:cNvPr>
              <p:cNvSpPr>
                <a:spLocks noChangeArrowheads="1"/>
              </p:cNvSpPr>
              <p:nvPr/>
            </p:nvSpPr>
            <p:spPr bwMode="auto">
              <a:xfrm>
                <a:off x="4141825" y="2425618"/>
                <a:ext cx="189914" cy="279267"/>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13</a:t>
                </a:r>
              </a:p>
            </p:txBody>
          </p:sp>
        </p:grpSp>
        <p:cxnSp>
          <p:nvCxnSpPr>
            <p:cNvPr id="49172" name="Straight Connector 15">
              <a:extLst>
                <a:ext uri="{FF2B5EF4-FFF2-40B4-BE49-F238E27FC236}">
                  <a16:creationId xmlns:a16="http://schemas.microsoft.com/office/drawing/2014/main" id="{CF819BC4-822B-8984-E121-1E16CFC84FBE}"/>
                </a:ext>
              </a:extLst>
            </p:cNvPr>
            <p:cNvCxnSpPr>
              <a:cxnSpLocks noChangeShapeType="1"/>
            </p:cNvCxnSpPr>
            <p:nvPr/>
          </p:nvCxnSpPr>
          <p:spPr bwMode="auto">
            <a:xfrm>
              <a:off x="2130425" y="2916238"/>
              <a:ext cx="372999" cy="223303"/>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3" name="Straight Connector 15">
              <a:extLst>
                <a:ext uri="{FF2B5EF4-FFF2-40B4-BE49-F238E27FC236}">
                  <a16:creationId xmlns:a16="http://schemas.microsoft.com/office/drawing/2014/main" id="{D60269A7-7A73-DB58-C4EE-95CB2C63BE2D}"/>
                </a:ext>
              </a:extLst>
            </p:cNvPr>
            <p:cNvCxnSpPr>
              <a:cxnSpLocks noChangeShapeType="1"/>
            </p:cNvCxnSpPr>
            <p:nvPr/>
          </p:nvCxnSpPr>
          <p:spPr bwMode="auto">
            <a:xfrm>
              <a:off x="1912938" y="2627313"/>
              <a:ext cx="1360487"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Group 21">
            <a:extLst>
              <a:ext uri="{FF2B5EF4-FFF2-40B4-BE49-F238E27FC236}">
                <a16:creationId xmlns:a16="http://schemas.microsoft.com/office/drawing/2014/main" id="{F827683A-CE2B-C963-8F9E-6D6DF1947C3E}"/>
              </a:ext>
            </a:extLst>
          </p:cNvPr>
          <p:cNvGrpSpPr/>
          <p:nvPr/>
        </p:nvGrpSpPr>
        <p:grpSpPr>
          <a:xfrm>
            <a:off x="3665538" y="649063"/>
            <a:ext cx="2244725" cy="1408337"/>
            <a:chOff x="4397375" y="679450"/>
            <a:chExt cx="2244725" cy="1408337"/>
          </a:xfrm>
        </p:grpSpPr>
        <p:cxnSp>
          <p:nvCxnSpPr>
            <p:cNvPr id="49171" name="Straight Connector 21">
              <a:extLst>
                <a:ext uri="{FF2B5EF4-FFF2-40B4-BE49-F238E27FC236}">
                  <a16:creationId xmlns:a16="http://schemas.microsoft.com/office/drawing/2014/main" id="{DE5668FD-846D-F020-AD82-B541C48BD86E}"/>
                </a:ext>
              </a:extLst>
            </p:cNvPr>
            <p:cNvCxnSpPr>
              <a:cxnSpLocks noChangeShapeType="1"/>
            </p:cNvCxnSpPr>
            <p:nvPr/>
          </p:nvCxnSpPr>
          <p:spPr bwMode="auto">
            <a:xfrm>
              <a:off x="5056188" y="1220788"/>
              <a:ext cx="0" cy="866999"/>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9174" name="Group 9">
              <a:extLst>
                <a:ext uri="{FF2B5EF4-FFF2-40B4-BE49-F238E27FC236}">
                  <a16:creationId xmlns:a16="http://schemas.microsoft.com/office/drawing/2014/main" id="{B9C62542-BA79-2106-8DF4-E75B4D288E35}"/>
                </a:ext>
              </a:extLst>
            </p:cNvPr>
            <p:cNvGrpSpPr>
              <a:grpSpLocks/>
            </p:cNvGrpSpPr>
            <p:nvPr/>
          </p:nvGrpSpPr>
          <p:grpSpPr bwMode="auto">
            <a:xfrm>
              <a:off x="4397375" y="679450"/>
              <a:ext cx="2244725" cy="598488"/>
              <a:chOff x="6809198" y="5494335"/>
              <a:chExt cx="2244725" cy="598487"/>
            </a:xfrm>
          </p:grpSpPr>
          <p:sp>
            <p:nvSpPr>
              <p:cNvPr id="48" name="TextBox 47">
                <a:extLst>
                  <a:ext uri="{FF2B5EF4-FFF2-40B4-BE49-F238E27FC236}">
                    <a16:creationId xmlns:a16="http://schemas.microsoft.com/office/drawing/2014/main" id="{60A64F77-4D5E-CC76-D966-6714FEA64BDA}"/>
                  </a:ext>
                </a:extLst>
              </p:cNvPr>
              <p:cNvSpPr txBox="1">
                <a:spLocks noChangeArrowheads="1"/>
              </p:cNvSpPr>
              <p:nvPr/>
            </p:nvSpPr>
            <p:spPr bwMode="auto">
              <a:xfrm>
                <a:off x="7029861" y="5630860"/>
                <a:ext cx="2024062" cy="461962"/>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a:defRPr/>
                </a:pPr>
                <a:r>
                  <a:rPr lang="en-US" altLang="en-US" sz="800" b="0" dirty="0">
                    <a:solidFill>
                      <a:srgbClr val="000000"/>
                    </a:solidFill>
                  </a:rPr>
                  <a:t>Click on the </a:t>
                </a:r>
                <a:r>
                  <a:rPr lang="en-US" altLang="ja-JP" sz="800" dirty="0">
                    <a:solidFill>
                      <a:srgbClr val="000000"/>
                    </a:solidFill>
                  </a:rPr>
                  <a:t>Example Message tab</a:t>
                </a:r>
                <a:r>
                  <a:rPr lang="en-US" altLang="ja-JP" sz="800" b="0" dirty="0">
                    <a:solidFill>
                      <a:srgbClr val="000000"/>
                    </a:solidFill>
                  </a:rPr>
                  <a:t> to view the </a:t>
                </a:r>
                <a:r>
                  <a:rPr lang="en-US" altLang="en-US" sz="800" b="0" dirty="0">
                    <a:solidFill>
                      <a:srgbClr val="000000"/>
                    </a:solidFill>
                  </a:rPr>
                  <a:t>example HL7 syndromic message provided for the Test Step.</a:t>
                </a:r>
              </a:p>
            </p:txBody>
          </p:sp>
          <p:sp>
            <p:nvSpPr>
              <p:cNvPr id="49" name="Oval 48">
                <a:extLst>
                  <a:ext uri="{FF2B5EF4-FFF2-40B4-BE49-F238E27FC236}">
                    <a16:creationId xmlns:a16="http://schemas.microsoft.com/office/drawing/2014/main" id="{B4E7761F-BADA-333B-B18D-5970E4159B95}"/>
                  </a:ext>
                </a:extLst>
              </p:cNvPr>
              <p:cNvSpPr>
                <a:spLocks noChangeArrowheads="1"/>
              </p:cNvSpPr>
              <p:nvPr/>
            </p:nvSpPr>
            <p:spPr bwMode="auto">
              <a:xfrm>
                <a:off x="6809198" y="5494335"/>
                <a:ext cx="352425" cy="311149"/>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15</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53C857E-1809-20F3-7693-7E70811B5621}"/>
              </a:ext>
            </a:extLst>
          </p:cNvPr>
          <p:cNvSpPr>
            <a:spLocks noGrp="1" noChangeArrowheads="1"/>
          </p:cNvSpPr>
          <p:nvPr>
            <p:ph type="title"/>
          </p:nvPr>
        </p:nvSpPr>
        <p:spPr>
          <a:xfrm>
            <a:off x="276225" y="279400"/>
            <a:ext cx="8229600" cy="523220"/>
          </a:xfrm>
        </p:spPr>
        <p:txBody>
          <a:bodyPr/>
          <a:lstStyle/>
          <a:p>
            <a:r>
              <a:rPr lang="en-US" altLang="en-US" sz="2800" dirty="0"/>
              <a:t>Contents</a:t>
            </a:r>
            <a:endParaRPr lang="en-US" altLang="en-US" dirty="0"/>
          </a:p>
        </p:txBody>
      </p:sp>
      <p:sp>
        <p:nvSpPr>
          <p:cNvPr id="3" name="Content Placeholder 2">
            <a:extLst>
              <a:ext uri="{FF2B5EF4-FFF2-40B4-BE49-F238E27FC236}">
                <a16:creationId xmlns:a16="http://schemas.microsoft.com/office/drawing/2014/main" id="{E5AF4ADE-98A1-032E-34E2-8B5A67CC8C60}"/>
              </a:ext>
            </a:extLst>
          </p:cNvPr>
          <p:cNvSpPr>
            <a:spLocks noGrp="1"/>
          </p:cNvSpPr>
          <p:nvPr>
            <p:ph idx="1"/>
          </p:nvPr>
        </p:nvSpPr>
        <p:spPr>
          <a:xfrm>
            <a:off x="95250" y="914400"/>
            <a:ext cx="8953500" cy="4470400"/>
          </a:xfrm>
        </p:spPr>
        <p:txBody>
          <a:bodyPr>
            <a:normAutofit/>
          </a:bodyPr>
          <a:lstStyle/>
          <a:p>
            <a:pPr>
              <a:buFont typeface="Wingdings" panose="05000000000000000000" pitchFamily="2" charset="2"/>
              <a:buChar char="Ø"/>
              <a:defRPr/>
            </a:pPr>
            <a:r>
              <a:rPr lang="en-US" sz="2000" dirty="0">
                <a:ea typeface="ＭＳ Ｐゴシック" charset="0"/>
              </a:rPr>
              <a:t>NIST Syndromic Surveillance Test Suite Overview</a:t>
            </a:r>
          </a:p>
          <a:p>
            <a:pPr>
              <a:buFont typeface="Wingdings" panose="05000000000000000000" pitchFamily="2" charset="2"/>
              <a:buChar char="Ø"/>
              <a:defRPr/>
            </a:pPr>
            <a:r>
              <a:rPr lang="en-US" sz="2000" dirty="0">
                <a:ea typeface="ＭＳ Ｐゴシック" charset="0"/>
              </a:rPr>
              <a:t>Syndromic Surveillance Message Testing Process Diagram</a:t>
            </a:r>
          </a:p>
          <a:p>
            <a:pPr>
              <a:buFont typeface="Wingdings" panose="05000000000000000000" pitchFamily="2" charset="2"/>
              <a:buChar char="Ø"/>
              <a:defRPr/>
            </a:pPr>
            <a:r>
              <a:rPr lang="en-US" sz="2000" dirty="0">
                <a:ea typeface="ＭＳ Ｐゴシック" charset="0"/>
              </a:rPr>
              <a:t>Test Suite Access and Navigation </a:t>
            </a:r>
          </a:p>
          <a:p>
            <a:pPr>
              <a:buFont typeface="Wingdings" panose="05000000000000000000" pitchFamily="2" charset="2"/>
              <a:buChar char="Ø"/>
              <a:defRPr/>
            </a:pPr>
            <a:r>
              <a:rPr lang="en-US" sz="2000" dirty="0">
                <a:ea typeface="ＭＳ Ｐゴシック" charset="0"/>
              </a:rPr>
              <a:t>Context-free Test Scenario Walk Through Tool Demonstration</a:t>
            </a:r>
          </a:p>
          <a:p>
            <a:pPr>
              <a:buFont typeface="Wingdings" panose="05000000000000000000" pitchFamily="2" charset="2"/>
              <a:buChar char="Ø"/>
              <a:defRPr/>
            </a:pPr>
            <a:r>
              <a:rPr lang="en-US" sz="2000" dirty="0">
                <a:ea typeface="ＭＳ Ｐゴシック" charset="0"/>
              </a:rPr>
              <a:t>Context-based Test Scenario Walk Through Tool Demonstrations</a:t>
            </a:r>
          </a:p>
          <a:p>
            <a:pPr lvl="1">
              <a:buFont typeface="Wingdings" panose="05000000000000000000" pitchFamily="2" charset="2"/>
              <a:buChar char="§"/>
              <a:defRPr/>
            </a:pPr>
            <a:r>
              <a:rPr lang="en-US" sz="2000" dirty="0">
                <a:ea typeface="ＭＳ Ｐゴシック" charset="0"/>
              </a:rPr>
              <a:t>Test Step Level</a:t>
            </a:r>
          </a:p>
          <a:p>
            <a:pPr lvl="1">
              <a:buFont typeface="Wingdings" panose="05000000000000000000" pitchFamily="2" charset="2"/>
              <a:buChar char="§"/>
              <a:defRPr/>
            </a:pPr>
            <a:r>
              <a:rPr lang="en-US" sz="2000" dirty="0">
                <a:ea typeface="ＭＳ Ｐゴシック" charset="0"/>
              </a:rPr>
              <a:t>Test Case Level</a:t>
            </a:r>
          </a:p>
          <a:p>
            <a:pPr>
              <a:buFont typeface="Wingdings" panose="05000000000000000000" pitchFamily="2" charset="2"/>
              <a:buChar char="Ø"/>
              <a:defRPr/>
            </a:pPr>
            <a:endParaRPr lang="en-US" sz="2400" dirty="0">
              <a:ea typeface="ＭＳ Ｐゴシック" charset="0"/>
            </a:endParaRPr>
          </a:p>
          <a:p>
            <a:pPr>
              <a:buFont typeface="Wingdings" panose="05000000000000000000" pitchFamily="2" charset="2"/>
              <a:buChar char="Ø"/>
              <a:defRPr/>
            </a:pPr>
            <a:endParaRPr lang="en-US" sz="2300" dirty="0">
              <a:ea typeface="ＭＳ Ｐゴシック" charset="0"/>
            </a:endParaRPr>
          </a:p>
          <a:p>
            <a:pPr lvl="1">
              <a:buFont typeface="Wingdings" panose="05000000000000000000" pitchFamily="2" charset="2"/>
              <a:buChar char="Ø"/>
              <a:defRPr/>
            </a:pPr>
            <a:endParaRPr lang="en-US" sz="1900" dirty="0">
              <a:ea typeface="ＭＳ Ｐゴシック" charset="0"/>
            </a:endParaRPr>
          </a:p>
          <a:p>
            <a:pPr lvl="1">
              <a:buFont typeface="Wingdings" panose="05000000000000000000" pitchFamily="2" charset="2"/>
              <a:buChar char="Ø"/>
              <a:defRPr/>
            </a:pPr>
            <a:endParaRPr lang="en-US" sz="1900" dirty="0">
              <a:ea typeface="ＭＳ Ｐゴシック" charset="0"/>
            </a:endParaRPr>
          </a:p>
          <a:p>
            <a:pPr>
              <a:buFont typeface="Wingdings" panose="05000000000000000000" pitchFamily="2" charset="2"/>
              <a:buChar char="Ø"/>
              <a:defRPr/>
            </a:pPr>
            <a:endParaRPr lang="en-US" sz="2000" dirty="0">
              <a:ea typeface="ＭＳ Ｐゴシック" charset="0"/>
            </a:endParaRPr>
          </a:p>
          <a:p>
            <a:pPr marL="344488" lvl="1" indent="0">
              <a:buFontTx/>
              <a:buNone/>
              <a:defRPr/>
            </a:pPr>
            <a:endParaRPr lang="en-US" sz="1600" dirty="0">
              <a:ea typeface="ＭＳ Ｐゴシック" charset="0"/>
            </a:endParaRPr>
          </a:p>
          <a:p>
            <a:pPr marL="0" indent="0">
              <a:buFontTx/>
              <a:buNone/>
              <a:defRPr/>
            </a:pPr>
            <a:endParaRPr lang="en-US" sz="2400" dirty="0">
              <a:ea typeface="ＭＳ Ｐゴシック" charset="0"/>
            </a:endParaRPr>
          </a:p>
          <a:p>
            <a:pPr>
              <a:buFont typeface="Wingdings" panose="05000000000000000000" pitchFamily="2" charset="2"/>
              <a:buChar char="Ø"/>
              <a:defRPr/>
            </a:pPr>
            <a:endParaRPr lang="en-US" sz="2000" dirty="0">
              <a:solidFill>
                <a:srgbClr val="FFFF00"/>
              </a:solidFill>
              <a:ea typeface="ＭＳ Ｐゴシック"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9E432E5-FE88-99CC-95A4-C770BAB3218D}"/>
              </a:ext>
            </a:extLst>
          </p:cNvPr>
          <p:cNvPicPr>
            <a:picLocks noChangeAspect="1"/>
          </p:cNvPicPr>
          <p:nvPr/>
        </p:nvPicPr>
        <p:blipFill>
          <a:blip r:embed="rId2"/>
          <a:stretch>
            <a:fillRect/>
          </a:stretch>
        </p:blipFill>
        <p:spPr>
          <a:xfrm>
            <a:off x="314325" y="1981200"/>
            <a:ext cx="8565615" cy="2719388"/>
          </a:xfrm>
          <a:prstGeom prst="rect">
            <a:avLst/>
          </a:prstGeom>
          <a:ln>
            <a:solidFill>
              <a:schemeClr val="tx1"/>
            </a:solidFill>
          </a:ln>
        </p:spPr>
      </p:pic>
      <p:sp>
        <p:nvSpPr>
          <p:cNvPr id="64" name="TextBox 12">
            <a:extLst>
              <a:ext uri="{FF2B5EF4-FFF2-40B4-BE49-F238E27FC236}">
                <a16:creationId xmlns:a16="http://schemas.microsoft.com/office/drawing/2014/main" id="{0E189FF3-ADE5-0E4A-D10B-A69681FACBF1}"/>
              </a:ext>
            </a:extLst>
          </p:cNvPr>
          <p:cNvSpPr txBox="1">
            <a:spLocks noChangeArrowheads="1"/>
          </p:cNvSpPr>
          <p:nvPr/>
        </p:nvSpPr>
        <p:spPr bwMode="auto">
          <a:xfrm>
            <a:off x="296863" y="979488"/>
            <a:ext cx="2246312" cy="338137"/>
          </a:xfrm>
          <a:prstGeom prst="rect">
            <a:avLst/>
          </a:prstGeom>
          <a:solidFill>
            <a:srgbClr val="CCFFCC"/>
          </a:solidFill>
          <a:ln w="28575">
            <a:solidFill>
              <a:schemeClr val="tx1">
                <a:lumMod val="50000"/>
                <a:lumOff val="50000"/>
              </a:schemeClr>
            </a:solidFill>
            <a:miter lim="800000"/>
            <a:headEnd/>
            <a:tailEnd/>
          </a:ln>
        </p:spPr>
        <p:txBody>
          <a:bodyPr>
            <a:spAutoFit/>
          </a:bodyPr>
          <a:lstStyle>
            <a:lvl1pPr marL="342900" indent="-342900" eaLnBrk="0" hangingPunct="0">
              <a:defRPr sz="2400" b="1">
                <a:solidFill>
                  <a:schemeClr val="tx1"/>
                </a:solidFill>
                <a:latin typeface="Arial" charset="0"/>
                <a:ea typeface="ＭＳ Ｐゴシック" pitchFamily="34" charset="-128"/>
              </a:defRPr>
            </a:lvl1pPr>
            <a:lvl2pPr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marL="0" lvl="1" algn="ctr" eaLnBrk="1" hangingPunct="1">
              <a:defRPr/>
            </a:pPr>
            <a:r>
              <a:rPr lang="en-US" altLang="en-US" sz="800" b="0" dirty="0"/>
              <a:t>Clicking on the </a:t>
            </a:r>
            <a:r>
              <a:rPr lang="en-US" altLang="ja-JP" sz="800" dirty="0"/>
              <a:t>Load Test Step </a:t>
            </a:r>
            <a:r>
              <a:rPr lang="en-US" altLang="ja-JP" sz="800" b="0" dirty="0"/>
              <a:t>button</a:t>
            </a:r>
            <a:r>
              <a:rPr lang="en-US" altLang="ja-JP" sz="800" dirty="0"/>
              <a:t>  </a:t>
            </a:r>
            <a:r>
              <a:rPr lang="en-US" altLang="ja-JP" sz="800" b="0" dirty="0"/>
              <a:t>causes the </a:t>
            </a:r>
            <a:r>
              <a:rPr lang="en-US" altLang="ja-JP" sz="800" dirty="0"/>
              <a:t>Test Execution</a:t>
            </a:r>
            <a:r>
              <a:rPr lang="en-US" altLang="ja-JP" sz="800" b="0" dirty="0"/>
              <a:t> screen to display.</a:t>
            </a:r>
            <a:endParaRPr lang="en-US" altLang="en-US" sz="800" b="0" dirty="0"/>
          </a:p>
        </p:txBody>
      </p:sp>
      <p:sp>
        <p:nvSpPr>
          <p:cNvPr id="50180" name="AutoShape 2" descr="https://mail.google.com/mail/u/0/?ui=2&amp;ik=016bda6546&amp;view=fimg&amp;th=15415db82cae8840&amp;attid=0.2&amp;disp=emb&amp;attbid=ANGjdJ8PdcNAcn4JTbA6xwFrOdGJtK2ynKv81wYxowDh9O1aXAq8yQg9BWvlGXCseGY33-ruBDH_6mSryithrDq7qSwxQUI-p0fjeSnRpqZG1R3paXO4q2f8n6pjnCE&amp;sz=w3632-h1676&amp;ats=1460718414201&amp;rm=15415db82cae8840&amp;zw&amp;atsh=1">
            <a:extLst>
              <a:ext uri="{FF2B5EF4-FFF2-40B4-BE49-F238E27FC236}">
                <a16:creationId xmlns:a16="http://schemas.microsoft.com/office/drawing/2014/main" id="{99A16DA2-967D-8B21-4290-55C0CABC24AD}"/>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sz="1800"/>
          </a:p>
        </p:txBody>
      </p:sp>
      <p:sp>
        <p:nvSpPr>
          <p:cNvPr id="50181" name="AutoShape 4" descr="https://mail.google.com/mail/u/0/?ui=2&amp;ik=016bda6546&amp;view=fimg&amp;th=15415db82cae8840&amp;attid=0.2&amp;disp=emb&amp;attbid=ANGjdJ8PdcNAcn4JTbA6xwFrOdGJtK2ynKv81wYxowDh9O1aXAq8yQg9BWvlGXCseGY33-ruBDH_6mSryithrDq7qSwxQUI-p0fjeSnRpqZG1R3paXO4q2f8n6pjnCE&amp;sz=w3632-h1676&amp;ats=1460718414201&amp;rm=15415db82cae8840&amp;zw&amp;atsh=1">
            <a:extLst>
              <a:ext uri="{FF2B5EF4-FFF2-40B4-BE49-F238E27FC236}">
                <a16:creationId xmlns:a16="http://schemas.microsoft.com/office/drawing/2014/main" id="{AD54C71A-9C80-D7B0-6C33-E3BF034325DC}"/>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sz="1800"/>
          </a:p>
        </p:txBody>
      </p:sp>
      <p:sp>
        <p:nvSpPr>
          <p:cNvPr id="50182" name="AutoShape 6" descr="https://mail.google.com/mail/u/0/?ui=2&amp;ik=016bda6546&amp;view=fimg&amp;th=15415db82cae8840&amp;attid=0.2&amp;disp=emb&amp;attbid=ANGjdJ8PdcNAcn4JTbA6xwFrOdGJtK2ynKv81wYxowDh9O1aXAq8yQg9BWvlGXCseGY33-ruBDH_6mSryithrDq7qSwxQUI-p0fjeSnRpqZG1R3paXO4q2f8n6pjnCE&amp;sz=w3632-h1676&amp;ats=1460718414201&amp;rm=15415db82cae8840&amp;zw&amp;atsh=1">
            <a:extLst>
              <a:ext uri="{FF2B5EF4-FFF2-40B4-BE49-F238E27FC236}">
                <a16:creationId xmlns:a16="http://schemas.microsoft.com/office/drawing/2014/main" id="{CF4708D5-9B09-A010-5D08-6AC289A2C7E0}"/>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sz="1800"/>
          </a:p>
        </p:txBody>
      </p:sp>
      <p:sp>
        <p:nvSpPr>
          <p:cNvPr id="50183" name="AutoShape 8" descr="https://mail.google.com/mail/u/0/?ui=2&amp;ik=016bda6546&amp;view=fimg&amp;th=15415db82cae8840&amp;attid=0.2&amp;disp=emb&amp;attbid=ANGjdJ8PdcNAcn4JTbA6xwFrOdGJtK2ynKv81wYxowDh9O1aXAq8yQg9BWvlGXCseGY33-ruBDH_6mSryithrDq7qSwxQUI-p0fjeSnRpqZG1R3paXO4q2f8n6pjnCE&amp;sz=w3632-h1676&amp;ats=1460718414201&amp;rm=15415db82cae8840&amp;zw&amp;atsh=1">
            <a:extLst>
              <a:ext uri="{FF2B5EF4-FFF2-40B4-BE49-F238E27FC236}">
                <a16:creationId xmlns:a16="http://schemas.microsoft.com/office/drawing/2014/main" id="{020E658B-97F7-EE36-CBE5-71BA3697CBA6}"/>
              </a:ext>
            </a:extLst>
          </p:cNvPr>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sz="1800"/>
          </a:p>
        </p:txBody>
      </p:sp>
      <p:sp>
        <p:nvSpPr>
          <p:cNvPr id="50184" name="AutoShape 10" descr="https://mail.google.com/mail/u/0/?ui=2&amp;ik=016bda6546&amp;view=fimg&amp;th=15415db82cae8840&amp;attid=0.2&amp;disp=emb&amp;attbid=ANGjdJ8PdcNAcn4JTbA6xwFrOdGJtK2ynKv81wYxowDh9O1aXAq8yQg9BWvlGXCseGY33-ruBDH_6mSryithrDq7qSwxQUI-p0fjeSnRpqZG1R3paXO4q2f8n6pjnCE&amp;sz=w3632-h1676&amp;ats=1460718414201&amp;rm=15415db82cae8840&amp;zw&amp;atsh=1">
            <a:extLst>
              <a:ext uri="{FF2B5EF4-FFF2-40B4-BE49-F238E27FC236}">
                <a16:creationId xmlns:a16="http://schemas.microsoft.com/office/drawing/2014/main" id="{2C9749EB-E715-C770-4269-5FDA21869CDF}"/>
              </a:ext>
            </a:extLst>
          </p:cNvPr>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sz="1800"/>
          </a:p>
        </p:txBody>
      </p:sp>
      <p:grpSp>
        <p:nvGrpSpPr>
          <p:cNvPr id="50185" name="Group 37">
            <a:extLst>
              <a:ext uri="{FF2B5EF4-FFF2-40B4-BE49-F238E27FC236}">
                <a16:creationId xmlns:a16="http://schemas.microsoft.com/office/drawing/2014/main" id="{F8721209-8054-6AE5-29E7-A7217EC94DAA}"/>
              </a:ext>
            </a:extLst>
          </p:cNvPr>
          <p:cNvGrpSpPr>
            <a:grpSpLocks/>
          </p:cNvGrpSpPr>
          <p:nvPr/>
        </p:nvGrpSpPr>
        <p:grpSpPr bwMode="auto">
          <a:xfrm>
            <a:off x="2563811" y="1127917"/>
            <a:ext cx="2617788" cy="1096963"/>
            <a:chOff x="1816498" y="2913638"/>
            <a:chExt cx="2841582" cy="967970"/>
          </a:xfrm>
        </p:grpSpPr>
        <p:sp>
          <p:nvSpPr>
            <p:cNvPr id="16" name="TextBox 15">
              <a:extLst>
                <a:ext uri="{FF2B5EF4-FFF2-40B4-BE49-F238E27FC236}">
                  <a16:creationId xmlns:a16="http://schemas.microsoft.com/office/drawing/2014/main" id="{31463C35-547D-4EF3-70CE-B76782A6EC69}"/>
                </a:ext>
              </a:extLst>
            </p:cNvPr>
            <p:cNvSpPr txBox="1">
              <a:spLocks noChangeArrowheads="1"/>
            </p:cNvSpPr>
            <p:nvPr/>
          </p:nvSpPr>
          <p:spPr bwMode="auto">
            <a:xfrm>
              <a:off x="2087042" y="3010295"/>
              <a:ext cx="2571038" cy="407377"/>
            </a:xfrm>
            <a:prstGeom prst="rect">
              <a:avLst/>
            </a:prstGeom>
            <a:solidFill>
              <a:srgbClr val="CCFFCC"/>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a:defRPr/>
              </a:pPr>
              <a:r>
                <a:rPr lang="en-US" altLang="ja-JP" sz="800" b="0" dirty="0">
                  <a:solidFill>
                    <a:srgbClr val="000000"/>
                  </a:solidFill>
                </a:rPr>
                <a:t>The name of the Test Step appears at the top of the </a:t>
              </a:r>
              <a:r>
                <a:rPr lang="en-US" altLang="ja-JP" sz="800" dirty="0">
                  <a:solidFill>
                    <a:srgbClr val="000000"/>
                  </a:solidFill>
                </a:rPr>
                <a:t>Test Execution </a:t>
              </a:r>
              <a:r>
                <a:rPr lang="en-US" altLang="ja-JP" sz="800" b="0" dirty="0">
                  <a:solidFill>
                    <a:srgbClr val="000000"/>
                  </a:solidFill>
                </a:rPr>
                <a:t>screen; and Test Step information is displayed in the fields below</a:t>
              </a:r>
              <a:r>
                <a:rPr lang="en-US" altLang="ja-JP" sz="800" b="0" i="1" dirty="0">
                  <a:solidFill>
                    <a:srgbClr val="000000"/>
                  </a:solidFill>
                </a:rPr>
                <a:t>.</a:t>
              </a:r>
              <a:endParaRPr lang="en-US" altLang="en-US" sz="800" b="0" i="1" dirty="0">
                <a:solidFill>
                  <a:srgbClr val="000000"/>
                </a:solidFill>
              </a:endParaRPr>
            </a:p>
          </p:txBody>
        </p:sp>
        <p:sp>
          <p:nvSpPr>
            <p:cNvPr id="17" name="Oval 16">
              <a:extLst>
                <a:ext uri="{FF2B5EF4-FFF2-40B4-BE49-F238E27FC236}">
                  <a16:creationId xmlns:a16="http://schemas.microsoft.com/office/drawing/2014/main" id="{32D11A8D-2313-FE36-7A08-7BD95E4C3A22}"/>
                </a:ext>
              </a:extLst>
            </p:cNvPr>
            <p:cNvSpPr>
              <a:spLocks noChangeArrowheads="1"/>
            </p:cNvSpPr>
            <p:nvPr/>
          </p:nvSpPr>
          <p:spPr bwMode="auto">
            <a:xfrm>
              <a:off x="1938847" y="2913638"/>
              <a:ext cx="294669" cy="24654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800" b="0" dirty="0">
                  <a:solidFill>
                    <a:schemeClr val="bg1"/>
                  </a:solidFill>
                  <a:latin typeface="+mj-lt"/>
                  <a:ea typeface="+mn-ea"/>
                </a:rPr>
                <a:t>Info</a:t>
              </a:r>
              <a:endParaRPr lang="en-US" sz="1200" b="0" dirty="0">
                <a:solidFill>
                  <a:schemeClr val="bg1"/>
                </a:solidFill>
                <a:latin typeface="+mj-lt"/>
                <a:ea typeface="+mn-ea"/>
              </a:endParaRPr>
            </a:p>
          </p:txBody>
        </p:sp>
        <p:cxnSp>
          <p:nvCxnSpPr>
            <p:cNvPr id="50212" name="Straight Connector 9">
              <a:extLst>
                <a:ext uri="{FF2B5EF4-FFF2-40B4-BE49-F238E27FC236}">
                  <a16:creationId xmlns:a16="http://schemas.microsoft.com/office/drawing/2014/main" id="{7981312A-1980-DB20-C0BF-F97F2186B5E1}"/>
                </a:ext>
              </a:extLst>
            </p:cNvPr>
            <p:cNvCxnSpPr>
              <a:cxnSpLocks noChangeShapeType="1"/>
            </p:cNvCxnSpPr>
            <p:nvPr/>
          </p:nvCxnSpPr>
          <p:spPr bwMode="auto">
            <a:xfrm flipH="1">
              <a:off x="1816498" y="3417673"/>
              <a:ext cx="1187297" cy="463935"/>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0186" name="Title 1">
            <a:extLst>
              <a:ext uri="{FF2B5EF4-FFF2-40B4-BE49-F238E27FC236}">
                <a16:creationId xmlns:a16="http://schemas.microsoft.com/office/drawing/2014/main" id="{EAA5987B-151E-5088-7F3A-B37E19D4904D}"/>
              </a:ext>
            </a:extLst>
          </p:cNvPr>
          <p:cNvSpPr>
            <a:spLocks noGrp="1" noChangeArrowheads="1"/>
          </p:cNvSpPr>
          <p:nvPr>
            <p:ph type="title"/>
          </p:nvPr>
        </p:nvSpPr>
        <p:spPr>
          <a:xfrm>
            <a:off x="307975" y="277813"/>
            <a:ext cx="8751888" cy="461962"/>
          </a:xfrm>
        </p:spPr>
        <p:txBody>
          <a:bodyPr/>
          <a:lstStyle/>
          <a:p>
            <a:r>
              <a:rPr lang="en-US" altLang="en-US"/>
              <a:t>Context-based Test Step Level Testing – Message Validation (1)</a:t>
            </a:r>
          </a:p>
        </p:txBody>
      </p:sp>
      <p:sp>
        <p:nvSpPr>
          <p:cNvPr id="38" name="TextBox 37">
            <a:extLst>
              <a:ext uri="{FF2B5EF4-FFF2-40B4-BE49-F238E27FC236}">
                <a16:creationId xmlns:a16="http://schemas.microsoft.com/office/drawing/2014/main" id="{BA578E36-3FAA-FFF8-C1DB-E3524345B10B}"/>
              </a:ext>
            </a:extLst>
          </p:cNvPr>
          <p:cNvSpPr txBox="1">
            <a:spLocks noChangeArrowheads="1"/>
          </p:cNvSpPr>
          <p:nvPr/>
        </p:nvSpPr>
        <p:spPr bwMode="auto">
          <a:xfrm>
            <a:off x="6613560" y="949324"/>
            <a:ext cx="2246312" cy="831850"/>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a:defRPr/>
            </a:pPr>
            <a:r>
              <a:rPr lang="en-US" altLang="en-US" sz="800" b="0" dirty="0"/>
              <a:t>Click on the </a:t>
            </a:r>
            <a:r>
              <a:rPr lang="en-US" altLang="en-US" sz="800" dirty="0"/>
              <a:t>Test Story </a:t>
            </a:r>
            <a:r>
              <a:rPr lang="en-US" altLang="en-US" sz="800" b="0" dirty="0"/>
              <a:t>or </a:t>
            </a:r>
            <a:r>
              <a:rPr lang="en-US" altLang="en-US" sz="800" dirty="0"/>
              <a:t>Test Data Specification</a:t>
            </a:r>
            <a:r>
              <a:rPr lang="en-US" altLang="en-US" sz="800" b="0" dirty="0"/>
              <a:t> or </a:t>
            </a:r>
            <a:r>
              <a:rPr lang="en-US" altLang="en-US" sz="800" dirty="0"/>
              <a:t>Message Content </a:t>
            </a:r>
            <a:r>
              <a:rPr lang="en-US" altLang="en-US" sz="800" b="0" dirty="0"/>
              <a:t>or </a:t>
            </a:r>
            <a:r>
              <a:rPr lang="en-US" altLang="en-US" sz="800" dirty="0"/>
              <a:t>Example Message </a:t>
            </a:r>
            <a:r>
              <a:rPr lang="en-US" altLang="en-US" sz="800" b="0" dirty="0"/>
              <a:t>tabs if you want to view that information on the </a:t>
            </a:r>
            <a:r>
              <a:rPr lang="en-US" altLang="en-US" sz="800" dirty="0"/>
              <a:t>Test</a:t>
            </a:r>
            <a:r>
              <a:rPr lang="en-US" altLang="en-US" sz="800" b="0" dirty="0"/>
              <a:t> </a:t>
            </a:r>
            <a:r>
              <a:rPr lang="en-US" altLang="en-US" sz="800" dirty="0"/>
              <a:t>Execution</a:t>
            </a:r>
            <a:r>
              <a:rPr lang="en-US" altLang="en-US" sz="800" b="0" dirty="0"/>
              <a:t> screen…then click on the </a:t>
            </a:r>
            <a:r>
              <a:rPr lang="en-US" altLang="en-US" sz="800" dirty="0"/>
              <a:t>Validation</a:t>
            </a:r>
            <a:r>
              <a:rPr lang="en-US" altLang="en-US" sz="800" b="0" dirty="0"/>
              <a:t> tab to return to the Validation function.</a:t>
            </a:r>
          </a:p>
        </p:txBody>
      </p:sp>
      <p:cxnSp>
        <p:nvCxnSpPr>
          <p:cNvPr id="50189" name="Straight Connector 59">
            <a:extLst>
              <a:ext uri="{FF2B5EF4-FFF2-40B4-BE49-F238E27FC236}">
                <a16:creationId xmlns:a16="http://schemas.microsoft.com/office/drawing/2014/main" id="{F0D95EF1-9D9F-A666-BD0E-88F695284AD8}"/>
              </a:ext>
            </a:extLst>
          </p:cNvPr>
          <p:cNvCxnSpPr>
            <a:cxnSpLocks noChangeShapeType="1"/>
          </p:cNvCxnSpPr>
          <p:nvPr/>
        </p:nvCxnSpPr>
        <p:spPr bwMode="auto">
          <a:xfrm flipH="1">
            <a:off x="6829460" y="1781174"/>
            <a:ext cx="546195" cy="941386"/>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0" name="Straight Connector 22">
            <a:extLst>
              <a:ext uri="{FF2B5EF4-FFF2-40B4-BE49-F238E27FC236}">
                <a16:creationId xmlns:a16="http://schemas.microsoft.com/office/drawing/2014/main" id="{22B13620-52BA-2822-E055-A366FDF89DA0}"/>
              </a:ext>
            </a:extLst>
          </p:cNvPr>
          <p:cNvCxnSpPr>
            <a:cxnSpLocks noChangeShapeType="1"/>
          </p:cNvCxnSpPr>
          <p:nvPr/>
        </p:nvCxnSpPr>
        <p:spPr bwMode="auto">
          <a:xfrm>
            <a:off x="6846111" y="2722560"/>
            <a:ext cx="431040"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1" name="Straight Connector 22">
            <a:extLst>
              <a:ext uri="{FF2B5EF4-FFF2-40B4-BE49-F238E27FC236}">
                <a16:creationId xmlns:a16="http://schemas.microsoft.com/office/drawing/2014/main" id="{1FBC4350-E42E-E818-8276-1D0566750705}"/>
              </a:ext>
            </a:extLst>
          </p:cNvPr>
          <p:cNvCxnSpPr>
            <a:cxnSpLocks noChangeShapeType="1"/>
          </p:cNvCxnSpPr>
          <p:nvPr/>
        </p:nvCxnSpPr>
        <p:spPr bwMode="auto">
          <a:xfrm>
            <a:off x="7938502" y="2722560"/>
            <a:ext cx="554585"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2" name="Straight Connector 22">
            <a:extLst>
              <a:ext uri="{FF2B5EF4-FFF2-40B4-BE49-F238E27FC236}">
                <a16:creationId xmlns:a16="http://schemas.microsoft.com/office/drawing/2014/main" id="{43774D06-71E8-AD8D-1CC8-FB43E83746B8}"/>
              </a:ext>
            </a:extLst>
          </p:cNvPr>
          <p:cNvCxnSpPr>
            <a:cxnSpLocks noChangeShapeType="1"/>
          </p:cNvCxnSpPr>
          <p:nvPr/>
        </p:nvCxnSpPr>
        <p:spPr bwMode="auto">
          <a:xfrm>
            <a:off x="7152516" y="2722560"/>
            <a:ext cx="785986"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0193" name="Group 37">
            <a:extLst>
              <a:ext uri="{FF2B5EF4-FFF2-40B4-BE49-F238E27FC236}">
                <a16:creationId xmlns:a16="http://schemas.microsoft.com/office/drawing/2014/main" id="{DDB51346-CA99-25C2-EC3E-ACFF6035E3EF}"/>
              </a:ext>
            </a:extLst>
          </p:cNvPr>
          <p:cNvGrpSpPr>
            <a:grpSpLocks/>
          </p:cNvGrpSpPr>
          <p:nvPr/>
        </p:nvGrpSpPr>
        <p:grpSpPr bwMode="auto">
          <a:xfrm>
            <a:off x="130175" y="1508124"/>
            <a:ext cx="2257425" cy="1311276"/>
            <a:chOff x="2145997" y="2842347"/>
            <a:chExt cx="2447075" cy="1157778"/>
          </a:xfrm>
        </p:grpSpPr>
        <p:sp>
          <p:nvSpPr>
            <p:cNvPr id="53" name="TextBox 52">
              <a:extLst>
                <a:ext uri="{FF2B5EF4-FFF2-40B4-BE49-F238E27FC236}">
                  <a16:creationId xmlns:a16="http://schemas.microsoft.com/office/drawing/2014/main" id="{A1CD3395-091D-A1C0-641B-3445089EA133}"/>
                </a:ext>
              </a:extLst>
            </p:cNvPr>
            <p:cNvSpPr txBox="1">
              <a:spLocks noChangeArrowheads="1"/>
            </p:cNvSpPr>
            <p:nvPr/>
          </p:nvSpPr>
          <p:spPr bwMode="auto">
            <a:xfrm>
              <a:off x="2342176" y="2990924"/>
              <a:ext cx="2250896" cy="190627"/>
            </a:xfrm>
            <a:prstGeom prst="rect">
              <a:avLst/>
            </a:prstGeom>
            <a:solidFill>
              <a:srgbClr val="CCFFCC"/>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a:defRPr/>
              </a:pPr>
              <a:r>
                <a:rPr lang="en-US" altLang="ja-JP" sz="800" b="0" dirty="0">
                  <a:solidFill>
                    <a:srgbClr val="000000"/>
                  </a:solidFill>
                </a:rPr>
                <a:t>The</a:t>
              </a:r>
              <a:r>
                <a:rPr lang="en-US" altLang="ja-JP" sz="800" dirty="0">
                  <a:solidFill>
                    <a:srgbClr val="000000"/>
                  </a:solidFill>
                </a:rPr>
                <a:t> Validation</a:t>
              </a:r>
              <a:r>
                <a:rPr lang="en-US" altLang="ja-JP" sz="800" b="0" dirty="0">
                  <a:solidFill>
                    <a:srgbClr val="000000"/>
                  </a:solidFill>
                </a:rPr>
                <a:t> tab is selected by default. </a:t>
              </a:r>
              <a:endParaRPr lang="en-US" altLang="en-US" sz="800" b="0" dirty="0">
                <a:solidFill>
                  <a:srgbClr val="000000"/>
                </a:solidFill>
              </a:endParaRPr>
            </a:p>
          </p:txBody>
        </p:sp>
        <p:sp>
          <p:nvSpPr>
            <p:cNvPr id="54" name="Oval 53">
              <a:extLst>
                <a:ext uri="{FF2B5EF4-FFF2-40B4-BE49-F238E27FC236}">
                  <a16:creationId xmlns:a16="http://schemas.microsoft.com/office/drawing/2014/main" id="{6E1188D0-6813-EB65-31CF-09FE897BC064}"/>
                </a:ext>
              </a:extLst>
            </p:cNvPr>
            <p:cNvSpPr>
              <a:spLocks noChangeArrowheads="1"/>
            </p:cNvSpPr>
            <p:nvPr/>
          </p:nvSpPr>
          <p:spPr bwMode="auto">
            <a:xfrm>
              <a:off x="2145997" y="2842347"/>
              <a:ext cx="277060" cy="23548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800" b="0" dirty="0">
                  <a:solidFill>
                    <a:schemeClr val="bg1"/>
                  </a:solidFill>
                  <a:latin typeface="+mj-lt"/>
                  <a:ea typeface="+mn-ea"/>
                </a:rPr>
                <a:t>Info</a:t>
              </a:r>
              <a:endParaRPr lang="en-US" sz="1200" b="0" dirty="0">
                <a:solidFill>
                  <a:schemeClr val="bg1"/>
                </a:solidFill>
                <a:latin typeface="+mj-lt"/>
                <a:ea typeface="+mn-ea"/>
              </a:endParaRPr>
            </a:p>
          </p:txBody>
        </p:sp>
        <p:cxnSp>
          <p:nvCxnSpPr>
            <p:cNvPr id="50209" name="Straight Connector 9">
              <a:extLst>
                <a:ext uri="{FF2B5EF4-FFF2-40B4-BE49-F238E27FC236}">
                  <a16:creationId xmlns:a16="http://schemas.microsoft.com/office/drawing/2014/main" id="{DDBA7C95-BA9C-0780-10A6-E0EFDDCD326F}"/>
                </a:ext>
              </a:extLst>
            </p:cNvPr>
            <p:cNvCxnSpPr>
              <a:cxnSpLocks noChangeShapeType="1"/>
            </p:cNvCxnSpPr>
            <p:nvPr/>
          </p:nvCxnSpPr>
          <p:spPr bwMode="auto">
            <a:xfrm>
              <a:off x="2163206" y="4000125"/>
              <a:ext cx="310646"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0194" name="Oval 6">
            <a:extLst>
              <a:ext uri="{FF2B5EF4-FFF2-40B4-BE49-F238E27FC236}">
                <a16:creationId xmlns:a16="http://schemas.microsoft.com/office/drawing/2014/main" id="{04F3BC14-AC4B-D33F-63C9-CB0A305F93A9}"/>
              </a:ext>
            </a:extLst>
          </p:cNvPr>
          <p:cNvSpPr>
            <a:spLocks noChangeArrowheads="1"/>
          </p:cNvSpPr>
          <p:nvPr/>
        </p:nvSpPr>
        <p:spPr bwMode="auto">
          <a:xfrm>
            <a:off x="764381" y="2080453"/>
            <a:ext cx="514350" cy="128587"/>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50195" name="Oval 6">
            <a:extLst>
              <a:ext uri="{FF2B5EF4-FFF2-40B4-BE49-F238E27FC236}">
                <a16:creationId xmlns:a16="http://schemas.microsoft.com/office/drawing/2014/main" id="{D32EDB62-C15E-515E-7C03-1973DD2AD5C8}"/>
              </a:ext>
            </a:extLst>
          </p:cNvPr>
          <p:cNvSpPr>
            <a:spLocks noChangeArrowheads="1"/>
          </p:cNvSpPr>
          <p:nvPr/>
        </p:nvSpPr>
        <p:spPr bwMode="auto">
          <a:xfrm>
            <a:off x="830263" y="1120775"/>
            <a:ext cx="1190625" cy="198438"/>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65" name="Oval 64">
            <a:extLst>
              <a:ext uri="{FF2B5EF4-FFF2-40B4-BE49-F238E27FC236}">
                <a16:creationId xmlns:a16="http://schemas.microsoft.com/office/drawing/2014/main" id="{36083AD7-E179-6821-28A8-15DF00F5FF27}"/>
              </a:ext>
            </a:extLst>
          </p:cNvPr>
          <p:cNvSpPr>
            <a:spLocks noChangeArrowheads="1"/>
          </p:cNvSpPr>
          <p:nvPr/>
        </p:nvSpPr>
        <p:spPr bwMode="auto">
          <a:xfrm>
            <a:off x="160338" y="890588"/>
            <a:ext cx="273050" cy="27940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800" b="1" dirty="0">
                <a:solidFill>
                  <a:schemeClr val="bg1"/>
                </a:solidFill>
              </a:rPr>
              <a:t>Info</a:t>
            </a:r>
            <a:endParaRPr lang="en-US" sz="1200" b="1" dirty="0">
              <a:solidFill>
                <a:schemeClr val="bg1"/>
              </a:solidFill>
              <a:latin typeface="+mj-lt"/>
              <a:ea typeface="+mn-ea"/>
            </a:endParaRPr>
          </a:p>
        </p:txBody>
      </p:sp>
      <p:cxnSp>
        <p:nvCxnSpPr>
          <p:cNvPr id="50197" name="Straight Connector 31">
            <a:extLst>
              <a:ext uri="{FF2B5EF4-FFF2-40B4-BE49-F238E27FC236}">
                <a16:creationId xmlns:a16="http://schemas.microsoft.com/office/drawing/2014/main" id="{DA04A611-45AC-6EAE-CD56-FC6EF93E1DD8}"/>
              </a:ext>
            </a:extLst>
          </p:cNvPr>
          <p:cNvCxnSpPr>
            <a:cxnSpLocks noChangeShapeType="1"/>
          </p:cNvCxnSpPr>
          <p:nvPr/>
        </p:nvCxnSpPr>
        <p:spPr bwMode="auto">
          <a:xfrm flipV="1">
            <a:off x="138113" y="1893888"/>
            <a:ext cx="0" cy="925512"/>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8" name="Straight Connector 31">
            <a:extLst>
              <a:ext uri="{FF2B5EF4-FFF2-40B4-BE49-F238E27FC236}">
                <a16:creationId xmlns:a16="http://schemas.microsoft.com/office/drawing/2014/main" id="{E3D98E70-5FBE-54DB-A4D4-1B1050CE3D7D}"/>
              </a:ext>
            </a:extLst>
          </p:cNvPr>
          <p:cNvCxnSpPr>
            <a:cxnSpLocks noChangeShapeType="1"/>
          </p:cNvCxnSpPr>
          <p:nvPr/>
        </p:nvCxnSpPr>
        <p:spPr bwMode="auto">
          <a:xfrm flipV="1">
            <a:off x="130175" y="1887538"/>
            <a:ext cx="166688" cy="4762"/>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Oval 58">
            <a:extLst>
              <a:ext uri="{FF2B5EF4-FFF2-40B4-BE49-F238E27FC236}">
                <a16:creationId xmlns:a16="http://schemas.microsoft.com/office/drawing/2014/main" id="{37CD5218-1053-16D8-DB65-04674FCC07F6}"/>
              </a:ext>
            </a:extLst>
          </p:cNvPr>
          <p:cNvSpPr>
            <a:spLocks noChangeArrowheads="1"/>
          </p:cNvSpPr>
          <p:nvPr/>
        </p:nvSpPr>
        <p:spPr bwMode="auto">
          <a:xfrm>
            <a:off x="6538693" y="819944"/>
            <a:ext cx="271462" cy="27940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17</a:t>
            </a:r>
          </a:p>
        </p:txBody>
      </p:sp>
      <p:grpSp>
        <p:nvGrpSpPr>
          <p:cNvPr id="50200" name="Group 6">
            <a:extLst>
              <a:ext uri="{FF2B5EF4-FFF2-40B4-BE49-F238E27FC236}">
                <a16:creationId xmlns:a16="http://schemas.microsoft.com/office/drawing/2014/main" id="{24C1002F-C5ED-5FA8-12DC-B73923645CB1}"/>
              </a:ext>
            </a:extLst>
          </p:cNvPr>
          <p:cNvGrpSpPr>
            <a:grpSpLocks/>
          </p:cNvGrpSpPr>
          <p:nvPr/>
        </p:nvGrpSpPr>
        <p:grpSpPr bwMode="auto">
          <a:xfrm>
            <a:off x="6398254" y="3048000"/>
            <a:ext cx="2617788" cy="933450"/>
            <a:chOff x="2279769" y="3055083"/>
            <a:chExt cx="2558907" cy="936252"/>
          </a:xfrm>
        </p:grpSpPr>
        <p:sp>
          <p:nvSpPr>
            <p:cNvPr id="39" name="TextBox 38">
              <a:extLst>
                <a:ext uri="{FF2B5EF4-FFF2-40B4-BE49-F238E27FC236}">
                  <a16:creationId xmlns:a16="http://schemas.microsoft.com/office/drawing/2014/main" id="{765F62DB-70F9-F070-9D20-3510E4B78F20}"/>
                </a:ext>
              </a:extLst>
            </p:cNvPr>
            <p:cNvSpPr txBox="1">
              <a:spLocks noChangeArrowheads="1"/>
            </p:cNvSpPr>
            <p:nvPr/>
          </p:nvSpPr>
          <p:spPr bwMode="auto">
            <a:xfrm>
              <a:off x="2434948" y="3527985"/>
              <a:ext cx="2403728" cy="463350"/>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defRPr/>
              </a:pPr>
              <a:r>
                <a:rPr lang="en-US" sz="800" b="0" dirty="0"/>
                <a:t>Copy/paste, or click on </a:t>
              </a:r>
              <a:r>
                <a:rPr lang="en-US" sz="800" dirty="0"/>
                <a:t>Browse </a:t>
              </a:r>
              <a:r>
                <a:rPr lang="en-US" sz="800" b="0" dirty="0"/>
                <a:t>button to find test message, to upload test message into </a:t>
              </a:r>
              <a:r>
                <a:rPr lang="en-US" sz="800" dirty="0"/>
                <a:t>Message Content </a:t>
              </a:r>
              <a:r>
                <a:rPr lang="en-US" sz="800" b="0" dirty="0"/>
                <a:t>window.</a:t>
              </a:r>
            </a:p>
          </p:txBody>
        </p:sp>
        <p:sp>
          <p:nvSpPr>
            <p:cNvPr id="40" name="Oval 39">
              <a:extLst>
                <a:ext uri="{FF2B5EF4-FFF2-40B4-BE49-F238E27FC236}">
                  <a16:creationId xmlns:a16="http://schemas.microsoft.com/office/drawing/2014/main" id="{A1F3DD8E-0C04-144F-0418-A4A50B0C1512}"/>
                </a:ext>
              </a:extLst>
            </p:cNvPr>
            <p:cNvSpPr>
              <a:spLocks noChangeArrowheads="1"/>
            </p:cNvSpPr>
            <p:nvPr/>
          </p:nvSpPr>
          <p:spPr bwMode="auto">
            <a:xfrm>
              <a:off x="2279769" y="3403789"/>
              <a:ext cx="266908" cy="269093"/>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rPr>
                <a:t>18</a:t>
              </a:r>
            </a:p>
          </p:txBody>
        </p:sp>
        <p:cxnSp>
          <p:nvCxnSpPr>
            <p:cNvPr id="50206" name="Straight Connector 31">
              <a:extLst>
                <a:ext uri="{FF2B5EF4-FFF2-40B4-BE49-F238E27FC236}">
                  <a16:creationId xmlns:a16="http://schemas.microsoft.com/office/drawing/2014/main" id="{3DEF112F-9129-9E26-2E59-269E08E9F5BE}"/>
                </a:ext>
              </a:extLst>
            </p:cNvPr>
            <p:cNvCxnSpPr>
              <a:cxnSpLocks noChangeShapeType="1"/>
            </p:cNvCxnSpPr>
            <p:nvPr/>
          </p:nvCxnSpPr>
          <p:spPr bwMode="auto">
            <a:xfrm flipV="1">
              <a:off x="4252180" y="3055083"/>
              <a:ext cx="0" cy="483815"/>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0201" name="Group 4">
            <a:extLst>
              <a:ext uri="{FF2B5EF4-FFF2-40B4-BE49-F238E27FC236}">
                <a16:creationId xmlns:a16="http://schemas.microsoft.com/office/drawing/2014/main" id="{EA4DBB3C-E642-07F6-77EB-478CF1EA800B}"/>
              </a:ext>
            </a:extLst>
          </p:cNvPr>
          <p:cNvGrpSpPr>
            <a:grpSpLocks/>
          </p:cNvGrpSpPr>
          <p:nvPr/>
        </p:nvGrpSpPr>
        <p:grpSpPr bwMode="auto">
          <a:xfrm>
            <a:off x="419100" y="2332038"/>
            <a:ext cx="822325" cy="176212"/>
            <a:chOff x="419604" y="2331992"/>
            <a:chExt cx="821166" cy="176972"/>
          </a:xfrm>
        </p:grpSpPr>
        <p:sp>
          <p:nvSpPr>
            <p:cNvPr id="3" name="Rectangle 2">
              <a:extLst>
                <a:ext uri="{FF2B5EF4-FFF2-40B4-BE49-F238E27FC236}">
                  <a16:creationId xmlns:a16="http://schemas.microsoft.com/office/drawing/2014/main" id="{BE942EF5-FD62-2A49-49C0-055AC0158642}"/>
                </a:ext>
              </a:extLst>
            </p:cNvPr>
            <p:cNvSpPr/>
            <p:nvPr/>
          </p:nvSpPr>
          <p:spPr bwMode="auto">
            <a:xfrm>
              <a:off x="419604" y="2379822"/>
              <a:ext cx="689590" cy="110009"/>
            </a:xfrm>
            <a:prstGeom prst="rect">
              <a:avLst/>
            </a:prstGeom>
            <a:solidFill>
              <a:schemeClr val="bg1">
                <a:lumMod val="95000"/>
              </a:schemeClr>
            </a:solidFill>
            <a:ln w="9525" cap="flat" cmpd="sng" algn="ctr">
              <a:no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4" name="TextBox 3">
              <a:extLst>
                <a:ext uri="{FF2B5EF4-FFF2-40B4-BE49-F238E27FC236}">
                  <a16:creationId xmlns:a16="http://schemas.microsoft.com/office/drawing/2014/main" id="{63587313-0B79-AB03-4232-F0D514445C27}"/>
                </a:ext>
              </a:extLst>
            </p:cNvPr>
            <p:cNvSpPr txBox="1">
              <a:spLocks noChangeArrowheads="1"/>
            </p:cNvSpPr>
            <p:nvPr/>
          </p:nvSpPr>
          <p:spPr bwMode="auto">
            <a:xfrm>
              <a:off x="483015" y="2331992"/>
              <a:ext cx="757755" cy="176972"/>
            </a:xfrm>
            <a:prstGeom prst="rect">
              <a:avLst/>
            </a:prstGeom>
            <a:noFill/>
            <a:ln>
              <a:noFill/>
            </a:ln>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defRPr/>
              </a:pPr>
              <a:r>
                <a:rPr lang="en-US" altLang="en-US" sz="550" dirty="0"/>
                <a:t>ONC Test Plan</a:t>
              </a:r>
              <a:r>
                <a:rPr lang="en-US" altLang="en-US" sz="550" b="0" dirty="0"/>
                <a:t> /</a:t>
              </a:r>
              <a:endParaRPr lang="en-US" altLang="en-US" sz="550" dirty="0"/>
            </a:p>
          </p:txBody>
        </p:sp>
      </p:grpSp>
      <p:cxnSp>
        <p:nvCxnSpPr>
          <p:cNvPr id="19" name="Straight Connector 9">
            <a:extLst>
              <a:ext uri="{FF2B5EF4-FFF2-40B4-BE49-F238E27FC236}">
                <a16:creationId xmlns:a16="http://schemas.microsoft.com/office/drawing/2014/main" id="{545DE725-0512-F6E0-8DD3-1132B2099316}"/>
              </a:ext>
            </a:extLst>
          </p:cNvPr>
          <p:cNvCxnSpPr>
            <a:cxnSpLocks noChangeShapeType="1"/>
            <a:stCxn id="16" idx="2"/>
          </p:cNvCxnSpPr>
          <p:nvPr/>
        </p:nvCxnSpPr>
        <p:spPr bwMode="auto">
          <a:xfrm flipH="1">
            <a:off x="3657600" y="1699120"/>
            <a:ext cx="339724" cy="81548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9EEB35D-15EB-BD8E-EFEF-93BE557998EA}"/>
              </a:ext>
            </a:extLst>
          </p:cNvPr>
          <p:cNvPicPr>
            <a:picLocks noChangeAspect="1"/>
          </p:cNvPicPr>
          <p:nvPr/>
        </p:nvPicPr>
        <p:blipFill>
          <a:blip r:embed="rId3"/>
          <a:stretch>
            <a:fillRect/>
          </a:stretch>
        </p:blipFill>
        <p:spPr>
          <a:xfrm>
            <a:off x="220885" y="1931988"/>
            <a:ext cx="8719483" cy="3719630"/>
          </a:xfrm>
          <a:prstGeom prst="rect">
            <a:avLst/>
          </a:prstGeom>
          <a:ln>
            <a:solidFill>
              <a:schemeClr val="tx1"/>
            </a:solidFill>
          </a:ln>
        </p:spPr>
      </p:pic>
      <p:sp>
        <p:nvSpPr>
          <p:cNvPr id="51203" name="Title 4">
            <a:extLst>
              <a:ext uri="{FF2B5EF4-FFF2-40B4-BE49-F238E27FC236}">
                <a16:creationId xmlns:a16="http://schemas.microsoft.com/office/drawing/2014/main" id="{C9B8C5D0-3CD5-5737-C91D-AD13A3D22B59}"/>
              </a:ext>
            </a:extLst>
          </p:cNvPr>
          <p:cNvSpPr>
            <a:spLocks noGrp="1" noChangeArrowheads="1"/>
          </p:cNvSpPr>
          <p:nvPr>
            <p:ph type="title"/>
          </p:nvPr>
        </p:nvSpPr>
        <p:spPr>
          <a:xfrm>
            <a:off x="276225" y="279400"/>
            <a:ext cx="8764588" cy="461963"/>
          </a:xfrm>
        </p:spPr>
        <p:txBody>
          <a:bodyPr/>
          <a:lstStyle/>
          <a:p>
            <a:r>
              <a:rPr lang="en-US" altLang="en-US"/>
              <a:t>Context-based Test Step Level Testing – Message Validation (2)</a:t>
            </a:r>
          </a:p>
        </p:txBody>
      </p:sp>
      <p:grpSp>
        <p:nvGrpSpPr>
          <p:cNvPr id="51204" name="Group 3">
            <a:extLst>
              <a:ext uri="{FF2B5EF4-FFF2-40B4-BE49-F238E27FC236}">
                <a16:creationId xmlns:a16="http://schemas.microsoft.com/office/drawing/2014/main" id="{018833E2-C017-C6C0-DA53-A36FF2B733E3}"/>
              </a:ext>
            </a:extLst>
          </p:cNvPr>
          <p:cNvGrpSpPr>
            <a:grpSpLocks/>
          </p:cNvGrpSpPr>
          <p:nvPr/>
        </p:nvGrpSpPr>
        <p:grpSpPr bwMode="auto">
          <a:xfrm>
            <a:off x="641350" y="711200"/>
            <a:ext cx="2465388" cy="477838"/>
            <a:chOff x="6777707" y="1596927"/>
            <a:chExt cx="2465809" cy="478592"/>
          </a:xfrm>
        </p:grpSpPr>
        <p:sp>
          <p:nvSpPr>
            <p:cNvPr id="46" name="Rectangle 3">
              <a:extLst>
                <a:ext uri="{FF2B5EF4-FFF2-40B4-BE49-F238E27FC236}">
                  <a16:creationId xmlns:a16="http://schemas.microsoft.com/office/drawing/2014/main" id="{4AA6250B-1996-289A-7A13-347F66095EE0}"/>
                </a:ext>
              </a:extLst>
            </p:cNvPr>
            <p:cNvSpPr txBox="1">
              <a:spLocks noChangeArrowheads="1"/>
            </p:cNvSpPr>
            <p:nvPr/>
          </p:nvSpPr>
          <p:spPr bwMode="auto">
            <a:xfrm>
              <a:off x="6920606" y="1736847"/>
              <a:ext cx="2322910" cy="338672"/>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solidFill>
                    <a:srgbClr val="000000"/>
                  </a:solidFill>
                </a:rPr>
                <a:t>After test message displays, click the </a:t>
              </a:r>
              <a:r>
                <a:rPr lang="en-US" altLang="en-US" sz="800" dirty="0">
                  <a:solidFill>
                    <a:srgbClr val="000000"/>
                  </a:solidFill>
                </a:rPr>
                <a:t>V</a:t>
              </a:r>
              <a:r>
                <a:rPr lang="en-US" altLang="ja-JP" sz="800" dirty="0">
                  <a:solidFill>
                    <a:srgbClr val="000000"/>
                  </a:solidFill>
                </a:rPr>
                <a:t>alidate </a:t>
              </a:r>
              <a:r>
                <a:rPr lang="en-US" altLang="ja-JP" sz="800" b="0" dirty="0">
                  <a:solidFill>
                    <a:srgbClr val="000000"/>
                  </a:solidFill>
                </a:rPr>
                <a:t>button</a:t>
              </a:r>
              <a:r>
                <a:rPr lang="en-US" altLang="ja-JP" sz="800" dirty="0">
                  <a:solidFill>
                    <a:srgbClr val="000000"/>
                  </a:solidFill>
                </a:rPr>
                <a:t> </a:t>
              </a:r>
              <a:r>
                <a:rPr lang="en-US" altLang="ja-JP" sz="800" b="0" dirty="0">
                  <a:solidFill>
                    <a:srgbClr val="000000"/>
                  </a:solidFill>
                </a:rPr>
                <a:t>to initiate validation by the Tool.</a:t>
              </a:r>
              <a:endParaRPr lang="en-US" altLang="en-US" sz="800" b="0" dirty="0">
                <a:solidFill>
                  <a:srgbClr val="FF0000"/>
                </a:solidFill>
              </a:endParaRPr>
            </a:p>
          </p:txBody>
        </p:sp>
        <p:sp>
          <p:nvSpPr>
            <p:cNvPr id="49" name="Oval 48">
              <a:extLst>
                <a:ext uri="{FF2B5EF4-FFF2-40B4-BE49-F238E27FC236}">
                  <a16:creationId xmlns:a16="http://schemas.microsoft.com/office/drawing/2014/main" id="{CDA41AF4-5116-5084-BBC5-90DD891DFB54}"/>
                </a:ext>
              </a:extLst>
            </p:cNvPr>
            <p:cNvSpPr>
              <a:spLocks noChangeArrowheads="1"/>
            </p:cNvSpPr>
            <p:nvPr/>
          </p:nvSpPr>
          <p:spPr bwMode="auto">
            <a:xfrm>
              <a:off x="6777707" y="1596927"/>
              <a:ext cx="287387" cy="279841"/>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19</a:t>
              </a:r>
            </a:p>
          </p:txBody>
        </p:sp>
      </p:grpSp>
      <p:sp>
        <p:nvSpPr>
          <p:cNvPr id="51205" name="AutoShape 23" descr="https://mail.google.com/mail/u/0/?ui=2&amp;ik=016bda6546&amp;view=fimg&amp;th=15415db82cae8840&amp;attid=0.1&amp;disp=emb&amp;attbid=ANGjdJ8hvmHo9Zw2XpKzYEv6miq35om0UqS19yCztlsbURq7KWJqWV8llMw_U4tqUO5G5pfxzo5UjWULHqqei0v4oOVHzJG-CTkSrFVs2Nsf0kcS149Zr_-ULMy06AM&amp;sz=w3620-h1836&amp;ats=1460718414200&amp;rm=15415db82cae8840&amp;zw&amp;atsh=1">
            <a:extLst>
              <a:ext uri="{FF2B5EF4-FFF2-40B4-BE49-F238E27FC236}">
                <a16:creationId xmlns:a16="http://schemas.microsoft.com/office/drawing/2014/main" id="{F4490D40-5220-0A07-10C9-B04EF422E079}"/>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sz="1800"/>
          </a:p>
        </p:txBody>
      </p:sp>
      <p:cxnSp>
        <p:nvCxnSpPr>
          <p:cNvPr id="51206" name="Straight Connector 43">
            <a:extLst>
              <a:ext uri="{FF2B5EF4-FFF2-40B4-BE49-F238E27FC236}">
                <a16:creationId xmlns:a16="http://schemas.microsoft.com/office/drawing/2014/main" id="{C23CE520-F3F1-DBA9-5590-4A82B06064CB}"/>
              </a:ext>
            </a:extLst>
          </p:cNvPr>
          <p:cNvCxnSpPr>
            <a:cxnSpLocks noChangeShapeType="1"/>
          </p:cNvCxnSpPr>
          <p:nvPr/>
        </p:nvCxnSpPr>
        <p:spPr bwMode="auto">
          <a:xfrm>
            <a:off x="7335838" y="1008063"/>
            <a:ext cx="496093" cy="1887537"/>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 name="Group 6">
            <a:extLst>
              <a:ext uri="{FF2B5EF4-FFF2-40B4-BE49-F238E27FC236}">
                <a16:creationId xmlns:a16="http://schemas.microsoft.com/office/drawing/2014/main" id="{B3609137-46FB-2E59-4ACC-1E45376066CD}"/>
              </a:ext>
            </a:extLst>
          </p:cNvPr>
          <p:cNvGrpSpPr/>
          <p:nvPr/>
        </p:nvGrpSpPr>
        <p:grpSpPr>
          <a:xfrm>
            <a:off x="960437" y="4408108"/>
            <a:ext cx="1527175" cy="1477548"/>
            <a:chOff x="960437" y="4408108"/>
            <a:chExt cx="1527175" cy="1477548"/>
          </a:xfrm>
        </p:grpSpPr>
        <p:cxnSp>
          <p:nvCxnSpPr>
            <p:cNvPr id="51207" name="Straight Connector 28">
              <a:extLst>
                <a:ext uri="{FF2B5EF4-FFF2-40B4-BE49-F238E27FC236}">
                  <a16:creationId xmlns:a16="http://schemas.microsoft.com/office/drawing/2014/main" id="{92D27623-603A-34DD-585D-117C8AC8131B}"/>
                </a:ext>
              </a:extLst>
            </p:cNvPr>
            <p:cNvCxnSpPr>
              <a:cxnSpLocks noChangeShapeType="1"/>
            </p:cNvCxnSpPr>
            <p:nvPr/>
          </p:nvCxnSpPr>
          <p:spPr bwMode="auto">
            <a:xfrm flipV="1">
              <a:off x="1834275" y="4408108"/>
              <a:ext cx="653337" cy="886651"/>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1208" name="Group 64">
              <a:extLst>
                <a:ext uri="{FF2B5EF4-FFF2-40B4-BE49-F238E27FC236}">
                  <a16:creationId xmlns:a16="http://schemas.microsoft.com/office/drawing/2014/main" id="{F7B00DB5-FBEA-AB1C-AEAF-07EE83D95AF1}"/>
                </a:ext>
              </a:extLst>
            </p:cNvPr>
            <p:cNvGrpSpPr>
              <a:grpSpLocks/>
            </p:cNvGrpSpPr>
            <p:nvPr/>
          </p:nvGrpSpPr>
          <p:grpSpPr bwMode="auto">
            <a:xfrm>
              <a:off x="960437" y="5164931"/>
              <a:ext cx="1323975" cy="720725"/>
              <a:chOff x="76102" y="3472057"/>
              <a:chExt cx="1323652" cy="720732"/>
            </a:xfrm>
          </p:grpSpPr>
          <p:grpSp>
            <p:nvGrpSpPr>
              <p:cNvPr id="51226" name="Group 2">
                <a:extLst>
                  <a:ext uri="{FF2B5EF4-FFF2-40B4-BE49-F238E27FC236}">
                    <a16:creationId xmlns:a16="http://schemas.microsoft.com/office/drawing/2014/main" id="{939EB4B0-DB0A-2378-3143-386B9B945514}"/>
                  </a:ext>
                </a:extLst>
              </p:cNvPr>
              <p:cNvGrpSpPr>
                <a:grpSpLocks/>
              </p:cNvGrpSpPr>
              <p:nvPr/>
            </p:nvGrpSpPr>
            <p:grpSpPr bwMode="auto">
              <a:xfrm>
                <a:off x="230187" y="3608014"/>
                <a:ext cx="1169567" cy="584775"/>
                <a:chOff x="3197225" y="3669907"/>
                <a:chExt cx="1692298" cy="585853"/>
              </a:xfrm>
            </p:grpSpPr>
            <p:sp>
              <p:nvSpPr>
                <p:cNvPr id="69" name="TextBox 68">
                  <a:extLst>
                    <a:ext uri="{FF2B5EF4-FFF2-40B4-BE49-F238E27FC236}">
                      <a16:creationId xmlns:a16="http://schemas.microsoft.com/office/drawing/2014/main" id="{E175A1B7-A634-829B-930C-821C1768DAF3}"/>
                    </a:ext>
                  </a:extLst>
                </p:cNvPr>
                <p:cNvSpPr txBox="1">
                  <a:spLocks noChangeArrowheads="1"/>
                </p:cNvSpPr>
                <p:nvPr/>
              </p:nvSpPr>
              <p:spPr bwMode="auto">
                <a:xfrm>
                  <a:off x="3199325" y="3670477"/>
                  <a:ext cx="1690198" cy="585283"/>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eaLnBrk="1" hangingPunct="1">
                    <a:defRPr/>
                  </a:pPr>
                  <a:r>
                    <a:rPr lang="en-US" altLang="en-US" sz="800" b="0" dirty="0"/>
                    <a:t>View the results displayed in the </a:t>
                  </a:r>
                  <a:r>
                    <a:rPr lang="en-US" altLang="ja-JP" sz="800" dirty="0"/>
                    <a:t>Message Validation Result</a:t>
                  </a:r>
                  <a:r>
                    <a:rPr lang="ja-JP" altLang="en-US" sz="800" dirty="0"/>
                    <a:t> </a:t>
                  </a:r>
                  <a:r>
                    <a:rPr lang="en-US" altLang="ja-JP" sz="800" b="0" dirty="0"/>
                    <a:t>window. </a:t>
                  </a:r>
                </a:p>
              </p:txBody>
            </p:sp>
            <p:cxnSp>
              <p:nvCxnSpPr>
                <p:cNvPr id="51229" name="Straight Connector 90">
                  <a:extLst>
                    <a:ext uri="{FF2B5EF4-FFF2-40B4-BE49-F238E27FC236}">
                      <a16:creationId xmlns:a16="http://schemas.microsoft.com/office/drawing/2014/main" id="{BCF6905E-55F7-EC61-D557-5D42CBC68034}"/>
                    </a:ext>
                  </a:extLst>
                </p:cNvPr>
                <p:cNvCxnSpPr>
                  <a:cxnSpLocks noChangeShapeType="1"/>
                </p:cNvCxnSpPr>
                <p:nvPr/>
              </p:nvCxnSpPr>
              <p:spPr bwMode="auto">
                <a:xfrm>
                  <a:off x="3197225" y="3727450"/>
                  <a:ext cx="0" cy="1588"/>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8" name="Oval 67">
                <a:extLst>
                  <a:ext uri="{FF2B5EF4-FFF2-40B4-BE49-F238E27FC236}">
                    <a16:creationId xmlns:a16="http://schemas.microsoft.com/office/drawing/2014/main" id="{6A2F00DA-2620-0209-711F-250A4D8576DF}"/>
                  </a:ext>
                </a:extLst>
              </p:cNvPr>
              <p:cNvSpPr>
                <a:spLocks noChangeArrowheads="1"/>
              </p:cNvSpPr>
              <p:nvPr/>
            </p:nvSpPr>
            <p:spPr bwMode="auto">
              <a:xfrm>
                <a:off x="76102" y="3472057"/>
                <a:ext cx="260286" cy="273053"/>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20</a:t>
                </a:r>
              </a:p>
            </p:txBody>
          </p:sp>
        </p:grpSp>
      </p:grpSp>
      <p:grpSp>
        <p:nvGrpSpPr>
          <p:cNvPr id="51209" name="Group 37">
            <a:extLst>
              <a:ext uri="{FF2B5EF4-FFF2-40B4-BE49-F238E27FC236}">
                <a16:creationId xmlns:a16="http://schemas.microsoft.com/office/drawing/2014/main" id="{CF45D722-AD2E-30E9-C45F-5D0672FA9567}"/>
              </a:ext>
            </a:extLst>
          </p:cNvPr>
          <p:cNvGrpSpPr>
            <a:grpSpLocks/>
          </p:cNvGrpSpPr>
          <p:nvPr/>
        </p:nvGrpSpPr>
        <p:grpSpPr bwMode="auto">
          <a:xfrm>
            <a:off x="1465263" y="1312865"/>
            <a:ext cx="3425825" cy="1161379"/>
            <a:chOff x="-3264274" y="4016962"/>
            <a:chExt cx="3715012" cy="1027328"/>
          </a:xfrm>
        </p:grpSpPr>
        <p:sp>
          <p:nvSpPr>
            <p:cNvPr id="75" name="TextBox 74">
              <a:extLst>
                <a:ext uri="{FF2B5EF4-FFF2-40B4-BE49-F238E27FC236}">
                  <a16:creationId xmlns:a16="http://schemas.microsoft.com/office/drawing/2014/main" id="{4A3978DA-56D5-BF77-04A3-35BFF3F57F5B}"/>
                </a:ext>
              </a:extLst>
            </p:cNvPr>
            <p:cNvSpPr txBox="1">
              <a:spLocks noChangeArrowheads="1"/>
            </p:cNvSpPr>
            <p:nvPr/>
          </p:nvSpPr>
          <p:spPr bwMode="auto">
            <a:xfrm>
              <a:off x="-3081794" y="4144750"/>
              <a:ext cx="3532532" cy="299109"/>
            </a:xfrm>
            <a:prstGeom prst="rect">
              <a:avLst/>
            </a:prstGeom>
            <a:solidFill>
              <a:srgbClr val="CCFFCC"/>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Validation result produced by the Test Tool for this Test Step displays automatically in the </a:t>
              </a:r>
              <a:r>
                <a:rPr lang="en-US" altLang="en-US" sz="800" dirty="0"/>
                <a:t>Test Step Outcome </a:t>
              </a:r>
              <a:r>
                <a:rPr lang="en-US" altLang="en-US" sz="800" b="0" dirty="0"/>
                <a:t>field.</a:t>
              </a:r>
              <a:endParaRPr lang="en-US" altLang="en-US" sz="800" dirty="0"/>
            </a:p>
          </p:txBody>
        </p:sp>
        <p:cxnSp>
          <p:nvCxnSpPr>
            <p:cNvPr id="51224" name="Straight Connector 88">
              <a:extLst>
                <a:ext uri="{FF2B5EF4-FFF2-40B4-BE49-F238E27FC236}">
                  <a16:creationId xmlns:a16="http://schemas.microsoft.com/office/drawing/2014/main" id="{54A7DB4D-D772-9C1E-4390-C0DD30C9535F}"/>
                </a:ext>
              </a:extLst>
            </p:cNvPr>
            <p:cNvCxnSpPr>
              <a:cxnSpLocks noChangeShapeType="1"/>
            </p:cNvCxnSpPr>
            <p:nvPr/>
          </p:nvCxnSpPr>
          <p:spPr bwMode="auto">
            <a:xfrm>
              <a:off x="-223479" y="4429802"/>
              <a:ext cx="10696" cy="614488"/>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Oval 77">
              <a:extLst>
                <a:ext uri="{FF2B5EF4-FFF2-40B4-BE49-F238E27FC236}">
                  <a16:creationId xmlns:a16="http://schemas.microsoft.com/office/drawing/2014/main" id="{C885BC66-B987-3290-395D-6E86422C63E3}"/>
                </a:ext>
              </a:extLst>
            </p:cNvPr>
            <p:cNvSpPr>
              <a:spLocks noChangeArrowheads="1"/>
            </p:cNvSpPr>
            <p:nvPr/>
          </p:nvSpPr>
          <p:spPr bwMode="auto">
            <a:xfrm>
              <a:off x="-3264274" y="4016962"/>
              <a:ext cx="340858" cy="23872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000" b="0" dirty="0">
                  <a:solidFill>
                    <a:schemeClr val="bg1"/>
                  </a:solidFill>
                  <a:latin typeface="+mj-lt"/>
                  <a:ea typeface="+mn-ea"/>
                </a:rPr>
                <a:t>Info</a:t>
              </a:r>
              <a:endParaRPr lang="en-US" sz="1200" b="0" dirty="0">
                <a:solidFill>
                  <a:schemeClr val="bg1"/>
                </a:solidFill>
                <a:latin typeface="+mj-lt"/>
                <a:ea typeface="+mn-ea"/>
              </a:endParaRPr>
            </a:p>
          </p:txBody>
        </p:sp>
      </p:grpSp>
      <p:cxnSp>
        <p:nvCxnSpPr>
          <p:cNvPr id="51210" name="Straight Connector 31">
            <a:extLst>
              <a:ext uri="{FF2B5EF4-FFF2-40B4-BE49-F238E27FC236}">
                <a16:creationId xmlns:a16="http://schemas.microsoft.com/office/drawing/2014/main" id="{53508172-C786-ABB8-8D57-A30F33E9703E}"/>
              </a:ext>
            </a:extLst>
          </p:cNvPr>
          <p:cNvCxnSpPr>
            <a:cxnSpLocks noChangeShapeType="1"/>
            <a:endCxn id="46" idx="3"/>
          </p:cNvCxnSpPr>
          <p:nvPr/>
        </p:nvCxnSpPr>
        <p:spPr bwMode="auto">
          <a:xfrm flipH="1" flipV="1">
            <a:off x="3106738" y="1019969"/>
            <a:ext cx="4229100" cy="794"/>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1211" name="Group 14">
            <a:extLst>
              <a:ext uri="{FF2B5EF4-FFF2-40B4-BE49-F238E27FC236}">
                <a16:creationId xmlns:a16="http://schemas.microsoft.com/office/drawing/2014/main" id="{757DE355-2F7D-414F-F619-ED37D997B88B}"/>
              </a:ext>
            </a:extLst>
          </p:cNvPr>
          <p:cNvGrpSpPr>
            <a:grpSpLocks/>
          </p:cNvGrpSpPr>
          <p:nvPr/>
        </p:nvGrpSpPr>
        <p:grpSpPr bwMode="auto">
          <a:xfrm>
            <a:off x="7775575" y="1049336"/>
            <a:ext cx="1235075" cy="1424905"/>
            <a:chOff x="1784768" y="5452196"/>
            <a:chExt cx="1233944" cy="1425090"/>
          </a:xfrm>
        </p:grpSpPr>
        <p:cxnSp>
          <p:nvCxnSpPr>
            <p:cNvPr id="51221" name="Straight Connector 33">
              <a:extLst>
                <a:ext uri="{FF2B5EF4-FFF2-40B4-BE49-F238E27FC236}">
                  <a16:creationId xmlns:a16="http://schemas.microsoft.com/office/drawing/2014/main" id="{B7038F46-61E6-1914-263E-C8940C7B3F03}"/>
                </a:ext>
              </a:extLst>
            </p:cNvPr>
            <p:cNvCxnSpPr>
              <a:cxnSpLocks noChangeShapeType="1"/>
            </p:cNvCxnSpPr>
            <p:nvPr/>
          </p:nvCxnSpPr>
          <p:spPr bwMode="auto">
            <a:xfrm>
              <a:off x="2695159" y="6070718"/>
              <a:ext cx="0" cy="806568"/>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10">
              <a:extLst>
                <a:ext uri="{FF2B5EF4-FFF2-40B4-BE49-F238E27FC236}">
                  <a16:creationId xmlns:a16="http://schemas.microsoft.com/office/drawing/2014/main" id="{010EFDC9-B26A-984F-3CA6-B09D3A5C2470}"/>
                </a:ext>
              </a:extLst>
            </p:cNvPr>
            <p:cNvSpPr txBox="1">
              <a:spLocks noChangeArrowheads="1"/>
            </p:cNvSpPr>
            <p:nvPr/>
          </p:nvSpPr>
          <p:spPr bwMode="auto">
            <a:xfrm>
              <a:off x="1784768" y="5452196"/>
              <a:ext cx="1233944" cy="708117"/>
            </a:xfrm>
            <a:prstGeom prst="rect">
              <a:avLst/>
            </a:prstGeom>
            <a:solidFill>
              <a:srgbClr val="CCFFCC"/>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b="1" dirty="0">
                  <a:latin typeface="Arial" charset="0"/>
                  <a:ea typeface="+mn-ea"/>
                </a:rPr>
                <a:t>Download</a:t>
              </a:r>
              <a:r>
                <a:rPr lang="en-US" dirty="0">
                  <a:latin typeface="Arial" charset="0"/>
                  <a:ea typeface="+mn-ea"/>
                </a:rPr>
                <a:t> button displays in </a:t>
              </a:r>
              <a:r>
                <a:rPr lang="en-US" b="1" dirty="0">
                  <a:latin typeface="Arial" charset="0"/>
                  <a:ea typeface="+mn-ea"/>
                </a:rPr>
                <a:t>Report</a:t>
              </a:r>
              <a:r>
                <a:rPr lang="en-US" dirty="0">
                  <a:latin typeface="Arial" charset="0"/>
                  <a:ea typeface="+mn-ea"/>
                </a:rPr>
                <a:t> column for quick download/view/print capability.</a:t>
              </a:r>
            </a:p>
          </p:txBody>
        </p:sp>
      </p:grpSp>
      <p:sp>
        <p:nvSpPr>
          <p:cNvPr id="23" name="Oval 22">
            <a:extLst>
              <a:ext uri="{FF2B5EF4-FFF2-40B4-BE49-F238E27FC236}">
                <a16:creationId xmlns:a16="http://schemas.microsoft.com/office/drawing/2014/main" id="{DA5FB3D8-1EA9-9B67-0607-2F0270ABE46A}"/>
              </a:ext>
            </a:extLst>
          </p:cNvPr>
          <p:cNvSpPr>
            <a:spLocks noChangeArrowheads="1"/>
          </p:cNvSpPr>
          <p:nvPr/>
        </p:nvSpPr>
        <p:spPr bwMode="auto">
          <a:xfrm>
            <a:off x="7657195" y="903138"/>
            <a:ext cx="323100" cy="302208"/>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000" dirty="0">
                <a:solidFill>
                  <a:schemeClr val="bg1"/>
                </a:solidFill>
                <a:latin typeface="+mj-lt"/>
              </a:rPr>
              <a:t>I</a:t>
            </a:r>
            <a:r>
              <a:rPr lang="en-US" sz="1000" b="0" dirty="0">
                <a:solidFill>
                  <a:schemeClr val="bg1"/>
                </a:solidFill>
                <a:latin typeface="+mj-lt"/>
                <a:ea typeface="+mn-ea"/>
              </a:rPr>
              <a:t>nfo</a:t>
            </a:r>
            <a:endParaRPr lang="en-US" sz="700" b="0" dirty="0">
              <a:solidFill>
                <a:schemeClr val="bg1"/>
              </a:solidFill>
              <a:latin typeface="+mj-lt"/>
              <a:ea typeface="+mn-ea"/>
            </a:endParaRPr>
          </a:p>
        </p:txBody>
      </p:sp>
      <p:cxnSp>
        <p:nvCxnSpPr>
          <p:cNvPr id="14" name="Straight Connector 43">
            <a:extLst>
              <a:ext uri="{FF2B5EF4-FFF2-40B4-BE49-F238E27FC236}">
                <a16:creationId xmlns:a16="http://schemas.microsoft.com/office/drawing/2014/main" id="{7727CBD7-F8B2-85C3-3120-C1EB6D296F50}"/>
              </a:ext>
            </a:extLst>
          </p:cNvPr>
          <p:cNvCxnSpPr>
            <a:cxnSpLocks noChangeShapeType="1"/>
          </p:cNvCxnSpPr>
          <p:nvPr/>
        </p:nvCxnSpPr>
        <p:spPr bwMode="auto">
          <a:xfrm>
            <a:off x="6248400" y="1008063"/>
            <a:ext cx="51483" cy="2420937"/>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8" name="Group 17">
            <a:extLst>
              <a:ext uri="{FF2B5EF4-FFF2-40B4-BE49-F238E27FC236}">
                <a16:creationId xmlns:a16="http://schemas.microsoft.com/office/drawing/2014/main" id="{F63BD533-82CB-1C81-7A2B-E3CFC733ACFF}"/>
              </a:ext>
            </a:extLst>
          </p:cNvPr>
          <p:cNvGrpSpPr/>
          <p:nvPr/>
        </p:nvGrpSpPr>
        <p:grpSpPr>
          <a:xfrm>
            <a:off x="2971800" y="4644544"/>
            <a:ext cx="2123737" cy="1342183"/>
            <a:chOff x="2860892" y="3797797"/>
            <a:chExt cx="2123737" cy="1342183"/>
          </a:xfrm>
        </p:grpSpPr>
        <p:sp>
          <p:nvSpPr>
            <p:cNvPr id="19" name="Rectangle 3">
              <a:extLst>
                <a:ext uri="{FF2B5EF4-FFF2-40B4-BE49-F238E27FC236}">
                  <a16:creationId xmlns:a16="http://schemas.microsoft.com/office/drawing/2014/main" id="{BF56D356-FFF4-8B9C-514C-F013F401C5DD}"/>
                </a:ext>
              </a:extLst>
            </p:cNvPr>
            <p:cNvSpPr txBox="1">
              <a:spLocks noChangeArrowheads="1"/>
            </p:cNvSpPr>
            <p:nvPr/>
          </p:nvSpPr>
          <p:spPr bwMode="auto">
            <a:xfrm>
              <a:off x="3091961" y="4801426"/>
              <a:ext cx="1892668" cy="338554"/>
            </a:xfrm>
            <a:prstGeom prst="rect">
              <a:avLst/>
            </a:prstGeom>
            <a:solidFill>
              <a:srgbClr val="CCFFCC"/>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solidFill>
                    <a:srgbClr val="000000"/>
                  </a:solidFill>
                  <a:cs typeface="+mn-cs"/>
                </a:rPr>
                <a:t>Total number of notifications (e.g., Errors, Warnings, and Alerts) display.</a:t>
              </a:r>
              <a:endParaRPr lang="en-US" dirty="0">
                <a:solidFill>
                  <a:srgbClr val="FF0000"/>
                </a:solidFill>
                <a:cs typeface="+mn-cs"/>
              </a:endParaRPr>
            </a:p>
          </p:txBody>
        </p:sp>
        <p:sp>
          <p:nvSpPr>
            <p:cNvPr id="20" name="Oval 19">
              <a:extLst>
                <a:ext uri="{FF2B5EF4-FFF2-40B4-BE49-F238E27FC236}">
                  <a16:creationId xmlns:a16="http://schemas.microsoft.com/office/drawing/2014/main" id="{2A63D0B8-FBA3-58F6-8C70-6345C8A7979A}"/>
                </a:ext>
              </a:extLst>
            </p:cNvPr>
            <p:cNvSpPr/>
            <p:nvPr/>
          </p:nvSpPr>
          <p:spPr bwMode="auto">
            <a:xfrm>
              <a:off x="2860892" y="4573729"/>
              <a:ext cx="379195" cy="33813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050" b="0" dirty="0">
                  <a:solidFill>
                    <a:schemeClr val="bg1"/>
                  </a:solidFill>
                  <a:latin typeface="+mj-lt"/>
                  <a:cs typeface="+mn-cs"/>
                </a:rPr>
                <a:t>Info</a:t>
              </a:r>
              <a:endParaRPr lang="en-US" sz="1100" b="0" dirty="0">
                <a:solidFill>
                  <a:schemeClr val="bg1"/>
                </a:solidFill>
                <a:latin typeface="+mj-lt"/>
                <a:cs typeface="+mn-cs"/>
              </a:endParaRPr>
            </a:p>
          </p:txBody>
        </p:sp>
        <p:cxnSp>
          <p:nvCxnSpPr>
            <p:cNvPr id="22" name="Straight Connector 21">
              <a:extLst>
                <a:ext uri="{FF2B5EF4-FFF2-40B4-BE49-F238E27FC236}">
                  <a16:creationId xmlns:a16="http://schemas.microsoft.com/office/drawing/2014/main" id="{26374A88-49CF-D4BA-13BC-FBC6ED63A373}"/>
                </a:ext>
              </a:extLst>
            </p:cNvPr>
            <p:cNvCxnSpPr>
              <a:cxnSpLocks/>
            </p:cNvCxnSpPr>
            <p:nvPr/>
          </p:nvCxnSpPr>
          <p:spPr bwMode="auto">
            <a:xfrm flipH="1" flipV="1">
              <a:off x="3102747" y="3797797"/>
              <a:ext cx="520145" cy="1003629"/>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D5972F-C8CF-BFC2-E574-6E8786FC85B1}"/>
              </a:ext>
            </a:extLst>
          </p:cNvPr>
          <p:cNvPicPr>
            <a:picLocks noChangeAspect="1"/>
          </p:cNvPicPr>
          <p:nvPr/>
        </p:nvPicPr>
        <p:blipFill>
          <a:blip r:embed="rId3"/>
          <a:stretch>
            <a:fillRect/>
          </a:stretch>
        </p:blipFill>
        <p:spPr>
          <a:xfrm>
            <a:off x="228600" y="1624013"/>
            <a:ext cx="8719483" cy="3719630"/>
          </a:xfrm>
          <a:prstGeom prst="rect">
            <a:avLst/>
          </a:prstGeom>
          <a:ln>
            <a:solidFill>
              <a:schemeClr val="tx1"/>
            </a:solidFill>
          </a:ln>
        </p:spPr>
      </p:pic>
      <p:sp>
        <p:nvSpPr>
          <p:cNvPr id="53251" name="Title 4">
            <a:extLst>
              <a:ext uri="{FF2B5EF4-FFF2-40B4-BE49-F238E27FC236}">
                <a16:creationId xmlns:a16="http://schemas.microsoft.com/office/drawing/2014/main" id="{F6BC765A-2B5A-8DD4-D15F-9F2C993672F3}"/>
              </a:ext>
            </a:extLst>
          </p:cNvPr>
          <p:cNvSpPr>
            <a:spLocks noGrp="1" noChangeArrowheads="1"/>
          </p:cNvSpPr>
          <p:nvPr>
            <p:ph type="title"/>
          </p:nvPr>
        </p:nvSpPr>
        <p:spPr>
          <a:xfrm>
            <a:off x="276225" y="279400"/>
            <a:ext cx="8764588" cy="461963"/>
          </a:xfrm>
        </p:spPr>
        <p:txBody>
          <a:bodyPr/>
          <a:lstStyle/>
          <a:p>
            <a:r>
              <a:rPr lang="en-US" altLang="en-US"/>
              <a:t>Context-based Test Step Level Testing – Message Validation (3)</a:t>
            </a:r>
          </a:p>
        </p:txBody>
      </p:sp>
      <p:sp>
        <p:nvSpPr>
          <p:cNvPr id="53252" name="AutoShape 23" descr="https://mail.google.com/mail/u/0/?ui=2&amp;ik=016bda6546&amp;view=fimg&amp;th=15415db82cae8840&amp;attid=0.1&amp;disp=emb&amp;attbid=ANGjdJ8hvmHo9Zw2XpKzYEv6miq35om0UqS19yCztlsbURq7KWJqWV8llMw_U4tqUO5G5pfxzo5UjWULHqqei0v4oOVHzJG-CTkSrFVs2Nsf0kcS149Zr_-ULMy06AM&amp;sz=w3620-h1836&amp;ats=1460718414200&amp;rm=15415db82cae8840&amp;zw&amp;atsh=1">
            <a:extLst>
              <a:ext uri="{FF2B5EF4-FFF2-40B4-BE49-F238E27FC236}">
                <a16:creationId xmlns:a16="http://schemas.microsoft.com/office/drawing/2014/main" id="{6E7AF005-8668-C8AA-21AD-8ADA0EBF80FD}"/>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sz="1800"/>
          </a:p>
        </p:txBody>
      </p:sp>
      <p:cxnSp>
        <p:nvCxnSpPr>
          <p:cNvPr id="53253" name="Straight Connector 43">
            <a:extLst>
              <a:ext uri="{FF2B5EF4-FFF2-40B4-BE49-F238E27FC236}">
                <a16:creationId xmlns:a16="http://schemas.microsoft.com/office/drawing/2014/main" id="{ABFE0FEA-B4F0-1E6B-C76D-F8A47F9CB1A8}"/>
              </a:ext>
            </a:extLst>
          </p:cNvPr>
          <p:cNvCxnSpPr>
            <a:cxnSpLocks noChangeShapeType="1"/>
          </p:cNvCxnSpPr>
          <p:nvPr/>
        </p:nvCxnSpPr>
        <p:spPr bwMode="auto">
          <a:xfrm>
            <a:off x="4419600" y="1452563"/>
            <a:ext cx="0" cy="735012"/>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54" name="TextBox 1">
            <a:extLst>
              <a:ext uri="{FF2B5EF4-FFF2-40B4-BE49-F238E27FC236}">
                <a16:creationId xmlns:a16="http://schemas.microsoft.com/office/drawing/2014/main" id="{FD28B69B-32AF-8BAE-FD0B-B4896B361AB1}"/>
              </a:ext>
            </a:extLst>
          </p:cNvPr>
          <p:cNvSpPr txBox="1">
            <a:spLocks noChangeArrowheads="1"/>
          </p:cNvSpPr>
          <p:nvPr/>
        </p:nvSpPr>
        <p:spPr bwMode="auto">
          <a:xfrm>
            <a:off x="6319838" y="700088"/>
            <a:ext cx="1635125" cy="923925"/>
          </a:xfrm>
          <a:prstGeom prst="rect">
            <a:avLst/>
          </a:prstGeom>
          <a:solidFill>
            <a:schemeClr val="bg1"/>
          </a:solidFill>
          <a:ln w="9525">
            <a:solidFill>
              <a:schemeClr val="tx1"/>
            </a:solidFill>
            <a:miter lim="800000"/>
            <a:headEnd/>
            <a:tailEnd/>
          </a:ln>
        </p:spPr>
        <p:txBody>
          <a:bodyPr>
            <a:spAutoFit/>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900" b="0"/>
              <a:t>Passed</a:t>
            </a:r>
          </a:p>
          <a:p>
            <a:pPr>
              <a:spcBef>
                <a:spcPct val="0"/>
              </a:spcBef>
              <a:buFontTx/>
              <a:buNone/>
            </a:pPr>
            <a:r>
              <a:rPr lang="en-US" altLang="en-US" sz="900" b="0"/>
              <a:t>Passed – Notable Exception</a:t>
            </a:r>
          </a:p>
          <a:p>
            <a:pPr>
              <a:spcBef>
                <a:spcPct val="0"/>
              </a:spcBef>
              <a:buFontTx/>
              <a:buNone/>
            </a:pPr>
            <a:r>
              <a:rPr lang="en-US" altLang="en-US" sz="900" b="0"/>
              <a:t>Failed</a:t>
            </a:r>
          </a:p>
          <a:p>
            <a:pPr>
              <a:spcBef>
                <a:spcPct val="0"/>
              </a:spcBef>
              <a:buFontTx/>
              <a:buNone/>
            </a:pPr>
            <a:r>
              <a:rPr lang="en-US" altLang="en-US" sz="900" b="0"/>
              <a:t>Failed – Not Supported</a:t>
            </a:r>
          </a:p>
          <a:p>
            <a:pPr>
              <a:spcBef>
                <a:spcPct val="0"/>
              </a:spcBef>
              <a:buFontTx/>
              <a:buNone/>
            </a:pPr>
            <a:r>
              <a:rPr lang="en-US" altLang="en-US" sz="900" b="0"/>
              <a:t>Incomplete</a:t>
            </a:r>
          </a:p>
          <a:p>
            <a:pPr>
              <a:spcBef>
                <a:spcPct val="0"/>
              </a:spcBef>
              <a:buFontTx/>
              <a:buNone/>
            </a:pPr>
            <a:r>
              <a:rPr lang="en-US" altLang="en-US" sz="900" b="0"/>
              <a:t>Inconclusive</a:t>
            </a:r>
          </a:p>
        </p:txBody>
      </p:sp>
      <p:sp>
        <p:nvSpPr>
          <p:cNvPr id="53255" name="TextBox 19">
            <a:extLst>
              <a:ext uri="{FF2B5EF4-FFF2-40B4-BE49-F238E27FC236}">
                <a16:creationId xmlns:a16="http://schemas.microsoft.com/office/drawing/2014/main" id="{303DE518-C837-7796-0BF3-4394C0CB5FE9}"/>
              </a:ext>
            </a:extLst>
          </p:cNvPr>
          <p:cNvSpPr txBox="1">
            <a:spLocks noChangeArrowheads="1"/>
          </p:cNvSpPr>
          <p:nvPr/>
        </p:nvSpPr>
        <p:spPr bwMode="auto">
          <a:xfrm>
            <a:off x="3733806" y="2286000"/>
            <a:ext cx="761990" cy="368300"/>
          </a:xfrm>
          <a:prstGeom prst="rect">
            <a:avLst/>
          </a:prstGeom>
          <a:solidFill>
            <a:schemeClr val="bg1"/>
          </a:solidFill>
          <a:ln w="9525">
            <a:solidFill>
              <a:schemeClr val="tx1"/>
            </a:solidFill>
            <a:miter lim="800000"/>
            <a:headEnd/>
            <a:tailEnd/>
          </a:ln>
        </p:spPr>
        <p:txBody>
          <a:bodyPr wrap="square">
            <a:spAutoFit/>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300" b="0"/>
              <a:t>Passed</a:t>
            </a:r>
          </a:p>
          <a:p>
            <a:pPr>
              <a:spcBef>
                <a:spcPct val="0"/>
              </a:spcBef>
              <a:buFontTx/>
              <a:buNone/>
            </a:pPr>
            <a:r>
              <a:rPr lang="en-US" altLang="en-US" sz="300" b="0"/>
              <a:t>Passed – Notable Exception</a:t>
            </a:r>
          </a:p>
          <a:p>
            <a:pPr>
              <a:spcBef>
                <a:spcPct val="0"/>
              </a:spcBef>
              <a:buFontTx/>
              <a:buNone/>
            </a:pPr>
            <a:r>
              <a:rPr lang="en-US" altLang="en-US" sz="300" b="0"/>
              <a:t>Failed</a:t>
            </a:r>
          </a:p>
          <a:p>
            <a:pPr>
              <a:spcBef>
                <a:spcPct val="0"/>
              </a:spcBef>
              <a:buFontTx/>
              <a:buNone/>
            </a:pPr>
            <a:r>
              <a:rPr lang="en-US" altLang="en-US" sz="300" b="0"/>
              <a:t>Failed – Not Supported</a:t>
            </a:r>
          </a:p>
          <a:p>
            <a:pPr>
              <a:spcBef>
                <a:spcPct val="0"/>
              </a:spcBef>
              <a:buFontTx/>
              <a:buNone/>
            </a:pPr>
            <a:r>
              <a:rPr lang="en-US" altLang="en-US" sz="300" b="0"/>
              <a:t>Incomplete</a:t>
            </a:r>
          </a:p>
          <a:p>
            <a:pPr>
              <a:spcBef>
                <a:spcPct val="0"/>
              </a:spcBef>
              <a:buFontTx/>
              <a:buNone/>
            </a:pPr>
            <a:r>
              <a:rPr lang="en-US" altLang="en-US" sz="300" b="0"/>
              <a:t>Inconclusive</a:t>
            </a:r>
            <a:endParaRPr lang="en-US" altLang="en-US" sz="600" b="0"/>
          </a:p>
        </p:txBody>
      </p:sp>
      <p:cxnSp>
        <p:nvCxnSpPr>
          <p:cNvPr id="53256" name="Straight Connector 28">
            <a:extLst>
              <a:ext uri="{FF2B5EF4-FFF2-40B4-BE49-F238E27FC236}">
                <a16:creationId xmlns:a16="http://schemas.microsoft.com/office/drawing/2014/main" id="{19D219EC-3501-5DC6-49B8-842A1CB15CEA}"/>
              </a:ext>
            </a:extLst>
          </p:cNvPr>
          <p:cNvCxnSpPr>
            <a:cxnSpLocks noChangeShapeType="1"/>
            <a:stCxn id="53255" idx="3"/>
            <a:endCxn id="53254" idx="1"/>
          </p:cNvCxnSpPr>
          <p:nvPr/>
        </p:nvCxnSpPr>
        <p:spPr bwMode="auto">
          <a:xfrm flipV="1">
            <a:off x="4495796" y="1162051"/>
            <a:ext cx="1824042" cy="1308099"/>
          </a:xfrm>
          <a:prstGeom prst="line">
            <a:avLst/>
          </a:prstGeom>
          <a:noFill/>
          <a:ln w="28575">
            <a:solidFill>
              <a:srgbClr val="7F7F7F"/>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3257" name="Group 37">
            <a:extLst>
              <a:ext uri="{FF2B5EF4-FFF2-40B4-BE49-F238E27FC236}">
                <a16:creationId xmlns:a16="http://schemas.microsoft.com/office/drawing/2014/main" id="{825E994D-26B9-9EAF-4137-B899147C2652}"/>
              </a:ext>
            </a:extLst>
          </p:cNvPr>
          <p:cNvGrpSpPr>
            <a:grpSpLocks/>
          </p:cNvGrpSpPr>
          <p:nvPr/>
        </p:nvGrpSpPr>
        <p:grpSpPr bwMode="auto">
          <a:xfrm>
            <a:off x="2681288" y="846138"/>
            <a:ext cx="2957512" cy="606425"/>
            <a:chOff x="-1354544" y="4016962"/>
            <a:chExt cx="3204696" cy="536306"/>
          </a:xfrm>
        </p:grpSpPr>
        <p:sp>
          <p:nvSpPr>
            <p:cNvPr id="25" name="TextBox 24">
              <a:extLst>
                <a:ext uri="{FF2B5EF4-FFF2-40B4-BE49-F238E27FC236}">
                  <a16:creationId xmlns:a16="http://schemas.microsoft.com/office/drawing/2014/main" id="{7C873FC6-E37B-7812-EBD7-3923E59F115B}"/>
                </a:ext>
              </a:extLst>
            </p:cNvPr>
            <p:cNvSpPr txBox="1">
              <a:spLocks noChangeArrowheads="1"/>
            </p:cNvSpPr>
            <p:nvPr/>
          </p:nvSpPr>
          <p:spPr bwMode="auto">
            <a:xfrm>
              <a:off x="-1172205" y="4144720"/>
              <a:ext cx="3022357" cy="408548"/>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Open the </a:t>
              </a:r>
              <a:r>
                <a:rPr lang="en-US" altLang="en-US" sz="800" dirty="0"/>
                <a:t>Test Step Outcome </a:t>
              </a:r>
              <a:r>
                <a:rPr lang="en-US" altLang="en-US" sz="800" b="0" dirty="0"/>
                <a:t>dropdown menu and select an option if you want to enter a test step outcome that is different from the automatic validation result.</a:t>
              </a:r>
              <a:endParaRPr lang="en-US" altLang="en-US" sz="800" dirty="0"/>
            </a:p>
          </p:txBody>
        </p:sp>
        <p:sp>
          <p:nvSpPr>
            <p:cNvPr id="27" name="Oval 26">
              <a:extLst>
                <a:ext uri="{FF2B5EF4-FFF2-40B4-BE49-F238E27FC236}">
                  <a16:creationId xmlns:a16="http://schemas.microsoft.com/office/drawing/2014/main" id="{4898BED9-A06A-5DD1-0BF1-9E20F0A43962}"/>
                </a:ext>
              </a:extLst>
            </p:cNvPr>
            <p:cNvSpPr>
              <a:spLocks noChangeArrowheads="1"/>
            </p:cNvSpPr>
            <p:nvPr/>
          </p:nvSpPr>
          <p:spPr bwMode="auto">
            <a:xfrm>
              <a:off x="-1354544" y="4016962"/>
              <a:ext cx="366398" cy="247094"/>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21</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B5021D-21CA-9698-7623-9B1187A94C14}"/>
              </a:ext>
            </a:extLst>
          </p:cNvPr>
          <p:cNvPicPr>
            <a:picLocks noChangeAspect="1"/>
          </p:cNvPicPr>
          <p:nvPr/>
        </p:nvPicPr>
        <p:blipFill>
          <a:blip r:embed="rId3"/>
          <a:stretch>
            <a:fillRect/>
          </a:stretch>
        </p:blipFill>
        <p:spPr>
          <a:xfrm>
            <a:off x="240723" y="1635008"/>
            <a:ext cx="8719483" cy="3719630"/>
          </a:xfrm>
          <a:prstGeom prst="rect">
            <a:avLst/>
          </a:prstGeom>
          <a:ln>
            <a:solidFill>
              <a:schemeClr val="tx1"/>
            </a:solidFill>
          </a:ln>
        </p:spPr>
      </p:pic>
      <p:sp>
        <p:nvSpPr>
          <p:cNvPr id="55299" name="Title 4">
            <a:extLst>
              <a:ext uri="{FF2B5EF4-FFF2-40B4-BE49-F238E27FC236}">
                <a16:creationId xmlns:a16="http://schemas.microsoft.com/office/drawing/2014/main" id="{36C75968-54B5-5A8E-0699-8AD5E6453C46}"/>
              </a:ext>
            </a:extLst>
          </p:cNvPr>
          <p:cNvSpPr>
            <a:spLocks noGrp="1" noChangeArrowheads="1"/>
          </p:cNvSpPr>
          <p:nvPr>
            <p:ph type="title"/>
          </p:nvPr>
        </p:nvSpPr>
        <p:spPr>
          <a:xfrm>
            <a:off x="276225" y="279400"/>
            <a:ext cx="8764588" cy="461963"/>
          </a:xfrm>
        </p:spPr>
        <p:txBody>
          <a:bodyPr/>
          <a:lstStyle/>
          <a:p>
            <a:r>
              <a:rPr lang="en-US" altLang="en-US"/>
              <a:t>Context-based Test Step Level Testing – Message Validation (4)</a:t>
            </a:r>
          </a:p>
        </p:txBody>
      </p:sp>
      <p:sp>
        <p:nvSpPr>
          <p:cNvPr id="55300" name="AutoShape 23" descr="https://mail.google.com/mail/u/0/?ui=2&amp;ik=016bda6546&amp;view=fimg&amp;th=15415db82cae8840&amp;attid=0.1&amp;disp=emb&amp;attbid=ANGjdJ8hvmHo9Zw2XpKzYEv6miq35om0UqS19yCztlsbURq7KWJqWV8llMw_U4tqUO5G5pfxzo5UjWULHqqei0v4oOVHzJG-CTkSrFVs2Nsf0kcS149Zr_-ULMy06AM&amp;sz=w3620-h1836&amp;ats=1460718414200&amp;rm=15415db82cae8840&amp;zw&amp;atsh=1">
            <a:extLst>
              <a:ext uri="{FF2B5EF4-FFF2-40B4-BE49-F238E27FC236}">
                <a16:creationId xmlns:a16="http://schemas.microsoft.com/office/drawing/2014/main" id="{15A29FBB-60F5-9F6F-A918-D4C694D2029B}"/>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sz="1800"/>
          </a:p>
        </p:txBody>
      </p:sp>
      <p:cxnSp>
        <p:nvCxnSpPr>
          <p:cNvPr id="55301" name="Straight Connector 43">
            <a:extLst>
              <a:ext uri="{FF2B5EF4-FFF2-40B4-BE49-F238E27FC236}">
                <a16:creationId xmlns:a16="http://schemas.microsoft.com/office/drawing/2014/main" id="{ED9CF513-3309-40A6-911F-E9C07DC38621}"/>
              </a:ext>
            </a:extLst>
          </p:cNvPr>
          <p:cNvCxnSpPr>
            <a:cxnSpLocks noChangeShapeType="1"/>
          </p:cNvCxnSpPr>
          <p:nvPr/>
        </p:nvCxnSpPr>
        <p:spPr bwMode="auto">
          <a:xfrm>
            <a:off x="4267200" y="1322387"/>
            <a:ext cx="0" cy="89535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5302" name="Group 37">
            <a:extLst>
              <a:ext uri="{FF2B5EF4-FFF2-40B4-BE49-F238E27FC236}">
                <a16:creationId xmlns:a16="http://schemas.microsoft.com/office/drawing/2014/main" id="{4491FE83-CAEB-0317-194C-D496FF72A10D}"/>
              </a:ext>
            </a:extLst>
          </p:cNvPr>
          <p:cNvGrpSpPr>
            <a:grpSpLocks/>
          </p:cNvGrpSpPr>
          <p:nvPr/>
        </p:nvGrpSpPr>
        <p:grpSpPr bwMode="auto">
          <a:xfrm>
            <a:off x="2560638" y="838200"/>
            <a:ext cx="2955925" cy="484187"/>
            <a:chOff x="-1354544" y="4016962"/>
            <a:chExt cx="3204696" cy="427377"/>
          </a:xfrm>
        </p:grpSpPr>
        <p:sp>
          <p:nvSpPr>
            <p:cNvPr id="25" name="TextBox 24">
              <a:extLst>
                <a:ext uri="{FF2B5EF4-FFF2-40B4-BE49-F238E27FC236}">
                  <a16:creationId xmlns:a16="http://schemas.microsoft.com/office/drawing/2014/main" id="{DE515C56-8D20-D22B-0738-B77BB7988DC0}"/>
                </a:ext>
              </a:extLst>
            </p:cNvPr>
            <p:cNvSpPr txBox="1">
              <a:spLocks noChangeArrowheads="1"/>
            </p:cNvSpPr>
            <p:nvPr/>
          </p:nvSpPr>
          <p:spPr bwMode="auto">
            <a:xfrm>
              <a:off x="-1172107" y="4144474"/>
              <a:ext cx="3022259" cy="299865"/>
            </a:xfrm>
            <a:prstGeom prst="rect">
              <a:avLst/>
            </a:prstGeom>
            <a:solidFill>
              <a:srgbClr val="CCFFCC"/>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Option selected from the </a:t>
              </a:r>
              <a:r>
                <a:rPr lang="en-US" altLang="en-US" sz="800" dirty="0"/>
                <a:t>Test Step Outcome </a:t>
              </a:r>
              <a:r>
                <a:rPr lang="en-US" altLang="en-US" sz="800" b="0" dirty="0"/>
                <a:t>dropdown menu displays in the Test Step Outcome field.</a:t>
              </a:r>
              <a:endParaRPr lang="en-US" altLang="en-US" sz="800" dirty="0"/>
            </a:p>
          </p:txBody>
        </p:sp>
        <p:sp>
          <p:nvSpPr>
            <p:cNvPr id="27" name="Oval 26">
              <a:extLst>
                <a:ext uri="{FF2B5EF4-FFF2-40B4-BE49-F238E27FC236}">
                  <a16:creationId xmlns:a16="http://schemas.microsoft.com/office/drawing/2014/main" id="{B2E9EC0E-E23C-BF95-9B93-D61555E658D4}"/>
                </a:ext>
              </a:extLst>
            </p:cNvPr>
            <p:cNvSpPr>
              <a:spLocks noChangeArrowheads="1"/>
            </p:cNvSpPr>
            <p:nvPr/>
          </p:nvSpPr>
          <p:spPr bwMode="auto">
            <a:xfrm>
              <a:off x="-1354544" y="4016962"/>
              <a:ext cx="297750" cy="246618"/>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800" b="0" dirty="0">
                  <a:solidFill>
                    <a:schemeClr val="bg1"/>
                  </a:solidFill>
                  <a:latin typeface="+mj-lt"/>
                  <a:ea typeface="+mn-ea"/>
                </a:rPr>
                <a:t>Info</a:t>
              </a:r>
              <a:endParaRPr lang="en-US" sz="1200" b="0" dirty="0">
                <a:solidFill>
                  <a:schemeClr val="bg1"/>
                </a:solidFill>
                <a:latin typeface="+mj-lt"/>
                <a:ea typeface="+mn-ea"/>
              </a:endParaRPr>
            </a:p>
          </p:txBody>
        </p:sp>
      </p:grpSp>
      <p:grpSp>
        <p:nvGrpSpPr>
          <p:cNvPr id="55303" name="Group 11">
            <a:extLst>
              <a:ext uri="{FF2B5EF4-FFF2-40B4-BE49-F238E27FC236}">
                <a16:creationId xmlns:a16="http://schemas.microsoft.com/office/drawing/2014/main" id="{FD39AF95-6F4C-578E-38F5-A83A00780A90}"/>
              </a:ext>
            </a:extLst>
          </p:cNvPr>
          <p:cNvGrpSpPr>
            <a:grpSpLocks/>
          </p:cNvGrpSpPr>
          <p:nvPr/>
        </p:nvGrpSpPr>
        <p:grpSpPr bwMode="auto">
          <a:xfrm>
            <a:off x="5829300" y="838200"/>
            <a:ext cx="2554288" cy="1316037"/>
            <a:chOff x="3495791" y="1043466"/>
            <a:chExt cx="2554967" cy="1314937"/>
          </a:xfrm>
        </p:grpSpPr>
        <p:grpSp>
          <p:nvGrpSpPr>
            <p:cNvPr id="55323" name="Group 37">
              <a:extLst>
                <a:ext uri="{FF2B5EF4-FFF2-40B4-BE49-F238E27FC236}">
                  <a16:creationId xmlns:a16="http://schemas.microsoft.com/office/drawing/2014/main" id="{B21B40CB-0BB5-6891-68C2-7C79CCEA67A8}"/>
                </a:ext>
              </a:extLst>
            </p:cNvPr>
            <p:cNvGrpSpPr>
              <a:grpSpLocks/>
            </p:cNvGrpSpPr>
            <p:nvPr/>
          </p:nvGrpSpPr>
          <p:grpSpPr bwMode="auto">
            <a:xfrm>
              <a:off x="3495791" y="1043466"/>
              <a:ext cx="2554967" cy="1314937"/>
              <a:chOff x="-1356179" y="4016962"/>
              <a:chExt cx="2772498" cy="1162646"/>
            </a:xfrm>
          </p:grpSpPr>
          <p:sp>
            <p:nvSpPr>
              <p:cNvPr id="26" name="TextBox 25">
                <a:extLst>
                  <a:ext uri="{FF2B5EF4-FFF2-40B4-BE49-F238E27FC236}">
                    <a16:creationId xmlns:a16="http://schemas.microsoft.com/office/drawing/2014/main" id="{631BCC91-EE8E-A7AE-A3AE-14E4AABE0E4A}"/>
                  </a:ext>
                </a:extLst>
              </p:cNvPr>
              <p:cNvSpPr txBox="1">
                <a:spLocks noChangeArrowheads="1"/>
              </p:cNvSpPr>
              <p:nvPr/>
            </p:nvSpPr>
            <p:spPr bwMode="auto">
              <a:xfrm>
                <a:off x="-1173528" y="4144586"/>
                <a:ext cx="2589847" cy="298726"/>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on the       icon to add </a:t>
                </a:r>
                <a:r>
                  <a:rPr lang="en-US" altLang="en-US" sz="800" dirty="0"/>
                  <a:t>Test Step-specific Comments </a:t>
                </a:r>
                <a:r>
                  <a:rPr lang="en-US" altLang="en-US" sz="800" b="0" dirty="0"/>
                  <a:t>to the </a:t>
                </a:r>
                <a:r>
                  <a:rPr lang="en-US" altLang="en-US" sz="800" dirty="0"/>
                  <a:t>Validation Report.  </a:t>
                </a:r>
              </a:p>
            </p:txBody>
          </p:sp>
          <p:cxnSp>
            <p:nvCxnSpPr>
              <p:cNvPr id="55326" name="Straight Connector 88">
                <a:extLst>
                  <a:ext uri="{FF2B5EF4-FFF2-40B4-BE49-F238E27FC236}">
                    <a16:creationId xmlns:a16="http://schemas.microsoft.com/office/drawing/2014/main" id="{386691CD-DAE8-951A-C74A-51022B3AEB89}"/>
                  </a:ext>
                </a:extLst>
              </p:cNvPr>
              <p:cNvCxnSpPr>
                <a:cxnSpLocks noChangeShapeType="1"/>
              </p:cNvCxnSpPr>
              <p:nvPr/>
            </p:nvCxnSpPr>
            <p:spPr bwMode="auto">
              <a:xfrm>
                <a:off x="-132656" y="4430925"/>
                <a:ext cx="0" cy="748683"/>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Oval 28">
                <a:extLst>
                  <a:ext uri="{FF2B5EF4-FFF2-40B4-BE49-F238E27FC236}">
                    <a16:creationId xmlns:a16="http://schemas.microsoft.com/office/drawing/2014/main" id="{A79BB20E-86B4-E910-75B5-548A74CB2A0D}"/>
                  </a:ext>
                </a:extLst>
              </p:cNvPr>
              <p:cNvSpPr>
                <a:spLocks noChangeArrowheads="1"/>
              </p:cNvSpPr>
              <p:nvPr/>
            </p:nvSpPr>
            <p:spPr bwMode="auto">
              <a:xfrm>
                <a:off x="-1356179" y="4016962"/>
                <a:ext cx="367025" cy="246834"/>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22</a:t>
                </a:r>
              </a:p>
            </p:txBody>
          </p:sp>
        </p:grpSp>
        <p:pic>
          <p:nvPicPr>
            <p:cNvPr id="55324" name="Picture 11">
              <a:extLst>
                <a:ext uri="{FF2B5EF4-FFF2-40B4-BE49-F238E27FC236}">
                  <a16:creationId xmlns:a16="http://schemas.microsoft.com/office/drawing/2014/main" id="{CCCE6BAB-0B40-F205-081C-03A295600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2871" y="1245375"/>
              <a:ext cx="120650"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5304" name="Picture 29">
            <a:extLst>
              <a:ext uri="{FF2B5EF4-FFF2-40B4-BE49-F238E27FC236}">
                <a16:creationId xmlns:a16="http://schemas.microsoft.com/office/drawing/2014/main" id="{9BBA6D91-4B8C-2235-7D79-C111F0340E7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06838" y="4557713"/>
            <a:ext cx="2493962" cy="674687"/>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pic>
      <p:grpSp>
        <p:nvGrpSpPr>
          <p:cNvPr id="55305" name="Group 19">
            <a:extLst>
              <a:ext uri="{FF2B5EF4-FFF2-40B4-BE49-F238E27FC236}">
                <a16:creationId xmlns:a16="http://schemas.microsoft.com/office/drawing/2014/main" id="{551746F0-B6BF-5E73-ED84-A1958BAD80B1}"/>
              </a:ext>
            </a:extLst>
          </p:cNvPr>
          <p:cNvGrpSpPr>
            <a:grpSpLocks/>
          </p:cNvGrpSpPr>
          <p:nvPr/>
        </p:nvGrpSpPr>
        <p:grpSpPr bwMode="auto">
          <a:xfrm>
            <a:off x="1133475" y="4816475"/>
            <a:ext cx="3776663" cy="484188"/>
            <a:chOff x="4607181" y="4581811"/>
            <a:chExt cx="3775587" cy="483488"/>
          </a:xfrm>
        </p:grpSpPr>
        <p:grpSp>
          <p:nvGrpSpPr>
            <p:cNvPr id="55318" name="Group 37">
              <a:extLst>
                <a:ext uri="{FF2B5EF4-FFF2-40B4-BE49-F238E27FC236}">
                  <a16:creationId xmlns:a16="http://schemas.microsoft.com/office/drawing/2014/main" id="{2985EE60-8F73-7638-2864-DAE4C1691479}"/>
                </a:ext>
              </a:extLst>
            </p:cNvPr>
            <p:cNvGrpSpPr>
              <a:grpSpLocks/>
            </p:cNvGrpSpPr>
            <p:nvPr/>
          </p:nvGrpSpPr>
          <p:grpSpPr bwMode="auto">
            <a:xfrm>
              <a:off x="4607181" y="4581811"/>
              <a:ext cx="3775587" cy="483488"/>
              <a:chOff x="-1356179" y="4016962"/>
              <a:chExt cx="4095646" cy="427680"/>
            </a:xfrm>
          </p:grpSpPr>
          <p:sp>
            <p:nvSpPr>
              <p:cNvPr id="34" name="TextBox 33">
                <a:extLst>
                  <a:ext uri="{FF2B5EF4-FFF2-40B4-BE49-F238E27FC236}">
                    <a16:creationId xmlns:a16="http://schemas.microsoft.com/office/drawing/2014/main" id="{A7B516FC-FF43-2300-209E-9EF17D214159}"/>
                  </a:ext>
                </a:extLst>
              </p:cNvPr>
              <p:cNvSpPr txBox="1">
                <a:spLocks noChangeArrowheads="1"/>
              </p:cNvSpPr>
              <p:nvPr/>
            </p:nvSpPr>
            <p:spPr bwMode="auto">
              <a:xfrm>
                <a:off x="-1171969" y="4144565"/>
                <a:ext cx="2367176" cy="300077"/>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on the             icons to accept/delete the Test Step-specific Comments.</a:t>
                </a:r>
                <a:endParaRPr lang="en-US" altLang="en-US" sz="800" dirty="0"/>
              </a:p>
            </p:txBody>
          </p:sp>
          <p:cxnSp>
            <p:nvCxnSpPr>
              <p:cNvPr id="55321" name="Straight Connector 88">
                <a:extLst>
                  <a:ext uri="{FF2B5EF4-FFF2-40B4-BE49-F238E27FC236}">
                    <a16:creationId xmlns:a16="http://schemas.microsoft.com/office/drawing/2014/main" id="{9AD6DA7A-94CB-4B1E-AF50-93C7E285709C}"/>
                  </a:ext>
                </a:extLst>
              </p:cNvPr>
              <p:cNvCxnSpPr>
                <a:cxnSpLocks noChangeShapeType="1"/>
                <a:stCxn id="34" idx="3"/>
              </p:cNvCxnSpPr>
              <p:nvPr/>
            </p:nvCxnSpPr>
            <p:spPr bwMode="auto">
              <a:xfrm>
                <a:off x="1194810" y="4294904"/>
                <a:ext cx="1544657"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Oval 35">
                <a:extLst>
                  <a:ext uri="{FF2B5EF4-FFF2-40B4-BE49-F238E27FC236}">
                    <a16:creationId xmlns:a16="http://schemas.microsoft.com/office/drawing/2014/main" id="{3538FC3B-5B05-9F6D-FD35-ACE72CD1DFC6}"/>
                  </a:ext>
                </a:extLst>
              </p:cNvPr>
              <p:cNvSpPr>
                <a:spLocks noChangeArrowheads="1"/>
              </p:cNvSpPr>
              <p:nvPr/>
            </p:nvSpPr>
            <p:spPr bwMode="auto">
              <a:xfrm>
                <a:off x="-1356179" y="4016962"/>
                <a:ext cx="366698" cy="246792"/>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23</a:t>
                </a:r>
              </a:p>
            </p:txBody>
          </p:sp>
        </p:grpSp>
        <p:pic>
          <p:nvPicPr>
            <p:cNvPr id="55319" name="Picture 17">
              <a:extLst>
                <a:ext uri="{FF2B5EF4-FFF2-40B4-BE49-F238E27FC236}">
                  <a16:creationId xmlns:a16="http://schemas.microsoft.com/office/drawing/2014/main" id="{60C1C73D-1E0E-BA33-97D0-2D1B1A898F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4685" y="4750190"/>
              <a:ext cx="351882" cy="156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5306" name="Picture 36">
            <a:extLst>
              <a:ext uri="{FF2B5EF4-FFF2-40B4-BE49-F238E27FC236}">
                <a16:creationId xmlns:a16="http://schemas.microsoft.com/office/drawing/2014/main" id="{DDF6ED26-D076-FA4A-905E-7F17731E7E4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06838" y="5487988"/>
            <a:ext cx="2546350" cy="496887"/>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pic>
      <p:grpSp>
        <p:nvGrpSpPr>
          <p:cNvPr id="55307" name="Group 25">
            <a:extLst>
              <a:ext uri="{FF2B5EF4-FFF2-40B4-BE49-F238E27FC236}">
                <a16:creationId xmlns:a16="http://schemas.microsoft.com/office/drawing/2014/main" id="{F71D4DDB-2D9D-26FB-F466-62FF18B62035}"/>
              </a:ext>
            </a:extLst>
          </p:cNvPr>
          <p:cNvGrpSpPr>
            <a:grpSpLocks/>
          </p:cNvGrpSpPr>
          <p:nvPr/>
        </p:nvGrpSpPr>
        <p:grpSpPr bwMode="auto">
          <a:xfrm>
            <a:off x="1089025" y="5421319"/>
            <a:ext cx="3821113" cy="608007"/>
            <a:chOff x="3475160" y="4676845"/>
            <a:chExt cx="3775587" cy="606595"/>
          </a:xfrm>
        </p:grpSpPr>
        <p:grpSp>
          <p:nvGrpSpPr>
            <p:cNvPr id="55313" name="Group 37">
              <a:extLst>
                <a:ext uri="{FF2B5EF4-FFF2-40B4-BE49-F238E27FC236}">
                  <a16:creationId xmlns:a16="http://schemas.microsoft.com/office/drawing/2014/main" id="{5EC3F5EF-5105-29D4-FE23-2D4DE44E5C55}"/>
                </a:ext>
              </a:extLst>
            </p:cNvPr>
            <p:cNvGrpSpPr>
              <a:grpSpLocks/>
            </p:cNvGrpSpPr>
            <p:nvPr/>
          </p:nvGrpSpPr>
          <p:grpSpPr bwMode="auto">
            <a:xfrm>
              <a:off x="3475160" y="4676845"/>
              <a:ext cx="3775587" cy="606595"/>
              <a:chOff x="-1356179" y="4016962"/>
              <a:chExt cx="4095646" cy="536576"/>
            </a:xfrm>
          </p:grpSpPr>
          <p:sp>
            <p:nvSpPr>
              <p:cNvPr id="41" name="TextBox 40">
                <a:extLst>
                  <a:ext uri="{FF2B5EF4-FFF2-40B4-BE49-F238E27FC236}">
                    <a16:creationId xmlns:a16="http://schemas.microsoft.com/office/drawing/2014/main" id="{2584CBBA-7E59-7B62-BF14-E90FC0CCADE7}"/>
                  </a:ext>
                </a:extLst>
              </p:cNvPr>
              <p:cNvSpPr txBox="1">
                <a:spLocks noChangeArrowheads="1"/>
              </p:cNvSpPr>
              <p:nvPr/>
            </p:nvSpPr>
            <p:spPr bwMode="auto">
              <a:xfrm>
                <a:off x="-1172410" y="4145849"/>
                <a:ext cx="2366865" cy="407689"/>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on the             icons to append more Comments to/delete all of the Comments that were accepted.</a:t>
                </a:r>
                <a:endParaRPr lang="en-US" altLang="en-US" sz="800" dirty="0"/>
              </a:p>
            </p:txBody>
          </p:sp>
          <p:cxnSp>
            <p:nvCxnSpPr>
              <p:cNvPr id="55316" name="Straight Connector 88">
                <a:extLst>
                  <a:ext uri="{FF2B5EF4-FFF2-40B4-BE49-F238E27FC236}">
                    <a16:creationId xmlns:a16="http://schemas.microsoft.com/office/drawing/2014/main" id="{A7107237-E59C-3521-A6F0-914B88EC16C1}"/>
                  </a:ext>
                </a:extLst>
              </p:cNvPr>
              <p:cNvCxnSpPr>
                <a:cxnSpLocks noChangeShapeType="1"/>
              </p:cNvCxnSpPr>
              <p:nvPr/>
            </p:nvCxnSpPr>
            <p:spPr bwMode="auto">
              <a:xfrm flipV="1">
                <a:off x="1194811" y="4401417"/>
                <a:ext cx="1544656" cy="1"/>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Oval 42">
                <a:extLst>
                  <a:ext uri="{FF2B5EF4-FFF2-40B4-BE49-F238E27FC236}">
                    <a16:creationId xmlns:a16="http://schemas.microsoft.com/office/drawing/2014/main" id="{4EC0DBCA-E441-565A-F319-B066ACC3897C}"/>
                  </a:ext>
                </a:extLst>
              </p:cNvPr>
              <p:cNvSpPr>
                <a:spLocks noChangeArrowheads="1"/>
              </p:cNvSpPr>
              <p:nvPr/>
            </p:nvSpPr>
            <p:spPr bwMode="auto">
              <a:xfrm>
                <a:off x="-1356179" y="4016962"/>
                <a:ext cx="367536" cy="24657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24</a:t>
                </a:r>
              </a:p>
            </p:txBody>
          </p:sp>
        </p:grpSp>
        <p:pic>
          <p:nvPicPr>
            <p:cNvPr id="55314" name="Picture 24">
              <a:extLst>
                <a:ext uri="{FF2B5EF4-FFF2-40B4-BE49-F238E27FC236}">
                  <a16:creationId xmlns:a16="http://schemas.microsoft.com/office/drawing/2014/main" id="{F258F3A1-C912-2621-003C-6146742694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4101" y="4862390"/>
              <a:ext cx="294678" cy="13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55308" name="Connector: Elbow 108">
            <a:extLst>
              <a:ext uri="{FF2B5EF4-FFF2-40B4-BE49-F238E27FC236}">
                <a16:creationId xmlns:a16="http://schemas.microsoft.com/office/drawing/2014/main" id="{42838FB4-2E39-8566-8B5C-459FC716A56B}"/>
              </a:ext>
            </a:extLst>
          </p:cNvPr>
          <p:cNvCxnSpPr>
            <a:cxnSpLocks/>
          </p:cNvCxnSpPr>
          <p:nvPr/>
        </p:nvCxnSpPr>
        <p:spPr bwMode="auto">
          <a:xfrm rot="5400000">
            <a:off x="5510262" y="3200350"/>
            <a:ext cx="2359026" cy="533500"/>
          </a:xfrm>
          <a:prstGeom prst="bentConnector3">
            <a:avLst>
              <a:gd name="adj1" fmla="val 99947"/>
            </a:avLst>
          </a:prstGeom>
          <a:noFill/>
          <a:ln w="9525" algn="ctr">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9" name="Connector: Elbow 108">
            <a:extLst>
              <a:ext uri="{FF2B5EF4-FFF2-40B4-BE49-F238E27FC236}">
                <a16:creationId xmlns:a16="http://schemas.microsoft.com/office/drawing/2014/main" id="{EFEAD5BC-8147-298D-A3D6-342E9F7823DA}"/>
              </a:ext>
            </a:extLst>
          </p:cNvPr>
          <p:cNvCxnSpPr>
            <a:cxnSpLocks/>
          </p:cNvCxnSpPr>
          <p:nvPr/>
        </p:nvCxnSpPr>
        <p:spPr bwMode="auto">
          <a:xfrm rot="5400000">
            <a:off x="4806950" y="5203826"/>
            <a:ext cx="314325" cy="228600"/>
          </a:xfrm>
          <a:prstGeom prst="bentConnector3">
            <a:avLst>
              <a:gd name="adj1" fmla="val 50000"/>
            </a:avLst>
          </a:prstGeom>
          <a:noFill/>
          <a:ln w="9525" algn="ctr">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774C495-C4ED-7616-90D5-C78F4276A625}"/>
              </a:ext>
            </a:extLst>
          </p:cNvPr>
          <p:cNvGrpSpPr/>
          <p:nvPr/>
        </p:nvGrpSpPr>
        <p:grpSpPr>
          <a:xfrm>
            <a:off x="255088" y="1634232"/>
            <a:ext cx="8692758" cy="3352655"/>
            <a:chOff x="255088" y="1634232"/>
            <a:chExt cx="8692758" cy="3352655"/>
          </a:xfrm>
        </p:grpSpPr>
        <p:pic>
          <p:nvPicPr>
            <p:cNvPr id="5" name="Picture 4">
              <a:extLst>
                <a:ext uri="{FF2B5EF4-FFF2-40B4-BE49-F238E27FC236}">
                  <a16:creationId xmlns:a16="http://schemas.microsoft.com/office/drawing/2014/main" id="{73F7EA69-F9B6-897E-6CD6-E2800C68472D}"/>
                </a:ext>
              </a:extLst>
            </p:cNvPr>
            <p:cNvPicPr>
              <a:picLocks noChangeAspect="1"/>
            </p:cNvPicPr>
            <p:nvPr/>
          </p:nvPicPr>
          <p:blipFill>
            <a:blip r:embed="rId3"/>
            <a:stretch>
              <a:fillRect/>
            </a:stretch>
          </p:blipFill>
          <p:spPr>
            <a:xfrm>
              <a:off x="255088" y="1634232"/>
              <a:ext cx="8692758" cy="3352655"/>
            </a:xfrm>
            <a:prstGeom prst="rect">
              <a:avLst/>
            </a:prstGeom>
            <a:ln>
              <a:solidFill>
                <a:schemeClr val="tx1"/>
              </a:solidFill>
            </a:ln>
          </p:spPr>
        </p:pic>
        <p:pic>
          <p:nvPicPr>
            <p:cNvPr id="20" name="Picture 19">
              <a:extLst>
                <a:ext uri="{FF2B5EF4-FFF2-40B4-BE49-F238E27FC236}">
                  <a16:creationId xmlns:a16="http://schemas.microsoft.com/office/drawing/2014/main" id="{A793DB42-C922-FBF8-E3F1-4B29FB1FDCE0}"/>
                </a:ext>
              </a:extLst>
            </p:cNvPr>
            <p:cNvPicPr>
              <a:picLocks noChangeAspect="1"/>
            </p:cNvPicPr>
            <p:nvPr/>
          </p:nvPicPr>
          <p:blipFill>
            <a:blip r:embed="rId4"/>
            <a:stretch>
              <a:fillRect/>
            </a:stretch>
          </p:blipFill>
          <p:spPr>
            <a:xfrm>
              <a:off x="383981" y="3828355"/>
              <a:ext cx="1097906" cy="88274"/>
            </a:xfrm>
            <a:prstGeom prst="rect">
              <a:avLst/>
            </a:prstGeom>
          </p:spPr>
        </p:pic>
        <p:pic>
          <p:nvPicPr>
            <p:cNvPr id="23" name="Picture 22">
              <a:extLst>
                <a:ext uri="{FF2B5EF4-FFF2-40B4-BE49-F238E27FC236}">
                  <a16:creationId xmlns:a16="http://schemas.microsoft.com/office/drawing/2014/main" id="{9BFD36F5-0A93-314C-A5E3-A6ED1E08ECC6}"/>
                </a:ext>
              </a:extLst>
            </p:cNvPr>
            <p:cNvPicPr>
              <a:picLocks noChangeAspect="1"/>
            </p:cNvPicPr>
            <p:nvPr/>
          </p:nvPicPr>
          <p:blipFill>
            <a:blip r:embed="rId5"/>
            <a:stretch>
              <a:fillRect/>
            </a:stretch>
          </p:blipFill>
          <p:spPr>
            <a:xfrm>
              <a:off x="6510338" y="2213488"/>
              <a:ext cx="961312" cy="162104"/>
            </a:xfrm>
            <a:prstGeom prst="rect">
              <a:avLst/>
            </a:prstGeom>
          </p:spPr>
        </p:pic>
        <p:grpSp>
          <p:nvGrpSpPr>
            <p:cNvPr id="6" name="Group 5">
              <a:extLst>
                <a:ext uri="{FF2B5EF4-FFF2-40B4-BE49-F238E27FC236}">
                  <a16:creationId xmlns:a16="http://schemas.microsoft.com/office/drawing/2014/main" id="{CF65660C-E675-AF4B-BF5F-BA7481061DA7}"/>
                </a:ext>
              </a:extLst>
            </p:cNvPr>
            <p:cNvGrpSpPr/>
            <p:nvPr/>
          </p:nvGrpSpPr>
          <p:grpSpPr>
            <a:xfrm>
              <a:off x="323849" y="1868688"/>
              <a:ext cx="756843" cy="153888"/>
              <a:chOff x="323849" y="1868688"/>
              <a:chExt cx="756843" cy="153888"/>
            </a:xfrm>
          </p:grpSpPr>
          <p:sp>
            <p:nvSpPr>
              <p:cNvPr id="3" name="Rectangle 2">
                <a:extLst>
                  <a:ext uri="{FF2B5EF4-FFF2-40B4-BE49-F238E27FC236}">
                    <a16:creationId xmlns:a16="http://schemas.microsoft.com/office/drawing/2014/main" id="{7A9FE7F4-8934-F8C3-DED1-62306308989A}"/>
                  </a:ext>
                </a:extLst>
              </p:cNvPr>
              <p:cNvSpPr/>
              <p:nvPr/>
            </p:nvSpPr>
            <p:spPr bwMode="auto">
              <a:xfrm>
                <a:off x="323849" y="1905000"/>
                <a:ext cx="583201" cy="67618"/>
              </a:xfrm>
              <a:prstGeom prst="rect">
                <a:avLst/>
              </a:prstGeom>
              <a:solidFill>
                <a:schemeClr val="bg1">
                  <a:lumMod val="95000"/>
                </a:schemeClr>
              </a:solidFill>
              <a:ln w="9525" cap="flat" cmpd="sng" algn="ctr">
                <a:no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57363" name="TextBox 3">
                <a:extLst>
                  <a:ext uri="{FF2B5EF4-FFF2-40B4-BE49-F238E27FC236}">
                    <a16:creationId xmlns:a16="http://schemas.microsoft.com/office/drawing/2014/main" id="{B00C760D-F61A-B218-A2C9-AA534AD9B33B}"/>
                  </a:ext>
                </a:extLst>
              </p:cNvPr>
              <p:cNvSpPr txBox="1">
                <a:spLocks noChangeArrowheads="1"/>
              </p:cNvSpPr>
              <p:nvPr/>
            </p:nvSpPr>
            <p:spPr bwMode="auto">
              <a:xfrm>
                <a:off x="323849" y="1868688"/>
                <a:ext cx="75684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400" b="1" dirty="0"/>
                  <a:t>ONC Certification  /</a:t>
                </a:r>
              </a:p>
            </p:txBody>
          </p:sp>
        </p:grpSp>
      </p:grpSp>
      <p:sp>
        <p:nvSpPr>
          <p:cNvPr id="57347" name="Title 4">
            <a:extLst>
              <a:ext uri="{FF2B5EF4-FFF2-40B4-BE49-F238E27FC236}">
                <a16:creationId xmlns:a16="http://schemas.microsoft.com/office/drawing/2014/main" id="{55F78D82-1E75-5128-D559-7DDCE87A2FDF}"/>
              </a:ext>
            </a:extLst>
          </p:cNvPr>
          <p:cNvSpPr>
            <a:spLocks noGrp="1" noChangeArrowheads="1"/>
          </p:cNvSpPr>
          <p:nvPr>
            <p:ph type="title"/>
          </p:nvPr>
        </p:nvSpPr>
        <p:spPr>
          <a:xfrm>
            <a:off x="276225" y="279400"/>
            <a:ext cx="8764588" cy="461963"/>
          </a:xfrm>
        </p:spPr>
        <p:txBody>
          <a:bodyPr/>
          <a:lstStyle/>
          <a:p>
            <a:r>
              <a:rPr lang="en-US" altLang="en-US"/>
              <a:t>Context-based Test Step Level Testing – Validation Report (1)</a:t>
            </a:r>
          </a:p>
        </p:txBody>
      </p:sp>
      <p:sp>
        <p:nvSpPr>
          <p:cNvPr id="57348" name="AutoShape 23" descr="https://mail.google.com/mail/u/0/?ui=2&amp;ik=016bda6546&amp;view=fimg&amp;th=15415db82cae8840&amp;attid=0.1&amp;disp=emb&amp;attbid=ANGjdJ8hvmHo9Zw2XpKzYEv6miq35om0UqS19yCztlsbURq7KWJqWV8llMw_U4tqUO5G5pfxzo5UjWULHqqei0v4oOVHzJG-CTkSrFVs2Nsf0kcS149Zr_-ULMy06AM&amp;sz=w3620-h1836&amp;ats=1460718414200&amp;rm=15415db82cae8840&amp;zw&amp;atsh=1">
            <a:extLst>
              <a:ext uri="{FF2B5EF4-FFF2-40B4-BE49-F238E27FC236}">
                <a16:creationId xmlns:a16="http://schemas.microsoft.com/office/drawing/2014/main" id="{E8EDA6FA-6F58-45F2-71F5-DC625E955780}"/>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sz="1800"/>
          </a:p>
        </p:txBody>
      </p:sp>
      <p:cxnSp>
        <p:nvCxnSpPr>
          <p:cNvPr id="57349" name="Straight Connector 43">
            <a:extLst>
              <a:ext uri="{FF2B5EF4-FFF2-40B4-BE49-F238E27FC236}">
                <a16:creationId xmlns:a16="http://schemas.microsoft.com/office/drawing/2014/main" id="{843AB2DA-A36A-C7D4-C6DF-67096E04CA7D}"/>
              </a:ext>
            </a:extLst>
          </p:cNvPr>
          <p:cNvCxnSpPr>
            <a:cxnSpLocks noChangeShapeType="1"/>
          </p:cNvCxnSpPr>
          <p:nvPr/>
        </p:nvCxnSpPr>
        <p:spPr bwMode="auto">
          <a:xfrm>
            <a:off x="903288" y="1446213"/>
            <a:ext cx="0" cy="954087"/>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7350" name="Group 37">
            <a:extLst>
              <a:ext uri="{FF2B5EF4-FFF2-40B4-BE49-F238E27FC236}">
                <a16:creationId xmlns:a16="http://schemas.microsoft.com/office/drawing/2014/main" id="{0DDD522D-BFF0-AED4-7830-93B5B67880F3}"/>
              </a:ext>
            </a:extLst>
          </p:cNvPr>
          <p:cNvGrpSpPr>
            <a:grpSpLocks/>
          </p:cNvGrpSpPr>
          <p:nvPr/>
        </p:nvGrpSpPr>
        <p:grpSpPr bwMode="auto">
          <a:xfrm>
            <a:off x="155575" y="1047750"/>
            <a:ext cx="2587625" cy="398463"/>
            <a:chOff x="-1354544" y="4016962"/>
            <a:chExt cx="2804721" cy="351712"/>
          </a:xfrm>
        </p:grpSpPr>
        <p:sp>
          <p:nvSpPr>
            <p:cNvPr id="25" name="TextBox 24">
              <a:extLst>
                <a:ext uri="{FF2B5EF4-FFF2-40B4-BE49-F238E27FC236}">
                  <a16:creationId xmlns:a16="http://schemas.microsoft.com/office/drawing/2014/main" id="{CDA01515-CC94-C8C6-B5E4-CFC694E5513E}"/>
                </a:ext>
              </a:extLst>
            </p:cNvPr>
            <p:cNvSpPr txBox="1">
              <a:spLocks noChangeArrowheads="1"/>
            </p:cNvSpPr>
            <p:nvPr/>
          </p:nvSpPr>
          <p:spPr bwMode="auto">
            <a:xfrm>
              <a:off x="-1172151" y="4178105"/>
              <a:ext cx="2622328" cy="190569"/>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on </a:t>
              </a:r>
              <a:r>
                <a:rPr lang="en-US" altLang="en-US" sz="800" dirty="0"/>
                <a:t>Report</a:t>
              </a:r>
              <a:r>
                <a:rPr lang="en-US" altLang="en-US" sz="800" b="0" dirty="0"/>
                <a:t> tab to view the validation report.</a:t>
              </a:r>
              <a:endParaRPr lang="en-US" altLang="en-US" sz="800" dirty="0"/>
            </a:p>
          </p:txBody>
        </p:sp>
        <p:sp>
          <p:nvSpPr>
            <p:cNvPr id="27" name="Oval 26">
              <a:extLst>
                <a:ext uri="{FF2B5EF4-FFF2-40B4-BE49-F238E27FC236}">
                  <a16:creationId xmlns:a16="http://schemas.microsoft.com/office/drawing/2014/main" id="{DDA3CF85-8878-0A40-DD3A-0F1D4253AD92}"/>
                </a:ext>
              </a:extLst>
            </p:cNvPr>
            <p:cNvSpPr>
              <a:spLocks noChangeArrowheads="1"/>
            </p:cNvSpPr>
            <p:nvPr/>
          </p:nvSpPr>
          <p:spPr bwMode="auto">
            <a:xfrm>
              <a:off x="-1354544" y="4016962"/>
              <a:ext cx="297680" cy="246618"/>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25</a:t>
              </a:r>
            </a:p>
          </p:txBody>
        </p:sp>
      </p:grpSp>
      <p:grpSp>
        <p:nvGrpSpPr>
          <p:cNvPr id="9" name="Group 8">
            <a:extLst>
              <a:ext uri="{FF2B5EF4-FFF2-40B4-BE49-F238E27FC236}">
                <a16:creationId xmlns:a16="http://schemas.microsoft.com/office/drawing/2014/main" id="{1E753F95-E571-8721-1447-7CE2B201AAA7}"/>
              </a:ext>
            </a:extLst>
          </p:cNvPr>
          <p:cNvGrpSpPr/>
          <p:nvPr/>
        </p:nvGrpSpPr>
        <p:grpSpPr>
          <a:xfrm>
            <a:off x="6155237" y="3460231"/>
            <a:ext cx="2922927" cy="1615495"/>
            <a:chOff x="6014698" y="3567693"/>
            <a:chExt cx="2922927" cy="1615495"/>
          </a:xfrm>
        </p:grpSpPr>
        <p:grpSp>
          <p:nvGrpSpPr>
            <p:cNvPr id="57352" name="Group 32">
              <a:extLst>
                <a:ext uri="{FF2B5EF4-FFF2-40B4-BE49-F238E27FC236}">
                  <a16:creationId xmlns:a16="http://schemas.microsoft.com/office/drawing/2014/main" id="{B564A8BC-92C3-B150-E3EB-3DDC2208AC2E}"/>
                </a:ext>
              </a:extLst>
            </p:cNvPr>
            <p:cNvGrpSpPr>
              <a:grpSpLocks/>
            </p:cNvGrpSpPr>
            <p:nvPr/>
          </p:nvGrpSpPr>
          <p:grpSpPr bwMode="auto">
            <a:xfrm>
              <a:off x="6616700" y="4705350"/>
              <a:ext cx="2320925" cy="477838"/>
              <a:chOff x="6653425" y="3068638"/>
              <a:chExt cx="2763021" cy="478254"/>
            </a:xfrm>
          </p:grpSpPr>
          <p:sp>
            <p:nvSpPr>
              <p:cNvPr id="34" name="TextBox 10">
                <a:extLst>
                  <a:ext uri="{FF2B5EF4-FFF2-40B4-BE49-F238E27FC236}">
                    <a16:creationId xmlns:a16="http://schemas.microsoft.com/office/drawing/2014/main" id="{7D707C00-30C0-FB89-AA1A-50CF2E3ACFB7}"/>
                  </a:ext>
                </a:extLst>
              </p:cNvPr>
              <p:cNvSpPr txBox="1">
                <a:spLocks noChangeArrowheads="1"/>
              </p:cNvSpPr>
              <p:nvPr/>
            </p:nvSpPr>
            <p:spPr bwMode="auto">
              <a:xfrm>
                <a:off x="6791388" y="3208460"/>
                <a:ext cx="2625058" cy="338432"/>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ea typeface="+mn-ea"/>
                  </a:rPr>
                  <a:t>View</a:t>
                </a:r>
                <a:r>
                  <a:rPr lang="en-US" b="1" dirty="0">
                    <a:latin typeface="Arial" charset="0"/>
                    <a:ea typeface="+mn-ea"/>
                  </a:rPr>
                  <a:t> Message Validation Result </a:t>
                </a:r>
                <a:r>
                  <a:rPr lang="en-US" dirty="0">
                    <a:latin typeface="Arial" charset="0"/>
                    <a:ea typeface="+mn-ea"/>
                  </a:rPr>
                  <a:t>generated automatically by the Tool.</a:t>
                </a:r>
                <a:endParaRPr lang="en-US" b="1" dirty="0">
                  <a:latin typeface="Arial" charset="0"/>
                  <a:ea typeface="+mn-ea"/>
                </a:endParaRPr>
              </a:p>
            </p:txBody>
          </p:sp>
          <p:sp>
            <p:nvSpPr>
              <p:cNvPr id="35" name="Oval 34">
                <a:extLst>
                  <a:ext uri="{FF2B5EF4-FFF2-40B4-BE49-F238E27FC236}">
                    <a16:creationId xmlns:a16="http://schemas.microsoft.com/office/drawing/2014/main" id="{5DAF5F97-8648-409E-7D61-B8042006C01D}"/>
                  </a:ext>
                </a:extLst>
              </p:cNvPr>
              <p:cNvSpPr>
                <a:spLocks noChangeArrowheads="1"/>
              </p:cNvSpPr>
              <p:nvPr/>
            </p:nvSpPr>
            <p:spPr bwMode="auto">
              <a:xfrm>
                <a:off x="6653425" y="3068638"/>
                <a:ext cx="315612" cy="23515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26</a:t>
                </a:r>
              </a:p>
            </p:txBody>
          </p:sp>
        </p:grpSp>
        <p:cxnSp>
          <p:nvCxnSpPr>
            <p:cNvPr id="57353" name="Straight Connector 43">
              <a:extLst>
                <a:ext uri="{FF2B5EF4-FFF2-40B4-BE49-F238E27FC236}">
                  <a16:creationId xmlns:a16="http://schemas.microsoft.com/office/drawing/2014/main" id="{554D3E3D-AE6A-F91D-06B9-D6FEF769F8E3}"/>
                </a:ext>
              </a:extLst>
            </p:cNvPr>
            <p:cNvCxnSpPr>
              <a:cxnSpLocks noChangeShapeType="1"/>
            </p:cNvCxnSpPr>
            <p:nvPr/>
          </p:nvCxnSpPr>
          <p:spPr bwMode="auto">
            <a:xfrm flipH="1" flipV="1">
              <a:off x="6014698" y="3567693"/>
              <a:ext cx="1506877" cy="1271007"/>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 name="Group 9">
            <a:extLst>
              <a:ext uri="{FF2B5EF4-FFF2-40B4-BE49-F238E27FC236}">
                <a16:creationId xmlns:a16="http://schemas.microsoft.com/office/drawing/2014/main" id="{C8A5F986-9272-DC39-8750-384EECBEB8C6}"/>
              </a:ext>
            </a:extLst>
          </p:cNvPr>
          <p:cNvGrpSpPr/>
          <p:nvPr/>
        </p:nvGrpSpPr>
        <p:grpSpPr>
          <a:xfrm>
            <a:off x="6128839" y="3622613"/>
            <a:ext cx="2819007" cy="2153124"/>
            <a:chOff x="6226354" y="3960751"/>
            <a:chExt cx="2819007" cy="2153124"/>
          </a:xfrm>
        </p:grpSpPr>
        <p:grpSp>
          <p:nvGrpSpPr>
            <p:cNvPr id="57351" name="Group 28">
              <a:extLst>
                <a:ext uri="{FF2B5EF4-FFF2-40B4-BE49-F238E27FC236}">
                  <a16:creationId xmlns:a16="http://schemas.microsoft.com/office/drawing/2014/main" id="{E94EAC72-EAEB-ED5A-2EDC-EB40BB9673BE}"/>
                </a:ext>
              </a:extLst>
            </p:cNvPr>
            <p:cNvGrpSpPr>
              <a:grpSpLocks/>
            </p:cNvGrpSpPr>
            <p:nvPr/>
          </p:nvGrpSpPr>
          <p:grpSpPr bwMode="auto">
            <a:xfrm>
              <a:off x="6333216" y="5635621"/>
              <a:ext cx="2712145" cy="478254"/>
              <a:chOff x="6653426" y="3068638"/>
              <a:chExt cx="2711529" cy="478671"/>
            </a:xfrm>
          </p:grpSpPr>
          <p:sp>
            <p:nvSpPr>
              <p:cNvPr id="30" name="TextBox 10">
                <a:extLst>
                  <a:ext uri="{FF2B5EF4-FFF2-40B4-BE49-F238E27FC236}">
                    <a16:creationId xmlns:a16="http://schemas.microsoft.com/office/drawing/2014/main" id="{ED2CBAC2-B5B0-2999-B76A-4DC12BEEA6C8}"/>
                  </a:ext>
                </a:extLst>
              </p:cNvPr>
              <p:cNvSpPr txBox="1">
                <a:spLocks noChangeArrowheads="1"/>
              </p:cNvSpPr>
              <p:nvPr/>
            </p:nvSpPr>
            <p:spPr bwMode="auto">
              <a:xfrm>
                <a:off x="6791507" y="3208460"/>
                <a:ext cx="2573448" cy="338849"/>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ea typeface="+mn-ea"/>
                  </a:rPr>
                  <a:t>View the different </a:t>
                </a:r>
                <a:r>
                  <a:rPr lang="en-US" b="1" dirty="0">
                    <a:latin typeface="Arial" charset="0"/>
                    <a:ea typeface="+mn-ea"/>
                  </a:rPr>
                  <a:t>Test Step Outcome </a:t>
                </a:r>
                <a:r>
                  <a:rPr lang="en-US" dirty="0">
                    <a:latin typeface="Arial" charset="0"/>
                    <a:ea typeface="+mn-ea"/>
                  </a:rPr>
                  <a:t>if one was </a:t>
                </a:r>
                <a:r>
                  <a:rPr lang="en-US" b="1" dirty="0">
                    <a:latin typeface="Arial" charset="0"/>
                    <a:ea typeface="+mn-ea"/>
                  </a:rPr>
                  <a:t>s</a:t>
                </a:r>
                <a:r>
                  <a:rPr lang="en-US" dirty="0">
                    <a:latin typeface="Arial" charset="0"/>
                    <a:ea typeface="+mn-ea"/>
                  </a:rPr>
                  <a:t>elected from the dropdown menu by the Tester.</a:t>
                </a:r>
                <a:endParaRPr lang="en-US" b="1" dirty="0">
                  <a:latin typeface="Arial" charset="0"/>
                  <a:ea typeface="+mn-ea"/>
                </a:endParaRPr>
              </a:p>
            </p:txBody>
          </p:sp>
          <p:sp>
            <p:nvSpPr>
              <p:cNvPr id="31" name="Oval 30">
                <a:extLst>
                  <a:ext uri="{FF2B5EF4-FFF2-40B4-BE49-F238E27FC236}">
                    <a16:creationId xmlns:a16="http://schemas.microsoft.com/office/drawing/2014/main" id="{B74CE484-5351-FB19-1169-DA984B5A43E2}"/>
                  </a:ext>
                </a:extLst>
              </p:cNvPr>
              <p:cNvSpPr>
                <a:spLocks noChangeArrowheads="1"/>
              </p:cNvSpPr>
              <p:nvPr/>
            </p:nvSpPr>
            <p:spPr bwMode="auto">
              <a:xfrm>
                <a:off x="6653426" y="3068638"/>
                <a:ext cx="274575" cy="279643"/>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27</a:t>
                </a:r>
              </a:p>
            </p:txBody>
          </p:sp>
        </p:grpSp>
        <p:cxnSp>
          <p:nvCxnSpPr>
            <p:cNvPr id="57354" name="Straight Connector 43">
              <a:extLst>
                <a:ext uri="{FF2B5EF4-FFF2-40B4-BE49-F238E27FC236}">
                  <a16:creationId xmlns:a16="http://schemas.microsoft.com/office/drawing/2014/main" id="{EA5BB348-632F-62DA-C7E9-53B6C969F29D}"/>
                </a:ext>
              </a:extLst>
            </p:cNvPr>
            <p:cNvCxnSpPr>
              <a:cxnSpLocks noChangeShapeType="1"/>
            </p:cNvCxnSpPr>
            <p:nvPr/>
          </p:nvCxnSpPr>
          <p:spPr bwMode="auto">
            <a:xfrm flipH="1" flipV="1">
              <a:off x="6226354" y="3960751"/>
              <a:ext cx="673428" cy="1814574"/>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a:extLst>
              <a:ext uri="{FF2B5EF4-FFF2-40B4-BE49-F238E27FC236}">
                <a16:creationId xmlns:a16="http://schemas.microsoft.com/office/drawing/2014/main" id="{28D900EE-E77A-4D9D-3CAB-EA1D7330EC17}"/>
              </a:ext>
            </a:extLst>
          </p:cNvPr>
          <p:cNvGrpSpPr/>
          <p:nvPr/>
        </p:nvGrpSpPr>
        <p:grpSpPr>
          <a:xfrm>
            <a:off x="762000" y="2438400"/>
            <a:ext cx="8040688" cy="1993900"/>
            <a:chOff x="904875" y="2706688"/>
            <a:chExt cx="8040688" cy="1993900"/>
          </a:xfrm>
        </p:grpSpPr>
        <p:pic>
          <p:nvPicPr>
            <p:cNvPr id="57357" name="Picture 6">
              <a:extLst>
                <a:ext uri="{FF2B5EF4-FFF2-40B4-BE49-F238E27FC236}">
                  <a16:creationId xmlns:a16="http://schemas.microsoft.com/office/drawing/2014/main" id="{91554027-BF53-804A-77C2-75A0087161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9725" y="3995738"/>
              <a:ext cx="923925" cy="704850"/>
            </a:xfrm>
            <a:prstGeom prst="rect">
              <a:avLst/>
            </a:prstGeom>
            <a:noFill/>
            <a:ln w="28575">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pic>
        <p:grpSp>
          <p:nvGrpSpPr>
            <p:cNvPr id="57358" name="Group 37">
              <a:extLst>
                <a:ext uri="{FF2B5EF4-FFF2-40B4-BE49-F238E27FC236}">
                  <a16:creationId xmlns:a16="http://schemas.microsoft.com/office/drawing/2014/main" id="{9AEABF1C-FA65-034B-F84F-E57DE1299584}"/>
                </a:ext>
              </a:extLst>
            </p:cNvPr>
            <p:cNvGrpSpPr>
              <a:grpSpLocks/>
            </p:cNvGrpSpPr>
            <p:nvPr/>
          </p:nvGrpSpPr>
          <p:grpSpPr bwMode="auto">
            <a:xfrm>
              <a:off x="7831138" y="2706688"/>
              <a:ext cx="1114425" cy="965200"/>
              <a:chOff x="1740943" y="5680382"/>
              <a:chExt cx="1152212" cy="960858"/>
            </a:xfrm>
          </p:grpSpPr>
          <p:sp>
            <p:nvSpPr>
              <p:cNvPr id="51" name="TextBox 50">
                <a:extLst>
                  <a:ext uri="{FF2B5EF4-FFF2-40B4-BE49-F238E27FC236}">
                    <a16:creationId xmlns:a16="http://schemas.microsoft.com/office/drawing/2014/main" id="{5BB59229-256B-F0C3-8B36-E1CF0F5F0E51}"/>
                  </a:ext>
                </a:extLst>
              </p:cNvPr>
              <p:cNvSpPr txBox="1">
                <a:spLocks noChangeArrowheads="1"/>
              </p:cNvSpPr>
              <p:nvPr/>
            </p:nvSpPr>
            <p:spPr bwMode="auto">
              <a:xfrm>
                <a:off x="1845988" y="5814712"/>
                <a:ext cx="1047167" cy="826528"/>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ja-JP" sz="800" b="0" dirty="0"/>
                  <a:t>Click on </a:t>
                </a:r>
                <a:r>
                  <a:rPr lang="en-US" altLang="ja-JP" sz="800" dirty="0"/>
                  <a:t>Download As </a:t>
                </a:r>
                <a:r>
                  <a:rPr lang="en-US" altLang="ja-JP" sz="800" b="0" dirty="0"/>
                  <a:t>to select one of the Report format options from the </a:t>
                </a:r>
                <a:r>
                  <a:rPr lang="en-US" altLang="ja-JP" sz="800" dirty="0"/>
                  <a:t>dropdown menu</a:t>
                </a:r>
                <a:r>
                  <a:rPr lang="en-US" altLang="ja-JP" sz="800" b="0" dirty="0"/>
                  <a:t>.</a:t>
                </a:r>
                <a:endParaRPr lang="en-US" altLang="en-US" sz="800" b="0" dirty="0"/>
              </a:p>
            </p:txBody>
          </p:sp>
          <p:sp>
            <p:nvSpPr>
              <p:cNvPr id="52" name="Oval 51">
                <a:extLst>
                  <a:ext uri="{FF2B5EF4-FFF2-40B4-BE49-F238E27FC236}">
                    <a16:creationId xmlns:a16="http://schemas.microsoft.com/office/drawing/2014/main" id="{2FF3EFAB-7950-6FA0-13F8-335DA8EF39CC}"/>
                  </a:ext>
                </a:extLst>
              </p:cNvPr>
              <p:cNvSpPr>
                <a:spLocks noChangeArrowheads="1"/>
              </p:cNvSpPr>
              <p:nvPr/>
            </p:nvSpPr>
            <p:spPr bwMode="auto">
              <a:xfrm>
                <a:off x="1740943" y="5680382"/>
                <a:ext cx="265895" cy="26708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29</a:t>
                </a:r>
              </a:p>
            </p:txBody>
          </p:sp>
        </p:grpSp>
        <p:cxnSp>
          <p:nvCxnSpPr>
            <p:cNvPr id="53" name="Straight Arrow Connector 52">
              <a:extLst>
                <a:ext uri="{FF2B5EF4-FFF2-40B4-BE49-F238E27FC236}">
                  <a16:creationId xmlns:a16="http://schemas.microsoft.com/office/drawing/2014/main" id="{E5A1D14C-3676-5F5E-BA6E-7ED2D863EA19}"/>
                </a:ext>
              </a:extLst>
            </p:cNvPr>
            <p:cNvCxnSpPr>
              <a:cxnSpLocks/>
            </p:cNvCxnSpPr>
            <p:nvPr/>
          </p:nvCxnSpPr>
          <p:spPr bwMode="auto">
            <a:xfrm>
              <a:off x="8388350" y="3665538"/>
              <a:ext cx="0" cy="325437"/>
            </a:xfrm>
            <a:prstGeom prst="straightConnector1">
              <a:avLst/>
            </a:prstGeom>
            <a:solidFill>
              <a:schemeClr val="accent1"/>
            </a:solidFill>
            <a:ln w="28575" cap="flat" cmpd="sng" algn="ctr">
              <a:solidFill>
                <a:schemeClr val="bg1">
                  <a:lumMod val="50000"/>
                </a:schemeClr>
              </a:solidFill>
              <a:prstDash val="sysDash"/>
              <a:round/>
              <a:headEnd type="none" w="med" len="med"/>
              <a:tailEnd type="triangle"/>
            </a:ln>
            <a:effectLst/>
          </p:spPr>
        </p:cxnSp>
        <p:cxnSp>
          <p:nvCxnSpPr>
            <p:cNvPr id="57360" name="Straight Connector 35">
              <a:extLst>
                <a:ext uri="{FF2B5EF4-FFF2-40B4-BE49-F238E27FC236}">
                  <a16:creationId xmlns:a16="http://schemas.microsoft.com/office/drawing/2014/main" id="{AC84D5F1-E9F3-10CC-3F64-EE5CEDA06761}"/>
                </a:ext>
              </a:extLst>
            </p:cNvPr>
            <p:cNvCxnSpPr>
              <a:cxnSpLocks noChangeShapeType="1"/>
            </p:cNvCxnSpPr>
            <p:nvPr/>
          </p:nvCxnSpPr>
          <p:spPr bwMode="auto">
            <a:xfrm flipH="1" flipV="1">
              <a:off x="904875" y="2947988"/>
              <a:ext cx="7027863" cy="179387"/>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Group 10">
            <a:extLst>
              <a:ext uri="{FF2B5EF4-FFF2-40B4-BE49-F238E27FC236}">
                <a16:creationId xmlns:a16="http://schemas.microsoft.com/office/drawing/2014/main" id="{AA2F721F-3D7A-D65F-77D2-53F81BC25BF7}"/>
              </a:ext>
            </a:extLst>
          </p:cNvPr>
          <p:cNvGrpSpPr/>
          <p:nvPr/>
        </p:nvGrpSpPr>
        <p:grpSpPr>
          <a:xfrm>
            <a:off x="1637246" y="3886200"/>
            <a:ext cx="4306354" cy="1667363"/>
            <a:chOff x="1851559" y="4446100"/>
            <a:chExt cx="4306354" cy="1667363"/>
          </a:xfrm>
        </p:grpSpPr>
        <p:grpSp>
          <p:nvGrpSpPr>
            <p:cNvPr id="57355" name="Group 40">
              <a:extLst>
                <a:ext uri="{FF2B5EF4-FFF2-40B4-BE49-F238E27FC236}">
                  <a16:creationId xmlns:a16="http://schemas.microsoft.com/office/drawing/2014/main" id="{652ECBC3-CDBA-0BAE-8AE4-7FB77FBA104D}"/>
                </a:ext>
              </a:extLst>
            </p:cNvPr>
            <p:cNvGrpSpPr>
              <a:grpSpLocks/>
            </p:cNvGrpSpPr>
            <p:nvPr/>
          </p:nvGrpSpPr>
          <p:grpSpPr bwMode="auto">
            <a:xfrm>
              <a:off x="3968750" y="5635625"/>
              <a:ext cx="2189163" cy="477838"/>
              <a:chOff x="6653426" y="3068638"/>
              <a:chExt cx="2187692" cy="478254"/>
            </a:xfrm>
          </p:grpSpPr>
          <p:sp>
            <p:nvSpPr>
              <p:cNvPr id="42" name="TextBox 10">
                <a:extLst>
                  <a:ext uri="{FF2B5EF4-FFF2-40B4-BE49-F238E27FC236}">
                    <a16:creationId xmlns:a16="http://schemas.microsoft.com/office/drawing/2014/main" id="{E0006BC4-A10F-73BE-279E-B7246470B676}"/>
                  </a:ext>
                </a:extLst>
              </p:cNvPr>
              <p:cNvSpPr txBox="1">
                <a:spLocks noChangeArrowheads="1"/>
              </p:cNvSpPr>
              <p:nvPr/>
            </p:nvSpPr>
            <p:spPr bwMode="auto">
              <a:xfrm>
                <a:off x="6791446" y="3208460"/>
                <a:ext cx="2049672" cy="338432"/>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b="1" dirty="0">
                    <a:latin typeface="Arial" charset="0"/>
                    <a:ea typeface="+mn-ea"/>
                  </a:rPr>
                  <a:t>View the Test Step-specific Comments </a:t>
                </a:r>
                <a:r>
                  <a:rPr lang="en-US" dirty="0">
                    <a:latin typeface="Arial" charset="0"/>
                    <a:ea typeface="+mn-ea"/>
                  </a:rPr>
                  <a:t>entered by the Tester.</a:t>
                </a:r>
                <a:endParaRPr lang="en-US" b="1" dirty="0">
                  <a:latin typeface="Arial" charset="0"/>
                  <a:ea typeface="+mn-ea"/>
                </a:endParaRPr>
              </a:p>
            </p:txBody>
          </p:sp>
          <p:sp>
            <p:nvSpPr>
              <p:cNvPr id="43" name="Oval 42">
                <a:extLst>
                  <a:ext uri="{FF2B5EF4-FFF2-40B4-BE49-F238E27FC236}">
                    <a16:creationId xmlns:a16="http://schemas.microsoft.com/office/drawing/2014/main" id="{969C5DAD-1CA3-A4C0-85AA-C63FEB2AD5B4}"/>
                  </a:ext>
                </a:extLst>
              </p:cNvPr>
              <p:cNvSpPr>
                <a:spLocks noChangeArrowheads="1"/>
              </p:cNvSpPr>
              <p:nvPr/>
            </p:nvSpPr>
            <p:spPr bwMode="auto">
              <a:xfrm>
                <a:off x="6653426" y="3068638"/>
                <a:ext cx="274453" cy="279643"/>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28</a:t>
                </a:r>
              </a:p>
            </p:txBody>
          </p:sp>
        </p:grpSp>
        <p:cxnSp>
          <p:nvCxnSpPr>
            <p:cNvPr id="57356" name="Straight Connector 43">
              <a:extLst>
                <a:ext uri="{FF2B5EF4-FFF2-40B4-BE49-F238E27FC236}">
                  <a16:creationId xmlns:a16="http://schemas.microsoft.com/office/drawing/2014/main" id="{429100EF-CCE8-2142-C938-D5822D6239EC}"/>
                </a:ext>
              </a:extLst>
            </p:cNvPr>
            <p:cNvCxnSpPr>
              <a:cxnSpLocks noChangeShapeType="1"/>
            </p:cNvCxnSpPr>
            <p:nvPr/>
          </p:nvCxnSpPr>
          <p:spPr bwMode="auto">
            <a:xfrm flipH="1" flipV="1">
              <a:off x="1851559" y="4446100"/>
              <a:ext cx="2936341" cy="1329225"/>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Group 28">
            <a:extLst>
              <a:ext uri="{FF2B5EF4-FFF2-40B4-BE49-F238E27FC236}">
                <a16:creationId xmlns:a16="http://schemas.microsoft.com/office/drawing/2014/main" id="{DA011746-9E5F-72F1-F1EC-C5860F7441D6}"/>
              </a:ext>
            </a:extLst>
          </p:cNvPr>
          <p:cNvGrpSpPr/>
          <p:nvPr/>
        </p:nvGrpSpPr>
        <p:grpSpPr>
          <a:xfrm>
            <a:off x="419520" y="5155762"/>
            <a:ext cx="2247479" cy="812472"/>
            <a:chOff x="2860892" y="4573729"/>
            <a:chExt cx="2247479" cy="812472"/>
          </a:xfrm>
        </p:grpSpPr>
        <p:sp>
          <p:nvSpPr>
            <p:cNvPr id="57344" name="Rectangle 3">
              <a:extLst>
                <a:ext uri="{FF2B5EF4-FFF2-40B4-BE49-F238E27FC236}">
                  <a16:creationId xmlns:a16="http://schemas.microsoft.com/office/drawing/2014/main" id="{42E8EBB6-DC6C-EB54-CDA0-1418D54C7C63}"/>
                </a:ext>
              </a:extLst>
            </p:cNvPr>
            <p:cNvSpPr txBox="1">
              <a:spLocks noChangeArrowheads="1"/>
            </p:cNvSpPr>
            <p:nvPr/>
          </p:nvSpPr>
          <p:spPr bwMode="auto">
            <a:xfrm>
              <a:off x="3091960" y="4801426"/>
              <a:ext cx="2016411" cy="584775"/>
            </a:xfrm>
            <a:prstGeom prst="rect">
              <a:avLst/>
            </a:prstGeom>
            <a:solidFill>
              <a:srgbClr val="CCFFCC"/>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solidFill>
                    <a:srgbClr val="000000"/>
                  </a:solidFill>
                  <a:cs typeface="+mn-cs"/>
                </a:rPr>
                <a:t>Total number of notifications (e.g., Errors, Warnings, and Alerts) and detailed information for each notification also display on this Report.</a:t>
              </a:r>
              <a:endParaRPr lang="en-US" dirty="0">
                <a:solidFill>
                  <a:srgbClr val="FF0000"/>
                </a:solidFill>
                <a:cs typeface="+mn-cs"/>
              </a:endParaRPr>
            </a:p>
          </p:txBody>
        </p:sp>
        <p:sp>
          <p:nvSpPr>
            <p:cNvPr id="57345" name="Oval 57344">
              <a:extLst>
                <a:ext uri="{FF2B5EF4-FFF2-40B4-BE49-F238E27FC236}">
                  <a16:creationId xmlns:a16="http://schemas.microsoft.com/office/drawing/2014/main" id="{C97C5FF3-1B4D-1669-00DB-7B2B3568AEE9}"/>
                </a:ext>
              </a:extLst>
            </p:cNvPr>
            <p:cNvSpPr/>
            <p:nvPr/>
          </p:nvSpPr>
          <p:spPr bwMode="auto">
            <a:xfrm>
              <a:off x="2860892" y="4573729"/>
              <a:ext cx="379195" cy="33813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050" b="0" dirty="0">
                  <a:solidFill>
                    <a:schemeClr val="bg1"/>
                  </a:solidFill>
                  <a:latin typeface="+mj-lt"/>
                  <a:cs typeface="+mn-cs"/>
                </a:rPr>
                <a:t>Info</a:t>
              </a:r>
              <a:endParaRPr lang="en-US" sz="1100" b="0" dirty="0">
                <a:solidFill>
                  <a:schemeClr val="bg1"/>
                </a:solidFill>
                <a:latin typeface="+mj-lt"/>
                <a:cs typeface="+mn-cs"/>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859597D-DE65-D83B-C529-D2521034E6F1}"/>
              </a:ext>
            </a:extLst>
          </p:cNvPr>
          <p:cNvGrpSpPr/>
          <p:nvPr/>
        </p:nvGrpSpPr>
        <p:grpSpPr>
          <a:xfrm>
            <a:off x="255088" y="1634232"/>
            <a:ext cx="8692758" cy="3352655"/>
            <a:chOff x="255088" y="1634232"/>
            <a:chExt cx="8692758" cy="3352655"/>
          </a:xfrm>
        </p:grpSpPr>
        <p:pic>
          <p:nvPicPr>
            <p:cNvPr id="5" name="Picture 4">
              <a:extLst>
                <a:ext uri="{FF2B5EF4-FFF2-40B4-BE49-F238E27FC236}">
                  <a16:creationId xmlns:a16="http://schemas.microsoft.com/office/drawing/2014/main" id="{5DDA9918-C615-0325-E39B-4E43C10F8394}"/>
                </a:ext>
              </a:extLst>
            </p:cNvPr>
            <p:cNvPicPr>
              <a:picLocks noChangeAspect="1"/>
            </p:cNvPicPr>
            <p:nvPr/>
          </p:nvPicPr>
          <p:blipFill>
            <a:blip r:embed="rId3"/>
            <a:stretch>
              <a:fillRect/>
            </a:stretch>
          </p:blipFill>
          <p:spPr>
            <a:xfrm>
              <a:off x="255088" y="1634232"/>
              <a:ext cx="8692758" cy="3352655"/>
            </a:xfrm>
            <a:prstGeom prst="rect">
              <a:avLst/>
            </a:prstGeom>
            <a:ln>
              <a:solidFill>
                <a:schemeClr val="tx1"/>
              </a:solidFill>
            </a:ln>
          </p:spPr>
        </p:pic>
        <p:pic>
          <p:nvPicPr>
            <p:cNvPr id="6" name="Picture 5">
              <a:extLst>
                <a:ext uri="{FF2B5EF4-FFF2-40B4-BE49-F238E27FC236}">
                  <a16:creationId xmlns:a16="http://schemas.microsoft.com/office/drawing/2014/main" id="{45AE2877-F40F-F7FF-3CA0-1513031D22A2}"/>
                </a:ext>
              </a:extLst>
            </p:cNvPr>
            <p:cNvPicPr>
              <a:picLocks noChangeAspect="1"/>
            </p:cNvPicPr>
            <p:nvPr/>
          </p:nvPicPr>
          <p:blipFill>
            <a:blip r:embed="rId4"/>
            <a:stretch>
              <a:fillRect/>
            </a:stretch>
          </p:blipFill>
          <p:spPr>
            <a:xfrm>
              <a:off x="383981" y="3828355"/>
              <a:ext cx="1097906" cy="88274"/>
            </a:xfrm>
            <a:prstGeom prst="rect">
              <a:avLst/>
            </a:prstGeom>
          </p:spPr>
        </p:pic>
        <p:pic>
          <p:nvPicPr>
            <p:cNvPr id="7" name="Picture 6">
              <a:extLst>
                <a:ext uri="{FF2B5EF4-FFF2-40B4-BE49-F238E27FC236}">
                  <a16:creationId xmlns:a16="http://schemas.microsoft.com/office/drawing/2014/main" id="{1D0E30CD-0BC3-98A7-669C-74D113FD5157}"/>
                </a:ext>
              </a:extLst>
            </p:cNvPr>
            <p:cNvPicPr>
              <a:picLocks noChangeAspect="1"/>
            </p:cNvPicPr>
            <p:nvPr/>
          </p:nvPicPr>
          <p:blipFill>
            <a:blip r:embed="rId5"/>
            <a:stretch>
              <a:fillRect/>
            </a:stretch>
          </p:blipFill>
          <p:spPr>
            <a:xfrm>
              <a:off x="6510338" y="2213488"/>
              <a:ext cx="961312" cy="162104"/>
            </a:xfrm>
            <a:prstGeom prst="rect">
              <a:avLst/>
            </a:prstGeom>
          </p:spPr>
        </p:pic>
        <p:grpSp>
          <p:nvGrpSpPr>
            <p:cNvPr id="8" name="Group 7">
              <a:extLst>
                <a:ext uri="{FF2B5EF4-FFF2-40B4-BE49-F238E27FC236}">
                  <a16:creationId xmlns:a16="http://schemas.microsoft.com/office/drawing/2014/main" id="{D9376263-C974-D2BA-532F-CBA4369ED73E}"/>
                </a:ext>
              </a:extLst>
            </p:cNvPr>
            <p:cNvGrpSpPr/>
            <p:nvPr/>
          </p:nvGrpSpPr>
          <p:grpSpPr>
            <a:xfrm>
              <a:off x="323849" y="1868688"/>
              <a:ext cx="756843" cy="153888"/>
              <a:chOff x="323849" y="1868688"/>
              <a:chExt cx="756843" cy="153888"/>
            </a:xfrm>
          </p:grpSpPr>
          <p:sp>
            <p:nvSpPr>
              <p:cNvPr id="9" name="Rectangle 8">
                <a:extLst>
                  <a:ext uri="{FF2B5EF4-FFF2-40B4-BE49-F238E27FC236}">
                    <a16:creationId xmlns:a16="http://schemas.microsoft.com/office/drawing/2014/main" id="{E86E34E6-7D96-8AFE-A9E4-4C20BF69F6F7}"/>
                  </a:ext>
                </a:extLst>
              </p:cNvPr>
              <p:cNvSpPr/>
              <p:nvPr/>
            </p:nvSpPr>
            <p:spPr bwMode="auto">
              <a:xfrm>
                <a:off x="323849" y="1905000"/>
                <a:ext cx="583201" cy="67618"/>
              </a:xfrm>
              <a:prstGeom prst="rect">
                <a:avLst/>
              </a:prstGeom>
              <a:solidFill>
                <a:schemeClr val="bg1">
                  <a:lumMod val="95000"/>
                </a:schemeClr>
              </a:solidFill>
              <a:ln w="9525" cap="flat" cmpd="sng" algn="ctr">
                <a:no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0" name="TextBox 3">
                <a:extLst>
                  <a:ext uri="{FF2B5EF4-FFF2-40B4-BE49-F238E27FC236}">
                    <a16:creationId xmlns:a16="http://schemas.microsoft.com/office/drawing/2014/main" id="{C7055DAE-A628-D314-68C3-95901221B80F}"/>
                  </a:ext>
                </a:extLst>
              </p:cNvPr>
              <p:cNvSpPr txBox="1">
                <a:spLocks noChangeArrowheads="1"/>
              </p:cNvSpPr>
              <p:nvPr/>
            </p:nvSpPr>
            <p:spPr bwMode="auto">
              <a:xfrm>
                <a:off x="323849" y="1868688"/>
                <a:ext cx="75684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400" b="1" dirty="0"/>
                  <a:t>ONC Certification  /</a:t>
                </a:r>
              </a:p>
            </p:txBody>
          </p:sp>
        </p:grpSp>
      </p:grpSp>
      <p:sp>
        <p:nvSpPr>
          <p:cNvPr id="59395" name="Title 4">
            <a:extLst>
              <a:ext uri="{FF2B5EF4-FFF2-40B4-BE49-F238E27FC236}">
                <a16:creationId xmlns:a16="http://schemas.microsoft.com/office/drawing/2014/main" id="{6B3E0B97-284E-5047-F6E7-C50FFEE9ADA5}"/>
              </a:ext>
            </a:extLst>
          </p:cNvPr>
          <p:cNvSpPr>
            <a:spLocks noGrp="1" noChangeArrowheads="1"/>
          </p:cNvSpPr>
          <p:nvPr>
            <p:ph type="title"/>
          </p:nvPr>
        </p:nvSpPr>
        <p:spPr>
          <a:xfrm>
            <a:off x="276225" y="279400"/>
            <a:ext cx="8764588" cy="461963"/>
          </a:xfrm>
        </p:spPr>
        <p:txBody>
          <a:bodyPr/>
          <a:lstStyle/>
          <a:p>
            <a:r>
              <a:rPr lang="en-US" altLang="en-US"/>
              <a:t>Context-based Test Step Level Testing – Validation Report (2)</a:t>
            </a:r>
          </a:p>
        </p:txBody>
      </p:sp>
      <p:sp>
        <p:nvSpPr>
          <p:cNvPr id="59396" name="AutoShape 23" descr="https://mail.google.com/mail/u/0/?ui=2&amp;ik=016bda6546&amp;view=fimg&amp;th=15415db82cae8840&amp;attid=0.1&amp;disp=emb&amp;attbid=ANGjdJ8hvmHo9Zw2XpKzYEv6miq35om0UqS19yCztlsbURq7KWJqWV8llMw_U4tqUO5G5pfxzo5UjWULHqqei0v4oOVHzJG-CTkSrFVs2Nsf0kcS149Zr_-ULMy06AM&amp;sz=w3620-h1836&amp;ats=1460718414200&amp;rm=15415db82cae8840&amp;zw&amp;atsh=1">
            <a:extLst>
              <a:ext uri="{FF2B5EF4-FFF2-40B4-BE49-F238E27FC236}">
                <a16:creationId xmlns:a16="http://schemas.microsoft.com/office/drawing/2014/main" id="{93F886CF-140C-9428-7B73-D635F61FE8E2}"/>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sz="1800"/>
          </a:p>
        </p:txBody>
      </p:sp>
      <p:grpSp>
        <p:nvGrpSpPr>
          <p:cNvPr id="15" name="Group 14">
            <a:extLst>
              <a:ext uri="{FF2B5EF4-FFF2-40B4-BE49-F238E27FC236}">
                <a16:creationId xmlns:a16="http://schemas.microsoft.com/office/drawing/2014/main" id="{91789323-76B8-1469-0235-0E237A51B68A}"/>
              </a:ext>
            </a:extLst>
          </p:cNvPr>
          <p:cNvGrpSpPr/>
          <p:nvPr/>
        </p:nvGrpSpPr>
        <p:grpSpPr>
          <a:xfrm>
            <a:off x="2714625" y="819150"/>
            <a:ext cx="6146800" cy="5219700"/>
            <a:chOff x="2714625" y="819150"/>
            <a:chExt cx="6146800" cy="5219700"/>
          </a:xfrm>
        </p:grpSpPr>
        <p:pic>
          <p:nvPicPr>
            <p:cNvPr id="12" name="Picture 11">
              <a:extLst>
                <a:ext uri="{FF2B5EF4-FFF2-40B4-BE49-F238E27FC236}">
                  <a16:creationId xmlns:a16="http://schemas.microsoft.com/office/drawing/2014/main" id="{430A7190-BECC-EEFE-78A8-E2928855A5EE}"/>
                </a:ext>
              </a:extLst>
            </p:cNvPr>
            <p:cNvPicPr>
              <a:picLocks noChangeAspect="1"/>
            </p:cNvPicPr>
            <p:nvPr/>
          </p:nvPicPr>
          <p:blipFill>
            <a:blip r:embed="rId6"/>
            <a:stretch>
              <a:fillRect/>
            </a:stretch>
          </p:blipFill>
          <p:spPr>
            <a:xfrm>
              <a:off x="2714625" y="819150"/>
              <a:ext cx="3714750" cy="5219700"/>
            </a:xfrm>
            <a:prstGeom prst="rect">
              <a:avLst/>
            </a:prstGeom>
            <a:ln>
              <a:solidFill>
                <a:schemeClr val="tx1"/>
              </a:solidFill>
            </a:ln>
          </p:spPr>
        </p:pic>
        <p:pic>
          <p:nvPicPr>
            <p:cNvPr id="59399" name="Picture 6">
              <a:extLst>
                <a:ext uri="{FF2B5EF4-FFF2-40B4-BE49-F238E27FC236}">
                  <a16:creationId xmlns:a16="http://schemas.microsoft.com/office/drawing/2014/main" id="{5AF38FDD-B63E-79EB-ADF2-4F7843D085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7500" y="3514725"/>
              <a:ext cx="923925" cy="704850"/>
            </a:xfrm>
            <a:prstGeom prst="rect">
              <a:avLst/>
            </a:prstGeom>
            <a:noFill/>
            <a:ln w="28575">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pic>
        <p:cxnSp>
          <p:nvCxnSpPr>
            <p:cNvPr id="39" name="Straight Arrow Connector 38">
              <a:extLst>
                <a:ext uri="{FF2B5EF4-FFF2-40B4-BE49-F238E27FC236}">
                  <a16:creationId xmlns:a16="http://schemas.microsoft.com/office/drawing/2014/main" id="{CF9E93B9-28F1-F383-55BA-41B0AF1610FF}"/>
                </a:ext>
              </a:extLst>
            </p:cNvPr>
            <p:cNvCxnSpPr>
              <a:cxnSpLocks/>
            </p:cNvCxnSpPr>
            <p:nvPr/>
          </p:nvCxnSpPr>
          <p:spPr bwMode="auto">
            <a:xfrm flipH="1" flipV="1">
              <a:off x="6357938" y="3090863"/>
              <a:ext cx="1724025" cy="723900"/>
            </a:xfrm>
            <a:prstGeom prst="straightConnector1">
              <a:avLst/>
            </a:prstGeom>
            <a:solidFill>
              <a:schemeClr val="accent1"/>
            </a:solidFill>
            <a:ln w="28575" cap="flat" cmpd="sng" algn="ctr">
              <a:solidFill>
                <a:schemeClr val="bg1">
                  <a:lumMod val="50000"/>
                </a:schemeClr>
              </a:solidFill>
              <a:prstDash val="sysDash"/>
              <a:round/>
              <a:headEnd type="none" w="med" len="med"/>
              <a:tailEnd type="triangle"/>
            </a:ln>
            <a:effectLst/>
          </p:spPr>
        </p:cxnSp>
        <p:sp>
          <p:nvSpPr>
            <p:cNvPr id="59398" name="Oval 6">
              <a:extLst>
                <a:ext uri="{FF2B5EF4-FFF2-40B4-BE49-F238E27FC236}">
                  <a16:creationId xmlns:a16="http://schemas.microsoft.com/office/drawing/2014/main" id="{BA64F87F-5A43-7C1B-B222-CAC08C9B2236}"/>
                </a:ext>
              </a:extLst>
            </p:cNvPr>
            <p:cNvSpPr>
              <a:spLocks noChangeArrowheads="1"/>
            </p:cNvSpPr>
            <p:nvPr/>
          </p:nvSpPr>
          <p:spPr bwMode="auto">
            <a:xfrm>
              <a:off x="2819399" y="860425"/>
              <a:ext cx="838201" cy="663575"/>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 name="Rectangle 13">
              <a:extLst>
                <a:ext uri="{FF2B5EF4-FFF2-40B4-BE49-F238E27FC236}">
                  <a16:creationId xmlns:a16="http://schemas.microsoft.com/office/drawing/2014/main" id="{5709A82F-98A8-0717-61B6-B8BF0DF9C494}"/>
                </a:ext>
              </a:extLst>
            </p:cNvPr>
            <p:cNvSpPr/>
            <p:nvPr/>
          </p:nvSpPr>
          <p:spPr bwMode="auto">
            <a:xfrm>
              <a:off x="4114800" y="3998475"/>
              <a:ext cx="838200" cy="1295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 name="TextBox 3">
              <a:extLst>
                <a:ext uri="{FF2B5EF4-FFF2-40B4-BE49-F238E27FC236}">
                  <a16:creationId xmlns:a16="http://schemas.microsoft.com/office/drawing/2014/main" id="{B1082266-839A-A8E6-49A7-A82191194F9A}"/>
                </a:ext>
              </a:extLst>
            </p:cNvPr>
            <p:cNvSpPr txBox="1">
              <a:spLocks noChangeArrowheads="1"/>
            </p:cNvSpPr>
            <p:nvPr/>
          </p:nvSpPr>
          <p:spPr bwMode="auto">
            <a:xfrm>
              <a:off x="4028378" y="3951044"/>
              <a:ext cx="92462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600" b="1" dirty="0">
                  <a:latin typeface="Times New Roman" panose="02020603050405020304" pitchFamily="18" charset="0"/>
                  <a:cs typeface="Times New Roman" panose="02020603050405020304" pitchFamily="18" charset="0"/>
                </a:rPr>
                <a:t>ONC Certification</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option4">
            <a:extLst>
              <a:ext uri="{FF2B5EF4-FFF2-40B4-BE49-F238E27FC236}">
                <a16:creationId xmlns:a16="http://schemas.microsoft.com/office/drawing/2014/main" id="{2A64B6AC-5C01-CC8B-E1AD-16934392A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225" y="2166938"/>
            <a:ext cx="5565775"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Rectangle 3">
            <a:extLst>
              <a:ext uri="{FF2B5EF4-FFF2-40B4-BE49-F238E27FC236}">
                <a16:creationId xmlns:a16="http://schemas.microsoft.com/office/drawing/2014/main" id="{543326B2-A111-0E60-5689-13B6B8CC2677}"/>
              </a:ext>
            </a:extLst>
          </p:cNvPr>
          <p:cNvSpPr>
            <a:spLocks noChangeArrowheads="1"/>
          </p:cNvSpPr>
          <p:nvPr/>
        </p:nvSpPr>
        <p:spPr bwMode="auto">
          <a:xfrm>
            <a:off x="228600" y="2371725"/>
            <a:ext cx="8610600" cy="122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0"/>
              </a:spcBef>
              <a:buFontTx/>
              <a:buNone/>
            </a:pPr>
            <a:r>
              <a:rPr lang="en-US" altLang="en-US" sz="3400" b="0" dirty="0">
                <a:solidFill>
                  <a:srgbClr val="012445"/>
                </a:solidFill>
                <a:latin typeface="Franklin Gothic Medium" panose="020B0603020102020204" pitchFamily="34" charset="0"/>
                <a:cs typeface="Arial" panose="020B0604020202020204" pitchFamily="34" charset="0"/>
              </a:rPr>
              <a:t>Context-Based </a:t>
            </a:r>
            <a:r>
              <a:rPr lang="en-US" altLang="en-US" sz="3400" b="0" i="1" dirty="0">
                <a:solidFill>
                  <a:srgbClr val="012445"/>
                </a:solidFill>
                <a:latin typeface="Franklin Gothic Medium" panose="020B0603020102020204" pitchFamily="34" charset="0"/>
                <a:cs typeface="Arial" panose="020B0604020202020204" pitchFamily="34" charset="0"/>
              </a:rPr>
              <a:t>Test Case Level Testing </a:t>
            </a:r>
          </a:p>
          <a:p>
            <a:pPr eaLnBrk="1" hangingPunct="1">
              <a:lnSpc>
                <a:spcPct val="80000"/>
              </a:lnSpc>
              <a:spcBef>
                <a:spcPct val="0"/>
              </a:spcBef>
              <a:buFontTx/>
              <a:buNone/>
            </a:pPr>
            <a:r>
              <a:rPr lang="en-US" altLang="en-US" sz="3400" b="0" dirty="0">
                <a:solidFill>
                  <a:srgbClr val="012445"/>
                </a:solidFill>
                <a:latin typeface="Franklin Gothic Medium" panose="020B0603020102020204" pitchFamily="34" charset="0"/>
                <a:cs typeface="Arial" panose="020B0604020202020204" pitchFamily="34" charset="0"/>
              </a:rPr>
              <a:t>Demonstration</a:t>
            </a:r>
            <a:br>
              <a:rPr lang="en-US" altLang="en-US" sz="3400" b="0" dirty="0">
                <a:solidFill>
                  <a:srgbClr val="012445"/>
                </a:solidFill>
                <a:latin typeface="Franklin Gothic Medium" panose="020B0603020102020204" pitchFamily="34" charset="0"/>
                <a:cs typeface="Arial" panose="020B0604020202020204" pitchFamily="34" charset="0"/>
              </a:rPr>
            </a:br>
            <a:endParaRPr lang="en-US" altLang="en-US" sz="2400" b="0" i="1" dirty="0">
              <a:solidFill>
                <a:srgbClr val="012445"/>
              </a:solidFill>
              <a:latin typeface="Franklin Gothic Medium" panose="020B06030201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53763F-85A4-6442-7266-0449B57571F9}"/>
              </a:ext>
            </a:extLst>
          </p:cNvPr>
          <p:cNvPicPr>
            <a:picLocks noChangeAspect="1"/>
          </p:cNvPicPr>
          <p:nvPr/>
        </p:nvPicPr>
        <p:blipFill>
          <a:blip r:embed="rId3"/>
          <a:stretch>
            <a:fillRect/>
          </a:stretch>
        </p:blipFill>
        <p:spPr>
          <a:xfrm>
            <a:off x="245208" y="2563812"/>
            <a:ext cx="8483600" cy="2926150"/>
          </a:xfrm>
          <a:prstGeom prst="rect">
            <a:avLst/>
          </a:prstGeom>
          <a:ln>
            <a:solidFill>
              <a:schemeClr val="tx1"/>
            </a:solidFill>
          </a:ln>
        </p:spPr>
      </p:pic>
      <p:sp>
        <p:nvSpPr>
          <p:cNvPr id="65539" name="Title 1">
            <a:extLst>
              <a:ext uri="{FF2B5EF4-FFF2-40B4-BE49-F238E27FC236}">
                <a16:creationId xmlns:a16="http://schemas.microsoft.com/office/drawing/2014/main" id="{4B14EC5E-BC2C-45BE-07E2-060693C2BBAB}"/>
              </a:ext>
            </a:extLst>
          </p:cNvPr>
          <p:cNvSpPr>
            <a:spLocks noGrp="1" noChangeArrowheads="1"/>
          </p:cNvSpPr>
          <p:nvPr>
            <p:ph type="title"/>
          </p:nvPr>
        </p:nvSpPr>
        <p:spPr>
          <a:xfrm>
            <a:off x="355600" y="150813"/>
            <a:ext cx="8229600" cy="461665"/>
          </a:xfrm>
        </p:spPr>
        <p:txBody>
          <a:bodyPr/>
          <a:lstStyle/>
          <a:p>
            <a:r>
              <a:rPr lang="en-US" altLang="en-US" dirty="0"/>
              <a:t>Context-based Test Case Level Testing (1)</a:t>
            </a:r>
            <a:endParaRPr lang="en-US" altLang="en-US" sz="1800" dirty="0"/>
          </a:p>
        </p:txBody>
      </p:sp>
      <p:graphicFrame>
        <p:nvGraphicFramePr>
          <p:cNvPr id="24" name="Table 23">
            <a:extLst>
              <a:ext uri="{FF2B5EF4-FFF2-40B4-BE49-F238E27FC236}">
                <a16:creationId xmlns:a16="http://schemas.microsoft.com/office/drawing/2014/main" id="{7B47A7C1-3301-E5B1-7105-4EAA41BE1CE4}"/>
              </a:ext>
            </a:extLst>
          </p:cNvPr>
          <p:cNvGraphicFramePr>
            <a:graphicFrameLocks noGrp="1"/>
          </p:cNvGraphicFramePr>
          <p:nvPr>
            <p:extLst>
              <p:ext uri="{D42A27DB-BD31-4B8C-83A1-F6EECF244321}">
                <p14:modId xmlns:p14="http://schemas.microsoft.com/office/powerpoint/2010/main" val="1447652197"/>
              </p:ext>
            </p:extLst>
          </p:nvPr>
        </p:nvGraphicFramePr>
        <p:xfrm>
          <a:off x="381000" y="573088"/>
          <a:ext cx="8382000" cy="1085232"/>
        </p:xfrm>
        <a:graphic>
          <a:graphicData uri="http://schemas.openxmlformats.org/drawingml/2006/table">
            <a:tbl>
              <a:tblPr/>
              <a:tblGrid>
                <a:gridCol w="4192588">
                  <a:extLst>
                    <a:ext uri="{9D8B030D-6E8A-4147-A177-3AD203B41FA5}">
                      <a16:colId xmlns:a16="http://schemas.microsoft.com/office/drawing/2014/main" val="20000"/>
                    </a:ext>
                  </a:extLst>
                </a:gridCol>
                <a:gridCol w="4189412">
                  <a:extLst>
                    <a:ext uri="{9D8B030D-6E8A-4147-A177-3AD203B41FA5}">
                      <a16:colId xmlns:a16="http://schemas.microsoft.com/office/drawing/2014/main" val="20001"/>
                    </a:ext>
                  </a:extLst>
                </a:gridCol>
              </a:tblGrid>
              <a:tr h="294605">
                <a:tc>
                  <a:txBody>
                    <a:bodyPr/>
                    <a:lstStyle>
                      <a:lvl1pPr eaLnBrk="0" hangingPunct="0">
                        <a:spcBef>
                          <a:spcPct val="20000"/>
                        </a:spcBef>
                        <a:defRPr sz="2000">
                          <a:solidFill>
                            <a:schemeClr val="tx1"/>
                          </a:solidFill>
                          <a:latin typeface="Arial" charset="0"/>
                          <a:ea typeface="ＭＳ Ｐゴシック" pitchFamily="34" charset="-128"/>
                        </a:defRPr>
                      </a:lvl1pPr>
                      <a:lvl2pPr marL="742950" indent="-285750" eaLnBrk="0" hangingPunct="0">
                        <a:spcBef>
                          <a:spcPct val="20000"/>
                        </a:spcBef>
                        <a:defRPr sz="1600">
                          <a:solidFill>
                            <a:schemeClr val="tx1"/>
                          </a:solidFill>
                          <a:latin typeface="Arial" charset="0"/>
                          <a:ea typeface="ＭＳ Ｐゴシック" pitchFamily="34" charset="-128"/>
                        </a:defRPr>
                      </a:lvl2pPr>
                      <a:lvl3pPr marL="1143000" indent="-228600" eaLnBrk="0" hangingPunct="0">
                        <a:spcBef>
                          <a:spcPct val="20000"/>
                        </a:spcBef>
                        <a:defRPr sz="1200">
                          <a:solidFill>
                            <a:schemeClr val="tx1"/>
                          </a:solidFill>
                          <a:latin typeface="Arial" charset="0"/>
                          <a:ea typeface="ＭＳ Ｐゴシック" pitchFamily="34" charset="-128"/>
                        </a:defRPr>
                      </a:lvl3pPr>
                      <a:lvl4pPr marL="1600200" indent="-228600" eaLnBrk="0" hangingPunct="0">
                        <a:spcBef>
                          <a:spcPct val="20000"/>
                        </a:spcBef>
                        <a:defRPr sz="900">
                          <a:solidFill>
                            <a:schemeClr val="tx1"/>
                          </a:solidFill>
                          <a:latin typeface="Arial" charset="0"/>
                          <a:ea typeface="ＭＳ Ｐゴシック" pitchFamily="34" charset="-128"/>
                        </a:defRPr>
                      </a:lvl4pPr>
                      <a:lvl5pPr marL="2057400" indent="-228600" eaLnBrk="0" hangingPunct="0">
                        <a:spcBef>
                          <a:spcPct val="20000"/>
                        </a:spcBef>
                        <a:defRPr sz="9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defRPr sz="9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defRPr sz="9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defRPr sz="9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defRPr sz="900">
                          <a:solidFill>
                            <a:schemeClr val="tx1"/>
                          </a:solidFill>
                          <a:latin typeface="Arial"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charset="0"/>
                          <a:ea typeface="ＭＳ Ｐゴシック" pitchFamily="34" charset="-128"/>
                        </a:rPr>
                        <a:t>Objectives</a:t>
                      </a:r>
                    </a:p>
                  </a:txBody>
                  <a:tcPr marT="45711" marB="45711" horzOverflow="overflow">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2060"/>
                    </a:solidFill>
                  </a:tcPr>
                </a:tc>
                <a:tc>
                  <a:txBody>
                    <a:bodyPr/>
                    <a:lstStyle>
                      <a:lvl1pPr eaLnBrk="0" hangingPunct="0">
                        <a:spcBef>
                          <a:spcPct val="20000"/>
                        </a:spcBef>
                        <a:defRPr sz="2000">
                          <a:solidFill>
                            <a:schemeClr val="tx1"/>
                          </a:solidFill>
                          <a:latin typeface="Arial" charset="0"/>
                          <a:ea typeface="ＭＳ Ｐゴシック" pitchFamily="34" charset="-128"/>
                        </a:defRPr>
                      </a:lvl1pPr>
                      <a:lvl2pPr marL="742950" indent="-285750" eaLnBrk="0" hangingPunct="0">
                        <a:spcBef>
                          <a:spcPct val="20000"/>
                        </a:spcBef>
                        <a:defRPr sz="1600">
                          <a:solidFill>
                            <a:schemeClr val="tx1"/>
                          </a:solidFill>
                          <a:latin typeface="Arial" charset="0"/>
                          <a:ea typeface="ＭＳ Ｐゴシック" pitchFamily="34" charset="-128"/>
                        </a:defRPr>
                      </a:lvl2pPr>
                      <a:lvl3pPr marL="1143000" indent="-228600" eaLnBrk="0" hangingPunct="0">
                        <a:spcBef>
                          <a:spcPct val="20000"/>
                        </a:spcBef>
                        <a:defRPr sz="1200">
                          <a:solidFill>
                            <a:schemeClr val="tx1"/>
                          </a:solidFill>
                          <a:latin typeface="Arial" charset="0"/>
                          <a:ea typeface="ＭＳ Ｐゴシック" pitchFamily="34" charset="-128"/>
                        </a:defRPr>
                      </a:lvl3pPr>
                      <a:lvl4pPr marL="1600200" indent="-228600" eaLnBrk="0" hangingPunct="0">
                        <a:spcBef>
                          <a:spcPct val="20000"/>
                        </a:spcBef>
                        <a:defRPr sz="900">
                          <a:solidFill>
                            <a:schemeClr val="tx1"/>
                          </a:solidFill>
                          <a:latin typeface="Arial" charset="0"/>
                          <a:ea typeface="ＭＳ Ｐゴシック" pitchFamily="34" charset="-128"/>
                        </a:defRPr>
                      </a:lvl4pPr>
                      <a:lvl5pPr marL="2057400" indent="-228600" eaLnBrk="0" hangingPunct="0">
                        <a:spcBef>
                          <a:spcPct val="20000"/>
                        </a:spcBef>
                        <a:defRPr sz="9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defRPr sz="9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defRPr sz="9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defRPr sz="9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defRPr sz="900">
                          <a:solidFill>
                            <a:schemeClr val="tx1"/>
                          </a:solidFill>
                          <a:latin typeface="Arial"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bg1"/>
                          </a:solidFill>
                          <a:effectLst/>
                          <a:latin typeface="Arial" charset="0"/>
                          <a:ea typeface="ＭＳ Ｐゴシック" pitchFamily="34" charset="-128"/>
                        </a:rPr>
                        <a:t>Informative Reference</a:t>
                      </a:r>
                    </a:p>
                  </a:txBody>
                  <a:tcPr marT="45711" marB="45711" horzOverflow="overflow">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val="10000"/>
                  </a:ext>
                </a:extLst>
              </a:tr>
              <a:tr h="749970">
                <a:tc>
                  <a:txBody>
                    <a:bodyPr/>
                    <a:lstStyle>
                      <a:lvl1pPr marL="171450" indent="-171450" eaLnBrk="0" hangingPunct="0">
                        <a:spcBef>
                          <a:spcPct val="20000"/>
                        </a:spcBef>
                        <a:defRPr sz="2000">
                          <a:solidFill>
                            <a:schemeClr val="tx1"/>
                          </a:solidFill>
                          <a:latin typeface="Arial" charset="0"/>
                          <a:ea typeface="ＭＳ Ｐゴシック" pitchFamily="34" charset="-128"/>
                        </a:defRPr>
                      </a:lvl1pPr>
                      <a:lvl2pPr marL="742950" indent="-285750" eaLnBrk="0" hangingPunct="0">
                        <a:spcBef>
                          <a:spcPct val="20000"/>
                        </a:spcBef>
                        <a:defRPr sz="1600">
                          <a:solidFill>
                            <a:schemeClr val="tx1"/>
                          </a:solidFill>
                          <a:latin typeface="Arial" charset="0"/>
                          <a:ea typeface="ＭＳ Ｐゴシック" pitchFamily="34" charset="-128"/>
                        </a:defRPr>
                      </a:lvl2pPr>
                      <a:lvl3pPr marL="1143000" indent="-228600" eaLnBrk="0" hangingPunct="0">
                        <a:spcBef>
                          <a:spcPct val="20000"/>
                        </a:spcBef>
                        <a:defRPr sz="1200">
                          <a:solidFill>
                            <a:schemeClr val="tx1"/>
                          </a:solidFill>
                          <a:latin typeface="Arial" charset="0"/>
                          <a:ea typeface="ＭＳ Ｐゴシック" pitchFamily="34" charset="-128"/>
                        </a:defRPr>
                      </a:lvl3pPr>
                      <a:lvl4pPr marL="1600200" indent="-228600" eaLnBrk="0" hangingPunct="0">
                        <a:spcBef>
                          <a:spcPct val="20000"/>
                        </a:spcBef>
                        <a:defRPr sz="900">
                          <a:solidFill>
                            <a:schemeClr val="tx1"/>
                          </a:solidFill>
                          <a:latin typeface="Arial" charset="0"/>
                          <a:ea typeface="ＭＳ Ｐゴシック" pitchFamily="34" charset="-128"/>
                        </a:defRPr>
                      </a:lvl4pPr>
                      <a:lvl5pPr marL="2057400" indent="-228600" eaLnBrk="0" hangingPunct="0">
                        <a:spcBef>
                          <a:spcPct val="20000"/>
                        </a:spcBef>
                        <a:defRPr sz="9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defRPr sz="9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defRPr sz="9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defRPr sz="9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defRPr sz="900">
                          <a:solidFill>
                            <a:schemeClr val="tx1"/>
                          </a:solidFill>
                          <a:latin typeface="Arial" charset="0"/>
                          <a:ea typeface="ＭＳ Ｐゴシック" pitchFamily="34" charset="-128"/>
                        </a:defRPr>
                      </a:lvl9pPr>
                    </a:lstStyle>
                    <a:p>
                      <a:pPr marL="171450" marR="0" lvl="0" indent="-17145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000" b="0" i="0" u="none" strike="noStrike" cap="none" normalizeH="0" baseline="0" dirty="0">
                          <a:ln>
                            <a:noFill/>
                          </a:ln>
                          <a:solidFill>
                            <a:srgbClr val="000000"/>
                          </a:solidFill>
                          <a:effectLst/>
                          <a:latin typeface="Arial" charset="0"/>
                          <a:ea typeface="ＭＳ Ｐゴシック" pitchFamily="34" charset="-128"/>
                        </a:rPr>
                        <a:t>Locate the </a:t>
                      </a:r>
                      <a:r>
                        <a:rPr kumimoji="0" lang="en-US" altLang="ja-JP" sz="1000" b="1" i="0" u="none" strike="noStrike" cap="none" normalizeH="0" baseline="0" dirty="0">
                          <a:ln>
                            <a:noFill/>
                          </a:ln>
                          <a:solidFill>
                            <a:srgbClr val="000000"/>
                          </a:solidFill>
                          <a:effectLst/>
                          <a:latin typeface="Arial" charset="0"/>
                          <a:ea typeface="ＭＳ Ｐゴシック" pitchFamily="34" charset="-128"/>
                        </a:rPr>
                        <a:t>Context-based</a:t>
                      </a:r>
                      <a:r>
                        <a:rPr kumimoji="0" lang="en-US" altLang="ja-JP" sz="1000" b="0" i="0" u="none" strike="noStrike" cap="none" normalizeH="0" baseline="0" dirty="0">
                          <a:ln>
                            <a:noFill/>
                          </a:ln>
                          <a:solidFill>
                            <a:srgbClr val="000000"/>
                          </a:solidFill>
                          <a:effectLst/>
                          <a:latin typeface="Arial" charset="0"/>
                          <a:ea typeface="ＭＳ Ｐゴシック" pitchFamily="34" charset="-128"/>
                        </a:rPr>
                        <a:t> option on the Menu Bar.</a:t>
                      </a:r>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000" b="0" i="0" u="none" strike="noStrike" cap="none" normalizeH="0" baseline="0" dirty="0">
                          <a:ln>
                            <a:noFill/>
                          </a:ln>
                          <a:solidFill>
                            <a:srgbClr val="000000"/>
                          </a:solidFill>
                          <a:effectLst/>
                          <a:latin typeface="Arial" charset="0"/>
                          <a:ea typeface="ＭＳ Ｐゴシック" pitchFamily="34" charset="-128"/>
                        </a:rPr>
                        <a:t>Locate </a:t>
                      </a:r>
                      <a:r>
                        <a:rPr kumimoji="0" lang="en-US" altLang="ja-JP" sz="1000" b="0" i="0" u="none" strike="noStrike" cap="none" normalizeH="0" baseline="0" dirty="0">
                          <a:ln>
                            <a:noFill/>
                          </a:ln>
                          <a:solidFill>
                            <a:srgbClr val="000000"/>
                          </a:solidFill>
                          <a:effectLst/>
                          <a:latin typeface="Arial" charset="0"/>
                          <a:ea typeface="ＭＳ Ｐゴシック" pitchFamily="34" charset="-128"/>
                        </a:rPr>
                        <a:t>Test Cases in the Test Cases navigation bar.</a:t>
                      </a:r>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kumimoji="0" lang="en-US" altLang="en-US" sz="1000" b="0" i="0" u="none" strike="noStrike" cap="none" normalizeH="0" baseline="0" dirty="0">
                          <a:ln>
                            <a:noFill/>
                          </a:ln>
                          <a:solidFill>
                            <a:srgbClr val="000000"/>
                          </a:solidFill>
                          <a:effectLst/>
                          <a:latin typeface="Arial" charset="0"/>
                          <a:ea typeface="ＭＳ Ｐゴシック" pitchFamily="34" charset="-128"/>
                        </a:rPr>
                        <a:t>Access Test Case-specific information via the corresponding tabs.</a:t>
                      </a:r>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000" b="0" i="0" u="none" strike="noStrike" cap="none" normalizeH="0" baseline="0" dirty="0">
                          <a:ln>
                            <a:noFill/>
                          </a:ln>
                          <a:solidFill>
                            <a:srgbClr val="000000"/>
                          </a:solidFill>
                          <a:effectLst/>
                          <a:latin typeface="Arial" charset="0"/>
                          <a:ea typeface="ＭＳ Ｐゴシック" pitchFamily="34" charset="-128"/>
                        </a:rPr>
                        <a:t>Load a Test Case and execute the validation process</a:t>
                      </a:r>
                    </a:p>
                  </a:txBody>
                  <a:tcPr marT="45711" marB="45711" horzOverflow="overflow">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rgbClr val="7E0407"/>
                      </a:solidFill>
                      <a:prstDash val="solid"/>
                      <a:round/>
                      <a:headEnd type="none" w="med" len="med"/>
                      <a:tailEnd type="none" w="med" len="med"/>
                    </a:lnB>
                    <a:lnTlToBr>
                      <a:noFill/>
                    </a:lnTlToBr>
                    <a:lnBlToTr>
                      <a:noFill/>
                    </a:lnBlToTr>
                    <a:solidFill>
                      <a:srgbClr val="E7F3F4"/>
                    </a:solidFill>
                  </a:tcPr>
                </a:tc>
                <a:tc>
                  <a:txBody>
                    <a:bodyPr/>
                    <a:lstStyle>
                      <a:lvl1pPr marL="171450" indent="-171450" eaLnBrk="0" hangingPunct="0">
                        <a:spcBef>
                          <a:spcPct val="20000"/>
                        </a:spcBef>
                        <a:defRPr sz="2000">
                          <a:solidFill>
                            <a:schemeClr val="tx1"/>
                          </a:solidFill>
                          <a:latin typeface="Arial" charset="0"/>
                          <a:ea typeface="ＭＳ Ｐゴシック" pitchFamily="34" charset="-128"/>
                        </a:defRPr>
                      </a:lvl1pPr>
                      <a:lvl2pPr marL="742950" indent="-285750" eaLnBrk="0" hangingPunct="0">
                        <a:spcBef>
                          <a:spcPct val="20000"/>
                        </a:spcBef>
                        <a:defRPr sz="1600">
                          <a:solidFill>
                            <a:schemeClr val="tx1"/>
                          </a:solidFill>
                          <a:latin typeface="Arial" charset="0"/>
                          <a:ea typeface="ＭＳ Ｐゴシック" pitchFamily="34" charset="-128"/>
                        </a:defRPr>
                      </a:lvl2pPr>
                      <a:lvl3pPr marL="1143000" indent="-228600" eaLnBrk="0" hangingPunct="0">
                        <a:spcBef>
                          <a:spcPct val="20000"/>
                        </a:spcBef>
                        <a:defRPr sz="1200">
                          <a:solidFill>
                            <a:schemeClr val="tx1"/>
                          </a:solidFill>
                          <a:latin typeface="Arial" charset="0"/>
                          <a:ea typeface="ＭＳ Ｐゴシック" pitchFamily="34" charset="-128"/>
                        </a:defRPr>
                      </a:lvl3pPr>
                      <a:lvl4pPr marL="1600200" indent="-228600" eaLnBrk="0" hangingPunct="0">
                        <a:spcBef>
                          <a:spcPct val="20000"/>
                        </a:spcBef>
                        <a:defRPr sz="900">
                          <a:solidFill>
                            <a:schemeClr val="tx1"/>
                          </a:solidFill>
                          <a:latin typeface="Arial" charset="0"/>
                          <a:ea typeface="ＭＳ Ｐゴシック" pitchFamily="34" charset="-128"/>
                        </a:defRPr>
                      </a:lvl4pPr>
                      <a:lvl5pPr marL="2057400" indent="-228600" eaLnBrk="0" hangingPunct="0">
                        <a:spcBef>
                          <a:spcPct val="20000"/>
                        </a:spcBef>
                        <a:defRPr sz="9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defRPr sz="9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defRPr sz="9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defRPr sz="9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defRPr sz="900">
                          <a:solidFill>
                            <a:schemeClr val="tx1"/>
                          </a:solidFill>
                          <a:latin typeface="Arial"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en-US" sz="1000" b="0" i="0" u="none" strike="noStrike" cap="none" normalizeH="0" baseline="0" dirty="0">
                          <a:ln>
                            <a:noFill/>
                          </a:ln>
                          <a:solidFill>
                            <a:schemeClr val="tx1"/>
                          </a:solidFill>
                          <a:effectLst/>
                          <a:latin typeface="Arial" charset="0"/>
                          <a:ea typeface="ＭＳ Ｐゴシック" pitchFamily="34" charset="-128"/>
                        </a:rPr>
                        <a:t>The </a:t>
                      </a:r>
                      <a:r>
                        <a:rPr kumimoji="0" lang="en-US" altLang="ja-JP" sz="1000" b="1" i="0" u="none" strike="noStrike" cap="none" normalizeH="0" baseline="0" dirty="0">
                          <a:ln>
                            <a:noFill/>
                          </a:ln>
                          <a:solidFill>
                            <a:schemeClr val="tx1"/>
                          </a:solidFill>
                          <a:effectLst/>
                          <a:latin typeface="Arial" charset="0"/>
                          <a:ea typeface="ＭＳ Ｐゴシック" pitchFamily="34" charset="-128"/>
                        </a:rPr>
                        <a:t>Context-based</a:t>
                      </a:r>
                      <a:r>
                        <a:rPr kumimoji="0" lang="en-US" altLang="ja-JP" sz="1000" b="0" i="0" u="none" strike="noStrike" cap="none" normalizeH="0" baseline="0" dirty="0">
                          <a:ln>
                            <a:noFill/>
                          </a:ln>
                          <a:solidFill>
                            <a:schemeClr val="tx1"/>
                          </a:solidFill>
                          <a:effectLst/>
                          <a:latin typeface="Arial" charset="0"/>
                          <a:ea typeface="ＭＳ Ｐゴシック" pitchFamily="34" charset="-128"/>
                        </a:rPr>
                        <a:t> option provides HL7 v2 syndromic message testing capabilities using specific test scenarios and the message validation engine.</a:t>
                      </a:r>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pPr>
                      <a:endParaRPr kumimoji="0" lang="en-US" altLang="en-US" sz="1000" b="0" i="0" u="none" strike="noStrike" cap="none" normalizeH="0" baseline="0" dirty="0">
                        <a:ln>
                          <a:noFill/>
                        </a:ln>
                        <a:solidFill>
                          <a:schemeClr val="tx1"/>
                        </a:solidFill>
                        <a:effectLst/>
                        <a:latin typeface="Arial" charset="0"/>
                        <a:ea typeface="ＭＳ Ｐゴシック" pitchFamily="34" charset="-128"/>
                      </a:endParaRPr>
                    </a:p>
                  </a:txBody>
                  <a:tcPr marT="45711" marB="45711" horzOverflow="overflow">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rgbClr val="7E0407"/>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bl>
          </a:graphicData>
        </a:graphic>
      </p:graphicFrame>
      <p:grpSp>
        <p:nvGrpSpPr>
          <p:cNvPr id="65551" name="Group 6">
            <a:extLst>
              <a:ext uri="{FF2B5EF4-FFF2-40B4-BE49-F238E27FC236}">
                <a16:creationId xmlns:a16="http://schemas.microsoft.com/office/drawing/2014/main" id="{E07A6D12-9B40-2DBE-6111-67B009FA428A}"/>
              </a:ext>
            </a:extLst>
          </p:cNvPr>
          <p:cNvGrpSpPr>
            <a:grpSpLocks/>
          </p:cNvGrpSpPr>
          <p:nvPr/>
        </p:nvGrpSpPr>
        <p:grpSpPr bwMode="auto">
          <a:xfrm>
            <a:off x="161924" y="1801811"/>
            <a:ext cx="1971676" cy="914402"/>
            <a:chOff x="523988" y="3371444"/>
            <a:chExt cx="1971370" cy="916263"/>
          </a:xfrm>
        </p:grpSpPr>
        <p:sp>
          <p:nvSpPr>
            <p:cNvPr id="29" name="TextBox 28">
              <a:extLst>
                <a:ext uri="{FF2B5EF4-FFF2-40B4-BE49-F238E27FC236}">
                  <a16:creationId xmlns:a16="http://schemas.microsoft.com/office/drawing/2014/main" id="{5F3D6E7F-2CA1-C8E3-4FD9-1AC8387B2268}"/>
                </a:ext>
              </a:extLst>
            </p:cNvPr>
            <p:cNvSpPr txBox="1">
              <a:spLocks noChangeArrowheads="1"/>
            </p:cNvSpPr>
            <p:nvPr/>
          </p:nvSpPr>
          <p:spPr bwMode="auto">
            <a:xfrm>
              <a:off x="674777" y="3528927"/>
              <a:ext cx="1820581" cy="33882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Select </a:t>
              </a:r>
              <a:r>
                <a:rPr lang="en-US" altLang="ja-JP" sz="800" dirty="0"/>
                <a:t>Context-based</a:t>
              </a:r>
              <a:r>
                <a:rPr lang="en-US" altLang="ja-JP" sz="800" b="0" dirty="0"/>
                <a:t> from the Menu Bar.</a:t>
              </a:r>
              <a:endParaRPr lang="en-US" altLang="en-US" sz="800" b="0" dirty="0"/>
            </a:p>
          </p:txBody>
        </p:sp>
        <p:sp>
          <p:nvSpPr>
            <p:cNvPr id="30" name="Oval 29">
              <a:extLst>
                <a:ext uri="{FF2B5EF4-FFF2-40B4-BE49-F238E27FC236}">
                  <a16:creationId xmlns:a16="http://schemas.microsoft.com/office/drawing/2014/main" id="{821C98BB-4F01-1450-0280-FE7704CA8F5C}"/>
                </a:ext>
              </a:extLst>
            </p:cNvPr>
            <p:cNvSpPr>
              <a:spLocks noChangeArrowheads="1"/>
            </p:cNvSpPr>
            <p:nvPr/>
          </p:nvSpPr>
          <p:spPr bwMode="auto">
            <a:xfrm>
              <a:off x="523988" y="3371444"/>
              <a:ext cx="266659" cy="268834"/>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a:t>
              </a:r>
            </a:p>
          </p:txBody>
        </p:sp>
        <p:cxnSp>
          <p:nvCxnSpPr>
            <p:cNvPr id="65590" name="Straight Connector 31">
              <a:extLst>
                <a:ext uri="{FF2B5EF4-FFF2-40B4-BE49-F238E27FC236}">
                  <a16:creationId xmlns:a16="http://schemas.microsoft.com/office/drawing/2014/main" id="{DAE01EC2-2581-060C-CC65-4F1132563CE3}"/>
                </a:ext>
              </a:extLst>
            </p:cNvPr>
            <p:cNvCxnSpPr>
              <a:cxnSpLocks noChangeShapeType="1"/>
              <a:stCxn id="29" idx="2"/>
            </p:cNvCxnSpPr>
            <p:nvPr/>
          </p:nvCxnSpPr>
          <p:spPr bwMode="auto">
            <a:xfrm>
              <a:off x="1585067" y="3867752"/>
              <a:ext cx="0" cy="419955"/>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5552" name="Straight Connector 88">
            <a:extLst>
              <a:ext uri="{FF2B5EF4-FFF2-40B4-BE49-F238E27FC236}">
                <a16:creationId xmlns:a16="http://schemas.microsoft.com/office/drawing/2014/main" id="{CE369C11-E771-EC2D-9E94-1D9C90021A70}"/>
              </a:ext>
            </a:extLst>
          </p:cNvPr>
          <p:cNvCxnSpPr>
            <a:cxnSpLocks noChangeShapeType="1"/>
          </p:cNvCxnSpPr>
          <p:nvPr/>
        </p:nvCxnSpPr>
        <p:spPr bwMode="auto">
          <a:xfrm flipH="1">
            <a:off x="1408906" y="2476500"/>
            <a:ext cx="3158332" cy="1052512"/>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5553" name="Group 37">
            <a:extLst>
              <a:ext uri="{FF2B5EF4-FFF2-40B4-BE49-F238E27FC236}">
                <a16:creationId xmlns:a16="http://schemas.microsoft.com/office/drawing/2014/main" id="{852415C3-45FE-E204-0E96-8108FABBAEEA}"/>
              </a:ext>
            </a:extLst>
          </p:cNvPr>
          <p:cNvGrpSpPr>
            <a:grpSpLocks/>
          </p:cNvGrpSpPr>
          <p:nvPr/>
        </p:nvGrpSpPr>
        <p:grpSpPr bwMode="auto">
          <a:xfrm>
            <a:off x="4452938" y="2825749"/>
            <a:ext cx="3763280" cy="681037"/>
            <a:chOff x="3606374" y="2702853"/>
            <a:chExt cx="4077347" cy="601178"/>
          </a:xfrm>
        </p:grpSpPr>
        <p:sp>
          <p:nvSpPr>
            <p:cNvPr id="39" name="TextBox 38">
              <a:extLst>
                <a:ext uri="{FF2B5EF4-FFF2-40B4-BE49-F238E27FC236}">
                  <a16:creationId xmlns:a16="http://schemas.microsoft.com/office/drawing/2014/main" id="{086BD35A-4096-8953-4489-693A4ED4AD3B}"/>
                </a:ext>
              </a:extLst>
            </p:cNvPr>
            <p:cNvSpPr txBox="1">
              <a:spLocks noChangeArrowheads="1"/>
            </p:cNvSpPr>
            <p:nvPr/>
          </p:nvSpPr>
          <p:spPr bwMode="auto">
            <a:xfrm>
              <a:off x="3807612" y="2820566"/>
              <a:ext cx="1709666" cy="407792"/>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on </a:t>
              </a:r>
              <a:r>
                <a:rPr lang="en-US" altLang="en-US" sz="800" dirty="0"/>
                <a:t>Download PDF </a:t>
              </a:r>
              <a:r>
                <a:rPr lang="en-US" altLang="en-US" sz="800" b="0" dirty="0"/>
                <a:t>button to obtain the </a:t>
              </a:r>
              <a:r>
                <a:rPr lang="en-US" altLang="en-US" sz="800" dirty="0"/>
                <a:t>Test Story </a:t>
              </a:r>
              <a:r>
                <a:rPr lang="en-US" altLang="en-US" sz="800" b="0" dirty="0"/>
                <a:t>document</a:t>
              </a:r>
              <a:r>
                <a:rPr lang="en-US" altLang="en-US" sz="800" dirty="0"/>
                <a:t>.</a:t>
              </a:r>
            </a:p>
          </p:txBody>
        </p:sp>
        <p:sp>
          <p:nvSpPr>
            <p:cNvPr id="41" name="Oval 40">
              <a:extLst>
                <a:ext uri="{FF2B5EF4-FFF2-40B4-BE49-F238E27FC236}">
                  <a16:creationId xmlns:a16="http://schemas.microsoft.com/office/drawing/2014/main" id="{83058AE9-B531-657D-5BCB-C66292CC45E7}"/>
                </a:ext>
              </a:extLst>
            </p:cNvPr>
            <p:cNvSpPr>
              <a:spLocks noChangeArrowheads="1"/>
            </p:cNvSpPr>
            <p:nvPr/>
          </p:nvSpPr>
          <p:spPr bwMode="auto">
            <a:xfrm>
              <a:off x="3606374" y="2702853"/>
              <a:ext cx="368077" cy="246637"/>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5</a:t>
              </a:r>
            </a:p>
          </p:txBody>
        </p:sp>
        <p:cxnSp>
          <p:nvCxnSpPr>
            <p:cNvPr id="65587" name="Straight Connector 21">
              <a:extLst>
                <a:ext uri="{FF2B5EF4-FFF2-40B4-BE49-F238E27FC236}">
                  <a16:creationId xmlns:a16="http://schemas.microsoft.com/office/drawing/2014/main" id="{04277A3D-8A20-19C6-7159-483393AEC91F}"/>
                </a:ext>
              </a:extLst>
            </p:cNvPr>
            <p:cNvCxnSpPr>
              <a:cxnSpLocks noChangeShapeType="1"/>
              <a:stCxn id="39" idx="3"/>
            </p:cNvCxnSpPr>
            <p:nvPr/>
          </p:nvCxnSpPr>
          <p:spPr bwMode="auto">
            <a:xfrm>
              <a:off x="5517278" y="3024462"/>
              <a:ext cx="2166443" cy="279569"/>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5554" name="Group 37">
            <a:extLst>
              <a:ext uri="{FF2B5EF4-FFF2-40B4-BE49-F238E27FC236}">
                <a16:creationId xmlns:a16="http://schemas.microsoft.com/office/drawing/2014/main" id="{2FB594E3-CD27-89AB-B298-29976F9DCB8E}"/>
              </a:ext>
            </a:extLst>
          </p:cNvPr>
          <p:cNvGrpSpPr>
            <a:grpSpLocks/>
          </p:cNvGrpSpPr>
          <p:nvPr/>
        </p:nvGrpSpPr>
        <p:grpSpPr bwMode="auto">
          <a:xfrm>
            <a:off x="6370638" y="2563812"/>
            <a:ext cx="2011362" cy="550862"/>
            <a:chOff x="385180" y="3533273"/>
            <a:chExt cx="2583275" cy="487600"/>
          </a:xfrm>
        </p:grpSpPr>
        <p:sp>
          <p:nvSpPr>
            <p:cNvPr id="33" name="TextBox 32">
              <a:extLst>
                <a:ext uri="{FF2B5EF4-FFF2-40B4-BE49-F238E27FC236}">
                  <a16:creationId xmlns:a16="http://schemas.microsoft.com/office/drawing/2014/main" id="{F6ECB109-FDF5-2669-A23A-EA29D5449457}"/>
                </a:ext>
              </a:extLst>
            </p:cNvPr>
            <p:cNvSpPr txBox="1">
              <a:spLocks noChangeArrowheads="1"/>
            </p:cNvSpPr>
            <p:nvPr/>
          </p:nvSpPr>
          <p:spPr bwMode="auto">
            <a:xfrm>
              <a:off x="674703" y="3678007"/>
              <a:ext cx="1867625" cy="191106"/>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Select </a:t>
              </a:r>
              <a:r>
                <a:rPr lang="en-US" altLang="en-US" sz="800" dirty="0"/>
                <a:t>Load Test Case.</a:t>
              </a:r>
            </a:p>
          </p:txBody>
        </p:sp>
        <p:sp>
          <p:nvSpPr>
            <p:cNvPr id="34" name="Oval 33">
              <a:extLst>
                <a:ext uri="{FF2B5EF4-FFF2-40B4-BE49-F238E27FC236}">
                  <a16:creationId xmlns:a16="http://schemas.microsoft.com/office/drawing/2014/main" id="{B191AA6B-5008-740A-3EE8-E8D7EA781F6B}"/>
                </a:ext>
              </a:extLst>
            </p:cNvPr>
            <p:cNvSpPr>
              <a:spLocks noChangeArrowheads="1"/>
            </p:cNvSpPr>
            <p:nvPr/>
          </p:nvSpPr>
          <p:spPr bwMode="auto">
            <a:xfrm>
              <a:off x="385180" y="3533273"/>
              <a:ext cx="403701" cy="248718"/>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6</a:t>
              </a:r>
            </a:p>
          </p:txBody>
        </p:sp>
        <p:cxnSp>
          <p:nvCxnSpPr>
            <p:cNvPr id="65584" name="Straight Connector 88">
              <a:extLst>
                <a:ext uri="{FF2B5EF4-FFF2-40B4-BE49-F238E27FC236}">
                  <a16:creationId xmlns:a16="http://schemas.microsoft.com/office/drawing/2014/main" id="{71723EA2-DD94-C3FF-65ED-10282E7FE4DB}"/>
                </a:ext>
              </a:extLst>
            </p:cNvPr>
            <p:cNvCxnSpPr>
              <a:cxnSpLocks noChangeShapeType="1"/>
            </p:cNvCxnSpPr>
            <p:nvPr/>
          </p:nvCxnSpPr>
          <p:spPr bwMode="auto">
            <a:xfrm>
              <a:off x="2542614" y="3781652"/>
              <a:ext cx="425841" cy="239221"/>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5555" name="Oval 6">
            <a:extLst>
              <a:ext uri="{FF2B5EF4-FFF2-40B4-BE49-F238E27FC236}">
                <a16:creationId xmlns:a16="http://schemas.microsoft.com/office/drawing/2014/main" id="{69D2DAA2-8295-9315-6451-D1FC3575FAE6}"/>
              </a:ext>
            </a:extLst>
          </p:cNvPr>
          <p:cNvSpPr>
            <a:spLocks noChangeArrowheads="1"/>
          </p:cNvSpPr>
          <p:nvPr/>
        </p:nvSpPr>
        <p:spPr bwMode="auto">
          <a:xfrm>
            <a:off x="240463" y="2796029"/>
            <a:ext cx="521537" cy="172596"/>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nvGrpSpPr>
          <p:cNvPr id="65556" name="Group 9">
            <a:extLst>
              <a:ext uri="{FF2B5EF4-FFF2-40B4-BE49-F238E27FC236}">
                <a16:creationId xmlns:a16="http://schemas.microsoft.com/office/drawing/2014/main" id="{89575F66-3B7E-DC95-9EC6-F93EC20E80EB}"/>
              </a:ext>
            </a:extLst>
          </p:cNvPr>
          <p:cNvGrpSpPr>
            <a:grpSpLocks/>
          </p:cNvGrpSpPr>
          <p:nvPr/>
        </p:nvGrpSpPr>
        <p:grpSpPr bwMode="auto">
          <a:xfrm>
            <a:off x="2951163" y="1982787"/>
            <a:ext cx="4160837" cy="495300"/>
            <a:chOff x="3560763" y="1781175"/>
            <a:chExt cx="4160836" cy="495717"/>
          </a:xfrm>
        </p:grpSpPr>
        <p:sp>
          <p:nvSpPr>
            <p:cNvPr id="87" name="TextBox 86">
              <a:extLst>
                <a:ext uri="{FF2B5EF4-FFF2-40B4-BE49-F238E27FC236}">
                  <a16:creationId xmlns:a16="http://schemas.microsoft.com/office/drawing/2014/main" id="{12004A9F-6918-62DD-E324-41BA27DDB0E8}"/>
                </a:ext>
              </a:extLst>
            </p:cNvPr>
            <p:cNvSpPr txBox="1">
              <a:spLocks noChangeArrowheads="1"/>
            </p:cNvSpPr>
            <p:nvPr/>
          </p:nvSpPr>
          <p:spPr bwMode="auto">
            <a:xfrm>
              <a:off x="3700463" y="1938470"/>
              <a:ext cx="4021136" cy="338422"/>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Arrow-down i</a:t>
              </a:r>
              <a:r>
                <a:rPr lang="en-US" altLang="ja-JP" sz="800" b="0" dirty="0"/>
                <a:t>n the </a:t>
              </a:r>
              <a:r>
                <a:rPr lang="en-US" altLang="ja-JP" sz="800" dirty="0"/>
                <a:t>Test Cases </a:t>
              </a:r>
              <a:r>
                <a:rPr lang="en-US" altLang="ja-JP" sz="800" b="0" dirty="0"/>
                <a:t>navigation bar on the </a:t>
              </a:r>
              <a:r>
                <a:rPr lang="en-US" altLang="ja-JP" sz="800" dirty="0"/>
                <a:t>Test Selection </a:t>
              </a:r>
              <a:r>
                <a:rPr lang="en-US" altLang="ja-JP" sz="800" b="0" dirty="0"/>
                <a:t>function screen </a:t>
              </a:r>
              <a:r>
                <a:rPr lang="en-US" altLang="en-US" sz="800" b="0" dirty="0"/>
                <a:t>to open and display the Test Cases for the desired </a:t>
              </a:r>
              <a:r>
                <a:rPr lang="en-US" altLang="en-US" sz="800" dirty="0"/>
                <a:t>Group</a:t>
              </a:r>
              <a:r>
                <a:rPr lang="en-US" altLang="en-US" sz="800" b="0" dirty="0"/>
                <a:t>. Select a </a:t>
              </a:r>
              <a:r>
                <a:rPr lang="en-US" altLang="ja-JP" sz="800" u="sng" dirty="0"/>
                <a:t>Test Case</a:t>
              </a:r>
              <a:r>
                <a:rPr lang="en-US" altLang="ja-JP" sz="800" b="0" dirty="0"/>
                <a:t>.</a:t>
              </a:r>
              <a:endParaRPr lang="en-US" altLang="en-US" sz="800" b="0" dirty="0"/>
            </a:p>
          </p:txBody>
        </p:sp>
        <p:sp>
          <p:nvSpPr>
            <p:cNvPr id="88" name="Oval 87">
              <a:extLst>
                <a:ext uri="{FF2B5EF4-FFF2-40B4-BE49-F238E27FC236}">
                  <a16:creationId xmlns:a16="http://schemas.microsoft.com/office/drawing/2014/main" id="{0CE57AF7-5299-A144-AB72-10CA97AA0D5C}"/>
                </a:ext>
              </a:extLst>
            </p:cNvPr>
            <p:cNvSpPr>
              <a:spLocks noChangeArrowheads="1"/>
            </p:cNvSpPr>
            <p:nvPr/>
          </p:nvSpPr>
          <p:spPr bwMode="auto">
            <a:xfrm>
              <a:off x="3560763" y="1781175"/>
              <a:ext cx="282575" cy="27963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2</a:t>
              </a:r>
            </a:p>
          </p:txBody>
        </p:sp>
        <p:sp>
          <p:nvSpPr>
            <p:cNvPr id="65581" name="Oval 36">
              <a:extLst>
                <a:ext uri="{FF2B5EF4-FFF2-40B4-BE49-F238E27FC236}">
                  <a16:creationId xmlns:a16="http://schemas.microsoft.com/office/drawing/2014/main" id="{77588113-D0EB-3FCE-C5D4-B786E645CE6C}"/>
                </a:ext>
              </a:extLst>
            </p:cNvPr>
            <p:cNvSpPr>
              <a:spLocks noChangeArrowheads="1"/>
            </p:cNvSpPr>
            <p:nvPr/>
          </p:nvSpPr>
          <p:spPr bwMode="auto">
            <a:xfrm>
              <a:off x="6157424" y="1927753"/>
              <a:ext cx="1138238" cy="211138"/>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65557" name="Group 7">
            <a:extLst>
              <a:ext uri="{FF2B5EF4-FFF2-40B4-BE49-F238E27FC236}">
                <a16:creationId xmlns:a16="http://schemas.microsoft.com/office/drawing/2014/main" id="{CCF4ECD5-0C30-B400-07F8-21D132CFCF81}"/>
              </a:ext>
            </a:extLst>
          </p:cNvPr>
          <p:cNvGrpSpPr>
            <a:grpSpLocks/>
          </p:cNvGrpSpPr>
          <p:nvPr/>
        </p:nvGrpSpPr>
        <p:grpSpPr bwMode="auto">
          <a:xfrm>
            <a:off x="381000" y="3402012"/>
            <a:ext cx="1998662" cy="2465388"/>
            <a:chOff x="609768" y="2306203"/>
            <a:chExt cx="1999283" cy="2465144"/>
          </a:xfrm>
        </p:grpSpPr>
        <p:cxnSp>
          <p:nvCxnSpPr>
            <p:cNvPr id="65576" name="Straight Connector 109">
              <a:extLst>
                <a:ext uri="{FF2B5EF4-FFF2-40B4-BE49-F238E27FC236}">
                  <a16:creationId xmlns:a16="http://schemas.microsoft.com/office/drawing/2014/main" id="{69884E15-3B2C-BF74-E200-823878A87598}"/>
                </a:ext>
              </a:extLst>
            </p:cNvPr>
            <p:cNvCxnSpPr>
              <a:cxnSpLocks noChangeShapeType="1"/>
            </p:cNvCxnSpPr>
            <p:nvPr/>
          </p:nvCxnSpPr>
          <p:spPr bwMode="auto">
            <a:xfrm flipV="1">
              <a:off x="1846815" y="2306203"/>
              <a:ext cx="762236" cy="1757561"/>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a:extLst>
                <a:ext uri="{FF2B5EF4-FFF2-40B4-BE49-F238E27FC236}">
                  <a16:creationId xmlns:a16="http://schemas.microsoft.com/office/drawing/2014/main" id="{C85A40FD-8B02-6083-A7BD-B8E13B245D80}"/>
                </a:ext>
              </a:extLst>
            </p:cNvPr>
            <p:cNvSpPr txBox="1">
              <a:spLocks noChangeArrowheads="1"/>
            </p:cNvSpPr>
            <p:nvPr/>
          </p:nvSpPr>
          <p:spPr bwMode="auto">
            <a:xfrm>
              <a:off x="798739" y="4063392"/>
              <a:ext cx="1810312" cy="70795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marL="342900" indent="-342900" eaLnBrk="0" hangingPunct="0">
                <a:defRPr sz="2400" b="1">
                  <a:solidFill>
                    <a:schemeClr val="tx1"/>
                  </a:solidFill>
                  <a:latin typeface="Arial" charset="0"/>
                  <a:ea typeface="ＭＳ Ｐゴシック" pitchFamily="34" charset="-128"/>
                </a:defRPr>
              </a:lvl1pPr>
              <a:lvl2pPr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marL="0" lvl="1" algn="ctr" eaLnBrk="1" hangingPunct="1">
                <a:defRPr/>
              </a:pPr>
              <a:r>
                <a:rPr lang="en-US" altLang="ja-JP" sz="800" b="0" dirty="0"/>
                <a:t>View the </a:t>
              </a:r>
              <a:r>
                <a:rPr lang="en-US" altLang="ja-JP" sz="800" dirty="0"/>
                <a:t>Test Story </a:t>
              </a:r>
              <a:r>
                <a:rPr lang="en-US" altLang="ja-JP" sz="800" b="0" dirty="0"/>
                <a:t>displayed in the </a:t>
              </a:r>
              <a:r>
                <a:rPr lang="en-US" altLang="ja-JP" sz="800" b="0" dirty="0" err="1"/>
                <a:t>TestCase</a:t>
              </a:r>
              <a:r>
                <a:rPr lang="en-US" altLang="ja-JP" sz="800" b="0" dirty="0"/>
                <a:t> window for the selected Test Case. The </a:t>
              </a:r>
              <a:r>
                <a:rPr lang="en-US" altLang="ja-JP" sz="800" dirty="0"/>
                <a:t>Full</a:t>
              </a:r>
              <a:r>
                <a:rPr lang="en-US" altLang="ja-JP" sz="800" b="0" dirty="0"/>
                <a:t> tab is selected automatically for display of all sections of the Test Story.</a:t>
              </a:r>
            </a:p>
          </p:txBody>
        </p:sp>
        <p:sp>
          <p:nvSpPr>
            <p:cNvPr id="37" name="Oval 36">
              <a:extLst>
                <a:ext uri="{FF2B5EF4-FFF2-40B4-BE49-F238E27FC236}">
                  <a16:creationId xmlns:a16="http://schemas.microsoft.com/office/drawing/2014/main" id="{8550B17D-D553-365F-94F8-2B200996E8B6}"/>
                </a:ext>
              </a:extLst>
            </p:cNvPr>
            <p:cNvSpPr>
              <a:spLocks noChangeArrowheads="1"/>
            </p:cNvSpPr>
            <p:nvPr/>
          </p:nvSpPr>
          <p:spPr bwMode="auto">
            <a:xfrm>
              <a:off x="609768" y="3906245"/>
              <a:ext cx="273135" cy="274611"/>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3</a:t>
              </a:r>
            </a:p>
          </p:txBody>
        </p:sp>
      </p:grpSp>
      <p:cxnSp>
        <p:nvCxnSpPr>
          <p:cNvPr id="65558" name="Straight Connector 109">
            <a:extLst>
              <a:ext uri="{FF2B5EF4-FFF2-40B4-BE49-F238E27FC236}">
                <a16:creationId xmlns:a16="http://schemas.microsoft.com/office/drawing/2014/main" id="{F52A6836-57F6-677E-3941-5CD176AE3488}"/>
              </a:ext>
            </a:extLst>
          </p:cNvPr>
          <p:cNvCxnSpPr>
            <a:cxnSpLocks noChangeShapeType="1"/>
          </p:cNvCxnSpPr>
          <p:nvPr/>
        </p:nvCxnSpPr>
        <p:spPr bwMode="auto">
          <a:xfrm flipV="1">
            <a:off x="1773238" y="3693185"/>
            <a:ext cx="704850" cy="146619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Group 12">
            <a:extLst>
              <a:ext uri="{FF2B5EF4-FFF2-40B4-BE49-F238E27FC236}">
                <a16:creationId xmlns:a16="http://schemas.microsoft.com/office/drawing/2014/main" id="{D01B2A13-3010-0E7A-D19F-343603168E74}"/>
              </a:ext>
            </a:extLst>
          </p:cNvPr>
          <p:cNvGrpSpPr/>
          <p:nvPr/>
        </p:nvGrpSpPr>
        <p:grpSpPr>
          <a:xfrm>
            <a:off x="2944813" y="3562464"/>
            <a:ext cx="5290012" cy="1113515"/>
            <a:chOff x="3091988" y="3702960"/>
            <a:chExt cx="5290012" cy="1113515"/>
          </a:xfrm>
        </p:grpSpPr>
        <p:grpSp>
          <p:nvGrpSpPr>
            <p:cNvPr id="65560" name="Group 12">
              <a:extLst>
                <a:ext uri="{FF2B5EF4-FFF2-40B4-BE49-F238E27FC236}">
                  <a16:creationId xmlns:a16="http://schemas.microsoft.com/office/drawing/2014/main" id="{55D168A4-CFE4-F716-C0A9-2A186669E5A9}"/>
                </a:ext>
              </a:extLst>
            </p:cNvPr>
            <p:cNvGrpSpPr>
              <a:grpSpLocks/>
            </p:cNvGrpSpPr>
            <p:nvPr/>
          </p:nvGrpSpPr>
          <p:grpSpPr bwMode="auto">
            <a:xfrm>
              <a:off x="6491288" y="4264025"/>
              <a:ext cx="1890712" cy="552450"/>
              <a:chOff x="5733679" y="120294"/>
              <a:chExt cx="1330981" cy="551410"/>
            </a:xfrm>
          </p:grpSpPr>
          <p:sp>
            <p:nvSpPr>
              <p:cNvPr id="52" name="TextBox 51">
                <a:extLst>
                  <a:ext uri="{FF2B5EF4-FFF2-40B4-BE49-F238E27FC236}">
                    <a16:creationId xmlns:a16="http://schemas.microsoft.com/office/drawing/2014/main" id="{A7EAAF08-C2C5-9D87-8D82-11C391AD1BC3}"/>
                  </a:ext>
                </a:extLst>
              </p:cNvPr>
              <p:cNvSpPr txBox="1">
                <a:spLocks noChangeArrowheads="1"/>
              </p:cNvSpPr>
              <p:nvPr/>
            </p:nvSpPr>
            <p:spPr bwMode="auto">
              <a:xfrm>
                <a:off x="5843197" y="210612"/>
                <a:ext cx="1221463" cy="461092"/>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ja-JP" sz="800" b="0" dirty="0"/>
                  <a:t>Select the tab for each section to view just the </a:t>
                </a:r>
                <a:r>
                  <a:rPr lang="en-US" altLang="ja-JP" sz="800" dirty="0"/>
                  <a:t>Test Case-specific </a:t>
                </a:r>
                <a:r>
                  <a:rPr lang="en-US" altLang="ja-JP" sz="800" b="0" dirty="0"/>
                  <a:t>information, e.g., </a:t>
                </a:r>
                <a:r>
                  <a:rPr lang="en-US" altLang="ja-JP" sz="800" b="0" i="1" dirty="0"/>
                  <a:t>Notes</a:t>
                </a:r>
                <a:r>
                  <a:rPr lang="en-US" altLang="ja-JP" sz="800" b="0" dirty="0"/>
                  <a:t>.</a:t>
                </a:r>
                <a:endParaRPr lang="en-US" altLang="en-US" sz="800" b="0" i="1" dirty="0"/>
              </a:p>
            </p:txBody>
          </p:sp>
          <p:sp>
            <p:nvSpPr>
              <p:cNvPr id="53" name="Oval 52">
                <a:extLst>
                  <a:ext uri="{FF2B5EF4-FFF2-40B4-BE49-F238E27FC236}">
                    <a16:creationId xmlns:a16="http://schemas.microsoft.com/office/drawing/2014/main" id="{223FA279-F572-9351-957E-44071D350546}"/>
                  </a:ext>
                </a:extLst>
              </p:cNvPr>
              <p:cNvSpPr>
                <a:spLocks noChangeArrowheads="1"/>
              </p:cNvSpPr>
              <p:nvPr/>
            </p:nvSpPr>
            <p:spPr bwMode="auto">
              <a:xfrm>
                <a:off x="5733679" y="120294"/>
                <a:ext cx="189981" cy="278874"/>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4</a:t>
                </a:r>
              </a:p>
            </p:txBody>
          </p:sp>
        </p:grpSp>
        <p:cxnSp>
          <p:nvCxnSpPr>
            <p:cNvPr id="65561" name="Straight Connector 56">
              <a:extLst>
                <a:ext uri="{FF2B5EF4-FFF2-40B4-BE49-F238E27FC236}">
                  <a16:creationId xmlns:a16="http://schemas.microsoft.com/office/drawing/2014/main" id="{665A7967-748B-C0D0-EBEB-726A68E5C646}"/>
                </a:ext>
              </a:extLst>
            </p:cNvPr>
            <p:cNvCxnSpPr>
              <a:cxnSpLocks noChangeShapeType="1"/>
            </p:cNvCxnSpPr>
            <p:nvPr/>
          </p:nvCxnSpPr>
          <p:spPr bwMode="auto">
            <a:xfrm flipH="1">
              <a:off x="3874625" y="3706944"/>
              <a:ext cx="692150"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62" name="Straight Connector 59">
              <a:extLst>
                <a:ext uri="{FF2B5EF4-FFF2-40B4-BE49-F238E27FC236}">
                  <a16:creationId xmlns:a16="http://schemas.microsoft.com/office/drawing/2014/main" id="{91903DF2-2DDD-28B3-5D0A-954842DEBB0C}"/>
                </a:ext>
              </a:extLst>
            </p:cNvPr>
            <p:cNvCxnSpPr>
              <a:cxnSpLocks noChangeShapeType="1"/>
            </p:cNvCxnSpPr>
            <p:nvPr/>
          </p:nvCxnSpPr>
          <p:spPr bwMode="auto">
            <a:xfrm flipH="1">
              <a:off x="3490450" y="3706944"/>
              <a:ext cx="384175" cy="1084"/>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63" name="Straight Connector 22">
              <a:extLst>
                <a:ext uri="{FF2B5EF4-FFF2-40B4-BE49-F238E27FC236}">
                  <a16:creationId xmlns:a16="http://schemas.microsoft.com/office/drawing/2014/main" id="{92B85133-C703-36C7-7D86-C7F350739918}"/>
                </a:ext>
              </a:extLst>
            </p:cNvPr>
            <p:cNvCxnSpPr>
              <a:cxnSpLocks noChangeShapeType="1"/>
            </p:cNvCxnSpPr>
            <p:nvPr/>
          </p:nvCxnSpPr>
          <p:spPr bwMode="auto">
            <a:xfrm flipH="1">
              <a:off x="4323888" y="3707288"/>
              <a:ext cx="615950"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64" name="Straight Connector 22">
              <a:extLst>
                <a:ext uri="{FF2B5EF4-FFF2-40B4-BE49-F238E27FC236}">
                  <a16:creationId xmlns:a16="http://schemas.microsoft.com/office/drawing/2014/main" id="{CC6168ED-2E64-988B-9DF9-94F3A73A2B33}"/>
                </a:ext>
              </a:extLst>
            </p:cNvPr>
            <p:cNvCxnSpPr>
              <a:cxnSpLocks noChangeShapeType="1"/>
            </p:cNvCxnSpPr>
            <p:nvPr/>
          </p:nvCxnSpPr>
          <p:spPr bwMode="auto">
            <a:xfrm flipH="1">
              <a:off x="4767263" y="3706944"/>
              <a:ext cx="733425"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65" name="Straight Connector 22">
              <a:extLst>
                <a:ext uri="{FF2B5EF4-FFF2-40B4-BE49-F238E27FC236}">
                  <a16:creationId xmlns:a16="http://schemas.microsoft.com/office/drawing/2014/main" id="{36DF7396-4DE0-FDF3-764B-D37B772AC829}"/>
                </a:ext>
              </a:extLst>
            </p:cNvPr>
            <p:cNvCxnSpPr>
              <a:cxnSpLocks noChangeShapeType="1"/>
            </p:cNvCxnSpPr>
            <p:nvPr/>
          </p:nvCxnSpPr>
          <p:spPr bwMode="auto">
            <a:xfrm flipH="1" flipV="1">
              <a:off x="5242125" y="3702960"/>
              <a:ext cx="452875" cy="5128"/>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66" name="Straight Connector 22">
              <a:extLst>
                <a:ext uri="{FF2B5EF4-FFF2-40B4-BE49-F238E27FC236}">
                  <a16:creationId xmlns:a16="http://schemas.microsoft.com/office/drawing/2014/main" id="{256E9871-C1F6-1DC9-2216-BF808550B954}"/>
                </a:ext>
              </a:extLst>
            </p:cNvPr>
            <p:cNvCxnSpPr>
              <a:cxnSpLocks noChangeShapeType="1"/>
            </p:cNvCxnSpPr>
            <p:nvPr/>
          </p:nvCxnSpPr>
          <p:spPr bwMode="auto">
            <a:xfrm flipH="1">
              <a:off x="5695000" y="3702960"/>
              <a:ext cx="303650"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67" name="Straight Connector 59">
              <a:extLst>
                <a:ext uri="{FF2B5EF4-FFF2-40B4-BE49-F238E27FC236}">
                  <a16:creationId xmlns:a16="http://schemas.microsoft.com/office/drawing/2014/main" id="{F4DC576B-1DE7-B4B8-56D8-46BA15A1ED6A}"/>
                </a:ext>
              </a:extLst>
            </p:cNvPr>
            <p:cNvCxnSpPr>
              <a:cxnSpLocks noChangeShapeType="1"/>
            </p:cNvCxnSpPr>
            <p:nvPr/>
          </p:nvCxnSpPr>
          <p:spPr bwMode="auto">
            <a:xfrm flipH="1">
              <a:off x="3091988" y="3709988"/>
              <a:ext cx="484187" cy="3175"/>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5569" name="Group 6">
            <a:extLst>
              <a:ext uri="{FF2B5EF4-FFF2-40B4-BE49-F238E27FC236}">
                <a16:creationId xmlns:a16="http://schemas.microsoft.com/office/drawing/2014/main" id="{D9CB2626-5E07-62DA-FF54-5E5360277175}"/>
              </a:ext>
            </a:extLst>
          </p:cNvPr>
          <p:cNvGrpSpPr>
            <a:grpSpLocks/>
          </p:cNvGrpSpPr>
          <p:nvPr/>
        </p:nvGrpSpPr>
        <p:grpSpPr bwMode="auto">
          <a:xfrm>
            <a:off x="1463675" y="2968625"/>
            <a:ext cx="688975" cy="153987"/>
            <a:chOff x="1325694" y="1749253"/>
            <a:chExt cx="688711" cy="153888"/>
          </a:xfrm>
        </p:grpSpPr>
        <p:sp>
          <p:nvSpPr>
            <p:cNvPr id="65570" name="Rectangle 4">
              <a:extLst>
                <a:ext uri="{FF2B5EF4-FFF2-40B4-BE49-F238E27FC236}">
                  <a16:creationId xmlns:a16="http://schemas.microsoft.com/office/drawing/2014/main" id="{32A5127E-5BBE-2B63-4BF9-76E2DB972B94}"/>
                </a:ext>
              </a:extLst>
            </p:cNvPr>
            <p:cNvSpPr>
              <a:spLocks noChangeArrowheads="1"/>
            </p:cNvSpPr>
            <p:nvPr/>
          </p:nvSpPr>
          <p:spPr bwMode="auto">
            <a:xfrm>
              <a:off x="1390649" y="1800031"/>
              <a:ext cx="558802" cy="48986"/>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65571" name="TextBox 2">
              <a:extLst>
                <a:ext uri="{FF2B5EF4-FFF2-40B4-BE49-F238E27FC236}">
                  <a16:creationId xmlns:a16="http://schemas.microsoft.com/office/drawing/2014/main" id="{D4B22C31-B808-F15C-BC51-9750F4C59839}"/>
                </a:ext>
              </a:extLst>
            </p:cNvPr>
            <p:cNvSpPr txBox="1">
              <a:spLocks noChangeArrowheads="1"/>
            </p:cNvSpPr>
            <p:nvPr/>
          </p:nvSpPr>
          <p:spPr bwMode="auto">
            <a:xfrm>
              <a:off x="1325694" y="1749253"/>
              <a:ext cx="68871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400" b="0">
                  <a:solidFill>
                    <a:srgbClr val="0070C0"/>
                  </a:solidFill>
                </a:rPr>
                <a:t>ONC Test Plan</a:t>
              </a:r>
            </a:p>
          </p:txBody>
        </p:sp>
      </p:grpSp>
      <p:cxnSp>
        <p:nvCxnSpPr>
          <p:cNvPr id="20" name="Straight Connector 19">
            <a:extLst>
              <a:ext uri="{FF2B5EF4-FFF2-40B4-BE49-F238E27FC236}">
                <a16:creationId xmlns:a16="http://schemas.microsoft.com/office/drawing/2014/main" id="{EA8E135A-DEE9-92B5-2385-EE0F8F843007}"/>
              </a:ext>
            </a:extLst>
          </p:cNvPr>
          <p:cNvCxnSpPr/>
          <p:nvPr/>
        </p:nvCxnSpPr>
        <p:spPr bwMode="auto">
          <a:xfrm>
            <a:off x="5851475" y="3562464"/>
            <a:ext cx="1364959" cy="651553"/>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0296833-FB3D-4E63-082C-2B06974116BD}"/>
              </a:ext>
            </a:extLst>
          </p:cNvPr>
          <p:cNvPicPr>
            <a:picLocks noChangeAspect="1"/>
          </p:cNvPicPr>
          <p:nvPr/>
        </p:nvPicPr>
        <p:blipFill>
          <a:blip r:embed="rId2"/>
          <a:stretch>
            <a:fillRect/>
          </a:stretch>
        </p:blipFill>
        <p:spPr>
          <a:xfrm>
            <a:off x="228600" y="1466850"/>
            <a:ext cx="8565865" cy="3138987"/>
          </a:xfrm>
          <a:prstGeom prst="rect">
            <a:avLst/>
          </a:prstGeom>
          <a:ln>
            <a:solidFill>
              <a:schemeClr val="tx1"/>
            </a:solidFill>
          </a:ln>
        </p:spPr>
      </p:pic>
      <p:sp>
        <p:nvSpPr>
          <p:cNvPr id="2" name="Title 1">
            <a:extLst>
              <a:ext uri="{FF2B5EF4-FFF2-40B4-BE49-F238E27FC236}">
                <a16:creationId xmlns:a16="http://schemas.microsoft.com/office/drawing/2014/main" id="{627C9469-086C-29C0-BB8A-F15D25BA47F2}"/>
              </a:ext>
            </a:extLst>
          </p:cNvPr>
          <p:cNvSpPr>
            <a:spLocks noGrp="1"/>
          </p:cNvSpPr>
          <p:nvPr>
            <p:ph type="title"/>
          </p:nvPr>
        </p:nvSpPr>
        <p:spPr>
          <a:xfrm>
            <a:off x="290513" y="257175"/>
            <a:ext cx="8656637" cy="461665"/>
          </a:xfrm>
        </p:spPr>
        <p:txBody>
          <a:bodyPr/>
          <a:lstStyle/>
          <a:p>
            <a:pPr>
              <a:defRPr/>
            </a:pPr>
            <a:r>
              <a:rPr lang="en-US" dirty="0">
                <a:ea typeface="ＭＳ Ｐゴシック" charset="0"/>
              </a:rPr>
              <a:t>Context-based Test Case Level Testing (2)</a:t>
            </a:r>
            <a:endParaRPr lang="en-US" dirty="0">
              <a:solidFill>
                <a:schemeClr val="accent2">
                  <a:lumMod val="50000"/>
                </a:schemeClr>
              </a:solidFill>
              <a:ea typeface="ＭＳ Ｐゴシック" charset="0"/>
            </a:endParaRPr>
          </a:p>
        </p:txBody>
      </p:sp>
      <p:cxnSp>
        <p:nvCxnSpPr>
          <p:cNvPr id="67618" name="Straight Connector 9">
            <a:extLst>
              <a:ext uri="{FF2B5EF4-FFF2-40B4-BE49-F238E27FC236}">
                <a16:creationId xmlns:a16="http://schemas.microsoft.com/office/drawing/2014/main" id="{FA684C8E-FAAA-BE0B-0F1B-752AF58E6D95}"/>
              </a:ext>
            </a:extLst>
          </p:cNvPr>
          <p:cNvCxnSpPr>
            <a:cxnSpLocks noChangeShapeType="1"/>
          </p:cNvCxnSpPr>
          <p:nvPr/>
        </p:nvCxnSpPr>
        <p:spPr bwMode="auto">
          <a:xfrm flipH="1">
            <a:off x="1600200" y="1229986"/>
            <a:ext cx="752383" cy="473402"/>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 name="Group 7">
            <a:extLst>
              <a:ext uri="{FF2B5EF4-FFF2-40B4-BE49-F238E27FC236}">
                <a16:creationId xmlns:a16="http://schemas.microsoft.com/office/drawing/2014/main" id="{E980ECAA-4099-AA72-691A-212AB923C821}"/>
              </a:ext>
            </a:extLst>
          </p:cNvPr>
          <p:cNvGrpSpPr/>
          <p:nvPr/>
        </p:nvGrpSpPr>
        <p:grpSpPr>
          <a:xfrm>
            <a:off x="1435100" y="713551"/>
            <a:ext cx="1656556" cy="614862"/>
            <a:chOff x="1521619" y="609101"/>
            <a:chExt cx="1656556" cy="614862"/>
          </a:xfrm>
        </p:grpSpPr>
        <p:sp>
          <p:nvSpPr>
            <p:cNvPr id="86" name="TextBox 85">
              <a:extLst>
                <a:ext uri="{FF2B5EF4-FFF2-40B4-BE49-F238E27FC236}">
                  <a16:creationId xmlns:a16="http://schemas.microsoft.com/office/drawing/2014/main" id="{D26EE049-A097-BCBC-0716-A98300D98392}"/>
                </a:ext>
              </a:extLst>
            </p:cNvPr>
            <p:cNvSpPr txBox="1">
              <a:spLocks noChangeArrowheads="1"/>
            </p:cNvSpPr>
            <p:nvPr/>
          </p:nvSpPr>
          <p:spPr bwMode="auto">
            <a:xfrm>
              <a:off x="1714500" y="762000"/>
              <a:ext cx="1463675" cy="461963"/>
            </a:xfrm>
            <a:prstGeom prst="rect">
              <a:avLst/>
            </a:prstGeom>
            <a:solidFill>
              <a:srgbClr val="CCFFCC"/>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a:defRPr/>
              </a:pPr>
              <a:r>
                <a:rPr lang="en-US" altLang="ja-JP" sz="800" b="0" dirty="0">
                  <a:solidFill>
                    <a:srgbClr val="000000"/>
                  </a:solidFill>
                </a:rPr>
                <a:t>The name of the </a:t>
              </a:r>
              <a:r>
                <a:rPr lang="en-US" altLang="ja-JP" sz="800" dirty="0">
                  <a:solidFill>
                    <a:srgbClr val="000000"/>
                  </a:solidFill>
                </a:rPr>
                <a:t>Test Case </a:t>
              </a:r>
              <a:r>
                <a:rPr lang="en-US" altLang="ja-JP" sz="800" b="0" dirty="0">
                  <a:solidFill>
                    <a:srgbClr val="000000"/>
                  </a:solidFill>
                </a:rPr>
                <a:t>appears at the top of the </a:t>
              </a:r>
              <a:r>
                <a:rPr lang="en-US" altLang="ja-JP" sz="800" dirty="0">
                  <a:solidFill>
                    <a:srgbClr val="000000"/>
                  </a:solidFill>
                </a:rPr>
                <a:t>Test Execution </a:t>
              </a:r>
              <a:r>
                <a:rPr lang="en-US" altLang="ja-JP" sz="800" b="0" dirty="0">
                  <a:solidFill>
                    <a:srgbClr val="000000"/>
                  </a:solidFill>
                </a:rPr>
                <a:t>screen</a:t>
              </a:r>
              <a:r>
                <a:rPr lang="en-US" altLang="ja-JP" sz="800" b="0" i="1" dirty="0">
                  <a:solidFill>
                    <a:srgbClr val="000000"/>
                  </a:solidFill>
                </a:rPr>
                <a:t>.</a:t>
              </a:r>
              <a:endParaRPr lang="en-US" altLang="en-US" sz="800" b="0" i="1" dirty="0">
                <a:solidFill>
                  <a:srgbClr val="000000"/>
                </a:solidFill>
              </a:endParaRPr>
            </a:p>
          </p:txBody>
        </p:sp>
        <p:sp>
          <p:nvSpPr>
            <p:cNvPr id="106" name="Oval 105">
              <a:extLst>
                <a:ext uri="{FF2B5EF4-FFF2-40B4-BE49-F238E27FC236}">
                  <a16:creationId xmlns:a16="http://schemas.microsoft.com/office/drawing/2014/main" id="{054ABD59-6585-E367-1213-BF84E25B6351}"/>
                </a:ext>
              </a:extLst>
            </p:cNvPr>
            <p:cNvSpPr>
              <a:spLocks noChangeArrowheads="1"/>
            </p:cNvSpPr>
            <p:nvPr/>
          </p:nvSpPr>
          <p:spPr bwMode="auto">
            <a:xfrm>
              <a:off x="1521619" y="609101"/>
              <a:ext cx="271463" cy="27940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700" b="0" i="1" dirty="0">
                  <a:solidFill>
                    <a:schemeClr val="bg1"/>
                  </a:solidFill>
                  <a:latin typeface="+mj-lt"/>
                  <a:ea typeface="+mn-ea"/>
                </a:rPr>
                <a:t>info</a:t>
              </a:r>
            </a:p>
          </p:txBody>
        </p:sp>
      </p:grpSp>
      <p:grpSp>
        <p:nvGrpSpPr>
          <p:cNvPr id="15" name="Group 14">
            <a:extLst>
              <a:ext uri="{FF2B5EF4-FFF2-40B4-BE49-F238E27FC236}">
                <a16:creationId xmlns:a16="http://schemas.microsoft.com/office/drawing/2014/main" id="{4A584B8B-36E7-5781-E41A-9AB85C28D2ED}"/>
              </a:ext>
            </a:extLst>
          </p:cNvPr>
          <p:cNvGrpSpPr/>
          <p:nvPr/>
        </p:nvGrpSpPr>
        <p:grpSpPr>
          <a:xfrm>
            <a:off x="3657599" y="2608880"/>
            <a:ext cx="4704986" cy="3153764"/>
            <a:chOff x="3480957" y="3625850"/>
            <a:chExt cx="4704986" cy="3153764"/>
          </a:xfrm>
        </p:grpSpPr>
        <p:cxnSp>
          <p:nvCxnSpPr>
            <p:cNvPr id="67592" name="Straight Connector 56">
              <a:extLst>
                <a:ext uri="{FF2B5EF4-FFF2-40B4-BE49-F238E27FC236}">
                  <a16:creationId xmlns:a16="http://schemas.microsoft.com/office/drawing/2014/main" id="{0F9DC97F-35DE-F834-78FB-F23622510D79}"/>
                </a:ext>
              </a:extLst>
            </p:cNvPr>
            <p:cNvCxnSpPr>
              <a:cxnSpLocks noChangeShapeType="1"/>
            </p:cNvCxnSpPr>
            <p:nvPr/>
          </p:nvCxnSpPr>
          <p:spPr bwMode="auto">
            <a:xfrm flipH="1">
              <a:off x="6592888" y="3625850"/>
              <a:ext cx="692150"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593" name="Straight Connector 59">
              <a:extLst>
                <a:ext uri="{FF2B5EF4-FFF2-40B4-BE49-F238E27FC236}">
                  <a16:creationId xmlns:a16="http://schemas.microsoft.com/office/drawing/2014/main" id="{15DCC547-0B15-8391-7843-01F4B9342509}"/>
                </a:ext>
              </a:extLst>
            </p:cNvPr>
            <p:cNvCxnSpPr>
              <a:cxnSpLocks noChangeShapeType="1"/>
            </p:cNvCxnSpPr>
            <p:nvPr/>
          </p:nvCxnSpPr>
          <p:spPr bwMode="auto">
            <a:xfrm>
              <a:off x="6208316" y="3630420"/>
              <a:ext cx="384572"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594" name="Straight Connector 22">
              <a:extLst>
                <a:ext uri="{FF2B5EF4-FFF2-40B4-BE49-F238E27FC236}">
                  <a16:creationId xmlns:a16="http://schemas.microsoft.com/office/drawing/2014/main" id="{EB94894D-E986-7F32-E716-8AB27931062C}"/>
                </a:ext>
              </a:extLst>
            </p:cNvPr>
            <p:cNvCxnSpPr>
              <a:cxnSpLocks noChangeShapeType="1"/>
            </p:cNvCxnSpPr>
            <p:nvPr/>
          </p:nvCxnSpPr>
          <p:spPr bwMode="auto">
            <a:xfrm flipH="1">
              <a:off x="6986158" y="3625850"/>
              <a:ext cx="833437"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595" name="Straight Connector 22">
              <a:extLst>
                <a:ext uri="{FF2B5EF4-FFF2-40B4-BE49-F238E27FC236}">
                  <a16:creationId xmlns:a16="http://schemas.microsoft.com/office/drawing/2014/main" id="{C3F0F07D-4FD0-47E8-6EC7-89290DCA7765}"/>
                </a:ext>
              </a:extLst>
            </p:cNvPr>
            <p:cNvCxnSpPr>
              <a:cxnSpLocks noChangeShapeType="1"/>
            </p:cNvCxnSpPr>
            <p:nvPr/>
          </p:nvCxnSpPr>
          <p:spPr bwMode="auto">
            <a:xfrm flipH="1">
              <a:off x="7667625" y="3625850"/>
              <a:ext cx="461533"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596" name="Straight Connector 22">
              <a:extLst>
                <a:ext uri="{FF2B5EF4-FFF2-40B4-BE49-F238E27FC236}">
                  <a16:creationId xmlns:a16="http://schemas.microsoft.com/office/drawing/2014/main" id="{109C9203-8D0F-6FB4-D4DC-2BF0A7AB408D}"/>
                </a:ext>
              </a:extLst>
            </p:cNvPr>
            <p:cNvCxnSpPr>
              <a:cxnSpLocks noChangeShapeType="1"/>
            </p:cNvCxnSpPr>
            <p:nvPr/>
          </p:nvCxnSpPr>
          <p:spPr bwMode="auto">
            <a:xfrm>
              <a:off x="7062358" y="3625850"/>
              <a:ext cx="1123585"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7601" name="Group 4">
              <a:extLst>
                <a:ext uri="{FF2B5EF4-FFF2-40B4-BE49-F238E27FC236}">
                  <a16:creationId xmlns:a16="http://schemas.microsoft.com/office/drawing/2014/main" id="{8BE88399-16D1-CE52-27CF-0E69AED3633E}"/>
                </a:ext>
              </a:extLst>
            </p:cNvPr>
            <p:cNvGrpSpPr>
              <a:grpSpLocks/>
            </p:cNvGrpSpPr>
            <p:nvPr/>
          </p:nvGrpSpPr>
          <p:grpSpPr bwMode="auto">
            <a:xfrm>
              <a:off x="3480957" y="5712795"/>
              <a:ext cx="2654301" cy="1066819"/>
              <a:chOff x="4003503" y="2138026"/>
              <a:chExt cx="2654083" cy="1067027"/>
            </a:xfrm>
          </p:grpSpPr>
          <p:sp>
            <p:nvSpPr>
              <p:cNvPr id="58" name="TextBox 57">
                <a:extLst>
                  <a:ext uri="{FF2B5EF4-FFF2-40B4-BE49-F238E27FC236}">
                    <a16:creationId xmlns:a16="http://schemas.microsoft.com/office/drawing/2014/main" id="{92EBB97B-62FB-9976-95F4-EF0556CFA156}"/>
                  </a:ext>
                </a:extLst>
              </p:cNvPr>
              <p:cNvSpPr txBox="1">
                <a:spLocks noChangeArrowheads="1"/>
              </p:cNvSpPr>
              <p:nvPr/>
            </p:nvSpPr>
            <p:spPr bwMode="auto">
              <a:xfrm>
                <a:off x="4190814" y="2250760"/>
                <a:ext cx="2466772" cy="954293"/>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eaLnBrk="1" hangingPunct="1">
                  <a:defRPr/>
                </a:pPr>
                <a:r>
                  <a:rPr lang="en-US" altLang="en-US" sz="800" b="0" dirty="0"/>
                  <a:t>Click on these tabs to view </a:t>
                </a:r>
                <a:r>
                  <a:rPr lang="en-US" altLang="en-US" sz="800" dirty="0"/>
                  <a:t>Test Step-specific information</a:t>
                </a:r>
                <a:r>
                  <a:rPr lang="en-US" altLang="en-US" sz="800" b="0" dirty="0"/>
                  <a:t> from the </a:t>
                </a:r>
                <a:r>
                  <a:rPr lang="en-US" altLang="en-US" sz="800" dirty="0"/>
                  <a:t>Test</a:t>
                </a:r>
                <a:r>
                  <a:rPr lang="en-US" altLang="en-US" sz="800" b="0" dirty="0"/>
                  <a:t> </a:t>
                </a:r>
                <a:r>
                  <a:rPr lang="en-US" altLang="en-US" sz="800" dirty="0"/>
                  <a:t>Execution</a:t>
                </a:r>
                <a:r>
                  <a:rPr lang="en-US" altLang="en-US" sz="800" b="0" dirty="0"/>
                  <a:t> screen (see detailed explanations for these features in the </a:t>
                </a:r>
                <a:r>
                  <a:rPr lang="en-US" altLang="en-US" sz="800" dirty="0"/>
                  <a:t>Context-based Test Step Level </a:t>
                </a:r>
                <a:r>
                  <a:rPr lang="en-US" sz="800" dirty="0">
                    <a:solidFill>
                      <a:srgbClr val="012445"/>
                    </a:solidFill>
                    <a:ea typeface="ＭＳ Ｐゴシック" charset="0"/>
                    <a:cs typeface="Arial" charset="0"/>
                  </a:rPr>
                  <a:t>Testing Demonstration</a:t>
                </a:r>
                <a:r>
                  <a:rPr lang="en-US" sz="800" b="0" dirty="0">
                    <a:solidFill>
                      <a:srgbClr val="012445"/>
                    </a:solidFill>
                    <a:ea typeface="ＭＳ Ｐゴシック" charset="0"/>
                    <a:cs typeface="Arial" charset="0"/>
                  </a:rPr>
                  <a:t> section of this Tutorial</a:t>
                </a:r>
                <a:r>
                  <a:rPr lang="en-US" altLang="en-US" sz="800" b="0" dirty="0"/>
                  <a:t>) …then click on the </a:t>
                </a:r>
                <a:r>
                  <a:rPr lang="en-US" altLang="en-US" sz="800" dirty="0"/>
                  <a:t>Validation</a:t>
                </a:r>
                <a:r>
                  <a:rPr lang="en-US" altLang="en-US" sz="800" b="0" dirty="0"/>
                  <a:t> tab to return to the Validation function.</a:t>
                </a:r>
              </a:p>
            </p:txBody>
          </p:sp>
          <p:sp>
            <p:nvSpPr>
              <p:cNvPr id="107" name="Oval 106">
                <a:extLst>
                  <a:ext uri="{FF2B5EF4-FFF2-40B4-BE49-F238E27FC236}">
                    <a16:creationId xmlns:a16="http://schemas.microsoft.com/office/drawing/2014/main" id="{019BFA23-5C47-92F8-17C5-E4054468CA0C}"/>
                  </a:ext>
                </a:extLst>
              </p:cNvPr>
              <p:cNvSpPr>
                <a:spLocks noChangeArrowheads="1"/>
              </p:cNvSpPr>
              <p:nvPr/>
            </p:nvSpPr>
            <p:spPr bwMode="auto">
              <a:xfrm>
                <a:off x="4003503" y="2138026"/>
                <a:ext cx="271440" cy="27945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7</a:t>
                </a:r>
              </a:p>
            </p:txBody>
          </p:sp>
        </p:grpSp>
      </p:grpSp>
      <p:grpSp>
        <p:nvGrpSpPr>
          <p:cNvPr id="9" name="Group 8">
            <a:extLst>
              <a:ext uri="{FF2B5EF4-FFF2-40B4-BE49-F238E27FC236}">
                <a16:creationId xmlns:a16="http://schemas.microsoft.com/office/drawing/2014/main" id="{1796E4E5-C96D-B264-8CAF-898F1A50ABBF}"/>
              </a:ext>
            </a:extLst>
          </p:cNvPr>
          <p:cNvGrpSpPr/>
          <p:nvPr/>
        </p:nvGrpSpPr>
        <p:grpSpPr>
          <a:xfrm>
            <a:off x="1341867" y="2287045"/>
            <a:ext cx="2149475" cy="774700"/>
            <a:chOff x="1371600" y="2579688"/>
            <a:chExt cx="2149475" cy="774700"/>
          </a:xfrm>
        </p:grpSpPr>
        <p:grpSp>
          <p:nvGrpSpPr>
            <p:cNvPr id="67598" name="Group 37">
              <a:extLst>
                <a:ext uri="{FF2B5EF4-FFF2-40B4-BE49-F238E27FC236}">
                  <a16:creationId xmlns:a16="http://schemas.microsoft.com/office/drawing/2014/main" id="{143F9D3F-5A3E-EE0D-B5EF-D9E7C6F6F1F5}"/>
                </a:ext>
              </a:extLst>
            </p:cNvPr>
            <p:cNvGrpSpPr>
              <a:grpSpLocks/>
            </p:cNvGrpSpPr>
            <p:nvPr/>
          </p:nvGrpSpPr>
          <p:grpSpPr bwMode="auto">
            <a:xfrm>
              <a:off x="1435100" y="2806700"/>
              <a:ext cx="2085975" cy="547688"/>
              <a:chOff x="1409904" y="2827036"/>
              <a:chExt cx="2262497" cy="481756"/>
            </a:xfrm>
          </p:grpSpPr>
          <p:sp>
            <p:nvSpPr>
              <p:cNvPr id="96" name="TextBox 95">
                <a:extLst>
                  <a:ext uri="{FF2B5EF4-FFF2-40B4-BE49-F238E27FC236}">
                    <a16:creationId xmlns:a16="http://schemas.microsoft.com/office/drawing/2014/main" id="{16D4DAEE-F6ED-1DD6-E271-CC4E1C9DCB3C}"/>
                  </a:ext>
                </a:extLst>
              </p:cNvPr>
              <p:cNvSpPr txBox="1">
                <a:spLocks noChangeArrowheads="1"/>
              </p:cNvSpPr>
              <p:nvPr/>
            </p:nvSpPr>
            <p:spPr bwMode="auto">
              <a:xfrm>
                <a:off x="2086587" y="3011360"/>
                <a:ext cx="1585814" cy="297432"/>
              </a:xfrm>
              <a:prstGeom prst="rect">
                <a:avLst/>
              </a:prstGeom>
              <a:solidFill>
                <a:srgbClr val="CCFFCC"/>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a:defRPr/>
                </a:pPr>
                <a:r>
                  <a:rPr lang="en-US" altLang="ja-JP" sz="800" b="0" dirty="0">
                    <a:solidFill>
                      <a:srgbClr val="000000"/>
                    </a:solidFill>
                  </a:rPr>
                  <a:t>The names of the </a:t>
                </a:r>
                <a:r>
                  <a:rPr lang="en-US" altLang="ja-JP" sz="800" dirty="0">
                    <a:solidFill>
                      <a:srgbClr val="000000"/>
                    </a:solidFill>
                  </a:rPr>
                  <a:t>Test Steps </a:t>
                </a:r>
                <a:r>
                  <a:rPr lang="en-US" altLang="ja-JP" sz="800" b="0" dirty="0">
                    <a:solidFill>
                      <a:srgbClr val="000000"/>
                    </a:solidFill>
                  </a:rPr>
                  <a:t>appear here</a:t>
                </a:r>
                <a:r>
                  <a:rPr lang="en-US" altLang="ja-JP" sz="800" b="0" i="1" dirty="0">
                    <a:solidFill>
                      <a:srgbClr val="000000"/>
                    </a:solidFill>
                  </a:rPr>
                  <a:t>.</a:t>
                </a:r>
                <a:endParaRPr lang="en-US" altLang="en-US" sz="800" b="0" i="1" dirty="0">
                  <a:solidFill>
                    <a:srgbClr val="000000"/>
                  </a:solidFill>
                </a:endParaRPr>
              </a:p>
            </p:txBody>
          </p:sp>
          <p:cxnSp>
            <p:nvCxnSpPr>
              <p:cNvPr id="67616" name="Straight Connector 9">
                <a:extLst>
                  <a:ext uri="{FF2B5EF4-FFF2-40B4-BE49-F238E27FC236}">
                    <a16:creationId xmlns:a16="http://schemas.microsoft.com/office/drawing/2014/main" id="{E0A6CF17-5AA1-7DBD-DFAE-1C535E6A9849}"/>
                  </a:ext>
                </a:extLst>
              </p:cNvPr>
              <p:cNvCxnSpPr>
                <a:cxnSpLocks noChangeShapeType="1"/>
              </p:cNvCxnSpPr>
              <p:nvPr/>
            </p:nvCxnSpPr>
            <p:spPr bwMode="auto">
              <a:xfrm flipH="1" flipV="1">
                <a:off x="1409904" y="2827036"/>
                <a:ext cx="680127" cy="446756"/>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7599" name="Straight Connector 9">
              <a:extLst>
                <a:ext uri="{FF2B5EF4-FFF2-40B4-BE49-F238E27FC236}">
                  <a16:creationId xmlns:a16="http://schemas.microsoft.com/office/drawing/2014/main" id="{302A67D2-4BD0-2FF8-12D6-E3587FFAD8DD}"/>
                </a:ext>
              </a:extLst>
            </p:cNvPr>
            <p:cNvCxnSpPr>
              <a:cxnSpLocks noChangeShapeType="1"/>
            </p:cNvCxnSpPr>
            <p:nvPr/>
          </p:nvCxnSpPr>
          <p:spPr bwMode="auto">
            <a:xfrm flipH="1" flipV="1">
              <a:off x="1371600" y="2579688"/>
              <a:ext cx="650875" cy="695325"/>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 name="Oval 107">
              <a:extLst>
                <a:ext uri="{FF2B5EF4-FFF2-40B4-BE49-F238E27FC236}">
                  <a16:creationId xmlns:a16="http://schemas.microsoft.com/office/drawing/2014/main" id="{5017553E-462C-13AC-8BE4-D26F6F299A81}"/>
                </a:ext>
              </a:extLst>
            </p:cNvPr>
            <p:cNvSpPr>
              <a:spLocks noChangeArrowheads="1"/>
            </p:cNvSpPr>
            <p:nvPr/>
          </p:nvSpPr>
          <p:spPr bwMode="auto">
            <a:xfrm>
              <a:off x="1911350" y="2886075"/>
              <a:ext cx="271463" cy="27940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700" b="0" i="1" dirty="0">
                  <a:solidFill>
                    <a:schemeClr val="bg1"/>
                  </a:solidFill>
                  <a:latin typeface="+mj-lt"/>
                  <a:ea typeface="+mn-ea"/>
                </a:rPr>
                <a:t>info</a:t>
              </a:r>
            </a:p>
          </p:txBody>
        </p:sp>
      </p:grpSp>
      <p:grpSp>
        <p:nvGrpSpPr>
          <p:cNvPr id="11" name="Group 10">
            <a:extLst>
              <a:ext uri="{FF2B5EF4-FFF2-40B4-BE49-F238E27FC236}">
                <a16:creationId xmlns:a16="http://schemas.microsoft.com/office/drawing/2014/main" id="{7C7A234D-8C95-BEE4-0851-43BFF4B7A459}"/>
              </a:ext>
            </a:extLst>
          </p:cNvPr>
          <p:cNvGrpSpPr/>
          <p:nvPr/>
        </p:nvGrpSpPr>
        <p:grpSpPr>
          <a:xfrm>
            <a:off x="271463" y="2317750"/>
            <a:ext cx="2290762" cy="1873250"/>
            <a:chOff x="309563" y="2579688"/>
            <a:chExt cx="2290762" cy="1873250"/>
          </a:xfrm>
        </p:grpSpPr>
        <p:cxnSp>
          <p:nvCxnSpPr>
            <p:cNvPr id="67589" name="Straight Connector 109">
              <a:extLst>
                <a:ext uri="{FF2B5EF4-FFF2-40B4-BE49-F238E27FC236}">
                  <a16:creationId xmlns:a16="http://schemas.microsoft.com/office/drawing/2014/main" id="{EADF0437-C58C-37C4-11A0-C333E07EC4F7}"/>
                </a:ext>
              </a:extLst>
            </p:cNvPr>
            <p:cNvCxnSpPr>
              <a:cxnSpLocks noChangeShapeType="1"/>
            </p:cNvCxnSpPr>
            <p:nvPr/>
          </p:nvCxnSpPr>
          <p:spPr bwMode="auto">
            <a:xfrm flipV="1">
              <a:off x="309563" y="2579688"/>
              <a:ext cx="0" cy="1706562"/>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03" name="Straight Connector 59">
              <a:extLst>
                <a:ext uri="{FF2B5EF4-FFF2-40B4-BE49-F238E27FC236}">
                  <a16:creationId xmlns:a16="http://schemas.microsoft.com/office/drawing/2014/main" id="{76DC9EC6-1D7E-5C3D-75E6-16F46B2747EA}"/>
                </a:ext>
              </a:extLst>
            </p:cNvPr>
            <p:cNvCxnSpPr>
              <a:cxnSpLocks noChangeShapeType="1"/>
            </p:cNvCxnSpPr>
            <p:nvPr/>
          </p:nvCxnSpPr>
          <p:spPr bwMode="auto">
            <a:xfrm>
              <a:off x="309563" y="4286250"/>
              <a:ext cx="574675"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7604" name="Group 20">
              <a:extLst>
                <a:ext uri="{FF2B5EF4-FFF2-40B4-BE49-F238E27FC236}">
                  <a16:creationId xmlns:a16="http://schemas.microsoft.com/office/drawing/2014/main" id="{BB4D836C-1B4A-D8B2-8984-6B73CB0D0081}"/>
                </a:ext>
              </a:extLst>
            </p:cNvPr>
            <p:cNvGrpSpPr>
              <a:grpSpLocks/>
            </p:cNvGrpSpPr>
            <p:nvPr/>
          </p:nvGrpSpPr>
          <p:grpSpPr bwMode="auto">
            <a:xfrm>
              <a:off x="655638" y="3938588"/>
              <a:ext cx="1944687" cy="514350"/>
              <a:chOff x="88107" y="3959175"/>
              <a:chExt cx="1945481" cy="514401"/>
            </a:xfrm>
          </p:grpSpPr>
          <p:sp>
            <p:nvSpPr>
              <p:cNvPr id="43" name="TextBox 42">
                <a:extLst>
                  <a:ext uri="{FF2B5EF4-FFF2-40B4-BE49-F238E27FC236}">
                    <a16:creationId xmlns:a16="http://schemas.microsoft.com/office/drawing/2014/main" id="{048447B3-1D30-84F4-9570-6E711F7E6EB8}"/>
                  </a:ext>
                </a:extLst>
              </p:cNvPr>
              <p:cNvSpPr txBox="1">
                <a:spLocks noChangeArrowheads="1"/>
              </p:cNvSpPr>
              <p:nvPr/>
            </p:nvSpPr>
            <p:spPr bwMode="auto">
              <a:xfrm>
                <a:off x="223099" y="4135404"/>
                <a:ext cx="1810489" cy="338172"/>
              </a:xfrm>
              <a:prstGeom prst="rect">
                <a:avLst/>
              </a:prstGeom>
              <a:solidFill>
                <a:srgbClr val="CCFFCC"/>
              </a:solidFill>
              <a:ln w="28575">
                <a:solidFill>
                  <a:schemeClr val="tx1">
                    <a:lumMod val="50000"/>
                    <a:lumOff val="50000"/>
                  </a:schemeClr>
                </a:solidFill>
                <a:miter lim="800000"/>
                <a:headEnd/>
                <a:tailEnd/>
              </a:ln>
            </p:spPr>
            <p:txBody>
              <a:bodyPr>
                <a:spAutoFit/>
              </a:bodyPr>
              <a:lstStyle>
                <a:lvl1pPr marL="342900" indent="-342900" eaLnBrk="0" hangingPunct="0">
                  <a:defRPr sz="2400" b="1">
                    <a:solidFill>
                      <a:schemeClr val="tx1"/>
                    </a:solidFill>
                    <a:latin typeface="Arial" charset="0"/>
                    <a:ea typeface="ＭＳ Ｐゴシック" pitchFamily="34" charset="-128"/>
                  </a:defRPr>
                </a:lvl1pPr>
                <a:lvl2pPr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marL="0" lvl="1" algn="ctr" eaLnBrk="1" hangingPunct="1">
                  <a:defRPr/>
                </a:pPr>
                <a:r>
                  <a:rPr lang="en-US" altLang="ja-JP" sz="800" b="0" dirty="0"/>
                  <a:t>The first </a:t>
                </a:r>
                <a:r>
                  <a:rPr lang="en-US" altLang="ja-JP" sz="800" dirty="0"/>
                  <a:t>Test Step </a:t>
                </a:r>
                <a:r>
                  <a:rPr lang="en-US" altLang="ja-JP" sz="800" b="0" dirty="0"/>
                  <a:t>in the Test Case is selected automatically.</a:t>
                </a:r>
              </a:p>
            </p:txBody>
          </p:sp>
          <p:sp>
            <p:nvSpPr>
              <p:cNvPr id="109" name="Oval 108">
                <a:extLst>
                  <a:ext uri="{FF2B5EF4-FFF2-40B4-BE49-F238E27FC236}">
                    <a16:creationId xmlns:a16="http://schemas.microsoft.com/office/drawing/2014/main" id="{82DBB32C-03C3-27D8-60B1-5A18330F47B7}"/>
                  </a:ext>
                </a:extLst>
              </p:cNvPr>
              <p:cNvSpPr>
                <a:spLocks noChangeArrowheads="1"/>
              </p:cNvSpPr>
              <p:nvPr/>
            </p:nvSpPr>
            <p:spPr bwMode="auto">
              <a:xfrm>
                <a:off x="88107" y="3959175"/>
                <a:ext cx="271573" cy="279428"/>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700" b="0" i="1" dirty="0">
                    <a:solidFill>
                      <a:schemeClr val="bg1"/>
                    </a:solidFill>
                    <a:latin typeface="+mj-lt"/>
                    <a:ea typeface="+mn-ea"/>
                  </a:rPr>
                  <a:t>info</a:t>
                </a:r>
              </a:p>
            </p:txBody>
          </p:sp>
        </p:grpSp>
      </p:grpSp>
      <p:grpSp>
        <p:nvGrpSpPr>
          <p:cNvPr id="14" name="Group 13">
            <a:extLst>
              <a:ext uri="{FF2B5EF4-FFF2-40B4-BE49-F238E27FC236}">
                <a16:creationId xmlns:a16="http://schemas.microsoft.com/office/drawing/2014/main" id="{E817093C-020C-EAA0-8C07-1D51E1AFEEDE}"/>
              </a:ext>
            </a:extLst>
          </p:cNvPr>
          <p:cNvGrpSpPr/>
          <p:nvPr/>
        </p:nvGrpSpPr>
        <p:grpSpPr>
          <a:xfrm>
            <a:off x="6683215" y="2971800"/>
            <a:ext cx="2224088" cy="2367817"/>
            <a:chOff x="6490996" y="3696494"/>
            <a:chExt cx="2224088" cy="2367817"/>
          </a:xfrm>
        </p:grpSpPr>
        <p:grpSp>
          <p:nvGrpSpPr>
            <p:cNvPr id="13" name="Group 12">
              <a:extLst>
                <a:ext uri="{FF2B5EF4-FFF2-40B4-BE49-F238E27FC236}">
                  <a16:creationId xmlns:a16="http://schemas.microsoft.com/office/drawing/2014/main" id="{46C24F62-0DF3-9DE6-B1D3-C65AF31775AA}"/>
                </a:ext>
              </a:extLst>
            </p:cNvPr>
            <p:cNvGrpSpPr/>
            <p:nvPr/>
          </p:nvGrpSpPr>
          <p:grpSpPr>
            <a:xfrm>
              <a:off x="6490996" y="5462649"/>
              <a:ext cx="2224088" cy="601662"/>
              <a:chOff x="6519571" y="5437513"/>
              <a:chExt cx="2224088" cy="601662"/>
            </a:xfrm>
          </p:grpSpPr>
          <p:sp>
            <p:nvSpPr>
              <p:cNvPr id="67" name="TextBox 66">
                <a:extLst>
                  <a:ext uri="{FF2B5EF4-FFF2-40B4-BE49-F238E27FC236}">
                    <a16:creationId xmlns:a16="http://schemas.microsoft.com/office/drawing/2014/main" id="{3ED6B6E9-D0C0-9D6F-09E9-F3165EDA9643}"/>
                  </a:ext>
                </a:extLst>
              </p:cNvPr>
              <p:cNvSpPr txBox="1">
                <a:spLocks noChangeArrowheads="1"/>
              </p:cNvSpPr>
              <p:nvPr/>
            </p:nvSpPr>
            <p:spPr bwMode="auto">
              <a:xfrm>
                <a:off x="6675146" y="5577213"/>
                <a:ext cx="2068513" cy="461962"/>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defRPr/>
                </a:pPr>
                <a:r>
                  <a:rPr lang="en-US" sz="800" b="0" dirty="0"/>
                  <a:t>Copy/paste, or click on </a:t>
                </a:r>
                <a:r>
                  <a:rPr lang="en-US" sz="800" dirty="0"/>
                  <a:t>Browse </a:t>
                </a:r>
                <a:r>
                  <a:rPr lang="en-US" sz="800" b="0" dirty="0"/>
                  <a:t>button to find test message, to upload test message into </a:t>
                </a:r>
                <a:r>
                  <a:rPr lang="en-US" sz="800" dirty="0"/>
                  <a:t>Message Content </a:t>
                </a:r>
                <a:r>
                  <a:rPr lang="en-US" sz="800" b="0" dirty="0"/>
                  <a:t>window.</a:t>
                </a:r>
              </a:p>
            </p:txBody>
          </p:sp>
          <p:sp>
            <p:nvSpPr>
              <p:cNvPr id="68" name="Oval 67">
                <a:extLst>
                  <a:ext uri="{FF2B5EF4-FFF2-40B4-BE49-F238E27FC236}">
                    <a16:creationId xmlns:a16="http://schemas.microsoft.com/office/drawing/2014/main" id="{AF260CD5-649B-C2B6-B8A2-28484DC7F18C}"/>
                  </a:ext>
                </a:extLst>
              </p:cNvPr>
              <p:cNvSpPr>
                <a:spLocks noChangeArrowheads="1"/>
              </p:cNvSpPr>
              <p:nvPr/>
            </p:nvSpPr>
            <p:spPr bwMode="auto">
              <a:xfrm>
                <a:off x="6519571" y="5437513"/>
                <a:ext cx="271463" cy="27940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8</a:t>
                </a:r>
              </a:p>
            </p:txBody>
          </p:sp>
        </p:grpSp>
        <p:cxnSp>
          <p:nvCxnSpPr>
            <p:cNvPr id="67606" name="Straight Connector 9">
              <a:extLst>
                <a:ext uri="{FF2B5EF4-FFF2-40B4-BE49-F238E27FC236}">
                  <a16:creationId xmlns:a16="http://schemas.microsoft.com/office/drawing/2014/main" id="{F7EE7235-F6C4-4395-16B7-E8078CBB376E}"/>
                </a:ext>
              </a:extLst>
            </p:cNvPr>
            <p:cNvCxnSpPr>
              <a:cxnSpLocks noChangeShapeType="1"/>
            </p:cNvCxnSpPr>
            <p:nvPr/>
          </p:nvCxnSpPr>
          <p:spPr bwMode="auto">
            <a:xfrm flipV="1">
              <a:off x="8147981" y="3696494"/>
              <a:ext cx="0" cy="1905855"/>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3" name="Straight Connector 31">
            <a:extLst>
              <a:ext uri="{FF2B5EF4-FFF2-40B4-BE49-F238E27FC236}">
                <a16:creationId xmlns:a16="http://schemas.microsoft.com/office/drawing/2014/main" id="{7F3A55E9-AC0A-1A99-4048-47CCEB218B3C}"/>
              </a:ext>
            </a:extLst>
          </p:cNvPr>
          <p:cNvCxnSpPr>
            <a:cxnSpLocks noChangeShapeType="1"/>
          </p:cNvCxnSpPr>
          <p:nvPr/>
        </p:nvCxnSpPr>
        <p:spPr bwMode="auto">
          <a:xfrm flipV="1">
            <a:off x="5791200" y="2623101"/>
            <a:ext cx="593758" cy="2185436"/>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Oval 6">
            <a:extLst>
              <a:ext uri="{FF2B5EF4-FFF2-40B4-BE49-F238E27FC236}">
                <a16:creationId xmlns:a16="http://schemas.microsoft.com/office/drawing/2014/main" id="{8C68B02D-09DE-E5FD-4843-9F554DFBF060}"/>
              </a:ext>
            </a:extLst>
          </p:cNvPr>
          <p:cNvSpPr>
            <a:spLocks noChangeArrowheads="1"/>
          </p:cNvSpPr>
          <p:nvPr/>
        </p:nvSpPr>
        <p:spPr bwMode="auto">
          <a:xfrm>
            <a:off x="653632" y="1600200"/>
            <a:ext cx="521537" cy="103188"/>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5DE8B2-95B2-0F67-9C16-7BAAEC34ABD7}"/>
              </a:ext>
            </a:extLst>
          </p:cNvPr>
          <p:cNvPicPr>
            <a:picLocks noChangeAspect="1"/>
          </p:cNvPicPr>
          <p:nvPr/>
        </p:nvPicPr>
        <p:blipFill>
          <a:blip r:embed="rId2"/>
          <a:stretch>
            <a:fillRect/>
          </a:stretch>
        </p:blipFill>
        <p:spPr>
          <a:xfrm>
            <a:off x="247650" y="2060575"/>
            <a:ext cx="8721726" cy="3825645"/>
          </a:xfrm>
          <a:prstGeom prst="rect">
            <a:avLst/>
          </a:prstGeom>
          <a:ln>
            <a:solidFill>
              <a:schemeClr val="tx1"/>
            </a:solidFill>
          </a:ln>
        </p:spPr>
      </p:pic>
      <p:sp>
        <p:nvSpPr>
          <p:cNvPr id="39" name="Title 1">
            <a:extLst>
              <a:ext uri="{FF2B5EF4-FFF2-40B4-BE49-F238E27FC236}">
                <a16:creationId xmlns:a16="http://schemas.microsoft.com/office/drawing/2014/main" id="{5BC78A07-AD68-C832-50EC-BA1C82D7CFCE}"/>
              </a:ext>
            </a:extLst>
          </p:cNvPr>
          <p:cNvSpPr txBox="1">
            <a:spLocks/>
          </p:cNvSpPr>
          <p:nvPr/>
        </p:nvSpPr>
        <p:spPr bwMode="auto">
          <a:xfrm>
            <a:off x="280988" y="258763"/>
            <a:ext cx="8651875" cy="461962"/>
          </a:xfrm>
          <a:prstGeom prst="rect">
            <a:avLst/>
          </a:prstGeom>
          <a:noFill/>
          <a:ln>
            <a:noFill/>
          </a:ln>
          <a:effectLst/>
        </p:spPr>
        <p:txBody>
          <a:bodyPr>
            <a:spAutoFit/>
          </a:bodyPr>
          <a:lstStyle>
            <a:lvl1pPr algn="l" rtl="0" eaLnBrk="0" fontAlgn="base" hangingPunct="0">
              <a:spcBef>
                <a:spcPct val="0"/>
              </a:spcBef>
              <a:spcAft>
                <a:spcPct val="0"/>
              </a:spcAft>
              <a:defRPr sz="2400" b="1">
                <a:solidFill>
                  <a:srgbClr val="012445"/>
                </a:solidFill>
                <a:latin typeface="+mj-lt"/>
                <a:ea typeface="ＭＳ Ｐゴシック" pitchFamily="34" charset="-128"/>
                <a:cs typeface="+mj-cs"/>
              </a:defRPr>
            </a:lvl1pPr>
            <a:lvl2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2pPr>
            <a:lvl3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3pPr>
            <a:lvl4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4pPr>
            <a:lvl5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a:lstStyle>
          <a:p>
            <a:pPr>
              <a:defRPr/>
            </a:pPr>
            <a:r>
              <a:rPr lang="en-US" kern="0" dirty="0">
                <a:ea typeface="ＭＳ Ｐゴシック" charset="0"/>
              </a:rPr>
              <a:t>Context-based Test Case Level Testing (3)</a:t>
            </a:r>
            <a:endParaRPr lang="en-US" kern="0" dirty="0">
              <a:solidFill>
                <a:schemeClr val="accent2">
                  <a:lumMod val="50000"/>
                </a:schemeClr>
              </a:solidFill>
              <a:ea typeface="ＭＳ Ｐゴシック" charset="0"/>
            </a:endParaRPr>
          </a:p>
        </p:txBody>
      </p:sp>
      <p:grpSp>
        <p:nvGrpSpPr>
          <p:cNvPr id="68612" name="Group 14">
            <a:extLst>
              <a:ext uri="{FF2B5EF4-FFF2-40B4-BE49-F238E27FC236}">
                <a16:creationId xmlns:a16="http://schemas.microsoft.com/office/drawing/2014/main" id="{26BF0AC8-BC0E-B21A-BFD8-48DCAEE77996}"/>
              </a:ext>
            </a:extLst>
          </p:cNvPr>
          <p:cNvGrpSpPr>
            <a:grpSpLocks/>
          </p:cNvGrpSpPr>
          <p:nvPr/>
        </p:nvGrpSpPr>
        <p:grpSpPr bwMode="auto">
          <a:xfrm>
            <a:off x="954353" y="4217483"/>
            <a:ext cx="1719263" cy="1268916"/>
            <a:chOff x="1989972" y="4404037"/>
            <a:chExt cx="1719760" cy="1269206"/>
          </a:xfrm>
        </p:grpSpPr>
        <p:sp>
          <p:nvSpPr>
            <p:cNvPr id="76" name="TextBox 10">
              <a:extLst>
                <a:ext uri="{FF2B5EF4-FFF2-40B4-BE49-F238E27FC236}">
                  <a16:creationId xmlns:a16="http://schemas.microsoft.com/office/drawing/2014/main" id="{2C104B74-25FB-B526-2BB0-7A811786F827}"/>
                </a:ext>
              </a:extLst>
            </p:cNvPr>
            <p:cNvSpPr txBox="1">
              <a:spLocks noChangeArrowheads="1"/>
            </p:cNvSpPr>
            <p:nvPr/>
          </p:nvSpPr>
          <p:spPr bwMode="auto">
            <a:xfrm>
              <a:off x="2191643" y="4539006"/>
              <a:ext cx="1518089" cy="462067"/>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ea typeface="+mn-ea"/>
                </a:rPr>
                <a:t>View detailed validation results in the </a:t>
              </a:r>
              <a:r>
                <a:rPr lang="en-US" b="1" dirty="0">
                  <a:latin typeface="Arial" charset="0"/>
                  <a:ea typeface="+mn-ea"/>
                </a:rPr>
                <a:t>Message Validation Results </a:t>
              </a:r>
              <a:r>
                <a:rPr lang="en-US" dirty="0">
                  <a:latin typeface="Arial" charset="0"/>
                  <a:ea typeface="+mn-ea"/>
                </a:rPr>
                <a:t>window.</a:t>
              </a:r>
            </a:p>
          </p:txBody>
        </p:sp>
        <p:sp>
          <p:nvSpPr>
            <p:cNvPr id="77" name="Oval 76">
              <a:extLst>
                <a:ext uri="{FF2B5EF4-FFF2-40B4-BE49-F238E27FC236}">
                  <a16:creationId xmlns:a16="http://schemas.microsoft.com/office/drawing/2014/main" id="{AD70D562-22D0-51CC-40CC-42D4910687E3}"/>
                </a:ext>
              </a:extLst>
            </p:cNvPr>
            <p:cNvSpPr>
              <a:spLocks noChangeArrowheads="1"/>
            </p:cNvSpPr>
            <p:nvPr/>
          </p:nvSpPr>
          <p:spPr bwMode="auto">
            <a:xfrm>
              <a:off x="1989972" y="4404037"/>
              <a:ext cx="309652" cy="268349"/>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11</a:t>
              </a:r>
            </a:p>
          </p:txBody>
        </p:sp>
        <p:cxnSp>
          <p:nvCxnSpPr>
            <p:cNvPr id="68647" name="Straight Connector 33">
              <a:extLst>
                <a:ext uri="{FF2B5EF4-FFF2-40B4-BE49-F238E27FC236}">
                  <a16:creationId xmlns:a16="http://schemas.microsoft.com/office/drawing/2014/main" id="{4765B669-7DCA-6BF1-59BE-CBFB7249FE65}"/>
                </a:ext>
              </a:extLst>
            </p:cNvPr>
            <p:cNvCxnSpPr>
              <a:cxnSpLocks noChangeShapeType="1"/>
            </p:cNvCxnSpPr>
            <p:nvPr/>
          </p:nvCxnSpPr>
          <p:spPr bwMode="auto">
            <a:xfrm>
              <a:off x="2957828" y="4995255"/>
              <a:ext cx="559767" cy="677988"/>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8613" name="Group 3">
            <a:extLst>
              <a:ext uri="{FF2B5EF4-FFF2-40B4-BE49-F238E27FC236}">
                <a16:creationId xmlns:a16="http://schemas.microsoft.com/office/drawing/2014/main" id="{2B1A1C87-B5EF-9E37-1F24-19FD983DC91E}"/>
              </a:ext>
            </a:extLst>
          </p:cNvPr>
          <p:cNvGrpSpPr>
            <a:grpSpLocks/>
          </p:cNvGrpSpPr>
          <p:nvPr/>
        </p:nvGrpSpPr>
        <p:grpSpPr bwMode="auto">
          <a:xfrm>
            <a:off x="109538" y="842963"/>
            <a:ext cx="2474912" cy="477837"/>
            <a:chOff x="6777707" y="1596927"/>
            <a:chExt cx="2475942" cy="478592"/>
          </a:xfrm>
        </p:grpSpPr>
        <p:sp>
          <p:nvSpPr>
            <p:cNvPr id="45" name="Rectangle 3">
              <a:extLst>
                <a:ext uri="{FF2B5EF4-FFF2-40B4-BE49-F238E27FC236}">
                  <a16:creationId xmlns:a16="http://schemas.microsoft.com/office/drawing/2014/main" id="{BAE95037-D431-1793-0B27-F35DA5DC334D}"/>
                </a:ext>
              </a:extLst>
            </p:cNvPr>
            <p:cNvSpPr txBox="1">
              <a:spLocks noChangeArrowheads="1"/>
            </p:cNvSpPr>
            <p:nvPr/>
          </p:nvSpPr>
          <p:spPr bwMode="auto">
            <a:xfrm>
              <a:off x="6920641" y="1736848"/>
              <a:ext cx="2333008" cy="338671"/>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solidFill>
                    <a:srgbClr val="000000"/>
                  </a:solidFill>
                </a:rPr>
                <a:t>After test message displays, click the </a:t>
              </a:r>
              <a:r>
                <a:rPr lang="en-US" altLang="en-US" sz="800" dirty="0">
                  <a:solidFill>
                    <a:srgbClr val="000000"/>
                  </a:solidFill>
                </a:rPr>
                <a:t>V</a:t>
              </a:r>
              <a:r>
                <a:rPr lang="en-US" altLang="ja-JP" sz="800" dirty="0">
                  <a:solidFill>
                    <a:srgbClr val="000000"/>
                  </a:solidFill>
                </a:rPr>
                <a:t>alidate </a:t>
              </a:r>
              <a:r>
                <a:rPr lang="en-US" altLang="ja-JP" sz="800" b="0" dirty="0">
                  <a:solidFill>
                    <a:srgbClr val="000000"/>
                  </a:solidFill>
                </a:rPr>
                <a:t>button</a:t>
              </a:r>
              <a:r>
                <a:rPr lang="en-US" altLang="ja-JP" sz="800" dirty="0">
                  <a:solidFill>
                    <a:srgbClr val="000000"/>
                  </a:solidFill>
                </a:rPr>
                <a:t> </a:t>
              </a:r>
              <a:r>
                <a:rPr lang="en-US" altLang="ja-JP" sz="800" b="0" dirty="0">
                  <a:solidFill>
                    <a:srgbClr val="000000"/>
                  </a:solidFill>
                </a:rPr>
                <a:t>to initiate validation by the Tool.</a:t>
              </a:r>
              <a:endParaRPr lang="en-US" altLang="en-US" sz="800" b="0" dirty="0">
                <a:solidFill>
                  <a:srgbClr val="FF0000"/>
                </a:solidFill>
              </a:endParaRPr>
            </a:p>
          </p:txBody>
        </p:sp>
        <p:sp>
          <p:nvSpPr>
            <p:cNvPr id="46" name="Oval 45">
              <a:extLst>
                <a:ext uri="{FF2B5EF4-FFF2-40B4-BE49-F238E27FC236}">
                  <a16:creationId xmlns:a16="http://schemas.microsoft.com/office/drawing/2014/main" id="{5E6B9706-3E7F-6826-693D-43C11581E635}"/>
                </a:ext>
              </a:extLst>
            </p:cNvPr>
            <p:cNvSpPr>
              <a:spLocks noChangeArrowheads="1"/>
            </p:cNvSpPr>
            <p:nvPr/>
          </p:nvSpPr>
          <p:spPr bwMode="auto">
            <a:xfrm>
              <a:off x="6777707" y="1596927"/>
              <a:ext cx="287457" cy="279841"/>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9</a:t>
              </a:r>
            </a:p>
          </p:txBody>
        </p:sp>
      </p:grpSp>
      <p:cxnSp>
        <p:nvCxnSpPr>
          <p:cNvPr id="68614" name="Straight Connector 43">
            <a:extLst>
              <a:ext uri="{FF2B5EF4-FFF2-40B4-BE49-F238E27FC236}">
                <a16:creationId xmlns:a16="http://schemas.microsoft.com/office/drawing/2014/main" id="{D5612942-96BC-9DD1-1D21-489B612C9E73}"/>
              </a:ext>
            </a:extLst>
          </p:cNvPr>
          <p:cNvCxnSpPr>
            <a:cxnSpLocks noChangeShapeType="1"/>
          </p:cNvCxnSpPr>
          <p:nvPr/>
        </p:nvCxnSpPr>
        <p:spPr bwMode="auto">
          <a:xfrm>
            <a:off x="7848600" y="1151731"/>
            <a:ext cx="0" cy="2277269"/>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15" name="Group 37">
            <a:extLst>
              <a:ext uri="{FF2B5EF4-FFF2-40B4-BE49-F238E27FC236}">
                <a16:creationId xmlns:a16="http://schemas.microsoft.com/office/drawing/2014/main" id="{AB2A0C96-4631-F190-A49B-6C62F032BD8A}"/>
              </a:ext>
            </a:extLst>
          </p:cNvPr>
          <p:cNvGrpSpPr>
            <a:grpSpLocks/>
          </p:cNvGrpSpPr>
          <p:nvPr/>
        </p:nvGrpSpPr>
        <p:grpSpPr bwMode="auto">
          <a:xfrm>
            <a:off x="247650" y="1363664"/>
            <a:ext cx="4338638" cy="1398267"/>
            <a:chOff x="-3264274" y="4016962"/>
            <a:chExt cx="4704558" cy="1238296"/>
          </a:xfrm>
        </p:grpSpPr>
        <p:sp>
          <p:nvSpPr>
            <p:cNvPr id="50" name="TextBox 49">
              <a:extLst>
                <a:ext uri="{FF2B5EF4-FFF2-40B4-BE49-F238E27FC236}">
                  <a16:creationId xmlns:a16="http://schemas.microsoft.com/office/drawing/2014/main" id="{1D904C56-A799-AF93-3D6E-F4BD50BDCB6A}"/>
                </a:ext>
              </a:extLst>
            </p:cNvPr>
            <p:cNvSpPr txBox="1">
              <a:spLocks noChangeArrowheads="1"/>
            </p:cNvSpPr>
            <p:nvPr/>
          </p:nvSpPr>
          <p:spPr bwMode="auto">
            <a:xfrm>
              <a:off x="-3081807" y="4144897"/>
              <a:ext cx="4522091" cy="40770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Validation result produced by the Test Tool for this </a:t>
              </a:r>
              <a:r>
                <a:rPr lang="en-US" altLang="en-US" sz="800" dirty="0"/>
                <a:t>Test Step </a:t>
              </a:r>
              <a:r>
                <a:rPr lang="en-US" altLang="en-US" sz="800" b="0" dirty="0"/>
                <a:t>displays automatically in the </a:t>
              </a:r>
              <a:r>
                <a:rPr lang="en-US" altLang="en-US" sz="800" dirty="0"/>
                <a:t>Test Step Outcome </a:t>
              </a:r>
              <a:r>
                <a:rPr lang="en-US" altLang="en-US" sz="800" b="0" dirty="0"/>
                <a:t>field. Use the </a:t>
              </a:r>
              <a:r>
                <a:rPr lang="en-US" altLang="en-US" sz="800" dirty="0"/>
                <a:t>Test Step Outcome </a:t>
              </a:r>
              <a:r>
                <a:rPr lang="en-US" altLang="en-US" sz="800" b="0" dirty="0"/>
                <a:t>dropdown menu to enter a test step outcome that is different from the automatic validation result if necessary.</a:t>
              </a:r>
              <a:endParaRPr lang="en-US" altLang="en-US" sz="800" dirty="0"/>
            </a:p>
          </p:txBody>
        </p:sp>
        <p:cxnSp>
          <p:nvCxnSpPr>
            <p:cNvPr id="68641" name="Straight Connector 88">
              <a:extLst>
                <a:ext uri="{FF2B5EF4-FFF2-40B4-BE49-F238E27FC236}">
                  <a16:creationId xmlns:a16="http://schemas.microsoft.com/office/drawing/2014/main" id="{CABD4252-0970-60C7-D3D2-49A3888BFCE7}"/>
                </a:ext>
              </a:extLst>
            </p:cNvPr>
            <p:cNvCxnSpPr>
              <a:cxnSpLocks noChangeShapeType="1"/>
            </p:cNvCxnSpPr>
            <p:nvPr/>
          </p:nvCxnSpPr>
          <p:spPr bwMode="auto">
            <a:xfrm>
              <a:off x="185391" y="4553129"/>
              <a:ext cx="0" cy="702129"/>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Oval 51">
              <a:extLst>
                <a:ext uri="{FF2B5EF4-FFF2-40B4-BE49-F238E27FC236}">
                  <a16:creationId xmlns:a16="http://schemas.microsoft.com/office/drawing/2014/main" id="{DD3CDB82-19F2-6A0E-7AFF-E16C5AC2CB78}"/>
                </a:ext>
              </a:extLst>
            </p:cNvPr>
            <p:cNvSpPr>
              <a:spLocks noChangeArrowheads="1"/>
            </p:cNvSpPr>
            <p:nvPr/>
          </p:nvSpPr>
          <p:spPr bwMode="auto">
            <a:xfrm>
              <a:off x="-3264274" y="4016962"/>
              <a:ext cx="340835" cy="23900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10</a:t>
              </a:r>
            </a:p>
          </p:txBody>
        </p:sp>
      </p:grpSp>
      <p:cxnSp>
        <p:nvCxnSpPr>
          <p:cNvPr id="68616" name="Straight Connector 31">
            <a:extLst>
              <a:ext uri="{FF2B5EF4-FFF2-40B4-BE49-F238E27FC236}">
                <a16:creationId xmlns:a16="http://schemas.microsoft.com/office/drawing/2014/main" id="{56EAB0AF-5574-0779-1EE9-B264EDF5891E}"/>
              </a:ext>
            </a:extLst>
          </p:cNvPr>
          <p:cNvCxnSpPr>
            <a:cxnSpLocks noChangeShapeType="1"/>
          </p:cNvCxnSpPr>
          <p:nvPr/>
        </p:nvCxnSpPr>
        <p:spPr bwMode="auto">
          <a:xfrm flipH="1">
            <a:off x="2481534" y="1143000"/>
            <a:ext cx="5367066" cy="0"/>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17" name="Group 6">
            <a:extLst>
              <a:ext uri="{FF2B5EF4-FFF2-40B4-BE49-F238E27FC236}">
                <a16:creationId xmlns:a16="http://schemas.microsoft.com/office/drawing/2014/main" id="{62E2FC9B-7DFD-342E-0FF6-C77FEB9B3D5F}"/>
              </a:ext>
            </a:extLst>
          </p:cNvPr>
          <p:cNvGrpSpPr>
            <a:grpSpLocks/>
          </p:cNvGrpSpPr>
          <p:nvPr/>
        </p:nvGrpSpPr>
        <p:grpSpPr bwMode="auto">
          <a:xfrm>
            <a:off x="5985002" y="1271158"/>
            <a:ext cx="1580473" cy="1490771"/>
            <a:chOff x="7426625" y="806464"/>
            <a:chExt cx="1579896" cy="1490280"/>
          </a:xfrm>
        </p:grpSpPr>
        <p:grpSp>
          <p:nvGrpSpPr>
            <p:cNvPr id="68636" name="Group 14">
              <a:extLst>
                <a:ext uri="{FF2B5EF4-FFF2-40B4-BE49-F238E27FC236}">
                  <a16:creationId xmlns:a16="http://schemas.microsoft.com/office/drawing/2014/main" id="{98852700-141B-DB58-94A6-6C010C6901D4}"/>
                </a:ext>
              </a:extLst>
            </p:cNvPr>
            <p:cNvGrpSpPr>
              <a:grpSpLocks/>
            </p:cNvGrpSpPr>
            <p:nvPr/>
          </p:nvGrpSpPr>
          <p:grpSpPr bwMode="auto">
            <a:xfrm>
              <a:off x="7426625" y="926928"/>
              <a:ext cx="1579896" cy="1369816"/>
              <a:chOff x="1399527" y="5329359"/>
              <a:chExt cx="1577780" cy="1370062"/>
            </a:xfrm>
          </p:grpSpPr>
          <p:cxnSp>
            <p:nvCxnSpPr>
              <p:cNvPr id="68638" name="Straight Connector 33">
                <a:extLst>
                  <a:ext uri="{FF2B5EF4-FFF2-40B4-BE49-F238E27FC236}">
                    <a16:creationId xmlns:a16="http://schemas.microsoft.com/office/drawing/2014/main" id="{131449A4-1CA9-7409-6BFB-681D7A967790}"/>
                  </a:ext>
                </a:extLst>
              </p:cNvPr>
              <p:cNvCxnSpPr>
                <a:cxnSpLocks noChangeShapeType="1"/>
              </p:cNvCxnSpPr>
              <p:nvPr/>
            </p:nvCxnSpPr>
            <p:spPr bwMode="auto">
              <a:xfrm flipH="1">
                <a:off x="1399527" y="5881659"/>
                <a:ext cx="746708" cy="817762"/>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Box 10">
                <a:extLst>
                  <a:ext uri="{FF2B5EF4-FFF2-40B4-BE49-F238E27FC236}">
                    <a16:creationId xmlns:a16="http://schemas.microsoft.com/office/drawing/2014/main" id="{69B48486-02B1-1CF6-4D75-317599E37BEF}"/>
                  </a:ext>
                </a:extLst>
              </p:cNvPr>
              <p:cNvSpPr txBox="1">
                <a:spLocks noChangeArrowheads="1"/>
              </p:cNvSpPr>
              <p:nvPr/>
            </p:nvSpPr>
            <p:spPr bwMode="auto">
              <a:xfrm>
                <a:off x="1784509" y="5329359"/>
                <a:ext cx="1192798" cy="584688"/>
              </a:xfrm>
              <a:prstGeom prst="rect">
                <a:avLst/>
              </a:prstGeom>
              <a:solidFill>
                <a:srgbClr val="CCFFCC"/>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b="1" dirty="0">
                    <a:latin typeface="Arial" charset="0"/>
                    <a:ea typeface="+mn-ea"/>
                  </a:rPr>
                  <a:t>Download</a:t>
                </a:r>
                <a:r>
                  <a:rPr lang="en-US" dirty="0">
                    <a:latin typeface="Arial" charset="0"/>
                    <a:ea typeface="+mn-ea"/>
                  </a:rPr>
                  <a:t> button in </a:t>
                </a:r>
                <a:r>
                  <a:rPr lang="en-US" b="1" dirty="0">
                    <a:latin typeface="Arial" charset="0"/>
                    <a:ea typeface="+mn-ea"/>
                  </a:rPr>
                  <a:t>Report</a:t>
                </a:r>
                <a:r>
                  <a:rPr lang="en-US" dirty="0">
                    <a:latin typeface="Arial" charset="0"/>
                    <a:ea typeface="+mn-ea"/>
                  </a:rPr>
                  <a:t> column is used for quick download/view/print.</a:t>
                </a:r>
              </a:p>
            </p:txBody>
          </p:sp>
        </p:grpSp>
        <p:sp>
          <p:nvSpPr>
            <p:cNvPr id="58" name="Oval 57">
              <a:extLst>
                <a:ext uri="{FF2B5EF4-FFF2-40B4-BE49-F238E27FC236}">
                  <a16:creationId xmlns:a16="http://schemas.microsoft.com/office/drawing/2014/main" id="{9B6AE8A1-EF00-3906-3221-32F7019ACE98}"/>
                </a:ext>
              </a:extLst>
            </p:cNvPr>
            <p:cNvSpPr>
              <a:spLocks noChangeArrowheads="1"/>
            </p:cNvSpPr>
            <p:nvPr/>
          </p:nvSpPr>
          <p:spPr bwMode="auto">
            <a:xfrm>
              <a:off x="7639144" y="806464"/>
              <a:ext cx="271364" cy="279308"/>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700" b="0" dirty="0">
                  <a:solidFill>
                    <a:schemeClr val="bg1"/>
                  </a:solidFill>
                  <a:latin typeface="+mj-lt"/>
                  <a:ea typeface="+mn-ea"/>
                </a:rPr>
                <a:t>info</a:t>
              </a:r>
            </a:p>
          </p:txBody>
        </p:sp>
      </p:grpSp>
      <p:grpSp>
        <p:nvGrpSpPr>
          <p:cNvPr id="68618" name="Group 58">
            <a:extLst>
              <a:ext uri="{FF2B5EF4-FFF2-40B4-BE49-F238E27FC236}">
                <a16:creationId xmlns:a16="http://schemas.microsoft.com/office/drawing/2014/main" id="{E5C85725-01DE-C9D7-D031-9DD86692F9A5}"/>
              </a:ext>
            </a:extLst>
          </p:cNvPr>
          <p:cNvGrpSpPr>
            <a:grpSpLocks/>
          </p:cNvGrpSpPr>
          <p:nvPr/>
        </p:nvGrpSpPr>
        <p:grpSpPr bwMode="auto">
          <a:xfrm>
            <a:off x="4629150" y="1433513"/>
            <a:ext cx="1577975" cy="1328416"/>
            <a:chOff x="5149075" y="1023550"/>
            <a:chExt cx="1577630" cy="1328037"/>
          </a:xfrm>
        </p:grpSpPr>
        <p:sp>
          <p:nvSpPr>
            <p:cNvPr id="60" name="TextBox 59">
              <a:extLst>
                <a:ext uri="{FF2B5EF4-FFF2-40B4-BE49-F238E27FC236}">
                  <a16:creationId xmlns:a16="http://schemas.microsoft.com/office/drawing/2014/main" id="{BF034315-23C5-C156-8F19-F82593CD1301}"/>
                </a:ext>
              </a:extLst>
            </p:cNvPr>
            <p:cNvSpPr txBox="1">
              <a:spLocks noChangeArrowheads="1"/>
            </p:cNvSpPr>
            <p:nvPr/>
          </p:nvSpPr>
          <p:spPr bwMode="auto">
            <a:xfrm>
              <a:off x="5266524" y="1226692"/>
              <a:ext cx="1460181" cy="339628"/>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Add </a:t>
              </a:r>
              <a:r>
                <a:rPr lang="en-US" altLang="en-US" sz="800" dirty="0"/>
                <a:t>Test</a:t>
              </a:r>
              <a:r>
                <a:rPr lang="en-US" altLang="en-US" sz="800" b="0" dirty="0"/>
                <a:t> </a:t>
              </a:r>
              <a:r>
                <a:rPr lang="en-US" altLang="en-US" sz="800" dirty="0"/>
                <a:t>Step-specific</a:t>
              </a:r>
              <a:r>
                <a:rPr lang="en-US" altLang="en-US" sz="800" b="0" dirty="0"/>
                <a:t> </a:t>
              </a:r>
              <a:r>
                <a:rPr lang="en-US" altLang="en-US" sz="800" dirty="0"/>
                <a:t>Comments</a:t>
              </a:r>
              <a:r>
                <a:rPr lang="en-US" altLang="en-US" sz="800" b="0" dirty="0"/>
                <a:t> via the    icon.</a:t>
              </a:r>
              <a:endParaRPr lang="en-US" altLang="en-US" sz="800" dirty="0"/>
            </a:p>
          </p:txBody>
        </p:sp>
        <p:cxnSp>
          <p:nvCxnSpPr>
            <p:cNvPr id="68633" name="Straight Connector 88">
              <a:extLst>
                <a:ext uri="{FF2B5EF4-FFF2-40B4-BE49-F238E27FC236}">
                  <a16:creationId xmlns:a16="http://schemas.microsoft.com/office/drawing/2014/main" id="{42C1022C-6ADC-5F7D-1D68-5ABCFFE10EF2}"/>
                </a:ext>
              </a:extLst>
            </p:cNvPr>
            <p:cNvCxnSpPr>
              <a:cxnSpLocks noChangeShapeType="1"/>
            </p:cNvCxnSpPr>
            <p:nvPr/>
          </p:nvCxnSpPr>
          <p:spPr bwMode="auto">
            <a:xfrm flipH="1">
              <a:off x="5322627" y="1558920"/>
              <a:ext cx="97911" cy="792667"/>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8634" name="Picture 11">
              <a:extLst>
                <a:ext uri="{FF2B5EF4-FFF2-40B4-BE49-F238E27FC236}">
                  <a16:creationId xmlns:a16="http://schemas.microsoft.com/office/drawing/2014/main" id="{818A9AFB-3AD3-EC3F-C49F-2CFC231D479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1632" y="1411811"/>
              <a:ext cx="99600" cy="9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Oval 62">
              <a:extLst>
                <a:ext uri="{FF2B5EF4-FFF2-40B4-BE49-F238E27FC236}">
                  <a16:creationId xmlns:a16="http://schemas.microsoft.com/office/drawing/2014/main" id="{F4655A2E-4716-6938-6722-A309EB3C6CDF}"/>
                </a:ext>
              </a:extLst>
            </p:cNvPr>
            <p:cNvSpPr>
              <a:spLocks noChangeArrowheads="1"/>
            </p:cNvSpPr>
            <p:nvPr/>
          </p:nvSpPr>
          <p:spPr bwMode="auto">
            <a:xfrm>
              <a:off x="5149075" y="1023550"/>
              <a:ext cx="271404" cy="27932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12</a:t>
              </a:r>
              <a:endParaRPr lang="en-US" sz="700" b="0" dirty="0">
                <a:solidFill>
                  <a:schemeClr val="bg1"/>
                </a:solidFill>
                <a:latin typeface="+mj-lt"/>
                <a:ea typeface="+mn-ea"/>
              </a:endParaRPr>
            </a:p>
          </p:txBody>
        </p:sp>
      </p:grpSp>
      <p:grpSp>
        <p:nvGrpSpPr>
          <p:cNvPr id="68619" name="Group 3">
            <a:extLst>
              <a:ext uri="{FF2B5EF4-FFF2-40B4-BE49-F238E27FC236}">
                <a16:creationId xmlns:a16="http://schemas.microsoft.com/office/drawing/2014/main" id="{38799A01-1C8B-1859-3B05-1D7F0DE48387}"/>
              </a:ext>
            </a:extLst>
          </p:cNvPr>
          <p:cNvGrpSpPr>
            <a:grpSpLocks/>
          </p:cNvGrpSpPr>
          <p:nvPr/>
        </p:nvGrpSpPr>
        <p:grpSpPr bwMode="auto">
          <a:xfrm>
            <a:off x="76200" y="5541963"/>
            <a:ext cx="2336800" cy="554037"/>
            <a:chOff x="6523722" y="1645381"/>
            <a:chExt cx="2336716" cy="553109"/>
          </a:xfrm>
        </p:grpSpPr>
        <p:sp>
          <p:nvSpPr>
            <p:cNvPr id="75" name="Rectangle 3">
              <a:extLst>
                <a:ext uri="{FF2B5EF4-FFF2-40B4-BE49-F238E27FC236}">
                  <a16:creationId xmlns:a16="http://schemas.microsoft.com/office/drawing/2014/main" id="{508CB5F6-D5EE-F449-D245-B6C4194D16B4}"/>
                </a:ext>
              </a:extLst>
            </p:cNvPr>
            <p:cNvSpPr txBox="1">
              <a:spLocks noChangeArrowheads="1"/>
            </p:cNvSpPr>
            <p:nvPr/>
          </p:nvSpPr>
          <p:spPr bwMode="auto">
            <a:xfrm>
              <a:off x="6658654" y="1737302"/>
              <a:ext cx="2201784" cy="461188"/>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solidFill>
                    <a:srgbClr val="000000"/>
                  </a:solidFill>
                </a:rPr>
                <a:t>Click on the </a:t>
              </a:r>
              <a:r>
                <a:rPr lang="en-US" altLang="en-US" sz="800" dirty="0">
                  <a:solidFill>
                    <a:srgbClr val="000000"/>
                  </a:solidFill>
                </a:rPr>
                <a:t>Report</a:t>
              </a:r>
              <a:r>
                <a:rPr lang="en-US" altLang="en-US" sz="800" b="0" dirty="0">
                  <a:solidFill>
                    <a:srgbClr val="000000"/>
                  </a:solidFill>
                </a:rPr>
                <a:t> tab or the </a:t>
              </a:r>
              <a:r>
                <a:rPr lang="en-US" altLang="en-US" sz="800" dirty="0">
                  <a:solidFill>
                    <a:srgbClr val="000000"/>
                  </a:solidFill>
                </a:rPr>
                <a:t>Report</a:t>
              </a:r>
              <a:r>
                <a:rPr lang="en-US" altLang="en-US" sz="800" b="0" dirty="0">
                  <a:solidFill>
                    <a:srgbClr val="000000"/>
                  </a:solidFill>
                </a:rPr>
                <a:t> button to view and generate the </a:t>
              </a:r>
              <a:r>
                <a:rPr lang="en-US" altLang="en-US" sz="800" dirty="0">
                  <a:solidFill>
                    <a:srgbClr val="000000"/>
                  </a:solidFill>
                </a:rPr>
                <a:t>Validation Result Report </a:t>
              </a:r>
              <a:r>
                <a:rPr lang="en-US" altLang="en-US" sz="800" b="0" dirty="0">
                  <a:solidFill>
                    <a:srgbClr val="000000"/>
                  </a:solidFill>
                </a:rPr>
                <a:t>for this </a:t>
              </a:r>
              <a:r>
                <a:rPr lang="en-US" altLang="en-US" sz="800" dirty="0">
                  <a:solidFill>
                    <a:srgbClr val="000000"/>
                  </a:solidFill>
                </a:rPr>
                <a:t>Test Step</a:t>
              </a:r>
              <a:r>
                <a:rPr lang="en-US" altLang="ja-JP" sz="800" b="0" dirty="0">
                  <a:solidFill>
                    <a:srgbClr val="000000"/>
                  </a:solidFill>
                </a:rPr>
                <a:t>.</a:t>
              </a:r>
              <a:endParaRPr lang="en-US" altLang="en-US" sz="800" b="0" dirty="0">
                <a:solidFill>
                  <a:srgbClr val="FF0000"/>
                </a:solidFill>
              </a:endParaRPr>
            </a:p>
          </p:txBody>
        </p:sp>
        <p:sp>
          <p:nvSpPr>
            <p:cNvPr id="78" name="Oval 77">
              <a:extLst>
                <a:ext uri="{FF2B5EF4-FFF2-40B4-BE49-F238E27FC236}">
                  <a16:creationId xmlns:a16="http://schemas.microsoft.com/office/drawing/2014/main" id="{08B84091-4C52-5736-D539-3D8A08006381}"/>
                </a:ext>
              </a:extLst>
            </p:cNvPr>
            <p:cNvSpPr>
              <a:spLocks noChangeArrowheads="1"/>
            </p:cNvSpPr>
            <p:nvPr/>
          </p:nvSpPr>
          <p:spPr bwMode="auto">
            <a:xfrm>
              <a:off x="6523722" y="1645381"/>
              <a:ext cx="287327" cy="278932"/>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13</a:t>
              </a:r>
            </a:p>
          </p:txBody>
        </p:sp>
      </p:grpSp>
      <p:cxnSp>
        <p:nvCxnSpPr>
          <p:cNvPr id="68620" name="Straight Connector 43">
            <a:extLst>
              <a:ext uri="{FF2B5EF4-FFF2-40B4-BE49-F238E27FC236}">
                <a16:creationId xmlns:a16="http://schemas.microsoft.com/office/drawing/2014/main" id="{6C2EFA37-1D53-1611-0B44-C88336489914}"/>
              </a:ext>
            </a:extLst>
          </p:cNvPr>
          <p:cNvCxnSpPr>
            <a:cxnSpLocks noChangeShapeType="1"/>
          </p:cNvCxnSpPr>
          <p:nvPr/>
        </p:nvCxnSpPr>
        <p:spPr bwMode="auto">
          <a:xfrm flipV="1">
            <a:off x="842969" y="3405830"/>
            <a:ext cx="0" cy="2228208"/>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21" name="Straight Connector 43">
            <a:extLst>
              <a:ext uri="{FF2B5EF4-FFF2-40B4-BE49-F238E27FC236}">
                <a16:creationId xmlns:a16="http://schemas.microsoft.com/office/drawing/2014/main" id="{17FDF426-AF15-3187-79A2-B6A36FF60877}"/>
              </a:ext>
            </a:extLst>
          </p:cNvPr>
          <p:cNvCxnSpPr>
            <a:cxnSpLocks noChangeShapeType="1"/>
          </p:cNvCxnSpPr>
          <p:nvPr/>
        </p:nvCxnSpPr>
        <p:spPr bwMode="auto">
          <a:xfrm flipV="1">
            <a:off x="8686800" y="5017293"/>
            <a:ext cx="0" cy="990347"/>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22" name="Straight Connector 31">
            <a:extLst>
              <a:ext uri="{FF2B5EF4-FFF2-40B4-BE49-F238E27FC236}">
                <a16:creationId xmlns:a16="http://schemas.microsoft.com/office/drawing/2014/main" id="{57F3B706-E507-417A-09EC-784FED12EF84}"/>
              </a:ext>
            </a:extLst>
          </p:cNvPr>
          <p:cNvCxnSpPr>
            <a:cxnSpLocks noChangeShapeType="1"/>
          </p:cNvCxnSpPr>
          <p:nvPr/>
        </p:nvCxnSpPr>
        <p:spPr bwMode="auto">
          <a:xfrm>
            <a:off x="2413000" y="5985030"/>
            <a:ext cx="6273800" cy="12160"/>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 name="Group 6">
            <a:extLst>
              <a:ext uri="{FF2B5EF4-FFF2-40B4-BE49-F238E27FC236}">
                <a16:creationId xmlns:a16="http://schemas.microsoft.com/office/drawing/2014/main" id="{601ABD11-C235-9734-E282-9FC6309511A5}"/>
              </a:ext>
            </a:extLst>
          </p:cNvPr>
          <p:cNvGrpSpPr/>
          <p:nvPr/>
        </p:nvGrpSpPr>
        <p:grpSpPr>
          <a:xfrm>
            <a:off x="4467014" y="3126386"/>
            <a:ext cx="2023239" cy="490356"/>
            <a:chOff x="4483924" y="2819998"/>
            <a:chExt cx="2023239" cy="490356"/>
          </a:xfrm>
        </p:grpSpPr>
        <p:sp>
          <p:nvSpPr>
            <p:cNvPr id="88" name="TextBox 87">
              <a:extLst>
                <a:ext uri="{FF2B5EF4-FFF2-40B4-BE49-F238E27FC236}">
                  <a16:creationId xmlns:a16="http://schemas.microsoft.com/office/drawing/2014/main" id="{6D0FE0D1-F907-2DA8-7A46-A23345C77F98}"/>
                </a:ext>
              </a:extLst>
            </p:cNvPr>
            <p:cNvSpPr txBox="1">
              <a:spLocks noChangeArrowheads="1"/>
            </p:cNvSpPr>
            <p:nvPr/>
          </p:nvSpPr>
          <p:spPr bwMode="auto">
            <a:xfrm>
              <a:off x="4665113" y="2971800"/>
              <a:ext cx="1443587" cy="338554"/>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a:t>
              </a:r>
              <a:r>
                <a:rPr lang="en-US" altLang="en-US" sz="800" dirty="0"/>
                <a:t> Next </a:t>
              </a:r>
              <a:r>
                <a:rPr lang="en-US" altLang="en-US" sz="800" b="0" dirty="0"/>
                <a:t>button to display the next </a:t>
              </a:r>
              <a:r>
                <a:rPr lang="en-US" altLang="en-US" sz="800" dirty="0"/>
                <a:t>Test Step</a:t>
              </a:r>
              <a:r>
                <a:rPr lang="en-US" altLang="en-US" sz="800" b="0" dirty="0"/>
                <a:t>.</a:t>
              </a:r>
            </a:p>
          </p:txBody>
        </p:sp>
        <p:cxnSp>
          <p:nvCxnSpPr>
            <p:cNvPr id="68628" name="Straight Connector 88">
              <a:extLst>
                <a:ext uri="{FF2B5EF4-FFF2-40B4-BE49-F238E27FC236}">
                  <a16:creationId xmlns:a16="http://schemas.microsoft.com/office/drawing/2014/main" id="{95E679D8-15B1-C6EB-8B27-A2BBC3C69346}"/>
                </a:ext>
              </a:extLst>
            </p:cNvPr>
            <p:cNvCxnSpPr>
              <a:cxnSpLocks noChangeShapeType="1"/>
              <a:stCxn id="88" idx="3"/>
            </p:cNvCxnSpPr>
            <p:nvPr/>
          </p:nvCxnSpPr>
          <p:spPr bwMode="auto">
            <a:xfrm flipV="1">
              <a:off x="6108700" y="2922202"/>
              <a:ext cx="398463" cy="218875"/>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Oval 89">
              <a:extLst>
                <a:ext uri="{FF2B5EF4-FFF2-40B4-BE49-F238E27FC236}">
                  <a16:creationId xmlns:a16="http://schemas.microsoft.com/office/drawing/2014/main" id="{EEB2D24E-E741-3B17-B703-AA09C070F822}"/>
                </a:ext>
              </a:extLst>
            </p:cNvPr>
            <p:cNvSpPr>
              <a:spLocks noChangeArrowheads="1"/>
            </p:cNvSpPr>
            <p:nvPr/>
          </p:nvSpPr>
          <p:spPr bwMode="auto">
            <a:xfrm>
              <a:off x="4483924" y="2819998"/>
              <a:ext cx="301625" cy="25400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14</a:t>
              </a:r>
            </a:p>
          </p:txBody>
        </p:sp>
      </p:grpSp>
      <p:cxnSp>
        <p:nvCxnSpPr>
          <p:cNvPr id="20" name="Straight Connector 31">
            <a:extLst>
              <a:ext uri="{FF2B5EF4-FFF2-40B4-BE49-F238E27FC236}">
                <a16:creationId xmlns:a16="http://schemas.microsoft.com/office/drawing/2014/main" id="{6FD82234-F14A-74A2-EF38-868C1282E985}"/>
              </a:ext>
            </a:extLst>
          </p:cNvPr>
          <p:cNvCxnSpPr>
            <a:cxnSpLocks noChangeShapeType="1"/>
          </p:cNvCxnSpPr>
          <p:nvPr/>
        </p:nvCxnSpPr>
        <p:spPr bwMode="auto">
          <a:xfrm flipH="1" flipV="1">
            <a:off x="1371600" y="842963"/>
            <a:ext cx="6629400" cy="52646"/>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31">
            <a:extLst>
              <a:ext uri="{FF2B5EF4-FFF2-40B4-BE49-F238E27FC236}">
                <a16:creationId xmlns:a16="http://schemas.microsoft.com/office/drawing/2014/main" id="{3E5EE19A-8625-A36E-763E-A112FF236017}"/>
              </a:ext>
            </a:extLst>
          </p:cNvPr>
          <p:cNvCxnSpPr>
            <a:cxnSpLocks noChangeShapeType="1"/>
          </p:cNvCxnSpPr>
          <p:nvPr/>
        </p:nvCxnSpPr>
        <p:spPr bwMode="auto">
          <a:xfrm>
            <a:off x="1371600" y="830612"/>
            <a:ext cx="0" cy="236188"/>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43">
            <a:extLst>
              <a:ext uri="{FF2B5EF4-FFF2-40B4-BE49-F238E27FC236}">
                <a16:creationId xmlns:a16="http://schemas.microsoft.com/office/drawing/2014/main" id="{4DB51962-B767-EECC-ED16-91DB4B56790D}"/>
              </a:ext>
            </a:extLst>
          </p:cNvPr>
          <p:cNvCxnSpPr>
            <a:cxnSpLocks noChangeShapeType="1"/>
          </p:cNvCxnSpPr>
          <p:nvPr/>
        </p:nvCxnSpPr>
        <p:spPr bwMode="auto">
          <a:xfrm>
            <a:off x="8001000" y="895609"/>
            <a:ext cx="0" cy="3004954"/>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4054748271"/>
              </p:ext>
            </p:extLst>
          </p:nvPr>
        </p:nvGraphicFramePr>
        <p:xfrm>
          <a:off x="344488" y="1385888"/>
          <a:ext cx="8494712" cy="3079751"/>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613887">
                  <a:extLst>
                    <a:ext uri="{9D8B030D-6E8A-4147-A177-3AD203B41FA5}">
                      <a16:colId xmlns:a16="http://schemas.microsoft.com/office/drawing/2014/main" val="20001"/>
                    </a:ext>
                  </a:extLst>
                </a:gridCol>
              </a:tblGrid>
              <a:tr h="381181">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41" marB="45741">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64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Context-free</a:t>
                      </a:r>
                      <a:r>
                        <a:rPr lang="en-US" sz="1100" b="1" baseline="0" dirty="0">
                          <a:sym typeface="Wingdings" pitchFamily="2" charset="2"/>
                        </a:rPr>
                        <a:t> Testing</a:t>
                      </a:r>
                      <a:endParaRPr lang="en-US" sz="1100" b="1" dirty="0">
                        <a:sym typeface="Wingdings" pitchFamily="2" charset="2"/>
                      </a:endParaRP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a:sym typeface="Wingdings" pitchFamily="2" charset="2"/>
                        </a:rPr>
                        <a:t>(No Test Scenario - T</a:t>
                      </a:r>
                      <a:r>
                        <a:rPr lang="en-US" sz="1100" b="1" dirty="0"/>
                        <a:t>est any Syndromic Surveillance message created by EHR</a:t>
                      </a:r>
                      <a:r>
                        <a:rPr lang="en-US" sz="1100" b="0" dirty="0"/>
                        <a:t>)</a:t>
                      </a:r>
                    </a:p>
                    <a:p>
                      <a:pPr marL="171450" lvl="1" indent="-171450">
                        <a:buFont typeface="Arial" pitchFamily="34" charset="0"/>
                        <a:buChar char="•"/>
                        <a:defRPr/>
                      </a:pPr>
                      <a:r>
                        <a:rPr lang="en-US" sz="1100" b="0" dirty="0"/>
                        <a:t>Context is unknown to validation tool</a:t>
                      </a:r>
                    </a:p>
                    <a:p>
                      <a:pPr marL="171450" lvl="1" indent="-171450">
                        <a:buFont typeface="Arial" pitchFamily="34" charset="0"/>
                        <a:buChar char="•"/>
                        <a:defRPr/>
                      </a:pPr>
                      <a:r>
                        <a:rPr lang="en-US" sz="1100" b="0" dirty="0"/>
                        <a:t>Provides a simple and convenient method for testing message structure and most vocabulary</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228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a:t>
                      </a:r>
                      <a:r>
                        <a:rPr lang="en-US" sz="1100" b="1" baseline="0" dirty="0">
                          <a:sym typeface="Wingdings" pitchFamily="2" charset="2"/>
                        </a:rPr>
                        <a:t>Testing</a:t>
                      </a:r>
                      <a:endParaRPr lang="en-US" sz="1100" b="1" dirty="0"/>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a:solidFill>
                            <a:schemeClr val="tx1"/>
                          </a:solidFill>
                        </a:rPr>
                        <a:t>(</a:t>
                      </a:r>
                      <a:r>
                        <a:rPr lang="en-US" sz="1100" b="1" dirty="0">
                          <a:sym typeface="Wingdings" pitchFamily="2" charset="2"/>
                        </a:rPr>
                        <a:t>Test Scenarios </a:t>
                      </a:r>
                      <a:r>
                        <a:rPr lang="en-US" sz="1100" b="1" dirty="0">
                          <a:solidFill>
                            <a:schemeClr val="tx1"/>
                          </a:solidFill>
                        </a:rPr>
                        <a:t>- Test Syndromic Surveillance message </a:t>
                      </a:r>
                      <a:r>
                        <a:rPr lang="en-US" sz="1100" b="1" baseline="0" dirty="0">
                          <a:solidFill>
                            <a:schemeClr val="tx1"/>
                          </a:solidFill>
                        </a:rPr>
                        <a:t>associated with a specific test scenario</a:t>
                      </a:r>
                      <a:r>
                        <a:rPr lang="en-US" sz="1100" b="1" dirty="0">
                          <a:solidFill>
                            <a:schemeClr val="tx1"/>
                          </a:solidFill>
                          <a:sym typeface="Wingdings" pitchFamily="2" charset="2"/>
                        </a:rPr>
                        <a:t>)</a:t>
                      </a:r>
                    </a:p>
                    <a:p>
                      <a:pPr marL="171450" lvl="1" indent="-171450">
                        <a:buFont typeface="Arial" pitchFamily="34" charset="0"/>
                        <a:buChar char="•"/>
                        <a:defRPr/>
                      </a:pPr>
                      <a:r>
                        <a:rPr lang="en-US" sz="1100" b="0" dirty="0"/>
                        <a:t>Context is known to validation tool</a:t>
                      </a:r>
                    </a:p>
                    <a:p>
                      <a:pPr marL="171450" lvl="1" indent="-171450">
                        <a:buFont typeface="Arial" pitchFamily="34" charset="0"/>
                        <a:buChar char="•"/>
                        <a:defRPr/>
                      </a:pPr>
                      <a:r>
                        <a:rPr lang="en-US" sz="1100" b="0" dirty="0"/>
                        <a:t>All conformance requirements of the SS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rgbClr val="FF0000"/>
                          </a:solidFill>
                        </a:rPr>
                        <a:t>Used for certifying ONC Health IT Modules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4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browsable version of the conformance profile which encapsulates the requirements. Can be used to assist in the interpretation of errors.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2680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a:t>
                      </a:r>
                      <a:r>
                        <a:rPr lang="en-US" sz="1100" b="1" baseline="0" dirty="0"/>
                        <a:t> </a:t>
                      </a:r>
                      <a:r>
                        <a:rPr lang="en-US" sz="1100" b="1" dirty="0"/>
                        <a:t>Browser</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browsable view of the vocabulary requirements. Can be used to assist in the interpretation of value set errors.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574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that will assist in using the tool (including test procedure</a:t>
                      </a:r>
                      <a:r>
                        <a:rPr lang="en-US" sz="1100" b="0" baseline="0" dirty="0"/>
                        <a:t>, test cases, profile descriptions, vocabulary descriptions</a:t>
                      </a:r>
                      <a:r>
                        <a:rPr lang="en-US" sz="1100" b="0" dirty="0"/>
                        <a:t> and validation tool download).</a:t>
                      </a:r>
                      <a:endParaRPr lang="en-US" sz="1100" dirty="0"/>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120" name="Rectangle 45"/>
          <p:cNvSpPr>
            <a:spLocks noChangeArrowheads="1"/>
          </p:cNvSpPr>
          <p:nvPr/>
        </p:nvSpPr>
        <p:spPr bwMode="auto">
          <a:xfrm>
            <a:off x="361950" y="4486275"/>
            <a:ext cx="84010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dirty="0"/>
              <a:t>No registration or log-in credentials are needed.  Simply click on the link below and send/paste/load message into tool to obtain a Validation report.</a:t>
            </a:r>
          </a:p>
          <a:p>
            <a:pPr marL="0" lvl="1"/>
            <a:endParaRPr lang="en-US" sz="1200" b="0" dirty="0"/>
          </a:p>
          <a:p>
            <a:pPr marL="0" lvl="1"/>
            <a:endParaRPr lang="en-US" sz="1200" b="0" dirty="0"/>
          </a:p>
          <a:p>
            <a:pPr marL="0" lvl="1"/>
            <a:r>
              <a:rPr lang="en-US" sz="1200" b="0" dirty="0"/>
              <a:t>NOTE: The Test Tool (.war file) can also be downloaded and installed locally.</a:t>
            </a:r>
          </a:p>
          <a:p>
            <a:pPr marL="0" lvl="1"/>
            <a:r>
              <a:rPr lang="en-US" sz="1200" b="0" dirty="0"/>
              <a:t>NOTE: </a:t>
            </a:r>
            <a:r>
              <a:rPr lang="en-US" sz="1200" dirty="0"/>
              <a:t>Web Application is compatible with Firefox, Chrome, Safari, and Edge</a:t>
            </a:r>
          </a:p>
          <a:p>
            <a:pPr marL="0" lvl="1"/>
            <a:endParaRPr lang="en-US" sz="1200" dirty="0"/>
          </a:p>
          <a:p>
            <a:pPr marL="0" lvl="1"/>
            <a:r>
              <a:rPr lang="en-US" sz="1200" b="0" dirty="0"/>
              <a:t>Register to Google Group at: </a:t>
            </a:r>
            <a:r>
              <a:rPr lang="en-US" sz="1200" dirty="0">
                <a:hlinkClick r:id="rId2"/>
              </a:rPr>
              <a:t>https://groups.google.com/d/forum/hl7v2-syndromic-testing</a:t>
            </a:r>
            <a:r>
              <a:rPr lang="en-US" sz="1200" dirty="0"/>
              <a:t> </a:t>
            </a:r>
            <a:r>
              <a:rPr lang="en-US" sz="1200" b="0" dirty="0"/>
              <a:t>to ask questions and provide feedback. </a:t>
            </a:r>
          </a:p>
        </p:txBody>
      </p:sp>
      <p:sp>
        <p:nvSpPr>
          <p:cNvPr id="4121" name="Rectangle 45"/>
          <p:cNvSpPr>
            <a:spLocks noChangeArrowheads="1"/>
          </p:cNvSpPr>
          <p:nvPr/>
        </p:nvSpPr>
        <p:spPr bwMode="auto">
          <a:xfrm>
            <a:off x="304800" y="762000"/>
            <a:ext cx="883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Syndromic Surveillance (SS) messages created by </a:t>
            </a:r>
            <a:r>
              <a:rPr lang="en-US" sz="1600" dirty="0"/>
              <a:t>H</a:t>
            </a:r>
            <a:r>
              <a:rPr lang="en-US" sz="1600" b="0" dirty="0"/>
              <a:t>ealth IT Modules, and </a:t>
            </a:r>
            <a:r>
              <a:rPr lang="en-US" sz="1600" b="0" dirty="0">
                <a:solidFill>
                  <a:srgbClr val="FF0000"/>
                </a:solidFill>
              </a:rPr>
              <a:t>Context-based Testing </a:t>
            </a:r>
            <a:r>
              <a:rPr lang="en-US" sz="1600" b="0" dirty="0"/>
              <a:t>is intended for ONC </a:t>
            </a:r>
            <a:r>
              <a:rPr lang="en-US" sz="1600" dirty="0"/>
              <a:t>certification.</a:t>
            </a:r>
            <a:endParaRPr lang="en-US" sz="1600" b="0" dirty="0"/>
          </a:p>
          <a:p>
            <a:pPr marL="0" lvl="1"/>
            <a:endParaRPr lang="en-US" sz="1200" b="0" dirty="0"/>
          </a:p>
          <a:p>
            <a:pPr marL="0" lvl="1"/>
            <a:endParaRPr lang="en-US" sz="1200" b="0" dirty="0"/>
          </a:p>
          <a:p>
            <a:pPr marL="0" lvl="1"/>
            <a:endParaRPr lang="en-US" sz="1200" b="0" dirty="0"/>
          </a:p>
        </p:txBody>
      </p:sp>
      <p:sp>
        <p:nvSpPr>
          <p:cNvPr id="4122" name="Rectangle 2"/>
          <p:cNvSpPr txBox="1">
            <a:spLocks noChangeArrowheads="1"/>
          </p:cNvSpPr>
          <p:nvPr/>
        </p:nvSpPr>
        <p:spPr bwMode="auto">
          <a:xfrm>
            <a:off x="276225" y="7620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2800" dirty="0">
                <a:solidFill>
                  <a:srgbClr val="012445"/>
                </a:solidFill>
                <a:latin typeface="Franklin Gothic Demi" pitchFamily="34" charset="0"/>
              </a:rPr>
              <a:t>Syndromic Surveillance Test Suite Overview</a:t>
            </a:r>
          </a:p>
        </p:txBody>
      </p:sp>
      <p:sp>
        <p:nvSpPr>
          <p:cNvPr id="4123" name="Rectangle 2"/>
          <p:cNvSpPr>
            <a:spLocks noGrp="1" noChangeArrowheads="1"/>
          </p:cNvSpPr>
          <p:nvPr>
            <p:ph type="title"/>
          </p:nvPr>
        </p:nvSpPr>
        <p:spPr>
          <a:xfrm>
            <a:off x="381000" y="4886325"/>
            <a:ext cx="4419600" cy="276999"/>
          </a:xfrm>
        </p:spPr>
        <p:txBody>
          <a:bodyPr/>
          <a:lstStyle/>
          <a:p>
            <a:pPr eaLnBrk="1" hangingPunct="1"/>
            <a:r>
              <a:rPr lang="en-US" sz="1200" b="0" dirty="0">
                <a:hlinkClick r:id="rId3"/>
              </a:rPr>
              <a:t>http://hl7v2-ss-r2-testing.nist.gov/</a:t>
            </a:r>
            <a:endParaRPr lang="en-US" sz="1200" b="0" dirty="0">
              <a:latin typeface="+mn-lt"/>
            </a:endParaRPr>
          </a:p>
        </p:txBody>
      </p:sp>
    </p:spTree>
    <p:extLst>
      <p:ext uri="{BB962C8B-B14F-4D97-AF65-F5344CB8AC3E}">
        <p14:creationId xmlns:p14="http://schemas.microsoft.com/office/powerpoint/2010/main" val="915252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66E77C-E454-8B25-1CBB-CDF5244145BE}"/>
              </a:ext>
            </a:extLst>
          </p:cNvPr>
          <p:cNvPicPr>
            <a:picLocks noChangeAspect="1"/>
          </p:cNvPicPr>
          <p:nvPr/>
        </p:nvPicPr>
        <p:blipFill>
          <a:blip r:embed="rId3"/>
          <a:stretch>
            <a:fillRect/>
          </a:stretch>
        </p:blipFill>
        <p:spPr>
          <a:xfrm>
            <a:off x="228600" y="1850116"/>
            <a:ext cx="8688266" cy="3299871"/>
          </a:xfrm>
          <a:prstGeom prst="rect">
            <a:avLst/>
          </a:prstGeom>
          <a:ln>
            <a:solidFill>
              <a:schemeClr val="tx1"/>
            </a:solidFill>
          </a:ln>
        </p:spPr>
      </p:pic>
      <p:cxnSp>
        <p:nvCxnSpPr>
          <p:cNvPr id="69634" name="Straight Connector 31">
            <a:extLst>
              <a:ext uri="{FF2B5EF4-FFF2-40B4-BE49-F238E27FC236}">
                <a16:creationId xmlns:a16="http://schemas.microsoft.com/office/drawing/2014/main" id="{8773BB05-8071-1007-445E-207FBF9025D7}"/>
              </a:ext>
            </a:extLst>
          </p:cNvPr>
          <p:cNvCxnSpPr>
            <a:cxnSpLocks noChangeShapeType="1"/>
            <a:stCxn id="9" idx="3"/>
          </p:cNvCxnSpPr>
          <p:nvPr/>
        </p:nvCxnSpPr>
        <p:spPr bwMode="auto">
          <a:xfrm flipV="1">
            <a:off x="3106740" y="1105527"/>
            <a:ext cx="4513260" cy="3864"/>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9636" name="Group 37">
            <a:extLst>
              <a:ext uri="{FF2B5EF4-FFF2-40B4-BE49-F238E27FC236}">
                <a16:creationId xmlns:a16="http://schemas.microsoft.com/office/drawing/2014/main" id="{065B68B1-033E-FCAE-0949-042814E202A8}"/>
              </a:ext>
            </a:extLst>
          </p:cNvPr>
          <p:cNvGrpSpPr>
            <a:grpSpLocks/>
          </p:cNvGrpSpPr>
          <p:nvPr/>
        </p:nvGrpSpPr>
        <p:grpSpPr bwMode="auto">
          <a:xfrm>
            <a:off x="2448679" y="1382711"/>
            <a:ext cx="3465508" cy="1399387"/>
            <a:chOff x="-1392919" y="3976185"/>
            <a:chExt cx="3673441" cy="1234861"/>
          </a:xfrm>
        </p:grpSpPr>
        <p:sp>
          <p:nvSpPr>
            <p:cNvPr id="30" name="TextBox 29">
              <a:extLst>
                <a:ext uri="{FF2B5EF4-FFF2-40B4-BE49-F238E27FC236}">
                  <a16:creationId xmlns:a16="http://schemas.microsoft.com/office/drawing/2014/main" id="{266EA338-4B9F-AC10-F67F-09C94142AEB8}"/>
                </a:ext>
              </a:extLst>
            </p:cNvPr>
            <p:cNvSpPr txBox="1">
              <a:spLocks noChangeArrowheads="1"/>
            </p:cNvSpPr>
            <p:nvPr/>
          </p:nvSpPr>
          <p:spPr bwMode="auto">
            <a:xfrm>
              <a:off x="-1172480" y="4144288"/>
              <a:ext cx="3453002" cy="298750"/>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View the </a:t>
              </a:r>
              <a:r>
                <a:rPr lang="en-US" altLang="en-US" sz="800" dirty="0"/>
                <a:t>Test Step Outcome</a:t>
              </a:r>
              <a:r>
                <a:rPr lang="en-US" altLang="en-US" sz="800" b="0" dirty="0"/>
                <a:t>; select a different Test Step Outcome from the </a:t>
              </a:r>
              <a:r>
                <a:rPr lang="en-US" altLang="en-US" sz="800" dirty="0"/>
                <a:t>Test Step Outcome dropdown menu </a:t>
              </a:r>
              <a:r>
                <a:rPr lang="en-US" altLang="en-US" sz="800" b="0" dirty="0"/>
                <a:t>if desired.</a:t>
              </a:r>
              <a:endParaRPr lang="en-US" altLang="en-US" sz="800" dirty="0"/>
            </a:p>
          </p:txBody>
        </p:sp>
        <p:cxnSp>
          <p:nvCxnSpPr>
            <p:cNvPr id="69667" name="Straight Connector 88">
              <a:extLst>
                <a:ext uri="{FF2B5EF4-FFF2-40B4-BE49-F238E27FC236}">
                  <a16:creationId xmlns:a16="http://schemas.microsoft.com/office/drawing/2014/main" id="{2484FEE9-1751-A62B-DB61-32D4BBE7B63E}"/>
                </a:ext>
              </a:extLst>
            </p:cNvPr>
            <p:cNvCxnSpPr>
              <a:cxnSpLocks noChangeShapeType="1"/>
            </p:cNvCxnSpPr>
            <p:nvPr/>
          </p:nvCxnSpPr>
          <p:spPr bwMode="auto">
            <a:xfrm>
              <a:off x="-385271" y="4443038"/>
              <a:ext cx="0" cy="768008"/>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Oval 33">
              <a:extLst>
                <a:ext uri="{FF2B5EF4-FFF2-40B4-BE49-F238E27FC236}">
                  <a16:creationId xmlns:a16="http://schemas.microsoft.com/office/drawing/2014/main" id="{76192302-0F25-97CF-5DDD-05CD152F9590}"/>
                </a:ext>
              </a:extLst>
            </p:cNvPr>
            <p:cNvSpPr>
              <a:spLocks noChangeArrowheads="1"/>
            </p:cNvSpPr>
            <p:nvPr/>
          </p:nvSpPr>
          <p:spPr bwMode="auto">
            <a:xfrm>
              <a:off x="-1392919" y="3976185"/>
              <a:ext cx="360109" cy="260559"/>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16</a:t>
              </a:r>
            </a:p>
          </p:txBody>
        </p:sp>
      </p:grpSp>
      <p:sp>
        <p:nvSpPr>
          <p:cNvPr id="39" name="Title 1">
            <a:extLst>
              <a:ext uri="{FF2B5EF4-FFF2-40B4-BE49-F238E27FC236}">
                <a16:creationId xmlns:a16="http://schemas.microsoft.com/office/drawing/2014/main" id="{68F5D180-2819-E33E-42E4-3625FC084FF6}"/>
              </a:ext>
            </a:extLst>
          </p:cNvPr>
          <p:cNvSpPr txBox="1">
            <a:spLocks/>
          </p:cNvSpPr>
          <p:nvPr/>
        </p:nvSpPr>
        <p:spPr bwMode="auto">
          <a:xfrm>
            <a:off x="280988" y="258763"/>
            <a:ext cx="8648700" cy="461962"/>
          </a:xfrm>
          <a:prstGeom prst="rect">
            <a:avLst/>
          </a:prstGeom>
          <a:noFill/>
          <a:ln>
            <a:noFill/>
          </a:ln>
          <a:effectLst/>
        </p:spPr>
        <p:txBody>
          <a:bodyPr>
            <a:spAutoFit/>
          </a:bodyPr>
          <a:lstStyle>
            <a:lvl1pPr algn="l" rtl="0" eaLnBrk="0" fontAlgn="base" hangingPunct="0">
              <a:spcBef>
                <a:spcPct val="0"/>
              </a:spcBef>
              <a:spcAft>
                <a:spcPct val="0"/>
              </a:spcAft>
              <a:defRPr sz="2400" b="1">
                <a:solidFill>
                  <a:srgbClr val="012445"/>
                </a:solidFill>
                <a:latin typeface="+mj-lt"/>
                <a:ea typeface="ＭＳ Ｐゴシック" pitchFamily="34" charset="-128"/>
                <a:cs typeface="+mj-cs"/>
              </a:defRPr>
            </a:lvl1pPr>
            <a:lvl2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2pPr>
            <a:lvl3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3pPr>
            <a:lvl4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4pPr>
            <a:lvl5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a:lstStyle>
          <a:p>
            <a:pPr>
              <a:defRPr/>
            </a:pPr>
            <a:r>
              <a:rPr lang="en-US" kern="0" dirty="0">
                <a:ea typeface="ＭＳ Ｐゴシック" charset="0"/>
              </a:rPr>
              <a:t>Context-based Test Case Level Testing (4)</a:t>
            </a:r>
            <a:endParaRPr lang="en-US" kern="0" dirty="0">
              <a:solidFill>
                <a:schemeClr val="accent2">
                  <a:lumMod val="50000"/>
                </a:schemeClr>
              </a:solidFill>
              <a:ea typeface="ＭＳ Ｐゴシック" charset="0"/>
            </a:endParaRPr>
          </a:p>
        </p:txBody>
      </p:sp>
      <p:cxnSp>
        <p:nvCxnSpPr>
          <p:cNvPr id="69640" name="Straight Connector 43">
            <a:extLst>
              <a:ext uri="{FF2B5EF4-FFF2-40B4-BE49-F238E27FC236}">
                <a16:creationId xmlns:a16="http://schemas.microsoft.com/office/drawing/2014/main" id="{939A4DE2-9B13-DB1B-DFEF-CD63238D0734}"/>
              </a:ext>
            </a:extLst>
          </p:cNvPr>
          <p:cNvCxnSpPr>
            <a:cxnSpLocks noChangeShapeType="1"/>
          </p:cNvCxnSpPr>
          <p:nvPr/>
        </p:nvCxnSpPr>
        <p:spPr bwMode="auto">
          <a:xfrm>
            <a:off x="7620000" y="1688306"/>
            <a:ext cx="0" cy="2268538"/>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9641" name="Group 44">
            <a:extLst>
              <a:ext uri="{FF2B5EF4-FFF2-40B4-BE49-F238E27FC236}">
                <a16:creationId xmlns:a16="http://schemas.microsoft.com/office/drawing/2014/main" id="{7A9D76F0-C3D4-4AC2-8543-162AB9256E95}"/>
              </a:ext>
            </a:extLst>
          </p:cNvPr>
          <p:cNvGrpSpPr>
            <a:grpSpLocks/>
          </p:cNvGrpSpPr>
          <p:nvPr/>
        </p:nvGrpSpPr>
        <p:grpSpPr bwMode="auto">
          <a:xfrm>
            <a:off x="5237821" y="3048633"/>
            <a:ext cx="2265363" cy="1980568"/>
            <a:chOff x="5046904" y="2154159"/>
            <a:chExt cx="2267043" cy="1981199"/>
          </a:xfrm>
        </p:grpSpPr>
        <p:grpSp>
          <p:nvGrpSpPr>
            <p:cNvPr id="69656" name="Group 3">
              <a:extLst>
                <a:ext uri="{FF2B5EF4-FFF2-40B4-BE49-F238E27FC236}">
                  <a16:creationId xmlns:a16="http://schemas.microsoft.com/office/drawing/2014/main" id="{27BC3ECE-8C9A-6D40-72C6-8AF5A203B3C5}"/>
                </a:ext>
              </a:extLst>
            </p:cNvPr>
            <p:cNvGrpSpPr>
              <a:grpSpLocks/>
            </p:cNvGrpSpPr>
            <p:nvPr/>
          </p:nvGrpSpPr>
          <p:grpSpPr bwMode="auto">
            <a:xfrm>
              <a:off x="5046904" y="3704683"/>
              <a:ext cx="2267043" cy="430675"/>
              <a:chOff x="6004144" y="1645183"/>
              <a:chExt cx="2267366" cy="430605"/>
            </a:xfrm>
          </p:grpSpPr>
          <p:sp>
            <p:nvSpPr>
              <p:cNvPr id="48" name="Rectangle 3">
                <a:extLst>
                  <a:ext uri="{FF2B5EF4-FFF2-40B4-BE49-F238E27FC236}">
                    <a16:creationId xmlns:a16="http://schemas.microsoft.com/office/drawing/2014/main" id="{BE287326-CDF0-1361-FB18-72102120154C}"/>
                  </a:ext>
                </a:extLst>
              </p:cNvPr>
              <p:cNvSpPr txBox="1">
                <a:spLocks noChangeArrowheads="1"/>
              </p:cNvSpPr>
              <p:nvPr/>
            </p:nvSpPr>
            <p:spPr bwMode="auto">
              <a:xfrm>
                <a:off x="6218646" y="1737597"/>
                <a:ext cx="2052864" cy="338191"/>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solidFill>
                      <a:srgbClr val="000000"/>
                    </a:solidFill>
                  </a:rPr>
                  <a:t>Click on the </a:t>
                </a:r>
                <a:r>
                  <a:rPr lang="en-US" altLang="en-US" sz="800" dirty="0">
                    <a:solidFill>
                      <a:srgbClr val="000000"/>
                    </a:solidFill>
                  </a:rPr>
                  <a:t>Test Summary </a:t>
                </a:r>
                <a:r>
                  <a:rPr lang="en-US" altLang="en-US" sz="800" b="0" dirty="0">
                    <a:solidFill>
                      <a:srgbClr val="000000"/>
                    </a:solidFill>
                  </a:rPr>
                  <a:t>button to complete the testing for this </a:t>
                </a:r>
                <a:r>
                  <a:rPr lang="en-US" altLang="en-US" sz="800" dirty="0">
                    <a:solidFill>
                      <a:srgbClr val="000000"/>
                    </a:solidFill>
                  </a:rPr>
                  <a:t>Test Case.</a:t>
                </a:r>
                <a:endParaRPr lang="en-US" altLang="en-US" sz="800" b="0" dirty="0">
                  <a:solidFill>
                    <a:srgbClr val="FF0000"/>
                  </a:solidFill>
                </a:endParaRPr>
              </a:p>
            </p:txBody>
          </p:sp>
          <p:sp>
            <p:nvSpPr>
              <p:cNvPr id="49" name="Oval 48">
                <a:extLst>
                  <a:ext uri="{FF2B5EF4-FFF2-40B4-BE49-F238E27FC236}">
                    <a16:creationId xmlns:a16="http://schemas.microsoft.com/office/drawing/2014/main" id="{EB0B57F0-521E-2104-7538-C02345184BB2}"/>
                  </a:ext>
                </a:extLst>
              </p:cNvPr>
              <p:cNvSpPr>
                <a:spLocks noChangeArrowheads="1"/>
              </p:cNvSpPr>
              <p:nvPr/>
            </p:nvSpPr>
            <p:spPr bwMode="auto">
              <a:xfrm>
                <a:off x="6004144" y="1645508"/>
                <a:ext cx="287592" cy="279443"/>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19</a:t>
                </a:r>
              </a:p>
            </p:txBody>
          </p:sp>
        </p:grpSp>
        <p:cxnSp>
          <p:nvCxnSpPr>
            <p:cNvPr id="69657" name="Straight Connector 43">
              <a:extLst>
                <a:ext uri="{FF2B5EF4-FFF2-40B4-BE49-F238E27FC236}">
                  <a16:creationId xmlns:a16="http://schemas.microsoft.com/office/drawing/2014/main" id="{A3905687-E2CB-D9DF-281F-BBF607D8808D}"/>
                </a:ext>
              </a:extLst>
            </p:cNvPr>
            <p:cNvCxnSpPr>
              <a:cxnSpLocks noChangeShapeType="1"/>
            </p:cNvCxnSpPr>
            <p:nvPr/>
          </p:nvCxnSpPr>
          <p:spPr bwMode="auto">
            <a:xfrm flipV="1">
              <a:off x="6287661" y="2154159"/>
              <a:ext cx="0" cy="1627138"/>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9642" name="Group 50">
            <a:extLst>
              <a:ext uri="{FF2B5EF4-FFF2-40B4-BE49-F238E27FC236}">
                <a16:creationId xmlns:a16="http://schemas.microsoft.com/office/drawing/2014/main" id="{CC415347-F361-E20B-0A75-0B329DF2DC97}"/>
              </a:ext>
            </a:extLst>
          </p:cNvPr>
          <p:cNvGrpSpPr>
            <a:grpSpLocks/>
          </p:cNvGrpSpPr>
          <p:nvPr/>
        </p:nvGrpSpPr>
        <p:grpSpPr bwMode="auto">
          <a:xfrm>
            <a:off x="898476" y="3210371"/>
            <a:ext cx="2508452" cy="2522822"/>
            <a:chOff x="4222502" y="1343429"/>
            <a:chExt cx="2507639" cy="2520464"/>
          </a:xfrm>
        </p:grpSpPr>
        <p:grpSp>
          <p:nvGrpSpPr>
            <p:cNvPr id="69652" name="Group 3">
              <a:extLst>
                <a:ext uri="{FF2B5EF4-FFF2-40B4-BE49-F238E27FC236}">
                  <a16:creationId xmlns:a16="http://schemas.microsoft.com/office/drawing/2014/main" id="{AF3E123B-371F-9CE0-8360-4105658E7D2C}"/>
                </a:ext>
              </a:extLst>
            </p:cNvPr>
            <p:cNvGrpSpPr>
              <a:grpSpLocks/>
            </p:cNvGrpSpPr>
            <p:nvPr/>
          </p:nvGrpSpPr>
          <p:grpSpPr bwMode="auto">
            <a:xfrm>
              <a:off x="4394098" y="3310374"/>
              <a:ext cx="2336043" cy="553519"/>
              <a:chOff x="5351253" y="1250937"/>
              <a:chExt cx="2336384" cy="553429"/>
            </a:xfrm>
          </p:grpSpPr>
          <p:sp>
            <p:nvSpPr>
              <p:cNvPr id="54" name="Rectangle 3">
                <a:extLst>
                  <a:ext uri="{FF2B5EF4-FFF2-40B4-BE49-F238E27FC236}">
                    <a16:creationId xmlns:a16="http://schemas.microsoft.com/office/drawing/2014/main" id="{81065AE1-7DBF-5B3E-BC26-A65441D5A051}"/>
                  </a:ext>
                </a:extLst>
              </p:cNvPr>
              <p:cNvSpPr txBox="1">
                <a:spLocks noChangeArrowheads="1"/>
              </p:cNvSpPr>
              <p:nvPr/>
            </p:nvSpPr>
            <p:spPr bwMode="auto">
              <a:xfrm>
                <a:off x="5486166" y="1342911"/>
                <a:ext cx="2201471" cy="46145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solidFill>
                      <a:srgbClr val="000000"/>
                    </a:solidFill>
                  </a:rPr>
                  <a:t>Click on the </a:t>
                </a:r>
                <a:r>
                  <a:rPr lang="en-US" altLang="en-US" sz="800" dirty="0">
                    <a:solidFill>
                      <a:srgbClr val="000000"/>
                    </a:solidFill>
                  </a:rPr>
                  <a:t>Report</a:t>
                </a:r>
                <a:r>
                  <a:rPr lang="en-US" altLang="en-US" sz="800" b="0" dirty="0">
                    <a:solidFill>
                      <a:srgbClr val="000000"/>
                    </a:solidFill>
                  </a:rPr>
                  <a:t> tab or the </a:t>
                </a:r>
                <a:r>
                  <a:rPr lang="en-US" altLang="en-US" sz="800" dirty="0">
                    <a:solidFill>
                      <a:srgbClr val="000000"/>
                    </a:solidFill>
                  </a:rPr>
                  <a:t>Report</a:t>
                </a:r>
                <a:r>
                  <a:rPr lang="en-US" altLang="en-US" sz="800" b="0" dirty="0">
                    <a:solidFill>
                      <a:srgbClr val="000000"/>
                    </a:solidFill>
                  </a:rPr>
                  <a:t> button to view and generate the </a:t>
                </a:r>
                <a:r>
                  <a:rPr lang="en-US" altLang="en-US" sz="800" dirty="0">
                    <a:solidFill>
                      <a:srgbClr val="000000"/>
                    </a:solidFill>
                  </a:rPr>
                  <a:t>Validation Result Report </a:t>
                </a:r>
                <a:r>
                  <a:rPr lang="en-US" altLang="en-US" sz="800" b="0" dirty="0">
                    <a:solidFill>
                      <a:srgbClr val="000000"/>
                    </a:solidFill>
                  </a:rPr>
                  <a:t>for this </a:t>
                </a:r>
                <a:r>
                  <a:rPr lang="en-US" altLang="en-US" sz="800" dirty="0">
                    <a:solidFill>
                      <a:srgbClr val="000000"/>
                    </a:solidFill>
                  </a:rPr>
                  <a:t>Test Step</a:t>
                </a:r>
                <a:r>
                  <a:rPr lang="en-US" altLang="ja-JP" sz="800" b="0" dirty="0">
                    <a:solidFill>
                      <a:srgbClr val="000000"/>
                    </a:solidFill>
                  </a:rPr>
                  <a:t>.</a:t>
                </a:r>
                <a:endParaRPr lang="en-US" altLang="en-US" sz="800" b="0" dirty="0">
                  <a:solidFill>
                    <a:srgbClr val="FF0000"/>
                  </a:solidFill>
                </a:endParaRPr>
              </a:p>
            </p:txBody>
          </p:sp>
          <p:sp>
            <p:nvSpPr>
              <p:cNvPr id="55" name="Oval 54">
                <a:extLst>
                  <a:ext uri="{FF2B5EF4-FFF2-40B4-BE49-F238E27FC236}">
                    <a16:creationId xmlns:a16="http://schemas.microsoft.com/office/drawing/2014/main" id="{A964ED4E-0DF9-33BC-3FE4-9FEEE6774FB4}"/>
                  </a:ext>
                </a:extLst>
              </p:cNvPr>
              <p:cNvSpPr>
                <a:spLocks noChangeArrowheads="1"/>
              </p:cNvSpPr>
              <p:nvPr/>
            </p:nvSpPr>
            <p:spPr bwMode="auto">
              <a:xfrm>
                <a:off x="5351253" y="1250937"/>
                <a:ext cx="287286" cy="279093"/>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18</a:t>
                </a:r>
              </a:p>
            </p:txBody>
          </p:sp>
        </p:grpSp>
        <p:cxnSp>
          <p:nvCxnSpPr>
            <p:cNvPr id="69653" name="Straight Connector 43">
              <a:extLst>
                <a:ext uri="{FF2B5EF4-FFF2-40B4-BE49-F238E27FC236}">
                  <a16:creationId xmlns:a16="http://schemas.microsoft.com/office/drawing/2014/main" id="{607FD9AB-893F-1244-C094-A527D2720B80}"/>
                </a:ext>
              </a:extLst>
            </p:cNvPr>
            <p:cNvCxnSpPr>
              <a:cxnSpLocks noChangeShapeType="1"/>
              <a:stCxn id="54" idx="0"/>
            </p:cNvCxnSpPr>
            <p:nvPr/>
          </p:nvCxnSpPr>
          <p:spPr bwMode="auto">
            <a:xfrm flipH="1" flipV="1">
              <a:off x="4222502" y="1343429"/>
              <a:ext cx="1407065" cy="2058934"/>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9644" name="Straight Connector 43">
            <a:extLst>
              <a:ext uri="{FF2B5EF4-FFF2-40B4-BE49-F238E27FC236}">
                <a16:creationId xmlns:a16="http://schemas.microsoft.com/office/drawing/2014/main" id="{AB685751-7179-087F-D9DC-2A0E2BCF3BBC}"/>
              </a:ext>
            </a:extLst>
          </p:cNvPr>
          <p:cNvCxnSpPr>
            <a:cxnSpLocks noChangeShapeType="1"/>
          </p:cNvCxnSpPr>
          <p:nvPr/>
        </p:nvCxnSpPr>
        <p:spPr bwMode="auto">
          <a:xfrm flipV="1">
            <a:off x="8610600" y="4828350"/>
            <a:ext cx="0" cy="673862"/>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45" name="Straight Connector 31">
            <a:extLst>
              <a:ext uri="{FF2B5EF4-FFF2-40B4-BE49-F238E27FC236}">
                <a16:creationId xmlns:a16="http://schemas.microsoft.com/office/drawing/2014/main" id="{B5D10F19-3A3F-251E-B68F-BFD942EC0AE8}"/>
              </a:ext>
            </a:extLst>
          </p:cNvPr>
          <p:cNvCxnSpPr>
            <a:cxnSpLocks noChangeShapeType="1"/>
          </p:cNvCxnSpPr>
          <p:nvPr/>
        </p:nvCxnSpPr>
        <p:spPr bwMode="auto">
          <a:xfrm>
            <a:off x="3406928" y="5486400"/>
            <a:ext cx="5203672" cy="0"/>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 name="Group 6">
            <a:extLst>
              <a:ext uri="{FF2B5EF4-FFF2-40B4-BE49-F238E27FC236}">
                <a16:creationId xmlns:a16="http://schemas.microsoft.com/office/drawing/2014/main" id="{7068689E-2FC4-E499-CBC4-329F488D78A8}"/>
              </a:ext>
            </a:extLst>
          </p:cNvPr>
          <p:cNvGrpSpPr/>
          <p:nvPr/>
        </p:nvGrpSpPr>
        <p:grpSpPr>
          <a:xfrm>
            <a:off x="444501" y="738858"/>
            <a:ext cx="2662239" cy="601365"/>
            <a:chOff x="6519571" y="5437513"/>
            <a:chExt cx="2662239" cy="601365"/>
          </a:xfrm>
        </p:grpSpPr>
        <p:sp>
          <p:nvSpPr>
            <p:cNvPr id="9" name="TextBox 8">
              <a:extLst>
                <a:ext uri="{FF2B5EF4-FFF2-40B4-BE49-F238E27FC236}">
                  <a16:creationId xmlns:a16="http://schemas.microsoft.com/office/drawing/2014/main" id="{B4D82B9A-985B-0C6C-17E6-5143A7381BCF}"/>
                </a:ext>
              </a:extLst>
            </p:cNvPr>
            <p:cNvSpPr txBox="1">
              <a:spLocks noChangeArrowheads="1"/>
            </p:cNvSpPr>
            <p:nvPr/>
          </p:nvSpPr>
          <p:spPr bwMode="auto">
            <a:xfrm>
              <a:off x="6675146" y="5577213"/>
              <a:ext cx="2506664" cy="461665"/>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defRPr/>
              </a:pPr>
              <a:r>
                <a:rPr lang="en-US" sz="800" b="0" dirty="0"/>
                <a:t>Copy/paste, or click on </a:t>
              </a:r>
              <a:r>
                <a:rPr lang="en-US" sz="800" dirty="0"/>
                <a:t>Browse </a:t>
              </a:r>
              <a:r>
                <a:rPr lang="en-US" sz="800" b="0" dirty="0"/>
                <a:t>button to find test message, to upload test message into </a:t>
              </a:r>
              <a:r>
                <a:rPr lang="en-US" sz="800" dirty="0"/>
                <a:t>Message Content </a:t>
              </a:r>
              <a:r>
                <a:rPr lang="en-US" sz="800" b="0" dirty="0"/>
                <a:t>window and initiate validation.</a:t>
              </a:r>
            </a:p>
          </p:txBody>
        </p:sp>
        <p:sp>
          <p:nvSpPr>
            <p:cNvPr id="10" name="Oval 9">
              <a:extLst>
                <a:ext uri="{FF2B5EF4-FFF2-40B4-BE49-F238E27FC236}">
                  <a16:creationId xmlns:a16="http://schemas.microsoft.com/office/drawing/2014/main" id="{92EB4F77-E60B-EF42-EF13-350FBFEC6E9D}"/>
                </a:ext>
              </a:extLst>
            </p:cNvPr>
            <p:cNvSpPr>
              <a:spLocks noChangeArrowheads="1"/>
            </p:cNvSpPr>
            <p:nvPr/>
          </p:nvSpPr>
          <p:spPr bwMode="auto">
            <a:xfrm>
              <a:off x="6519571" y="5437513"/>
              <a:ext cx="271463" cy="27940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15</a:t>
              </a:r>
            </a:p>
          </p:txBody>
        </p:sp>
      </p:grpSp>
      <p:cxnSp>
        <p:nvCxnSpPr>
          <p:cNvPr id="8" name="Straight Connector 9">
            <a:extLst>
              <a:ext uri="{FF2B5EF4-FFF2-40B4-BE49-F238E27FC236}">
                <a16:creationId xmlns:a16="http://schemas.microsoft.com/office/drawing/2014/main" id="{43CC145D-ABC0-F561-6F8D-1AD60A5EE06E}"/>
              </a:ext>
            </a:extLst>
          </p:cNvPr>
          <p:cNvCxnSpPr>
            <a:cxnSpLocks noChangeShapeType="1"/>
          </p:cNvCxnSpPr>
          <p:nvPr/>
        </p:nvCxnSpPr>
        <p:spPr bwMode="auto">
          <a:xfrm>
            <a:off x="8435973" y="2822575"/>
            <a:ext cx="0" cy="452114"/>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31">
            <a:extLst>
              <a:ext uri="{FF2B5EF4-FFF2-40B4-BE49-F238E27FC236}">
                <a16:creationId xmlns:a16="http://schemas.microsoft.com/office/drawing/2014/main" id="{234DC269-82A4-33E3-67AF-41C1ABA4F9AC}"/>
              </a:ext>
            </a:extLst>
          </p:cNvPr>
          <p:cNvCxnSpPr>
            <a:cxnSpLocks noChangeShapeType="1"/>
          </p:cNvCxnSpPr>
          <p:nvPr/>
        </p:nvCxnSpPr>
        <p:spPr bwMode="auto">
          <a:xfrm>
            <a:off x="7611402" y="2822575"/>
            <a:ext cx="824571" cy="0"/>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31">
            <a:extLst>
              <a:ext uri="{FF2B5EF4-FFF2-40B4-BE49-F238E27FC236}">
                <a16:creationId xmlns:a16="http://schemas.microsoft.com/office/drawing/2014/main" id="{17F45252-00B5-7BCF-F5DF-43288F43AAE2}"/>
              </a:ext>
            </a:extLst>
          </p:cNvPr>
          <p:cNvCxnSpPr>
            <a:cxnSpLocks noChangeShapeType="1"/>
          </p:cNvCxnSpPr>
          <p:nvPr/>
        </p:nvCxnSpPr>
        <p:spPr bwMode="auto">
          <a:xfrm flipV="1">
            <a:off x="7620000" y="1105527"/>
            <a:ext cx="0" cy="1717048"/>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9671" name="Group 14">
            <a:extLst>
              <a:ext uri="{FF2B5EF4-FFF2-40B4-BE49-F238E27FC236}">
                <a16:creationId xmlns:a16="http://schemas.microsoft.com/office/drawing/2014/main" id="{50712E13-A5C6-7371-2D78-89B5A02BFC7B}"/>
              </a:ext>
            </a:extLst>
          </p:cNvPr>
          <p:cNvGrpSpPr>
            <a:grpSpLocks/>
          </p:cNvGrpSpPr>
          <p:nvPr/>
        </p:nvGrpSpPr>
        <p:grpSpPr bwMode="auto">
          <a:xfrm>
            <a:off x="1844652" y="3946083"/>
            <a:ext cx="2236632" cy="753043"/>
            <a:chOff x="1989972" y="4404037"/>
            <a:chExt cx="2237279" cy="753215"/>
          </a:xfrm>
        </p:grpSpPr>
        <p:sp>
          <p:nvSpPr>
            <p:cNvPr id="69672" name="TextBox 10">
              <a:extLst>
                <a:ext uri="{FF2B5EF4-FFF2-40B4-BE49-F238E27FC236}">
                  <a16:creationId xmlns:a16="http://schemas.microsoft.com/office/drawing/2014/main" id="{12B5BFA8-551C-E243-9422-4AD7A60C6301}"/>
                </a:ext>
              </a:extLst>
            </p:cNvPr>
            <p:cNvSpPr txBox="1">
              <a:spLocks noChangeArrowheads="1"/>
            </p:cNvSpPr>
            <p:nvPr/>
          </p:nvSpPr>
          <p:spPr bwMode="auto">
            <a:xfrm>
              <a:off x="2191642" y="4539006"/>
              <a:ext cx="2035609" cy="338631"/>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ea typeface="+mn-ea"/>
                </a:rPr>
                <a:t>View validation results in the </a:t>
              </a:r>
              <a:r>
                <a:rPr lang="en-US" b="1" dirty="0">
                  <a:latin typeface="Arial" charset="0"/>
                  <a:ea typeface="+mn-ea"/>
                </a:rPr>
                <a:t>Message Validation Results </a:t>
              </a:r>
              <a:r>
                <a:rPr lang="en-US" dirty="0">
                  <a:latin typeface="Arial" charset="0"/>
                  <a:ea typeface="+mn-ea"/>
                </a:rPr>
                <a:t>window.</a:t>
              </a:r>
            </a:p>
          </p:txBody>
        </p:sp>
        <p:sp>
          <p:nvSpPr>
            <p:cNvPr id="69673" name="Oval 69672">
              <a:extLst>
                <a:ext uri="{FF2B5EF4-FFF2-40B4-BE49-F238E27FC236}">
                  <a16:creationId xmlns:a16="http://schemas.microsoft.com/office/drawing/2014/main" id="{DB1019BD-8BD7-135C-E2F1-0172281E51BF}"/>
                </a:ext>
              </a:extLst>
            </p:cNvPr>
            <p:cNvSpPr>
              <a:spLocks noChangeArrowheads="1"/>
            </p:cNvSpPr>
            <p:nvPr/>
          </p:nvSpPr>
          <p:spPr bwMode="auto">
            <a:xfrm>
              <a:off x="1989972" y="4404037"/>
              <a:ext cx="309652" cy="268349"/>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17</a:t>
              </a:r>
            </a:p>
          </p:txBody>
        </p:sp>
        <p:cxnSp>
          <p:nvCxnSpPr>
            <p:cNvPr id="69674" name="Straight Connector 33">
              <a:extLst>
                <a:ext uri="{FF2B5EF4-FFF2-40B4-BE49-F238E27FC236}">
                  <a16:creationId xmlns:a16="http://schemas.microsoft.com/office/drawing/2014/main" id="{64283F8F-75CA-CCD0-3D27-8254F2FAEB6A}"/>
                </a:ext>
              </a:extLst>
            </p:cNvPr>
            <p:cNvCxnSpPr>
              <a:cxnSpLocks noChangeShapeType="1"/>
            </p:cNvCxnSpPr>
            <p:nvPr/>
          </p:nvCxnSpPr>
          <p:spPr bwMode="auto">
            <a:xfrm>
              <a:off x="2451449" y="4871224"/>
              <a:ext cx="199315" cy="286028"/>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9685" name="Group 69684">
            <a:extLst>
              <a:ext uri="{FF2B5EF4-FFF2-40B4-BE49-F238E27FC236}">
                <a16:creationId xmlns:a16="http://schemas.microsoft.com/office/drawing/2014/main" id="{7BB20B99-0C2B-CA8B-EA5E-8928B92AB42C}"/>
              </a:ext>
            </a:extLst>
          </p:cNvPr>
          <p:cNvGrpSpPr/>
          <p:nvPr/>
        </p:nvGrpSpPr>
        <p:grpSpPr>
          <a:xfrm>
            <a:off x="7673881" y="846017"/>
            <a:ext cx="1340035" cy="1820983"/>
            <a:chOff x="7673881" y="846017"/>
            <a:chExt cx="1340035" cy="1820983"/>
          </a:xfrm>
        </p:grpSpPr>
        <p:grpSp>
          <p:nvGrpSpPr>
            <p:cNvPr id="69646" name="Group 26">
              <a:extLst>
                <a:ext uri="{FF2B5EF4-FFF2-40B4-BE49-F238E27FC236}">
                  <a16:creationId xmlns:a16="http://schemas.microsoft.com/office/drawing/2014/main" id="{3F3605DD-6780-5722-46B0-432FC6CBB516}"/>
                </a:ext>
              </a:extLst>
            </p:cNvPr>
            <p:cNvGrpSpPr>
              <a:grpSpLocks/>
            </p:cNvGrpSpPr>
            <p:nvPr/>
          </p:nvGrpSpPr>
          <p:grpSpPr bwMode="auto">
            <a:xfrm>
              <a:off x="7673881" y="846017"/>
              <a:ext cx="1340035" cy="829151"/>
              <a:chOff x="6588653" y="763717"/>
              <a:chExt cx="1340794" cy="829927"/>
            </a:xfrm>
          </p:grpSpPr>
          <p:sp>
            <p:nvSpPr>
              <p:cNvPr id="74" name="TextBox 73">
                <a:extLst>
                  <a:ext uri="{FF2B5EF4-FFF2-40B4-BE49-F238E27FC236}">
                    <a16:creationId xmlns:a16="http://schemas.microsoft.com/office/drawing/2014/main" id="{877237F3-0DD5-26D9-7F35-61D741A012EB}"/>
                  </a:ext>
                </a:extLst>
              </p:cNvPr>
              <p:cNvSpPr txBox="1">
                <a:spLocks noChangeArrowheads="1"/>
              </p:cNvSpPr>
              <p:nvPr/>
            </p:nvSpPr>
            <p:spPr bwMode="auto">
              <a:xfrm>
                <a:off x="6772907" y="854289"/>
                <a:ext cx="1156540" cy="739355"/>
              </a:xfrm>
              <a:prstGeom prst="rect">
                <a:avLst/>
              </a:prstGeom>
              <a:solidFill>
                <a:srgbClr val="CCFFCC"/>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700" dirty="0"/>
                  <a:t>Test Status </a:t>
                </a:r>
                <a:r>
                  <a:rPr lang="en-US" altLang="en-US" sz="700" b="0" dirty="0"/>
                  <a:t>displays “In Progress” and </a:t>
                </a:r>
                <a:r>
                  <a:rPr lang="en-US" altLang="en-US" sz="700" dirty="0"/>
                  <a:t>Test Case Result </a:t>
                </a:r>
                <a:r>
                  <a:rPr lang="en-US" altLang="en-US" sz="700" b="0" dirty="0"/>
                  <a:t>displays “Not Available” until </a:t>
                </a:r>
                <a:r>
                  <a:rPr lang="en-US" altLang="en-US" sz="700" dirty="0"/>
                  <a:t>Test</a:t>
                </a:r>
                <a:r>
                  <a:rPr lang="en-US" altLang="en-US" sz="700" b="0" dirty="0"/>
                  <a:t> </a:t>
                </a:r>
                <a:r>
                  <a:rPr lang="en-US" altLang="en-US" sz="700" dirty="0"/>
                  <a:t>Summary</a:t>
                </a:r>
                <a:r>
                  <a:rPr lang="en-US" altLang="en-US" sz="700" b="0" dirty="0"/>
                  <a:t> button is clicked.</a:t>
                </a:r>
                <a:endParaRPr lang="en-US" altLang="en-US" sz="700" dirty="0"/>
              </a:p>
            </p:txBody>
          </p:sp>
          <p:sp>
            <p:nvSpPr>
              <p:cNvPr id="73" name="Oval 72">
                <a:extLst>
                  <a:ext uri="{FF2B5EF4-FFF2-40B4-BE49-F238E27FC236}">
                    <a16:creationId xmlns:a16="http://schemas.microsoft.com/office/drawing/2014/main" id="{63FE8D58-DC78-445B-A16E-481593BBE5C0}"/>
                  </a:ext>
                </a:extLst>
              </p:cNvPr>
              <p:cNvSpPr>
                <a:spLocks noChangeArrowheads="1"/>
              </p:cNvSpPr>
              <p:nvPr/>
            </p:nvSpPr>
            <p:spPr bwMode="auto">
              <a:xfrm>
                <a:off x="6588653" y="763717"/>
                <a:ext cx="273205" cy="279661"/>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800" b="0" i="1" dirty="0">
                    <a:solidFill>
                      <a:schemeClr val="bg1"/>
                    </a:solidFill>
                  </a:rPr>
                  <a:t>info</a:t>
                </a:r>
                <a:endParaRPr lang="en-US" sz="1200" b="0" dirty="0">
                  <a:solidFill>
                    <a:schemeClr val="bg1"/>
                  </a:solidFill>
                  <a:latin typeface="+mj-lt"/>
                  <a:ea typeface="+mn-ea"/>
                </a:endParaRPr>
              </a:p>
            </p:txBody>
          </p:sp>
        </p:grpSp>
        <p:cxnSp>
          <p:nvCxnSpPr>
            <p:cNvPr id="69647" name="Straight Connector 88">
              <a:extLst>
                <a:ext uri="{FF2B5EF4-FFF2-40B4-BE49-F238E27FC236}">
                  <a16:creationId xmlns:a16="http://schemas.microsoft.com/office/drawing/2014/main" id="{33E06B95-B06A-0635-80AA-429E9EBA298E}"/>
                </a:ext>
              </a:extLst>
            </p:cNvPr>
            <p:cNvCxnSpPr>
              <a:cxnSpLocks noChangeShapeType="1"/>
            </p:cNvCxnSpPr>
            <p:nvPr/>
          </p:nvCxnSpPr>
          <p:spPr bwMode="auto">
            <a:xfrm>
              <a:off x="8382000" y="1675168"/>
              <a:ext cx="0" cy="991832"/>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83" name="Straight Connector 88">
              <a:extLst>
                <a:ext uri="{FF2B5EF4-FFF2-40B4-BE49-F238E27FC236}">
                  <a16:creationId xmlns:a16="http://schemas.microsoft.com/office/drawing/2014/main" id="{A31CBDA8-971A-D217-9304-E9B22FFE42EA}"/>
                </a:ext>
              </a:extLst>
            </p:cNvPr>
            <p:cNvCxnSpPr>
              <a:cxnSpLocks noChangeShapeType="1"/>
            </p:cNvCxnSpPr>
            <p:nvPr/>
          </p:nvCxnSpPr>
          <p:spPr bwMode="auto">
            <a:xfrm>
              <a:off x="8382000" y="2057400"/>
              <a:ext cx="0" cy="45720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 name="Group 6">
            <a:extLst>
              <a:ext uri="{FF2B5EF4-FFF2-40B4-BE49-F238E27FC236}">
                <a16:creationId xmlns:a16="http://schemas.microsoft.com/office/drawing/2014/main" id="{506A3E3F-FAB5-2EC1-3115-372933095975}"/>
              </a:ext>
            </a:extLst>
          </p:cNvPr>
          <p:cNvGrpSpPr>
            <a:grpSpLocks/>
          </p:cNvGrpSpPr>
          <p:nvPr/>
        </p:nvGrpSpPr>
        <p:grpSpPr bwMode="auto">
          <a:xfrm>
            <a:off x="6087229" y="1201466"/>
            <a:ext cx="1463445" cy="1621109"/>
            <a:chOff x="7543609" y="806464"/>
            <a:chExt cx="1462911" cy="1620575"/>
          </a:xfrm>
        </p:grpSpPr>
        <p:grpSp>
          <p:nvGrpSpPr>
            <p:cNvPr id="33" name="Group 14">
              <a:extLst>
                <a:ext uri="{FF2B5EF4-FFF2-40B4-BE49-F238E27FC236}">
                  <a16:creationId xmlns:a16="http://schemas.microsoft.com/office/drawing/2014/main" id="{E403EAA1-9174-DE0C-9592-6C09C256791A}"/>
                </a:ext>
              </a:extLst>
            </p:cNvPr>
            <p:cNvGrpSpPr>
              <a:grpSpLocks/>
            </p:cNvGrpSpPr>
            <p:nvPr/>
          </p:nvGrpSpPr>
          <p:grpSpPr bwMode="auto">
            <a:xfrm>
              <a:off x="7543609" y="926929"/>
              <a:ext cx="1462911" cy="1500110"/>
              <a:chOff x="1516355" y="5329359"/>
              <a:chExt cx="1460952" cy="1500379"/>
            </a:xfrm>
          </p:grpSpPr>
          <p:cxnSp>
            <p:nvCxnSpPr>
              <p:cNvPr id="38" name="Straight Connector 33">
                <a:extLst>
                  <a:ext uri="{FF2B5EF4-FFF2-40B4-BE49-F238E27FC236}">
                    <a16:creationId xmlns:a16="http://schemas.microsoft.com/office/drawing/2014/main" id="{8B293952-F006-E1EB-5F37-F36EA1E07858}"/>
                  </a:ext>
                </a:extLst>
              </p:cNvPr>
              <p:cNvCxnSpPr>
                <a:cxnSpLocks noChangeShapeType="1"/>
              </p:cNvCxnSpPr>
              <p:nvPr/>
            </p:nvCxnSpPr>
            <p:spPr bwMode="auto">
              <a:xfrm flipH="1">
                <a:off x="1516355" y="5881659"/>
                <a:ext cx="629881" cy="948079"/>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10">
                <a:extLst>
                  <a:ext uri="{FF2B5EF4-FFF2-40B4-BE49-F238E27FC236}">
                    <a16:creationId xmlns:a16="http://schemas.microsoft.com/office/drawing/2014/main" id="{AD374A2A-2CC2-D301-680A-FD05057590E4}"/>
                  </a:ext>
                </a:extLst>
              </p:cNvPr>
              <p:cNvSpPr txBox="1">
                <a:spLocks noChangeArrowheads="1"/>
              </p:cNvSpPr>
              <p:nvPr/>
            </p:nvSpPr>
            <p:spPr bwMode="auto">
              <a:xfrm>
                <a:off x="1784509" y="5329359"/>
                <a:ext cx="1192798" cy="584688"/>
              </a:xfrm>
              <a:prstGeom prst="rect">
                <a:avLst/>
              </a:prstGeom>
              <a:solidFill>
                <a:srgbClr val="CCFFCC"/>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b="1" dirty="0">
                    <a:latin typeface="Arial" charset="0"/>
                    <a:ea typeface="+mn-ea"/>
                  </a:rPr>
                  <a:t>Download</a:t>
                </a:r>
                <a:r>
                  <a:rPr lang="en-US" dirty="0">
                    <a:latin typeface="Arial" charset="0"/>
                    <a:ea typeface="+mn-ea"/>
                  </a:rPr>
                  <a:t> button in </a:t>
                </a:r>
                <a:r>
                  <a:rPr lang="en-US" b="1" dirty="0">
                    <a:latin typeface="Arial" charset="0"/>
                    <a:ea typeface="+mn-ea"/>
                  </a:rPr>
                  <a:t>Report</a:t>
                </a:r>
                <a:r>
                  <a:rPr lang="en-US" dirty="0">
                    <a:latin typeface="Arial" charset="0"/>
                    <a:ea typeface="+mn-ea"/>
                  </a:rPr>
                  <a:t> column is used for quick download/view/print.</a:t>
                </a:r>
              </a:p>
            </p:txBody>
          </p:sp>
        </p:grpSp>
        <p:sp>
          <p:nvSpPr>
            <p:cNvPr id="36" name="Oval 35">
              <a:extLst>
                <a:ext uri="{FF2B5EF4-FFF2-40B4-BE49-F238E27FC236}">
                  <a16:creationId xmlns:a16="http://schemas.microsoft.com/office/drawing/2014/main" id="{52CA6A77-88DD-2248-0D5C-3F3A158236DA}"/>
                </a:ext>
              </a:extLst>
            </p:cNvPr>
            <p:cNvSpPr>
              <a:spLocks noChangeArrowheads="1"/>
            </p:cNvSpPr>
            <p:nvPr/>
          </p:nvSpPr>
          <p:spPr bwMode="auto">
            <a:xfrm>
              <a:off x="7639144" y="806464"/>
              <a:ext cx="271364" cy="279308"/>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700" b="0" dirty="0">
                  <a:solidFill>
                    <a:schemeClr val="bg1"/>
                  </a:solidFill>
                  <a:latin typeface="+mj-lt"/>
                  <a:ea typeface="+mn-ea"/>
                </a:rPr>
                <a:t>info</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1B79FB-5353-1CD8-F283-36E0291B9174}"/>
              </a:ext>
            </a:extLst>
          </p:cNvPr>
          <p:cNvPicPr>
            <a:picLocks noChangeAspect="1"/>
          </p:cNvPicPr>
          <p:nvPr/>
        </p:nvPicPr>
        <p:blipFill>
          <a:blip r:embed="rId3"/>
          <a:stretch>
            <a:fillRect/>
          </a:stretch>
        </p:blipFill>
        <p:spPr>
          <a:xfrm>
            <a:off x="228600" y="2011808"/>
            <a:ext cx="8710613" cy="1211593"/>
          </a:xfrm>
          <a:prstGeom prst="rect">
            <a:avLst/>
          </a:prstGeom>
          <a:ln>
            <a:solidFill>
              <a:schemeClr val="tx1"/>
            </a:solidFill>
          </a:ln>
        </p:spPr>
      </p:pic>
      <p:grpSp>
        <p:nvGrpSpPr>
          <p:cNvPr id="71683" name="Group 37">
            <a:extLst>
              <a:ext uri="{FF2B5EF4-FFF2-40B4-BE49-F238E27FC236}">
                <a16:creationId xmlns:a16="http://schemas.microsoft.com/office/drawing/2014/main" id="{B702734D-7D49-F19A-49DF-B9F21BE961CF}"/>
              </a:ext>
            </a:extLst>
          </p:cNvPr>
          <p:cNvGrpSpPr>
            <a:grpSpLocks/>
          </p:cNvGrpSpPr>
          <p:nvPr/>
        </p:nvGrpSpPr>
        <p:grpSpPr bwMode="auto">
          <a:xfrm>
            <a:off x="3641725" y="973137"/>
            <a:ext cx="4649788" cy="1922463"/>
            <a:chOff x="770778" y="3087024"/>
            <a:chExt cx="5042365" cy="1700040"/>
          </a:xfrm>
        </p:grpSpPr>
        <p:sp>
          <p:nvSpPr>
            <p:cNvPr id="21" name="TextBox 20">
              <a:extLst>
                <a:ext uri="{FF2B5EF4-FFF2-40B4-BE49-F238E27FC236}">
                  <a16:creationId xmlns:a16="http://schemas.microsoft.com/office/drawing/2014/main" id="{4F70DC8D-9E42-13A8-7A5E-078EBC5D629E}"/>
                </a:ext>
              </a:extLst>
            </p:cNvPr>
            <p:cNvSpPr txBox="1">
              <a:spLocks noChangeArrowheads="1"/>
            </p:cNvSpPr>
            <p:nvPr/>
          </p:nvSpPr>
          <p:spPr bwMode="auto">
            <a:xfrm>
              <a:off x="1061717" y="3209157"/>
              <a:ext cx="2503106" cy="40851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Keep the </a:t>
              </a:r>
              <a:r>
                <a:rPr lang="en-US" altLang="en-US" sz="800" dirty="0"/>
                <a:t>Test Case Result </a:t>
              </a:r>
              <a:r>
                <a:rPr lang="en-US" altLang="en-US" sz="800" b="0" dirty="0"/>
                <a:t>that is displayed or </a:t>
              </a:r>
              <a:r>
                <a:rPr lang="en-US" altLang="en-US" sz="800" i="1" dirty="0"/>
                <a:t>override</a:t>
              </a:r>
              <a:r>
                <a:rPr lang="en-US" altLang="en-US" sz="800" b="0" dirty="0"/>
                <a:t> this result by selecting a different Test Case Result from the </a:t>
              </a:r>
              <a:r>
                <a:rPr lang="en-US" altLang="en-US" sz="800" dirty="0"/>
                <a:t>dropdown menu</a:t>
              </a:r>
              <a:r>
                <a:rPr lang="en-US" altLang="en-US" sz="800" b="0" i="1" dirty="0"/>
                <a:t>.</a:t>
              </a:r>
              <a:endParaRPr lang="en-US" altLang="en-US" sz="800" i="1" dirty="0"/>
            </a:p>
          </p:txBody>
        </p:sp>
        <p:sp>
          <p:nvSpPr>
            <p:cNvPr id="22" name="Oval 21">
              <a:extLst>
                <a:ext uri="{FF2B5EF4-FFF2-40B4-BE49-F238E27FC236}">
                  <a16:creationId xmlns:a16="http://schemas.microsoft.com/office/drawing/2014/main" id="{09C2CFA3-9E3E-DE5B-6731-C776B5AA4D46}"/>
                </a:ext>
              </a:extLst>
            </p:cNvPr>
            <p:cNvSpPr>
              <a:spLocks noChangeArrowheads="1"/>
            </p:cNvSpPr>
            <p:nvPr/>
          </p:nvSpPr>
          <p:spPr bwMode="auto">
            <a:xfrm>
              <a:off x="770778" y="3087024"/>
              <a:ext cx="378737" cy="245670"/>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20</a:t>
              </a:r>
            </a:p>
          </p:txBody>
        </p:sp>
        <p:cxnSp>
          <p:nvCxnSpPr>
            <p:cNvPr id="71705" name="Straight Connector 88">
              <a:extLst>
                <a:ext uri="{FF2B5EF4-FFF2-40B4-BE49-F238E27FC236}">
                  <a16:creationId xmlns:a16="http://schemas.microsoft.com/office/drawing/2014/main" id="{151FFE7E-AEE2-0AC3-3432-B1500EF95921}"/>
                </a:ext>
              </a:extLst>
            </p:cNvPr>
            <p:cNvCxnSpPr>
              <a:cxnSpLocks noChangeShapeType="1"/>
            </p:cNvCxnSpPr>
            <p:nvPr/>
          </p:nvCxnSpPr>
          <p:spPr bwMode="auto">
            <a:xfrm flipV="1">
              <a:off x="2440663" y="4787063"/>
              <a:ext cx="3372480" cy="1"/>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 name="Title 1">
            <a:extLst>
              <a:ext uri="{FF2B5EF4-FFF2-40B4-BE49-F238E27FC236}">
                <a16:creationId xmlns:a16="http://schemas.microsoft.com/office/drawing/2014/main" id="{6916CA59-4F77-D226-450D-6ACF22BE1DD7}"/>
              </a:ext>
            </a:extLst>
          </p:cNvPr>
          <p:cNvSpPr txBox="1">
            <a:spLocks/>
          </p:cNvSpPr>
          <p:nvPr/>
        </p:nvSpPr>
        <p:spPr bwMode="auto">
          <a:xfrm>
            <a:off x="280988" y="258763"/>
            <a:ext cx="8658225" cy="461962"/>
          </a:xfrm>
          <a:prstGeom prst="rect">
            <a:avLst/>
          </a:prstGeom>
          <a:noFill/>
          <a:ln>
            <a:noFill/>
          </a:ln>
          <a:effectLst/>
        </p:spPr>
        <p:txBody>
          <a:bodyPr>
            <a:spAutoFit/>
          </a:bodyPr>
          <a:lstStyle>
            <a:lvl1pPr algn="l" rtl="0" eaLnBrk="0" fontAlgn="base" hangingPunct="0">
              <a:spcBef>
                <a:spcPct val="0"/>
              </a:spcBef>
              <a:spcAft>
                <a:spcPct val="0"/>
              </a:spcAft>
              <a:defRPr sz="2400" b="1">
                <a:solidFill>
                  <a:srgbClr val="012445"/>
                </a:solidFill>
                <a:latin typeface="+mj-lt"/>
                <a:ea typeface="ＭＳ Ｐゴシック" pitchFamily="34" charset="-128"/>
                <a:cs typeface="+mj-cs"/>
              </a:defRPr>
            </a:lvl1pPr>
            <a:lvl2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2pPr>
            <a:lvl3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3pPr>
            <a:lvl4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4pPr>
            <a:lvl5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a:lstStyle>
          <a:p>
            <a:pPr>
              <a:defRPr/>
            </a:pPr>
            <a:r>
              <a:rPr lang="en-US" kern="0" dirty="0">
                <a:ea typeface="ＭＳ Ｐゴシック" charset="0"/>
              </a:rPr>
              <a:t>Context-based Test Case Level Testing (5)</a:t>
            </a:r>
            <a:endParaRPr lang="en-US" kern="0" dirty="0">
              <a:solidFill>
                <a:schemeClr val="accent2">
                  <a:lumMod val="50000"/>
                </a:schemeClr>
              </a:solidFill>
              <a:ea typeface="ＭＳ Ｐゴシック" charset="0"/>
            </a:endParaRPr>
          </a:p>
        </p:txBody>
      </p:sp>
      <p:grpSp>
        <p:nvGrpSpPr>
          <p:cNvPr id="71686" name="Group 37">
            <a:extLst>
              <a:ext uri="{FF2B5EF4-FFF2-40B4-BE49-F238E27FC236}">
                <a16:creationId xmlns:a16="http://schemas.microsoft.com/office/drawing/2014/main" id="{8787A8AE-8C1C-4766-BBCA-3E8234E7CEF6}"/>
              </a:ext>
            </a:extLst>
          </p:cNvPr>
          <p:cNvGrpSpPr>
            <a:grpSpLocks/>
          </p:cNvGrpSpPr>
          <p:nvPr/>
        </p:nvGrpSpPr>
        <p:grpSpPr bwMode="auto">
          <a:xfrm>
            <a:off x="3910013" y="3027191"/>
            <a:ext cx="4332656" cy="847253"/>
            <a:chOff x="770777" y="2869501"/>
            <a:chExt cx="4696138" cy="749042"/>
          </a:xfrm>
        </p:grpSpPr>
        <p:sp>
          <p:nvSpPr>
            <p:cNvPr id="38" name="TextBox 37">
              <a:extLst>
                <a:ext uri="{FF2B5EF4-FFF2-40B4-BE49-F238E27FC236}">
                  <a16:creationId xmlns:a16="http://schemas.microsoft.com/office/drawing/2014/main" id="{89507995-1336-3550-9365-4EC452939965}"/>
                </a:ext>
              </a:extLst>
            </p:cNvPr>
            <p:cNvSpPr txBox="1">
              <a:spLocks noChangeArrowheads="1"/>
            </p:cNvSpPr>
            <p:nvPr/>
          </p:nvSpPr>
          <p:spPr bwMode="auto">
            <a:xfrm>
              <a:off x="960052" y="3210129"/>
              <a:ext cx="1985666" cy="408414"/>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Click on the       icon to add </a:t>
              </a:r>
              <a:r>
                <a:rPr lang="en-US" altLang="en-US" sz="800" dirty="0"/>
                <a:t>Test</a:t>
              </a:r>
              <a:r>
                <a:rPr lang="en-US" altLang="en-US" sz="800" b="0" dirty="0"/>
                <a:t> </a:t>
              </a:r>
              <a:r>
                <a:rPr lang="en-US" altLang="en-US" sz="800" dirty="0"/>
                <a:t>Case</a:t>
              </a:r>
              <a:r>
                <a:rPr lang="en-US" altLang="en-US" sz="800" b="0" dirty="0"/>
                <a:t>-specific testing </a:t>
              </a:r>
              <a:r>
                <a:rPr lang="en-US" altLang="en-US" sz="800" dirty="0"/>
                <a:t>Comments</a:t>
              </a:r>
              <a:r>
                <a:rPr lang="en-US" altLang="en-US" sz="800" b="0" dirty="0"/>
                <a:t> to the </a:t>
              </a:r>
              <a:r>
                <a:rPr lang="en-US" altLang="en-US" sz="800" dirty="0">
                  <a:solidFill>
                    <a:srgbClr val="000000"/>
                  </a:solidFill>
                </a:rPr>
                <a:t>Test Summary</a:t>
              </a:r>
              <a:r>
                <a:rPr lang="en-US" altLang="en-US" sz="800" b="0" dirty="0">
                  <a:solidFill>
                    <a:srgbClr val="000000"/>
                  </a:solidFill>
                </a:rPr>
                <a:t> as necessary</a:t>
              </a:r>
              <a:r>
                <a:rPr lang="en-US" altLang="en-US" sz="800" dirty="0">
                  <a:solidFill>
                    <a:srgbClr val="000000"/>
                  </a:solidFill>
                </a:rPr>
                <a:t>.</a:t>
              </a:r>
              <a:endParaRPr lang="en-US" altLang="en-US" sz="800" i="1" dirty="0"/>
            </a:p>
          </p:txBody>
        </p:sp>
        <p:sp>
          <p:nvSpPr>
            <p:cNvPr id="39" name="Oval 38">
              <a:extLst>
                <a:ext uri="{FF2B5EF4-FFF2-40B4-BE49-F238E27FC236}">
                  <a16:creationId xmlns:a16="http://schemas.microsoft.com/office/drawing/2014/main" id="{54BA18B2-F96F-C375-EDBE-7C602B44D871}"/>
                </a:ext>
              </a:extLst>
            </p:cNvPr>
            <p:cNvSpPr>
              <a:spLocks noChangeArrowheads="1"/>
            </p:cNvSpPr>
            <p:nvPr/>
          </p:nvSpPr>
          <p:spPr bwMode="auto">
            <a:xfrm>
              <a:off x="770777" y="3088027"/>
              <a:ext cx="306281" cy="245609"/>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21</a:t>
              </a:r>
            </a:p>
          </p:txBody>
        </p:sp>
        <p:cxnSp>
          <p:nvCxnSpPr>
            <p:cNvPr id="71702" name="Straight Connector 88">
              <a:extLst>
                <a:ext uri="{FF2B5EF4-FFF2-40B4-BE49-F238E27FC236}">
                  <a16:creationId xmlns:a16="http://schemas.microsoft.com/office/drawing/2014/main" id="{517144DB-9826-05EB-AACB-F970D2077258}"/>
                </a:ext>
              </a:extLst>
            </p:cNvPr>
            <p:cNvCxnSpPr>
              <a:cxnSpLocks noChangeShapeType="1"/>
            </p:cNvCxnSpPr>
            <p:nvPr/>
          </p:nvCxnSpPr>
          <p:spPr bwMode="auto">
            <a:xfrm>
              <a:off x="3523867" y="2869501"/>
              <a:ext cx="1943048"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 name="Group 27">
            <a:extLst>
              <a:ext uri="{FF2B5EF4-FFF2-40B4-BE49-F238E27FC236}">
                <a16:creationId xmlns:a16="http://schemas.microsoft.com/office/drawing/2014/main" id="{0F42CC44-B9E9-3523-5F50-4A578A9C9FE1}"/>
              </a:ext>
            </a:extLst>
          </p:cNvPr>
          <p:cNvGrpSpPr/>
          <p:nvPr/>
        </p:nvGrpSpPr>
        <p:grpSpPr>
          <a:xfrm>
            <a:off x="7276603" y="3158783"/>
            <a:ext cx="1209675" cy="2686300"/>
            <a:chOff x="7572375" y="3162050"/>
            <a:chExt cx="1209675" cy="2686300"/>
          </a:xfrm>
        </p:grpSpPr>
        <p:pic>
          <p:nvPicPr>
            <p:cNvPr id="71685" name="Picture 10">
              <a:extLst>
                <a:ext uri="{FF2B5EF4-FFF2-40B4-BE49-F238E27FC236}">
                  <a16:creationId xmlns:a16="http://schemas.microsoft.com/office/drawing/2014/main" id="{5169D795-645F-E3E6-F5E6-1536D910257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78738" y="5053013"/>
              <a:ext cx="1103312" cy="795337"/>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pic>
        <p:grpSp>
          <p:nvGrpSpPr>
            <p:cNvPr id="71687" name="Group 37">
              <a:extLst>
                <a:ext uri="{FF2B5EF4-FFF2-40B4-BE49-F238E27FC236}">
                  <a16:creationId xmlns:a16="http://schemas.microsoft.com/office/drawing/2014/main" id="{2AA26D27-08A4-72BF-1160-4D1C9F474D49}"/>
                </a:ext>
              </a:extLst>
            </p:cNvPr>
            <p:cNvGrpSpPr>
              <a:grpSpLocks/>
            </p:cNvGrpSpPr>
            <p:nvPr/>
          </p:nvGrpSpPr>
          <p:grpSpPr bwMode="auto">
            <a:xfrm>
              <a:off x="7572375" y="3784600"/>
              <a:ext cx="1184275" cy="930275"/>
              <a:chOff x="1669463" y="5715941"/>
              <a:chExt cx="1223692" cy="926030"/>
            </a:xfrm>
          </p:grpSpPr>
          <p:sp>
            <p:nvSpPr>
              <p:cNvPr id="44" name="TextBox 43">
                <a:extLst>
                  <a:ext uri="{FF2B5EF4-FFF2-40B4-BE49-F238E27FC236}">
                    <a16:creationId xmlns:a16="http://schemas.microsoft.com/office/drawing/2014/main" id="{8D50A1EB-CEFB-7B91-D77A-401C2461F6B0}"/>
                  </a:ext>
                </a:extLst>
              </p:cNvPr>
              <p:cNvSpPr txBox="1">
                <a:spLocks noChangeArrowheads="1"/>
              </p:cNvSpPr>
              <p:nvPr/>
            </p:nvSpPr>
            <p:spPr bwMode="auto">
              <a:xfrm>
                <a:off x="1741638" y="5815498"/>
                <a:ext cx="1151517" cy="826473"/>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ja-JP" sz="800" b="0" dirty="0"/>
                  <a:t>Click on the  </a:t>
                </a:r>
                <a:r>
                  <a:rPr lang="en-US" altLang="ja-JP" sz="800" dirty="0"/>
                  <a:t>Download </a:t>
                </a:r>
                <a:r>
                  <a:rPr lang="en-US" altLang="ja-JP" sz="800" b="0" dirty="0"/>
                  <a:t>button</a:t>
                </a:r>
                <a:r>
                  <a:rPr lang="en-US" altLang="ja-JP" sz="800" dirty="0"/>
                  <a:t> </a:t>
                </a:r>
                <a:r>
                  <a:rPr lang="en-US" altLang="ja-JP" sz="800" b="0" dirty="0"/>
                  <a:t>to select/view/print one of the Report format options from the </a:t>
                </a:r>
                <a:r>
                  <a:rPr lang="en-US" altLang="ja-JP" sz="800" dirty="0"/>
                  <a:t>dropdown menu</a:t>
                </a:r>
                <a:r>
                  <a:rPr lang="en-US" altLang="ja-JP" sz="800" b="0" dirty="0"/>
                  <a:t>.</a:t>
                </a:r>
                <a:endParaRPr lang="en-US" altLang="en-US" sz="800" b="0" dirty="0"/>
              </a:p>
            </p:txBody>
          </p:sp>
          <p:sp>
            <p:nvSpPr>
              <p:cNvPr id="45" name="Oval 44">
                <a:extLst>
                  <a:ext uri="{FF2B5EF4-FFF2-40B4-BE49-F238E27FC236}">
                    <a16:creationId xmlns:a16="http://schemas.microsoft.com/office/drawing/2014/main" id="{15A0ED5D-21FD-8DEE-37F6-7FED54C3F233}"/>
                  </a:ext>
                </a:extLst>
              </p:cNvPr>
              <p:cNvSpPr>
                <a:spLocks noChangeArrowheads="1"/>
              </p:cNvSpPr>
              <p:nvPr/>
            </p:nvSpPr>
            <p:spPr bwMode="auto">
              <a:xfrm>
                <a:off x="1669463" y="5715941"/>
                <a:ext cx="265735" cy="267064"/>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1200" b="0" dirty="0">
                    <a:solidFill>
                      <a:schemeClr val="bg1"/>
                    </a:solidFill>
                    <a:latin typeface="+mj-lt"/>
                    <a:ea typeface="+mn-ea"/>
                  </a:rPr>
                  <a:t>22</a:t>
                </a:r>
              </a:p>
            </p:txBody>
          </p:sp>
        </p:grpSp>
        <p:cxnSp>
          <p:nvCxnSpPr>
            <p:cNvPr id="46" name="Straight Arrow Connector 45">
              <a:extLst>
                <a:ext uri="{FF2B5EF4-FFF2-40B4-BE49-F238E27FC236}">
                  <a16:creationId xmlns:a16="http://schemas.microsoft.com/office/drawing/2014/main" id="{80D79D1E-66B6-E42D-6CF0-9D10AB3EFF2B}"/>
                </a:ext>
              </a:extLst>
            </p:cNvPr>
            <p:cNvCxnSpPr>
              <a:cxnSpLocks/>
            </p:cNvCxnSpPr>
            <p:nvPr/>
          </p:nvCxnSpPr>
          <p:spPr bwMode="auto">
            <a:xfrm>
              <a:off x="8253413" y="4727575"/>
              <a:ext cx="0" cy="325438"/>
            </a:xfrm>
            <a:prstGeom prst="straightConnector1">
              <a:avLst/>
            </a:prstGeom>
            <a:solidFill>
              <a:schemeClr val="accent1"/>
            </a:solidFill>
            <a:ln w="28575" cap="flat" cmpd="sng" algn="ctr">
              <a:solidFill>
                <a:schemeClr val="bg1">
                  <a:lumMod val="50000"/>
                </a:schemeClr>
              </a:solidFill>
              <a:prstDash val="solid"/>
              <a:round/>
              <a:headEnd type="none" w="med" len="med"/>
              <a:tailEnd type="triangle"/>
            </a:ln>
            <a:effectLst/>
          </p:spPr>
        </p:cxnSp>
        <p:cxnSp>
          <p:nvCxnSpPr>
            <p:cNvPr id="71689" name="Straight Connector 88">
              <a:extLst>
                <a:ext uri="{FF2B5EF4-FFF2-40B4-BE49-F238E27FC236}">
                  <a16:creationId xmlns:a16="http://schemas.microsoft.com/office/drawing/2014/main" id="{60548861-4622-34FA-6552-E938EF934D7B}"/>
                </a:ext>
              </a:extLst>
            </p:cNvPr>
            <p:cNvCxnSpPr>
              <a:cxnSpLocks noChangeShapeType="1"/>
            </p:cNvCxnSpPr>
            <p:nvPr/>
          </p:nvCxnSpPr>
          <p:spPr bwMode="auto">
            <a:xfrm flipV="1">
              <a:off x="8062118" y="3162050"/>
              <a:ext cx="0" cy="709863"/>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690" name="Group 48">
            <a:extLst>
              <a:ext uri="{FF2B5EF4-FFF2-40B4-BE49-F238E27FC236}">
                <a16:creationId xmlns:a16="http://schemas.microsoft.com/office/drawing/2014/main" id="{FD784EE8-57E2-89BC-74B5-FF839AD6B0F0}"/>
              </a:ext>
            </a:extLst>
          </p:cNvPr>
          <p:cNvGrpSpPr>
            <a:grpSpLocks/>
          </p:cNvGrpSpPr>
          <p:nvPr/>
        </p:nvGrpSpPr>
        <p:grpSpPr bwMode="auto">
          <a:xfrm>
            <a:off x="6554788" y="968375"/>
            <a:ext cx="2359025" cy="1698626"/>
            <a:chOff x="6398919" y="682752"/>
            <a:chExt cx="2357860" cy="1699348"/>
          </a:xfrm>
        </p:grpSpPr>
        <p:grpSp>
          <p:nvGrpSpPr>
            <p:cNvPr id="71694" name="Group 37">
              <a:extLst>
                <a:ext uri="{FF2B5EF4-FFF2-40B4-BE49-F238E27FC236}">
                  <a16:creationId xmlns:a16="http://schemas.microsoft.com/office/drawing/2014/main" id="{53EEC220-FA81-773C-F5A7-30F939949ACA}"/>
                </a:ext>
              </a:extLst>
            </p:cNvPr>
            <p:cNvGrpSpPr>
              <a:grpSpLocks/>
            </p:cNvGrpSpPr>
            <p:nvPr/>
          </p:nvGrpSpPr>
          <p:grpSpPr bwMode="auto">
            <a:xfrm>
              <a:off x="6536963" y="822511"/>
              <a:ext cx="2219816" cy="1559589"/>
              <a:chOff x="-14212" y="3210395"/>
              <a:chExt cx="2405826" cy="1378225"/>
            </a:xfrm>
          </p:grpSpPr>
          <p:sp>
            <p:nvSpPr>
              <p:cNvPr id="53" name="TextBox 52">
                <a:extLst>
                  <a:ext uri="{FF2B5EF4-FFF2-40B4-BE49-F238E27FC236}">
                    <a16:creationId xmlns:a16="http://schemas.microsoft.com/office/drawing/2014/main" id="{3E105505-1042-28B0-02C0-4EE8C6BB8B88}"/>
                  </a:ext>
                </a:extLst>
              </p:cNvPr>
              <p:cNvSpPr txBox="1">
                <a:spLocks noChangeArrowheads="1"/>
              </p:cNvSpPr>
              <p:nvPr/>
            </p:nvSpPr>
            <p:spPr bwMode="auto">
              <a:xfrm>
                <a:off x="-14212" y="3210395"/>
                <a:ext cx="2405826" cy="516483"/>
              </a:xfrm>
              <a:prstGeom prst="rect">
                <a:avLst/>
              </a:prstGeom>
              <a:solidFill>
                <a:srgbClr val="CCFFCC"/>
              </a:solidFill>
              <a:ln w="28575">
                <a:solidFill>
                  <a:schemeClr val="tx1">
                    <a:lumMod val="50000"/>
                    <a:lumOff val="50000"/>
                  </a:schemeClr>
                </a:solidFill>
                <a:miter lim="800000"/>
                <a:headEnd/>
                <a:tailEnd/>
              </a:ln>
            </p:spPr>
            <p:txBody>
              <a:bodyPr>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gn="ctr" eaLnBrk="1" hangingPunct="1">
                  <a:defRPr/>
                </a:pPr>
                <a:r>
                  <a:rPr lang="en-US" altLang="en-US" sz="800" b="0" dirty="0"/>
                  <a:t> When </a:t>
                </a:r>
                <a:r>
                  <a:rPr lang="en-US" altLang="en-US" sz="800" dirty="0"/>
                  <a:t>Test</a:t>
                </a:r>
                <a:r>
                  <a:rPr lang="en-US" altLang="en-US" sz="800" b="0" dirty="0"/>
                  <a:t> </a:t>
                </a:r>
                <a:r>
                  <a:rPr lang="en-US" altLang="en-US" sz="800" dirty="0"/>
                  <a:t>Summary</a:t>
                </a:r>
                <a:r>
                  <a:rPr lang="en-US" altLang="en-US" sz="800" b="0" dirty="0"/>
                  <a:t> is selected, </a:t>
                </a:r>
                <a:r>
                  <a:rPr lang="en-US" altLang="en-US" sz="800" dirty="0"/>
                  <a:t>Test Status </a:t>
                </a:r>
                <a:r>
                  <a:rPr lang="en-US" altLang="en-US" sz="800" b="0" dirty="0"/>
                  <a:t>displays “Completed” and </a:t>
                </a:r>
                <a:r>
                  <a:rPr lang="en-US" altLang="en-US" sz="800" dirty="0"/>
                  <a:t>Test Case Result </a:t>
                </a:r>
                <a:r>
                  <a:rPr lang="en-US" altLang="en-US" sz="800" b="0" dirty="0"/>
                  <a:t>displays the lowest result value applied to one of the Test Steps.</a:t>
                </a:r>
                <a:endParaRPr lang="en-US" altLang="en-US" sz="800" dirty="0"/>
              </a:p>
            </p:txBody>
          </p:sp>
          <p:cxnSp>
            <p:nvCxnSpPr>
              <p:cNvPr id="71697" name="Straight Connector 88">
                <a:extLst>
                  <a:ext uri="{FF2B5EF4-FFF2-40B4-BE49-F238E27FC236}">
                    <a16:creationId xmlns:a16="http://schemas.microsoft.com/office/drawing/2014/main" id="{3D64F559-B292-4FF4-F71C-9FA561F43C02}"/>
                  </a:ext>
                </a:extLst>
              </p:cNvPr>
              <p:cNvCxnSpPr>
                <a:cxnSpLocks noChangeShapeType="1"/>
              </p:cNvCxnSpPr>
              <p:nvPr/>
            </p:nvCxnSpPr>
            <p:spPr bwMode="auto">
              <a:xfrm>
                <a:off x="1323224" y="3726715"/>
                <a:ext cx="0" cy="861905"/>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 name="Oval 51">
              <a:extLst>
                <a:ext uri="{FF2B5EF4-FFF2-40B4-BE49-F238E27FC236}">
                  <a16:creationId xmlns:a16="http://schemas.microsoft.com/office/drawing/2014/main" id="{8CD469D9-A1EE-A906-C23E-1670F1F12C72}"/>
                </a:ext>
              </a:extLst>
            </p:cNvPr>
            <p:cNvSpPr>
              <a:spLocks noChangeArrowheads="1"/>
            </p:cNvSpPr>
            <p:nvPr/>
          </p:nvSpPr>
          <p:spPr bwMode="auto">
            <a:xfrm>
              <a:off x="6398919" y="682752"/>
              <a:ext cx="272915" cy="279519"/>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800" b="0" i="1" dirty="0">
                  <a:solidFill>
                    <a:schemeClr val="bg1"/>
                  </a:solidFill>
                </a:rPr>
                <a:t>info</a:t>
              </a:r>
              <a:endParaRPr lang="en-US" sz="1200" b="0" dirty="0">
                <a:solidFill>
                  <a:schemeClr val="bg1"/>
                </a:solidFill>
                <a:latin typeface="+mj-lt"/>
                <a:ea typeface="+mn-ea"/>
              </a:endParaRPr>
            </a:p>
          </p:txBody>
        </p:sp>
      </p:grpSp>
      <p:pic>
        <p:nvPicPr>
          <p:cNvPr id="71691" name="Picture 11">
            <a:extLst>
              <a:ext uri="{FF2B5EF4-FFF2-40B4-BE49-F238E27FC236}">
                <a16:creationId xmlns:a16="http://schemas.microsoft.com/office/drawing/2014/main" id="{5C228058-7D81-0AB7-8F8D-4CE607EF48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0764" y="3470967"/>
            <a:ext cx="120650"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88">
            <a:extLst>
              <a:ext uri="{FF2B5EF4-FFF2-40B4-BE49-F238E27FC236}">
                <a16:creationId xmlns:a16="http://schemas.microsoft.com/office/drawing/2014/main" id="{C8416F7D-6D9A-8994-C493-0716D6C5BE4F}"/>
              </a:ext>
            </a:extLst>
          </p:cNvPr>
          <p:cNvCxnSpPr>
            <a:cxnSpLocks noChangeShapeType="1"/>
          </p:cNvCxnSpPr>
          <p:nvPr/>
        </p:nvCxnSpPr>
        <p:spPr bwMode="auto">
          <a:xfrm>
            <a:off x="8091488" y="1692090"/>
            <a:ext cx="0" cy="1111621"/>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31">
            <a:extLst>
              <a:ext uri="{FF2B5EF4-FFF2-40B4-BE49-F238E27FC236}">
                <a16:creationId xmlns:a16="http://schemas.microsoft.com/office/drawing/2014/main" id="{71D25672-AF9A-769A-3D18-01DB07812CD9}"/>
              </a:ext>
            </a:extLst>
          </p:cNvPr>
          <p:cNvCxnSpPr>
            <a:cxnSpLocks noChangeShapeType="1"/>
          </p:cNvCxnSpPr>
          <p:nvPr/>
        </p:nvCxnSpPr>
        <p:spPr bwMode="auto">
          <a:xfrm flipV="1">
            <a:off x="5193074" y="1573212"/>
            <a:ext cx="0" cy="1322387"/>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31">
            <a:extLst>
              <a:ext uri="{FF2B5EF4-FFF2-40B4-BE49-F238E27FC236}">
                <a16:creationId xmlns:a16="http://schemas.microsoft.com/office/drawing/2014/main" id="{CC364D88-5466-0B0A-BE89-6B92A3316D37}"/>
              </a:ext>
            </a:extLst>
          </p:cNvPr>
          <p:cNvCxnSpPr>
            <a:cxnSpLocks noChangeShapeType="1"/>
          </p:cNvCxnSpPr>
          <p:nvPr/>
        </p:nvCxnSpPr>
        <p:spPr bwMode="auto">
          <a:xfrm>
            <a:off x="5916613" y="3643462"/>
            <a:ext cx="533400" cy="0"/>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31">
            <a:extLst>
              <a:ext uri="{FF2B5EF4-FFF2-40B4-BE49-F238E27FC236}">
                <a16:creationId xmlns:a16="http://schemas.microsoft.com/office/drawing/2014/main" id="{2477535D-1037-EF56-41FF-5A8969016678}"/>
              </a:ext>
            </a:extLst>
          </p:cNvPr>
          <p:cNvCxnSpPr>
            <a:cxnSpLocks noChangeShapeType="1"/>
          </p:cNvCxnSpPr>
          <p:nvPr/>
        </p:nvCxnSpPr>
        <p:spPr bwMode="auto">
          <a:xfrm flipV="1">
            <a:off x="6450013" y="3027191"/>
            <a:ext cx="0" cy="623340"/>
          </a:xfrm>
          <a:prstGeom prst="line">
            <a:avLst/>
          </a:prstGeom>
          <a:noFill/>
          <a:ln w="28575">
            <a:solidFill>
              <a:srgbClr val="7F7F7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1B79FB-5353-1CD8-F283-36E0291B9174}"/>
              </a:ext>
            </a:extLst>
          </p:cNvPr>
          <p:cNvPicPr>
            <a:picLocks noChangeAspect="1"/>
          </p:cNvPicPr>
          <p:nvPr/>
        </p:nvPicPr>
        <p:blipFill>
          <a:blip r:embed="rId3"/>
          <a:stretch>
            <a:fillRect/>
          </a:stretch>
        </p:blipFill>
        <p:spPr>
          <a:xfrm>
            <a:off x="228600" y="2011808"/>
            <a:ext cx="8710613" cy="1211593"/>
          </a:xfrm>
          <a:prstGeom prst="rect">
            <a:avLst/>
          </a:prstGeom>
          <a:ln>
            <a:solidFill>
              <a:schemeClr val="tx1"/>
            </a:solidFill>
          </a:ln>
        </p:spPr>
      </p:pic>
      <p:sp>
        <p:nvSpPr>
          <p:cNvPr id="27" name="Title 1">
            <a:extLst>
              <a:ext uri="{FF2B5EF4-FFF2-40B4-BE49-F238E27FC236}">
                <a16:creationId xmlns:a16="http://schemas.microsoft.com/office/drawing/2014/main" id="{6916CA59-4F77-D226-450D-6ACF22BE1DD7}"/>
              </a:ext>
            </a:extLst>
          </p:cNvPr>
          <p:cNvSpPr txBox="1">
            <a:spLocks/>
          </p:cNvSpPr>
          <p:nvPr/>
        </p:nvSpPr>
        <p:spPr bwMode="auto">
          <a:xfrm>
            <a:off x="280988" y="258763"/>
            <a:ext cx="8658225" cy="461962"/>
          </a:xfrm>
          <a:prstGeom prst="rect">
            <a:avLst/>
          </a:prstGeom>
          <a:noFill/>
          <a:ln>
            <a:noFill/>
          </a:ln>
          <a:effectLst/>
        </p:spPr>
        <p:txBody>
          <a:bodyPr>
            <a:spAutoFit/>
          </a:bodyPr>
          <a:lstStyle>
            <a:lvl1pPr algn="l" rtl="0" eaLnBrk="0" fontAlgn="base" hangingPunct="0">
              <a:spcBef>
                <a:spcPct val="0"/>
              </a:spcBef>
              <a:spcAft>
                <a:spcPct val="0"/>
              </a:spcAft>
              <a:defRPr sz="2400" b="1">
                <a:solidFill>
                  <a:srgbClr val="012445"/>
                </a:solidFill>
                <a:latin typeface="+mj-lt"/>
                <a:ea typeface="ＭＳ Ｐゴシック" pitchFamily="34" charset="-128"/>
                <a:cs typeface="+mj-cs"/>
              </a:defRPr>
            </a:lvl1pPr>
            <a:lvl2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2pPr>
            <a:lvl3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3pPr>
            <a:lvl4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4pPr>
            <a:lvl5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a:lstStyle>
          <a:p>
            <a:pPr>
              <a:defRPr/>
            </a:pPr>
            <a:r>
              <a:rPr lang="en-US" kern="0" dirty="0">
                <a:ea typeface="ＭＳ Ｐゴシック" charset="0"/>
              </a:rPr>
              <a:t>Context-based Test Case Level Testing (6)</a:t>
            </a:r>
            <a:endParaRPr lang="en-US" kern="0" dirty="0">
              <a:solidFill>
                <a:schemeClr val="accent2">
                  <a:lumMod val="50000"/>
                </a:schemeClr>
              </a:solidFill>
              <a:ea typeface="ＭＳ Ｐゴシック" charset="0"/>
            </a:endParaRPr>
          </a:p>
        </p:txBody>
      </p:sp>
      <p:grpSp>
        <p:nvGrpSpPr>
          <p:cNvPr id="31" name="Group 30">
            <a:extLst>
              <a:ext uri="{FF2B5EF4-FFF2-40B4-BE49-F238E27FC236}">
                <a16:creationId xmlns:a16="http://schemas.microsoft.com/office/drawing/2014/main" id="{F0CE76C9-A636-E333-D8B7-F220873975B2}"/>
              </a:ext>
            </a:extLst>
          </p:cNvPr>
          <p:cNvGrpSpPr/>
          <p:nvPr/>
        </p:nvGrpSpPr>
        <p:grpSpPr>
          <a:xfrm>
            <a:off x="2657475" y="985837"/>
            <a:ext cx="3829050" cy="4886325"/>
            <a:chOff x="2657475" y="985837"/>
            <a:chExt cx="3829050" cy="4886325"/>
          </a:xfrm>
        </p:grpSpPr>
        <p:pic>
          <p:nvPicPr>
            <p:cNvPr id="2" name="Picture 1">
              <a:extLst>
                <a:ext uri="{FF2B5EF4-FFF2-40B4-BE49-F238E27FC236}">
                  <a16:creationId xmlns:a16="http://schemas.microsoft.com/office/drawing/2014/main" id="{B659290C-5ED4-77EF-9DFB-BB2D5216DE95}"/>
                </a:ext>
              </a:extLst>
            </p:cNvPr>
            <p:cNvPicPr>
              <a:picLocks noChangeAspect="1"/>
            </p:cNvPicPr>
            <p:nvPr/>
          </p:nvPicPr>
          <p:blipFill>
            <a:blip r:embed="rId4"/>
            <a:stretch>
              <a:fillRect/>
            </a:stretch>
          </p:blipFill>
          <p:spPr>
            <a:xfrm>
              <a:off x="2657475" y="985837"/>
              <a:ext cx="3829050" cy="4886325"/>
            </a:xfrm>
            <a:prstGeom prst="rect">
              <a:avLst/>
            </a:prstGeom>
            <a:ln>
              <a:solidFill>
                <a:schemeClr val="tx1"/>
              </a:solidFill>
            </a:ln>
          </p:spPr>
        </p:pic>
        <p:sp>
          <p:nvSpPr>
            <p:cNvPr id="3" name="Oval 6">
              <a:extLst>
                <a:ext uri="{FF2B5EF4-FFF2-40B4-BE49-F238E27FC236}">
                  <a16:creationId xmlns:a16="http://schemas.microsoft.com/office/drawing/2014/main" id="{A70EB04D-61B9-A2C1-2AEE-70804B18DCD7}"/>
                </a:ext>
              </a:extLst>
            </p:cNvPr>
            <p:cNvSpPr>
              <a:spLocks noChangeArrowheads="1"/>
            </p:cNvSpPr>
            <p:nvPr/>
          </p:nvSpPr>
          <p:spPr bwMode="auto">
            <a:xfrm>
              <a:off x="2844006" y="1112442"/>
              <a:ext cx="1420813" cy="331787"/>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4" name="Oval 6">
              <a:extLst>
                <a:ext uri="{FF2B5EF4-FFF2-40B4-BE49-F238E27FC236}">
                  <a16:creationId xmlns:a16="http://schemas.microsoft.com/office/drawing/2014/main" id="{5D07F9EF-B4D2-3B6C-3435-8BC9B0281D2B}"/>
                </a:ext>
              </a:extLst>
            </p:cNvPr>
            <p:cNvSpPr>
              <a:spLocks noChangeArrowheads="1"/>
            </p:cNvSpPr>
            <p:nvPr/>
          </p:nvSpPr>
          <p:spPr bwMode="auto">
            <a:xfrm>
              <a:off x="2844006" y="2686050"/>
              <a:ext cx="1360488" cy="28575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30" name="Rectangle 29">
              <a:extLst>
                <a:ext uri="{FF2B5EF4-FFF2-40B4-BE49-F238E27FC236}">
                  <a16:creationId xmlns:a16="http://schemas.microsoft.com/office/drawing/2014/main" id="{FDE4F489-3391-49FA-6222-7D2B882B9DFE}"/>
                </a:ext>
              </a:extLst>
            </p:cNvPr>
            <p:cNvSpPr/>
            <p:nvPr/>
          </p:nvSpPr>
          <p:spPr bwMode="auto">
            <a:xfrm>
              <a:off x="4144167" y="2448242"/>
              <a:ext cx="768351" cy="6635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 name="TextBox 3">
              <a:extLst>
                <a:ext uri="{FF2B5EF4-FFF2-40B4-BE49-F238E27FC236}">
                  <a16:creationId xmlns:a16="http://schemas.microsoft.com/office/drawing/2014/main" id="{68919555-D1DA-E449-336C-21896D4757DF}"/>
                </a:ext>
              </a:extLst>
            </p:cNvPr>
            <p:cNvSpPr txBox="1">
              <a:spLocks noChangeArrowheads="1"/>
            </p:cNvSpPr>
            <p:nvPr/>
          </p:nvSpPr>
          <p:spPr bwMode="auto">
            <a:xfrm>
              <a:off x="4053681" y="2389088"/>
              <a:ext cx="92462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600" b="1" dirty="0">
                  <a:latin typeface="Times New Roman" panose="02020603050405020304" pitchFamily="18" charset="0"/>
                  <a:cs typeface="Times New Roman" panose="02020603050405020304" pitchFamily="18" charset="0"/>
                </a:rPr>
                <a:t>ONC Certification</a:t>
              </a:r>
            </a:p>
          </p:txBody>
        </p:sp>
      </p:grpSp>
      <p:grpSp>
        <p:nvGrpSpPr>
          <p:cNvPr id="71680" name="Group 71679">
            <a:extLst>
              <a:ext uri="{FF2B5EF4-FFF2-40B4-BE49-F238E27FC236}">
                <a16:creationId xmlns:a16="http://schemas.microsoft.com/office/drawing/2014/main" id="{1FCDD4C8-FD6B-EA22-1DC8-FB78198A51B0}"/>
              </a:ext>
            </a:extLst>
          </p:cNvPr>
          <p:cNvGrpSpPr/>
          <p:nvPr/>
        </p:nvGrpSpPr>
        <p:grpSpPr>
          <a:xfrm>
            <a:off x="134938" y="750888"/>
            <a:ext cx="2709068" cy="2078037"/>
            <a:chOff x="134938" y="750888"/>
            <a:chExt cx="2709068" cy="2078037"/>
          </a:xfrm>
        </p:grpSpPr>
        <p:grpSp>
          <p:nvGrpSpPr>
            <p:cNvPr id="6" name="Group 29">
              <a:extLst>
                <a:ext uri="{FF2B5EF4-FFF2-40B4-BE49-F238E27FC236}">
                  <a16:creationId xmlns:a16="http://schemas.microsoft.com/office/drawing/2014/main" id="{BD5306FA-E52A-746E-3990-C3CFF470F6DD}"/>
                </a:ext>
              </a:extLst>
            </p:cNvPr>
            <p:cNvGrpSpPr>
              <a:grpSpLocks/>
            </p:cNvGrpSpPr>
            <p:nvPr/>
          </p:nvGrpSpPr>
          <p:grpSpPr bwMode="auto">
            <a:xfrm>
              <a:off x="134938" y="750888"/>
              <a:ext cx="1898650" cy="847725"/>
              <a:chOff x="280295" y="879372"/>
              <a:chExt cx="1898671" cy="848256"/>
            </a:xfrm>
          </p:grpSpPr>
          <p:sp>
            <p:nvSpPr>
              <p:cNvPr id="8" name="TextBox 12">
                <a:extLst>
                  <a:ext uri="{FF2B5EF4-FFF2-40B4-BE49-F238E27FC236}">
                    <a16:creationId xmlns:a16="http://schemas.microsoft.com/office/drawing/2014/main" id="{AD1D6F8C-FC31-58D1-0C99-FC3EE6469E4C}"/>
                  </a:ext>
                </a:extLst>
              </p:cNvPr>
              <p:cNvSpPr txBox="1">
                <a:spLocks noChangeArrowheads="1"/>
              </p:cNvSpPr>
              <p:nvPr/>
            </p:nvSpPr>
            <p:spPr bwMode="auto">
              <a:xfrm>
                <a:off x="407296" y="1019160"/>
                <a:ext cx="1771670" cy="708468"/>
              </a:xfrm>
              <a:prstGeom prst="rect">
                <a:avLst/>
              </a:prstGeom>
              <a:solidFill>
                <a:srgbClr val="CCFFCC"/>
              </a:solidFill>
              <a:ln w="28575">
                <a:solidFill>
                  <a:schemeClr val="tx1">
                    <a:lumMod val="50000"/>
                    <a:lumOff val="50000"/>
                  </a:schemeClr>
                </a:solidFill>
                <a:miter lim="800000"/>
                <a:headEnd/>
                <a:tailEnd/>
              </a:ln>
            </p:spPr>
            <p:txBody>
              <a:bodyPr>
                <a:spAutoFit/>
              </a:bodyPr>
              <a:lstStyle>
                <a:lvl1pPr marL="342900" indent="-342900" eaLnBrk="0" hangingPunct="0">
                  <a:defRPr sz="2400" b="1">
                    <a:solidFill>
                      <a:schemeClr val="tx1"/>
                    </a:solidFill>
                    <a:latin typeface="Arial" charset="0"/>
                    <a:ea typeface="ＭＳ Ｐゴシック" pitchFamily="34" charset="-128"/>
                  </a:defRPr>
                </a:lvl1pPr>
                <a:lvl2pPr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marL="0" lvl="1" algn="ctr" eaLnBrk="1" hangingPunct="1">
                  <a:defRPr/>
                </a:pPr>
                <a:r>
                  <a:rPr lang="en-US" altLang="en-US" sz="800" b="0" dirty="0"/>
                  <a:t>The </a:t>
                </a:r>
                <a:r>
                  <a:rPr lang="en-US" altLang="ja-JP" sz="800" dirty="0"/>
                  <a:t>Test Summary </a:t>
                </a:r>
                <a:r>
                  <a:rPr lang="en-US" altLang="ja-JP" sz="800" b="0" dirty="0"/>
                  <a:t>report includes </a:t>
                </a:r>
                <a:r>
                  <a:rPr lang="en-US" altLang="ja-JP" sz="800" dirty="0"/>
                  <a:t>Test Case Level </a:t>
                </a:r>
                <a:r>
                  <a:rPr lang="en-US" altLang="ja-JP" sz="800" b="0" dirty="0"/>
                  <a:t>information as well as </a:t>
                </a:r>
                <a:r>
                  <a:rPr lang="en-US" altLang="ja-JP" sz="800" dirty="0"/>
                  <a:t>Test Step Level </a:t>
                </a:r>
                <a:r>
                  <a:rPr lang="en-US" altLang="ja-JP" sz="800" b="0" dirty="0"/>
                  <a:t>information for each Test Step executed.</a:t>
                </a:r>
                <a:endParaRPr lang="en-US" altLang="en-US" sz="800" b="0" dirty="0"/>
              </a:p>
            </p:txBody>
          </p:sp>
          <p:sp>
            <p:nvSpPr>
              <p:cNvPr id="9" name="Oval 8">
                <a:extLst>
                  <a:ext uri="{FF2B5EF4-FFF2-40B4-BE49-F238E27FC236}">
                    <a16:creationId xmlns:a16="http://schemas.microsoft.com/office/drawing/2014/main" id="{E65B9884-EFD4-DDF3-B742-3D959586885B}"/>
                  </a:ext>
                </a:extLst>
              </p:cNvPr>
              <p:cNvSpPr>
                <a:spLocks noChangeArrowheads="1"/>
              </p:cNvSpPr>
              <p:nvPr/>
            </p:nvSpPr>
            <p:spPr bwMode="auto">
              <a:xfrm>
                <a:off x="280295" y="879372"/>
                <a:ext cx="273053" cy="279575"/>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800" b="0" i="1" dirty="0">
                    <a:solidFill>
                      <a:schemeClr val="bg1"/>
                    </a:solidFill>
                  </a:rPr>
                  <a:t>info</a:t>
                </a:r>
                <a:endParaRPr lang="en-US" sz="1200" b="0" dirty="0">
                  <a:solidFill>
                    <a:schemeClr val="bg1"/>
                  </a:solidFill>
                  <a:latin typeface="+mj-lt"/>
                  <a:ea typeface="+mn-ea"/>
                </a:endParaRPr>
              </a:p>
            </p:txBody>
          </p:sp>
        </p:grpSp>
        <p:cxnSp>
          <p:nvCxnSpPr>
            <p:cNvPr id="10" name="Straight Connector 27">
              <a:extLst>
                <a:ext uri="{FF2B5EF4-FFF2-40B4-BE49-F238E27FC236}">
                  <a16:creationId xmlns:a16="http://schemas.microsoft.com/office/drawing/2014/main" id="{E4912DF8-B8A7-5EEC-50DA-3641437ED1DE}"/>
                </a:ext>
              </a:extLst>
            </p:cNvPr>
            <p:cNvCxnSpPr>
              <a:cxnSpLocks noChangeShapeType="1"/>
            </p:cNvCxnSpPr>
            <p:nvPr/>
          </p:nvCxnSpPr>
          <p:spPr bwMode="auto">
            <a:xfrm>
              <a:off x="1782763" y="1112838"/>
              <a:ext cx="862012" cy="14605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27">
              <a:extLst>
                <a:ext uri="{FF2B5EF4-FFF2-40B4-BE49-F238E27FC236}">
                  <a16:creationId xmlns:a16="http://schemas.microsoft.com/office/drawing/2014/main" id="{9038669B-61D1-8382-EC83-BC1AB33DCD05}"/>
                </a:ext>
              </a:extLst>
            </p:cNvPr>
            <p:cNvCxnSpPr>
              <a:cxnSpLocks noChangeShapeType="1"/>
              <a:endCxn id="4" idx="2"/>
            </p:cNvCxnSpPr>
            <p:nvPr/>
          </p:nvCxnSpPr>
          <p:spPr bwMode="auto">
            <a:xfrm>
              <a:off x="1905000" y="1288304"/>
              <a:ext cx="939006" cy="1540621"/>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682" name="Group 71681">
            <a:extLst>
              <a:ext uri="{FF2B5EF4-FFF2-40B4-BE49-F238E27FC236}">
                <a16:creationId xmlns:a16="http://schemas.microsoft.com/office/drawing/2014/main" id="{B508D08C-0351-EF96-7578-82C59CBCF6EE}"/>
              </a:ext>
            </a:extLst>
          </p:cNvPr>
          <p:cNvGrpSpPr/>
          <p:nvPr/>
        </p:nvGrpSpPr>
        <p:grpSpPr>
          <a:xfrm>
            <a:off x="6292850" y="3201988"/>
            <a:ext cx="2693988" cy="2028825"/>
            <a:chOff x="6292850" y="3201988"/>
            <a:chExt cx="2693988" cy="2028825"/>
          </a:xfrm>
        </p:grpSpPr>
        <p:pic>
          <p:nvPicPr>
            <p:cNvPr id="20" name="Picture 7">
              <a:extLst>
                <a:ext uri="{FF2B5EF4-FFF2-40B4-BE49-F238E27FC236}">
                  <a16:creationId xmlns:a16="http://schemas.microsoft.com/office/drawing/2014/main" id="{D36BA52B-6703-E5FE-7B1E-7F408D0C28E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83525" y="4435475"/>
              <a:ext cx="1103313" cy="795338"/>
            </a:xfrm>
            <a:prstGeom prst="rect">
              <a:avLst/>
            </a:prstGeom>
            <a:noFill/>
            <a:ln w="28575">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pic>
        <p:cxnSp>
          <p:nvCxnSpPr>
            <p:cNvPr id="23" name="Straight Connector 27">
              <a:extLst>
                <a:ext uri="{FF2B5EF4-FFF2-40B4-BE49-F238E27FC236}">
                  <a16:creationId xmlns:a16="http://schemas.microsoft.com/office/drawing/2014/main" id="{86E33FF2-7632-3DD3-B511-805DA6FBC319}"/>
                </a:ext>
              </a:extLst>
            </p:cNvPr>
            <p:cNvCxnSpPr>
              <a:cxnSpLocks noChangeShapeType="1"/>
            </p:cNvCxnSpPr>
            <p:nvPr/>
          </p:nvCxnSpPr>
          <p:spPr bwMode="auto">
            <a:xfrm flipH="1" flipV="1">
              <a:off x="6292850" y="3201988"/>
              <a:ext cx="1716088" cy="1516062"/>
            </a:xfrm>
            <a:prstGeom prst="line">
              <a:avLst/>
            </a:prstGeom>
            <a:noFill/>
            <a:ln w="28575">
              <a:solidFill>
                <a:srgbClr val="7F7F7F"/>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0" name="Group 39">
            <a:extLst>
              <a:ext uri="{FF2B5EF4-FFF2-40B4-BE49-F238E27FC236}">
                <a16:creationId xmlns:a16="http://schemas.microsoft.com/office/drawing/2014/main" id="{2D28B435-1447-5555-FEF4-10F338D8ABC5}"/>
              </a:ext>
            </a:extLst>
          </p:cNvPr>
          <p:cNvGrpSpPr/>
          <p:nvPr/>
        </p:nvGrpSpPr>
        <p:grpSpPr>
          <a:xfrm>
            <a:off x="473075" y="3646044"/>
            <a:ext cx="4864100" cy="724476"/>
            <a:chOff x="473075" y="3646044"/>
            <a:chExt cx="4864100" cy="724476"/>
          </a:xfrm>
        </p:grpSpPr>
        <p:grpSp>
          <p:nvGrpSpPr>
            <p:cNvPr id="71688" name="Group 29">
              <a:extLst>
                <a:ext uri="{FF2B5EF4-FFF2-40B4-BE49-F238E27FC236}">
                  <a16:creationId xmlns:a16="http://schemas.microsoft.com/office/drawing/2014/main" id="{1843AD42-B1D6-F440-6F47-3246A72728EE}"/>
                </a:ext>
              </a:extLst>
            </p:cNvPr>
            <p:cNvGrpSpPr>
              <a:grpSpLocks/>
            </p:cNvGrpSpPr>
            <p:nvPr/>
          </p:nvGrpSpPr>
          <p:grpSpPr bwMode="auto">
            <a:xfrm>
              <a:off x="473075" y="3646044"/>
              <a:ext cx="1970275" cy="724476"/>
              <a:chOff x="622984" y="879372"/>
              <a:chExt cx="1970135" cy="725061"/>
            </a:xfrm>
          </p:grpSpPr>
          <p:sp>
            <p:nvSpPr>
              <p:cNvPr id="71695" name="TextBox 12">
                <a:extLst>
                  <a:ext uri="{FF2B5EF4-FFF2-40B4-BE49-F238E27FC236}">
                    <a16:creationId xmlns:a16="http://schemas.microsoft.com/office/drawing/2014/main" id="{69684897-B246-9CCB-3037-9091B572C7DE}"/>
                  </a:ext>
                </a:extLst>
              </p:cNvPr>
              <p:cNvSpPr txBox="1">
                <a:spLocks noChangeArrowheads="1"/>
              </p:cNvSpPr>
              <p:nvPr/>
            </p:nvSpPr>
            <p:spPr bwMode="auto">
              <a:xfrm>
                <a:off x="759499" y="1019185"/>
                <a:ext cx="1833620" cy="585248"/>
              </a:xfrm>
              <a:prstGeom prst="rect">
                <a:avLst/>
              </a:prstGeom>
              <a:solidFill>
                <a:srgbClr val="CCFFCC"/>
              </a:solidFill>
              <a:ln w="28575">
                <a:solidFill>
                  <a:schemeClr val="tx1">
                    <a:lumMod val="50000"/>
                    <a:lumOff val="50000"/>
                  </a:schemeClr>
                </a:solidFill>
                <a:miter lim="800000"/>
                <a:headEnd/>
                <a:tailEnd/>
              </a:ln>
            </p:spPr>
            <p:txBody>
              <a:bodyPr wrap="square">
                <a:spAutoFit/>
              </a:bodyPr>
              <a:lstStyle>
                <a:lvl1pPr marL="342900" indent="-342900" eaLnBrk="0" hangingPunct="0">
                  <a:defRPr sz="2400" b="1">
                    <a:solidFill>
                      <a:schemeClr val="tx1"/>
                    </a:solidFill>
                    <a:latin typeface="Arial" charset="0"/>
                    <a:ea typeface="ＭＳ Ｐゴシック" pitchFamily="34" charset="-128"/>
                  </a:defRPr>
                </a:lvl1pPr>
                <a:lvl2pPr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marL="0" lvl="1" algn="ctr" eaLnBrk="1" hangingPunct="1">
                  <a:defRPr/>
                </a:pPr>
                <a:r>
                  <a:rPr lang="en-US" altLang="en-US" sz="800" b="0" dirty="0"/>
                  <a:t>The </a:t>
                </a:r>
                <a:r>
                  <a:rPr lang="en-US" altLang="en-US" sz="800" dirty="0"/>
                  <a:t>Message Validation Result</a:t>
                </a:r>
                <a:r>
                  <a:rPr lang="en-US" altLang="en-US" sz="800" b="0" dirty="0"/>
                  <a:t> and </a:t>
                </a:r>
                <a:r>
                  <a:rPr lang="en-US" altLang="en-US" sz="800" dirty="0"/>
                  <a:t>Test Step Outcome</a:t>
                </a:r>
                <a:r>
                  <a:rPr lang="en-US" altLang="en-US" sz="800" b="0" dirty="0"/>
                  <a:t> are listed for the </a:t>
                </a:r>
                <a:r>
                  <a:rPr lang="en-US" altLang="en-US" sz="800" dirty="0"/>
                  <a:t>Test Step Validation Report </a:t>
                </a:r>
                <a:r>
                  <a:rPr lang="en-US" altLang="en-US" sz="800" b="0" dirty="0"/>
                  <a:t>section in the </a:t>
                </a:r>
                <a:r>
                  <a:rPr lang="en-US" altLang="ja-JP" sz="800" dirty="0"/>
                  <a:t>Test Summary</a:t>
                </a:r>
                <a:endParaRPr lang="en-US" altLang="en-US" sz="800" b="0" dirty="0"/>
              </a:p>
            </p:txBody>
          </p:sp>
          <p:sp>
            <p:nvSpPr>
              <p:cNvPr id="71696" name="Oval 71695">
                <a:extLst>
                  <a:ext uri="{FF2B5EF4-FFF2-40B4-BE49-F238E27FC236}">
                    <a16:creationId xmlns:a16="http://schemas.microsoft.com/office/drawing/2014/main" id="{3F5DC127-6F7E-F018-7737-A8DD86BE57FB}"/>
                  </a:ext>
                </a:extLst>
              </p:cNvPr>
              <p:cNvSpPr>
                <a:spLocks noChangeArrowheads="1"/>
              </p:cNvSpPr>
              <p:nvPr/>
            </p:nvSpPr>
            <p:spPr bwMode="auto">
              <a:xfrm>
                <a:off x="622984" y="879372"/>
                <a:ext cx="273031" cy="279626"/>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800" b="0" i="1" dirty="0">
                    <a:solidFill>
                      <a:schemeClr val="bg1"/>
                    </a:solidFill>
                  </a:rPr>
                  <a:t>info</a:t>
                </a:r>
                <a:endParaRPr lang="en-US" sz="1200" b="0" dirty="0">
                  <a:solidFill>
                    <a:schemeClr val="bg1"/>
                  </a:solidFill>
                  <a:latin typeface="+mj-lt"/>
                  <a:ea typeface="+mn-ea"/>
                </a:endParaRPr>
              </a:p>
            </p:txBody>
          </p:sp>
        </p:grpSp>
        <p:cxnSp>
          <p:nvCxnSpPr>
            <p:cNvPr id="71710" name="Straight Connector 27">
              <a:extLst>
                <a:ext uri="{FF2B5EF4-FFF2-40B4-BE49-F238E27FC236}">
                  <a16:creationId xmlns:a16="http://schemas.microsoft.com/office/drawing/2014/main" id="{413BB7A0-55E8-EF43-2B35-D0D9A8467280}"/>
                </a:ext>
              </a:extLst>
            </p:cNvPr>
            <p:cNvCxnSpPr>
              <a:cxnSpLocks noChangeShapeType="1"/>
              <a:stCxn id="71695" idx="3"/>
            </p:cNvCxnSpPr>
            <p:nvPr/>
          </p:nvCxnSpPr>
          <p:spPr bwMode="auto">
            <a:xfrm flipV="1">
              <a:off x="2443350" y="3874588"/>
              <a:ext cx="2893825" cy="203544"/>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27">
              <a:extLst>
                <a:ext uri="{FF2B5EF4-FFF2-40B4-BE49-F238E27FC236}">
                  <a16:creationId xmlns:a16="http://schemas.microsoft.com/office/drawing/2014/main" id="{769AC27F-C1CC-BD65-DF99-D66DCD8967E8}"/>
                </a:ext>
              </a:extLst>
            </p:cNvPr>
            <p:cNvCxnSpPr>
              <a:cxnSpLocks noChangeShapeType="1"/>
              <a:stCxn id="71695" idx="3"/>
            </p:cNvCxnSpPr>
            <p:nvPr/>
          </p:nvCxnSpPr>
          <p:spPr bwMode="auto">
            <a:xfrm flipV="1">
              <a:off x="2443350" y="3676449"/>
              <a:ext cx="2893824" cy="401683"/>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7" name="Group 36">
            <a:extLst>
              <a:ext uri="{FF2B5EF4-FFF2-40B4-BE49-F238E27FC236}">
                <a16:creationId xmlns:a16="http://schemas.microsoft.com/office/drawing/2014/main" id="{16F7BEBC-FC21-2945-AABA-F9CF58BD64F5}"/>
              </a:ext>
            </a:extLst>
          </p:cNvPr>
          <p:cNvGrpSpPr/>
          <p:nvPr/>
        </p:nvGrpSpPr>
        <p:grpSpPr>
          <a:xfrm>
            <a:off x="5673725" y="798513"/>
            <a:ext cx="3313113" cy="1949688"/>
            <a:chOff x="5673725" y="798513"/>
            <a:chExt cx="3313113" cy="1949688"/>
          </a:xfrm>
        </p:grpSpPr>
        <p:grpSp>
          <p:nvGrpSpPr>
            <p:cNvPr id="71681" name="Group 71680">
              <a:extLst>
                <a:ext uri="{FF2B5EF4-FFF2-40B4-BE49-F238E27FC236}">
                  <a16:creationId xmlns:a16="http://schemas.microsoft.com/office/drawing/2014/main" id="{43B934A6-B2A0-D4A5-39E8-DA86CB9C9D10}"/>
                </a:ext>
              </a:extLst>
            </p:cNvPr>
            <p:cNvGrpSpPr/>
            <p:nvPr/>
          </p:nvGrpSpPr>
          <p:grpSpPr>
            <a:xfrm>
              <a:off x="5673725" y="798513"/>
              <a:ext cx="3313113" cy="970697"/>
              <a:chOff x="5673725" y="798513"/>
              <a:chExt cx="3313113" cy="970697"/>
            </a:xfrm>
          </p:grpSpPr>
          <p:grpSp>
            <p:nvGrpSpPr>
              <p:cNvPr id="13" name="Group 29">
                <a:extLst>
                  <a:ext uri="{FF2B5EF4-FFF2-40B4-BE49-F238E27FC236}">
                    <a16:creationId xmlns:a16="http://schemas.microsoft.com/office/drawing/2014/main" id="{73A72AA8-C854-72DE-D823-4C514DE1A89F}"/>
                  </a:ext>
                </a:extLst>
              </p:cNvPr>
              <p:cNvGrpSpPr>
                <a:grpSpLocks/>
              </p:cNvGrpSpPr>
              <p:nvPr/>
            </p:nvGrpSpPr>
            <p:grpSpPr bwMode="auto">
              <a:xfrm>
                <a:off x="6673850" y="798513"/>
                <a:ext cx="2312988" cy="970697"/>
                <a:chOff x="280295" y="879372"/>
                <a:chExt cx="2312824" cy="971482"/>
              </a:xfrm>
            </p:grpSpPr>
            <p:sp>
              <p:nvSpPr>
                <p:cNvPr id="14" name="TextBox 12">
                  <a:extLst>
                    <a:ext uri="{FF2B5EF4-FFF2-40B4-BE49-F238E27FC236}">
                      <a16:creationId xmlns:a16="http://schemas.microsoft.com/office/drawing/2014/main" id="{1ACCF2C2-E0F1-12A4-7AA2-78263BDD0F40}"/>
                    </a:ext>
                  </a:extLst>
                </p:cNvPr>
                <p:cNvSpPr txBox="1">
                  <a:spLocks noChangeArrowheads="1"/>
                </p:cNvSpPr>
                <p:nvPr/>
              </p:nvSpPr>
              <p:spPr bwMode="auto">
                <a:xfrm>
                  <a:off x="407286" y="1019185"/>
                  <a:ext cx="2185833" cy="831669"/>
                </a:xfrm>
                <a:prstGeom prst="rect">
                  <a:avLst/>
                </a:prstGeom>
                <a:solidFill>
                  <a:srgbClr val="CCFFCC"/>
                </a:solidFill>
                <a:ln w="28575">
                  <a:solidFill>
                    <a:schemeClr val="tx1">
                      <a:lumMod val="50000"/>
                      <a:lumOff val="50000"/>
                    </a:schemeClr>
                  </a:solidFill>
                  <a:miter lim="800000"/>
                  <a:headEnd/>
                  <a:tailEnd/>
                </a:ln>
              </p:spPr>
              <p:txBody>
                <a:bodyPr>
                  <a:spAutoFit/>
                </a:bodyPr>
                <a:lstStyle>
                  <a:lvl1pPr marL="342900" indent="-342900" eaLnBrk="0" hangingPunct="0">
                    <a:defRPr sz="2400" b="1">
                      <a:solidFill>
                        <a:schemeClr val="tx1"/>
                      </a:solidFill>
                      <a:latin typeface="Arial" charset="0"/>
                      <a:ea typeface="ＭＳ Ｐゴシック" pitchFamily="34" charset="-128"/>
                    </a:defRPr>
                  </a:lvl1pPr>
                  <a:lvl2pPr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marL="0" lvl="1" algn="ctr" eaLnBrk="1" hangingPunct="1">
                    <a:defRPr/>
                  </a:pPr>
                  <a:r>
                    <a:rPr lang="en-US" altLang="en-US" sz="800" b="0" dirty="0"/>
                    <a:t>The </a:t>
                  </a:r>
                  <a:r>
                    <a:rPr lang="en-US" altLang="en-US" sz="800" dirty="0"/>
                    <a:t>Result</a:t>
                  </a:r>
                  <a:r>
                    <a:rPr lang="en-US" altLang="en-US" sz="800" b="0" dirty="0"/>
                    <a:t> listed for the </a:t>
                  </a:r>
                  <a:r>
                    <a:rPr lang="en-US" altLang="en-US" sz="800" dirty="0"/>
                    <a:t>Test Case Validation Report </a:t>
                  </a:r>
                  <a:r>
                    <a:rPr lang="en-US" altLang="en-US" sz="800" b="0" dirty="0"/>
                    <a:t>section in the </a:t>
                  </a:r>
                  <a:r>
                    <a:rPr lang="en-US" altLang="ja-JP" sz="800" dirty="0"/>
                    <a:t>Test Summary </a:t>
                  </a:r>
                  <a:r>
                    <a:rPr lang="en-US" altLang="ja-JP" sz="800" b="0" dirty="0"/>
                    <a:t>is derived from the lowest Result associated with any of the </a:t>
                  </a:r>
                  <a:r>
                    <a:rPr lang="en-US" altLang="ja-JP" sz="800" dirty="0"/>
                    <a:t>Test Steps </a:t>
                  </a:r>
                  <a:r>
                    <a:rPr lang="en-US" altLang="ja-JP" sz="800" b="0" dirty="0"/>
                    <a:t>included in the Test Case unless the Tester </a:t>
                  </a:r>
                  <a:r>
                    <a:rPr lang="en-US" altLang="ja-JP" sz="800" i="1" dirty="0"/>
                    <a:t>overrides</a:t>
                  </a:r>
                  <a:r>
                    <a:rPr lang="en-US" altLang="ja-JP" sz="800" b="0" dirty="0"/>
                    <a:t> the </a:t>
                  </a:r>
                  <a:r>
                    <a:rPr lang="en-US" altLang="ja-JP" sz="800" dirty="0"/>
                    <a:t>Test Case Result </a:t>
                  </a:r>
                  <a:r>
                    <a:rPr lang="en-US" altLang="ja-JP" sz="800" b="0" dirty="0"/>
                    <a:t>here.</a:t>
                  </a:r>
                  <a:endParaRPr lang="en-US" altLang="en-US" sz="800" b="0" dirty="0"/>
                </a:p>
              </p:txBody>
            </p:sp>
            <p:sp>
              <p:nvSpPr>
                <p:cNvPr id="15" name="Oval 14">
                  <a:extLst>
                    <a:ext uri="{FF2B5EF4-FFF2-40B4-BE49-F238E27FC236}">
                      <a16:creationId xmlns:a16="http://schemas.microsoft.com/office/drawing/2014/main" id="{12D252DF-FAFD-D5C8-88FA-3FC18013F8DD}"/>
                    </a:ext>
                  </a:extLst>
                </p:cNvPr>
                <p:cNvSpPr>
                  <a:spLocks noChangeArrowheads="1"/>
                </p:cNvSpPr>
                <p:nvPr/>
              </p:nvSpPr>
              <p:spPr bwMode="auto">
                <a:xfrm>
                  <a:off x="280295" y="879372"/>
                  <a:ext cx="273031" cy="279626"/>
                </a:xfrm>
                <a:prstGeom prst="ellipse">
                  <a:avLst/>
                </a:prstGeom>
                <a:gradFill rotWithShape="1">
                  <a:gsLst>
                    <a:gs pos="0">
                      <a:srgbClr val="8FB4FF"/>
                    </a:gs>
                    <a:gs pos="50000">
                      <a:srgbClr val="262673"/>
                    </a:gs>
                    <a:gs pos="100000">
                      <a:srgbClr val="002060"/>
                    </a:gs>
                  </a:gsLst>
                  <a:lin ang="5400000" scaled="1"/>
                </a:gra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eaLnBrk="1" hangingPunct="1">
                    <a:defRPr/>
                  </a:pPr>
                  <a:r>
                    <a:rPr lang="en-US" sz="800" b="0" i="1" dirty="0">
                      <a:solidFill>
                        <a:schemeClr val="bg1"/>
                      </a:solidFill>
                    </a:rPr>
                    <a:t>info</a:t>
                  </a:r>
                  <a:endParaRPr lang="en-US" sz="1200" b="0" dirty="0">
                    <a:solidFill>
                      <a:schemeClr val="bg1"/>
                    </a:solidFill>
                    <a:latin typeface="+mj-lt"/>
                    <a:ea typeface="+mn-ea"/>
                  </a:endParaRPr>
                </a:p>
              </p:txBody>
            </p:sp>
          </p:grpSp>
          <p:cxnSp>
            <p:nvCxnSpPr>
              <p:cNvPr id="18" name="Straight Arrow Connector 17">
                <a:extLst>
                  <a:ext uri="{FF2B5EF4-FFF2-40B4-BE49-F238E27FC236}">
                    <a16:creationId xmlns:a16="http://schemas.microsoft.com/office/drawing/2014/main" id="{1C27E283-E47E-D567-E88B-9804DE649948}"/>
                  </a:ext>
                </a:extLst>
              </p:cNvPr>
              <p:cNvCxnSpPr>
                <a:cxnSpLocks/>
                <a:stCxn id="14" idx="1"/>
              </p:cNvCxnSpPr>
              <p:nvPr/>
            </p:nvCxnSpPr>
            <p:spPr bwMode="auto">
              <a:xfrm flipH="1">
                <a:off x="5673725" y="1353712"/>
                <a:ext cx="1127125" cy="368726"/>
              </a:xfrm>
              <a:prstGeom prst="straightConnector1">
                <a:avLst/>
              </a:prstGeom>
              <a:solidFill>
                <a:schemeClr val="accent1"/>
              </a:solidFill>
              <a:ln w="28575" cap="flat" cmpd="sng" algn="ctr">
                <a:solidFill>
                  <a:schemeClr val="bg1">
                    <a:lumMod val="50000"/>
                  </a:schemeClr>
                </a:solidFill>
                <a:prstDash val="solid"/>
                <a:round/>
                <a:headEnd type="none" w="med" len="med"/>
                <a:tailEnd type="triangle"/>
              </a:ln>
              <a:effectLst/>
            </p:spPr>
          </p:cxnSp>
        </p:grpSp>
        <p:cxnSp>
          <p:nvCxnSpPr>
            <p:cNvPr id="35" name="Straight Connector 27">
              <a:extLst>
                <a:ext uri="{FF2B5EF4-FFF2-40B4-BE49-F238E27FC236}">
                  <a16:creationId xmlns:a16="http://schemas.microsoft.com/office/drawing/2014/main" id="{AA63545F-10CF-8323-9451-B46DB6D201BC}"/>
                </a:ext>
              </a:extLst>
            </p:cNvPr>
            <p:cNvCxnSpPr>
              <a:cxnSpLocks noChangeShapeType="1"/>
            </p:cNvCxnSpPr>
            <p:nvPr/>
          </p:nvCxnSpPr>
          <p:spPr bwMode="auto">
            <a:xfrm>
              <a:off x="8305800" y="1892300"/>
              <a:ext cx="0" cy="855901"/>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93004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Syndromic Surveillance Message Testing Process</a:t>
            </a:r>
          </a:p>
        </p:txBody>
      </p:sp>
      <p:grpSp>
        <p:nvGrpSpPr>
          <p:cNvPr id="2" name="Group 1">
            <a:extLst>
              <a:ext uri="{FF2B5EF4-FFF2-40B4-BE49-F238E27FC236}">
                <a16:creationId xmlns:a16="http://schemas.microsoft.com/office/drawing/2014/main" id="{F62E0B88-25D0-4C06-A317-33424D17F8D7}"/>
              </a:ext>
            </a:extLst>
          </p:cNvPr>
          <p:cNvGrpSpPr/>
          <p:nvPr/>
        </p:nvGrpSpPr>
        <p:grpSpPr>
          <a:xfrm>
            <a:off x="261876" y="685800"/>
            <a:ext cx="8196324" cy="5181600"/>
            <a:chOff x="261876" y="685800"/>
            <a:chExt cx="8196324" cy="518160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876" y="685800"/>
              <a:ext cx="819632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64CF27CA-8691-4088-8F60-FB3D32E714DC}"/>
                </a:ext>
              </a:extLst>
            </p:cNvPr>
            <p:cNvSpPr/>
            <p:nvPr/>
          </p:nvSpPr>
          <p:spPr>
            <a:xfrm>
              <a:off x="3962400" y="2133600"/>
              <a:ext cx="381000" cy="1340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spTree>
    <p:extLst>
      <p:ext uri="{BB962C8B-B14F-4D97-AF65-F5344CB8AC3E}">
        <p14:creationId xmlns:p14="http://schemas.microsoft.com/office/powerpoint/2010/main" val="326773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DA014E-BF9C-18FD-2253-357A731B25A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9881" y="1414133"/>
            <a:ext cx="7174846" cy="3462667"/>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3"/>
          <p:cNvSpPr txBox="1">
            <a:spLocks noChangeArrowheads="1"/>
          </p:cNvSpPr>
          <p:nvPr/>
        </p:nvSpPr>
        <p:spPr bwMode="auto">
          <a:xfrm>
            <a:off x="76200" y="1530021"/>
            <a:ext cx="1524000" cy="584775"/>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fontAlgn="base">
              <a:spcBef>
                <a:spcPct val="0"/>
              </a:spcBef>
              <a:spcAft>
                <a:spcPct val="0"/>
              </a:spcAft>
              <a:defRPr/>
            </a:pPr>
            <a:r>
              <a:rPr lang="en-US" dirty="0">
                <a:solidFill>
                  <a:srgbClr val="000000"/>
                </a:solidFill>
              </a:rPr>
              <a:t>Open the </a:t>
            </a:r>
            <a:r>
              <a:rPr lang="en-US" b="1" dirty="0">
                <a:solidFill>
                  <a:srgbClr val="000000"/>
                </a:solidFill>
              </a:rPr>
              <a:t>Syndromic Surveillance Test Suite </a:t>
            </a:r>
            <a:r>
              <a:rPr lang="en-US" dirty="0">
                <a:solidFill>
                  <a:srgbClr val="000000"/>
                </a:solidFill>
              </a:rPr>
              <a:t>using link: </a:t>
            </a:r>
            <a:r>
              <a:rPr lang="en-US" u="sng" dirty="0">
                <a:solidFill>
                  <a:schemeClr val="dk1"/>
                </a:solidFill>
                <a:hlinkClick r:id="rId3"/>
              </a:rPr>
              <a:t>http://hl7v2-ss-r2-testing.nist.gov/</a:t>
            </a:r>
            <a:endParaRPr lang="en-US" dirty="0">
              <a:solidFill>
                <a:srgbClr val="000000"/>
              </a:solidFill>
            </a:endParaRPr>
          </a:p>
        </p:txBody>
      </p:sp>
      <p:sp>
        <p:nvSpPr>
          <p:cNvPr id="2" name="Title 1"/>
          <p:cNvSpPr>
            <a:spLocks noGrp="1"/>
          </p:cNvSpPr>
          <p:nvPr>
            <p:ph type="title"/>
          </p:nvPr>
        </p:nvSpPr>
        <p:spPr>
          <a:xfrm>
            <a:off x="276225" y="228600"/>
            <a:ext cx="8229600" cy="457200"/>
          </a:xfrm>
        </p:spPr>
        <p:txBody>
          <a:bodyPr/>
          <a:lstStyle/>
          <a:p>
            <a:r>
              <a:rPr lang="en-US" altLang="en-US" dirty="0"/>
              <a:t>Syndromic Surveillance </a:t>
            </a:r>
            <a:r>
              <a:rPr lang="en-US" dirty="0"/>
              <a:t>Test Suite Access and Navigation</a:t>
            </a:r>
          </a:p>
        </p:txBody>
      </p:sp>
      <p:sp>
        <p:nvSpPr>
          <p:cNvPr id="6" name="Oval 5"/>
          <p:cNvSpPr/>
          <p:nvPr/>
        </p:nvSpPr>
        <p:spPr bwMode="auto">
          <a:xfrm>
            <a:off x="38100" y="1414133"/>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fontAlgn="base">
              <a:spcBef>
                <a:spcPct val="0"/>
              </a:spcBef>
              <a:spcAft>
                <a:spcPct val="0"/>
              </a:spcAft>
              <a:defRPr/>
            </a:pPr>
            <a:r>
              <a:rPr lang="en-US" sz="1200" dirty="0">
                <a:solidFill>
                  <a:srgbClr val="FFFFFF"/>
                </a:solidFill>
                <a:latin typeface="Franklin Gothic Demi"/>
              </a:rPr>
              <a:t>1</a:t>
            </a:r>
          </a:p>
        </p:txBody>
      </p:sp>
      <p:cxnSp>
        <p:nvCxnSpPr>
          <p:cNvPr id="7" name="Straight Arrow Connector 76"/>
          <p:cNvCxnSpPr>
            <a:cxnSpLocks noChangeShapeType="1"/>
            <a:stCxn id="10" idx="3"/>
          </p:cNvCxnSpPr>
          <p:nvPr/>
        </p:nvCxnSpPr>
        <p:spPr bwMode="auto">
          <a:xfrm flipV="1">
            <a:off x="1600200" y="1520963"/>
            <a:ext cx="239681" cy="301446"/>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 name="Group 10"/>
          <p:cNvGrpSpPr>
            <a:grpSpLocks/>
          </p:cNvGrpSpPr>
          <p:nvPr/>
        </p:nvGrpSpPr>
        <p:grpSpPr bwMode="auto">
          <a:xfrm>
            <a:off x="0" y="1682421"/>
            <a:ext cx="1839881" cy="3593308"/>
            <a:chOff x="-2871790" y="2643802"/>
            <a:chExt cx="1839745" cy="3588029"/>
          </a:xfrm>
        </p:grpSpPr>
        <p:sp>
          <p:nvSpPr>
            <p:cNvPr id="12" name="TextBox 28"/>
            <p:cNvSpPr txBox="1">
              <a:spLocks noChangeArrowheads="1"/>
            </p:cNvSpPr>
            <p:nvPr/>
          </p:nvSpPr>
          <p:spPr bwMode="auto">
            <a:xfrm>
              <a:off x="-2738450" y="3558109"/>
              <a:ext cx="1553112" cy="2673722"/>
            </a:xfrm>
            <a:prstGeom prst="rect">
              <a:avLst/>
            </a:prstGeom>
            <a:solidFill>
              <a:srgbClr val="CCFFCC"/>
            </a:solidFill>
            <a:ln w="28575">
              <a:solidFill>
                <a:schemeClr val="tx1">
                  <a:lumMod val="50000"/>
                  <a:lumOff val="50000"/>
                </a:schemeClr>
              </a:solidFill>
              <a:miter lim="800000"/>
              <a:headEnd/>
              <a:tailEnd/>
            </a:ln>
          </p:spPr>
          <p:txBody>
            <a:bodyPr wrap="square">
              <a:spAutoFit/>
            </a:bodyPr>
            <a:ls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a:lstStyle>
            <a:p>
              <a:pPr eaLnBrk="1" hangingPunct="1">
                <a:defRPr/>
              </a:pPr>
              <a:r>
                <a:rPr lang="en-US" sz="800" b="0" dirty="0">
                  <a:cs typeface="+mn-cs"/>
                </a:rPr>
                <a:t>The Menu Bar is located along the top. The options are </a:t>
              </a:r>
            </a:p>
            <a:p>
              <a:pPr marL="171450" indent="-171450" eaLnBrk="1" hangingPunct="1">
                <a:buFont typeface="Arial" panose="020B0604020202020204" pitchFamily="34" charset="0"/>
                <a:buChar char="•"/>
                <a:defRPr/>
              </a:pPr>
              <a:r>
                <a:rPr lang="en-US" sz="800" dirty="0">
                  <a:cs typeface="+mn-cs"/>
                </a:rPr>
                <a:t>Home</a:t>
              </a:r>
            </a:p>
            <a:p>
              <a:pPr marL="171450" indent="-171450" eaLnBrk="1" hangingPunct="1">
                <a:buFont typeface="Arial" panose="020B0604020202020204" pitchFamily="34" charset="0"/>
                <a:buChar char="•"/>
                <a:defRPr/>
              </a:pPr>
              <a:r>
                <a:rPr lang="en-US" sz="800" dirty="0">
                  <a:cs typeface="+mn-cs"/>
                </a:rPr>
                <a:t>Context free</a:t>
              </a:r>
            </a:p>
            <a:p>
              <a:pPr marL="171450" indent="-171450" eaLnBrk="1" hangingPunct="1">
                <a:buFont typeface="Arial" panose="020B0604020202020204" pitchFamily="34" charset="0"/>
                <a:buChar char="•"/>
                <a:defRPr/>
              </a:pPr>
              <a:r>
                <a:rPr lang="en-US" sz="800" dirty="0">
                  <a:cs typeface="+mn-cs"/>
                </a:rPr>
                <a:t>Context-based</a:t>
              </a:r>
            </a:p>
            <a:p>
              <a:pPr marL="171450" indent="-171450" eaLnBrk="1" hangingPunct="1">
                <a:buFont typeface="Arial" panose="020B0604020202020204" pitchFamily="34" charset="0"/>
                <a:buChar char="•"/>
                <a:defRPr/>
              </a:pPr>
              <a:r>
                <a:rPr lang="en-US" sz="800" dirty="0">
                  <a:cs typeface="+mn-cs"/>
                </a:rPr>
                <a:t>Documentation</a:t>
              </a:r>
            </a:p>
            <a:p>
              <a:pPr marL="171450" indent="-171450" eaLnBrk="1" hangingPunct="1">
                <a:buFont typeface="Arial" panose="020B0604020202020204" pitchFamily="34" charset="0"/>
                <a:buChar char="•"/>
                <a:defRPr/>
              </a:pPr>
              <a:r>
                <a:rPr lang="en-US" sz="800" dirty="0">
                  <a:cs typeface="+mn-cs"/>
                </a:rPr>
                <a:t>About</a:t>
              </a:r>
            </a:p>
            <a:p>
              <a:pPr marL="171450" indent="-171450" eaLnBrk="1" hangingPunct="1">
                <a:buFont typeface="Arial" panose="020B0604020202020204" pitchFamily="34" charset="0"/>
                <a:buChar char="•"/>
                <a:defRPr/>
              </a:pPr>
              <a:r>
                <a:rPr lang="en-US" sz="800" dirty="0">
                  <a:cs typeface="+mn-cs"/>
                </a:rPr>
                <a:t>Preferences</a:t>
              </a:r>
              <a:r>
                <a:rPr lang="en-US" sz="800" b="0" dirty="0">
                  <a:cs typeface="+mn-cs"/>
                </a:rPr>
                <a:t>.</a:t>
              </a:r>
            </a:p>
            <a:p>
              <a:pPr eaLnBrk="1" hangingPunct="1">
                <a:defRPr/>
              </a:pPr>
              <a:endParaRPr lang="en-US" sz="800" b="0" dirty="0">
                <a:cs typeface="+mn-cs"/>
              </a:endParaRPr>
            </a:p>
            <a:p>
              <a:pPr eaLnBrk="1" hangingPunct="1">
                <a:defRPr/>
              </a:pPr>
              <a:r>
                <a:rPr lang="en-US" sz="800" b="0" dirty="0">
                  <a:cs typeface="+mn-cs"/>
                </a:rPr>
                <a:t>The </a:t>
              </a:r>
              <a:r>
                <a:rPr lang="en-US" sz="800" dirty="0">
                  <a:cs typeface="+mn-cs"/>
                </a:rPr>
                <a:t>Welcome Screen </a:t>
              </a:r>
              <a:r>
                <a:rPr lang="en-US" sz="800" b="0" dirty="0">
                  <a:cs typeface="+mn-cs"/>
                </a:rPr>
                <a:t>is located on the Home tab and provides information about</a:t>
              </a:r>
            </a:p>
            <a:p>
              <a:pPr marL="171450" indent="-171450" eaLnBrk="1" hangingPunct="1">
                <a:buFont typeface="Arial" panose="020B0604020202020204" pitchFamily="34" charset="0"/>
                <a:buChar char="•"/>
                <a:defRPr/>
              </a:pPr>
              <a:r>
                <a:rPr lang="en-US" sz="800" b="0" dirty="0">
                  <a:cs typeface="+mn-cs"/>
                </a:rPr>
                <a:t>The testing support for the Syndromic Surveillance community</a:t>
              </a:r>
            </a:p>
            <a:p>
              <a:pPr marL="171450" indent="-171450" eaLnBrk="1" hangingPunct="1">
                <a:buFont typeface="Arial" panose="020B0604020202020204" pitchFamily="34" charset="0"/>
                <a:buChar char="•"/>
                <a:defRPr/>
              </a:pPr>
              <a:r>
                <a:rPr lang="en-US" sz="800" b="0" dirty="0">
                  <a:cs typeface="+mn-cs"/>
                </a:rPr>
                <a:t>The use for ONC Health IT Certification</a:t>
              </a:r>
            </a:p>
            <a:p>
              <a:pPr marL="171450" indent="-171450" eaLnBrk="1" hangingPunct="1">
                <a:buFont typeface="Arial" panose="020B0604020202020204" pitchFamily="34" charset="0"/>
                <a:buChar char="•"/>
                <a:defRPr/>
              </a:pPr>
              <a:r>
                <a:rPr lang="en-US" sz="800" b="0" dirty="0">
                  <a:cs typeface="+mn-cs"/>
                </a:rPr>
                <a:t>How to submit questions about the tool</a:t>
              </a:r>
            </a:p>
            <a:p>
              <a:pPr marL="171450" indent="-171450" eaLnBrk="1" hangingPunct="1">
                <a:buFont typeface="Arial" panose="020B0604020202020204" pitchFamily="34" charset="0"/>
                <a:buChar char="•"/>
                <a:defRPr/>
              </a:pPr>
              <a:r>
                <a:rPr lang="en-US" sz="800" b="0" dirty="0">
                  <a:cs typeface="+mn-cs"/>
                </a:rPr>
                <a:t>The browsers that are supported by the tool</a:t>
              </a:r>
            </a:p>
          </p:txBody>
        </p:sp>
        <p:sp>
          <p:nvSpPr>
            <p:cNvPr id="13" name="Oval 12"/>
            <p:cNvSpPr/>
            <p:nvPr/>
          </p:nvSpPr>
          <p:spPr bwMode="auto">
            <a:xfrm>
              <a:off x="-2871790" y="3435546"/>
              <a:ext cx="266680" cy="267894"/>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a:lstStyle>
            <a:p>
              <a:pPr algn="ctr">
                <a:defRPr/>
              </a:pPr>
              <a:r>
                <a:rPr lang="en-US" sz="800" b="0" dirty="0">
                  <a:solidFill>
                    <a:schemeClr val="bg1"/>
                  </a:solidFill>
                  <a:latin typeface="+mj-lt"/>
                  <a:cs typeface="+mn-cs"/>
                </a:rPr>
                <a:t>Info</a:t>
              </a:r>
            </a:p>
          </p:txBody>
        </p:sp>
        <p:cxnSp>
          <p:nvCxnSpPr>
            <p:cNvPr id="14" name="Straight Connector 13"/>
            <p:cNvCxnSpPr/>
            <p:nvPr/>
          </p:nvCxnSpPr>
          <p:spPr bwMode="auto">
            <a:xfrm flipV="1">
              <a:off x="-1309805" y="2643802"/>
              <a:ext cx="277760" cy="92569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9448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option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225" y="2141538"/>
            <a:ext cx="5565775"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ChangeArrowheads="1"/>
          </p:cNvSpPr>
          <p:nvPr/>
        </p:nvSpPr>
        <p:spPr bwMode="auto">
          <a:xfrm>
            <a:off x="228600" y="2371725"/>
            <a:ext cx="861060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lnSpc>
                <a:spcPct val="80000"/>
              </a:lnSpc>
              <a:spcBef>
                <a:spcPct val="0"/>
              </a:spcBef>
              <a:spcAft>
                <a:spcPct val="0"/>
              </a:spcAft>
            </a:pPr>
            <a:r>
              <a:rPr lang="en-US" altLang="en-US" sz="3400" b="0" dirty="0">
                <a:solidFill>
                  <a:srgbClr val="012445"/>
                </a:solidFill>
                <a:latin typeface="Franklin Gothic Medium" pitchFamily="34" charset="0"/>
              </a:rPr>
              <a:t>Syndromic Surveillance Context-free </a:t>
            </a:r>
          </a:p>
          <a:p>
            <a:pPr eaLnBrk="1" fontAlgn="base" hangingPunct="1">
              <a:lnSpc>
                <a:spcPct val="80000"/>
              </a:lnSpc>
              <a:spcBef>
                <a:spcPct val="0"/>
              </a:spcBef>
              <a:spcAft>
                <a:spcPct val="0"/>
              </a:spcAft>
            </a:pPr>
            <a:r>
              <a:rPr lang="en-US" altLang="en-US" sz="3400" b="0" dirty="0">
                <a:solidFill>
                  <a:srgbClr val="012445"/>
                </a:solidFill>
                <a:latin typeface="Franklin Gothic Medium" pitchFamily="34" charset="0"/>
              </a:rPr>
              <a:t>Test Scenario Walk Through Tool Demonstration</a:t>
            </a:r>
            <a:br>
              <a:rPr lang="en-US" altLang="en-US" sz="3400" b="0" dirty="0">
                <a:solidFill>
                  <a:srgbClr val="012445"/>
                </a:solidFill>
                <a:latin typeface="Franklin Gothic Medium" pitchFamily="34" charset="0"/>
              </a:rPr>
            </a:br>
            <a:endParaRPr lang="en-US" altLang="en-US" sz="2400" b="0" i="1" dirty="0">
              <a:solidFill>
                <a:srgbClr val="012445"/>
              </a:solidFill>
              <a:latin typeface="Franklin Gothic Medium" pitchFamily="34" charset="0"/>
            </a:endParaRPr>
          </a:p>
        </p:txBody>
      </p:sp>
    </p:spTree>
    <p:extLst>
      <p:ext uri="{BB962C8B-B14F-4D97-AF65-F5344CB8AC3E}">
        <p14:creationId xmlns:p14="http://schemas.microsoft.com/office/powerpoint/2010/main" val="132090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7FD19CC-8198-45D5-C698-164FA2502948}"/>
              </a:ext>
            </a:extLst>
          </p:cNvPr>
          <p:cNvPicPr>
            <a:picLocks noChangeAspect="1"/>
          </p:cNvPicPr>
          <p:nvPr/>
        </p:nvPicPr>
        <p:blipFill>
          <a:blip r:embed="rId3"/>
          <a:stretch>
            <a:fillRect/>
          </a:stretch>
        </p:blipFill>
        <p:spPr>
          <a:xfrm>
            <a:off x="2930703" y="4456471"/>
            <a:ext cx="4648200" cy="523875"/>
          </a:xfrm>
          <a:prstGeom prst="rect">
            <a:avLst/>
          </a:prstGeom>
          <a:solidFill>
            <a:schemeClr val="accent2"/>
          </a:solidFill>
          <a:ln>
            <a:solidFill>
              <a:schemeClr val="tx1"/>
            </a:solidFill>
          </a:ln>
        </p:spPr>
      </p:pic>
      <p:pic>
        <p:nvPicPr>
          <p:cNvPr id="7" name="Picture 6">
            <a:extLst>
              <a:ext uri="{FF2B5EF4-FFF2-40B4-BE49-F238E27FC236}">
                <a16:creationId xmlns:a16="http://schemas.microsoft.com/office/drawing/2014/main" id="{448C7C88-5D0C-15E1-7F55-94DDFBC0EB24}"/>
              </a:ext>
            </a:extLst>
          </p:cNvPr>
          <p:cNvPicPr>
            <a:picLocks noChangeAspect="1"/>
          </p:cNvPicPr>
          <p:nvPr/>
        </p:nvPicPr>
        <p:blipFill>
          <a:blip r:embed="rId4"/>
          <a:stretch>
            <a:fillRect/>
          </a:stretch>
        </p:blipFill>
        <p:spPr>
          <a:xfrm>
            <a:off x="2404845" y="2139124"/>
            <a:ext cx="3289026" cy="484393"/>
          </a:xfrm>
          <a:prstGeom prst="rect">
            <a:avLst/>
          </a:prstGeom>
          <a:ln>
            <a:solidFill>
              <a:schemeClr val="tx1"/>
            </a:solidFill>
          </a:ln>
        </p:spPr>
      </p:pic>
      <p:pic>
        <p:nvPicPr>
          <p:cNvPr id="5" name="Picture 4">
            <a:extLst>
              <a:ext uri="{FF2B5EF4-FFF2-40B4-BE49-F238E27FC236}">
                <a16:creationId xmlns:a16="http://schemas.microsoft.com/office/drawing/2014/main" id="{CFB629B6-2A68-5965-1EE2-283047D90EFB}"/>
              </a:ext>
            </a:extLst>
          </p:cNvPr>
          <p:cNvPicPr>
            <a:picLocks noChangeAspect="1"/>
          </p:cNvPicPr>
          <p:nvPr/>
        </p:nvPicPr>
        <p:blipFill>
          <a:blip r:embed="rId5"/>
          <a:stretch>
            <a:fillRect/>
          </a:stretch>
        </p:blipFill>
        <p:spPr>
          <a:xfrm>
            <a:off x="2406597" y="1295400"/>
            <a:ext cx="6483350" cy="627421"/>
          </a:xfrm>
          <a:prstGeom prst="rect">
            <a:avLst/>
          </a:prstGeom>
          <a:ln>
            <a:solidFill>
              <a:schemeClr val="tx1"/>
            </a:solidFill>
          </a:ln>
        </p:spPr>
      </p:pic>
      <p:pic>
        <p:nvPicPr>
          <p:cNvPr id="31"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0711" y="2765654"/>
            <a:ext cx="1638647" cy="1550401"/>
          </a:xfrm>
          <a:prstGeom prst="rect">
            <a:avLst/>
          </a:prstGeom>
          <a:noFill/>
          <a:ln w="9525">
            <a:solidFill>
              <a:schemeClr val="tx1"/>
            </a:solidFill>
            <a:miter lim="800000"/>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pic>
      <p:sp>
        <p:nvSpPr>
          <p:cNvPr id="36" name="TextBox 35"/>
          <p:cNvSpPr txBox="1">
            <a:spLocks noChangeArrowheads="1"/>
          </p:cNvSpPr>
          <p:nvPr/>
        </p:nvSpPr>
        <p:spPr bwMode="auto">
          <a:xfrm>
            <a:off x="157435" y="2235725"/>
            <a:ext cx="1709737" cy="58477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r>
              <a:rPr lang="en-US" sz="800" b="0" dirty="0">
                <a:cs typeface="+mn-cs"/>
              </a:rPr>
              <a:t>Select a </a:t>
            </a:r>
            <a:r>
              <a:rPr lang="en-US" sz="800" dirty="0">
                <a:cs typeface="+mn-cs"/>
              </a:rPr>
              <a:t>Profile Group</a:t>
            </a:r>
            <a:r>
              <a:rPr lang="en-US" sz="800" b="0" dirty="0">
                <a:cs typeface="+mn-cs"/>
              </a:rPr>
              <a:t> from the dropdown menu.</a:t>
            </a:r>
          </a:p>
          <a:p>
            <a:pPr eaLnBrk="1" hangingPunct="1">
              <a:defRPr/>
            </a:pPr>
            <a:r>
              <a:rPr lang="en-US" sz="800" b="0" dirty="0">
                <a:cs typeface="+mn-cs"/>
              </a:rPr>
              <a:t>Then Select a </a:t>
            </a:r>
            <a:r>
              <a:rPr lang="en-US" sz="800" dirty="0">
                <a:cs typeface="+mn-cs"/>
              </a:rPr>
              <a:t>Profile</a:t>
            </a:r>
            <a:r>
              <a:rPr lang="en-US" sz="800" b="0" dirty="0">
                <a:cs typeface="+mn-cs"/>
              </a:rPr>
              <a:t> to test an HL7 message.</a:t>
            </a:r>
          </a:p>
        </p:txBody>
      </p:sp>
      <p:sp>
        <p:nvSpPr>
          <p:cNvPr id="10247" name="Title 1"/>
          <p:cNvSpPr>
            <a:spLocks noGrp="1"/>
          </p:cNvSpPr>
          <p:nvPr>
            <p:ph type="title"/>
          </p:nvPr>
        </p:nvSpPr>
        <p:spPr>
          <a:xfrm>
            <a:off x="276225" y="279400"/>
            <a:ext cx="8229600" cy="461963"/>
          </a:xfrm>
        </p:spPr>
        <p:txBody>
          <a:bodyPr/>
          <a:lstStyle/>
          <a:p>
            <a:r>
              <a:rPr lang="en-US" altLang="en-US" dirty="0"/>
              <a:t>Syndromic Context-free Conformance Profile Selection </a:t>
            </a:r>
            <a:endParaRPr lang="en-US" altLang="en-US" sz="1800" dirty="0"/>
          </a:p>
        </p:txBody>
      </p:sp>
      <p:grpSp>
        <p:nvGrpSpPr>
          <p:cNvPr id="10260" name="Group 6"/>
          <p:cNvGrpSpPr>
            <a:grpSpLocks/>
          </p:cNvGrpSpPr>
          <p:nvPr/>
        </p:nvGrpSpPr>
        <p:grpSpPr bwMode="auto">
          <a:xfrm>
            <a:off x="23813" y="1322742"/>
            <a:ext cx="3481387" cy="532813"/>
            <a:chOff x="523481" y="3394773"/>
            <a:chExt cx="3481122" cy="533912"/>
          </a:xfrm>
        </p:grpSpPr>
        <p:sp>
          <p:nvSpPr>
            <p:cNvPr id="29" name="TextBox 28"/>
            <p:cNvSpPr txBox="1">
              <a:spLocks noChangeArrowheads="1"/>
            </p:cNvSpPr>
            <p:nvPr/>
          </p:nvSpPr>
          <p:spPr bwMode="auto">
            <a:xfrm>
              <a:off x="674281" y="3589433"/>
              <a:ext cx="1509597" cy="339252"/>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r>
                <a:rPr lang="en-US" sz="800" b="0" dirty="0">
                  <a:cs typeface="+mn-cs"/>
                </a:rPr>
                <a:t>Select </a:t>
              </a:r>
              <a:r>
                <a:rPr lang="en-US" sz="800" dirty="0">
                  <a:cs typeface="+mn-cs"/>
                </a:rPr>
                <a:t>HL7 Context-free</a:t>
              </a:r>
              <a:r>
                <a:rPr lang="en-US" sz="800" b="0" dirty="0">
                  <a:cs typeface="+mn-cs"/>
                </a:rPr>
                <a:t> from the Menu Bar.</a:t>
              </a:r>
            </a:p>
          </p:txBody>
        </p:sp>
        <p:sp>
          <p:nvSpPr>
            <p:cNvPr id="30" name="Oval 29"/>
            <p:cNvSpPr/>
            <p:nvPr/>
          </p:nvSpPr>
          <p:spPr bwMode="auto">
            <a:xfrm>
              <a:off x="523481" y="3394773"/>
              <a:ext cx="266680" cy="26884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b="0" dirty="0">
                  <a:solidFill>
                    <a:schemeClr val="bg1"/>
                  </a:solidFill>
                  <a:latin typeface="+mj-lt"/>
                  <a:cs typeface="+mn-cs"/>
                </a:rPr>
                <a:t>1</a:t>
              </a:r>
            </a:p>
          </p:txBody>
        </p:sp>
        <p:cxnSp>
          <p:nvCxnSpPr>
            <p:cNvPr id="32" name="Straight Connector 31"/>
            <p:cNvCxnSpPr>
              <a:stCxn id="29" idx="3"/>
            </p:cNvCxnSpPr>
            <p:nvPr/>
          </p:nvCxnSpPr>
          <p:spPr bwMode="auto">
            <a:xfrm>
              <a:off x="2183878" y="3759059"/>
              <a:ext cx="1820725"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8" name="Oval 67"/>
          <p:cNvSpPr/>
          <p:nvPr/>
        </p:nvSpPr>
        <p:spPr bwMode="auto">
          <a:xfrm>
            <a:off x="16166" y="2059789"/>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b="0" dirty="0">
                <a:solidFill>
                  <a:schemeClr val="bg1"/>
                </a:solidFill>
                <a:latin typeface="+mj-lt"/>
                <a:cs typeface="+mn-cs"/>
              </a:rPr>
              <a:t>2</a:t>
            </a:r>
          </a:p>
        </p:txBody>
      </p:sp>
      <p:grpSp>
        <p:nvGrpSpPr>
          <p:cNvPr id="10262" name="Group 37"/>
          <p:cNvGrpSpPr>
            <a:grpSpLocks/>
          </p:cNvGrpSpPr>
          <p:nvPr/>
        </p:nvGrpSpPr>
        <p:grpSpPr bwMode="auto">
          <a:xfrm>
            <a:off x="51593" y="4351635"/>
            <a:ext cx="5434806" cy="601365"/>
            <a:chOff x="-47248" y="3445133"/>
            <a:chExt cx="5894087" cy="531068"/>
          </a:xfrm>
        </p:grpSpPr>
        <p:sp>
          <p:nvSpPr>
            <p:cNvPr id="87" name="TextBox 86"/>
            <p:cNvSpPr txBox="1">
              <a:spLocks noChangeArrowheads="1"/>
            </p:cNvSpPr>
            <p:nvPr/>
          </p:nvSpPr>
          <p:spPr bwMode="auto">
            <a:xfrm>
              <a:off x="67538" y="3568503"/>
              <a:ext cx="2721642" cy="407698"/>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a:cs typeface="+mn-cs"/>
                </a:rPr>
                <a:t>Copy and paste the HL7 Message that is to be tested into the Message Content window; or select the </a:t>
              </a:r>
              <a:r>
                <a:rPr lang="en-US" sz="800" dirty="0">
                  <a:cs typeface="+mn-cs"/>
                </a:rPr>
                <a:t>Browse</a:t>
              </a:r>
              <a:r>
                <a:rPr lang="en-US" sz="800" b="0" dirty="0">
                  <a:cs typeface="+mn-cs"/>
                </a:rPr>
                <a:t> tab and upload the desired message.</a:t>
              </a:r>
            </a:p>
          </p:txBody>
        </p:sp>
        <p:sp>
          <p:nvSpPr>
            <p:cNvPr id="88" name="Oval 87"/>
            <p:cNvSpPr/>
            <p:nvPr/>
          </p:nvSpPr>
          <p:spPr bwMode="auto">
            <a:xfrm>
              <a:off x="-47248" y="3445133"/>
              <a:ext cx="266857" cy="246739"/>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b="0" dirty="0">
                  <a:solidFill>
                    <a:schemeClr val="bg1"/>
                  </a:solidFill>
                  <a:latin typeface="+mj-lt"/>
                  <a:cs typeface="+mn-cs"/>
                </a:rPr>
                <a:t>3</a:t>
              </a:r>
            </a:p>
          </p:txBody>
        </p:sp>
        <p:cxnSp>
          <p:nvCxnSpPr>
            <p:cNvPr id="89" name="Straight Connector 88"/>
            <p:cNvCxnSpPr/>
            <p:nvPr/>
          </p:nvCxnSpPr>
          <p:spPr bwMode="auto">
            <a:xfrm>
              <a:off x="2789180" y="3647011"/>
              <a:ext cx="3057659"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94" name="Straight Connector 93"/>
          <p:cNvCxnSpPr/>
          <p:nvPr/>
        </p:nvCxnSpPr>
        <p:spPr bwMode="auto">
          <a:xfrm flipV="1">
            <a:off x="1867172" y="2407012"/>
            <a:ext cx="52863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a:extLst>
              <a:ext uri="{FF2B5EF4-FFF2-40B4-BE49-F238E27FC236}">
                <a16:creationId xmlns:a16="http://schemas.microsoft.com/office/drawing/2014/main" id="{8F78AA69-3A6B-CCD1-3D12-FA879D67F679}"/>
              </a:ext>
            </a:extLst>
          </p:cNvPr>
          <p:cNvCxnSpPr/>
          <p:nvPr/>
        </p:nvCxnSpPr>
        <p:spPr bwMode="auto">
          <a:xfrm>
            <a:off x="1876207" y="2694346"/>
            <a:ext cx="519603" cy="60960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8990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330AF57-8C30-2585-4401-672E84D58611}"/>
              </a:ext>
            </a:extLst>
          </p:cNvPr>
          <p:cNvPicPr>
            <a:picLocks noChangeAspect="1"/>
          </p:cNvPicPr>
          <p:nvPr/>
        </p:nvPicPr>
        <p:blipFill>
          <a:blip r:embed="rId3"/>
          <a:stretch>
            <a:fillRect/>
          </a:stretch>
        </p:blipFill>
        <p:spPr>
          <a:xfrm>
            <a:off x="110725" y="3119765"/>
            <a:ext cx="6157208" cy="1694644"/>
          </a:xfrm>
          <a:prstGeom prst="rect">
            <a:avLst/>
          </a:prstGeom>
          <a:ln>
            <a:solidFill>
              <a:schemeClr val="tx1"/>
            </a:solidFill>
          </a:ln>
        </p:spPr>
      </p:pic>
      <p:sp>
        <p:nvSpPr>
          <p:cNvPr id="11268" name="Title 1"/>
          <p:cNvSpPr>
            <a:spLocks noGrp="1"/>
          </p:cNvSpPr>
          <p:nvPr>
            <p:ph type="title"/>
          </p:nvPr>
        </p:nvSpPr>
        <p:spPr/>
        <p:txBody>
          <a:bodyPr/>
          <a:lstStyle/>
          <a:p>
            <a:r>
              <a:rPr lang="en-US" altLang="en-US"/>
              <a:t>Load HL7 Message</a:t>
            </a:r>
            <a:endParaRPr lang="en-US" altLang="en-US" sz="1800"/>
          </a:p>
        </p:txBody>
      </p:sp>
      <p:grpSp>
        <p:nvGrpSpPr>
          <p:cNvPr id="27" name="Group 26">
            <a:extLst>
              <a:ext uri="{FF2B5EF4-FFF2-40B4-BE49-F238E27FC236}">
                <a16:creationId xmlns:a16="http://schemas.microsoft.com/office/drawing/2014/main" id="{7C1E4D16-5CB5-2582-E076-6A56D7FC1E73}"/>
              </a:ext>
            </a:extLst>
          </p:cNvPr>
          <p:cNvGrpSpPr/>
          <p:nvPr/>
        </p:nvGrpSpPr>
        <p:grpSpPr>
          <a:xfrm>
            <a:off x="4742267" y="19576"/>
            <a:ext cx="2772731" cy="1703804"/>
            <a:chOff x="2362200" y="4109373"/>
            <a:chExt cx="2772731" cy="1703804"/>
          </a:xfrm>
        </p:grpSpPr>
        <p:sp>
          <p:nvSpPr>
            <p:cNvPr id="82" name="TextBox 81"/>
            <p:cNvSpPr txBox="1">
              <a:spLocks noChangeArrowheads="1"/>
            </p:cNvSpPr>
            <p:nvPr/>
          </p:nvSpPr>
          <p:spPr bwMode="auto">
            <a:xfrm>
              <a:off x="2528259" y="4243517"/>
              <a:ext cx="2606672" cy="1569660"/>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r>
                <a:rPr lang="en-US" sz="800" b="0" dirty="0">
                  <a:cs typeface="+mn-cs"/>
                </a:rPr>
                <a:t>When an HL7 message is loaded into the Message Content window, the </a:t>
              </a:r>
              <a:r>
                <a:rPr lang="en-US" sz="800" dirty="0">
                  <a:cs typeface="+mn-cs"/>
                </a:rPr>
                <a:t>Message Tree</a:t>
              </a:r>
              <a:r>
                <a:rPr lang="en-US" sz="800" b="0" dirty="0">
                  <a:cs typeface="+mn-cs"/>
                </a:rPr>
                <a:t> is automatically populated with the relevant HL7 message instance segments. </a:t>
              </a:r>
            </a:p>
            <a:p>
              <a:pPr eaLnBrk="1" hangingPunct="1">
                <a:defRPr/>
              </a:pPr>
              <a:endParaRPr lang="en-US" sz="800" b="0" dirty="0">
                <a:cs typeface="+mn-cs"/>
              </a:endParaRPr>
            </a:p>
            <a:p>
              <a:pPr eaLnBrk="1" hangingPunct="1">
                <a:defRPr/>
              </a:pPr>
              <a:r>
                <a:rPr lang="en-US" sz="800" b="0" dirty="0">
                  <a:cs typeface="+mn-cs"/>
                </a:rPr>
                <a:t>Click on the expand icon to open all of the segments. </a:t>
              </a:r>
              <a:r>
                <a:rPr lang="en-US" sz="800" b="0" dirty="0"/>
                <a:t>Click on an individual </a:t>
              </a:r>
              <a:r>
                <a:rPr lang="en-US" sz="800" b="0" dirty="0">
                  <a:cs typeface="+mn-cs"/>
                </a:rPr>
                <a:t>arrow to open a single segment.</a:t>
              </a:r>
            </a:p>
            <a:p>
              <a:pPr eaLnBrk="1" hangingPunct="1">
                <a:defRPr/>
              </a:pPr>
              <a:endParaRPr lang="en-US" sz="800" b="0" dirty="0"/>
            </a:p>
            <a:p>
              <a:pPr eaLnBrk="1" hangingPunct="1">
                <a:defRPr/>
              </a:pPr>
              <a:r>
                <a:rPr lang="en-US" sz="800" b="0" dirty="0">
                  <a:cs typeface="+mn-cs"/>
                </a:rPr>
                <a:t>Select an individual item to highlights it in yellow in the Message Tree and in the Message in the Message Content window.</a:t>
              </a:r>
            </a:p>
          </p:txBody>
        </p:sp>
        <p:sp>
          <p:nvSpPr>
            <p:cNvPr id="83" name="Oval 82"/>
            <p:cNvSpPr/>
            <p:nvPr/>
          </p:nvSpPr>
          <p:spPr bwMode="auto">
            <a:xfrm>
              <a:off x="2362200" y="4109373"/>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b="0" dirty="0">
                  <a:solidFill>
                    <a:schemeClr val="bg1"/>
                  </a:solidFill>
                  <a:latin typeface="+mj-lt"/>
                  <a:cs typeface="+mn-cs"/>
                </a:rPr>
                <a:t>5</a:t>
              </a:r>
            </a:p>
          </p:txBody>
        </p:sp>
      </p:grpSp>
      <p:grpSp>
        <p:nvGrpSpPr>
          <p:cNvPr id="11281" name="Group 6"/>
          <p:cNvGrpSpPr>
            <a:grpSpLocks/>
          </p:cNvGrpSpPr>
          <p:nvPr/>
        </p:nvGrpSpPr>
        <p:grpSpPr bwMode="auto">
          <a:xfrm>
            <a:off x="67376" y="1086944"/>
            <a:ext cx="4484390" cy="1808656"/>
            <a:chOff x="437782" y="3466230"/>
            <a:chExt cx="4483055" cy="1808782"/>
          </a:xfrm>
        </p:grpSpPr>
        <p:sp>
          <p:nvSpPr>
            <p:cNvPr id="29" name="TextBox 28"/>
            <p:cNvSpPr txBox="1">
              <a:spLocks noChangeArrowheads="1"/>
            </p:cNvSpPr>
            <p:nvPr/>
          </p:nvSpPr>
          <p:spPr bwMode="auto">
            <a:xfrm>
              <a:off x="628226" y="3582123"/>
              <a:ext cx="4292611" cy="1692889"/>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r>
                <a:rPr lang="en-US" sz="800" b="0" dirty="0">
                  <a:cs typeface="+mn-cs"/>
                </a:rPr>
                <a:t>With a Conformance Profile selected, load the HL7 message into the </a:t>
              </a:r>
              <a:r>
                <a:rPr lang="en-US" sz="800" dirty="0">
                  <a:cs typeface="+mn-cs"/>
                </a:rPr>
                <a:t>Message Content</a:t>
              </a:r>
              <a:r>
                <a:rPr lang="en-US" sz="800" b="0" dirty="0">
                  <a:cs typeface="+mn-cs"/>
                </a:rPr>
                <a:t> window:</a:t>
              </a:r>
            </a:p>
            <a:p>
              <a:pPr marL="171450" indent="-171450" eaLnBrk="1" hangingPunct="1">
                <a:buFontTx/>
                <a:buChar char="-"/>
                <a:defRPr/>
              </a:pPr>
              <a:r>
                <a:rPr lang="en-US" sz="800" b="0" dirty="0">
                  <a:cs typeface="+mn-cs"/>
                </a:rPr>
                <a:t>Click the </a:t>
              </a:r>
              <a:r>
                <a:rPr lang="en-US" sz="800" dirty="0">
                  <a:cs typeface="+mn-cs"/>
                </a:rPr>
                <a:t>Browse</a:t>
              </a:r>
              <a:r>
                <a:rPr lang="en-US" sz="800" b="0" dirty="0">
                  <a:cs typeface="+mn-cs"/>
                </a:rPr>
                <a:t> button to load an existing HL7 message from the Tester’s local machine; OR</a:t>
              </a:r>
            </a:p>
            <a:p>
              <a:pPr marL="171450" indent="-171450" eaLnBrk="1" hangingPunct="1">
                <a:buFontTx/>
                <a:buChar char="-"/>
                <a:defRPr/>
              </a:pPr>
              <a:r>
                <a:rPr lang="en-US" sz="800" b="0" dirty="0">
                  <a:cs typeface="+mn-cs"/>
                </a:rPr>
                <a:t>Click the </a:t>
              </a:r>
              <a:r>
                <a:rPr lang="en-US" sz="800" dirty="0">
                  <a:cs typeface="+mn-cs"/>
                </a:rPr>
                <a:t>Load Example</a:t>
              </a:r>
              <a:r>
                <a:rPr lang="en-US" sz="800" b="0" dirty="0">
                  <a:cs typeface="+mn-cs"/>
                </a:rPr>
                <a:t> button to </a:t>
              </a:r>
              <a:r>
                <a:rPr lang="en-US" sz="800" b="0" dirty="0"/>
                <a:t>populate the window </a:t>
              </a:r>
              <a:r>
                <a:rPr lang="en-US" sz="800" b="0" dirty="0">
                  <a:cs typeface="+mn-cs"/>
                </a:rPr>
                <a:t>with the sample HL7 message.</a:t>
              </a:r>
            </a:p>
            <a:p>
              <a:pPr marL="171450" indent="-171450" eaLnBrk="1" hangingPunct="1">
                <a:buFontTx/>
                <a:buChar char="-"/>
                <a:defRPr/>
              </a:pPr>
              <a:endParaRPr lang="en-US" sz="800" b="0" dirty="0">
                <a:cs typeface="+mn-cs"/>
              </a:endParaRPr>
            </a:p>
            <a:p>
              <a:pPr eaLnBrk="1" hangingPunct="1">
                <a:defRPr/>
              </a:pPr>
              <a:r>
                <a:rPr lang="en-US" sz="800" b="0" dirty="0">
                  <a:cs typeface="+mn-cs"/>
                </a:rPr>
                <a:t>The test tool automatically begins the validation process; the Tester also may click on the </a:t>
              </a:r>
              <a:r>
                <a:rPr lang="en-US" sz="800" dirty="0">
                  <a:cs typeface="+mn-cs"/>
                </a:rPr>
                <a:t>Validate </a:t>
              </a:r>
              <a:r>
                <a:rPr lang="en-US" sz="800" b="0" dirty="0">
                  <a:cs typeface="+mn-cs"/>
                </a:rPr>
                <a:t>button to initiate the validation process. </a:t>
              </a:r>
            </a:p>
            <a:p>
              <a:pPr eaLnBrk="1" hangingPunct="1">
                <a:defRPr/>
              </a:pPr>
              <a:endParaRPr lang="en-US" sz="800" b="0" dirty="0">
                <a:cs typeface="+mn-cs"/>
              </a:endParaRPr>
            </a:p>
            <a:p>
              <a:pPr eaLnBrk="1" hangingPunct="1">
                <a:defRPr/>
              </a:pPr>
              <a:r>
                <a:rPr lang="en-US" sz="800" b="0" dirty="0">
                  <a:cs typeface="+mn-cs"/>
                </a:rPr>
                <a:t>Selecting </a:t>
              </a:r>
              <a:r>
                <a:rPr lang="en-US" sz="800" dirty="0">
                  <a:cs typeface="+mn-cs"/>
                </a:rPr>
                <a:t>Download</a:t>
              </a:r>
              <a:r>
                <a:rPr lang="en-US" sz="800" b="0" dirty="0">
                  <a:cs typeface="+mn-cs"/>
                </a:rPr>
                <a:t> allows the Tester to save the HL7 message in a .TXT file on their local machine.</a:t>
              </a:r>
            </a:p>
            <a:p>
              <a:pPr eaLnBrk="1" hangingPunct="1">
                <a:defRPr/>
              </a:pPr>
              <a:endParaRPr lang="en-US" sz="800" b="0" dirty="0">
                <a:cs typeface="+mn-cs"/>
              </a:endParaRPr>
            </a:p>
            <a:p>
              <a:pPr eaLnBrk="1" hangingPunct="1">
                <a:defRPr/>
              </a:pPr>
              <a:r>
                <a:rPr lang="en-US" sz="800" b="0" dirty="0">
                  <a:cs typeface="+mn-cs"/>
                </a:rPr>
                <a:t>Selecting </a:t>
              </a:r>
              <a:r>
                <a:rPr lang="en-US" sz="800" dirty="0">
                  <a:cs typeface="+mn-cs"/>
                </a:rPr>
                <a:t>Clear</a:t>
              </a:r>
              <a:r>
                <a:rPr lang="en-US" sz="800" b="0" dirty="0">
                  <a:cs typeface="+mn-cs"/>
                </a:rPr>
                <a:t> removes the HL7 message from the Message Content window.</a:t>
              </a:r>
            </a:p>
          </p:txBody>
        </p:sp>
        <p:sp>
          <p:nvSpPr>
            <p:cNvPr id="30" name="Oval 29"/>
            <p:cNvSpPr/>
            <p:nvPr/>
          </p:nvSpPr>
          <p:spPr bwMode="auto">
            <a:xfrm>
              <a:off x="437782" y="3466230"/>
              <a:ext cx="266621" cy="268305"/>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b="0" dirty="0">
                  <a:solidFill>
                    <a:schemeClr val="bg1"/>
                  </a:solidFill>
                  <a:latin typeface="+mj-lt"/>
                  <a:cs typeface="+mn-cs"/>
                </a:rPr>
                <a:t>4</a:t>
              </a:r>
            </a:p>
          </p:txBody>
        </p:sp>
      </p:grpSp>
      <p:cxnSp>
        <p:nvCxnSpPr>
          <p:cNvPr id="42" name="Straight Connector 41"/>
          <p:cNvCxnSpPr/>
          <p:nvPr/>
        </p:nvCxnSpPr>
        <p:spPr bwMode="auto">
          <a:xfrm>
            <a:off x="2743200" y="3208636"/>
            <a:ext cx="3262874"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p:nvPr/>
        </p:nvCxnSpPr>
        <p:spPr bwMode="auto">
          <a:xfrm>
            <a:off x="3429000" y="3208321"/>
            <a:ext cx="1582376" cy="315"/>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p:cNvCxnSpPr/>
          <p:nvPr/>
        </p:nvCxnSpPr>
        <p:spPr bwMode="auto">
          <a:xfrm>
            <a:off x="3581400" y="3208636"/>
            <a:ext cx="1909823"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p:nvPr/>
        </p:nvCxnSpPr>
        <p:spPr bwMode="auto">
          <a:xfrm>
            <a:off x="3309347" y="3208321"/>
            <a:ext cx="1156492"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3234533" y="3209527"/>
            <a:ext cx="597062" cy="4682"/>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D6723FFE-8C9F-8186-A125-BFEC3A69E476}"/>
              </a:ext>
            </a:extLst>
          </p:cNvPr>
          <p:cNvCxnSpPr/>
          <p:nvPr/>
        </p:nvCxnSpPr>
        <p:spPr bwMode="auto">
          <a:xfrm>
            <a:off x="2753270" y="2895600"/>
            <a:ext cx="0" cy="313927"/>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 name="Picture 19">
            <a:extLst>
              <a:ext uri="{FF2B5EF4-FFF2-40B4-BE49-F238E27FC236}">
                <a16:creationId xmlns:a16="http://schemas.microsoft.com/office/drawing/2014/main" id="{3BA4D161-50B1-496E-6480-BF2176AB82FF}"/>
              </a:ext>
            </a:extLst>
          </p:cNvPr>
          <p:cNvPicPr>
            <a:picLocks noChangeAspect="1"/>
          </p:cNvPicPr>
          <p:nvPr/>
        </p:nvPicPr>
        <p:blipFill>
          <a:blip r:embed="rId4"/>
          <a:stretch>
            <a:fillRect/>
          </a:stretch>
        </p:blipFill>
        <p:spPr>
          <a:xfrm>
            <a:off x="6542555" y="1887031"/>
            <a:ext cx="2410543" cy="4150738"/>
          </a:xfrm>
          <a:prstGeom prst="rect">
            <a:avLst/>
          </a:prstGeom>
          <a:ln>
            <a:solidFill>
              <a:schemeClr val="tx1"/>
            </a:solidFill>
          </a:ln>
        </p:spPr>
      </p:pic>
      <p:cxnSp>
        <p:nvCxnSpPr>
          <p:cNvPr id="26" name="Straight Connector 25">
            <a:extLst>
              <a:ext uri="{FF2B5EF4-FFF2-40B4-BE49-F238E27FC236}">
                <a16:creationId xmlns:a16="http://schemas.microsoft.com/office/drawing/2014/main" id="{C94C66AB-5822-A527-088A-E87C3FBA61B1}"/>
              </a:ext>
            </a:extLst>
          </p:cNvPr>
          <p:cNvCxnSpPr/>
          <p:nvPr/>
        </p:nvCxnSpPr>
        <p:spPr bwMode="auto">
          <a:xfrm flipH="1">
            <a:off x="6210411" y="3030031"/>
            <a:ext cx="457200" cy="830280"/>
          </a:xfrm>
          <a:prstGeom prst="line">
            <a:avLst/>
          </a:prstGeom>
          <a:solidFill>
            <a:schemeClr val="accent1"/>
          </a:solidFill>
          <a:ln w="28575" cap="flat" cmpd="sng" algn="ctr">
            <a:solidFill>
              <a:schemeClr val="bg1">
                <a:lumMod val="50000"/>
              </a:schemeClr>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p:nvPr/>
        </p:nvCxnSpPr>
        <p:spPr bwMode="auto">
          <a:xfrm>
            <a:off x="8839200" y="457200"/>
            <a:ext cx="0" cy="137160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0A7D62D8-3AB2-71D6-E94B-235B6A67DB09}"/>
              </a:ext>
            </a:extLst>
          </p:cNvPr>
          <p:cNvCxnSpPr/>
          <p:nvPr/>
        </p:nvCxnSpPr>
        <p:spPr bwMode="auto">
          <a:xfrm>
            <a:off x="7519226" y="457200"/>
            <a:ext cx="1319974"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a:extLst>
              <a:ext uri="{FF2B5EF4-FFF2-40B4-BE49-F238E27FC236}">
                <a16:creationId xmlns:a16="http://schemas.microsoft.com/office/drawing/2014/main" id="{ED298CD0-D08B-67EE-8132-BC7EF951EA2A}"/>
              </a:ext>
            </a:extLst>
          </p:cNvPr>
          <p:cNvCxnSpPr/>
          <p:nvPr/>
        </p:nvCxnSpPr>
        <p:spPr bwMode="auto">
          <a:xfrm flipV="1">
            <a:off x="7391400" y="831850"/>
            <a:ext cx="907637" cy="635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EE75F375-5CDA-C96D-6BA6-A7A3A3487A91}"/>
              </a:ext>
            </a:extLst>
          </p:cNvPr>
          <p:cNvCxnSpPr/>
          <p:nvPr/>
        </p:nvCxnSpPr>
        <p:spPr bwMode="auto">
          <a:xfrm>
            <a:off x="8305800" y="838200"/>
            <a:ext cx="0" cy="114300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19AC26F4-00FB-378A-CA30-67B96F48C07D}"/>
              </a:ext>
            </a:extLst>
          </p:cNvPr>
          <p:cNvCxnSpPr/>
          <p:nvPr/>
        </p:nvCxnSpPr>
        <p:spPr bwMode="auto">
          <a:xfrm>
            <a:off x="7029580" y="990600"/>
            <a:ext cx="666620"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a:extLst>
              <a:ext uri="{FF2B5EF4-FFF2-40B4-BE49-F238E27FC236}">
                <a16:creationId xmlns:a16="http://schemas.microsoft.com/office/drawing/2014/main" id="{681C113C-35A0-9392-CC95-FB994209E968}"/>
              </a:ext>
            </a:extLst>
          </p:cNvPr>
          <p:cNvCxnSpPr/>
          <p:nvPr/>
        </p:nvCxnSpPr>
        <p:spPr bwMode="auto">
          <a:xfrm>
            <a:off x="6705600" y="2362200"/>
            <a:ext cx="0" cy="16128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a:extLst>
              <a:ext uri="{FF2B5EF4-FFF2-40B4-BE49-F238E27FC236}">
                <a16:creationId xmlns:a16="http://schemas.microsoft.com/office/drawing/2014/main" id="{A548CB71-DB98-224C-1B24-173EF626EB43}"/>
              </a:ext>
            </a:extLst>
          </p:cNvPr>
          <p:cNvCxnSpPr/>
          <p:nvPr/>
        </p:nvCxnSpPr>
        <p:spPr bwMode="auto">
          <a:xfrm>
            <a:off x="7696200" y="990600"/>
            <a:ext cx="0" cy="137160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a:extLst>
              <a:ext uri="{FF2B5EF4-FFF2-40B4-BE49-F238E27FC236}">
                <a16:creationId xmlns:a16="http://schemas.microsoft.com/office/drawing/2014/main" id="{A33EE6E9-2DA7-D7A7-1893-9C6C69991BEE}"/>
              </a:ext>
            </a:extLst>
          </p:cNvPr>
          <p:cNvCxnSpPr/>
          <p:nvPr/>
        </p:nvCxnSpPr>
        <p:spPr bwMode="auto">
          <a:xfrm>
            <a:off x="6705600" y="2362200"/>
            <a:ext cx="990600"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0" name="Straight Connector 11269">
            <a:extLst>
              <a:ext uri="{FF2B5EF4-FFF2-40B4-BE49-F238E27FC236}">
                <a16:creationId xmlns:a16="http://schemas.microsoft.com/office/drawing/2014/main" id="{6AD4D663-58E3-DEF8-FFAB-0AE4D965BF8B}"/>
              </a:ext>
            </a:extLst>
          </p:cNvPr>
          <p:cNvCxnSpPr/>
          <p:nvPr/>
        </p:nvCxnSpPr>
        <p:spPr bwMode="auto">
          <a:xfrm>
            <a:off x="6248400" y="1600200"/>
            <a:ext cx="294155" cy="137160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41314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03" name="Group 6"/>
          <p:cNvGrpSpPr>
            <a:grpSpLocks/>
          </p:cNvGrpSpPr>
          <p:nvPr/>
        </p:nvGrpSpPr>
        <p:grpSpPr bwMode="auto">
          <a:xfrm>
            <a:off x="76200" y="903348"/>
            <a:ext cx="2185987" cy="4659252"/>
            <a:chOff x="523481" y="3429711"/>
            <a:chExt cx="2185279" cy="4813779"/>
          </a:xfrm>
        </p:grpSpPr>
        <p:sp>
          <p:nvSpPr>
            <p:cNvPr id="35" name="TextBox 34"/>
            <p:cNvSpPr txBox="1">
              <a:spLocks noChangeArrowheads="1"/>
            </p:cNvSpPr>
            <p:nvPr/>
          </p:nvSpPr>
          <p:spPr bwMode="auto">
            <a:xfrm>
              <a:off x="674244" y="3569123"/>
              <a:ext cx="2034516" cy="4674367"/>
            </a:xfrm>
            <a:prstGeom prst="rect">
              <a:avLst/>
            </a:prstGeom>
            <a:solidFill>
              <a:srgbClr val="CCFFCC"/>
            </a:solidFill>
            <a:ln w="28575">
              <a:solidFill>
                <a:schemeClr val="tx1">
                  <a:lumMod val="50000"/>
                  <a:lumOff val="50000"/>
                </a:schemeClr>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r>
                <a:rPr lang="en-US" sz="800" b="0" dirty="0">
                  <a:cs typeface="+mn-cs"/>
                </a:rPr>
                <a:t>The HL7 message validation results are displayed with the </a:t>
              </a:r>
              <a:r>
                <a:rPr lang="en-US" sz="800" dirty="0">
                  <a:cs typeface="+mn-cs"/>
                </a:rPr>
                <a:t>Message Validation Result </a:t>
              </a:r>
              <a:r>
                <a:rPr lang="en-US" sz="800" b="0" dirty="0">
                  <a:cs typeface="+mn-cs"/>
                </a:rPr>
                <a:t>window. Various testing notifications are generated for the Tester.</a:t>
              </a:r>
            </a:p>
            <a:p>
              <a:pPr eaLnBrk="1" hangingPunct="1">
                <a:defRPr/>
              </a:pPr>
              <a:r>
                <a:rPr lang="en-US" sz="800" b="0" dirty="0">
                  <a:cs typeface="+mn-cs"/>
                </a:rPr>
                <a:t>The types of notifications are:</a:t>
              </a:r>
            </a:p>
            <a:p>
              <a:pPr marL="171450" indent="-171450" eaLnBrk="1" hangingPunct="1">
                <a:buFontTx/>
                <a:buChar char="-"/>
                <a:defRPr/>
              </a:pPr>
              <a:r>
                <a:rPr lang="en-US" sz="800" dirty="0">
                  <a:cs typeface="+mn-cs"/>
                </a:rPr>
                <a:t>Errors</a:t>
              </a:r>
              <a:r>
                <a:rPr lang="en-US" sz="800" b="0" dirty="0">
                  <a:cs typeface="+mn-cs"/>
                </a:rPr>
                <a:t> – HL7 message elements that failed validation testing.</a:t>
              </a:r>
            </a:p>
            <a:p>
              <a:pPr marL="171450" indent="-171450" eaLnBrk="1" hangingPunct="1">
                <a:buFontTx/>
                <a:buChar char="-"/>
                <a:defRPr/>
              </a:pPr>
              <a:r>
                <a:rPr lang="en-US" sz="800" dirty="0">
                  <a:cs typeface="+mn-cs"/>
                </a:rPr>
                <a:t>Warnings</a:t>
              </a:r>
              <a:r>
                <a:rPr lang="en-US" sz="800" b="0" dirty="0">
                  <a:cs typeface="+mn-cs"/>
                </a:rPr>
                <a:t> and </a:t>
              </a:r>
              <a:r>
                <a:rPr lang="en-US" sz="800" dirty="0">
                  <a:cs typeface="+mn-cs"/>
                </a:rPr>
                <a:t>Alerts </a:t>
              </a:r>
              <a:r>
                <a:rPr lang="en-US" sz="800" b="0" dirty="0">
                  <a:cs typeface="+mn-cs"/>
                </a:rPr>
                <a:t>– HL7 message element information that may be useful for a Tester for profile conformance but does not indicate a test fail nor a non-profile-conformant HL7 message element.</a:t>
              </a:r>
            </a:p>
            <a:p>
              <a:pPr marL="171450" indent="-171450" eaLnBrk="1" hangingPunct="1">
                <a:buFontTx/>
                <a:buChar char="-"/>
                <a:defRPr/>
              </a:pPr>
              <a:r>
                <a:rPr lang="en-US" sz="800" dirty="0">
                  <a:cs typeface="+mn-cs"/>
                </a:rPr>
                <a:t>Affirmatives</a:t>
              </a:r>
              <a:r>
                <a:rPr lang="en-US" sz="800" b="0" dirty="0">
                  <a:cs typeface="+mn-cs"/>
                </a:rPr>
                <a:t> – Lists HL7 message validation successes and satisfaction of condition predicates. (This notification is optional and can be activated by the Tester via the Preferences dropdown menu on the Home page.)</a:t>
              </a:r>
            </a:p>
            <a:p>
              <a:pPr eaLnBrk="1" hangingPunct="1">
                <a:defRPr/>
              </a:pPr>
              <a:endParaRPr lang="en-US" sz="800" b="0" dirty="0">
                <a:cs typeface="+mn-cs"/>
              </a:endParaRPr>
            </a:p>
            <a:p>
              <a:pPr eaLnBrk="1" hangingPunct="1">
                <a:defRPr/>
              </a:pPr>
              <a:r>
                <a:rPr lang="en-US" sz="800" b="0" dirty="0">
                  <a:cs typeface="+mn-cs"/>
                </a:rPr>
                <a:t>The exact HL7 message </a:t>
              </a:r>
              <a:r>
                <a:rPr lang="en-US" sz="800" dirty="0">
                  <a:cs typeface="+mn-cs"/>
                </a:rPr>
                <a:t>Line #</a:t>
              </a:r>
              <a:r>
                <a:rPr lang="en-US" sz="800" b="0" dirty="0">
                  <a:cs typeface="+mn-cs"/>
                </a:rPr>
                <a:t> location and the </a:t>
              </a:r>
              <a:r>
                <a:rPr lang="en-US" sz="800" dirty="0">
                  <a:cs typeface="+mn-cs"/>
                </a:rPr>
                <a:t>Description</a:t>
              </a:r>
              <a:r>
                <a:rPr lang="en-US" sz="800" b="0" dirty="0">
                  <a:cs typeface="+mn-cs"/>
                </a:rPr>
                <a:t> of the notification are displayed.</a:t>
              </a:r>
            </a:p>
            <a:p>
              <a:pPr eaLnBrk="1" hangingPunct="1">
                <a:defRPr/>
              </a:pPr>
              <a:endParaRPr lang="en-US" sz="800" b="0" dirty="0">
                <a:cs typeface="+mn-cs"/>
              </a:endParaRPr>
            </a:p>
            <a:p>
              <a:pPr eaLnBrk="1" hangingPunct="1">
                <a:defRPr/>
              </a:pPr>
              <a:r>
                <a:rPr lang="en-US" sz="800" b="0" dirty="0">
                  <a:cs typeface="+mn-cs"/>
                </a:rPr>
                <a:t>Clicking on the </a:t>
              </a:r>
              <a:r>
                <a:rPr lang="en-US" sz="800" dirty="0">
                  <a:cs typeface="+mn-cs"/>
                </a:rPr>
                <a:t>Path</a:t>
              </a:r>
              <a:r>
                <a:rPr lang="en-US" sz="800" b="0" dirty="0">
                  <a:cs typeface="+mn-cs"/>
                </a:rPr>
                <a:t> causes yellow highlighting of the location in the message that is triggering the notification.</a:t>
              </a:r>
            </a:p>
            <a:p>
              <a:pPr eaLnBrk="1" hangingPunct="1">
                <a:defRPr/>
              </a:pPr>
              <a:endParaRPr lang="en-US" sz="800" b="0" dirty="0">
                <a:cs typeface="+mn-cs"/>
              </a:endParaRPr>
            </a:p>
            <a:p>
              <a:pPr eaLnBrk="1" hangingPunct="1">
                <a:defRPr/>
              </a:pPr>
              <a:r>
                <a:rPr lang="en-US" sz="800" b="0" dirty="0">
                  <a:cs typeface="+mn-cs"/>
                </a:rPr>
                <a:t>Clicking the </a:t>
              </a:r>
              <a:r>
                <a:rPr lang="en-US" sz="800" dirty="0">
                  <a:cs typeface="+mn-cs"/>
                </a:rPr>
                <a:t>Report</a:t>
              </a:r>
              <a:r>
                <a:rPr lang="en-US" sz="800" b="0" dirty="0">
                  <a:cs typeface="+mn-cs"/>
                </a:rPr>
                <a:t> button presents the Tester with a </a:t>
              </a:r>
              <a:r>
                <a:rPr lang="en-US" sz="800" dirty="0">
                  <a:cs typeface="+mn-cs"/>
                </a:rPr>
                <a:t>Message Validation Report </a:t>
              </a:r>
              <a:r>
                <a:rPr lang="en-US" sz="800" b="0" dirty="0">
                  <a:cs typeface="+mn-cs"/>
                </a:rPr>
                <a:t>that captures the results of HL7 Context-free validation for the message being tested.</a:t>
              </a:r>
            </a:p>
          </p:txBody>
        </p:sp>
        <p:sp>
          <p:nvSpPr>
            <p:cNvPr id="36" name="Oval 35"/>
            <p:cNvSpPr/>
            <p:nvPr/>
          </p:nvSpPr>
          <p:spPr bwMode="auto">
            <a:xfrm>
              <a:off x="523481" y="3429711"/>
              <a:ext cx="266614" cy="267344"/>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800" b="0" dirty="0">
                  <a:solidFill>
                    <a:schemeClr val="bg1"/>
                  </a:solidFill>
                  <a:latin typeface="+mj-lt"/>
                  <a:cs typeface="+mn-cs"/>
                </a:rPr>
                <a:t>Info</a:t>
              </a:r>
              <a:endParaRPr lang="en-US" sz="1200" b="0" dirty="0">
                <a:solidFill>
                  <a:schemeClr val="bg1"/>
                </a:solidFill>
                <a:latin typeface="+mj-lt"/>
                <a:cs typeface="+mn-cs"/>
              </a:endParaRPr>
            </a:p>
          </p:txBody>
        </p:sp>
      </p:grpSp>
      <p:sp>
        <p:nvSpPr>
          <p:cNvPr id="21" name="Title 1"/>
          <p:cNvSpPr txBox="1">
            <a:spLocks/>
          </p:cNvSpPr>
          <p:nvPr/>
        </p:nvSpPr>
        <p:spPr bwMode="auto">
          <a:xfrm>
            <a:off x="304800" y="279399"/>
            <a:ext cx="8229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a:lstStyle>
          <a:p>
            <a:pPr marL="171450" indent="-171450"/>
            <a:r>
              <a:rPr lang="en-US" altLang="en-US" dirty="0"/>
              <a:t>Syndromic Surveillance Context-free Validation</a:t>
            </a:r>
          </a:p>
        </p:txBody>
      </p:sp>
      <p:pic>
        <p:nvPicPr>
          <p:cNvPr id="3" name="Picture 2">
            <a:extLst>
              <a:ext uri="{FF2B5EF4-FFF2-40B4-BE49-F238E27FC236}">
                <a16:creationId xmlns:a16="http://schemas.microsoft.com/office/drawing/2014/main" id="{76EC3C72-9F16-7C82-4CF1-3EBE5D2B0F2A}"/>
              </a:ext>
            </a:extLst>
          </p:cNvPr>
          <p:cNvPicPr>
            <a:picLocks noChangeAspect="1"/>
          </p:cNvPicPr>
          <p:nvPr/>
        </p:nvPicPr>
        <p:blipFill>
          <a:blip r:embed="rId3"/>
          <a:stretch>
            <a:fillRect/>
          </a:stretch>
        </p:blipFill>
        <p:spPr>
          <a:xfrm>
            <a:off x="2412999" y="1040835"/>
            <a:ext cx="6658615" cy="3539345"/>
          </a:xfrm>
          <a:prstGeom prst="rect">
            <a:avLst/>
          </a:prstGeom>
          <a:ln>
            <a:solidFill>
              <a:schemeClr val="tx1"/>
            </a:solidFill>
          </a:ln>
        </p:spPr>
      </p:pic>
      <p:cxnSp>
        <p:nvCxnSpPr>
          <p:cNvPr id="5" name="Straight Connector 4">
            <a:extLst>
              <a:ext uri="{FF2B5EF4-FFF2-40B4-BE49-F238E27FC236}">
                <a16:creationId xmlns:a16="http://schemas.microsoft.com/office/drawing/2014/main" id="{F748B466-4AC0-D4DA-8B4B-7FEFFA5771E2}"/>
              </a:ext>
            </a:extLst>
          </p:cNvPr>
          <p:cNvCxnSpPr/>
          <p:nvPr/>
        </p:nvCxnSpPr>
        <p:spPr bwMode="auto">
          <a:xfrm flipV="1">
            <a:off x="5423964" y="3341720"/>
            <a:ext cx="803648" cy="384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a:extLst>
              <a:ext uri="{FF2B5EF4-FFF2-40B4-BE49-F238E27FC236}">
                <a16:creationId xmlns:a16="http://schemas.microsoft.com/office/drawing/2014/main" id="{B70C502B-7DBC-443A-D9BD-6BD70D191CD7}"/>
              </a:ext>
            </a:extLst>
          </p:cNvPr>
          <p:cNvCxnSpPr/>
          <p:nvPr/>
        </p:nvCxnSpPr>
        <p:spPr bwMode="auto">
          <a:xfrm>
            <a:off x="5047939" y="3344670"/>
            <a:ext cx="555006"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a:extLst>
              <a:ext uri="{FF2B5EF4-FFF2-40B4-BE49-F238E27FC236}">
                <a16:creationId xmlns:a16="http://schemas.microsoft.com/office/drawing/2014/main" id="{C8FE21C7-ACF0-9CAE-218B-89660BA6F62B}"/>
              </a:ext>
            </a:extLst>
          </p:cNvPr>
          <p:cNvCxnSpPr/>
          <p:nvPr/>
        </p:nvCxnSpPr>
        <p:spPr bwMode="auto">
          <a:xfrm>
            <a:off x="5983945" y="3878960"/>
            <a:ext cx="264666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a:extLst>
              <a:ext uri="{FF2B5EF4-FFF2-40B4-BE49-F238E27FC236}">
                <a16:creationId xmlns:a16="http://schemas.microsoft.com/office/drawing/2014/main" id="{6DB75BB2-FDEF-F9DC-AF11-BC8F92A9B512}"/>
              </a:ext>
            </a:extLst>
          </p:cNvPr>
          <p:cNvCxnSpPr/>
          <p:nvPr/>
        </p:nvCxnSpPr>
        <p:spPr bwMode="auto">
          <a:xfrm>
            <a:off x="4514944" y="3341720"/>
            <a:ext cx="532995"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E96087D6-B325-9DA6-6DCB-E41F971C4389}"/>
              </a:ext>
            </a:extLst>
          </p:cNvPr>
          <p:cNvCxnSpPr/>
          <p:nvPr/>
        </p:nvCxnSpPr>
        <p:spPr bwMode="auto">
          <a:xfrm>
            <a:off x="4027900" y="3341720"/>
            <a:ext cx="487044"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2E7DAC7C-DD59-3FA8-95BD-8FCD4E92D9C4}"/>
              </a:ext>
            </a:extLst>
          </p:cNvPr>
          <p:cNvCxnSpPr/>
          <p:nvPr/>
        </p:nvCxnSpPr>
        <p:spPr bwMode="auto">
          <a:xfrm flipV="1">
            <a:off x="8803345" y="3307461"/>
            <a:ext cx="0" cy="1845454"/>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a:extLst>
              <a:ext uri="{FF2B5EF4-FFF2-40B4-BE49-F238E27FC236}">
                <a16:creationId xmlns:a16="http://schemas.microsoft.com/office/drawing/2014/main" id="{CA928C16-B418-1386-82F9-CBF6D5A51D1D}"/>
              </a:ext>
            </a:extLst>
          </p:cNvPr>
          <p:cNvCxnSpPr/>
          <p:nvPr/>
        </p:nvCxnSpPr>
        <p:spPr bwMode="auto">
          <a:xfrm>
            <a:off x="4037970" y="2662156"/>
            <a:ext cx="0" cy="67956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Right Brace 25">
            <a:extLst>
              <a:ext uri="{FF2B5EF4-FFF2-40B4-BE49-F238E27FC236}">
                <a16:creationId xmlns:a16="http://schemas.microsoft.com/office/drawing/2014/main" id="{394A4E91-2DF0-7A4E-D232-C8D9950BEB88}"/>
              </a:ext>
            </a:extLst>
          </p:cNvPr>
          <p:cNvSpPr/>
          <p:nvPr/>
        </p:nvSpPr>
        <p:spPr bwMode="auto">
          <a:xfrm>
            <a:off x="1980280" y="1775078"/>
            <a:ext cx="381000" cy="1774157"/>
          </a:xfrm>
          <a:prstGeom prst="rightBrace">
            <a:avLst/>
          </a:prstGeom>
          <a:noFill/>
          <a:ln w="2857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28" name="Straight Connector 27">
            <a:extLst>
              <a:ext uri="{FF2B5EF4-FFF2-40B4-BE49-F238E27FC236}">
                <a16:creationId xmlns:a16="http://schemas.microsoft.com/office/drawing/2014/main" id="{CB950956-04CE-08E0-84FD-86AF3EFA3635}"/>
              </a:ext>
            </a:extLst>
          </p:cNvPr>
          <p:cNvCxnSpPr>
            <a:stCxn id="26" idx="1"/>
          </p:cNvCxnSpPr>
          <p:nvPr/>
        </p:nvCxnSpPr>
        <p:spPr bwMode="auto">
          <a:xfrm flipV="1">
            <a:off x="2361280" y="2662156"/>
            <a:ext cx="1676690" cy="1"/>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5395BAA7-A300-9FB8-467E-14B53778829C}"/>
              </a:ext>
            </a:extLst>
          </p:cNvPr>
          <p:cNvCxnSpPr/>
          <p:nvPr/>
        </p:nvCxnSpPr>
        <p:spPr bwMode="auto">
          <a:xfrm>
            <a:off x="4263754" y="3878960"/>
            <a:ext cx="173226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D94FB2A3-44E5-59AB-D6C5-5461B2513856}"/>
              </a:ext>
            </a:extLst>
          </p:cNvPr>
          <p:cNvCxnSpPr/>
          <p:nvPr/>
        </p:nvCxnSpPr>
        <p:spPr bwMode="auto">
          <a:xfrm>
            <a:off x="3971902" y="3878960"/>
            <a:ext cx="425335"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Right Brace 41">
            <a:extLst>
              <a:ext uri="{FF2B5EF4-FFF2-40B4-BE49-F238E27FC236}">
                <a16:creationId xmlns:a16="http://schemas.microsoft.com/office/drawing/2014/main" id="{B025D50A-82B3-40DA-260F-8D0BCDF66991}"/>
              </a:ext>
            </a:extLst>
          </p:cNvPr>
          <p:cNvSpPr/>
          <p:nvPr/>
        </p:nvSpPr>
        <p:spPr bwMode="auto">
          <a:xfrm>
            <a:off x="1986938" y="3726561"/>
            <a:ext cx="381000" cy="1066800"/>
          </a:xfrm>
          <a:prstGeom prst="rightBrace">
            <a:avLst/>
          </a:prstGeom>
          <a:noFill/>
          <a:ln w="2857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43" name="Straight Connector 42">
            <a:extLst>
              <a:ext uri="{FF2B5EF4-FFF2-40B4-BE49-F238E27FC236}">
                <a16:creationId xmlns:a16="http://schemas.microsoft.com/office/drawing/2014/main" id="{2173BE2B-0A78-2565-F7E4-1D065B1318BA}"/>
              </a:ext>
            </a:extLst>
          </p:cNvPr>
          <p:cNvCxnSpPr/>
          <p:nvPr/>
        </p:nvCxnSpPr>
        <p:spPr bwMode="auto">
          <a:xfrm flipV="1">
            <a:off x="2367938" y="3882579"/>
            <a:ext cx="1611217" cy="381001"/>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45">
            <a:extLst>
              <a:ext uri="{FF2B5EF4-FFF2-40B4-BE49-F238E27FC236}">
                <a16:creationId xmlns:a16="http://schemas.microsoft.com/office/drawing/2014/main" id="{362B697A-D60B-DE6D-905B-54ADA11571B5}"/>
              </a:ext>
            </a:extLst>
          </p:cNvPr>
          <p:cNvCxnSpPr/>
          <p:nvPr/>
        </p:nvCxnSpPr>
        <p:spPr bwMode="auto">
          <a:xfrm flipV="1">
            <a:off x="4470383" y="2065592"/>
            <a:ext cx="311058" cy="2022919"/>
          </a:xfrm>
          <a:prstGeom prst="straightConnector1">
            <a:avLst/>
          </a:prstGeom>
          <a:solidFill>
            <a:schemeClr val="accent1"/>
          </a:solidFill>
          <a:ln w="28575" cap="flat" cmpd="sng" algn="ctr">
            <a:solidFill>
              <a:schemeClr val="bg1">
                <a:lumMod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a:extLst>
              <a:ext uri="{FF2B5EF4-FFF2-40B4-BE49-F238E27FC236}">
                <a16:creationId xmlns:a16="http://schemas.microsoft.com/office/drawing/2014/main" id="{3EE2BFDB-A3F6-6E7B-EE51-0D2742F94C94}"/>
              </a:ext>
            </a:extLst>
          </p:cNvPr>
          <p:cNvCxnSpPr/>
          <p:nvPr/>
        </p:nvCxnSpPr>
        <p:spPr bwMode="auto">
          <a:xfrm flipH="1" flipV="1">
            <a:off x="3456520" y="3001938"/>
            <a:ext cx="1033211" cy="1086573"/>
          </a:xfrm>
          <a:prstGeom prst="straightConnector1">
            <a:avLst/>
          </a:prstGeom>
          <a:solidFill>
            <a:schemeClr val="accent1"/>
          </a:solidFill>
          <a:ln w="28575" cap="flat" cmpd="sng" algn="ctr">
            <a:solidFill>
              <a:schemeClr val="bg1">
                <a:lumMod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a:extLst>
              <a:ext uri="{FF2B5EF4-FFF2-40B4-BE49-F238E27FC236}">
                <a16:creationId xmlns:a16="http://schemas.microsoft.com/office/drawing/2014/main" id="{B1C6D189-14F8-B307-D423-48AB598D94BB}"/>
              </a:ext>
            </a:extLst>
          </p:cNvPr>
          <p:cNvCxnSpPr/>
          <p:nvPr/>
        </p:nvCxnSpPr>
        <p:spPr bwMode="auto">
          <a:xfrm>
            <a:off x="2153385" y="5152915"/>
            <a:ext cx="6649960"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7027024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5852</TotalTime>
  <Words>3505</Words>
  <Application>Microsoft Office PowerPoint</Application>
  <PresentationFormat>On-screen Show (4:3)</PresentationFormat>
  <Paragraphs>394</Paragraphs>
  <Slides>32</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Franklin Gothic Book</vt:lpstr>
      <vt:lpstr>Franklin Gothic Demi</vt:lpstr>
      <vt:lpstr>Franklin Gothic Medium</vt:lpstr>
      <vt:lpstr>Times New Roman</vt:lpstr>
      <vt:lpstr>Wingdings</vt:lpstr>
      <vt:lpstr>Default Design</vt:lpstr>
      <vt:lpstr>1_Default Design</vt:lpstr>
      <vt:lpstr>PowerPoint Presentation</vt:lpstr>
      <vt:lpstr>Contents</vt:lpstr>
      <vt:lpstr>http://hl7v2-ss-r2-testing.nist.gov/</vt:lpstr>
      <vt:lpstr>Syndromic Surveillance Message Testing Process</vt:lpstr>
      <vt:lpstr>Syndromic Surveillance Test Suite Access and Navigation</vt:lpstr>
      <vt:lpstr>PowerPoint Presentation</vt:lpstr>
      <vt:lpstr>Syndromic Context-free Conformance Profile Selection </vt:lpstr>
      <vt:lpstr>Load HL7 Message</vt:lpstr>
      <vt:lpstr>PowerPoint Presentation</vt:lpstr>
      <vt:lpstr>Syndromic Surveillance Message Validation Report</vt:lpstr>
      <vt:lpstr>View Conformance Profile Data Elements</vt:lpstr>
      <vt:lpstr>View Conformance Profile Vocabulary</vt:lpstr>
      <vt:lpstr>PowerPoint Presentation</vt:lpstr>
      <vt:lpstr>Using Context-based Testing Capabilities</vt:lpstr>
      <vt:lpstr>PowerPoint Presentation</vt:lpstr>
      <vt:lpstr>Context-based Test Step Level Testing (1)</vt:lpstr>
      <vt:lpstr>Context-based Test Step Level Testing (2)</vt:lpstr>
      <vt:lpstr>Context-based Test Step Level Testing – Test Data Specification</vt:lpstr>
      <vt:lpstr>Context-based Test Step Level Testing – Message Content</vt:lpstr>
      <vt:lpstr>Context-based Test Step Level Testing – Message Validation (1)</vt:lpstr>
      <vt:lpstr>Context-based Test Step Level Testing – Message Validation (2)</vt:lpstr>
      <vt:lpstr>Context-based Test Step Level Testing – Message Validation (3)</vt:lpstr>
      <vt:lpstr>Context-based Test Step Level Testing – Message Validation (4)</vt:lpstr>
      <vt:lpstr>Context-based Test Step Level Testing – Validation Report (1)</vt:lpstr>
      <vt:lpstr>Context-based Test Step Level Testing – Validation Report (2)</vt:lpstr>
      <vt:lpstr>PowerPoint Presentation</vt:lpstr>
      <vt:lpstr>Context-based Test Case Level Testing (1)</vt:lpstr>
      <vt:lpstr>Context-based Test Case Level Testing (2)</vt:lpstr>
      <vt:lpstr>PowerPoint Presentation</vt:lpstr>
      <vt:lpstr>PowerPoint Presentation</vt:lpstr>
      <vt:lpstr>PowerPoint Presentation</vt:lpstr>
      <vt:lpstr>PowerPoint Presentation</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Ryan Devlin</dc:creator>
  <cp:lastModifiedBy>Taylor, Sheryl L. (Fed)</cp:lastModifiedBy>
  <cp:revision>163</cp:revision>
  <dcterms:created xsi:type="dcterms:W3CDTF">2015-08-12T19:38:00Z</dcterms:created>
  <dcterms:modified xsi:type="dcterms:W3CDTF">2024-04-05T15:00:30Z</dcterms:modified>
</cp:coreProperties>
</file>