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327" r:id="rId3"/>
    <p:sldId id="359" r:id="rId4"/>
    <p:sldId id="328" r:id="rId5"/>
    <p:sldId id="332" r:id="rId6"/>
    <p:sldId id="333" r:id="rId7"/>
    <p:sldId id="304" r:id="rId8"/>
    <p:sldId id="356" r:id="rId9"/>
    <p:sldId id="331" r:id="rId10"/>
    <p:sldId id="353" r:id="rId11"/>
    <p:sldId id="362" r:id="rId12"/>
    <p:sldId id="363" r:id="rId13"/>
    <p:sldId id="360" r:id="rId14"/>
    <p:sldId id="309" r:id="rId15"/>
    <p:sldId id="334" r:id="rId16"/>
    <p:sldId id="371" r:id="rId17"/>
    <p:sldId id="354" r:id="rId18"/>
    <p:sldId id="375" r:id="rId19"/>
    <p:sldId id="338" r:id="rId20"/>
    <p:sldId id="339" r:id="rId21"/>
    <p:sldId id="369" r:id="rId22"/>
    <p:sldId id="368" r:id="rId23"/>
    <p:sldId id="341" r:id="rId24"/>
    <p:sldId id="364" r:id="rId25"/>
    <p:sldId id="370" r:id="rId26"/>
    <p:sldId id="342" r:id="rId27"/>
    <p:sldId id="366" r:id="rId28"/>
    <p:sldId id="361" r:id="rId29"/>
    <p:sldId id="346" r:id="rId30"/>
    <p:sldId id="347" r:id="rId3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0" userDrawn="1">
          <p15:clr>
            <a:srgbClr val="A4A3A4"/>
          </p15:clr>
        </p15:guide>
        <p15:guide id="2"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F0"/>
    <a:srgbClr val="FCD5B4"/>
    <a:srgbClr val="FF9999"/>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3" d="100"/>
          <a:sy n="63" d="100"/>
        </p:scale>
        <p:origin x="1380" y="56"/>
      </p:cViewPr>
      <p:guideLst>
        <p:guide orient="horz" pos="480"/>
        <p:guide pos="2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3/27/2024</a:t>
            </a:fld>
            <a:endParaRPr lang="en-US"/>
          </a:p>
        </p:txBody>
      </p:sp>
      <p:sp>
        <p:nvSpPr>
          <p:cNvPr id="4" name="Footer Placeholder 3"/>
          <p:cNvSpPr>
            <a:spLocks noGrp="1"/>
          </p:cNvSpPr>
          <p:nvPr>
            <p:ph type="ftr" sz="quarter" idx="2"/>
          </p:nvPr>
        </p:nvSpPr>
        <p:spPr>
          <a:xfrm>
            <a:off x="1" y="8829675"/>
            <a:ext cx="3038475"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57531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3/27/2024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6" y="4416427"/>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37107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a:p>
        </p:txBody>
      </p:sp>
    </p:spTree>
    <p:extLst>
      <p:ext uri="{BB962C8B-B14F-4D97-AF65-F5344CB8AC3E}">
        <p14:creationId xmlns:p14="http://schemas.microsoft.com/office/powerpoint/2010/main" val="40062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970734" y="8830662"/>
            <a:ext cx="3038145"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20</a:t>
            </a:fld>
            <a:endParaRPr lang="en-US" sz="1200" dirty="0"/>
          </a:p>
        </p:txBody>
      </p:sp>
    </p:spTree>
    <p:extLst>
      <p:ext uri="{BB962C8B-B14F-4D97-AF65-F5344CB8AC3E}">
        <p14:creationId xmlns:p14="http://schemas.microsoft.com/office/powerpoint/2010/main" val="3210767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970734" y="8830662"/>
            <a:ext cx="3038145"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21</a:t>
            </a:fld>
            <a:endParaRPr lang="en-US" sz="1200" dirty="0"/>
          </a:p>
        </p:txBody>
      </p:sp>
    </p:spTree>
    <p:extLst>
      <p:ext uri="{BB962C8B-B14F-4D97-AF65-F5344CB8AC3E}">
        <p14:creationId xmlns:p14="http://schemas.microsoft.com/office/powerpoint/2010/main" val="110525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970734" y="8830662"/>
            <a:ext cx="3038145"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22</a:t>
            </a:fld>
            <a:endParaRPr lang="en-US" sz="1200" dirty="0"/>
          </a:p>
        </p:txBody>
      </p:sp>
    </p:spTree>
    <p:extLst>
      <p:ext uri="{BB962C8B-B14F-4D97-AF65-F5344CB8AC3E}">
        <p14:creationId xmlns:p14="http://schemas.microsoft.com/office/powerpoint/2010/main" val="399155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B06B5DA3-563E-498B-A27A-46DC87489D85}" type="datetime1">
              <a:rPr lang="en-US" smtClean="0"/>
              <a:t>3/27/2024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F503AAEF-5459-4271-BC3C-E5416C1DDC15}" type="datetime1">
              <a:rPr lang="en-US" smtClean="0"/>
              <a:t>3/27/2024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338188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78376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hyperlink" Target="https://www.healthit.gov/topic/certification-ehrs/onc-health-it-certification-program-test-metho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healthit.gov/topic/certification-ehrs/onc-health-it-certification-program-test-method" TargetMode="External"/><Relationship Id="rId7" Type="http://schemas.openxmlformats.org/officeDocument/2006/relationships/hyperlink" Target="https://groups.google.com/d/forum/hl7v2-syndromic-test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dc.gov/nssp/documents/guides/erratum-to-the-cdc-phin-2.0-implementation-guide-august-2015.pdf" TargetMode="External"/><Relationship Id="rId5" Type="http://schemas.openxmlformats.org/officeDocument/2006/relationships/hyperlink" Target="http://www.cdc.gov/nssp/documents/guides/syndrsurvmessagguide2_messagingguide_phn.pdf" TargetMode="External"/><Relationship Id="rId4" Type="http://schemas.openxmlformats.org/officeDocument/2006/relationships/hyperlink" Target="http://hl7v2-ss-r2-testing.nist.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nssp/documents/guides/erratum-to-the-cdc-phin-2.0-implementation-guide-august-2015.pdf" TargetMode="External"/><Relationship Id="rId2" Type="http://schemas.openxmlformats.org/officeDocument/2006/relationships/hyperlink" Target="http://www.cdc.gov/nssp/documents/guides/syndrsurvmessagguide2_messagingguide_phn.pdf" TargetMode="External"/><Relationship Id="rId1" Type="http://schemas.openxmlformats.org/officeDocument/2006/relationships/slideLayout" Target="../slideLayouts/slideLayout3.xml"/><Relationship Id="rId6" Type="http://schemas.openxmlformats.org/officeDocument/2006/relationships/hyperlink" Target="https://www.cdc.gov/phin/resources/phinguides.html"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hyperlink" Target="https://groups.google.com/d/forum/hl7v2-syndromic-testing"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762000"/>
            <a:ext cx="8458200" cy="1384995"/>
          </a:xfrm>
        </p:spPr>
        <p:txBody>
          <a:bodyPr/>
          <a:lstStyle/>
          <a:p>
            <a:pPr eaLnBrk="1" hangingPunct="1"/>
            <a:r>
              <a:rPr lang="en-US" dirty="0"/>
              <a:t>ONC Certification Testing  Approach Overview: </a:t>
            </a:r>
            <a:br>
              <a:rPr lang="en-US" dirty="0"/>
            </a:br>
            <a:r>
              <a:rPr lang="en-US" dirty="0"/>
              <a:t>Using the HL7 V2 Syndromic Surveillance Test Tool for Testing a Health IT Module</a:t>
            </a:r>
          </a:p>
        </p:txBody>
      </p:sp>
      <p:sp>
        <p:nvSpPr>
          <p:cNvPr id="3" name="Subtitle 2"/>
          <p:cNvSpPr>
            <a:spLocks noGrp="1"/>
          </p:cNvSpPr>
          <p:nvPr>
            <p:ph type="subTitle" idx="1"/>
          </p:nvPr>
        </p:nvSpPr>
        <p:spPr>
          <a:xfrm>
            <a:off x="304800" y="2590800"/>
            <a:ext cx="7543800" cy="1447800"/>
          </a:xfrm>
        </p:spPr>
        <p:txBody>
          <a:bodyPr/>
          <a:lstStyle/>
          <a:p>
            <a:pPr algn="l" eaLnBrk="1" hangingPunct="1">
              <a:defRPr/>
            </a:pPr>
            <a:r>
              <a:rPr lang="en-US" dirty="0">
                <a:solidFill>
                  <a:schemeClr val="accent2">
                    <a:lumMod val="50000"/>
                  </a:schemeClr>
                </a:solidFill>
              </a:rPr>
              <a:t>§170.315(f)(2) Transmission to public health agencies – syndromic surveillance </a:t>
            </a:r>
          </a:p>
          <a:p>
            <a:pPr algn="l" eaLnBrk="1" hangingPunct="1">
              <a:defRPr/>
            </a:pPr>
            <a:r>
              <a:rPr lang="en-US" dirty="0">
                <a:solidFill>
                  <a:schemeClr val="accent2">
                    <a:lumMod val="50000"/>
                  </a:schemeClr>
                </a:solidFill>
              </a:rPr>
              <a:t>Testing Process Supplement</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NIST (rsnelick@nist.gov)</a:t>
            </a:r>
          </a:p>
          <a:p>
            <a:pPr fontAlgn="auto">
              <a:spcBef>
                <a:spcPct val="20000"/>
              </a:spcBef>
              <a:spcAft>
                <a:spcPts val="0"/>
              </a:spcAft>
              <a:buFont typeface="Arial" pitchFamily="34" charset="0"/>
              <a:buNone/>
              <a:defRPr/>
            </a:pPr>
            <a:r>
              <a:rPr lang="en-US" sz="2400" i="1" dirty="0">
                <a:solidFill>
                  <a:srgbClr val="002060"/>
                </a:solidFill>
                <a:latin typeface="+mn-lt"/>
              </a:rPr>
              <a:t>March 27, 2024</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7696200" cy="523220"/>
          </a:xfrm>
        </p:spPr>
        <p:txBody>
          <a:bodyPr/>
          <a:lstStyle/>
          <a:p>
            <a:r>
              <a:rPr lang="en-US" dirty="0"/>
              <a:t>ADT Message Types Required by Care Setting</a:t>
            </a:r>
          </a:p>
        </p:txBody>
      </p:sp>
      <p:sp>
        <p:nvSpPr>
          <p:cNvPr id="10256" name="TextBox 23"/>
          <p:cNvSpPr txBox="1">
            <a:spLocks noChangeArrowheads="1"/>
          </p:cNvSpPr>
          <p:nvPr/>
        </p:nvSpPr>
        <p:spPr bwMode="auto">
          <a:xfrm>
            <a:off x="381000" y="903526"/>
            <a:ext cx="8229600" cy="2554545"/>
          </a:xfrm>
          <a:prstGeom prst="rect">
            <a:avLst/>
          </a:prstGeom>
          <a:noFill/>
          <a:ln w="9525">
            <a:noFill/>
            <a:miter lim="800000"/>
            <a:headEnd/>
            <a:tailEnd/>
          </a:ln>
        </p:spPr>
        <p:txBody>
          <a:bodyPr>
            <a:spAutoFit/>
          </a:bodyPr>
          <a:lstStyle/>
          <a:p>
            <a:pPr marL="285750" indent="-285750">
              <a:buFont typeface="Arial" panose="020B0604020202020204" pitchFamily="34" charset="0"/>
              <a:buChar char="•"/>
            </a:pPr>
            <a:r>
              <a:rPr lang="en-US" sz="2000" dirty="0"/>
              <a:t>The ONC Final Rule specifies that only the requirements for inpatient care, emergency care, and urgent care </a:t>
            </a:r>
            <a:r>
              <a:rPr lang="en-US" sz="2000" u="sng" dirty="0"/>
              <a:t>settings</a:t>
            </a:r>
            <a:r>
              <a:rPr lang="en-US" sz="2000" dirty="0"/>
              <a:t> in the PHIN Messaging Guide are in-scope for ONC certification testing of Health IT Modules</a:t>
            </a:r>
          </a:p>
          <a:p>
            <a:pPr marL="285750" indent="-285750">
              <a:buFont typeface="Arial" panose="020B0604020202020204" pitchFamily="34" charset="0"/>
              <a:buChar char="•"/>
            </a:pPr>
            <a:r>
              <a:rPr lang="en-US" sz="2000" dirty="0"/>
              <a:t>The PHIN Messaging Guide specifies Required (R) and Conditional (C) ADT Message Types for each patient care </a:t>
            </a:r>
            <a:r>
              <a:rPr lang="en-US" sz="2000" u="sng" dirty="0"/>
              <a:t>setting</a:t>
            </a:r>
            <a:endParaRPr lang="en-US" sz="2000" dirty="0"/>
          </a:p>
          <a:p>
            <a:pPr marL="285750" indent="-285750">
              <a:buFont typeface="Arial" panose="020B0604020202020204" pitchFamily="34" charset="0"/>
              <a:buChar char="•"/>
            </a:pPr>
            <a:r>
              <a:rPr lang="en-US" sz="2000" dirty="0"/>
              <a:t>The table below shows which patient care settings and Message Types are </a:t>
            </a:r>
            <a:r>
              <a:rPr lang="en-US" sz="2000" dirty="0">
                <a:solidFill>
                  <a:srgbClr val="00B050"/>
                </a:solidFill>
              </a:rPr>
              <a:t>in-scope</a:t>
            </a:r>
            <a:r>
              <a:rPr lang="en-US" sz="2000" dirty="0"/>
              <a:t> and </a:t>
            </a:r>
            <a:r>
              <a:rPr lang="en-US" sz="2000" dirty="0">
                <a:solidFill>
                  <a:srgbClr val="FF0000"/>
                </a:solidFill>
              </a:rPr>
              <a:t>out-of-scope</a:t>
            </a:r>
            <a:r>
              <a:rPr lang="en-US" sz="2000" dirty="0"/>
              <a:t> for the ONC certification testing</a:t>
            </a:r>
            <a:endParaRPr lang="en-US" sz="1600" dirty="0"/>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10</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3514725"/>
            <a:ext cx="87534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250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763000" cy="565149"/>
          </a:xfrm>
        </p:spPr>
        <p:txBody>
          <a:bodyPr/>
          <a:lstStyle/>
          <a:p>
            <a:r>
              <a:rPr lang="en-US" dirty="0"/>
              <a:t>Out-of-Scope for ONC Final Rule Criteria and Testing</a:t>
            </a:r>
          </a:p>
        </p:txBody>
      </p:sp>
      <p:sp>
        <p:nvSpPr>
          <p:cNvPr id="10256" name="TextBox 23"/>
          <p:cNvSpPr txBox="1">
            <a:spLocks noChangeArrowheads="1"/>
          </p:cNvSpPr>
          <p:nvPr/>
        </p:nvSpPr>
        <p:spPr bwMode="auto">
          <a:xfrm>
            <a:off x="381000" y="850642"/>
            <a:ext cx="8534400" cy="4708981"/>
          </a:xfrm>
          <a:prstGeom prst="rect">
            <a:avLst/>
          </a:prstGeom>
          <a:noFill/>
          <a:ln w="9525">
            <a:noFill/>
            <a:miter lim="800000"/>
            <a:headEnd/>
            <a:tailEnd/>
          </a:ln>
        </p:spPr>
        <p:txBody>
          <a:bodyPr wrap="square">
            <a:spAutoFit/>
          </a:bodyPr>
          <a:lstStyle/>
          <a:p>
            <a:pPr marL="342900" lvl="1" indent="-342900">
              <a:buFont typeface="Arial" panose="020B0604020202020204" pitchFamily="34" charset="0"/>
              <a:buChar char="•"/>
              <a:defRPr/>
            </a:pPr>
            <a:r>
              <a:rPr lang="en-US" sz="2200" dirty="0"/>
              <a:t>The focus of the testing is not on the </a:t>
            </a:r>
            <a:r>
              <a:rPr lang="en-US" sz="2200" i="1" dirty="0"/>
              <a:t>workflow</a:t>
            </a:r>
            <a:r>
              <a:rPr lang="en-US" sz="2200" dirty="0"/>
              <a:t> that may be used for transmitting syndromic surveillance messages in the production setting, but is on the ability of the HIT Module to </a:t>
            </a:r>
            <a:r>
              <a:rPr lang="en-US" sz="2200" i="1" dirty="0"/>
              <a:t>create</a:t>
            </a:r>
            <a:r>
              <a:rPr lang="en-US" sz="2200" dirty="0"/>
              <a:t> conformant versions of these messages </a:t>
            </a:r>
          </a:p>
          <a:p>
            <a:pPr marL="342900" lvl="1" indent="-342900">
              <a:buFont typeface="Arial" panose="020B0604020202020204" pitchFamily="34" charset="0"/>
              <a:buChar char="•"/>
              <a:defRPr/>
            </a:pPr>
            <a:r>
              <a:rPr lang="en-US" sz="2200" dirty="0"/>
              <a:t>Batch requirements are not included in the testing</a:t>
            </a:r>
          </a:p>
          <a:p>
            <a:pPr marL="800100" lvl="1" indent="-342900">
              <a:buFont typeface="Arial" panose="020B0604020202020204" pitchFamily="34" charset="0"/>
              <a:buChar char="•"/>
            </a:pPr>
            <a:r>
              <a:rPr lang="en-US" sz="2000" dirty="0"/>
              <a:t>If an HIT Module creates syndromic surveillance messages in batch, the Tester must import each message individually into the NIST Test Tool for validation</a:t>
            </a:r>
          </a:p>
          <a:p>
            <a:pPr marL="800100" lvl="1" indent="-342900">
              <a:buFont typeface="Arial" panose="020B0604020202020204" pitchFamily="34" charset="0"/>
              <a:buChar char="•"/>
            </a:pPr>
            <a:r>
              <a:rPr lang="en-US" sz="2000" dirty="0"/>
              <a:t>The NIST Test Tool </a:t>
            </a:r>
            <a:r>
              <a:rPr lang="en-US" sz="2000" u="sng" dirty="0"/>
              <a:t>may</a:t>
            </a:r>
            <a:r>
              <a:rPr lang="en-US" sz="2000" dirty="0"/>
              <a:t> support batch processing in the future</a:t>
            </a:r>
          </a:p>
          <a:p>
            <a:pPr marL="342900" indent="-342900" eaLnBrk="1" hangingPunct="1">
              <a:buFont typeface="Arial" panose="020B0604020202020204" pitchFamily="34" charset="0"/>
              <a:buChar char="•"/>
              <a:defRPr/>
            </a:pPr>
            <a:r>
              <a:rPr lang="en-US" sz="2200" dirty="0"/>
              <a:t>Ambulatory HIT Module-specific testing is not included in the testing; ONC did not adopt certification requirements for the ambulatory setting due to lack of mature standards and the lack of widespread acceptance of ambulatory syndromic surveillance data across public health jurisdictions</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11</a:t>
            </a:fld>
            <a:endParaRPr lang="en-US" dirty="0"/>
          </a:p>
        </p:txBody>
      </p:sp>
    </p:spTree>
    <p:extLst>
      <p:ext uri="{BB962C8B-B14F-4D97-AF65-F5344CB8AC3E}">
        <p14:creationId xmlns:p14="http://schemas.microsoft.com/office/powerpoint/2010/main" val="227792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839200" cy="954107"/>
          </a:xfrm>
        </p:spPr>
        <p:txBody>
          <a:bodyPr/>
          <a:lstStyle/>
          <a:p>
            <a:r>
              <a:rPr lang="en-US" dirty="0"/>
              <a:t>Out-of-Scope for ONC Final Rule Criteria and Testing (cont’d)</a:t>
            </a:r>
          </a:p>
        </p:txBody>
      </p:sp>
      <p:sp>
        <p:nvSpPr>
          <p:cNvPr id="10256" name="TextBox 23"/>
          <p:cNvSpPr txBox="1">
            <a:spLocks noChangeArrowheads="1"/>
          </p:cNvSpPr>
          <p:nvPr/>
        </p:nvSpPr>
        <p:spPr bwMode="auto">
          <a:xfrm>
            <a:off x="381000" y="1114485"/>
            <a:ext cx="8305800" cy="400109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200" dirty="0"/>
              <a:t>The NIST Test Tool does not support validation of optional message types</a:t>
            </a:r>
          </a:p>
          <a:p>
            <a:pPr marL="800100" lvl="1" indent="-342900">
              <a:buFont typeface="Arial" panose="020B0604020202020204" pitchFamily="34" charset="0"/>
              <a:buChar char="•"/>
            </a:pPr>
            <a:r>
              <a:rPr lang="en-US" sz="2000" dirty="0"/>
              <a:t>The PHIN Syndromic Surveillance Messaging Guide specifies that HL7 Unsolicited Observation (ORU^R01) Messages that may be sent for submission of laboratory results relevant to syndromic surveillance are O (Optional)</a:t>
            </a:r>
          </a:p>
          <a:p>
            <a:pPr marL="800100" lvl="1" indent="-342900">
              <a:buFont typeface="Arial" panose="020B0604020202020204" pitchFamily="34" charset="0"/>
              <a:buChar char="•"/>
            </a:pPr>
            <a:r>
              <a:rPr lang="en-US" sz="2000" dirty="0"/>
              <a:t>ORU^R01 Messages are out-of-scope for the testing</a:t>
            </a:r>
          </a:p>
          <a:p>
            <a:pPr marL="342900" indent="-342900">
              <a:buFont typeface="Arial" panose="020B0604020202020204" pitchFamily="34" charset="0"/>
              <a:buChar char="•"/>
            </a:pPr>
            <a:r>
              <a:rPr lang="en-US" sz="2200" dirty="0"/>
              <a:t>Though HIT Modules should be able to receive acknowledgement (ACK) messages transmitted by public health agency (PHA) systems, testing of the Modules for this capability has been deemed by NIST to be out-of-scope for the 2015 Edition certification testing</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12</a:t>
            </a:fld>
            <a:endParaRPr lang="en-US" dirty="0"/>
          </a:p>
        </p:txBody>
      </p:sp>
    </p:spTree>
    <p:extLst>
      <p:ext uri="{BB962C8B-B14F-4D97-AF65-F5344CB8AC3E}">
        <p14:creationId xmlns:p14="http://schemas.microsoft.com/office/powerpoint/2010/main" val="305136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Conformance Statements / Requirements</a:t>
            </a:r>
          </a:p>
        </p:txBody>
      </p:sp>
      <p:sp>
        <p:nvSpPr>
          <p:cNvPr id="4" name="Content Placeholder 3"/>
          <p:cNvSpPr>
            <a:spLocks noGrp="1"/>
          </p:cNvSpPr>
          <p:nvPr>
            <p:ph idx="1"/>
          </p:nvPr>
        </p:nvSpPr>
        <p:spPr>
          <a:xfrm>
            <a:off x="380999" y="838200"/>
            <a:ext cx="8001001" cy="4876800"/>
          </a:xfrm>
        </p:spPr>
        <p:txBody>
          <a:bodyPr>
            <a:noAutofit/>
          </a:bodyPr>
          <a:lstStyle/>
          <a:p>
            <a:r>
              <a:rPr lang="en-US" sz="2200" dirty="0"/>
              <a:t>The NIST HL7 v2 Syndromic Surveillance Test Tool performs certain conformance testing that is not directly related to any conformance statement in the PHIN Messaging Guide</a:t>
            </a:r>
          </a:p>
          <a:p>
            <a:r>
              <a:rPr lang="en-US" sz="2200" dirty="0"/>
              <a:t>These “derived statements” are based on requirements from the HL7 v2.5.1 Base Standard, as well as statements that NIST has determined should be included in the validation (e.g., evaluating the format of a code for conformance to the Code System’s format, or testing for conformance to a specific Time Stamp format)</a:t>
            </a:r>
          </a:p>
          <a:p>
            <a:pPr marL="0" indent="0">
              <a:buNone/>
            </a:pPr>
            <a:endParaRPr lang="en-US" sz="22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13</a:t>
            </a:fld>
            <a:endParaRPr lang="en-US" dirty="0"/>
          </a:p>
        </p:txBody>
      </p:sp>
    </p:spTree>
    <p:extLst>
      <p:ext uri="{BB962C8B-B14F-4D97-AF65-F5344CB8AC3E}">
        <p14:creationId xmlns:p14="http://schemas.microsoft.com/office/powerpoint/2010/main" val="2008936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648200" y="1066800"/>
            <a:ext cx="1752600" cy="1096209"/>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10243" name="Title 1"/>
          <p:cNvSpPr>
            <a:spLocks noGrp="1"/>
          </p:cNvSpPr>
          <p:nvPr>
            <p:ph type="title"/>
          </p:nvPr>
        </p:nvSpPr>
        <p:spPr>
          <a:xfrm>
            <a:off x="0" y="120651"/>
            <a:ext cx="9144000" cy="641350"/>
          </a:xfrm>
        </p:spPr>
        <p:txBody>
          <a:bodyPr/>
          <a:lstStyle/>
          <a:p>
            <a:r>
              <a:rPr lang="en-US" dirty="0"/>
              <a:t>Syndromic Surveillance to Public Health Testing Process</a:t>
            </a:r>
          </a:p>
        </p:txBody>
      </p:sp>
      <p:sp>
        <p:nvSpPr>
          <p:cNvPr id="10256" name="TextBox 23"/>
          <p:cNvSpPr txBox="1">
            <a:spLocks noChangeArrowheads="1"/>
          </p:cNvSpPr>
          <p:nvPr/>
        </p:nvSpPr>
        <p:spPr bwMode="auto">
          <a:xfrm>
            <a:off x="228600" y="3541455"/>
            <a:ext cx="8763000" cy="2554545"/>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600" dirty="0">
                <a:latin typeface="+mn-lt"/>
              </a:rPr>
              <a:t>The HIT Module is the system being tested. The HIT Module is required to create messages that conform to the referenced standards (see previous slides).</a:t>
            </a:r>
          </a:p>
          <a:p>
            <a:pPr marL="342900" indent="-342900">
              <a:buFont typeface="Franklin Gothic Demi" pitchFamily="34" charset="0"/>
              <a:buAutoNum type="arabicPeriod"/>
            </a:pPr>
            <a:r>
              <a:rPr lang="en-US" sz="1600" dirty="0">
                <a:latin typeface="+mn-lt"/>
              </a:rPr>
              <a:t>Test data can be entered into HIT Module directly via the Module’s user interface, or can be loaded via an incoming message or using some other automated method.</a:t>
            </a:r>
          </a:p>
          <a:p>
            <a:pPr marL="342900" indent="-342900">
              <a:buFont typeface="Franklin Gothic Demi" pitchFamily="34" charset="0"/>
              <a:buAutoNum type="arabicPeriod"/>
            </a:pPr>
            <a:r>
              <a:rPr lang="en-US" sz="1600" dirty="0">
                <a:latin typeface="+mn-lt"/>
              </a:rPr>
              <a:t>The HIT Module is expected to process the test data to create a message. This message is captured and uploaded into the testing tool for validation. </a:t>
            </a:r>
          </a:p>
          <a:p>
            <a:pPr marL="342900" indent="-342900">
              <a:buFont typeface="Franklin Gothic Demi" pitchFamily="34" charset="0"/>
              <a:buAutoNum type="arabicPeriod"/>
            </a:pPr>
            <a:r>
              <a:rPr lang="en-US" sz="1600" dirty="0">
                <a:latin typeface="+mn-lt"/>
              </a:rPr>
              <a:t>Test data are available through the Test Tool via the Test Steps in the Test Scenarios. Each Test Step includes a Test Story that provides the context, a Test Data Specification that lists the test data, and a Message Content Data Sheet that shows a conformant message (in a table format).</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14</a:t>
            </a:fld>
            <a:endParaRPr lang="en-US" dirty="0"/>
          </a:p>
        </p:txBody>
      </p:sp>
      <p:cxnSp>
        <p:nvCxnSpPr>
          <p:cNvPr id="24" name="Straight Arrow Connector 23"/>
          <p:cNvCxnSpPr/>
          <p:nvPr/>
        </p:nvCxnSpPr>
        <p:spPr>
          <a:xfrm>
            <a:off x="1943100" y="1604665"/>
            <a:ext cx="1485900" cy="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421277" y="1147465"/>
            <a:ext cx="1396713"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397393" y="1189054"/>
            <a:ext cx="1434813" cy="530915"/>
          </a:xfrm>
          <a:prstGeom prst="rect">
            <a:avLst/>
          </a:prstGeom>
          <a:noFill/>
        </p:spPr>
        <p:txBody>
          <a:bodyPr wrap="square" rtlCol="0">
            <a:spAutoFit/>
          </a:bodyPr>
          <a:lstStyle/>
          <a:p>
            <a:pPr algn="ctr"/>
            <a:r>
              <a:rPr lang="en-US" dirty="0">
                <a:solidFill>
                  <a:schemeClr val="tx1"/>
                </a:solidFill>
              </a:rPr>
              <a:t>HIT Module </a:t>
            </a:r>
            <a:r>
              <a:rPr lang="en-US" sz="1000" dirty="0">
                <a:solidFill>
                  <a:schemeClr val="tx1"/>
                </a:solidFill>
              </a:rPr>
              <a:t>(System under Test)</a:t>
            </a:r>
            <a:endParaRPr lang="en-US" sz="1000" dirty="0"/>
          </a:p>
        </p:txBody>
      </p:sp>
      <p:sp>
        <p:nvSpPr>
          <p:cNvPr id="28" name="TextBox 24"/>
          <p:cNvSpPr txBox="1">
            <a:spLocks noChangeArrowheads="1"/>
          </p:cNvSpPr>
          <p:nvPr/>
        </p:nvSpPr>
        <p:spPr bwMode="auto">
          <a:xfrm>
            <a:off x="3530312" y="1704201"/>
            <a:ext cx="1168974" cy="276999"/>
          </a:xfrm>
          <a:prstGeom prst="rect">
            <a:avLst/>
          </a:prstGeom>
          <a:noFill/>
          <a:ln w="9525">
            <a:noFill/>
            <a:miter lim="800000"/>
            <a:headEnd/>
            <a:tailEnd/>
          </a:ln>
        </p:spPr>
        <p:txBody>
          <a:bodyPr wrap="none">
            <a:spAutoFit/>
          </a:bodyPr>
          <a:lstStyle/>
          <a:p>
            <a:r>
              <a:rPr lang="en-US" sz="1200" dirty="0">
                <a:latin typeface="Calibri" pitchFamily="34" charset="0"/>
              </a:rPr>
              <a:t>ADT* Elements </a:t>
            </a:r>
          </a:p>
        </p:txBody>
      </p:sp>
      <p:sp>
        <p:nvSpPr>
          <p:cNvPr id="30" name="Rounded Rectangle 29"/>
          <p:cNvSpPr/>
          <p:nvPr/>
        </p:nvSpPr>
        <p:spPr>
          <a:xfrm>
            <a:off x="609600" y="1147465"/>
            <a:ext cx="1371600"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Syndromic Surveillance Record Source</a:t>
            </a:r>
          </a:p>
        </p:txBody>
      </p:sp>
      <p:cxnSp>
        <p:nvCxnSpPr>
          <p:cNvPr id="32" name="Straight Arrow Connector 31"/>
          <p:cNvCxnSpPr/>
          <p:nvPr/>
        </p:nvCxnSpPr>
        <p:spPr>
          <a:xfrm>
            <a:off x="4800600" y="1446212"/>
            <a:ext cx="1447800" cy="1588"/>
          </a:xfrm>
          <a:prstGeom prst="straightConnector1">
            <a:avLst/>
          </a:prstGeom>
          <a:ln w="28575">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4" name="TextBox 9"/>
          <p:cNvSpPr txBox="1">
            <a:spLocks noChangeArrowheads="1"/>
          </p:cNvSpPr>
          <p:nvPr/>
        </p:nvSpPr>
        <p:spPr bwMode="auto">
          <a:xfrm>
            <a:off x="4495800" y="609600"/>
            <a:ext cx="2057400" cy="461665"/>
          </a:xfrm>
          <a:prstGeom prst="rect">
            <a:avLst/>
          </a:prstGeom>
          <a:noFill/>
          <a:ln w="9525">
            <a:noFill/>
            <a:miter lim="800000"/>
            <a:headEnd/>
            <a:tailEnd/>
          </a:ln>
        </p:spPr>
        <p:txBody>
          <a:bodyPr wrap="square">
            <a:spAutoFit/>
          </a:bodyPr>
          <a:lstStyle/>
          <a:p>
            <a:pPr algn="ctr"/>
            <a:r>
              <a:rPr lang="en-US" sz="1200" dirty="0">
                <a:latin typeface="Calibri" pitchFamily="34" charset="0"/>
              </a:rPr>
              <a:t>PHIN Messaging Guide Release 2.0 and Erratum</a:t>
            </a:r>
          </a:p>
        </p:txBody>
      </p:sp>
      <p:cxnSp>
        <p:nvCxnSpPr>
          <p:cNvPr id="35" name="Shape 14"/>
          <p:cNvCxnSpPr/>
          <p:nvPr/>
        </p:nvCxnSpPr>
        <p:spPr>
          <a:xfrm flipV="1">
            <a:off x="2819400" y="2061865"/>
            <a:ext cx="1295400" cy="30480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6" name="Folded Corner 35"/>
          <p:cNvSpPr/>
          <p:nvPr/>
        </p:nvSpPr>
        <p:spPr>
          <a:xfrm>
            <a:off x="2209800" y="1985665"/>
            <a:ext cx="609600" cy="7620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itchFamily="34" charset="0"/>
              </a:rPr>
              <a:t>Direct</a:t>
            </a:r>
            <a:r>
              <a:rPr lang="en-US" sz="1200" dirty="0">
                <a:solidFill>
                  <a:schemeClr val="tx1"/>
                </a:solidFill>
              </a:rPr>
              <a:t> </a:t>
            </a:r>
            <a:r>
              <a:rPr lang="en-US" sz="1200" dirty="0">
                <a:solidFill>
                  <a:schemeClr val="tx1"/>
                </a:solidFill>
                <a:latin typeface="Calibri" pitchFamily="34" charset="0"/>
              </a:rPr>
              <a:t>Data Entry</a:t>
            </a:r>
          </a:p>
        </p:txBody>
      </p:sp>
      <p:sp>
        <p:nvSpPr>
          <p:cNvPr id="38" name="TextBox 18"/>
          <p:cNvSpPr txBox="1">
            <a:spLocks noChangeArrowheads="1"/>
          </p:cNvSpPr>
          <p:nvPr/>
        </p:nvSpPr>
        <p:spPr bwMode="auto">
          <a:xfrm>
            <a:off x="2133600" y="1323201"/>
            <a:ext cx="1106585" cy="276999"/>
          </a:xfrm>
          <a:prstGeom prst="rect">
            <a:avLst/>
          </a:prstGeom>
          <a:noFill/>
          <a:ln w="9525">
            <a:noFill/>
            <a:miter lim="800000"/>
            <a:headEnd/>
            <a:tailEnd/>
          </a:ln>
        </p:spPr>
        <p:txBody>
          <a:bodyPr wrap="none">
            <a:spAutoFit/>
          </a:bodyPr>
          <a:lstStyle/>
          <a:p>
            <a:r>
              <a:rPr lang="en-US" sz="1200" dirty="0">
                <a:latin typeface="Calibri" pitchFamily="34" charset="0"/>
              </a:rPr>
              <a:t>ADT* Message</a:t>
            </a:r>
          </a:p>
        </p:txBody>
      </p:sp>
      <p:grpSp>
        <p:nvGrpSpPr>
          <p:cNvPr id="3" name="Group 2"/>
          <p:cNvGrpSpPr/>
          <p:nvPr/>
        </p:nvGrpSpPr>
        <p:grpSpPr>
          <a:xfrm>
            <a:off x="4953000" y="1481436"/>
            <a:ext cx="1106585" cy="304800"/>
            <a:chOff x="5257800" y="1600200"/>
            <a:chExt cx="1106585" cy="304800"/>
          </a:xfrm>
        </p:grpSpPr>
        <p:sp>
          <p:nvSpPr>
            <p:cNvPr id="29" name="Rectangle 28"/>
            <p:cNvSpPr/>
            <p:nvPr/>
          </p:nvSpPr>
          <p:spPr>
            <a:xfrm>
              <a:off x="5257800" y="16002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9" name="TextBox 19"/>
            <p:cNvSpPr txBox="1">
              <a:spLocks noChangeArrowheads="1"/>
            </p:cNvSpPr>
            <p:nvPr/>
          </p:nvSpPr>
          <p:spPr bwMode="auto">
            <a:xfrm>
              <a:off x="5257800" y="1604665"/>
              <a:ext cx="1106585" cy="276999"/>
            </a:xfrm>
            <a:prstGeom prst="rect">
              <a:avLst/>
            </a:prstGeom>
            <a:noFill/>
            <a:ln w="9525">
              <a:noFill/>
              <a:miter lim="800000"/>
              <a:headEnd/>
              <a:tailEnd/>
            </a:ln>
          </p:spPr>
          <p:txBody>
            <a:bodyPr wrap="none">
              <a:spAutoFit/>
            </a:bodyPr>
            <a:lstStyle/>
            <a:p>
              <a:r>
                <a:rPr lang="en-US" sz="1200" dirty="0">
                  <a:latin typeface="Calibri" pitchFamily="34" charset="0"/>
                </a:rPr>
                <a:t>ADT* Message</a:t>
              </a:r>
            </a:p>
          </p:txBody>
        </p:sp>
      </p:grpSp>
      <p:sp>
        <p:nvSpPr>
          <p:cNvPr id="40" name="TextBox 20"/>
          <p:cNvSpPr txBox="1">
            <a:spLocks noChangeArrowheads="1"/>
          </p:cNvSpPr>
          <p:nvPr/>
        </p:nvSpPr>
        <p:spPr bwMode="auto">
          <a:xfrm>
            <a:off x="2895600" y="2442865"/>
            <a:ext cx="1755994" cy="276999"/>
          </a:xfrm>
          <a:prstGeom prst="rect">
            <a:avLst/>
          </a:prstGeom>
          <a:noFill/>
          <a:ln w="9525">
            <a:noFill/>
            <a:miter lim="800000"/>
            <a:headEnd/>
            <a:tailEnd/>
          </a:ln>
        </p:spPr>
        <p:txBody>
          <a:bodyPr wrap="none">
            <a:spAutoFit/>
          </a:bodyPr>
          <a:lstStyle/>
          <a:p>
            <a:r>
              <a:rPr lang="en-US" sz="1200" dirty="0">
                <a:latin typeface="Calibri" pitchFamily="34" charset="0"/>
              </a:rPr>
              <a:t>ADT* Message Elements </a:t>
            </a:r>
          </a:p>
        </p:txBody>
      </p:sp>
      <p:sp>
        <p:nvSpPr>
          <p:cNvPr id="43" name="Rounded Rectangle 42"/>
          <p:cNvSpPr/>
          <p:nvPr/>
        </p:nvSpPr>
        <p:spPr>
          <a:xfrm>
            <a:off x="6248400" y="1146454"/>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PHA System)</a:t>
            </a:r>
          </a:p>
        </p:txBody>
      </p:sp>
      <p:sp>
        <p:nvSpPr>
          <p:cNvPr id="44" name="TextBox 18"/>
          <p:cNvSpPr txBox="1">
            <a:spLocks noChangeArrowheads="1"/>
          </p:cNvSpPr>
          <p:nvPr/>
        </p:nvSpPr>
        <p:spPr bwMode="auto">
          <a:xfrm>
            <a:off x="4800600" y="1219200"/>
            <a:ext cx="1492394" cy="261610"/>
          </a:xfrm>
          <a:prstGeom prst="rect">
            <a:avLst/>
          </a:prstGeom>
          <a:noFill/>
          <a:ln w="9525">
            <a:noFill/>
            <a:miter lim="800000"/>
            <a:headEnd/>
            <a:tailEnd/>
          </a:ln>
        </p:spPr>
        <p:txBody>
          <a:bodyPr wrap="square">
            <a:spAutoFit/>
          </a:bodyPr>
          <a:lstStyle/>
          <a:p>
            <a:pPr algn="ctr"/>
            <a:r>
              <a:rPr lang="en-US" sz="1100" dirty="0">
                <a:latin typeface="Calibri" pitchFamily="34" charset="0"/>
              </a:rPr>
              <a:t>Message  Imported</a:t>
            </a:r>
          </a:p>
        </p:txBody>
      </p:sp>
      <p:sp>
        <p:nvSpPr>
          <p:cNvPr id="45" name="TextBox 44"/>
          <p:cNvSpPr txBox="1"/>
          <p:nvPr/>
        </p:nvSpPr>
        <p:spPr>
          <a:xfrm>
            <a:off x="439003" y="2823865"/>
            <a:ext cx="3240185" cy="307777"/>
          </a:xfrm>
          <a:prstGeom prst="rect">
            <a:avLst/>
          </a:prstGeom>
          <a:noFill/>
        </p:spPr>
        <p:txBody>
          <a:bodyPr wrap="square" rtlCol="0">
            <a:spAutoFit/>
          </a:bodyPr>
          <a:lstStyle/>
          <a:p>
            <a:r>
              <a:rPr lang="en-US" sz="1400" dirty="0">
                <a:latin typeface="Calibri" pitchFamily="34" charset="0"/>
              </a:rPr>
              <a:t>*A01, A03, A04, and A08 Message Types</a:t>
            </a:r>
          </a:p>
        </p:txBody>
      </p:sp>
      <p:sp>
        <p:nvSpPr>
          <p:cNvPr id="41" name="TextBox 40"/>
          <p:cNvSpPr txBox="1"/>
          <p:nvPr/>
        </p:nvSpPr>
        <p:spPr>
          <a:xfrm>
            <a:off x="4572000" y="1762900"/>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a:t>
            </a:r>
          </a:p>
        </p:txBody>
      </p:sp>
      <p:sp>
        <p:nvSpPr>
          <p:cNvPr id="4" name="Content Placeholder 3"/>
          <p:cNvSpPr>
            <a:spLocks noGrp="1"/>
          </p:cNvSpPr>
          <p:nvPr>
            <p:ph idx="1"/>
          </p:nvPr>
        </p:nvSpPr>
        <p:spPr>
          <a:xfrm>
            <a:off x="390525" y="657225"/>
            <a:ext cx="8353425" cy="1124662"/>
          </a:xfrm>
        </p:spPr>
        <p:txBody>
          <a:bodyPr/>
          <a:lstStyle/>
          <a:p>
            <a:pPr marL="0" indent="0">
              <a:buNone/>
            </a:pPr>
            <a:r>
              <a:rPr lang="en-US" sz="2200" dirty="0"/>
              <a:t>This diagram shows</a:t>
            </a:r>
          </a:p>
          <a:p>
            <a:pPr lvl="1"/>
            <a:r>
              <a:rPr lang="en-US" sz="2000" dirty="0"/>
              <a:t>How the major steps of the Context-based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38437"/>
            <a:ext cx="7405688" cy="433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05B49DC8-07FC-4C81-B319-4B505ADC1946}"/>
              </a:ext>
            </a:extLst>
          </p:cNvPr>
          <p:cNvSpPr/>
          <p:nvPr/>
        </p:nvSpPr>
        <p:spPr>
          <a:xfrm>
            <a:off x="4267200" y="2990137"/>
            <a:ext cx="381000" cy="1340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Tree>
    <p:extLst>
      <p:ext uri="{BB962C8B-B14F-4D97-AF65-F5344CB8AC3E}">
        <p14:creationId xmlns:p14="http://schemas.microsoft.com/office/powerpoint/2010/main" val="141810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and Test Cases/Steps</a:t>
            </a:r>
          </a:p>
        </p:txBody>
      </p:sp>
      <p:sp>
        <p:nvSpPr>
          <p:cNvPr id="4" name="Content Placeholder 3"/>
          <p:cNvSpPr>
            <a:spLocks noGrp="1"/>
          </p:cNvSpPr>
          <p:nvPr>
            <p:ph idx="1"/>
          </p:nvPr>
        </p:nvSpPr>
        <p:spPr>
          <a:xfrm>
            <a:off x="390525" y="838200"/>
            <a:ext cx="8524875" cy="5181600"/>
          </a:xfrm>
        </p:spPr>
        <p:txBody>
          <a:bodyPr/>
          <a:lstStyle/>
          <a:p>
            <a:r>
              <a:rPr lang="en-US" sz="1800" dirty="0"/>
              <a:t>Test data are available in the Syndromic Surveillance Test Tool via the Test Scenarios provided in the ONC Certification test plan</a:t>
            </a:r>
          </a:p>
          <a:p>
            <a:r>
              <a:rPr lang="en-US" sz="1800" dirty="0"/>
              <a:t>The test data are used for testing Health IT Modules that are designed for deployment in inpatient care, emergency care, and urgent care settings</a:t>
            </a:r>
          </a:p>
          <a:p>
            <a:r>
              <a:rPr lang="en-US" sz="1800" dirty="0"/>
              <a:t>The Tool provides </a:t>
            </a:r>
            <a:r>
              <a:rPr lang="en-US" sz="1800" b="1" dirty="0"/>
              <a:t>four</a:t>
            </a:r>
            <a:r>
              <a:rPr lang="en-US" sz="1800" dirty="0"/>
              <a:t> Test Scenarios</a:t>
            </a:r>
          </a:p>
          <a:p>
            <a:r>
              <a:rPr lang="en-US" sz="1800" dirty="0"/>
              <a:t>The Test Scenarios are composed of one Test Case with two to four Test Steps</a:t>
            </a:r>
          </a:p>
          <a:p>
            <a:r>
              <a:rPr lang="en-US" sz="1800" dirty="0"/>
              <a:t>Each Test Step includes a Test Story, Test Data Specification, Message Content Data Sheet, and Test Message</a:t>
            </a:r>
          </a:p>
          <a:p>
            <a:r>
              <a:rPr lang="en-US" sz="1800" dirty="0"/>
              <a:t>The PHIN Messaging Guide, Release 2.0, defines </a:t>
            </a:r>
            <a:r>
              <a:rPr lang="en-US" sz="1800" u="sng" dirty="0"/>
              <a:t>four ADT Message Types</a:t>
            </a:r>
            <a:r>
              <a:rPr lang="en-US" sz="1800" dirty="0"/>
              <a:t> that are relevant for certification testing of Health IT Modules: </a:t>
            </a:r>
          </a:p>
          <a:p>
            <a:pPr lvl="1"/>
            <a:r>
              <a:rPr lang="en-US" sz="1600" dirty="0"/>
              <a:t>ADT^A01 Admit / Visit Notification </a:t>
            </a:r>
          </a:p>
          <a:p>
            <a:pPr lvl="1"/>
            <a:r>
              <a:rPr lang="en-US" sz="1600" dirty="0"/>
              <a:t>ADT^A03 Discharge / End Visit</a:t>
            </a:r>
          </a:p>
          <a:p>
            <a:pPr lvl="1"/>
            <a:r>
              <a:rPr lang="en-US" sz="1600" dirty="0"/>
              <a:t>ADT^A04 Register a Patient </a:t>
            </a:r>
          </a:p>
          <a:p>
            <a:pPr lvl="1"/>
            <a:r>
              <a:rPr lang="en-US" sz="1600" dirty="0"/>
              <a:t>ADT^A08 Update Patient Information (snapshot mode)*</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16</a:t>
            </a:fld>
            <a:endParaRPr lang="en-US" dirty="0"/>
          </a:p>
        </p:txBody>
      </p:sp>
      <p:sp>
        <p:nvSpPr>
          <p:cNvPr id="5" name="TextBox 4"/>
          <p:cNvSpPr txBox="1"/>
          <p:nvPr/>
        </p:nvSpPr>
        <p:spPr>
          <a:xfrm>
            <a:off x="228600" y="5486400"/>
            <a:ext cx="8534400" cy="646331"/>
          </a:xfrm>
          <a:prstGeom prst="rect">
            <a:avLst/>
          </a:prstGeom>
          <a:noFill/>
        </p:spPr>
        <p:txBody>
          <a:bodyPr wrap="square" rtlCol="0">
            <a:spAutoFit/>
          </a:bodyPr>
          <a:lstStyle/>
          <a:p>
            <a:r>
              <a:rPr lang="en-US" sz="1200" dirty="0"/>
              <a:t>*A08 update messages are sent at the time the new or changed information becomes available, whether before or after discharge. The information they contain is cumulative (i.e., </a:t>
            </a:r>
            <a:r>
              <a:rPr lang="en-US" sz="1200" b="1" dirty="0"/>
              <a:t>snapshot mode</a:t>
            </a:r>
            <a:r>
              <a:rPr lang="en-US" sz="1200" dirty="0"/>
              <a:t>), presenting all previously sent information that remains correct and adding the new or changed information.</a:t>
            </a:r>
          </a:p>
        </p:txBody>
      </p:sp>
    </p:spTree>
    <p:extLst>
      <p:ext uri="{BB962C8B-B14F-4D97-AF65-F5344CB8AC3E}">
        <p14:creationId xmlns:p14="http://schemas.microsoft.com/office/powerpoint/2010/main" val="413236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1"/>
            <a:ext cx="8715375" cy="523220"/>
          </a:xfrm>
        </p:spPr>
        <p:txBody>
          <a:bodyPr/>
          <a:lstStyle/>
          <a:p>
            <a:r>
              <a:rPr lang="en-US" dirty="0"/>
              <a:t>Test Cases and Associated Test Steps</a:t>
            </a:r>
          </a:p>
        </p:txBody>
      </p:sp>
      <p:sp>
        <p:nvSpPr>
          <p:cNvPr id="4" name="Content Placeholder 3"/>
          <p:cNvSpPr>
            <a:spLocks noGrp="1"/>
          </p:cNvSpPr>
          <p:nvPr>
            <p:ph idx="1"/>
          </p:nvPr>
        </p:nvSpPr>
        <p:spPr>
          <a:xfrm>
            <a:off x="390525" y="838200"/>
            <a:ext cx="8448675" cy="5257800"/>
          </a:xfrm>
        </p:spPr>
        <p:txBody>
          <a:bodyPr>
            <a:noAutofit/>
          </a:bodyPr>
          <a:lstStyle/>
          <a:p>
            <a:r>
              <a:rPr lang="en-US" sz="1800" dirty="0"/>
              <a:t>For certification testing, the health IT developer identifies which of the health care setting(s) (Emergency Department, Inpatient, Urgent Care) are applicable to their Health IT Module</a:t>
            </a:r>
          </a:p>
          <a:p>
            <a:r>
              <a:rPr lang="en-US" sz="1800" dirty="0"/>
              <a:t>The Module creates syndromic surveillance messages using the test data for each of the Test Steps for the identified health care setting(s)  </a:t>
            </a:r>
          </a:p>
          <a:p>
            <a:r>
              <a:rPr lang="en-US" sz="1800" dirty="0"/>
              <a:t>Per ONC, HIT developers must demonstrate for certification testing only that their Module supports ICD-10CM or SNOMED CT value sets for PV2-3 (Admit/Encounter Reason) and DG1-3 (Diagnosis Code); HIT developers are no longer required to show support or the ICD-9CM value set</a:t>
            </a:r>
          </a:p>
          <a:p>
            <a:r>
              <a:rPr lang="en-US" sz="1800" dirty="0"/>
              <a:t>Codes for only one of the three value sets are provided in the test data for each Test Step associated with each health care setting </a:t>
            </a:r>
          </a:p>
          <a:p>
            <a:pPr marL="400050" lvl="1" indent="0">
              <a:buNone/>
            </a:pPr>
            <a:r>
              <a:rPr lang="en-US" sz="1600" dirty="0"/>
              <a:t>(see next slide for details)</a:t>
            </a:r>
          </a:p>
          <a:p>
            <a:r>
              <a:rPr lang="en-US" sz="1800" dirty="0"/>
              <a:t>Verbiage in the </a:t>
            </a:r>
            <a:r>
              <a:rPr lang="en-US" sz="1800" b="1" dirty="0"/>
              <a:t>Notes for Testers</a:t>
            </a:r>
            <a:r>
              <a:rPr lang="en-US" sz="1800" dirty="0"/>
              <a:t> </a:t>
            </a:r>
            <a:r>
              <a:rPr lang="en-US" sz="1800" b="1" dirty="0"/>
              <a:t>section</a:t>
            </a:r>
            <a:r>
              <a:rPr lang="en-US" sz="1800" dirty="0"/>
              <a:t> of the </a:t>
            </a:r>
            <a:r>
              <a:rPr lang="en-US" sz="1800" b="1" dirty="0"/>
              <a:t>Test Story tab</a:t>
            </a:r>
            <a:r>
              <a:rPr lang="en-US" sz="1800" dirty="0"/>
              <a:t> </a:t>
            </a:r>
            <a:r>
              <a:rPr lang="en-US" sz="1800" b="1" dirty="0"/>
              <a:t>for each Test Step</a:t>
            </a:r>
            <a:r>
              <a:rPr lang="en-US" sz="1800" dirty="0"/>
              <a:t> provides detailed instructions to the Tester regarding how to ensure testing includes demonstration of support for ICD-10CM or SNOMED CT value sets for PV2-3 and/or DG1-3</a:t>
            </a:r>
            <a:endParaRPr lang="en-US" sz="1800" dirty="0">
              <a:highlight>
                <a:srgbClr val="FFFF00"/>
              </a:highlight>
            </a:endParaRP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17</a:t>
            </a:fld>
            <a:endParaRPr lang="en-US" dirty="0"/>
          </a:p>
        </p:txBody>
      </p:sp>
    </p:spTree>
    <p:extLst>
      <p:ext uri="{BB962C8B-B14F-4D97-AF65-F5344CB8AC3E}">
        <p14:creationId xmlns:p14="http://schemas.microsoft.com/office/powerpoint/2010/main" val="121714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and Associated Test 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18</a:t>
            </a:fld>
            <a:endParaRPr lang="en-US" dirty="0"/>
          </a:p>
        </p:txBody>
      </p:sp>
      <p:sp>
        <p:nvSpPr>
          <p:cNvPr id="5" name="Content Placeholder 4"/>
          <p:cNvSpPr>
            <a:spLocks noGrp="1"/>
          </p:cNvSpPr>
          <p:nvPr>
            <p:ph idx="1"/>
          </p:nvPr>
        </p:nvSpPr>
        <p:spPr>
          <a:xfrm>
            <a:off x="381000" y="909735"/>
            <a:ext cx="8353425" cy="690465"/>
          </a:xfrm>
        </p:spPr>
        <p:txBody>
          <a:bodyPr/>
          <a:lstStyle/>
          <a:p>
            <a:pPr marL="0" indent="0">
              <a:buNone/>
            </a:pPr>
            <a:r>
              <a:rPr lang="en-US" sz="2000" dirty="0"/>
              <a:t>The four Test Scenarios and their associated Test Cases/Steps are shown in the table below</a:t>
            </a:r>
            <a:endParaRPr lang="en-US" dirty="0"/>
          </a:p>
        </p:txBody>
      </p:sp>
      <p:pic>
        <p:nvPicPr>
          <p:cNvPr id="4" name="Picture 3">
            <a:extLst>
              <a:ext uri="{FF2B5EF4-FFF2-40B4-BE49-F238E27FC236}">
                <a16:creationId xmlns:a16="http://schemas.microsoft.com/office/drawing/2014/main" id="{653C2D41-561B-42D3-8AAF-01F41824DCE6}"/>
              </a:ext>
            </a:extLst>
          </p:cNvPr>
          <p:cNvPicPr>
            <a:picLocks noChangeAspect="1"/>
          </p:cNvPicPr>
          <p:nvPr/>
        </p:nvPicPr>
        <p:blipFill>
          <a:blip r:embed="rId2"/>
          <a:stretch>
            <a:fillRect/>
          </a:stretch>
        </p:blipFill>
        <p:spPr>
          <a:xfrm>
            <a:off x="393441" y="1618860"/>
            <a:ext cx="8340984" cy="4185825"/>
          </a:xfrm>
          <a:prstGeom prst="rect">
            <a:avLst/>
          </a:prstGeom>
        </p:spPr>
      </p:pic>
    </p:spTree>
    <p:extLst>
      <p:ext uri="{BB962C8B-B14F-4D97-AF65-F5344CB8AC3E}">
        <p14:creationId xmlns:p14="http://schemas.microsoft.com/office/powerpoint/2010/main" val="191943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C70C0D-C14A-4AD1-BF82-5EAE40BF29DB}"/>
              </a:ext>
            </a:extLst>
          </p:cNvPr>
          <p:cNvPicPr>
            <a:picLocks noChangeAspect="1"/>
          </p:cNvPicPr>
          <p:nvPr/>
        </p:nvPicPr>
        <p:blipFill>
          <a:blip r:embed="rId2"/>
          <a:stretch>
            <a:fillRect/>
          </a:stretch>
        </p:blipFill>
        <p:spPr>
          <a:xfrm>
            <a:off x="595330" y="770498"/>
            <a:ext cx="3620687" cy="4765640"/>
          </a:xfrm>
          <a:prstGeom prst="rect">
            <a:avLst/>
          </a:prstGeom>
        </p:spPr>
      </p:pic>
      <p:sp>
        <p:nvSpPr>
          <p:cNvPr id="6" name="Rectangle 5"/>
          <p:cNvSpPr/>
          <p:nvPr/>
        </p:nvSpPr>
        <p:spPr>
          <a:xfrm>
            <a:off x="609601" y="762001"/>
            <a:ext cx="3606416" cy="4774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Test Data Documents for the Test Cases</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19</a:t>
            </a:fld>
            <a:endParaRPr lang="en-US" dirty="0">
              <a:solidFill>
                <a:schemeClr val="bg1"/>
              </a:solidFill>
            </a:endParaRPr>
          </a:p>
        </p:txBody>
      </p:sp>
      <p:sp>
        <p:nvSpPr>
          <p:cNvPr id="4" name="TextBox 3"/>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ED Visit-Patient Dies – ED 2.1 Registration-A04 </a:t>
            </a:r>
            <a:r>
              <a:rPr lang="en-US" sz="1600" u="sng" dirty="0"/>
              <a:t>Step 1</a:t>
            </a:r>
          </a:p>
        </p:txBody>
      </p:sp>
      <p:sp>
        <p:nvSpPr>
          <p:cNvPr id="5" name="TextBox 4"/>
          <p:cNvSpPr txBox="1"/>
          <p:nvPr/>
        </p:nvSpPr>
        <p:spPr>
          <a:xfrm>
            <a:off x="4724400" y="1295400"/>
            <a:ext cx="3657600" cy="1200329"/>
          </a:xfrm>
          <a:prstGeom prst="rect">
            <a:avLst/>
          </a:prstGeom>
          <a:noFill/>
        </p:spPr>
        <p:txBody>
          <a:bodyPr wrap="square" rtlCol="0">
            <a:spAutoFit/>
          </a:bodyPr>
          <a:lstStyle/>
          <a:p>
            <a:r>
              <a:rPr lang="en-US" dirty="0"/>
              <a:t>Each Test Case includes a narrative Test Story that describes a real world situation and provides context </a:t>
            </a:r>
            <a:r>
              <a:rPr lang="en-US" u="sng" dirty="0"/>
              <a:t>for each Test Step</a:t>
            </a:r>
          </a:p>
        </p:txBody>
      </p:sp>
    </p:spTree>
    <p:extLst>
      <p:ext uri="{BB962C8B-B14F-4D97-AF65-F5344CB8AC3E}">
        <p14:creationId xmlns:p14="http://schemas.microsoft.com/office/powerpoint/2010/main" val="59283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Provide an additional resource to explain the process of certification testing of a Health IT Module related to HL7 v2 Syndromic Surveillance Messaging</a:t>
            </a:r>
            <a:endParaRPr lang="en-US" dirty="0">
              <a:solidFill>
                <a:srgbClr val="0070C0"/>
              </a:solidFill>
            </a:endParaRPr>
          </a:p>
          <a:p>
            <a:pPr eaLnBrk="1" hangingPunct="1">
              <a:defRPr/>
            </a:pPr>
            <a:r>
              <a:rPr lang="en-US" dirty="0"/>
              <a:t>Describe the National Institute of Standards and Technology (NIST) approach for assessing and validating the test messages created by Health IT Modules </a:t>
            </a:r>
          </a:p>
          <a:p>
            <a:pPr eaLnBrk="1" hangingPunct="1">
              <a:defRPr/>
            </a:pPr>
            <a:r>
              <a:rPr lang="en-US" dirty="0"/>
              <a:t>Provide an overview of the testing requirements</a:t>
            </a:r>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extLst>
      <p:ext uri="{BB962C8B-B14F-4D97-AF65-F5344CB8AC3E}">
        <p14:creationId xmlns:p14="http://schemas.microsoft.com/office/powerpoint/2010/main" val="3812324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9" name="TextBox 8"/>
          <p:cNvSpPr txBox="1"/>
          <p:nvPr/>
        </p:nvSpPr>
        <p:spPr>
          <a:xfrm>
            <a:off x="4800600" y="847068"/>
            <a:ext cx="3505200" cy="3970318"/>
          </a:xfrm>
          <a:prstGeom prst="rect">
            <a:avLst/>
          </a:prstGeom>
          <a:noFill/>
        </p:spPr>
        <p:txBody>
          <a:bodyPr wrap="square" rtlCol="0">
            <a:spAutoFit/>
          </a:bodyPr>
          <a:lstStyle/>
          <a:p>
            <a:pPr marL="285750" indent="-285750">
              <a:buFont typeface="Arial" pitchFamily="34" charset="0"/>
              <a:buChar char="•"/>
            </a:pPr>
            <a:r>
              <a:rPr lang="en-US" dirty="0"/>
              <a:t>Each Test Case includes a Test Data Specification </a:t>
            </a:r>
            <a:r>
              <a:rPr lang="en-US" u="sng" dirty="0"/>
              <a:t>for each Test Step</a:t>
            </a:r>
          </a:p>
          <a:p>
            <a:pPr marL="627063" lvl="1" indent="-285750">
              <a:buFont typeface="Arial" pitchFamily="34" charset="0"/>
              <a:buChar char="-"/>
            </a:pPr>
            <a:r>
              <a:rPr lang="en-US" sz="1600" dirty="0"/>
              <a:t>Lists data associated with the Test Story</a:t>
            </a:r>
          </a:p>
          <a:p>
            <a:pPr marL="627063" lvl="1" indent="-285750">
              <a:buFont typeface="Arial" pitchFamily="34" charset="0"/>
              <a:buChar char="-"/>
            </a:pPr>
            <a:r>
              <a:rPr lang="en-US" sz="1600" dirty="0"/>
              <a:t>Consists of typical information found in the clinical setting </a:t>
            </a:r>
          </a:p>
          <a:p>
            <a:pPr marL="627063" lvl="1" indent="-285750">
              <a:buFont typeface="Arial" pitchFamily="34" charset="0"/>
              <a:buChar char="-"/>
            </a:pPr>
            <a:r>
              <a:rPr lang="en-US" sz="1600" dirty="0"/>
              <a:t>Along with the Test Story, provides sufficient information to be entered into the HIT Module for the Test Step</a:t>
            </a:r>
          </a:p>
          <a:p>
            <a:pPr marL="285750" indent="-285750">
              <a:buFont typeface="Arial" pitchFamily="34" charset="0"/>
              <a:buChar char="•"/>
            </a:pPr>
            <a:r>
              <a:rPr lang="en-US" dirty="0"/>
              <a:t>A test message is generated using these data and the HIT Module functions </a:t>
            </a: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20</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20</a:t>
            </a:fld>
            <a:endParaRPr lang="en-US" dirty="0"/>
          </a:p>
        </p:txBody>
      </p:sp>
      <p:grpSp>
        <p:nvGrpSpPr>
          <p:cNvPr id="4" name="Group 3"/>
          <p:cNvGrpSpPr/>
          <p:nvPr/>
        </p:nvGrpSpPr>
        <p:grpSpPr>
          <a:xfrm>
            <a:off x="533400" y="785327"/>
            <a:ext cx="3746241" cy="4821042"/>
            <a:chOff x="673359" y="636965"/>
            <a:chExt cx="3746241" cy="4821042"/>
          </a:xfrm>
        </p:grpSpPr>
        <p:pic>
          <p:nvPicPr>
            <p:cNvPr id="3" name="Picture 2"/>
            <p:cNvPicPr>
              <a:picLocks noChangeAspect="1"/>
            </p:cNvPicPr>
            <p:nvPr/>
          </p:nvPicPr>
          <p:blipFill>
            <a:blip r:embed="rId3"/>
            <a:stretch>
              <a:fillRect/>
            </a:stretch>
          </p:blipFill>
          <p:spPr>
            <a:xfrm>
              <a:off x="685800" y="643869"/>
              <a:ext cx="3733800" cy="4814138"/>
            </a:xfrm>
            <a:prstGeom prst="rect">
              <a:avLst/>
            </a:prstGeom>
          </p:spPr>
        </p:pic>
        <p:sp>
          <p:nvSpPr>
            <p:cNvPr id="11" name="Rectangle 10"/>
            <p:cNvSpPr/>
            <p:nvPr/>
          </p:nvSpPr>
          <p:spPr>
            <a:xfrm>
              <a:off x="673359" y="636965"/>
              <a:ext cx="3733800" cy="48210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ED Visit-Patient Dies – ED 2.1 Registration-A04 </a:t>
            </a:r>
            <a:r>
              <a:rPr lang="en-US" sz="1600" u="sng" dirty="0"/>
              <a:t>Step 1</a:t>
            </a:r>
          </a:p>
        </p:txBody>
      </p:sp>
    </p:spTree>
    <p:extLst>
      <p:ext uri="{BB962C8B-B14F-4D97-AF65-F5344CB8AC3E}">
        <p14:creationId xmlns:p14="http://schemas.microsoft.com/office/powerpoint/2010/main" val="311772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21</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a:t>Each Test Case includes a Message Content Data Sheet that shows a conformant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21</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a:t>The Category of the test data is listed in the Categorization column for each Data Element Location</a:t>
            </a:r>
          </a:p>
        </p:txBody>
      </p:sp>
      <p:grpSp>
        <p:nvGrpSpPr>
          <p:cNvPr id="7" name="Group 6"/>
          <p:cNvGrpSpPr/>
          <p:nvPr/>
        </p:nvGrpSpPr>
        <p:grpSpPr>
          <a:xfrm>
            <a:off x="565497" y="687286"/>
            <a:ext cx="3386767" cy="4900139"/>
            <a:chOff x="565497" y="687286"/>
            <a:chExt cx="3386767" cy="4900139"/>
          </a:xfrm>
        </p:grpSpPr>
        <p:pic>
          <p:nvPicPr>
            <p:cNvPr id="5" name="Picture 4"/>
            <p:cNvPicPr>
              <a:picLocks noChangeAspect="1"/>
            </p:cNvPicPr>
            <p:nvPr/>
          </p:nvPicPr>
          <p:blipFill>
            <a:blip r:embed="rId3"/>
            <a:stretch>
              <a:fillRect/>
            </a:stretch>
          </p:blipFill>
          <p:spPr>
            <a:xfrm>
              <a:off x="565497" y="730834"/>
              <a:ext cx="3386767" cy="4813175"/>
            </a:xfrm>
            <a:prstGeom prst="rect">
              <a:avLst/>
            </a:prstGeom>
          </p:spPr>
        </p:pic>
        <p:sp>
          <p:nvSpPr>
            <p:cNvPr id="18" name="Rectangle 17"/>
            <p:cNvSpPr/>
            <p:nvPr/>
          </p:nvSpPr>
          <p:spPr>
            <a:xfrm>
              <a:off x="605249" y="687286"/>
              <a:ext cx="3347015"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p:cNvCxnSpPr/>
          <p:nvPr/>
        </p:nvCxnSpPr>
        <p:spPr>
          <a:xfrm flipH="1" flipV="1">
            <a:off x="3733800" y="914400"/>
            <a:ext cx="1447801" cy="2222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ED Visit-Patient Dies – ED 2.1 Registration-A04 </a:t>
            </a:r>
            <a:r>
              <a:rPr lang="en-US" sz="1600" u="sng" dirty="0"/>
              <a:t>Step 1</a:t>
            </a:r>
          </a:p>
        </p:txBody>
      </p:sp>
    </p:spTree>
    <p:extLst>
      <p:ext uri="{BB962C8B-B14F-4D97-AF65-F5344CB8AC3E}">
        <p14:creationId xmlns:p14="http://schemas.microsoft.com/office/powerpoint/2010/main" val="3188618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22</a:t>
            </a:fld>
            <a:endParaRPr lang="en-US" sz="1400" dirty="0">
              <a:solidFill>
                <a:schemeClr val="bg1"/>
              </a:solidFill>
            </a:endParaRP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22</a:t>
            </a:fld>
            <a:endParaRPr lang="en-US" dirty="0"/>
          </a:p>
        </p:txBody>
      </p:sp>
      <p:sp>
        <p:nvSpPr>
          <p:cNvPr id="15" name="TextBox 14"/>
          <p:cNvSpPr txBox="1"/>
          <p:nvPr/>
        </p:nvSpPr>
        <p:spPr>
          <a:xfrm>
            <a:off x="6400800" y="1196778"/>
            <a:ext cx="2438400" cy="1200329"/>
          </a:xfrm>
          <a:prstGeom prst="rect">
            <a:avLst/>
          </a:prstGeom>
          <a:noFill/>
        </p:spPr>
        <p:txBody>
          <a:bodyPr wrap="square" rtlCol="0">
            <a:spAutoFit/>
          </a:bodyPr>
          <a:lstStyle/>
          <a:p>
            <a:r>
              <a:rPr lang="en-US" dirty="0"/>
              <a:t>Each Test Case includes an Example Message instance </a:t>
            </a:r>
            <a:r>
              <a:rPr lang="en-US" u="sng" dirty="0"/>
              <a:t>for each Test Step </a:t>
            </a:r>
          </a:p>
        </p:txBody>
      </p:sp>
      <p:sp>
        <p:nvSpPr>
          <p:cNvPr id="16" name="Rectangle 15"/>
          <p:cNvSpPr/>
          <p:nvPr/>
        </p:nvSpPr>
        <p:spPr>
          <a:xfrm>
            <a:off x="6422571" y="2794059"/>
            <a:ext cx="2286000" cy="1477328"/>
          </a:xfrm>
          <a:prstGeom prst="rect">
            <a:avLst/>
          </a:prstGeom>
        </p:spPr>
        <p:txBody>
          <a:bodyPr wrap="square">
            <a:spAutoFit/>
          </a:bodyPr>
          <a:lstStyle/>
          <a:p>
            <a:r>
              <a:rPr lang="en-US" altLang="en-US" dirty="0">
                <a:ea typeface="ＭＳ Ｐゴシック" charset="0"/>
              </a:rPr>
              <a:t>These example messages demonstrate use and interpretation of the standards</a:t>
            </a:r>
            <a:endParaRPr lang="en-US" altLang="en-US" dirty="0"/>
          </a:p>
        </p:txBody>
      </p:sp>
      <p:grpSp>
        <p:nvGrpSpPr>
          <p:cNvPr id="10" name="Group 9"/>
          <p:cNvGrpSpPr/>
          <p:nvPr/>
        </p:nvGrpSpPr>
        <p:grpSpPr>
          <a:xfrm>
            <a:off x="217668" y="2819256"/>
            <a:ext cx="6183131" cy="1766654"/>
            <a:chOff x="457200" y="3469520"/>
            <a:chExt cx="5965371" cy="1545039"/>
          </a:xfrm>
        </p:grpSpPr>
        <p:pic>
          <p:nvPicPr>
            <p:cNvPr id="5" name="Picture 4"/>
            <p:cNvPicPr>
              <a:picLocks noChangeAspect="1"/>
            </p:cNvPicPr>
            <p:nvPr/>
          </p:nvPicPr>
          <p:blipFill>
            <a:blip r:embed="rId3"/>
            <a:stretch>
              <a:fillRect/>
            </a:stretch>
          </p:blipFill>
          <p:spPr>
            <a:xfrm>
              <a:off x="457200" y="3469520"/>
              <a:ext cx="5965371" cy="1523546"/>
            </a:xfrm>
            <a:prstGeom prst="rect">
              <a:avLst/>
            </a:prstGeom>
          </p:spPr>
        </p:pic>
        <p:sp>
          <p:nvSpPr>
            <p:cNvPr id="8" name="Rectangle 7"/>
            <p:cNvSpPr/>
            <p:nvPr/>
          </p:nvSpPr>
          <p:spPr>
            <a:xfrm>
              <a:off x="461227" y="3497762"/>
              <a:ext cx="5961344" cy="15167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17668" y="1295400"/>
            <a:ext cx="6183132" cy="1382990"/>
            <a:chOff x="246530" y="862542"/>
            <a:chExt cx="5835470" cy="1059619"/>
          </a:xfrm>
        </p:grpSpPr>
        <p:pic>
          <p:nvPicPr>
            <p:cNvPr id="6" name="Picture 5"/>
            <p:cNvPicPr>
              <a:picLocks noChangeAspect="1"/>
            </p:cNvPicPr>
            <p:nvPr/>
          </p:nvPicPr>
          <p:blipFill>
            <a:blip r:embed="rId4"/>
            <a:stretch>
              <a:fillRect/>
            </a:stretch>
          </p:blipFill>
          <p:spPr>
            <a:xfrm>
              <a:off x="248086" y="863769"/>
              <a:ext cx="5833914" cy="1036621"/>
            </a:xfrm>
            <a:prstGeom prst="rect">
              <a:avLst/>
            </a:prstGeom>
          </p:spPr>
        </p:pic>
        <p:sp>
          <p:nvSpPr>
            <p:cNvPr id="12" name="Rectangle 11"/>
            <p:cNvSpPr/>
            <p:nvPr/>
          </p:nvSpPr>
          <p:spPr>
            <a:xfrm>
              <a:off x="246530" y="862542"/>
              <a:ext cx="5835469" cy="10596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0" y="5587425"/>
            <a:ext cx="5562600" cy="584775"/>
          </a:xfrm>
          <a:prstGeom prst="rect">
            <a:avLst/>
          </a:prstGeom>
          <a:noFill/>
        </p:spPr>
        <p:txBody>
          <a:bodyPr wrap="square" rtlCol="0">
            <a:spAutoFit/>
          </a:bodyPr>
          <a:lstStyle/>
          <a:p>
            <a:r>
              <a:rPr lang="en-US" sz="1600" dirty="0"/>
              <a:t>Example Test Data document: Test Case </a:t>
            </a:r>
          </a:p>
          <a:p>
            <a:r>
              <a:rPr lang="en-US" sz="1600" dirty="0"/>
              <a:t>ED Visit-Patient Dies – ED 2.1 Registration-A04 </a:t>
            </a:r>
            <a:r>
              <a:rPr lang="en-US" sz="1600" u="sng" dirty="0"/>
              <a:t>Step 1</a:t>
            </a:r>
          </a:p>
        </p:txBody>
      </p:sp>
    </p:spTree>
    <p:extLst>
      <p:ext uri="{BB962C8B-B14F-4D97-AF65-F5344CB8AC3E}">
        <p14:creationId xmlns:p14="http://schemas.microsoft.com/office/powerpoint/2010/main" val="2742309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23</a:t>
            </a:fld>
            <a:endParaRPr lang="en-US" dirty="0"/>
          </a:p>
        </p:txBody>
      </p:sp>
      <p:sp>
        <p:nvSpPr>
          <p:cNvPr id="6" name="Content Placeholder 2"/>
          <p:cNvSpPr>
            <a:spLocks noGrp="1"/>
          </p:cNvSpPr>
          <p:nvPr>
            <p:ph idx="1"/>
          </p:nvPr>
        </p:nvSpPr>
        <p:spPr>
          <a:xfrm>
            <a:off x="457200" y="762000"/>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field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643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24</a:t>
            </a:fld>
            <a:endParaRPr lang="en-US" dirty="0"/>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a:t>Qualifiers</a:t>
            </a:r>
            <a:r>
              <a:rPr lang="en-US" sz="2000" dirty="0"/>
              <a:t> enable refinement of the Test Data Category, providing additional information to the Tester about the source of the data and the expectations of the data element</a:t>
            </a:r>
          </a:p>
          <a:p>
            <a:pPr eaLnBrk="1" hangingPunct="1">
              <a:defRPr/>
            </a:pPr>
            <a:r>
              <a:rPr lang="en-US" sz="2000" dirty="0"/>
              <a:t>The Qualifier does not impact the validation of the data element</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861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9858267"/>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95376">
                  <a:extLst>
                    <a:ext uri="{9D8B030D-6E8A-4147-A177-3AD203B41FA5}">
                      <a16:colId xmlns:a16="http://schemas.microsoft.com/office/drawing/2014/main" val="20006"/>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Data in</a:t>
                      </a:r>
                      <a:r>
                        <a:rPr lang="en-US" sz="1400" baseline="0" dirty="0"/>
                        <a:t> Message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rgbClr val="C00000"/>
                          </a:solidFill>
                        </a:rPr>
                        <a:t>&lt;Empty&gt;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Victoria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4800">
                <a:tc>
                  <a:txBody>
                    <a:bodyPr/>
                    <a:lstStyle/>
                    <a:p>
                      <a:pPr algn="l"/>
                      <a:r>
                        <a:rPr lang="en-US" sz="1400" dirty="0"/>
                        <a:t>MSH-9.2</a:t>
                      </a:r>
                    </a:p>
                    <a:p>
                      <a:pPr algn="l"/>
                      <a:r>
                        <a:rPr lang="en-US" sz="1400" dirty="0"/>
                        <a:t>(Trigger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Value-Profile</a:t>
                      </a:r>
                      <a:r>
                        <a:rPr lang="en-US" sz="1400" baseline="0" dirty="0"/>
                        <a:t>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25</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a:t>* </a:t>
            </a:r>
            <a:r>
              <a:rPr lang="en-US" sz="1200" dirty="0">
                <a:solidFill>
                  <a:srgbClr val="0070C0"/>
                </a:solidFill>
              </a:rPr>
              <a:t>Actual description is “Second and Further Given Names or Initials Thereof”</a:t>
            </a:r>
          </a:p>
        </p:txBody>
      </p:sp>
    </p:spTree>
    <p:extLst>
      <p:ext uri="{BB962C8B-B14F-4D97-AF65-F5344CB8AC3E}">
        <p14:creationId xmlns:p14="http://schemas.microsoft.com/office/powerpoint/2010/main" val="170733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t>Test Data Validation Examples</a:t>
            </a:r>
          </a:p>
        </p:txBody>
      </p:sp>
      <p:sp>
        <p:nvSpPr>
          <p:cNvPr id="4" name="Slide Number Placeholder 3"/>
          <p:cNvSpPr>
            <a:spLocks noGrp="1"/>
          </p:cNvSpPr>
          <p:nvPr>
            <p:ph type="sldNum" sz="quarter" idx="10"/>
          </p:nvPr>
        </p:nvSpPr>
        <p:spPr/>
        <p:txBody>
          <a:bodyPr/>
          <a:lstStyle/>
          <a:p>
            <a:pPr>
              <a:defRPr/>
            </a:pPr>
            <a:fld id="{38B21DEC-B2E7-4DB1-B478-8098B74F8C3E}" type="slidenum">
              <a:rPr lang="en-US" smtClean="0"/>
              <a:pPr>
                <a:defRPr/>
              </a:pPr>
              <a:t>26</a:t>
            </a:fld>
            <a:endParaRPr lang="en-US" dirty="0"/>
          </a:p>
        </p:txBody>
      </p:sp>
      <p:sp>
        <p:nvSpPr>
          <p:cNvPr id="2" name="TextBox 1"/>
          <p:cNvSpPr txBox="1"/>
          <p:nvPr/>
        </p:nvSpPr>
        <p:spPr>
          <a:xfrm>
            <a:off x="344606" y="910956"/>
            <a:ext cx="8153400" cy="738664"/>
          </a:xfrm>
          <a:prstGeom prst="rect">
            <a:avLst/>
          </a:prstGeom>
          <a:noFill/>
        </p:spPr>
        <p:txBody>
          <a:bodyPr wrap="square" rtlCol="0">
            <a:spAutoFit/>
          </a:bodyPr>
          <a:lstStyle/>
          <a:p>
            <a:r>
              <a:rPr lang="en-US" sz="2400" dirty="0"/>
              <a:t>Example Message Segment: </a:t>
            </a:r>
          </a:p>
          <a:p>
            <a:pPr lvl="1"/>
            <a:r>
              <a:rPr lang="en-US" dirty="0"/>
              <a:t>OBX|2|NM|21612-7^^LN||6|mo^month^UCUM|||||F</a:t>
            </a:r>
          </a:p>
        </p:txBody>
      </p:sp>
      <p:graphicFrame>
        <p:nvGraphicFramePr>
          <p:cNvPr id="9" name="Table 8"/>
          <p:cNvGraphicFramePr>
            <a:graphicFrameLocks noGrp="1"/>
          </p:cNvGraphicFramePr>
          <p:nvPr>
            <p:extLst>
              <p:ext uri="{D42A27DB-BD31-4B8C-83A1-F6EECF244321}">
                <p14:modId xmlns:p14="http://schemas.microsoft.com/office/powerpoint/2010/main" val="2568273225"/>
              </p:ext>
            </p:extLst>
          </p:nvPr>
        </p:nvGraphicFramePr>
        <p:xfrm>
          <a:off x="477103" y="2053956"/>
          <a:ext cx="8077200" cy="3737244"/>
        </p:xfrm>
        <a:graphic>
          <a:graphicData uri="http://schemas.openxmlformats.org/drawingml/2006/table">
            <a:tbl>
              <a:tblPr>
                <a:tableStyleId>{284E427A-3D55-4303-BF80-6455036E1DE7}</a:tableStyleId>
              </a:tblPr>
              <a:tblGrid>
                <a:gridCol w="914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3352800">
                  <a:extLst>
                    <a:ext uri="{9D8B030D-6E8A-4147-A177-3AD203B41FA5}">
                      <a16:colId xmlns:a16="http://schemas.microsoft.com/office/drawing/2014/main" val="20003"/>
                    </a:ext>
                  </a:extLst>
                </a:gridCol>
              </a:tblGrid>
              <a:tr h="166975">
                <a:tc>
                  <a:txBody>
                    <a:bodyPr/>
                    <a:lstStyle/>
                    <a:p>
                      <a:pPr algn="ctr"/>
                      <a:r>
                        <a:rPr lang="en-US" sz="1100" b="1" dirty="0"/>
                        <a:t>Location</a:t>
                      </a:r>
                    </a:p>
                  </a:txBody>
                  <a:tcPr marL="79644" marR="79644" marT="39822" marB="39822" anchor="ctr">
                    <a:solidFill>
                      <a:schemeClr val="accent3">
                        <a:lumMod val="95000"/>
                      </a:schemeClr>
                    </a:solidFill>
                  </a:tcPr>
                </a:tc>
                <a:tc>
                  <a:txBody>
                    <a:bodyPr/>
                    <a:lstStyle/>
                    <a:p>
                      <a:pPr algn="ctr"/>
                      <a:r>
                        <a:rPr lang="en-US" sz="1100" b="1" dirty="0"/>
                        <a:t>Data</a:t>
                      </a:r>
                    </a:p>
                  </a:txBody>
                  <a:tcPr marL="79644" marR="79644" marT="39822" marB="39822" anchor="ctr">
                    <a:solidFill>
                      <a:schemeClr val="accent3">
                        <a:lumMod val="95000"/>
                      </a:schemeClr>
                    </a:solidFill>
                  </a:tcPr>
                </a:tc>
                <a:tc>
                  <a:txBody>
                    <a:bodyPr/>
                    <a:lstStyle/>
                    <a:p>
                      <a:pPr algn="ctr"/>
                      <a:r>
                        <a:rPr lang="en-US" sz="1100" b="1" dirty="0"/>
                        <a:t>Categorization</a:t>
                      </a:r>
                    </a:p>
                  </a:txBody>
                  <a:tcPr marL="79644" marR="79644" marT="39822" marB="39822" anchor="ctr">
                    <a:solidFill>
                      <a:schemeClr val="accent3">
                        <a:lumMod val="95000"/>
                      </a:schemeClr>
                    </a:solidFill>
                  </a:tcPr>
                </a:tc>
                <a:tc>
                  <a:txBody>
                    <a:bodyPr/>
                    <a:lstStyle/>
                    <a:p>
                      <a:pPr algn="ctr"/>
                      <a:r>
                        <a:rPr lang="en-US" sz="1100" b="1" dirty="0"/>
                        <a:t>Assessment</a:t>
                      </a:r>
                    </a:p>
                  </a:txBody>
                  <a:tcPr marL="79644" marR="79644" marT="39822" marB="39822" anchor="ctr">
                    <a:solidFill>
                      <a:schemeClr val="accent3">
                        <a:lumMod val="95000"/>
                      </a:schemeClr>
                    </a:solidFill>
                  </a:tcPr>
                </a:tc>
                <a:extLst>
                  <a:ext uri="{0D108BD9-81ED-4DB2-BD59-A6C34878D82A}">
                    <a16:rowId xmlns:a16="http://schemas.microsoft.com/office/drawing/2014/main" val="10000"/>
                  </a:ext>
                </a:extLst>
              </a:tr>
              <a:tr h="316596">
                <a:tc>
                  <a:txBody>
                    <a:bodyPr/>
                    <a:lstStyle/>
                    <a:p>
                      <a:r>
                        <a:rPr lang="en-US" sz="1100" dirty="0"/>
                        <a:t>OBX-3.1</a:t>
                      </a:r>
                    </a:p>
                  </a:txBody>
                  <a:tcPr marL="79644" marR="79644" marT="39822" marB="39822" anchor="ctr">
                    <a:solidFill>
                      <a:schemeClr val="accent3">
                        <a:lumMod val="95000"/>
                      </a:schemeClr>
                    </a:solidFill>
                  </a:tcPr>
                </a:tc>
                <a:tc>
                  <a:txBody>
                    <a:bodyPr/>
                    <a:lstStyle/>
                    <a:p>
                      <a:r>
                        <a:rPr lang="en-US" sz="1100" dirty="0"/>
                        <a:t>21612-7</a:t>
                      </a:r>
                    </a:p>
                  </a:txBody>
                  <a:tcPr marL="79644" marR="79644" marT="39822" marB="39822" anchor="ctr">
                    <a:solidFill>
                      <a:schemeClr val="accent3">
                        <a:lumMod val="95000"/>
                      </a:schemeClr>
                    </a:solidFill>
                  </a:tcPr>
                </a:tc>
                <a:tc>
                  <a:txBody>
                    <a:bodyPr/>
                    <a:lstStyle/>
                    <a:p>
                      <a:r>
                        <a:rPr lang="en-US" sz="1100" dirty="0"/>
                        <a:t>Value-Test Case Fixed</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test case, and it must be </a:t>
                      </a:r>
                      <a:r>
                        <a:rPr lang="en-US" sz="1100" u="sng" dirty="0"/>
                        <a:t>present</a:t>
                      </a:r>
                      <a:r>
                        <a:rPr lang="en-US" sz="1100" dirty="0"/>
                        <a:t> and exactly “21612-7”</a:t>
                      </a:r>
                    </a:p>
                  </a:txBody>
                  <a:tcPr anchor="ctr">
                    <a:solidFill>
                      <a:schemeClr val="accent3">
                        <a:lumMod val="95000"/>
                      </a:schemeClr>
                    </a:solidFill>
                  </a:tcPr>
                </a:tc>
                <a:extLst>
                  <a:ext uri="{0D108BD9-81ED-4DB2-BD59-A6C34878D82A}">
                    <a16:rowId xmlns:a16="http://schemas.microsoft.com/office/drawing/2014/main" val="10001"/>
                  </a:ext>
                </a:extLst>
              </a:tr>
              <a:tr h="316596">
                <a:tc>
                  <a:txBody>
                    <a:bodyPr/>
                    <a:lstStyle/>
                    <a:p>
                      <a:r>
                        <a:rPr lang="en-US" sz="1100" dirty="0"/>
                        <a:t>OBX-3.2</a:t>
                      </a:r>
                    </a:p>
                  </a:txBody>
                  <a:tcPr marL="79644" marR="79644" marT="39822" marB="39822" anchor="ctr">
                    <a:solidFill>
                      <a:schemeClr val="accent3">
                        <a:lumMod val="95000"/>
                      </a:schemeClr>
                    </a:solidFill>
                  </a:tcPr>
                </a:tc>
                <a:tc>
                  <a:txBody>
                    <a:bodyPr/>
                    <a:lstStyle/>
                    <a:p>
                      <a:endParaRPr lang="en-US" sz="1100" i="1" dirty="0"/>
                    </a:p>
                  </a:txBody>
                  <a:tcPr marL="79644" marR="79644" marT="39822" marB="39822" anchor="ctr">
                    <a:solidFill>
                      <a:schemeClr val="accent3">
                        <a:lumMod val="95000"/>
                      </a:schemeClr>
                    </a:solidFill>
                  </a:tcPr>
                </a:tc>
                <a:tc>
                  <a:txBody>
                    <a:bodyPr/>
                    <a:lstStyle/>
                    <a:p>
                      <a:r>
                        <a:rPr lang="en-US" sz="1100" dirty="0"/>
                        <a:t>Indifferent-None</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No content is specified, content is not expected, but content may</a:t>
                      </a:r>
                      <a:r>
                        <a:rPr lang="en-US" sz="1100" baseline="0" dirty="0"/>
                        <a:t> be present in the message</a:t>
                      </a:r>
                      <a:endParaRPr lang="en-US" sz="1100" dirty="0"/>
                    </a:p>
                  </a:txBody>
                  <a:tcPr anchor="ctr">
                    <a:solidFill>
                      <a:schemeClr val="accent3">
                        <a:lumMod val="95000"/>
                      </a:schemeClr>
                    </a:solidFill>
                  </a:tcPr>
                </a:tc>
                <a:extLst>
                  <a:ext uri="{0D108BD9-81ED-4DB2-BD59-A6C34878D82A}">
                    <a16:rowId xmlns:a16="http://schemas.microsoft.com/office/drawing/2014/main" val="10002"/>
                  </a:ext>
                </a:extLst>
              </a:tr>
              <a:tr h="316596">
                <a:tc>
                  <a:txBody>
                    <a:bodyPr/>
                    <a:lstStyle/>
                    <a:p>
                      <a:r>
                        <a:rPr lang="en-US" sz="1100" dirty="0"/>
                        <a:t>OBX-3.3</a:t>
                      </a:r>
                    </a:p>
                  </a:txBody>
                  <a:tcPr marL="79644" marR="79644" marT="39822" marB="39822" anchor="ctr">
                    <a:solidFill>
                      <a:schemeClr val="accent3">
                        <a:lumMod val="95000"/>
                      </a:schemeClr>
                    </a:solidFill>
                  </a:tcPr>
                </a:tc>
                <a:tc>
                  <a:txBody>
                    <a:bodyPr/>
                    <a:lstStyle/>
                    <a:p>
                      <a:r>
                        <a:rPr lang="en-US" sz="1100" dirty="0"/>
                        <a:t>LN</a:t>
                      </a:r>
                    </a:p>
                  </a:txBody>
                  <a:tcPr marL="79644" marR="79644" marT="39822" marB="39822" anchor="ctr">
                    <a:solidFill>
                      <a:schemeClr val="accent3">
                        <a:lumMod val="95000"/>
                      </a:schemeClr>
                    </a:solidFill>
                  </a:tcPr>
                </a:tc>
                <a:tc>
                  <a:txBody>
                    <a:bodyPr/>
                    <a:lstStyle/>
                    <a:p>
                      <a:r>
                        <a:rPr lang="en-US" sz="1100" dirty="0"/>
                        <a:t>Value-Profile Fixed</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conformance profile,</a:t>
                      </a:r>
                      <a:r>
                        <a:rPr lang="en-US" sz="1100" baseline="0" dirty="0"/>
                        <a:t> and is specified in the test data; content </a:t>
                      </a:r>
                      <a:r>
                        <a:rPr lang="en-US" sz="1100" dirty="0"/>
                        <a:t>must be </a:t>
                      </a:r>
                      <a:r>
                        <a:rPr lang="en-US" sz="1100" u="sng" dirty="0"/>
                        <a:t>present</a:t>
                      </a:r>
                      <a:r>
                        <a:rPr lang="en-US" sz="1100" u="sng" baseline="0" dirty="0"/>
                        <a:t> and </a:t>
                      </a:r>
                      <a:r>
                        <a:rPr lang="en-US" sz="1100" u="sng" dirty="0"/>
                        <a:t>exactly</a:t>
                      </a:r>
                      <a:r>
                        <a:rPr lang="en-US" sz="1100" dirty="0"/>
                        <a:t> “LN”</a:t>
                      </a:r>
                    </a:p>
                  </a:txBody>
                  <a:tcPr anchor="ctr">
                    <a:solidFill>
                      <a:schemeClr val="accent3">
                        <a:lumMod val="95000"/>
                      </a:schemeClr>
                    </a:solidFill>
                  </a:tcPr>
                </a:tc>
                <a:extLst>
                  <a:ext uri="{0D108BD9-81ED-4DB2-BD59-A6C34878D82A}">
                    <a16:rowId xmlns:a16="http://schemas.microsoft.com/office/drawing/2014/main" val="10003"/>
                  </a:ext>
                </a:extLst>
              </a:tr>
              <a:tr h="316596">
                <a:tc>
                  <a:txBody>
                    <a:bodyPr/>
                    <a:lstStyle/>
                    <a:p>
                      <a:r>
                        <a:rPr lang="en-US" sz="1100" dirty="0"/>
                        <a:t>OBX-5</a:t>
                      </a:r>
                    </a:p>
                  </a:txBody>
                  <a:tcPr marL="79644" marR="79644" marT="39822" marB="39822" anchor="ctr">
                    <a:solidFill>
                      <a:schemeClr val="accent3">
                        <a:lumMod val="95000"/>
                      </a:schemeClr>
                    </a:solidFill>
                  </a:tcPr>
                </a:tc>
                <a:tc>
                  <a:txBody>
                    <a:bodyPr/>
                    <a:lstStyle/>
                    <a:p>
                      <a:r>
                        <a:rPr lang="en-US" sz="1100" dirty="0"/>
                        <a:t>6</a:t>
                      </a:r>
                    </a:p>
                  </a:txBody>
                  <a:tcPr marL="79644" marR="79644" marT="39822" marB="39822" anchor="ctr">
                    <a:solidFill>
                      <a:schemeClr val="accent3">
                        <a:lumMod val="95000"/>
                      </a:schemeClr>
                    </a:solidFill>
                  </a:tcPr>
                </a:tc>
                <a:tc>
                  <a:txBody>
                    <a:bodyPr/>
                    <a:lstStyle/>
                    <a:p>
                      <a:r>
                        <a:rPr lang="en-US" sz="1100" dirty="0"/>
                        <a:t>Value-Test Case Fixed</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test case, and it must be </a:t>
                      </a:r>
                      <a:r>
                        <a:rPr lang="en-US" sz="1100" u="sng" dirty="0"/>
                        <a:t>present</a:t>
                      </a:r>
                      <a:r>
                        <a:rPr lang="en-US" sz="1100" dirty="0"/>
                        <a:t> and exactly “6”</a:t>
                      </a:r>
                    </a:p>
                  </a:txBody>
                  <a:tcPr anchor="ctr">
                    <a:solidFill>
                      <a:schemeClr val="accent3">
                        <a:lumMod val="95000"/>
                      </a:schemeClr>
                    </a:solidFill>
                  </a:tcPr>
                </a:tc>
                <a:extLst>
                  <a:ext uri="{0D108BD9-81ED-4DB2-BD59-A6C34878D82A}">
                    <a16:rowId xmlns:a16="http://schemas.microsoft.com/office/drawing/2014/main" val="10004"/>
                  </a:ext>
                </a:extLst>
              </a:tr>
              <a:tr h="318575">
                <a:tc>
                  <a:txBody>
                    <a:bodyPr/>
                    <a:lstStyle/>
                    <a:p>
                      <a:r>
                        <a:rPr lang="en-US" sz="1100" dirty="0"/>
                        <a:t>OBX-6.1</a:t>
                      </a:r>
                    </a:p>
                  </a:txBody>
                  <a:tcPr marL="79644" marR="79644" marT="39822" marB="39822" anchor="ctr">
                    <a:solidFill>
                      <a:schemeClr val="accent3">
                        <a:lumMod val="95000"/>
                      </a:schemeClr>
                    </a:solidFill>
                  </a:tcPr>
                </a:tc>
                <a:tc>
                  <a:txBody>
                    <a:bodyPr/>
                    <a:lstStyle/>
                    <a:p>
                      <a:pPr marL="0" marR="0">
                        <a:lnSpc>
                          <a:spcPct val="115000"/>
                        </a:lnSpc>
                        <a:spcBef>
                          <a:spcPts val="0"/>
                        </a:spcBef>
                        <a:spcAft>
                          <a:spcPts val="0"/>
                        </a:spcAft>
                      </a:pPr>
                      <a:r>
                        <a:rPr lang="en-US" sz="900" dirty="0" err="1">
                          <a:effectLst/>
                        </a:rPr>
                        <a:t>mo</a:t>
                      </a:r>
                      <a:endParaRPr lang="en-US" sz="1200" dirty="0">
                        <a:effectLst/>
                        <a:latin typeface="Calibri"/>
                        <a:ea typeface="Calibri"/>
                        <a:cs typeface="Times New Roman"/>
                      </a:endParaRPr>
                    </a:p>
                  </a:txBody>
                  <a:tcPr marL="79644" marR="79644" marT="39822" marB="39822" anchor="ctr">
                    <a:solidFill>
                      <a:schemeClr val="accent3">
                        <a:lumMod val="95000"/>
                      </a:schemeClr>
                    </a:solidFill>
                  </a:tcPr>
                </a:tc>
                <a:tc>
                  <a:txBody>
                    <a:bodyPr/>
                    <a:lstStyle/>
                    <a:p>
                      <a:r>
                        <a:rPr lang="en-US" sz="1100" dirty="0"/>
                        <a:t>Value-Test Case Fixed</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test case, and it must be </a:t>
                      </a:r>
                      <a:r>
                        <a:rPr lang="en-US" sz="1100" u="sng" dirty="0"/>
                        <a:t>present</a:t>
                      </a:r>
                      <a:r>
                        <a:rPr lang="en-US" sz="1100" dirty="0"/>
                        <a:t> and exactly “</a:t>
                      </a:r>
                      <a:r>
                        <a:rPr lang="en-US" sz="1100" dirty="0" err="1"/>
                        <a:t>mo</a:t>
                      </a:r>
                      <a:r>
                        <a:rPr lang="en-US" sz="1100" dirty="0"/>
                        <a:t>”</a:t>
                      </a:r>
                    </a:p>
                  </a:txBody>
                  <a:tcPr anchor="ctr">
                    <a:solidFill>
                      <a:schemeClr val="accent3">
                        <a:lumMod val="95000"/>
                      </a:schemeClr>
                    </a:solidFill>
                  </a:tcPr>
                </a:tc>
                <a:extLst>
                  <a:ext uri="{0D108BD9-81ED-4DB2-BD59-A6C34878D82A}">
                    <a16:rowId xmlns:a16="http://schemas.microsoft.com/office/drawing/2014/main" val="10005"/>
                  </a:ext>
                </a:extLst>
              </a:tr>
              <a:tr h="291025">
                <a:tc>
                  <a:txBody>
                    <a:bodyPr/>
                    <a:lstStyle/>
                    <a:p>
                      <a:r>
                        <a:rPr lang="en-US" sz="1100" dirty="0"/>
                        <a:t>OBX-6.2</a:t>
                      </a:r>
                    </a:p>
                  </a:txBody>
                  <a:tcPr marL="79644" marR="79644" marT="39822" marB="39822" anchor="ctr">
                    <a:solidFill>
                      <a:schemeClr val="accent3">
                        <a:lumMod val="95000"/>
                      </a:schemeClr>
                    </a:solidFill>
                  </a:tcPr>
                </a:tc>
                <a:tc>
                  <a:txBody>
                    <a:bodyPr/>
                    <a:lstStyle/>
                    <a:p>
                      <a:r>
                        <a:rPr lang="en-US" sz="1100" dirty="0"/>
                        <a:t>month</a:t>
                      </a:r>
                    </a:p>
                  </a:txBody>
                  <a:tcPr marL="79644" marR="79644" marT="39822" marB="39822" anchor="ctr">
                    <a:solidFill>
                      <a:schemeClr val="accent3">
                        <a:lumMod val="95000"/>
                      </a:schemeClr>
                    </a:solidFill>
                  </a:tcPr>
                </a:tc>
                <a:tc>
                  <a:txBody>
                    <a:bodyPr/>
                    <a:lstStyle/>
                    <a:p>
                      <a:r>
                        <a:rPr lang="en-US" sz="1100" dirty="0"/>
                        <a:t>Presence-Test</a:t>
                      </a:r>
                      <a:r>
                        <a:rPr lang="en-US" sz="1100" baseline="0" dirty="0"/>
                        <a:t> Case Proper</a:t>
                      </a:r>
                      <a:endParaRPr lang="en-US" sz="1100" dirty="0"/>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expected to be present in the message, but not a specific value;</a:t>
                      </a:r>
                      <a:r>
                        <a:rPr lang="en-US" sz="1100" baseline="0" dirty="0"/>
                        <a:t> </a:t>
                      </a:r>
                      <a:r>
                        <a:rPr lang="en-US" sz="1100" dirty="0"/>
                        <a:t>content is expected</a:t>
                      </a:r>
                      <a:r>
                        <a:rPr lang="en-US" sz="1100" baseline="0" dirty="0"/>
                        <a:t> to be consistent with the clinical test story</a:t>
                      </a:r>
                      <a:endParaRPr lang="en-US" sz="1100" dirty="0"/>
                    </a:p>
                  </a:txBody>
                  <a:tcPr anchor="ctr">
                    <a:solidFill>
                      <a:schemeClr val="accent3">
                        <a:lumMod val="95000"/>
                      </a:schemeClr>
                    </a:solidFill>
                  </a:tcPr>
                </a:tc>
                <a:extLst>
                  <a:ext uri="{0D108BD9-81ED-4DB2-BD59-A6C34878D82A}">
                    <a16:rowId xmlns:a16="http://schemas.microsoft.com/office/drawing/2014/main" val="10006"/>
                  </a:ext>
                </a:extLst>
              </a:tr>
              <a:tr h="291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OBX-6.3</a:t>
                      </a:r>
                    </a:p>
                  </a:txBody>
                  <a:tcPr marL="79644" marR="79644" marT="39822" marB="39822" anchor="ctr">
                    <a:solidFill>
                      <a:schemeClr val="accent3">
                        <a:lumMod val="95000"/>
                      </a:schemeClr>
                    </a:solidFill>
                  </a:tcPr>
                </a:tc>
                <a:tc>
                  <a:txBody>
                    <a:bodyPr/>
                    <a:lstStyle/>
                    <a:p>
                      <a:r>
                        <a:rPr lang="en-US" sz="1100" dirty="0"/>
                        <a:t>UCUM</a:t>
                      </a:r>
                    </a:p>
                  </a:txBody>
                  <a:tcPr marL="79644" marR="79644" marT="39822" marB="39822" anchor="ctr">
                    <a:solidFill>
                      <a:schemeClr val="accent3">
                        <a:lumMod val="95000"/>
                      </a:schemeClr>
                    </a:solidFill>
                  </a:tcPr>
                </a:tc>
                <a:tc>
                  <a:txBody>
                    <a:bodyPr/>
                    <a:lstStyle/>
                    <a:p>
                      <a:r>
                        <a:rPr lang="en-US" sz="1100" dirty="0"/>
                        <a:t>Value-Profile Fixed</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constant in the conformance profile,</a:t>
                      </a:r>
                      <a:r>
                        <a:rPr lang="en-US" sz="1100" baseline="0" dirty="0"/>
                        <a:t> and is specified in the test data; content </a:t>
                      </a:r>
                      <a:r>
                        <a:rPr lang="en-US" sz="1100" dirty="0"/>
                        <a:t>must be </a:t>
                      </a:r>
                      <a:r>
                        <a:rPr lang="en-US" sz="1100" u="sng" dirty="0"/>
                        <a:t>present</a:t>
                      </a:r>
                      <a:r>
                        <a:rPr lang="en-US" sz="1100" u="sng" baseline="0" dirty="0"/>
                        <a:t> and </a:t>
                      </a:r>
                      <a:r>
                        <a:rPr lang="en-US" sz="1100" u="sng" dirty="0"/>
                        <a:t>exactly</a:t>
                      </a:r>
                      <a:r>
                        <a:rPr lang="en-US" sz="1100" dirty="0"/>
                        <a:t> “UCUM”</a:t>
                      </a:r>
                    </a:p>
                  </a:txBody>
                  <a:tcPr anchor="ctr">
                    <a:solidFill>
                      <a:schemeClr val="accent3">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66815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t>Test Data Validation Examples (cont’d)</a:t>
            </a:r>
          </a:p>
        </p:txBody>
      </p:sp>
      <p:sp>
        <p:nvSpPr>
          <p:cNvPr id="4" name="Slide Number Placeholder 3"/>
          <p:cNvSpPr>
            <a:spLocks noGrp="1"/>
          </p:cNvSpPr>
          <p:nvPr>
            <p:ph type="sldNum" sz="quarter" idx="10"/>
          </p:nvPr>
        </p:nvSpPr>
        <p:spPr/>
        <p:txBody>
          <a:bodyPr/>
          <a:lstStyle/>
          <a:p>
            <a:pPr>
              <a:defRPr/>
            </a:pPr>
            <a:fld id="{38B21DEC-B2E7-4DB1-B478-8098B74F8C3E}" type="slidenum">
              <a:rPr lang="en-US" smtClean="0"/>
              <a:pPr>
                <a:defRPr/>
              </a:pPr>
              <a:t>27</a:t>
            </a:fld>
            <a:endParaRPr lang="en-US" dirty="0"/>
          </a:p>
        </p:txBody>
      </p:sp>
      <p:sp>
        <p:nvSpPr>
          <p:cNvPr id="2" name="TextBox 1"/>
          <p:cNvSpPr txBox="1"/>
          <p:nvPr/>
        </p:nvSpPr>
        <p:spPr>
          <a:xfrm>
            <a:off x="344606" y="910956"/>
            <a:ext cx="8153400" cy="1015663"/>
          </a:xfrm>
          <a:prstGeom prst="rect">
            <a:avLst/>
          </a:prstGeom>
          <a:noFill/>
        </p:spPr>
        <p:txBody>
          <a:bodyPr wrap="square" rtlCol="0">
            <a:spAutoFit/>
          </a:bodyPr>
          <a:lstStyle/>
          <a:p>
            <a:r>
              <a:rPr lang="en-US" sz="2400" dirty="0"/>
              <a:t>Example Message Segment: </a:t>
            </a:r>
          </a:p>
          <a:p>
            <a:pPr lvl="1"/>
            <a:r>
              <a:rPr lang="en-US" dirty="0"/>
              <a:t>PV2|||V134XXA^Pedal cycle driver injured in collision with car, pick-up truck or van in traffic accident, initial encounter^I10C</a:t>
            </a:r>
          </a:p>
        </p:txBody>
      </p:sp>
      <p:graphicFrame>
        <p:nvGraphicFramePr>
          <p:cNvPr id="9" name="Table 8"/>
          <p:cNvGraphicFramePr>
            <a:graphicFrameLocks noGrp="1"/>
          </p:cNvGraphicFramePr>
          <p:nvPr>
            <p:extLst>
              <p:ext uri="{D42A27DB-BD31-4B8C-83A1-F6EECF244321}">
                <p14:modId xmlns:p14="http://schemas.microsoft.com/office/powerpoint/2010/main" val="3682945707"/>
              </p:ext>
            </p:extLst>
          </p:nvPr>
        </p:nvGraphicFramePr>
        <p:xfrm>
          <a:off x="533400" y="2157192"/>
          <a:ext cx="8077200" cy="3176808"/>
        </p:xfrm>
        <a:graphic>
          <a:graphicData uri="http://schemas.openxmlformats.org/drawingml/2006/table">
            <a:tbl>
              <a:tblPr>
                <a:tableStyleId>{284E427A-3D55-4303-BF80-6455036E1DE7}</a:tableStyleId>
              </a:tblPr>
              <a:tblGrid>
                <a:gridCol w="914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3352800">
                  <a:extLst>
                    <a:ext uri="{9D8B030D-6E8A-4147-A177-3AD203B41FA5}">
                      <a16:colId xmlns:a16="http://schemas.microsoft.com/office/drawing/2014/main" val="20003"/>
                    </a:ext>
                  </a:extLst>
                </a:gridCol>
              </a:tblGrid>
              <a:tr h="399684">
                <a:tc>
                  <a:txBody>
                    <a:bodyPr/>
                    <a:lstStyle/>
                    <a:p>
                      <a:pPr algn="ctr"/>
                      <a:r>
                        <a:rPr lang="en-US" sz="1100" b="1" dirty="0"/>
                        <a:t>Location</a:t>
                      </a:r>
                    </a:p>
                  </a:txBody>
                  <a:tcPr marL="79644" marR="79644" marT="39822" marB="39822" anchor="ctr">
                    <a:solidFill>
                      <a:schemeClr val="accent3">
                        <a:lumMod val="95000"/>
                      </a:schemeClr>
                    </a:solidFill>
                  </a:tcPr>
                </a:tc>
                <a:tc>
                  <a:txBody>
                    <a:bodyPr/>
                    <a:lstStyle/>
                    <a:p>
                      <a:pPr algn="ctr"/>
                      <a:r>
                        <a:rPr lang="en-US" sz="1100" b="1" dirty="0"/>
                        <a:t>Data</a:t>
                      </a:r>
                    </a:p>
                  </a:txBody>
                  <a:tcPr marL="79644" marR="79644" marT="39822" marB="39822" anchor="ctr">
                    <a:solidFill>
                      <a:schemeClr val="accent3">
                        <a:lumMod val="95000"/>
                      </a:schemeClr>
                    </a:solidFill>
                  </a:tcPr>
                </a:tc>
                <a:tc>
                  <a:txBody>
                    <a:bodyPr/>
                    <a:lstStyle/>
                    <a:p>
                      <a:pPr algn="ctr"/>
                      <a:r>
                        <a:rPr lang="en-US" sz="1100" b="1" dirty="0"/>
                        <a:t>Categorization</a:t>
                      </a:r>
                    </a:p>
                  </a:txBody>
                  <a:tcPr marL="79644" marR="79644" marT="39822" marB="39822" anchor="ctr">
                    <a:solidFill>
                      <a:schemeClr val="accent3">
                        <a:lumMod val="95000"/>
                      </a:schemeClr>
                    </a:solidFill>
                  </a:tcPr>
                </a:tc>
                <a:tc>
                  <a:txBody>
                    <a:bodyPr/>
                    <a:lstStyle/>
                    <a:p>
                      <a:pPr algn="ctr"/>
                      <a:r>
                        <a:rPr lang="en-US" sz="1100" b="1" dirty="0"/>
                        <a:t>Assessment</a:t>
                      </a:r>
                    </a:p>
                  </a:txBody>
                  <a:tcPr marL="79644" marR="79644" marT="39822" marB="39822" anchor="ctr">
                    <a:solidFill>
                      <a:schemeClr val="accent3">
                        <a:lumMod val="95000"/>
                      </a:schemeClr>
                    </a:solidFill>
                  </a:tcPr>
                </a:tc>
                <a:extLst>
                  <a:ext uri="{0D108BD9-81ED-4DB2-BD59-A6C34878D82A}">
                    <a16:rowId xmlns:a16="http://schemas.microsoft.com/office/drawing/2014/main" val="10000"/>
                  </a:ext>
                </a:extLst>
              </a:tr>
              <a:tr h="316596">
                <a:tc>
                  <a:txBody>
                    <a:bodyPr/>
                    <a:lstStyle/>
                    <a:p>
                      <a:r>
                        <a:rPr lang="en-US" sz="1100" dirty="0"/>
                        <a:t>PV2-3.1</a:t>
                      </a:r>
                    </a:p>
                  </a:txBody>
                  <a:tcPr marL="79644" marR="79644" marT="39822" marB="39822" anchor="ctr">
                    <a:solidFill>
                      <a:schemeClr val="accent3">
                        <a:lumMod val="95000"/>
                      </a:schemeClr>
                    </a:solidFill>
                  </a:tcPr>
                </a:tc>
                <a:tc>
                  <a:txBody>
                    <a:bodyPr/>
                    <a:lstStyle/>
                    <a:p>
                      <a:r>
                        <a:rPr lang="en-US" sz="1100" dirty="0"/>
                        <a:t>V134XXA</a:t>
                      </a:r>
                    </a:p>
                  </a:txBody>
                  <a:tcPr marL="79644" marR="79644" marT="39822" marB="39822" anchor="ctr">
                    <a:solidFill>
                      <a:schemeClr val="accent3">
                        <a:lumMod val="95000"/>
                      </a:schemeClr>
                    </a:solidFill>
                  </a:tcPr>
                </a:tc>
                <a:tc>
                  <a:txBody>
                    <a:bodyPr/>
                    <a:lstStyle/>
                    <a:p>
                      <a:r>
                        <a:rPr lang="en-US" sz="1100" dirty="0"/>
                        <a:t>Value-Test Case Fixed-List</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set of allowable values in the test case; one value from</a:t>
                      </a:r>
                      <a:r>
                        <a:rPr lang="en-US" sz="1100" baseline="0" dirty="0"/>
                        <a:t> the allowable set is specified in the test data</a:t>
                      </a:r>
                      <a:r>
                        <a:rPr lang="en-US" sz="1100" dirty="0"/>
                        <a:t>, and this value or one of the other </a:t>
                      </a:r>
                      <a:r>
                        <a:rPr lang="en-US" sz="1100" u="sng" dirty="0"/>
                        <a:t>allowable</a:t>
                      </a:r>
                      <a:r>
                        <a:rPr lang="en-US" sz="1100" dirty="0"/>
                        <a:t> values must be </a:t>
                      </a:r>
                      <a:r>
                        <a:rPr lang="en-US" sz="1100" u="sng" dirty="0"/>
                        <a:t>present</a:t>
                      </a:r>
                      <a:r>
                        <a:rPr lang="en-US" sz="1100" dirty="0"/>
                        <a:t> in the message (Ex: </a:t>
                      </a:r>
                      <a:r>
                        <a:rPr lang="en-US" sz="1100" u="none" dirty="0">
                          <a:latin typeface="+mn-lt"/>
                        </a:rPr>
                        <a:t>“V134XXA</a:t>
                      </a:r>
                      <a:r>
                        <a:rPr lang="en-US" sz="1100" b="0" dirty="0">
                          <a:latin typeface="+mn-lt"/>
                        </a:rPr>
                        <a:t>” or “V13.4XXA”)</a:t>
                      </a:r>
                    </a:p>
                  </a:txBody>
                  <a:tcPr anchor="ctr">
                    <a:solidFill>
                      <a:schemeClr val="accent3">
                        <a:lumMod val="95000"/>
                      </a:schemeClr>
                    </a:solidFill>
                  </a:tcPr>
                </a:tc>
                <a:extLst>
                  <a:ext uri="{0D108BD9-81ED-4DB2-BD59-A6C34878D82A}">
                    <a16:rowId xmlns:a16="http://schemas.microsoft.com/office/drawing/2014/main" val="10001"/>
                  </a:ext>
                </a:extLst>
              </a:tr>
              <a:tr h="316596">
                <a:tc>
                  <a:txBody>
                    <a:bodyPr/>
                    <a:lstStyle/>
                    <a:p>
                      <a:r>
                        <a:rPr lang="en-US" sz="1100" dirty="0"/>
                        <a:t>PV2-3.2</a:t>
                      </a:r>
                    </a:p>
                  </a:txBody>
                  <a:tcPr marL="79644" marR="79644" marT="39822" marB="39822" anchor="ctr">
                    <a:solidFill>
                      <a:schemeClr val="accent3">
                        <a:lumMod val="95000"/>
                      </a:schemeClr>
                    </a:solidFill>
                  </a:tcPr>
                </a:tc>
                <a:tc>
                  <a:txBody>
                    <a:bodyPr/>
                    <a:lstStyle/>
                    <a:p>
                      <a:r>
                        <a:rPr lang="en-US" sz="1100" dirty="0"/>
                        <a:t>Pedal cycle driver injured in collision with car, pick-up truck or van in traffic accident, initial encounter</a:t>
                      </a:r>
                      <a:endParaRPr lang="en-US" sz="1100" i="1" dirty="0"/>
                    </a:p>
                  </a:txBody>
                  <a:tcPr marL="79644" marR="79644" marT="39822" marB="39822" anchor="ctr">
                    <a:solidFill>
                      <a:schemeClr val="accent3">
                        <a:lumMod val="95000"/>
                      </a:schemeClr>
                    </a:solidFill>
                  </a:tcPr>
                </a:tc>
                <a:tc>
                  <a:txBody>
                    <a:bodyPr/>
                    <a:lstStyle/>
                    <a:p>
                      <a:r>
                        <a:rPr lang="en-US" sz="1100" dirty="0"/>
                        <a:t>Presence-Test</a:t>
                      </a:r>
                      <a:r>
                        <a:rPr lang="en-US" sz="1100" baseline="0" dirty="0"/>
                        <a:t> Case Proper</a:t>
                      </a:r>
                      <a:endParaRPr lang="en-US" sz="1100" dirty="0"/>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expected to be present in the message, but not a specific value;</a:t>
                      </a:r>
                      <a:r>
                        <a:rPr lang="en-US" sz="1100" baseline="0" dirty="0"/>
                        <a:t> </a:t>
                      </a:r>
                      <a:r>
                        <a:rPr lang="en-US" sz="1100" dirty="0"/>
                        <a:t>content is expected</a:t>
                      </a:r>
                      <a:r>
                        <a:rPr lang="en-US" sz="1100" baseline="0" dirty="0"/>
                        <a:t> to be consistent with the clinical test story</a:t>
                      </a:r>
                      <a:endParaRPr lang="en-US" sz="1100" dirty="0"/>
                    </a:p>
                  </a:txBody>
                  <a:tcPr anchor="ctr">
                    <a:solidFill>
                      <a:schemeClr val="accent3">
                        <a:lumMod val="95000"/>
                      </a:schemeClr>
                    </a:solidFill>
                  </a:tcPr>
                </a:tc>
                <a:extLst>
                  <a:ext uri="{0D108BD9-81ED-4DB2-BD59-A6C34878D82A}">
                    <a16:rowId xmlns:a16="http://schemas.microsoft.com/office/drawing/2014/main" val="10002"/>
                  </a:ext>
                </a:extLst>
              </a:tr>
              <a:tr h="316596">
                <a:tc>
                  <a:txBody>
                    <a:bodyPr/>
                    <a:lstStyle/>
                    <a:p>
                      <a:r>
                        <a:rPr lang="en-US" sz="1100" dirty="0"/>
                        <a:t>PV2-3.3</a:t>
                      </a:r>
                    </a:p>
                  </a:txBody>
                  <a:tcPr marL="79644" marR="79644" marT="39822" marB="39822" anchor="ctr">
                    <a:solidFill>
                      <a:schemeClr val="accent3">
                        <a:lumMod val="95000"/>
                      </a:schemeClr>
                    </a:solidFill>
                  </a:tcPr>
                </a:tc>
                <a:tc>
                  <a:txBody>
                    <a:bodyPr/>
                    <a:lstStyle/>
                    <a:p>
                      <a:r>
                        <a:rPr lang="en-US" sz="1100" dirty="0"/>
                        <a:t>I10C</a:t>
                      </a:r>
                    </a:p>
                  </a:txBody>
                  <a:tcPr marL="79644" marR="79644" marT="39822" marB="39822" anchor="ctr">
                    <a:solidFill>
                      <a:schemeClr val="accent3">
                        <a:lumMod val="95000"/>
                      </a:schemeClr>
                    </a:solidFill>
                  </a:tcPr>
                </a:tc>
                <a:tc>
                  <a:txBody>
                    <a:bodyPr/>
                    <a:lstStyle/>
                    <a:p>
                      <a:r>
                        <a:rPr lang="en-US" sz="1100" dirty="0"/>
                        <a:t>Value-Profile Fixed-List</a:t>
                      </a:r>
                    </a:p>
                  </a:txBody>
                  <a:tcPr marL="79644" marR="79644" marT="39822" marB="39822" anchor="ctr">
                    <a:solidFill>
                      <a:schemeClr val="accent3">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Content is defined as a set of allowable values in the conformance profile; one value from the allowed set is specified in the test data,</a:t>
                      </a:r>
                      <a:r>
                        <a:rPr lang="en-US" sz="1100" baseline="0" dirty="0"/>
                        <a:t> </a:t>
                      </a:r>
                      <a:r>
                        <a:rPr lang="en-US" sz="1100" dirty="0"/>
                        <a:t>and this exact value must be </a:t>
                      </a:r>
                      <a:r>
                        <a:rPr lang="en-US" sz="1100" u="sng" dirty="0"/>
                        <a:t>present</a:t>
                      </a:r>
                      <a:r>
                        <a:rPr lang="en-US" sz="1100" u="sng" baseline="0" dirty="0"/>
                        <a:t> and </a:t>
                      </a:r>
                      <a:r>
                        <a:rPr lang="en-US" sz="1100" u="sng" dirty="0"/>
                        <a:t>exactly</a:t>
                      </a:r>
                      <a:r>
                        <a:rPr lang="en-US" sz="1100" dirty="0"/>
                        <a:t> “I10C”</a:t>
                      </a:r>
                    </a:p>
                  </a:txBody>
                  <a:tcPr anchor="ctr">
                    <a:solidFill>
                      <a:schemeClr val="accent3">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482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Segments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message. </a:t>
            </a:r>
          </a:p>
          <a:p>
            <a:pPr marL="342900" indent="-342900">
              <a:buFont typeface="Arial" panose="020B0604020202020204" pitchFamily="34" charset="0"/>
              <a:buChar char="•"/>
            </a:pPr>
            <a:r>
              <a:rPr lang="en-US" sz="2000" dirty="0"/>
              <a:t>In some cases, in order to perform this type of validation the NIST Tool expects the segments/segment groups in the message to be sequenced in a certain order. The complexity of automatically evaluating specific content necessitates this approach. </a:t>
            </a:r>
          </a:p>
          <a:p>
            <a:pPr marL="342900" indent="-342900">
              <a:buFont typeface="Arial" panose="020B0604020202020204" pitchFamily="34" charset="0"/>
              <a:buChar char="•"/>
            </a:pPr>
            <a:r>
              <a:rPr lang="en-US" sz="2000" dirty="0"/>
              <a:t>If the Message Validation Result generated by the NIST Tool indicates content-related errors, the ATL may change the order of the segments/segment groups in the test message to match the Test Case once the message has been loaded into the Message Content window of the Test Tool. </a:t>
            </a:r>
          </a:p>
          <a:p>
            <a:pPr marL="342900" indent="-342900">
              <a:buFont typeface="Arial" panose="020B0604020202020204" pitchFamily="34" charset="0"/>
              <a:buChar char="•"/>
            </a:pPr>
            <a:r>
              <a:rPr lang="en-US" sz="2000" dirty="0"/>
              <a:t>These kinds of content-related errors do not imply a failure of the vendor product nor a requirement to create the message with the segments/segment groups 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28</a:t>
            </a:fld>
            <a:endParaRPr lang="en-US" dirty="0"/>
          </a:p>
        </p:txBody>
      </p:sp>
    </p:spTree>
    <p:extLst>
      <p:ext uri="{BB962C8B-B14F-4D97-AF65-F5344CB8AC3E}">
        <p14:creationId xmlns:p14="http://schemas.microsoft.com/office/powerpoint/2010/main" val="3108055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60253" y="1085196"/>
            <a:ext cx="8555147" cy="4059144"/>
          </a:xfrm>
          <a:prstGeom prst="rect">
            <a:avLst/>
          </a:prstGeom>
        </p:spPr>
      </p:pic>
      <p:sp>
        <p:nvSpPr>
          <p:cNvPr id="3" name="Rectangle 2"/>
          <p:cNvSpPr/>
          <p:nvPr/>
        </p:nvSpPr>
        <p:spPr>
          <a:xfrm>
            <a:off x="379318" y="1066800"/>
            <a:ext cx="8536082" cy="409332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204788" y="4146550"/>
            <a:ext cx="1738312" cy="461963"/>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If message fails validation, errors will display in Message Validation Result section of page.</a:t>
            </a:r>
            <a:endParaRPr lang="en-US" dirty="0">
              <a:solidFill>
                <a:srgbClr val="FF0000"/>
              </a:solidFill>
              <a:latin typeface="Arial" charset="0"/>
            </a:endParaRPr>
          </a:p>
        </p:txBody>
      </p:sp>
      <p:cxnSp>
        <p:nvCxnSpPr>
          <p:cNvPr id="23" name="Straight Arrow Connector 76"/>
          <p:cNvCxnSpPr>
            <a:cxnSpLocks noChangeShapeType="1"/>
            <a:stCxn id="22" idx="3"/>
          </p:cNvCxnSpPr>
          <p:nvPr/>
        </p:nvCxnSpPr>
        <p:spPr bwMode="auto">
          <a:xfrm flipV="1">
            <a:off x="1943100" y="3891687"/>
            <a:ext cx="1409700" cy="485845"/>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76200" y="3997325"/>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endParaRPr>
          </a:p>
        </p:txBody>
      </p:sp>
      <p:cxnSp>
        <p:nvCxnSpPr>
          <p:cNvPr id="42" name="Straight Arrow Connector 76"/>
          <p:cNvCxnSpPr>
            <a:cxnSpLocks noChangeShapeType="1"/>
          </p:cNvCxnSpPr>
          <p:nvPr/>
        </p:nvCxnSpPr>
        <p:spPr bwMode="auto">
          <a:xfrm flipV="1">
            <a:off x="1943100" y="4132262"/>
            <a:ext cx="1409700" cy="251397"/>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3"/>
          <p:cNvSpPr txBox="1">
            <a:spLocks noChangeArrowheads="1"/>
          </p:cNvSpPr>
          <p:nvPr/>
        </p:nvSpPr>
        <p:spPr bwMode="auto">
          <a:xfrm>
            <a:off x="219075" y="5094288"/>
            <a:ext cx="1957387"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Path link to highlight </a:t>
            </a:r>
            <a:r>
              <a:rPr lang="en-US" dirty="0"/>
              <a:t>within the Message and the Message Tree</a:t>
            </a:r>
          </a:p>
          <a:p>
            <a:pPr algn="ctr">
              <a:defRPr/>
            </a:pPr>
            <a:r>
              <a:rPr lang="en-US" dirty="0">
                <a:latin typeface="Arial" charset="0"/>
              </a:rPr>
              <a:t>the data element causing the error</a:t>
            </a:r>
          </a:p>
        </p:txBody>
      </p:sp>
      <p:sp>
        <p:nvSpPr>
          <p:cNvPr id="47" name="Oval 46"/>
          <p:cNvSpPr/>
          <p:nvPr/>
        </p:nvSpPr>
        <p:spPr bwMode="auto">
          <a:xfrm>
            <a:off x="76200" y="495776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dirty="0">
                <a:solidFill>
                  <a:schemeClr val="bg1"/>
                </a:solidFill>
                <a:latin typeface="+mj-lt"/>
              </a:rPr>
              <a:t>5</a:t>
            </a:r>
            <a:endParaRPr lang="en-US" sz="1200" b="0" dirty="0">
              <a:solidFill>
                <a:schemeClr val="bg1"/>
              </a:solidFill>
              <a:latin typeface="+mj-lt"/>
            </a:endParaRPr>
          </a:p>
        </p:txBody>
      </p:sp>
      <p:cxnSp>
        <p:nvCxnSpPr>
          <p:cNvPr id="49" name="Straight Arrow Connector 76"/>
          <p:cNvCxnSpPr>
            <a:cxnSpLocks noChangeShapeType="1"/>
            <a:stCxn id="46" idx="3"/>
          </p:cNvCxnSpPr>
          <p:nvPr/>
        </p:nvCxnSpPr>
        <p:spPr bwMode="auto">
          <a:xfrm flipV="1">
            <a:off x="2176462" y="5023929"/>
            <a:ext cx="1176338" cy="30119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1" name="Title 2"/>
          <p:cNvSpPr>
            <a:spLocks noGrp="1"/>
          </p:cNvSpPr>
          <p:nvPr>
            <p:ph type="title"/>
          </p:nvPr>
        </p:nvSpPr>
        <p:spPr>
          <a:xfrm>
            <a:off x="76200" y="76200"/>
            <a:ext cx="8229600" cy="523220"/>
          </a:xfrm>
        </p:spPr>
        <p:txBody>
          <a:bodyPr/>
          <a:lstStyle/>
          <a:p>
            <a:r>
              <a:rPr lang="en-US" dirty="0"/>
              <a:t>Example Syndromic Surveillance Test Suite Screen</a:t>
            </a:r>
          </a:p>
        </p:txBody>
      </p:sp>
      <p:sp>
        <p:nvSpPr>
          <p:cNvPr id="14" name="Content Placeholder 2"/>
          <p:cNvSpPr>
            <a:spLocks noGrp="1"/>
          </p:cNvSpPr>
          <p:nvPr>
            <p:ph idx="1"/>
          </p:nvPr>
        </p:nvSpPr>
        <p:spPr>
          <a:xfrm>
            <a:off x="457200" y="533400"/>
            <a:ext cx="8610600" cy="381000"/>
          </a:xfrm>
        </p:spPr>
        <p:txBody>
          <a:bodyPr>
            <a:normAutofit fontScale="92500"/>
          </a:bodyPr>
          <a:lstStyle/>
          <a:p>
            <a:pPr marL="0" indent="0" eaLnBrk="1" hangingPunct="1">
              <a:buNone/>
              <a:defRPr/>
            </a:pPr>
            <a:r>
              <a:rPr lang="en-US" sz="2000" dirty="0"/>
              <a:t>See </a:t>
            </a:r>
            <a:r>
              <a:rPr lang="en-US" sz="2000" dirty="0" err="1"/>
              <a:t>Syndromic</a:t>
            </a:r>
            <a:r>
              <a:rPr lang="en-US" sz="2000" dirty="0"/>
              <a:t> Surveillance Tool Tutorial on Documentation Tab for full guide</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29</a:t>
            </a:fld>
            <a:endParaRPr lang="en-US"/>
          </a:p>
        </p:txBody>
      </p:sp>
      <p:sp>
        <p:nvSpPr>
          <p:cNvPr id="25" name="Rectangle 3"/>
          <p:cNvSpPr txBox="1">
            <a:spLocks noChangeArrowheads="1"/>
          </p:cNvSpPr>
          <p:nvPr/>
        </p:nvSpPr>
        <p:spPr bwMode="auto">
          <a:xfrm>
            <a:off x="130968" y="1885156"/>
            <a:ext cx="1066800" cy="338554"/>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Validation Result displays.</a:t>
            </a:r>
          </a:p>
        </p:txBody>
      </p:sp>
      <p:sp>
        <p:nvSpPr>
          <p:cNvPr id="26" name="Oval 25"/>
          <p:cNvSpPr/>
          <p:nvPr/>
        </p:nvSpPr>
        <p:spPr bwMode="auto">
          <a:xfrm>
            <a:off x="54769" y="167640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rPr>
              <a:t>2</a:t>
            </a:r>
          </a:p>
        </p:txBody>
      </p:sp>
      <p:cxnSp>
        <p:nvCxnSpPr>
          <p:cNvPr id="27" name="Straight Arrow Connector 76"/>
          <p:cNvCxnSpPr>
            <a:cxnSpLocks noChangeShapeType="1"/>
            <a:stCxn id="25" idx="3"/>
          </p:cNvCxnSpPr>
          <p:nvPr/>
        </p:nvCxnSpPr>
        <p:spPr bwMode="auto">
          <a:xfrm flipV="1">
            <a:off x="1197768" y="1831036"/>
            <a:ext cx="2993232" cy="223397"/>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76"/>
          <p:cNvCxnSpPr>
            <a:cxnSpLocks noChangeShapeType="1"/>
          </p:cNvCxnSpPr>
          <p:nvPr/>
        </p:nvCxnSpPr>
        <p:spPr bwMode="auto">
          <a:xfrm flipV="1">
            <a:off x="1197768" y="1178472"/>
            <a:ext cx="115199" cy="166787"/>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3"/>
          <p:cNvSpPr txBox="1">
            <a:spLocks noChangeArrowheads="1"/>
          </p:cNvSpPr>
          <p:nvPr/>
        </p:nvSpPr>
        <p:spPr bwMode="auto">
          <a:xfrm>
            <a:off x="152615" y="1220285"/>
            <a:ext cx="1066800" cy="338554"/>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Context-based Validation</a:t>
            </a:r>
          </a:p>
        </p:txBody>
      </p:sp>
      <p:sp>
        <p:nvSpPr>
          <p:cNvPr id="30" name="Oval 29"/>
          <p:cNvSpPr/>
          <p:nvPr/>
        </p:nvSpPr>
        <p:spPr bwMode="auto">
          <a:xfrm>
            <a:off x="76416" y="1011529"/>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rPr>
              <a:t>1</a:t>
            </a:r>
          </a:p>
        </p:txBody>
      </p:sp>
      <p:sp>
        <p:nvSpPr>
          <p:cNvPr id="31" name="Rectangle 3"/>
          <p:cNvSpPr txBox="1">
            <a:spLocks noChangeArrowheads="1"/>
          </p:cNvSpPr>
          <p:nvPr/>
        </p:nvSpPr>
        <p:spPr bwMode="auto">
          <a:xfrm>
            <a:off x="76200" y="2715570"/>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Test message displays.</a:t>
            </a:r>
          </a:p>
        </p:txBody>
      </p:sp>
      <p:sp>
        <p:nvSpPr>
          <p:cNvPr id="32" name="Oval 31"/>
          <p:cNvSpPr/>
          <p:nvPr/>
        </p:nvSpPr>
        <p:spPr bwMode="auto">
          <a:xfrm>
            <a:off x="1" y="2506814"/>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dirty="0">
                <a:solidFill>
                  <a:schemeClr val="bg1"/>
                </a:solidFill>
                <a:latin typeface="+mj-lt"/>
              </a:rPr>
              <a:t>3</a:t>
            </a:r>
            <a:endParaRPr lang="en-US" sz="1200" b="0" dirty="0">
              <a:solidFill>
                <a:schemeClr val="bg1"/>
              </a:solidFill>
              <a:latin typeface="+mj-lt"/>
            </a:endParaRPr>
          </a:p>
        </p:txBody>
      </p:sp>
      <p:cxnSp>
        <p:nvCxnSpPr>
          <p:cNvPr id="33" name="Straight Arrow Connector 76"/>
          <p:cNvCxnSpPr>
            <a:cxnSpLocks noChangeShapeType="1"/>
            <a:stCxn id="31" idx="3"/>
          </p:cNvCxnSpPr>
          <p:nvPr/>
        </p:nvCxnSpPr>
        <p:spPr bwMode="auto">
          <a:xfrm flipV="1">
            <a:off x="1143000" y="2583795"/>
            <a:ext cx="2209800" cy="30084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76"/>
          <p:cNvCxnSpPr>
            <a:cxnSpLocks noChangeShapeType="1"/>
            <a:stCxn id="46" idx="3"/>
          </p:cNvCxnSpPr>
          <p:nvPr/>
        </p:nvCxnSpPr>
        <p:spPr bwMode="auto">
          <a:xfrm flipV="1">
            <a:off x="2176462" y="2536553"/>
            <a:ext cx="3663777" cy="2788568"/>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a:xfrm flipV="1">
            <a:off x="1008995" y="2530426"/>
            <a:ext cx="4831244" cy="766455"/>
          </a:xfrm>
          <a:prstGeom prst="line">
            <a:avLst/>
          </a:prstGeom>
          <a:ln w="28575">
            <a:solidFill>
              <a:schemeClr val="bg2"/>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95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p>
          <a:p>
            <a:pPr eaLnBrk="1" hangingPunct="1">
              <a:defRPr/>
            </a:pPr>
            <a:r>
              <a:rPr lang="en-US" dirty="0"/>
              <a:t>ONC Syndromic Surveillance Criterion</a:t>
            </a:r>
          </a:p>
          <a:p>
            <a:pPr eaLnBrk="1" hangingPunct="1">
              <a:defRPr/>
            </a:pPr>
            <a:r>
              <a:rPr lang="en-US" dirty="0"/>
              <a:t>Referenced Standards</a:t>
            </a:r>
          </a:p>
          <a:p>
            <a:pPr eaLnBrk="1" hangingPunct="1">
              <a:defRPr/>
            </a:pPr>
            <a:r>
              <a:rPr lang="en-US" dirty="0"/>
              <a:t>Test Tool Overview</a:t>
            </a:r>
          </a:p>
          <a:p>
            <a:pPr eaLnBrk="1" hangingPunct="1">
              <a:defRPr/>
            </a:pPr>
            <a:r>
              <a:rPr lang="en-US" dirty="0"/>
              <a:t>Scope of NIST Syndromic Surveillance Testing </a:t>
            </a:r>
          </a:p>
          <a:p>
            <a:pPr eaLnBrk="1" hangingPunct="1">
              <a:defRPr/>
            </a:pPr>
            <a:r>
              <a:rPr lang="en-US" dirty="0"/>
              <a:t>Testing Process and Testing Workflow Diagrams</a:t>
            </a:r>
          </a:p>
          <a:p>
            <a:pPr eaLnBrk="1" hangingPunct="1">
              <a:defRPr/>
            </a:pPr>
            <a:r>
              <a:rPr lang="en-US" dirty="0"/>
              <a:t>Explanation of Test Cases and Test Steps</a:t>
            </a:r>
          </a:p>
          <a:p>
            <a:pPr eaLnBrk="1" hangingPunct="1">
              <a:defRPr/>
            </a:pPr>
            <a:r>
              <a:rPr lang="en-US" dirty="0"/>
              <a:t>Example Test Case Documents</a:t>
            </a:r>
          </a:p>
          <a:p>
            <a:pPr eaLnBrk="1" hangingPunct="1">
              <a:defRPr/>
            </a:pPr>
            <a:r>
              <a:rPr lang="en-US" dirty="0"/>
              <a:t>Explanation of Test Data Categorization/Validation</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679831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685800"/>
            <a:ext cx="8372475" cy="5638800"/>
          </a:xfrm>
        </p:spPr>
        <p:txBody>
          <a:bodyPr>
            <a:normAutofit/>
          </a:bodyPr>
          <a:lstStyle/>
          <a:p>
            <a:pPr marL="342900" lvl="1" indent="-342900" eaLnBrk="1" hangingPunct="1">
              <a:buFontTx/>
              <a:buChar char="•"/>
              <a:defRPr/>
            </a:pPr>
            <a:r>
              <a:rPr lang="en-US" sz="2400" dirty="0"/>
              <a:t>ONC Test Procedure and Certification Companion Guide  </a:t>
            </a:r>
            <a:r>
              <a:rPr lang="en-US" sz="1600" dirty="0"/>
              <a:t>(</a:t>
            </a:r>
            <a:r>
              <a:rPr lang="en-US" sz="1600" dirty="0">
                <a:hlinkClick r:id="rId2"/>
              </a:rPr>
              <a:t>https://www.healthit.gov/topic/certification-ehrs/onc-health-it-certification-program-test-method</a:t>
            </a:r>
            <a:r>
              <a:rPr lang="en-US" sz="1600" dirty="0"/>
              <a:t> )</a:t>
            </a:r>
          </a:p>
          <a:p>
            <a:pPr marL="342900" lvl="1" indent="-342900" eaLnBrk="1" hangingPunct="1">
              <a:buFontTx/>
              <a:buChar char="•"/>
              <a:defRPr/>
            </a:pPr>
            <a:r>
              <a:rPr lang="en-US" sz="2400" dirty="0"/>
              <a:t>Test Suite Web Site </a:t>
            </a:r>
            <a:r>
              <a:rPr lang="en-US" sz="1600" dirty="0"/>
              <a:t>(</a:t>
            </a:r>
            <a:r>
              <a:rPr lang="en-US" sz="1600" dirty="0">
                <a:hlinkClick r:id="rId3"/>
              </a:rPr>
              <a:t>http://hl7v2-ss-r2-testing.nist.gov/</a:t>
            </a:r>
            <a:r>
              <a:rPr lang="en-US" sz="1600" dirty="0"/>
              <a:t>) </a:t>
            </a:r>
            <a:r>
              <a:rPr lang="en-US" sz="2200" dirty="0"/>
              <a:t>provides</a:t>
            </a:r>
          </a:p>
          <a:p>
            <a:pPr lvl="1" eaLnBrk="1" hangingPunct="1">
              <a:defRPr/>
            </a:pPr>
            <a:r>
              <a:rPr lang="en-US" dirty="0"/>
              <a:t>Test Tool (API, Web Application, and Desktop)</a:t>
            </a:r>
          </a:p>
          <a:p>
            <a:pPr lvl="1" eaLnBrk="1" hangingPunct="1">
              <a:defRPr/>
            </a:pPr>
            <a:r>
              <a:rPr lang="en-US" dirty="0"/>
              <a:t>Test Cases / Test Stories / Message Content Details / Test Data / User Documentation</a:t>
            </a:r>
          </a:p>
          <a:p>
            <a:pPr lvl="1" eaLnBrk="1" hangingPunct="1">
              <a:defRPr/>
            </a:pPr>
            <a:r>
              <a:rPr lang="en-US" dirty="0"/>
              <a:t>Example messages</a:t>
            </a:r>
          </a:p>
          <a:p>
            <a:pPr lvl="1" eaLnBrk="1" hangingPunct="1">
              <a:defRPr/>
            </a:pPr>
            <a:r>
              <a:rPr lang="en-US" dirty="0"/>
              <a:t>Testing Artifacts </a:t>
            </a:r>
          </a:p>
          <a:p>
            <a:pPr lvl="2" eaLnBrk="1" hangingPunct="1">
              <a:defRPr/>
            </a:pPr>
            <a:r>
              <a:rPr lang="en-US" sz="2200" dirty="0"/>
              <a:t>Message Profiles</a:t>
            </a:r>
          </a:p>
          <a:p>
            <a:pPr lvl="2" eaLnBrk="1" hangingPunct="1">
              <a:defRPr/>
            </a:pPr>
            <a:r>
              <a:rPr lang="en-US" sz="2200" dirty="0"/>
              <a:t>Value Sets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30</a:t>
            </a:fld>
            <a:endParaRPr lang="en-US"/>
          </a:p>
        </p:txBody>
      </p:sp>
    </p:spTree>
    <p:extLst>
      <p:ext uri="{BB962C8B-B14F-4D97-AF65-F5344CB8AC3E}">
        <p14:creationId xmlns:p14="http://schemas.microsoft.com/office/powerpoint/2010/main" val="123786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838200"/>
            <a:ext cx="8143875" cy="5210175"/>
          </a:xfrm>
        </p:spPr>
        <p:txBody>
          <a:bodyPr>
            <a:normAutofit fontScale="92500" lnSpcReduction="10000"/>
          </a:bodyPr>
          <a:lstStyle/>
          <a:p>
            <a:pPr marL="342900" lvl="1" indent="-342900" eaLnBrk="1" hangingPunct="1">
              <a:buFontTx/>
              <a:buChar char="•"/>
              <a:defRPr/>
            </a:pPr>
            <a:r>
              <a:rPr lang="en-US" sz="2200" dirty="0"/>
              <a:t>ONC Test Procedure</a:t>
            </a:r>
            <a:r>
              <a:rPr lang="en-US" sz="1600" dirty="0"/>
              <a:t> (</a:t>
            </a:r>
            <a:r>
              <a:rPr lang="en-US" sz="1600" dirty="0">
                <a:hlinkClick r:id="rId3"/>
              </a:rPr>
              <a:t>https://www.healthit.gov/topic/certification-ehrs/onc-health-it-certification-program-test-method</a:t>
            </a:r>
            <a:r>
              <a:rPr lang="en-US" sz="1600" dirty="0"/>
              <a:t> )</a:t>
            </a:r>
          </a:p>
          <a:p>
            <a:pPr marL="342900" lvl="1" indent="-342900" eaLnBrk="1" hangingPunct="1">
              <a:buFontTx/>
              <a:buChar char="•"/>
              <a:defRPr/>
            </a:pPr>
            <a:r>
              <a:rPr lang="en-US" sz="2200" dirty="0"/>
              <a:t>Test Tool Web Site </a:t>
            </a:r>
            <a:r>
              <a:rPr lang="en-US" sz="1600" dirty="0"/>
              <a:t>(</a:t>
            </a:r>
            <a:r>
              <a:rPr lang="en-US" sz="1400" u="sng" dirty="0">
                <a:hlinkClick r:id="rId4"/>
              </a:rPr>
              <a:t>http://hl7v2-ss-r2-testing.nist.gov/</a:t>
            </a:r>
            <a:r>
              <a:rPr lang="en-US" sz="1400" dirty="0"/>
              <a:t> )</a:t>
            </a:r>
            <a:endParaRPr lang="en-US" sz="1600" dirty="0"/>
          </a:p>
          <a:p>
            <a:pPr lvl="1" eaLnBrk="1" hangingPunct="1">
              <a:defRPr/>
            </a:pPr>
            <a:r>
              <a:rPr lang="en-US" sz="2000" dirty="0"/>
              <a:t>Validation Tools</a:t>
            </a:r>
          </a:p>
          <a:p>
            <a:pPr lvl="1" eaLnBrk="1" hangingPunct="1">
              <a:defRPr/>
            </a:pPr>
            <a:r>
              <a:rPr lang="en-US" sz="2000" dirty="0"/>
              <a:t>User Documentation</a:t>
            </a:r>
          </a:p>
          <a:p>
            <a:pPr lvl="2" eaLnBrk="1" hangingPunct="1">
              <a:defRPr/>
            </a:pPr>
            <a:r>
              <a:rPr lang="en-US" sz="1800" dirty="0"/>
              <a:t>PHIN Messaging Guide for Syndromic Surveillance, Release 2.0   </a:t>
            </a:r>
            <a:r>
              <a:rPr lang="en-US" sz="1300" dirty="0"/>
              <a:t>(</a:t>
            </a:r>
            <a:r>
              <a:rPr lang="en-US" sz="1300" u="sng" dirty="0">
                <a:hlinkClick r:id="rId5"/>
              </a:rPr>
              <a:t>http://www.cdc.gov/nssp/documents/guides/syndrsurvmessagguide2_messagingguide_phn.pdf</a:t>
            </a:r>
            <a:r>
              <a:rPr lang="en-US" sz="1300" u="sng" dirty="0"/>
              <a:t> </a:t>
            </a:r>
            <a:r>
              <a:rPr lang="en-US" sz="1300" dirty="0"/>
              <a:t>)</a:t>
            </a:r>
          </a:p>
          <a:p>
            <a:pPr lvl="2" eaLnBrk="1" hangingPunct="1">
              <a:defRPr/>
            </a:pPr>
            <a:r>
              <a:rPr lang="en-US" sz="1800" dirty="0"/>
              <a:t>Erratum to PHIN Messaging Guide for Syndromic Surveillance</a:t>
            </a:r>
            <a:endParaRPr lang="en-US" sz="1200" dirty="0"/>
          </a:p>
          <a:p>
            <a:pPr marL="1149350" lvl="3" indent="0" eaLnBrk="1" hangingPunct="1">
              <a:buNone/>
              <a:defRPr/>
            </a:pPr>
            <a:r>
              <a:rPr lang="en-US" sz="1100" dirty="0"/>
              <a:t>(</a:t>
            </a:r>
            <a:r>
              <a:rPr lang="en-US" sz="1100" dirty="0">
                <a:hlinkClick r:id="rId6"/>
              </a:rPr>
              <a:t>http://www.cdc.gov/nssp/documents/guides/erratum-to-the-cdc-phin-2.0-implementation-guide-august-2015.pdf</a:t>
            </a:r>
            <a:r>
              <a:rPr lang="en-US" sz="1100" dirty="0"/>
              <a:t> )</a:t>
            </a:r>
          </a:p>
          <a:p>
            <a:pPr lvl="2" eaLnBrk="1" hangingPunct="1">
              <a:defRPr/>
            </a:pPr>
            <a:r>
              <a:rPr lang="en-US" sz="1800" dirty="0"/>
              <a:t>On Test Tool Documentation Tab</a:t>
            </a:r>
          </a:p>
          <a:p>
            <a:pPr lvl="3" eaLnBrk="1" hangingPunct="1">
              <a:defRPr/>
            </a:pPr>
            <a:r>
              <a:rPr lang="en-US" sz="1800" dirty="0"/>
              <a:t>NIST Syndromic Surveillance Testing Process</a:t>
            </a:r>
          </a:p>
          <a:p>
            <a:pPr lvl="3" eaLnBrk="1" hangingPunct="1">
              <a:defRPr/>
            </a:pPr>
            <a:r>
              <a:rPr lang="en-US" sz="1800" dirty="0"/>
              <a:t>Syndromic Surveillance Tool Quick Reference Guide</a:t>
            </a:r>
          </a:p>
          <a:p>
            <a:pPr lvl="3" eaLnBrk="1" hangingPunct="1">
              <a:defRPr/>
            </a:pPr>
            <a:r>
              <a:rPr lang="en-US" sz="1800" dirty="0"/>
              <a:t>Syndromic Surveillance Tool Tutorial</a:t>
            </a:r>
          </a:p>
          <a:p>
            <a:pPr lvl="3" eaLnBrk="1" hangingPunct="1">
              <a:defRPr/>
            </a:pPr>
            <a:r>
              <a:rPr lang="en-US" sz="1800" dirty="0"/>
              <a:t>Release Notes for each version of Test Tool </a:t>
            </a:r>
          </a:p>
          <a:p>
            <a:pPr lvl="3" eaLnBrk="1" hangingPunct="1">
              <a:defRPr/>
            </a:pPr>
            <a:r>
              <a:rPr lang="en-US" sz="1800" dirty="0"/>
              <a:t>Known Issues</a:t>
            </a:r>
          </a:p>
          <a:p>
            <a:pPr eaLnBrk="1" hangingPunct="1">
              <a:defRPr/>
            </a:pPr>
            <a:r>
              <a:rPr lang="en-US" sz="2200" dirty="0"/>
              <a:t>Syndromic Surveillance Test Tool Google Group for submitting questions to the Test Tool developers </a:t>
            </a:r>
            <a:r>
              <a:rPr lang="en-US" sz="1900" dirty="0">
                <a:solidFill>
                  <a:srgbClr val="FF0000"/>
                </a:solidFill>
              </a:rPr>
              <a:t>    </a:t>
            </a:r>
          </a:p>
          <a:p>
            <a:pPr marL="400050" lvl="1" indent="0" eaLnBrk="1" hangingPunct="1">
              <a:buNone/>
              <a:defRPr/>
            </a:pPr>
            <a:r>
              <a:rPr lang="en-US" sz="1400" dirty="0"/>
              <a:t>(</a:t>
            </a:r>
            <a:r>
              <a:rPr lang="en-US" sz="1400" dirty="0">
                <a:hlinkClick r:id="rId7"/>
              </a:rPr>
              <a:t>https://groups.google.com/d/forum/hl7v2-syndromic-testing</a:t>
            </a:r>
            <a:r>
              <a:rPr lang="en-US" sz="1400" dirty="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a:p>
        </p:txBody>
      </p:sp>
    </p:spTree>
    <p:extLst>
      <p:ext uri="{BB962C8B-B14F-4D97-AF65-F5344CB8AC3E}">
        <p14:creationId xmlns:p14="http://schemas.microsoft.com/office/powerpoint/2010/main" val="418609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ONC Final Rule Criterion – Syndromic Surveillance</a:t>
            </a:r>
          </a:p>
        </p:txBody>
      </p:sp>
      <p:sp>
        <p:nvSpPr>
          <p:cNvPr id="3" name="Content Placeholder 2"/>
          <p:cNvSpPr>
            <a:spLocks noGrp="1"/>
          </p:cNvSpPr>
          <p:nvPr>
            <p:ph idx="1"/>
          </p:nvPr>
        </p:nvSpPr>
        <p:spPr>
          <a:xfrm>
            <a:off x="304800" y="838200"/>
            <a:ext cx="8353425" cy="5257800"/>
          </a:xfrm>
        </p:spPr>
        <p:txBody>
          <a:bodyPr>
            <a:normAutofit/>
          </a:bodyPr>
          <a:lstStyle/>
          <a:p>
            <a:pPr marL="0" indent="0" eaLnBrk="1" hangingPunct="1">
              <a:buNone/>
              <a:defRPr/>
            </a:pPr>
            <a:r>
              <a:rPr lang="en-US" dirty="0"/>
              <a:t>§170.315(f)(2) Transmission to public health agencies – syndromic surveillance </a:t>
            </a:r>
          </a:p>
          <a:p>
            <a:pPr eaLnBrk="1" hangingPunct="1">
              <a:defRPr/>
            </a:pPr>
            <a:r>
              <a:rPr lang="en-US" sz="2200" dirty="0"/>
              <a:t>Evaluates the capability for a Health IT Module to electronically </a:t>
            </a:r>
            <a:r>
              <a:rPr lang="en-US" sz="2200" i="1" dirty="0"/>
              <a:t>create</a:t>
            </a:r>
            <a:r>
              <a:rPr lang="en-US" sz="2200" dirty="0"/>
              <a:t> syndromic surveillance information for electronic </a:t>
            </a:r>
            <a:r>
              <a:rPr lang="en-US" sz="2200" i="1" dirty="0"/>
              <a:t>transmission to public health agencies </a:t>
            </a:r>
            <a:r>
              <a:rPr lang="en-US" sz="2200" dirty="0"/>
              <a:t>using the PHIN Messaging Guide and associated Erratum</a:t>
            </a:r>
          </a:p>
          <a:p>
            <a:pPr eaLnBrk="1" hangingPunct="1">
              <a:defRPr/>
            </a:pPr>
            <a:endParaRPr lang="en-US" sz="2000" dirty="0"/>
          </a:p>
          <a:p>
            <a:pPr marL="0" indent="0" eaLnBrk="1" hangingPunct="1">
              <a:buNone/>
              <a:defRPr/>
            </a:pPr>
            <a:endParaRPr lang="en-US" sz="2000" dirty="0"/>
          </a:p>
          <a:p>
            <a:pPr marL="0" indent="0" eaLnBrk="1" hangingPunct="1">
              <a:buNone/>
              <a:defRPr/>
            </a:pPr>
            <a:endParaRPr lang="en-US" sz="2000" dirty="0"/>
          </a:p>
          <a:p>
            <a:pPr marL="0" indent="0" eaLnBrk="1" hangingPunct="1">
              <a:buNone/>
              <a:defRPr/>
            </a:pPr>
            <a:r>
              <a:rPr lang="en-US" sz="2000" dirty="0"/>
              <a:t>Note: The ONC criterion does not specify use of a </a:t>
            </a:r>
            <a:r>
              <a:rPr lang="en-US" sz="2000" i="1" dirty="0"/>
              <a:t>transport</a:t>
            </a:r>
            <a:r>
              <a:rPr lang="en-US" sz="2000" dirty="0"/>
              <a:t> standard; therefore, testing for this criterion does not require Health IT Modules to be certified to any transport standard</a:t>
            </a:r>
          </a:p>
          <a:p>
            <a:pPr eaLnBrk="1" hangingPunct="1">
              <a:defRPr/>
            </a:pPr>
            <a:endParaRPr lang="en-US" sz="20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dirty="0"/>
          </a:p>
        </p:txBody>
      </p:sp>
    </p:spTree>
    <p:extLst>
      <p:ext uri="{BB962C8B-B14F-4D97-AF65-F5344CB8AC3E}">
        <p14:creationId xmlns:p14="http://schemas.microsoft.com/office/powerpoint/2010/main" val="133224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Referenced Standards – Syndromic Surveillance</a:t>
            </a:r>
          </a:p>
        </p:txBody>
      </p:sp>
      <p:sp>
        <p:nvSpPr>
          <p:cNvPr id="3" name="Content Placeholder 2"/>
          <p:cNvSpPr>
            <a:spLocks noGrp="1"/>
          </p:cNvSpPr>
          <p:nvPr>
            <p:ph idx="1"/>
          </p:nvPr>
        </p:nvSpPr>
        <p:spPr>
          <a:xfrm>
            <a:off x="390525" y="838200"/>
            <a:ext cx="8448675" cy="5410200"/>
          </a:xfrm>
        </p:spPr>
        <p:txBody>
          <a:bodyPr>
            <a:normAutofit/>
          </a:bodyPr>
          <a:lstStyle/>
          <a:p>
            <a:pPr marL="0" indent="0">
              <a:buNone/>
              <a:defRPr/>
            </a:pPr>
            <a:r>
              <a:rPr lang="en-US" dirty="0"/>
              <a:t>§170.205 Content exchange and implementation specifications for exchanging electronic health information </a:t>
            </a:r>
          </a:p>
          <a:p>
            <a:pPr marL="623888" indent="-406400">
              <a:buNone/>
            </a:pPr>
            <a:r>
              <a:rPr lang="en-US" sz="2000" dirty="0"/>
              <a:t>(d) Electronic submission to public health agencies for surveillance or reporting</a:t>
            </a:r>
          </a:p>
          <a:p>
            <a:pPr marL="623888" indent="-406400">
              <a:spcBef>
                <a:spcPts val="0"/>
              </a:spcBef>
              <a:buNone/>
            </a:pPr>
            <a:r>
              <a:rPr lang="en-US" sz="2000" dirty="0"/>
              <a:t>(4) Standard. HL7 2.5.1 Implementation specifications. PHIN Messaging Guide for Syndromic Surveillance: Emergency Department, Urgent, Ambulatory Care, and Inpatient Settings, Release 2.0, April 21, 2015, and Erratum to the CDC PHIN 2.0 Implementation Guide, August 20, 2015 	</a:t>
            </a:r>
          </a:p>
          <a:p>
            <a:pPr>
              <a:defRPr/>
            </a:pPr>
            <a:endParaRPr lang="en-US" sz="2000" dirty="0"/>
          </a:p>
          <a:p>
            <a:pPr marL="0" indent="0">
              <a:buNone/>
              <a:defRPr/>
            </a:pPr>
            <a:endParaRPr lang="en-US" dirty="0"/>
          </a:p>
          <a:p>
            <a:pPr marL="0" indent="0">
              <a:buNone/>
              <a:defRPr/>
            </a:pPr>
            <a:r>
              <a:rPr lang="en-US" dirty="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dirty="0"/>
          </a:p>
        </p:txBody>
      </p:sp>
    </p:spTree>
    <p:extLst>
      <p:ext uri="{BB962C8B-B14F-4D97-AF65-F5344CB8AC3E}">
        <p14:creationId xmlns:p14="http://schemas.microsoft.com/office/powerpoint/2010/main" val="134502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4" y="120650"/>
            <a:ext cx="8715375" cy="954107"/>
          </a:xfrm>
        </p:spPr>
        <p:txBody>
          <a:bodyPr/>
          <a:lstStyle/>
          <a:p>
            <a:r>
              <a:rPr lang="en-US" dirty="0"/>
              <a:t>Referenced Content Exchange Standards Documents</a:t>
            </a:r>
          </a:p>
        </p:txBody>
      </p:sp>
      <p:sp>
        <p:nvSpPr>
          <p:cNvPr id="3" name="TextBox 2"/>
          <p:cNvSpPr txBox="1"/>
          <p:nvPr/>
        </p:nvSpPr>
        <p:spPr>
          <a:xfrm>
            <a:off x="142625" y="5638800"/>
            <a:ext cx="4800600" cy="215444"/>
          </a:xfrm>
          <a:prstGeom prst="rect">
            <a:avLst/>
          </a:prstGeom>
          <a:noFill/>
        </p:spPr>
        <p:txBody>
          <a:bodyPr wrap="square" rtlCol="0">
            <a:spAutoFit/>
          </a:bodyPr>
          <a:lstStyle/>
          <a:p>
            <a:r>
              <a:rPr lang="en-US" sz="800" u="sng" dirty="0">
                <a:hlinkClick r:id="rId2"/>
              </a:rPr>
              <a:t>http://www.cdc.gov/nssp/documents/guides/syndrsurvmessagguide2_messagingguide_phn.pdf</a:t>
            </a:r>
            <a:r>
              <a:rPr lang="en-US" sz="800" u="sng" dirty="0"/>
              <a:t> </a:t>
            </a:r>
            <a:endParaRPr lang="en-US" sz="800" dirty="0"/>
          </a:p>
        </p:txBody>
      </p:sp>
      <p:sp>
        <p:nvSpPr>
          <p:cNvPr id="4" name="Rectangle 3"/>
          <p:cNvSpPr/>
          <p:nvPr/>
        </p:nvSpPr>
        <p:spPr>
          <a:xfrm>
            <a:off x="4943225" y="5528846"/>
            <a:ext cx="3438775" cy="338554"/>
          </a:xfrm>
          <a:prstGeom prst="rect">
            <a:avLst/>
          </a:prstGeom>
        </p:spPr>
        <p:txBody>
          <a:bodyPr wrap="square">
            <a:spAutoFit/>
          </a:bodyPr>
          <a:lstStyle/>
          <a:p>
            <a:pPr indent="-222250" algn="ctr">
              <a:defRPr/>
            </a:pPr>
            <a:r>
              <a:rPr lang="en-US" sz="800" dirty="0">
                <a:hlinkClick r:id="rId3"/>
              </a:rPr>
              <a:t>http://www.cdc.gov/nssp/documents/guides/erratum-to-the-cdc-phin-2.0-implementation-guide-august-2015.pdf</a:t>
            </a:r>
            <a:r>
              <a:rPr lang="en-US" sz="800" dirty="0"/>
              <a:t> </a:t>
            </a:r>
          </a:p>
        </p:txBody>
      </p:sp>
      <p:sp>
        <p:nvSpPr>
          <p:cNvPr id="10" name="TextBox 5"/>
          <p:cNvSpPr txBox="1">
            <a:spLocks noChangeArrowheads="1"/>
          </p:cNvSpPr>
          <p:nvPr/>
        </p:nvSpPr>
        <p:spPr bwMode="auto">
          <a:xfrm>
            <a:off x="5162550" y="5067181"/>
            <a:ext cx="3067050" cy="461665"/>
          </a:xfrm>
          <a:prstGeom prst="rect">
            <a:avLst/>
          </a:prstGeom>
          <a:noFill/>
          <a:ln w="9525">
            <a:noFill/>
            <a:miter lim="800000"/>
            <a:headEnd/>
            <a:tailEnd/>
          </a:ln>
        </p:spPr>
        <p:txBody>
          <a:bodyPr wrap="square">
            <a:spAutoFit/>
          </a:bodyPr>
          <a:lstStyle/>
          <a:p>
            <a:pPr algn="ctr"/>
            <a:r>
              <a:rPr lang="en-US" sz="1200" dirty="0"/>
              <a:t>Erratum to the CDC PHIN 2.0 Implementation Guide August 2015 </a:t>
            </a:r>
          </a:p>
        </p:txBody>
      </p:sp>
      <p:sp>
        <p:nvSpPr>
          <p:cNvPr id="5" name="TextBox 4"/>
          <p:cNvSpPr txBox="1"/>
          <p:nvPr/>
        </p:nvSpPr>
        <p:spPr>
          <a:xfrm>
            <a:off x="457201" y="5067181"/>
            <a:ext cx="3962400" cy="646331"/>
          </a:xfrm>
          <a:prstGeom prst="rect">
            <a:avLst/>
          </a:prstGeom>
          <a:noFill/>
        </p:spPr>
        <p:txBody>
          <a:bodyPr wrap="square" rtlCol="0">
            <a:spAutoFit/>
          </a:bodyPr>
          <a:lstStyle/>
          <a:p>
            <a:pPr algn="ctr"/>
            <a:r>
              <a:rPr lang="en-US" sz="1200" dirty="0"/>
              <a:t>PHIN Messaging Guide for Syndromic Surveillance: Emergency Department, Urgent, Ambulatory Care, and Inpatient Settings, Release 2.0, April 21, 2015</a:t>
            </a:r>
          </a:p>
        </p:txBody>
      </p:sp>
      <p:sp>
        <p:nvSpPr>
          <p:cNvPr id="6" name="Slide Number Placeholder 5"/>
          <p:cNvSpPr>
            <a:spLocks noGrp="1"/>
          </p:cNvSpPr>
          <p:nvPr>
            <p:ph type="sldNum" sz="quarter" idx="12"/>
          </p:nvPr>
        </p:nvSpPr>
        <p:spPr/>
        <p:txBody>
          <a:bodyPr/>
          <a:lstStyle/>
          <a:p>
            <a:pPr>
              <a:defRPr/>
            </a:pPr>
            <a:fld id="{F73034F6-D698-486E-9B63-D59A1C5B8B39}" type="slidenum">
              <a:rPr lang="en-US" smtClean="0"/>
              <a:pPr>
                <a:defRPr/>
              </a:pPr>
              <a:t>7</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22" y="609600"/>
            <a:ext cx="3437467"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3774" y="609600"/>
            <a:ext cx="3434426"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6200" y="5854244"/>
            <a:ext cx="9001375" cy="276999"/>
          </a:xfrm>
          <a:prstGeom prst="rect">
            <a:avLst/>
          </a:prstGeom>
          <a:noFill/>
        </p:spPr>
        <p:txBody>
          <a:bodyPr wrap="square" rtlCol="0">
            <a:spAutoFit/>
          </a:bodyPr>
          <a:lstStyle/>
          <a:p>
            <a:pPr algn="ctr"/>
            <a:r>
              <a:rPr lang="en-US" sz="1200" dirty="0"/>
              <a:t>CDC site with links to SS Messaging Guides </a:t>
            </a:r>
            <a:r>
              <a:rPr lang="en-US" sz="1200" dirty="0">
                <a:hlinkClick r:id="rId6"/>
              </a:rPr>
              <a:t>https://www.cdc.gov/phin/resources/phinguides.html</a:t>
            </a:r>
            <a:r>
              <a:rPr lang="en-US" sz="12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2020691238"/>
              </p:ext>
            </p:extLst>
          </p:nvPr>
        </p:nvGraphicFramePr>
        <p:xfrm>
          <a:off x="344488" y="1385888"/>
          <a:ext cx="8494712" cy="3079751"/>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613887">
                  <a:extLst>
                    <a:ext uri="{9D8B030D-6E8A-4147-A177-3AD203B41FA5}">
                      <a16:colId xmlns:a16="http://schemas.microsoft.com/office/drawing/2014/main" val="20001"/>
                    </a:ext>
                  </a:extLst>
                </a:gridCol>
              </a:tblGrid>
              <a:tr h="38118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41" marB="4574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64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Scenario - T</a:t>
                      </a:r>
                      <a:r>
                        <a:rPr lang="en-US" sz="1100" b="1" dirty="0"/>
                        <a:t>est any Syndromic Surveillance message created by EHR</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228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Scenarios </a:t>
                      </a:r>
                      <a:r>
                        <a:rPr lang="en-US" sz="1100" b="1" dirty="0">
                          <a:solidFill>
                            <a:schemeClr val="tx1"/>
                          </a:solidFill>
                        </a:rPr>
                        <a:t>- Test Syndromic Surveillance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SS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Health IT Modules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version of the conformance profile which encapsulates the requirements. Can be used to assist in the interpretation of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2680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browsable view of the vocabulary requirements. Can be used to assist in the interpretation of value set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0" name="Rectangle 45"/>
          <p:cNvSpPr>
            <a:spLocks noChangeArrowheads="1"/>
          </p:cNvSpPr>
          <p:nvPr/>
        </p:nvSpPr>
        <p:spPr bwMode="auto">
          <a:xfrm>
            <a:off x="361950" y="4486275"/>
            <a:ext cx="8401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b="0" dirty="0">
                <a:solidFill>
                  <a:srgbClr val="FF0000"/>
                </a:solidFill>
              </a:rPr>
              <a:t>NOTE: The Test Tool (.war file) can also be downloaded and installed locally.</a:t>
            </a:r>
          </a:p>
          <a:p>
            <a:pPr marL="0" lvl="1"/>
            <a:r>
              <a:rPr lang="en-US" sz="1200" b="0" dirty="0"/>
              <a:t>NOTE: </a:t>
            </a:r>
            <a:r>
              <a:rPr lang="en-US" sz="1200" dirty="0"/>
              <a:t>Web Application is compatible with Firefox, Chrome, Safari, and Edge</a:t>
            </a:r>
          </a:p>
          <a:p>
            <a:pPr marL="0" lvl="1"/>
            <a:endParaRPr lang="en-US" sz="1200" dirty="0"/>
          </a:p>
          <a:p>
            <a:pPr marL="0" lvl="1"/>
            <a:r>
              <a:rPr lang="en-US" sz="1200" b="0" dirty="0"/>
              <a:t>Register to Google Group at: </a:t>
            </a:r>
            <a:r>
              <a:rPr lang="en-US" sz="1200" dirty="0">
                <a:hlinkClick r:id="rId2"/>
              </a:rPr>
              <a:t>https://groups.google.com/d/forum/hl7v2-syndromic-testing</a:t>
            </a:r>
            <a:r>
              <a:rPr lang="en-US" sz="1200" dirty="0"/>
              <a:t> </a:t>
            </a:r>
            <a:r>
              <a:rPr lang="en-US" sz="1200" b="0" dirty="0"/>
              <a:t>to ask questions and provide feedback. </a:t>
            </a:r>
          </a:p>
        </p:txBody>
      </p:sp>
      <p:sp>
        <p:nvSpPr>
          <p:cNvPr id="4121" name="Rectangle 45"/>
          <p:cNvSpPr>
            <a:spLocks noChangeArrowheads="1"/>
          </p:cNvSpPr>
          <p:nvPr/>
        </p:nvSpPr>
        <p:spPr bwMode="auto">
          <a:xfrm>
            <a:off x="304800" y="7620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Syndromic Surveillance (SS) messages created by </a:t>
            </a:r>
            <a:r>
              <a:rPr lang="en-US" sz="1600" dirty="0"/>
              <a:t>H</a:t>
            </a:r>
            <a:r>
              <a:rPr lang="en-US" sz="1600" b="0" dirty="0"/>
              <a:t>ealth IT Modules, and </a:t>
            </a:r>
            <a:r>
              <a:rPr lang="en-US" sz="1600" b="0" dirty="0">
                <a:solidFill>
                  <a:srgbClr val="FF0000"/>
                </a:solidFill>
              </a:rPr>
              <a:t>Context-based Testing </a:t>
            </a:r>
            <a:r>
              <a:rPr lang="en-US" sz="1600" b="0" dirty="0"/>
              <a:t>is intended for ONC </a:t>
            </a:r>
            <a:r>
              <a:rPr lang="en-US" sz="1600" dirty="0"/>
              <a:t>certification.</a:t>
            </a:r>
            <a:endParaRPr lang="en-US" sz="1600" b="0" dirty="0"/>
          </a:p>
          <a:p>
            <a:pPr marL="0" lvl="1"/>
            <a:endParaRPr lang="en-US" sz="1200" b="0" dirty="0"/>
          </a:p>
          <a:p>
            <a:pPr marL="0" lvl="1"/>
            <a:endParaRPr lang="en-US" sz="1200" b="0" dirty="0"/>
          </a:p>
          <a:p>
            <a:pPr marL="0" lvl="1"/>
            <a:endParaRPr lang="en-US" sz="1200" b="0" dirty="0"/>
          </a:p>
        </p:txBody>
      </p:sp>
      <p:sp>
        <p:nvSpPr>
          <p:cNvPr id="4122" name="Rectangle 2"/>
          <p:cNvSpPr txBox="1">
            <a:spLocks noChangeArrowheads="1"/>
          </p:cNvSpPr>
          <p:nvPr/>
        </p:nvSpPr>
        <p:spPr bwMode="auto">
          <a:xfrm>
            <a:off x="276225" y="7620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2800" dirty="0">
                <a:solidFill>
                  <a:srgbClr val="012445"/>
                </a:solidFill>
                <a:latin typeface="Franklin Gothic Demi" pitchFamily="34" charset="0"/>
              </a:rPr>
              <a:t>Syndromic Surveillance Validation Tool Overview</a:t>
            </a:r>
          </a:p>
        </p:txBody>
      </p:sp>
      <p:sp>
        <p:nvSpPr>
          <p:cNvPr id="4123" name="Rectangle 2"/>
          <p:cNvSpPr>
            <a:spLocks noGrp="1" noChangeArrowheads="1"/>
          </p:cNvSpPr>
          <p:nvPr>
            <p:ph type="title"/>
          </p:nvPr>
        </p:nvSpPr>
        <p:spPr>
          <a:xfrm>
            <a:off x="381000" y="4886325"/>
            <a:ext cx="8382000" cy="276999"/>
          </a:xfrm>
        </p:spPr>
        <p:txBody>
          <a:bodyPr/>
          <a:lstStyle/>
          <a:p>
            <a:pPr eaLnBrk="1" hangingPunct="1"/>
            <a:r>
              <a:rPr lang="en-US" sz="1200" b="0" u="sng" dirty="0">
                <a:hlinkClick r:id="rId3"/>
              </a:rPr>
              <a:t>http://hl7v2-ss-r2-testing.nist.gov/</a:t>
            </a:r>
            <a:r>
              <a:rPr lang="en-US" sz="1200" b="0" dirty="0"/>
              <a:t> </a:t>
            </a:r>
            <a:endParaRPr lang="en-US" sz="1200" b="0" dirty="0">
              <a:latin typeface="+mn-lt"/>
            </a:endParaRPr>
          </a:p>
        </p:txBody>
      </p:sp>
    </p:spTree>
    <p:extLst>
      <p:ext uri="{BB962C8B-B14F-4D97-AF65-F5344CB8AC3E}">
        <p14:creationId xmlns:p14="http://schemas.microsoft.com/office/powerpoint/2010/main" val="192672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ONC Final Rule Criteria and Testing</a:t>
            </a:r>
          </a:p>
        </p:txBody>
      </p:sp>
      <p:sp>
        <p:nvSpPr>
          <p:cNvPr id="6" name="Freeform 5"/>
          <p:cNvSpPr/>
          <p:nvPr/>
        </p:nvSpPr>
        <p:spPr>
          <a:xfrm>
            <a:off x="3397757" y="826585"/>
            <a:ext cx="534619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ONC certification criterion specifies testing the capability of a Health IT Module to electronically create syndromic surveillance messages for electronic transmission</a:t>
            </a:r>
          </a:p>
          <a:p>
            <a:pPr marL="166688" lvl="1" indent="-166688" algn="l" defTabSz="533400" rtl="0">
              <a:lnSpc>
                <a:spcPct val="90000"/>
              </a:lnSpc>
              <a:spcBef>
                <a:spcPct val="0"/>
              </a:spcBef>
              <a:spcAft>
                <a:spcPct val="15000"/>
              </a:spcAft>
              <a:buChar char="••"/>
            </a:pPr>
            <a:r>
              <a:rPr lang="en-US" sz="1200" kern="1200" dirty="0"/>
              <a:t>Transmission of the messages is not being tested</a:t>
            </a:r>
          </a:p>
          <a:p>
            <a:pPr marL="166688" lvl="1" indent="-166688" algn="l" defTabSz="533400" rtl="0">
              <a:lnSpc>
                <a:spcPct val="90000"/>
              </a:lnSpc>
              <a:spcBef>
                <a:spcPct val="0"/>
              </a:spcBef>
              <a:spcAft>
                <a:spcPct val="15000"/>
              </a:spcAft>
              <a:buChar char="••"/>
            </a:pPr>
            <a:r>
              <a:rPr lang="en-US" sz="1200" kern="1200" dirty="0"/>
              <a:t>Receiving systems, such as public health registries, are not being certified; however, the receiving system should be capable of processing the data specified in the ONC criterion</a:t>
            </a:r>
          </a:p>
        </p:txBody>
      </p:sp>
      <p:sp>
        <p:nvSpPr>
          <p:cNvPr id="7" name="Freeform 6"/>
          <p:cNvSpPr/>
          <p:nvPr/>
        </p:nvSpPr>
        <p:spPr>
          <a:xfrm>
            <a:off x="390525" y="659752"/>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olidFill>
            <a:schemeClr val="accent1"/>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0020" tIns="115730" rIns="150020" bIns="115730" numCol="1" spcCol="1270" anchor="ctr" anchorCtr="0">
            <a:noAutofit/>
          </a:bodyPr>
          <a:lstStyle/>
          <a:p>
            <a:pPr lvl="0" algn="ctr" defTabSz="800100">
              <a:lnSpc>
                <a:spcPct val="90000"/>
              </a:lnSpc>
              <a:spcAft>
                <a:spcPct val="35000"/>
              </a:spcAft>
            </a:pPr>
            <a:r>
              <a:rPr lang="en-US" sz="1700" kern="1200" dirty="0"/>
              <a:t>Per the ONC </a:t>
            </a:r>
            <a:r>
              <a:rPr lang="en-US" sz="1700" dirty="0"/>
              <a:t>Final Rule (of October 2015), </a:t>
            </a:r>
            <a:r>
              <a:rPr lang="en-US" sz="1700" kern="1200" dirty="0"/>
              <a:t>capabilities of each Health IT Module are tested rather than specific installed instances of </a:t>
            </a:r>
            <a:r>
              <a:rPr lang="en-US" sz="1700" dirty="0"/>
              <a:t>a Health IT Module </a:t>
            </a:r>
            <a:endParaRPr lang="en-US" sz="1700" kern="1200" dirty="0"/>
          </a:p>
        </p:txBody>
      </p:sp>
      <p:sp>
        <p:nvSpPr>
          <p:cNvPr id="8" name="Freeform 7"/>
          <p:cNvSpPr/>
          <p:nvPr/>
        </p:nvSpPr>
        <p:spPr>
          <a:xfrm>
            <a:off x="3397757" y="2578317"/>
            <a:ext cx="534619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Testing encompasses only the specific use case indicated in the Final Rule</a:t>
            </a:r>
          </a:p>
          <a:p>
            <a:pPr marL="166688" lvl="1" indent="-166688" algn="l" defTabSz="533400" rtl="0">
              <a:lnSpc>
                <a:spcPct val="90000"/>
              </a:lnSpc>
              <a:spcBef>
                <a:spcPct val="0"/>
              </a:spcBef>
              <a:spcAft>
                <a:spcPct val="15000"/>
              </a:spcAft>
              <a:buChar char="••"/>
            </a:pPr>
            <a:r>
              <a:rPr lang="en-US" sz="1200" kern="1200" dirty="0"/>
              <a:t>Testing does not attempt to address the entire spectrum of use cases found in practice or specified in implementation guides</a:t>
            </a:r>
          </a:p>
        </p:txBody>
      </p:sp>
      <p:sp>
        <p:nvSpPr>
          <p:cNvPr id="9" name="Freeform 8"/>
          <p:cNvSpPr/>
          <p:nvPr/>
        </p:nvSpPr>
        <p:spPr>
          <a:xfrm>
            <a:off x="390525" y="2411485"/>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olidFill>
            <a:schemeClr val="accent1"/>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kern="1200" dirty="0"/>
              <a:t>Testing focus and scope are narrow</a:t>
            </a:r>
          </a:p>
        </p:txBody>
      </p:sp>
      <p:sp>
        <p:nvSpPr>
          <p:cNvPr id="10" name="Freeform 9"/>
          <p:cNvSpPr/>
          <p:nvPr/>
        </p:nvSpPr>
        <p:spPr>
          <a:xfrm>
            <a:off x="3124201" y="4163218"/>
            <a:ext cx="5619750" cy="1640536"/>
          </a:xfrm>
          <a:custGeom>
            <a:avLst/>
            <a:gdLst>
              <a:gd name="connsiteX0" fmla="*/ 268798 w 1612755"/>
              <a:gd name="connsiteY0" fmla="*/ 0 h 5346192"/>
              <a:gd name="connsiteX1" fmla="*/ 1343957 w 1612755"/>
              <a:gd name="connsiteY1" fmla="*/ 0 h 5346192"/>
              <a:gd name="connsiteX2" fmla="*/ 1612755 w 1612755"/>
              <a:gd name="connsiteY2" fmla="*/ 268798 h 5346192"/>
              <a:gd name="connsiteX3" fmla="*/ 1612755 w 1612755"/>
              <a:gd name="connsiteY3" fmla="*/ 5346192 h 5346192"/>
              <a:gd name="connsiteX4" fmla="*/ 1612755 w 1612755"/>
              <a:gd name="connsiteY4" fmla="*/ 5346192 h 5346192"/>
              <a:gd name="connsiteX5" fmla="*/ 0 w 1612755"/>
              <a:gd name="connsiteY5" fmla="*/ 5346192 h 5346192"/>
              <a:gd name="connsiteX6" fmla="*/ 0 w 1612755"/>
              <a:gd name="connsiteY6" fmla="*/ 5346192 h 5346192"/>
              <a:gd name="connsiteX7" fmla="*/ 0 w 1612755"/>
              <a:gd name="connsiteY7" fmla="*/ 268798 h 5346192"/>
              <a:gd name="connsiteX8" fmla="*/ 268798 w 1612755"/>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55" h="5346192">
                <a:moveTo>
                  <a:pt x="1612755" y="891051"/>
                </a:moveTo>
                <a:lnTo>
                  <a:pt x="1612755" y="4455141"/>
                </a:lnTo>
                <a:cubicBezTo>
                  <a:pt x="1612755" y="4947254"/>
                  <a:pt x="1576451" y="5346190"/>
                  <a:pt x="1531668" y="5346190"/>
                </a:cubicBezTo>
                <a:lnTo>
                  <a:pt x="0" y="5346190"/>
                </a:lnTo>
                <a:lnTo>
                  <a:pt x="0" y="5346190"/>
                </a:lnTo>
                <a:lnTo>
                  <a:pt x="0" y="2"/>
                </a:lnTo>
                <a:lnTo>
                  <a:pt x="0" y="2"/>
                </a:lnTo>
                <a:lnTo>
                  <a:pt x="1531668" y="2"/>
                </a:lnTo>
                <a:cubicBezTo>
                  <a:pt x="1576451" y="2"/>
                  <a:pt x="1612755" y="398938"/>
                  <a:pt x="1612755" y="891051"/>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02553" rIns="326378" bIns="202554" numCol="1" spcCol="1270" anchor="ctr" anchorCtr="0">
            <a:noAutofit/>
          </a:bodyPr>
          <a:lstStyle/>
          <a:p>
            <a:pPr marL="401638" lvl="1" indent="-166688" algn="l" defTabSz="533400" rtl="0">
              <a:lnSpc>
                <a:spcPct val="90000"/>
              </a:lnSpc>
              <a:spcBef>
                <a:spcPct val="0"/>
              </a:spcBef>
              <a:spcAft>
                <a:spcPct val="15000"/>
              </a:spcAft>
              <a:buChar char="••"/>
            </a:pPr>
            <a:r>
              <a:rPr lang="en-US" sz="1200" kern="1200" dirty="0"/>
              <a:t>The NIST test tool assesses the capability of a Health IT Module to use specific data to create </a:t>
            </a:r>
            <a:r>
              <a:rPr lang="en-US" sz="1200" dirty="0"/>
              <a:t>s</a:t>
            </a:r>
            <a:r>
              <a:rPr lang="en-US" sz="1200" kern="1200" dirty="0"/>
              <a:t>yndromic </a:t>
            </a:r>
            <a:r>
              <a:rPr lang="en-US" sz="1200" dirty="0"/>
              <a:t>s</a:t>
            </a:r>
            <a:r>
              <a:rPr lang="en-US" sz="1200" kern="1200" dirty="0"/>
              <a:t>urveillance messages for transmission to public health agencies</a:t>
            </a:r>
          </a:p>
          <a:p>
            <a:pPr marL="401638" lvl="1" indent="-166688" defTabSz="533400">
              <a:lnSpc>
                <a:spcPct val="90000"/>
              </a:lnSpc>
              <a:spcAft>
                <a:spcPct val="15000"/>
              </a:spcAft>
              <a:buChar char="••"/>
            </a:pPr>
            <a:r>
              <a:rPr lang="en-US" sz="1200" kern="1200" dirty="0"/>
              <a:t>The Test Scenarios provided do not cover the full range of use cases specified in the PHIN Messaging Guide; through consultation with CDC </a:t>
            </a:r>
            <a:r>
              <a:rPr lang="en-US" sz="1200" dirty="0"/>
              <a:t>syndromic surveillance experts</a:t>
            </a:r>
            <a:r>
              <a:rPr lang="en-US" sz="1200" kern="1200" dirty="0"/>
              <a:t>, a set of scenarios were selected to be used for testing </a:t>
            </a:r>
          </a:p>
          <a:p>
            <a:pPr marL="401638" lvl="1" indent="-166688" algn="l" defTabSz="533400" rtl="0">
              <a:lnSpc>
                <a:spcPct val="90000"/>
              </a:lnSpc>
              <a:spcBef>
                <a:spcPct val="0"/>
              </a:spcBef>
              <a:spcAft>
                <a:spcPct val="15000"/>
              </a:spcAft>
              <a:buChar char="••"/>
            </a:pPr>
            <a:r>
              <a:rPr lang="en-US" sz="1200" kern="1200" dirty="0"/>
              <a:t>The testing will not demonstrate complete conformance to the implementation guide as it is not practical for ONC certification  testing to be exhaustive</a:t>
            </a:r>
          </a:p>
        </p:txBody>
      </p:sp>
      <p:sp>
        <p:nvSpPr>
          <p:cNvPr id="11" name="Freeform 10"/>
          <p:cNvSpPr/>
          <p:nvPr/>
        </p:nvSpPr>
        <p:spPr>
          <a:xfrm>
            <a:off x="390525" y="4163218"/>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solidFill>
            <a:schemeClr val="accent1"/>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kern="1200" dirty="0"/>
              <a:t>Health IT </a:t>
            </a:r>
            <a:r>
              <a:rPr lang="en-US" dirty="0"/>
              <a:t>M</a:t>
            </a:r>
            <a:r>
              <a:rPr lang="en-US" kern="1200" dirty="0"/>
              <a:t>odule certification testing is driven by the test data</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dirty="0"/>
          </a:p>
        </p:txBody>
      </p:sp>
      <p:sp>
        <p:nvSpPr>
          <p:cNvPr id="12" name="TextBox 11"/>
          <p:cNvSpPr txBox="1"/>
          <p:nvPr/>
        </p:nvSpPr>
        <p:spPr>
          <a:xfrm>
            <a:off x="609599" y="5817513"/>
            <a:ext cx="8134351" cy="369332"/>
          </a:xfrm>
          <a:prstGeom prst="rect">
            <a:avLst/>
          </a:prstGeom>
          <a:noFill/>
        </p:spPr>
        <p:txBody>
          <a:bodyPr wrap="square" rtlCol="0">
            <a:spAutoFit/>
          </a:bodyPr>
          <a:lstStyle/>
          <a:p>
            <a:r>
              <a:rPr lang="en-US" sz="900" dirty="0"/>
              <a:t>The Centers for Disease Control and Prevention (CDC), in collaboration with NIST, developed the test scenarios and test data for the syndromic surveillance testing process</a:t>
            </a:r>
          </a:p>
        </p:txBody>
      </p:sp>
    </p:spTree>
    <p:extLst>
      <p:ext uri="{BB962C8B-B14F-4D97-AF65-F5344CB8AC3E}">
        <p14:creationId xmlns:p14="http://schemas.microsoft.com/office/powerpoint/2010/main" val="1289740100"/>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48933</TotalTime>
  <Words>3347</Words>
  <Application>Microsoft Office PowerPoint</Application>
  <PresentationFormat>On-screen Show (4:3)</PresentationFormat>
  <Paragraphs>392</Paragraphs>
  <Slides>30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ＭＳ Ｐゴシック</vt:lpstr>
      <vt:lpstr>Arial</vt:lpstr>
      <vt:lpstr>Calibri</vt:lpstr>
      <vt:lpstr>Franklin Gothic Demi</vt:lpstr>
      <vt:lpstr>Times New Roman</vt:lpstr>
      <vt:lpstr>Wingdings</vt:lpstr>
      <vt:lpstr>ppt127F.tmp</vt:lpstr>
      <vt:lpstr>ONC Certification Testing  Approach Overview:  Using the HL7 V2 Syndromic Surveillance Test Tool for Testing a Health IT Module</vt:lpstr>
      <vt:lpstr>Purpose</vt:lpstr>
      <vt:lpstr>Table of Contents</vt:lpstr>
      <vt:lpstr>Resources</vt:lpstr>
      <vt:lpstr>ONC Final Rule Criterion – Syndromic Surveillance</vt:lpstr>
      <vt:lpstr>Referenced Standards – Syndromic Surveillance</vt:lpstr>
      <vt:lpstr>Referenced Content Exchange Standards Documents</vt:lpstr>
      <vt:lpstr>http://hl7v2-ss-r2-testing.nist.gov/ </vt:lpstr>
      <vt:lpstr>Scope of ONC Final Rule Criteria and Testing</vt:lpstr>
      <vt:lpstr>ADT Message Types Required by Care Setting</vt:lpstr>
      <vt:lpstr>Out-of-Scope for ONC Final Rule Criteria and Testing</vt:lpstr>
      <vt:lpstr>Out-of-Scope for ONC Final Rule Criteria and Testing (cont’d)</vt:lpstr>
      <vt:lpstr>Derived Conformance Statements / Requirements</vt:lpstr>
      <vt:lpstr>Syndromic Surveillance to Public Health Testing Process</vt:lpstr>
      <vt:lpstr>Testing Workflow Diagram</vt:lpstr>
      <vt:lpstr>Test Scenarios and Test Cases/Steps</vt:lpstr>
      <vt:lpstr>Test Cases and Associated Test Steps</vt:lpstr>
      <vt:lpstr>Test Cases and Associated Test Steps (cont’d)</vt:lpstr>
      <vt:lpstr>Test Data Documents for the Test Cases</vt:lpstr>
      <vt:lpstr>Test Data Documents for the Test Cases (cont’d)</vt:lpstr>
      <vt:lpstr>Test Data Documents for the Test Cases (cont’d)</vt:lpstr>
      <vt:lpstr>Test Data Documents for the Test Cases (cont’d)</vt:lpstr>
      <vt:lpstr>Test Data Categorization and Validation</vt:lpstr>
      <vt:lpstr>Test Data Categorization and Validation (cont’d)</vt:lpstr>
      <vt:lpstr>Test Category Assessment Table (Examples)</vt:lpstr>
      <vt:lpstr>Test Data Validation Examples</vt:lpstr>
      <vt:lpstr>Test Data Validation Examples (cont’d)</vt:lpstr>
      <vt:lpstr>Test Data Validation – Sequencing of Segments</vt:lpstr>
      <vt:lpstr>Example Syndromic Surveillance Test Suite Screen</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 Testing Supplement</dc:title>
  <dc:creator>Rob Snelick</dc:creator>
  <cp:lastModifiedBy>Taylor, Sheryl L. (Fed)</cp:lastModifiedBy>
  <cp:revision>1156</cp:revision>
  <cp:lastPrinted>2015-10-20T17:31:38Z</cp:lastPrinted>
  <dcterms:created xsi:type="dcterms:W3CDTF">2010-05-04T12:43:55Z</dcterms:created>
  <dcterms:modified xsi:type="dcterms:W3CDTF">2024-03-27T22:41:46Z</dcterms:modified>
</cp:coreProperties>
</file>