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63"/>
  </p:notesMasterIdLst>
  <p:sldIdLst>
    <p:sldId id="266" r:id="rId2"/>
    <p:sldId id="267" r:id="rId3"/>
    <p:sldId id="332" r:id="rId4"/>
    <p:sldId id="337" r:id="rId5"/>
    <p:sldId id="343" r:id="rId6"/>
    <p:sldId id="340" r:id="rId7"/>
    <p:sldId id="341" r:id="rId8"/>
    <p:sldId id="339" r:id="rId9"/>
    <p:sldId id="342" r:id="rId10"/>
    <p:sldId id="344" r:id="rId11"/>
    <p:sldId id="350" r:id="rId12"/>
    <p:sldId id="345" r:id="rId13"/>
    <p:sldId id="346" r:id="rId14"/>
    <p:sldId id="347" r:id="rId15"/>
    <p:sldId id="349" r:id="rId16"/>
    <p:sldId id="348" r:id="rId17"/>
    <p:sldId id="336" r:id="rId18"/>
    <p:sldId id="338" r:id="rId19"/>
    <p:sldId id="304" r:id="rId20"/>
    <p:sldId id="271" r:id="rId21"/>
    <p:sldId id="260" r:id="rId22"/>
    <p:sldId id="298" r:id="rId23"/>
    <p:sldId id="284" r:id="rId24"/>
    <p:sldId id="290" r:id="rId25"/>
    <p:sldId id="291" r:id="rId26"/>
    <p:sldId id="262" r:id="rId27"/>
    <p:sldId id="292" r:id="rId28"/>
    <p:sldId id="293" r:id="rId29"/>
    <p:sldId id="275" r:id="rId30"/>
    <p:sldId id="309" r:id="rId31"/>
    <p:sldId id="273" r:id="rId32"/>
    <p:sldId id="312" r:id="rId33"/>
    <p:sldId id="274" r:id="rId34"/>
    <p:sldId id="295" r:id="rId35"/>
    <p:sldId id="317" r:id="rId36"/>
    <p:sldId id="296" r:id="rId37"/>
    <p:sldId id="320" r:id="rId38"/>
    <p:sldId id="305" r:id="rId39"/>
    <p:sldId id="310" r:id="rId40"/>
    <p:sldId id="311" r:id="rId41"/>
    <p:sldId id="318" r:id="rId42"/>
    <p:sldId id="330" r:id="rId43"/>
    <p:sldId id="302" r:id="rId44"/>
    <p:sldId id="301" r:id="rId45"/>
    <p:sldId id="307" r:id="rId46"/>
    <p:sldId id="308" r:id="rId47"/>
    <p:sldId id="314" r:id="rId48"/>
    <p:sldId id="321" r:id="rId49"/>
    <p:sldId id="333" r:id="rId50"/>
    <p:sldId id="334" r:id="rId51"/>
    <p:sldId id="351" r:id="rId52"/>
    <p:sldId id="335" r:id="rId53"/>
    <p:sldId id="322" r:id="rId54"/>
    <p:sldId id="327" r:id="rId55"/>
    <p:sldId id="323" r:id="rId56"/>
    <p:sldId id="329" r:id="rId57"/>
    <p:sldId id="328" r:id="rId58"/>
    <p:sldId id="331" r:id="rId59"/>
    <p:sldId id="324" r:id="rId60"/>
    <p:sldId id="325" r:id="rId61"/>
    <p:sldId id="326" r:id="rId62"/>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CC99"/>
    <a:srgbClr val="99CCFF"/>
    <a:srgbClr val="CCECFF"/>
    <a:srgbClr val="C9D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026" y="114"/>
      </p:cViewPr>
      <p:guideLst>
        <p:guide orient="horz" pos="2352"/>
        <p:guide pos="2880"/>
      </p:guideLst>
    </p:cSldViewPr>
  </p:slideViewPr>
  <p:notesTextViewPr>
    <p:cViewPr>
      <p:scale>
        <a:sx n="1" d="1"/>
        <a:sy n="1" d="1"/>
      </p:scale>
      <p:origin x="0" y="0"/>
    </p:cViewPr>
  </p:notesTextViewPr>
  <p:sorterViewPr>
    <p:cViewPr>
      <p:scale>
        <a:sx n="100" d="100"/>
        <a:sy n="100" d="100"/>
      </p:scale>
      <p:origin x="0" y="126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EDF9C6D8-913B-4B90-B8C0-6B21960DCF22}" type="datetimeFigureOut">
              <a:rPr lang="en-US" smtClean="0"/>
              <a:t>3/16/2016</a:t>
            </a:fld>
            <a:endParaRPr lang="en-US"/>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60A3BF65-9A1F-499C-90EA-5C1D822E5A07}" type="slidenum">
              <a:rPr lang="en-US" smtClean="0"/>
              <a:t>‹#›</a:t>
            </a:fld>
            <a:endParaRPr lang="en-US"/>
          </a:p>
        </p:txBody>
      </p:sp>
    </p:spTree>
    <p:extLst>
      <p:ext uri="{BB962C8B-B14F-4D97-AF65-F5344CB8AC3E}">
        <p14:creationId xmlns:p14="http://schemas.microsoft.com/office/powerpoint/2010/main" val="166430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91516D89-033E-439A-B08A-8BA5E524DB1B}" type="slidenum">
              <a:rPr lang="en-US" smtClean="0">
                <a:solidFill>
                  <a:srgbClr val="000000"/>
                </a:solidFill>
              </a:rPr>
              <a:pPr/>
              <a:t>1</a:t>
            </a:fld>
            <a:endParaRPr lang="en-US" dirty="0" smtClean="0">
              <a:solidFill>
                <a:srgbClr val="000000"/>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391609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91516D89-033E-439A-B08A-8BA5E524DB1B}" type="slidenum">
              <a:rPr lang="en-US" smtClean="0">
                <a:solidFill>
                  <a:srgbClr val="000000"/>
                </a:solidFill>
              </a:rPr>
              <a:pPr/>
              <a:t>49</a:t>
            </a:fld>
            <a:endParaRPr lang="en-US" smtClean="0">
              <a:solidFill>
                <a:srgbClr val="000000"/>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85231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7" descr="option4"/>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1266" name="Rectangle 2"/>
          <p:cNvSpPr>
            <a:spLocks noGrp="1" noChangeArrowheads="1"/>
          </p:cNvSpPr>
          <p:nvPr>
            <p:ph type="ctrTitle"/>
          </p:nvPr>
        </p:nvSpPr>
        <p:spPr>
          <a:xfrm>
            <a:off x="514350" y="2514600"/>
            <a:ext cx="5591175" cy="1019175"/>
          </a:xfrm>
        </p:spPr>
        <p:txBody>
          <a:bodyPr/>
          <a:lstStyle>
            <a:lvl1pPr>
              <a:lnSpc>
                <a:spcPct val="80000"/>
              </a:lnSpc>
              <a:defRPr sz="3800" b="0">
                <a:latin typeface="Franklin Gothic Medium" pitchFamily="34" charset="0"/>
              </a:defRPr>
            </a:lvl1pPr>
          </a:lstStyle>
          <a:p>
            <a:r>
              <a:rPr lang="en-US"/>
              <a:t>Click to edit Master title style</a:t>
            </a:r>
          </a:p>
        </p:txBody>
      </p:sp>
      <p:sp>
        <p:nvSpPr>
          <p:cNvPr id="11267" name="Rectangle 3"/>
          <p:cNvSpPr>
            <a:spLocks noGrp="1" noChangeArrowheads="1"/>
          </p:cNvSpPr>
          <p:nvPr>
            <p:ph type="subTitle" idx="1"/>
          </p:nvPr>
        </p:nvSpPr>
        <p:spPr>
          <a:xfrm>
            <a:off x="514350" y="3535363"/>
            <a:ext cx="4017963" cy="427037"/>
          </a:xfrm>
          <a:ln algn="ctr"/>
        </p:spPr>
        <p:txBody>
          <a:bodyPr wrap="none">
            <a:spAutoFit/>
          </a:bodyPr>
          <a:lstStyle>
            <a:lvl1pPr marL="0" indent="0">
              <a:spcBef>
                <a:spcPct val="0"/>
              </a:spcBef>
              <a:buFontTx/>
              <a:buNone/>
              <a:defRPr i="1">
                <a:solidFill>
                  <a:srgbClr val="012445"/>
                </a:solidFill>
                <a:latin typeface="Franklin Gothic Book" pitchFamily="34" charset="0"/>
              </a:defRPr>
            </a:lvl1pPr>
          </a:lstStyle>
          <a:p>
            <a:r>
              <a:rPr lang="en-US"/>
              <a:t>Click to edit Master subtitle style</a:t>
            </a:r>
          </a:p>
        </p:txBody>
      </p:sp>
    </p:spTree>
    <p:extLst>
      <p:ext uri="{BB962C8B-B14F-4D97-AF65-F5344CB8AC3E}">
        <p14:creationId xmlns:p14="http://schemas.microsoft.com/office/powerpoint/2010/main" val="1196773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xfrm>
            <a:off x="3919538" y="6445250"/>
            <a:ext cx="2133600" cy="476250"/>
          </a:xfrm>
          <a:prstGeom prst="rect">
            <a:avLst/>
          </a:prstGeom>
          <a:ln/>
        </p:spPr>
        <p:txBody>
          <a:bodyPr/>
          <a:lstStyle>
            <a:lvl1pPr>
              <a:defRPr/>
            </a:lvl1pPr>
          </a:lstStyle>
          <a:p>
            <a:pPr>
              <a:defRPr/>
            </a:pPr>
            <a:fld id="{090000D6-F1D6-4ABC-A16C-710C4460787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835365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footer"/>
          <p:cNvPicPr>
            <a:picLocks noChangeAspect="1" noChangeArrowheads="1"/>
          </p:cNvPicPr>
          <p:nvPr/>
        </p:nvPicPr>
        <p:blipFill>
          <a:blip r:embed="rId4" cstate="print"/>
          <a:srcRect/>
          <a:stretch>
            <a:fillRect/>
          </a:stretch>
        </p:blipFill>
        <p:spPr bwMode="auto">
          <a:xfrm>
            <a:off x="0" y="6162675"/>
            <a:ext cx="9144000" cy="695325"/>
          </a:xfrm>
          <a:prstGeom prst="rect">
            <a:avLst/>
          </a:prstGeom>
          <a:noFill/>
          <a:ln w="9525">
            <a:noFill/>
            <a:miter lim="800000"/>
            <a:headEnd/>
            <a:tailEnd/>
          </a:ln>
        </p:spPr>
      </p:pic>
      <p:sp>
        <p:nvSpPr>
          <p:cNvPr id="1027" name="Rectangle 2"/>
          <p:cNvSpPr>
            <a:spLocks noGrp="1" noChangeArrowheads="1"/>
          </p:cNvSpPr>
          <p:nvPr>
            <p:ph type="title"/>
          </p:nvPr>
        </p:nvSpPr>
        <p:spPr bwMode="auto">
          <a:xfrm>
            <a:off x="276225" y="279400"/>
            <a:ext cx="8229600" cy="4572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1028" name="Rectangle 3"/>
          <p:cNvSpPr>
            <a:spLocks noGrp="1" noChangeArrowheads="1"/>
          </p:cNvSpPr>
          <p:nvPr>
            <p:ph type="body" idx="1"/>
          </p:nvPr>
        </p:nvSpPr>
        <p:spPr bwMode="auto">
          <a:xfrm>
            <a:off x="390525" y="831850"/>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levelz</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fontAlgn="base">
              <a:spcBef>
                <a:spcPct val="0"/>
              </a:spcBef>
              <a:spcAft>
                <a:spcPct val="0"/>
              </a:spcAft>
              <a:defRPr/>
            </a:pPr>
            <a:fld id="{41A03635-9795-41F2-BCD4-147B79957516}" type="slidenum">
              <a:rPr lang="en-US" sz="1000" b="1">
                <a:solidFill>
                  <a:srgbClr val="FFFFFF"/>
                </a:solidFill>
              </a:rPr>
              <a:pPr algn="r" fontAlgn="base">
                <a:spcBef>
                  <a:spcPct val="0"/>
                </a:spcBef>
                <a:spcAft>
                  <a:spcPct val="0"/>
                </a:spcAft>
                <a:defRPr/>
              </a:pPr>
              <a:t>‹#›</a:t>
            </a:fld>
            <a:endParaRPr lang="en-US" sz="1000" b="1">
              <a:solidFill>
                <a:srgbClr val="FFFFFF"/>
              </a:solidFill>
            </a:endParaRPr>
          </a:p>
        </p:txBody>
      </p:sp>
    </p:spTree>
    <p:extLst>
      <p:ext uri="{BB962C8B-B14F-4D97-AF65-F5344CB8AC3E}">
        <p14:creationId xmlns:p14="http://schemas.microsoft.com/office/powerpoint/2010/main" val="3473421207"/>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rtl="0" eaLnBrk="0" fontAlgn="base" hangingPunct="0">
        <a:spcBef>
          <a:spcPct val="0"/>
        </a:spcBef>
        <a:spcAft>
          <a:spcPct val="0"/>
        </a:spcAft>
        <a:defRPr sz="2400" b="1">
          <a:solidFill>
            <a:srgbClr val="012445"/>
          </a:solidFill>
          <a:latin typeface="+mj-lt"/>
          <a:ea typeface="+mj-ea"/>
          <a:cs typeface="+mj-cs"/>
        </a:defRPr>
      </a:lvl1pPr>
      <a:lvl2pPr algn="l" rtl="0" eaLnBrk="0" fontAlgn="base" hangingPunct="0">
        <a:spcBef>
          <a:spcPct val="0"/>
        </a:spcBef>
        <a:spcAft>
          <a:spcPct val="0"/>
        </a:spcAft>
        <a:defRPr sz="2400" b="1">
          <a:solidFill>
            <a:srgbClr val="012445"/>
          </a:solidFill>
          <a:latin typeface="Franklin Gothic Demi" pitchFamily="34" charset="0"/>
        </a:defRPr>
      </a:lvl2pPr>
      <a:lvl3pPr algn="l" rtl="0" eaLnBrk="0" fontAlgn="base" hangingPunct="0">
        <a:spcBef>
          <a:spcPct val="0"/>
        </a:spcBef>
        <a:spcAft>
          <a:spcPct val="0"/>
        </a:spcAft>
        <a:defRPr sz="2400" b="1">
          <a:solidFill>
            <a:srgbClr val="012445"/>
          </a:solidFill>
          <a:latin typeface="Franklin Gothic Demi" pitchFamily="34" charset="0"/>
        </a:defRPr>
      </a:lvl3pPr>
      <a:lvl4pPr algn="l" rtl="0" eaLnBrk="0" fontAlgn="base" hangingPunct="0">
        <a:spcBef>
          <a:spcPct val="0"/>
        </a:spcBef>
        <a:spcAft>
          <a:spcPct val="0"/>
        </a:spcAft>
        <a:defRPr sz="2400" b="1">
          <a:solidFill>
            <a:srgbClr val="012445"/>
          </a:solidFill>
          <a:latin typeface="Franklin Gothic Demi" pitchFamily="34" charset="0"/>
        </a:defRPr>
      </a:lvl4pPr>
      <a:lvl5pPr algn="l" rtl="0" eaLnBrk="0" fontAlgn="base" hangingPunct="0">
        <a:spcBef>
          <a:spcPct val="0"/>
        </a:spcBef>
        <a:spcAft>
          <a:spcPct val="0"/>
        </a:spcAft>
        <a:defRPr sz="2400" b="1">
          <a:solidFill>
            <a:srgbClr val="012445"/>
          </a:solidFill>
          <a:latin typeface="Franklin Gothic Demi" pitchFamily="34" charset="0"/>
        </a:defRPr>
      </a:lvl5pPr>
      <a:lvl6pPr marL="457200" algn="l" rtl="0" fontAlgn="base">
        <a:spcBef>
          <a:spcPct val="0"/>
        </a:spcBef>
        <a:spcAft>
          <a:spcPct val="0"/>
        </a:spcAft>
        <a:defRPr sz="2400" b="1">
          <a:solidFill>
            <a:srgbClr val="012445"/>
          </a:solidFill>
          <a:latin typeface="Franklin Gothic Demi" pitchFamily="34" charset="0"/>
        </a:defRPr>
      </a:lvl6pPr>
      <a:lvl7pPr marL="914400" algn="l" rtl="0" fontAlgn="base">
        <a:spcBef>
          <a:spcPct val="0"/>
        </a:spcBef>
        <a:spcAft>
          <a:spcPct val="0"/>
        </a:spcAft>
        <a:defRPr sz="2400" b="1">
          <a:solidFill>
            <a:srgbClr val="012445"/>
          </a:solidFill>
          <a:latin typeface="Franklin Gothic Demi" pitchFamily="34" charset="0"/>
        </a:defRPr>
      </a:lvl7pPr>
      <a:lvl8pPr marL="1371600" algn="l" rtl="0" fontAlgn="base">
        <a:spcBef>
          <a:spcPct val="0"/>
        </a:spcBef>
        <a:spcAft>
          <a:spcPct val="0"/>
        </a:spcAft>
        <a:defRPr sz="2400" b="1">
          <a:solidFill>
            <a:srgbClr val="012445"/>
          </a:solidFill>
          <a:latin typeface="Franklin Gothic Demi" pitchFamily="34" charset="0"/>
        </a:defRPr>
      </a:lvl8pPr>
      <a:lvl9pPr marL="1828800" algn="l" rtl="0" fontAlgn="base">
        <a:spcBef>
          <a:spcPct val="0"/>
        </a:spcBef>
        <a:spcAft>
          <a:spcPct val="0"/>
        </a:spcAft>
        <a:defRPr sz="24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200">
          <a:solidFill>
            <a:schemeClr val="tx1"/>
          </a:solidFill>
          <a:latin typeface="+mn-lt"/>
          <a:ea typeface="+mn-ea"/>
          <a:cs typeface="+mn-cs"/>
        </a:defRPr>
      </a:lvl1pPr>
      <a:lvl2pPr marL="630238" indent="-285750" algn="l" rtl="0" eaLnBrk="0" fontAlgn="base" hangingPunct="0">
        <a:spcBef>
          <a:spcPct val="20000"/>
        </a:spcBef>
        <a:spcAft>
          <a:spcPct val="0"/>
        </a:spcAft>
        <a:buChar char="–"/>
        <a:defRPr>
          <a:solidFill>
            <a:schemeClr val="tx1"/>
          </a:solidFill>
          <a:latin typeface="+mn-lt"/>
        </a:defRPr>
      </a:lvl2pPr>
      <a:lvl3pPr marL="860425" indent="-228600" algn="l" rtl="0" eaLnBrk="0" fontAlgn="base" hangingPunct="0">
        <a:spcBef>
          <a:spcPct val="20000"/>
        </a:spcBef>
        <a:spcAft>
          <a:spcPct val="0"/>
        </a:spcAft>
        <a:buChar char="•"/>
        <a:defRPr sz="1400">
          <a:solidFill>
            <a:schemeClr val="tx1"/>
          </a:solidFill>
          <a:latin typeface="+mn-lt"/>
        </a:defRPr>
      </a:lvl3pPr>
      <a:lvl4pPr marL="1090613" indent="-228600" algn="l" rtl="0" eaLnBrk="0" fontAlgn="base" hangingPunct="0">
        <a:spcBef>
          <a:spcPct val="20000"/>
        </a:spcBef>
        <a:spcAft>
          <a:spcPct val="0"/>
        </a:spcAft>
        <a:buChar char="–"/>
        <a:defRPr sz="1000">
          <a:solidFill>
            <a:schemeClr val="tx1"/>
          </a:solidFill>
          <a:latin typeface="+mn-lt"/>
        </a:defRPr>
      </a:lvl4pPr>
      <a:lvl5pPr marL="1333500" indent="-228600" algn="l" rtl="0" eaLnBrk="0" fontAlgn="base" hangingPunct="0">
        <a:spcBef>
          <a:spcPct val="20000"/>
        </a:spcBef>
        <a:spcAft>
          <a:spcPct val="0"/>
        </a:spcAft>
        <a:buChar char="»"/>
        <a:defRPr sz="1000">
          <a:solidFill>
            <a:schemeClr val="tx1"/>
          </a:solidFill>
          <a:latin typeface="+mn-lt"/>
        </a:defRPr>
      </a:lvl5pPr>
      <a:lvl6pPr marL="1790700" indent="-228600" algn="l" rtl="0" fontAlgn="base">
        <a:spcBef>
          <a:spcPct val="20000"/>
        </a:spcBef>
        <a:spcAft>
          <a:spcPct val="0"/>
        </a:spcAft>
        <a:buChar char="»"/>
        <a:defRPr sz="1000">
          <a:solidFill>
            <a:schemeClr val="tx1"/>
          </a:solidFill>
          <a:latin typeface="+mn-lt"/>
        </a:defRPr>
      </a:lvl6pPr>
      <a:lvl7pPr marL="2247900" indent="-228600" algn="l" rtl="0" fontAlgn="base">
        <a:spcBef>
          <a:spcPct val="20000"/>
        </a:spcBef>
        <a:spcAft>
          <a:spcPct val="0"/>
        </a:spcAft>
        <a:buChar char="»"/>
        <a:defRPr sz="1000">
          <a:solidFill>
            <a:schemeClr val="tx1"/>
          </a:solidFill>
          <a:latin typeface="+mn-lt"/>
        </a:defRPr>
      </a:lvl7pPr>
      <a:lvl8pPr marL="2705100" indent="-228600" algn="l" rtl="0" fontAlgn="base">
        <a:spcBef>
          <a:spcPct val="20000"/>
        </a:spcBef>
        <a:spcAft>
          <a:spcPct val="0"/>
        </a:spcAft>
        <a:buChar char="»"/>
        <a:defRPr sz="1000">
          <a:solidFill>
            <a:schemeClr val="tx1"/>
          </a:solidFill>
          <a:latin typeface="+mn-lt"/>
        </a:defRPr>
      </a:lvl8pPr>
      <a:lvl9pPr marL="3162300" indent="-228600" algn="l" rtl="0" fontAlgn="base">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5" descr="option4"/>
          <p:cNvPicPr>
            <a:picLocks noChangeAspect="1" noChangeArrowheads="1"/>
          </p:cNvPicPr>
          <p:nvPr/>
        </p:nvPicPr>
        <p:blipFill>
          <a:blip r:embed="rId3" cstate="print"/>
          <a:srcRect/>
          <a:stretch>
            <a:fillRect/>
          </a:stretch>
        </p:blipFill>
        <p:spPr bwMode="auto">
          <a:xfrm>
            <a:off x="3578225" y="2141538"/>
            <a:ext cx="5565775" cy="2974975"/>
          </a:xfrm>
          <a:prstGeom prst="rect">
            <a:avLst/>
          </a:prstGeom>
          <a:noFill/>
          <a:ln w="9525">
            <a:noFill/>
            <a:miter lim="800000"/>
            <a:headEnd/>
            <a:tailEnd/>
          </a:ln>
        </p:spPr>
      </p:pic>
      <p:sp>
        <p:nvSpPr>
          <p:cNvPr id="3075" name="Rectangle 18"/>
          <p:cNvSpPr>
            <a:spLocks noChangeArrowheads="1"/>
          </p:cNvSpPr>
          <p:nvPr/>
        </p:nvSpPr>
        <p:spPr bwMode="auto">
          <a:xfrm>
            <a:off x="533400" y="2209800"/>
            <a:ext cx="8248650" cy="1077218"/>
          </a:xfrm>
          <a:prstGeom prst="rect">
            <a:avLst/>
          </a:prstGeom>
          <a:noFill/>
          <a:ln w="9525" algn="ctr">
            <a:noFill/>
            <a:miter lim="800000"/>
            <a:headEnd/>
            <a:tailEnd/>
          </a:ln>
        </p:spPr>
        <p:txBody>
          <a:bodyPr wrap="square">
            <a:spAutoFit/>
          </a:bodyPr>
          <a:lstStyle/>
          <a:p>
            <a:pPr fontAlgn="base">
              <a:lnSpc>
                <a:spcPct val="80000"/>
              </a:lnSpc>
              <a:spcBef>
                <a:spcPct val="0"/>
              </a:spcBef>
              <a:spcAft>
                <a:spcPct val="0"/>
              </a:spcAft>
              <a:defRPr/>
            </a:pPr>
            <a:r>
              <a:rPr lang="en-US" sz="3200" dirty="0" smtClean="0">
                <a:solidFill>
                  <a:srgbClr val="012445"/>
                </a:solidFill>
                <a:latin typeface="Franklin Gothic Medium" pitchFamily="34" charset="0"/>
              </a:rPr>
              <a:t>HL7 V2 Vocabulary Specification</a:t>
            </a:r>
            <a:endParaRPr lang="en-US" sz="3200" dirty="0">
              <a:solidFill>
                <a:srgbClr val="012445"/>
              </a:solidFill>
              <a:latin typeface="Franklin Gothic Medium" pitchFamily="34" charset="0"/>
            </a:endParaRPr>
          </a:p>
          <a:p>
            <a:pPr fontAlgn="base">
              <a:lnSpc>
                <a:spcPct val="80000"/>
              </a:lnSpc>
              <a:spcBef>
                <a:spcPct val="0"/>
              </a:spcBef>
              <a:spcAft>
                <a:spcPct val="0"/>
              </a:spcAft>
              <a:defRPr/>
            </a:pPr>
            <a:r>
              <a:rPr lang="en-US" sz="2400" i="1" dirty="0">
                <a:solidFill>
                  <a:srgbClr val="012445"/>
                </a:solidFill>
              </a:rPr>
              <a:t>V</a:t>
            </a:r>
            <a:r>
              <a:rPr lang="en-US" sz="2400" i="1" dirty="0" smtClean="0">
                <a:solidFill>
                  <a:srgbClr val="012445"/>
                </a:solidFill>
              </a:rPr>
              <a:t>alue Set Classification Proposal</a:t>
            </a:r>
          </a:p>
          <a:p>
            <a:pPr fontAlgn="base">
              <a:lnSpc>
                <a:spcPct val="80000"/>
              </a:lnSpc>
              <a:spcBef>
                <a:spcPct val="0"/>
              </a:spcBef>
              <a:spcAft>
                <a:spcPct val="0"/>
              </a:spcAft>
              <a:defRPr/>
            </a:pPr>
            <a:r>
              <a:rPr lang="en-US" sz="2400" i="1" dirty="0" smtClean="0">
                <a:solidFill>
                  <a:srgbClr val="FF0000"/>
                </a:solidFill>
              </a:rPr>
              <a:t>Draft 11 – Concise Proposal and Specification</a:t>
            </a:r>
            <a:endParaRPr lang="en-US" sz="2400" i="1" dirty="0">
              <a:solidFill>
                <a:srgbClr val="FF0000"/>
              </a:solidFill>
            </a:endParaRPr>
          </a:p>
        </p:txBody>
      </p:sp>
      <p:sp>
        <p:nvSpPr>
          <p:cNvPr id="3076" name="Rectangle 19"/>
          <p:cNvSpPr>
            <a:spLocks noChangeArrowheads="1"/>
          </p:cNvSpPr>
          <p:nvPr/>
        </p:nvSpPr>
        <p:spPr bwMode="auto">
          <a:xfrm>
            <a:off x="533400" y="3276600"/>
            <a:ext cx="6324600" cy="3010055"/>
          </a:xfrm>
          <a:prstGeom prst="rect">
            <a:avLst/>
          </a:prstGeom>
          <a:noFill/>
          <a:ln w="9525" algn="ctr">
            <a:noFill/>
            <a:miter lim="800000"/>
            <a:headEnd/>
            <a:tailEnd/>
          </a:ln>
        </p:spPr>
        <p:txBody>
          <a:bodyPr wrap="square">
            <a:spAutoFit/>
          </a:bodyPr>
          <a:lstStyle/>
          <a:p>
            <a:pPr fontAlgn="base">
              <a:spcBef>
                <a:spcPct val="0"/>
              </a:spcBef>
              <a:spcAft>
                <a:spcPct val="0"/>
              </a:spcAft>
            </a:pPr>
            <a:endParaRPr lang="en-US" sz="800" i="1" dirty="0" smtClean="0">
              <a:solidFill>
                <a:srgbClr val="012445"/>
              </a:solidFill>
              <a:latin typeface="Franklin Gothic Book" pitchFamily="34" charset="0"/>
            </a:endParaRPr>
          </a:p>
          <a:p>
            <a:pPr fontAlgn="base">
              <a:spcBef>
                <a:spcPct val="0"/>
              </a:spcBef>
              <a:spcAft>
                <a:spcPct val="0"/>
              </a:spcAft>
            </a:pPr>
            <a:r>
              <a:rPr lang="en-US" sz="2400" b="1" i="1" dirty="0" smtClean="0">
                <a:solidFill>
                  <a:srgbClr val="012445"/>
                </a:solidFill>
                <a:latin typeface="Franklin Gothic Book" pitchFamily="34" charset="0"/>
              </a:rPr>
              <a:t>Conformance and Guidance for Implementation and Testing (CGIT)</a:t>
            </a:r>
          </a:p>
          <a:p>
            <a:pPr fontAlgn="base">
              <a:spcBef>
                <a:spcPct val="0"/>
              </a:spcBef>
              <a:spcAft>
                <a:spcPct val="0"/>
              </a:spcAft>
            </a:pPr>
            <a:endParaRPr lang="en-US" sz="2200" b="1" i="1" dirty="0" smtClean="0">
              <a:solidFill>
                <a:srgbClr val="012445"/>
              </a:solidFill>
              <a:latin typeface="Franklin Gothic Book" pitchFamily="34" charset="0"/>
            </a:endParaRPr>
          </a:p>
          <a:p>
            <a:pPr fontAlgn="base">
              <a:spcBef>
                <a:spcPct val="0"/>
              </a:spcBef>
              <a:spcAft>
                <a:spcPct val="0"/>
              </a:spcAft>
            </a:pPr>
            <a:r>
              <a:rPr lang="en-US" b="1" i="1" dirty="0" smtClean="0">
                <a:solidFill>
                  <a:srgbClr val="012445"/>
                </a:solidFill>
                <a:latin typeface="Franklin Gothic Book" pitchFamily="34" charset="0"/>
              </a:rPr>
              <a:t>Robert Snelick</a:t>
            </a:r>
          </a:p>
          <a:p>
            <a:pPr fontAlgn="base">
              <a:spcBef>
                <a:spcPct val="0"/>
              </a:spcBef>
              <a:spcAft>
                <a:spcPct val="0"/>
              </a:spcAft>
            </a:pPr>
            <a:r>
              <a:rPr lang="en-US" b="1" i="1" dirty="0" smtClean="0">
                <a:solidFill>
                  <a:srgbClr val="012445"/>
                </a:solidFill>
                <a:latin typeface="Franklin Gothic Book" pitchFamily="34" charset="0"/>
              </a:rPr>
              <a:t>National Institute of Standards and Technology</a:t>
            </a:r>
          </a:p>
          <a:p>
            <a:pPr fontAlgn="base">
              <a:lnSpc>
                <a:spcPct val="140000"/>
              </a:lnSpc>
              <a:spcBef>
                <a:spcPct val="0"/>
              </a:spcBef>
              <a:spcAft>
                <a:spcPct val="0"/>
              </a:spcAft>
            </a:pPr>
            <a:r>
              <a:rPr lang="en-US" b="1" i="1" dirty="0" smtClean="0">
                <a:solidFill>
                  <a:srgbClr val="012445"/>
                </a:solidFill>
                <a:latin typeface="Franklin Gothic Book" pitchFamily="34" charset="0"/>
              </a:rPr>
              <a:t>Last Update: June </a:t>
            </a:r>
            <a:r>
              <a:rPr lang="en-US" b="1" i="1" dirty="0" smtClean="0">
                <a:solidFill>
                  <a:srgbClr val="012445"/>
                </a:solidFill>
                <a:latin typeface="Franklin Gothic Book" pitchFamily="34" charset="0"/>
              </a:rPr>
              <a:t>7th, 2015 </a:t>
            </a:r>
            <a:endParaRPr lang="en-US" b="1" i="1" dirty="0" smtClean="0">
              <a:solidFill>
                <a:srgbClr val="012445"/>
              </a:solidFill>
              <a:latin typeface="Franklin Gothic Book" pitchFamily="34" charset="0"/>
            </a:endParaRPr>
          </a:p>
          <a:p>
            <a:pPr fontAlgn="base">
              <a:lnSpc>
                <a:spcPct val="140000"/>
              </a:lnSpc>
              <a:spcBef>
                <a:spcPct val="0"/>
              </a:spcBef>
              <a:spcAft>
                <a:spcPct val="0"/>
              </a:spcAft>
            </a:pPr>
            <a:r>
              <a:rPr lang="en-US" b="1" i="1" dirty="0" smtClean="0">
                <a:solidFill>
                  <a:srgbClr val="012445"/>
                </a:solidFill>
                <a:latin typeface="Franklin Gothic Book" pitchFamily="34" charset="0"/>
              </a:rPr>
              <a:t>Original Proposal: September 2013</a:t>
            </a:r>
            <a:endParaRPr lang="en-US" b="1" i="1" dirty="0" smtClean="0">
              <a:solidFill>
                <a:srgbClr val="FF0000"/>
              </a:solidFill>
              <a:latin typeface="Franklin Gothic Book" pitchFamily="34" charset="0"/>
            </a:endParaRPr>
          </a:p>
          <a:p>
            <a:pPr fontAlgn="base">
              <a:lnSpc>
                <a:spcPct val="140000"/>
              </a:lnSpc>
              <a:spcBef>
                <a:spcPct val="0"/>
              </a:spcBef>
              <a:spcAft>
                <a:spcPct val="0"/>
              </a:spcAft>
            </a:pPr>
            <a:r>
              <a:rPr lang="en-US" b="1" i="1" dirty="0" smtClean="0">
                <a:solidFill>
                  <a:srgbClr val="012445"/>
                </a:solidFill>
                <a:latin typeface="Franklin Gothic Book" pitchFamily="34" charset="0"/>
              </a:rPr>
              <a:t>Contact: robert.snelick@nist.gov</a:t>
            </a:r>
          </a:p>
        </p:txBody>
      </p:sp>
    </p:spTree>
    <p:extLst>
      <p:ext uri="{BB962C8B-B14F-4D97-AF65-F5344CB8AC3E}">
        <p14:creationId xmlns:p14="http://schemas.microsoft.com/office/powerpoint/2010/main" val="23856294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Set Library Model (NIST Internal)</a:t>
            </a:r>
            <a:endParaRPr lang="en-US" dirty="0"/>
          </a:p>
        </p:txBody>
      </p:sp>
      <p:pic>
        <p:nvPicPr>
          <p:cNvPr id="4" name="Picture 3"/>
          <p:cNvPicPr>
            <a:picLocks noChangeAspect="1"/>
          </p:cNvPicPr>
          <p:nvPr/>
        </p:nvPicPr>
        <p:blipFill>
          <a:blip r:embed="rId2"/>
          <a:stretch>
            <a:fillRect/>
          </a:stretch>
        </p:blipFill>
        <p:spPr>
          <a:xfrm>
            <a:off x="381000" y="838200"/>
            <a:ext cx="8534400" cy="5181600"/>
          </a:xfrm>
          <a:prstGeom prst="rect">
            <a:avLst/>
          </a:prstGeom>
        </p:spPr>
      </p:pic>
    </p:spTree>
    <p:extLst>
      <p:ext uri="{BB962C8B-B14F-4D97-AF65-F5344CB8AC3E}">
        <p14:creationId xmlns:p14="http://schemas.microsoft.com/office/powerpoint/2010/main" val="173642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Generation of Value Set Library</a:t>
            </a:r>
            <a:endParaRPr lang="en-US" dirty="0"/>
          </a:p>
        </p:txBody>
      </p:sp>
      <p:pic>
        <p:nvPicPr>
          <p:cNvPr id="3" name="Picture 2"/>
          <p:cNvPicPr>
            <a:picLocks noChangeAspect="1"/>
          </p:cNvPicPr>
          <p:nvPr/>
        </p:nvPicPr>
        <p:blipFill>
          <a:blip r:embed="rId2"/>
          <a:stretch>
            <a:fillRect/>
          </a:stretch>
        </p:blipFill>
        <p:spPr>
          <a:xfrm>
            <a:off x="463459" y="3352800"/>
            <a:ext cx="8004266" cy="2676525"/>
          </a:xfrm>
          <a:prstGeom prst="rect">
            <a:avLst/>
          </a:prstGeom>
        </p:spPr>
      </p:pic>
      <p:pic>
        <p:nvPicPr>
          <p:cNvPr id="6" name="Picture 5"/>
          <p:cNvPicPr>
            <a:picLocks noChangeAspect="1"/>
          </p:cNvPicPr>
          <p:nvPr/>
        </p:nvPicPr>
        <p:blipFill>
          <a:blip r:embed="rId3"/>
          <a:stretch>
            <a:fillRect/>
          </a:stretch>
        </p:blipFill>
        <p:spPr>
          <a:xfrm>
            <a:off x="314325" y="786220"/>
            <a:ext cx="8153400" cy="2566580"/>
          </a:xfrm>
          <a:prstGeom prst="rect">
            <a:avLst/>
          </a:prstGeom>
        </p:spPr>
      </p:pic>
    </p:spTree>
    <p:extLst>
      <p:ext uri="{BB962C8B-B14F-4D97-AF65-F5344CB8AC3E}">
        <p14:creationId xmlns:p14="http://schemas.microsoft.com/office/powerpoint/2010/main" val="2077756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Value Set Collection</a:t>
            </a:r>
            <a:endParaRPr lang="en-US" dirty="0"/>
          </a:p>
        </p:txBody>
      </p:sp>
      <p:pic>
        <p:nvPicPr>
          <p:cNvPr id="4" name="Picture 3"/>
          <p:cNvPicPr>
            <a:picLocks noChangeAspect="1"/>
          </p:cNvPicPr>
          <p:nvPr/>
        </p:nvPicPr>
        <p:blipFill>
          <a:blip r:embed="rId2"/>
          <a:stretch>
            <a:fillRect/>
          </a:stretch>
        </p:blipFill>
        <p:spPr>
          <a:xfrm>
            <a:off x="152400" y="828040"/>
            <a:ext cx="7419975" cy="1915160"/>
          </a:xfrm>
          <a:prstGeom prst="rect">
            <a:avLst/>
          </a:prstGeom>
        </p:spPr>
      </p:pic>
      <p:pic>
        <p:nvPicPr>
          <p:cNvPr id="5" name="Picture 4"/>
          <p:cNvPicPr>
            <a:picLocks noChangeAspect="1"/>
          </p:cNvPicPr>
          <p:nvPr/>
        </p:nvPicPr>
        <p:blipFill>
          <a:blip r:embed="rId3"/>
          <a:stretch>
            <a:fillRect/>
          </a:stretch>
        </p:blipFill>
        <p:spPr>
          <a:xfrm>
            <a:off x="152400" y="2895600"/>
            <a:ext cx="5029200" cy="2952750"/>
          </a:xfrm>
          <a:prstGeom prst="rect">
            <a:avLst/>
          </a:prstGeom>
        </p:spPr>
      </p:pic>
      <p:pic>
        <p:nvPicPr>
          <p:cNvPr id="6" name="Picture 5"/>
          <p:cNvPicPr>
            <a:picLocks noChangeAspect="1"/>
          </p:cNvPicPr>
          <p:nvPr/>
        </p:nvPicPr>
        <p:blipFill>
          <a:blip r:embed="rId4"/>
          <a:stretch>
            <a:fillRect/>
          </a:stretch>
        </p:blipFill>
        <p:spPr>
          <a:xfrm>
            <a:off x="5257799" y="3581400"/>
            <a:ext cx="3611335" cy="1143000"/>
          </a:xfrm>
          <a:prstGeom prst="rect">
            <a:avLst/>
          </a:prstGeom>
        </p:spPr>
      </p:pic>
    </p:spTree>
    <p:extLst>
      <p:ext uri="{BB962C8B-B14F-4D97-AF65-F5344CB8AC3E}">
        <p14:creationId xmlns:p14="http://schemas.microsoft.com/office/powerpoint/2010/main" val="1451688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Value Set Collection: Value Set Definitions</a:t>
            </a:r>
            <a:endParaRPr lang="en-US" dirty="0"/>
          </a:p>
        </p:txBody>
      </p:sp>
      <p:pic>
        <p:nvPicPr>
          <p:cNvPr id="3" name="Picture 2"/>
          <p:cNvPicPr>
            <a:picLocks noChangeAspect="1"/>
          </p:cNvPicPr>
          <p:nvPr/>
        </p:nvPicPr>
        <p:blipFill>
          <a:blip r:embed="rId2"/>
          <a:stretch>
            <a:fillRect/>
          </a:stretch>
        </p:blipFill>
        <p:spPr>
          <a:xfrm>
            <a:off x="152400" y="824411"/>
            <a:ext cx="8839200" cy="5181600"/>
          </a:xfrm>
          <a:prstGeom prst="rect">
            <a:avLst/>
          </a:prstGeom>
        </p:spPr>
      </p:pic>
      <p:sp>
        <p:nvSpPr>
          <p:cNvPr id="9" name="Rectangular Callout 8"/>
          <p:cNvSpPr/>
          <p:nvPr/>
        </p:nvSpPr>
        <p:spPr bwMode="auto">
          <a:xfrm>
            <a:off x="6172200" y="894981"/>
            <a:ext cx="1066800" cy="280489"/>
          </a:xfrm>
          <a:prstGeom prst="wedgeRectCallout">
            <a:avLst>
              <a:gd name="adj1" fmla="val -69812"/>
              <a:gd name="adj2" fmla="val 153967"/>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dirty="0" smtClean="0">
                <a:ln>
                  <a:noFill/>
                </a:ln>
                <a:solidFill>
                  <a:schemeClr val="tx1"/>
                </a:solidFill>
                <a:effectLst/>
                <a:latin typeface="Arial" charset="0"/>
              </a:rPr>
              <a:t>Open or Closed</a:t>
            </a:r>
            <a:endParaRPr kumimoji="0" lang="en-US" sz="900" b="1" i="0" u="none" strike="noStrike" cap="none" normalizeH="0" baseline="0" dirty="0" smtClean="0">
              <a:ln>
                <a:noFill/>
              </a:ln>
              <a:solidFill>
                <a:schemeClr val="tx1"/>
              </a:solidFill>
              <a:effectLst/>
              <a:latin typeface="Arial" charset="0"/>
            </a:endParaRPr>
          </a:p>
        </p:txBody>
      </p:sp>
      <p:sp>
        <p:nvSpPr>
          <p:cNvPr id="10" name="Rectangular Callout 9"/>
          <p:cNvSpPr/>
          <p:nvPr/>
        </p:nvSpPr>
        <p:spPr bwMode="auto">
          <a:xfrm>
            <a:off x="4098742" y="929183"/>
            <a:ext cx="1190625" cy="208643"/>
          </a:xfrm>
          <a:prstGeom prst="wedgeRectCallout">
            <a:avLst>
              <a:gd name="adj1" fmla="val 91591"/>
              <a:gd name="adj2" fmla="val 374449"/>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dirty="0" smtClean="0">
                <a:ln>
                  <a:noFill/>
                </a:ln>
                <a:solidFill>
                  <a:schemeClr val="tx1"/>
                </a:solidFill>
                <a:effectLst/>
                <a:latin typeface="Arial" charset="0"/>
              </a:rPr>
              <a:t>Static or Dynamic</a:t>
            </a:r>
            <a:endParaRPr kumimoji="0" lang="en-US" sz="900" b="1" i="0" u="none" strike="noStrike" cap="none" normalizeH="0" baseline="0" dirty="0" smtClean="0">
              <a:ln>
                <a:noFill/>
              </a:ln>
              <a:solidFill>
                <a:schemeClr val="tx1"/>
              </a:solidFill>
              <a:effectLst/>
              <a:latin typeface="Arial" charset="0"/>
            </a:endParaRPr>
          </a:p>
        </p:txBody>
      </p:sp>
      <p:sp>
        <p:nvSpPr>
          <p:cNvPr id="11" name="Rectangular Callout 10"/>
          <p:cNvSpPr/>
          <p:nvPr/>
        </p:nvSpPr>
        <p:spPr bwMode="auto">
          <a:xfrm>
            <a:off x="3090453" y="1242597"/>
            <a:ext cx="1481547" cy="309157"/>
          </a:xfrm>
          <a:prstGeom prst="wedgeRectCallout">
            <a:avLst>
              <a:gd name="adj1" fmla="val 135491"/>
              <a:gd name="adj2" fmla="val 217553"/>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900" b="1" dirty="0" smtClean="0">
                <a:latin typeface="Arial" charset="0"/>
              </a:rPr>
              <a:t>Extensional or Intensional or both</a:t>
            </a:r>
            <a:endParaRPr kumimoji="0" lang="en-US" sz="900" b="1" i="0" u="none" strike="noStrike" cap="none" normalizeH="0" baseline="0" dirty="0" smtClean="0">
              <a:ln>
                <a:noFill/>
              </a:ln>
              <a:solidFill>
                <a:schemeClr val="tx1"/>
              </a:solidFill>
              <a:effectLst/>
              <a:latin typeface="Arial" charset="0"/>
            </a:endParaRPr>
          </a:p>
        </p:txBody>
      </p:sp>
      <p:sp>
        <p:nvSpPr>
          <p:cNvPr id="12" name="Rectangular Callout 11"/>
          <p:cNvSpPr/>
          <p:nvPr/>
        </p:nvSpPr>
        <p:spPr bwMode="auto">
          <a:xfrm>
            <a:off x="1648776" y="1801324"/>
            <a:ext cx="3045278" cy="484777"/>
          </a:xfrm>
          <a:prstGeom prst="wedgeRectCallout">
            <a:avLst>
              <a:gd name="adj1" fmla="val 86224"/>
              <a:gd name="adj2" fmla="val 127828"/>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900" b="1" dirty="0" smtClean="0">
                <a:latin typeface="Arial" charset="0"/>
              </a:rPr>
              <a:t>Individual qualifier that when added to the binding root name or value set root OID provides a unique value set identifier (mnemonic and OID)</a:t>
            </a:r>
            <a:endParaRPr kumimoji="0" lang="en-US" sz="900" b="1" i="0" u="none" strike="noStrike" cap="none" normalizeH="0" baseline="0" dirty="0" smtClean="0">
              <a:ln>
                <a:noFill/>
              </a:ln>
              <a:solidFill>
                <a:schemeClr val="tx1"/>
              </a:solidFill>
              <a:effectLst/>
              <a:latin typeface="Arial" charset="0"/>
            </a:endParaRPr>
          </a:p>
        </p:txBody>
      </p:sp>
      <p:sp>
        <p:nvSpPr>
          <p:cNvPr id="13" name="Rectangular Callout 12"/>
          <p:cNvSpPr/>
          <p:nvPr/>
        </p:nvSpPr>
        <p:spPr bwMode="auto">
          <a:xfrm>
            <a:off x="1633536" y="2774531"/>
            <a:ext cx="2892877" cy="637178"/>
          </a:xfrm>
          <a:prstGeom prst="wedgeRectCallout">
            <a:avLst>
              <a:gd name="adj1" fmla="val 94534"/>
              <a:gd name="adj2" fmla="val 20354"/>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900" b="1" dirty="0" smtClean="0">
                <a:latin typeface="Arial" charset="0"/>
              </a:rPr>
              <a:t>Indicates the profile or profile component in which the value set is applicable to. This can be identified as a profile, profile component, or a combination of both.</a:t>
            </a:r>
            <a:endParaRPr kumimoji="0" lang="en-US" sz="900" b="1" i="0" u="none" strike="noStrike" cap="none" normalizeH="0" baseline="0" dirty="0" smtClean="0">
              <a:ln>
                <a:noFill/>
              </a:ln>
              <a:solidFill>
                <a:schemeClr val="tx1"/>
              </a:solidFill>
              <a:effectLst/>
              <a:latin typeface="Arial" charset="0"/>
            </a:endParaRPr>
          </a:p>
        </p:txBody>
      </p:sp>
      <p:sp>
        <p:nvSpPr>
          <p:cNvPr id="14" name="Rectangular Callout 13"/>
          <p:cNvSpPr/>
          <p:nvPr/>
        </p:nvSpPr>
        <p:spPr bwMode="auto">
          <a:xfrm>
            <a:off x="2506434" y="2373913"/>
            <a:ext cx="1190625" cy="274320"/>
          </a:xfrm>
          <a:prstGeom prst="wedgeRectCallout">
            <a:avLst>
              <a:gd name="adj1" fmla="val 226175"/>
              <a:gd name="adj2" fmla="val 163072"/>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900" b="1" dirty="0" smtClean="0">
                <a:latin typeface="Arial" charset="0"/>
              </a:rPr>
              <a:t>Active or inactive</a:t>
            </a:r>
            <a:endParaRPr kumimoji="0" lang="en-US" sz="900" b="1" i="0" u="none" strike="noStrike" cap="none" normalizeH="0" baseline="0" dirty="0" smtClean="0">
              <a:ln>
                <a:noFill/>
              </a:ln>
              <a:solidFill>
                <a:schemeClr val="tx1"/>
              </a:solidFill>
              <a:effectLst/>
              <a:latin typeface="Arial" charset="0"/>
            </a:endParaRPr>
          </a:p>
        </p:txBody>
      </p:sp>
      <p:sp>
        <p:nvSpPr>
          <p:cNvPr id="15" name="Rectangular Callout 14"/>
          <p:cNvSpPr/>
          <p:nvPr/>
        </p:nvSpPr>
        <p:spPr bwMode="auto">
          <a:xfrm>
            <a:off x="2217963" y="3465457"/>
            <a:ext cx="3045278" cy="520324"/>
          </a:xfrm>
          <a:prstGeom prst="wedgeRectCallout">
            <a:avLst>
              <a:gd name="adj1" fmla="val 68208"/>
              <a:gd name="adj2" fmla="val -3231"/>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900" b="1" dirty="0" smtClean="0">
                <a:latin typeface="Arial" charset="0"/>
              </a:rPr>
              <a:t>In combination with the profile, binding indicates the message element in which the value set applies. This may be a the field or data type level.</a:t>
            </a:r>
            <a:endParaRPr kumimoji="0" lang="en-US" sz="900" b="1"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4155505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Set Naming Convention (Mnemonic Name)</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273096852"/>
              </p:ext>
            </p:extLst>
          </p:nvPr>
        </p:nvGraphicFramePr>
        <p:xfrm>
          <a:off x="300174" y="918527"/>
          <a:ext cx="8462825" cy="1854200"/>
        </p:xfrm>
        <a:graphic>
          <a:graphicData uri="http://schemas.openxmlformats.org/drawingml/2006/table">
            <a:tbl>
              <a:tblPr firstRow="1" bandRow="1">
                <a:tableStyleId>{00A15C55-8517-42AA-B614-E9B94910E393}</a:tableStyleId>
              </a:tblPr>
              <a:tblGrid>
                <a:gridCol w="1223826"/>
                <a:gridCol w="1828800"/>
                <a:gridCol w="2025069"/>
                <a:gridCol w="1022931"/>
                <a:gridCol w="2362199"/>
              </a:tblGrid>
              <a:tr h="370840">
                <a:tc>
                  <a:txBody>
                    <a:bodyPr/>
                    <a:lstStyle/>
                    <a:p>
                      <a:r>
                        <a:rPr lang="en-US" sz="1400" dirty="0" smtClean="0"/>
                        <a:t>Convention</a:t>
                      </a:r>
                      <a:endParaRPr lang="en-US" sz="1400" dirty="0"/>
                    </a:p>
                  </a:txBody>
                  <a:tcPr/>
                </a:tc>
                <a:tc>
                  <a:txBody>
                    <a:bodyPr/>
                    <a:lstStyle/>
                    <a:p>
                      <a:r>
                        <a:rPr lang="en-US" sz="1400" dirty="0" smtClean="0"/>
                        <a:t>Root Code System</a:t>
                      </a:r>
                      <a:endParaRPr lang="en-US" sz="1400" dirty="0"/>
                    </a:p>
                  </a:txBody>
                  <a:tcPr/>
                </a:tc>
                <a:tc>
                  <a:txBody>
                    <a:bodyPr/>
                    <a:lstStyle/>
                    <a:p>
                      <a:r>
                        <a:rPr lang="en-US" sz="1400" dirty="0" smtClean="0"/>
                        <a:t>Domain</a:t>
                      </a:r>
                      <a:endParaRPr lang="en-US" sz="1400" dirty="0"/>
                    </a:p>
                  </a:txBody>
                  <a:tcPr/>
                </a:tc>
                <a:tc>
                  <a:txBody>
                    <a:bodyPr/>
                    <a:lstStyle/>
                    <a:p>
                      <a:r>
                        <a:rPr lang="en-US" sz="1400" dirty="0" smtClean="0"/>
                        <a:t>Qualifier</a:t>
                      </a:r>
                      <a:endParaRPr lang="en-US" sz="1400" dirty="0"/>
                    </a:p>
                  </a:txBody>
                  <a:tcPr/>
                </a:tc>
                <a:tc>
                  <a:txBody>
                    <a:bodyPr/>
                    <a:lstStyle/>
                    <a:p>
                      <a:r>
                        <a:rPr lang="en-US" sz="1400" dirty="0" smtClean="0"/>
                        <a:t>Mnemonic Identifier</a:t>
                      </a:r>
                      <a:endParaRPr lang="en-US" sz="1400" dirty="0"/>
                    </a:p>
                  </a:txBody>
                  <a:tcPr/>
                </a:tc>
              </a:tr>
              <a:tr h="370840">
                <a:tc>
                  <a:txBody>
                    <a:bodyPr/>
                    <a:lstStyle/>
                    <a:p>
                      <a:r>
                        <a:rPr lang="en-US" sz="1400" dirty="0" smtClean="0"/>
                        <a:t>Example 1</a:t>
                      </a:r>
                      <a:endParaRPr lang="en-US" sz="1400" dirty="0"/>
                    </a:p>
                  </a:txBody>
                  <a:tcPr/>
                </a:tc>
                <a:tc>
                  <a:txBody>
                    <a:bodyPr/>
                    <a:lstStyle/>
                    <a:p>
                      <a:r>
                        <a:rPr lang="en-US" sz="1400" dirty="0" smtClean="0"/>
                        <a:t>HL70001</a:t>
                      </a:r>
                      <a:endParaRPr lang="en-US" sz="1400" dirty="0"/>
                    </a:p>
                  </a:txBody>
                  <a:tcPr/>
                </a:tc>
                <a:tc>
                  <a:txBody>
                    <a:bodyPr/>
                    <a:lstStyle/>
                    <a:p>
                      <a:r>
                        <a:rPr lang="en-US" sz="1400" dirty="0" smtClean="0"/>
                        <a:t>US_LAB</a:t>
                      </a:r>
                      <a:endParaRPr lang="en-US" sz="1400" dirty="0"/>
                    </a:p>
                  </a:txBody>
                  <a:tcPr/>
                </a:tc>
                <a:tc>
                  <a:txBody>
                    <a:bodyPr/>
                    <a:lstStyle/>
                    <a:p>
                      <a:r>
                        <a:rPr lang="en-US" sz="1400" dirty="0" smtClean="0"/>
                        <a:t>.1</a:t>
                      </a:r>
                      <a:endParaRPr lang="en-US" sz="1400" dirty="0"/>
                    </a:p>
                  </a:txBody>
                  <a:tcPr/>
                </a:tc>
                <a:tc>
                  <a:txBody>
                    <a:bodyPr/>
                    <a:lstStyle/>
                    <a:p>
                      <a:r>
                        <a:rPr lang="en-US" sz="1400" dirty="0" smtClean="0"/>
                        <a:t>HL70001_US_LAB.1</a:t>
                      </a:r>
                      <a:endParaRPr lang="en-US" sz="1400" dirty="0"/>
                    </a:p>
                  </a:txBody>
                  <a:tcPr/>
                </a:tc>
              </a:tr>
              <a:tr h="370840">
                <a:tc>
                  <a:txBody>
                    <a:bodyPr/>
                    <a:lstStyle/>
                    <a:p>
                      <a:r>
                        <a:rPr lang="en-US" sz="1400" dirty="0" smtClean="0"/>
                        <a:t>Example 2</a:t>
                      </a:r>
                      <a:endParaRPr lang="en-US" sz="1400" dirty="0"/>
                    </a:p>
                  </a:txBody>
                  <a:tcPr/>
                </a:tc>
                <a:tc>
                  <a:txBody>
                    <a:bodyPr/>
                    <a:lstStyle/>
                    <a:p>
                      <a:r>
                        <a:rPr lang="en-US" sz="1400" dirty="0" smtClean="0"/>
                        <a:t>HL70001</a:t>
                      </a:r>
                      <a:endParaRPr lang="en-US" sz="1400" dirty="0"/>
                    </a:p>
                  </a:txBody>
                  <a:tcPr/>
                </a:tc>
                <a:tc>
                  <a:txBody>
                    <a:bodyPr/>
                    <a:lstStyle/>
                    <a:p>
                      <a:r>
                        <a:rPr lang="en-US" sz="1400" dirty="0" smtClean="0"/>
                        <a:t>US_IZ</a:t>
                      </a:r>
                      <a:endParaRPr lang="en-US" sz="1400" dirty="0"/>
                    </a:p>
                  </a:txBody>
                  <a:tcPr/>
                </a:tc>
                <a:tc>
                  <a:txBody>
                    <a:bodyPr/>
                    <a:lstStyle/>
                    <a:p>
                      <a:r>
                        <a:rPr lang="en-US" sz="1400" dirty="0" smtClean="0"/>
                        <a:t>.1</a:t>
                      </a:r>
                      <a:endParaRPr lang="en-US" sz="1400" dirty="0"/>
                    </a:p>
                  </a:txBody>
                  <a:tcPr/>
                </a:tc>
                <a:tc>
                  <a:txBody>
                    <a:bodyPr/>
                    <a:lstStyle/>
                    <a:p>
                      <a:r>
                        <a:rPr lang="en-US" sz="1400" dirty="0" smtClean="0"/>
                        <a:t>HL70001_US_IZ.1</a:t>
                      </a:r>
                      <a:endParaRPr lang="en-US" sz="1400" dirty="0"/>
                    </a:p>
                  </a:txBody>
                  <a:tcPr/>
                </a:tc>
              </a:tr>
              <a:tr h="370840">
                <a:tc>
                  <a:txBody>
                    <a:bodyPr/>
                    <a:lstStyle/>
                    <a:p>
                      <a:r>
                        <a:rPr lang="en-US" sz="1400" dirty="0" smtClean="0"/>
                        <a:t>Example 3</a:t>
                      </a:r>
                      <a:endParaRPr lang="en-US" sz="1400" dirty="0"/>
                    </a:p>
                  </a:txBody>
                  <a:tcPr/>
                </a:tc>
                <a:tc>
                  <a:txBody>
                    <a:bodyPr/>
                    <a:lstStyle/>
                    <a:p>
                      <a:r>
                        <a:rPr lang="en-US" sz="1400" dirty="0" smtClean="0"/>
                        <a:t>CVX</a:t>
                      </a:r>
                      <a:endParaRPr lang="en-US" sz="1400" dirty="0"/>
                    </a:p>
                  </a:txBody>
                  <a:tcPr/>
                </a:tc>
                <a:tc>
                  <a:txBody>
                    <a:bodyPr/>
                    <a:lstStyle/>
                    <a:p>
                      <a:r>
                        <a:rPr lang="en-US" sz="1400" dirty="0" smtClean="0"/>
                        <a:t>US_IZ</a:t>
                      </a:r>
                      <a:endParaRPr lang="en-US" sz="1400" dirty="0"/>
                    </a:p>
                  </a:txBody>
                  <a:tcPr/>
                </a:tc>
                <a:tc>
                  <a:txBody>
                    <a:bodyPr/>
                    <a:lstStyle/>
                    <a:p>
                      <a:r>
                        <a:rPr lang="en-US" sz="1400" dirty="0" smtClean="0"/>
                        <a:t>.1</a:t>
                      </a:r>
                      <a:endParaRPr lang="en-US" sz="1400" dirty="0"/>
                    </a:p>
                  </a:txBody>
                  <a:tcPr/>
                </a:tc>
                <a:tc>
                  <a:txBody>
                    <a:bodyPr/>
                    <a:lstStyle/>
                    <a:p>
                      <a:r>
                        <a:rPr lang="en-US" sz="1400" dirty="0" smtClean="0"/>
                        <a:t>CVX_US_IZ.1</a:t>
                      </a:r>
                      <a:endParaRPr lang="en-US" sz="1400" dirty="0"/>
                    </a:p>
                  </a:txBody>
                  <a:tcPr/>
                </a:tc>
              </a:tr>
              <a:tr h="370840">
                <a:tc>
                  <a:txBody>
                    <a:bodyPr/>
                    <a:lstStyle/>
                    <a:p>
                      <a:r>
                        <a:rPr lang="en-US" sz="1400" dirty="0" smtClean="0"/>
                        <a:t>Example 4</a:t>
                      </a:r>
                      <a:endParaRPr lang="en-US" sz="1400" dirty="0"/>
                    </a:p>
                  </a:txBody>
                  <a:tcPr/>
                </a:tc>
                <a:tc>
                  <a:txBody>
                    <a:bodyPr/>
                    <a:lstStyle/>
                    <a:p>
                      <a:r>
                        <a:rPr lang="en-US" sz="1400" dirty="0" smtClean="0"/>
                        <a:t>CVX</a:t>
                      </a:r>
                      <a:endParaRPr lang="en-US" sz="1400" dirty="0"/>
                    </a:p>
                  </a:txBody>
                  <a:tcPr/>
                </a:tc>
                <a:tc>
                  <a:txBody>
                    <a:bodyPr/>
                    <a:lstStyle/>
                    <a:p>
                      <a:r>
                        <a:rPr lang="en-US" sz="1400" dirty="0" smtClean="0"/>
                        <a:t>US_IZ</a:t>
                      </a:r>
                      <a:endParaRPr lang="en-US" sz="1400" dirty="0"/>
                    </a:p>
                  </a:txBody>
                  <a:tcPr/>
                </a:tc>
                <a:tc>
                  <a:txBody>
                    <a:bodyPr/>
                    <a:lstStyle/>
                    <a:p>
                      <a:r>
                        <a:rPr lang="en-US" sz="1400" dirty="0" smtClean="0"/>
                        <a:t>.2</a:t>
                      </a:r>
                      <a:endParaRPr lang="en-US" sz="1400" dirty="0"/>
                    </a:p>
                  </a:txBody>
                  <a:tcPr/>
                </a:tc>
                <a:tc>
                  <a:txBody>
                    <a:bodyPr/>
                    <a:lstStyle/>
                    <a:p>
                      <a:r>
                        <a:rPr lang="en-US" sz="1400" dirty="0" smtClean="0"/>
                        <a:t>CVX_US_IZ.2</a:t>
                      </a:r>
                      <a:endParaRPr lang="en-US" sz="1400" dirty="0"/>
                    </a:p>
                  </a:txBody>
                  <a:tcPr/>
                </a:tc>
              </a:tr>
            </a:tbl>
          </a:graphicData>
        </a:graphic>
      </p:graphicFrame>
      <p:sp>
        <p:nvSpPr>
          <p:cNvPr id="12" name="TextBox 11"/>
          <p:cNvSpPr txBox="1"/>
          <p:nvPr/>
        </p:nvSpPr>
        <p:spPr>
          <a:xfrm>
            <a:off x="271871" y="2895600"/>
            <a:ext cx="8388804" cy="584775"/>
          </a:xfrm>
          <a:prstGeom prst="rect">
            <a:avLst/>
          </a:prstGeom>
          <a:noFill/>
        </p:spPr>
        <p:txBody>
          <a:bodyPr wrap="square" rtlCol="0">
            <a:spAutoFit/>
          </a:bodyPr>
          <a:lstStyle/>
          <a:p>
            <a:r>
              <a:rPr lang="en-US" sz="1600" dirty="0" smtClean="0">
                <a:solidFill>
                  <a:srgbClr val="FF0000"/>
                </a:solidFill>
              </a:rPr>
              <a:t>Notes: </a:t>
            </a:r>
            <a:r>
              <a:rPr lang="en-US" sz="1600" dirty="0" smtClean="0"/>
              <a:t>Use root code system (e.g., HL70001)first so reader quickly identify the concept domain; this convention is consistent with the data type flavor names (e.g., CWE_R).</a:t>
            </a:r>
            <a:endParaRPr lang="en-US" sz="1600" dirty="0"/>
          </a:p>
        </p:txBody>
      </p:sp>
      <p:pic>
        <p:nvPicPr>
          <p:cNvPr id="13" name="Picture 12"/>
          <p:cNvPicPr>
            <a:picLocks noChangeAspect="1"/>
          </p:cNvPicPr>
          <p:nvPr/>
        </p:nvPicPr>
        <p:blipFill>
          <a:blip r:embed="rId2"/>
          <a:stretch>
            <a:fillRect/>
          </a:stretch>
        </p:blipFill>
        <p:spPr>
          <a:xfrm>
            <a:off x="271871" y="3465135"/>
            <a:ext cx="4062413" cy="1487865"/>
          </a:xfrm>
          <a:prstGeom prst="rect">
            <a:avLst/>
          </a:prstGeom>
        </p:spPr>
      </p:pic>
      <p:pic>
        <p:nvPicPr>
          <p:cNvPr id="14" name="Picture 13"/>
          <p:cNvPicPr>
            <a:picLocks noChangeAspect="1"/>
          </p:cNvPicPr>
          <p:nvPr/>
        </p:nvPicPr>
        <p:blipFill>
          <a:blip r:embed="rId3"/>
          <a:stretch>
            <a:fillRect/>
          </a:stretch>
        </p:blipFill>
        <p:spPr>
          <a:xfrm>
            <a:off x="417127" y="4724400"/>
            <a:ext cx="3771900" cy="1376362"/>
          </a:xfrm>
          <a:prstGeom prst="rect">
            <a:avLst/>
          </a:prstGeom>
        </p:spPr>
      </p:pic>
      <p:sp>
        <p:nvSpPr>
          <p:cNvPr id="16" name="TextBox 15"/>
          <p:cNvSpPr txBox="1"/>
          <p:nvPr/>
        </p:nvSpPr>
        <p:spPr>
          <a:xfrm>
            <a:off x="1752600" y="4267200"/>
            <a:ext cx="1219200" cy="246221"/>
          </a:xfrm>
          <a:prstGeom prst="rect">
            <a:avLst/>
          </a:prstGeom>
          <a:noFill/>
          <a:ln w="28575">
            <a:solidFill>
              <a:srgbClr val="C00000"/>
            </a:solidFill>
          </a:ln>
        </p:spPr>
        <p:txBody>
          <a:bodyPr wrap="square" rtlCol="0">
            <a:spAutoFit/>
          </a:bodyPr>
          <a:lstStyle/>
          <a:p>
            <a:endParaRPr lang="en-US" sz="1000" dirty="0"/>
          </a:p>
        </p:txBody>
      </p:sp>
      <p:sp>
        <p:nvSpPr>
          <p:cNvPr id="17" name="TextBox 16"/>
          <p:cNvSpPr txBox="1"/>
          <p:nvPr/>
        </p:nvSpPr>
        <p:spPr>
          <a:xfrm>
            <a:off x="1371600" y="4720046"/>
            <a:ext cx="685800" cy="246221"/>
          </a:xfrm>
          <a:prstGeom prst="rect">
            <a:avLst/>
          </a:prstGeom>
          <a:noFill/>
          <a:ln w="28575">
            <a:solidFill>
              <a:srgbClr val="C00000"/>
            </a:solidFill>
          </a:ln>
        </p:spPr>
        <p:txBody>
          <a:bodyPr wrap="square" rtlCol="0">
            <a:spAutoFit/>
          </a:bodyPr>
          <a:lstStyle/>
          <a:p>
            <a:endParaRPr lang="en-US" sz="1000" dirty="0"/>
          </a:p>
        </p:txBody>
      </p:sp>
      <p:cxnSp>
        <p:nvCxnSpPr>
          <p:cNvPr id="18" name="Straight Arrow Connector 17"/>
          <p:cNvCxnSpPr/>
          <p:nvPr/>
        </p:nvCxnSpPr>
        <p:spPr bwMode="auto">
          <a:xfrm>
            <a:off x="2978331" y="4390310"/>
            <a:ext cx="2279469" cy="25789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a:off x="7848600" y="1985665"/>
            <a:ext cx="807517" cy="252775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0" name="Straight Arrow Connector 19"/>
          <p:cNvCxnSpPr/>
          <p:nvPr/>
        </p:nvCxnSpPr>
        <p:spPr bwMode="auto">
          <a:xfrm>
            <a:off x="2063931" y="4854825"/>
            <a:ext cx="3193869" cy="4354"/>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25" name="TextBox 24"/>
          <p:cNvSpPr txBox="1"/>
          <p:nvPr/>
        </p:nvSpPr>
        <p:spPr>
          <a:xfrm>
            <a:off x="5257800" y="4566157"/>
            <a:ext cx="3725700" cy="307777"/>
          </a:xfrm>
          <a:prstGeom prst="rect">
            <a:avLst/>
          </a:prstGeom>
          <a:noFill/>
        </p:spPr>
        <p:txBody>
          <a:bodyPr wrap="none" rtlCol="0">
            <a:spAutoFit/>
          </a:bodyPr>
          <a:lstStyle/>
          <a:p>
            <a:r>
              <a:rPr lang="en-US" sz="1400" b="1" dirty="0" smtClean="0"/>
              <a:t>HL70001_US_IZ  +  .1  = HL70001_US_IZ.1</a:t>
            </a:r>
            <a:endParaRPr lang="en-US" sz="1400" b="1" dirty="0"/>
          </a:p>
        </p:txBody>
      </p:sp>
      <p:sp>
        <p:nvSpPr>
          <p:cNvPr id="26" name="TextBox 25"/>
          <p:cNvSpPr txBox="1"/>
          <p:nvPr/>
        </p:nvSpPr>
        <p:spPr>
          <a:xfrm>
            <a:off x="6954849" y="4589996"/>
            <a:ext cx="228600" cy="246221"/>
          </a:xfrm>
          <a:prstGeom prst="rect">
            <a:avLst/>
          </a:prstGeom>
          <a:noFill/>
          <a:ln w="28575">
            <a:solidFill>
              <a:srgbClr val="C00000"/>
            </a:solidFill>
          </a:ln>
        </p:spPr>
        <p:txBody>
          <a:bodyPr wrap="square" rtlCol="0">
            <a:spAutoFit/>
          </a:bodyPr>
          <a:lstStyle/>
          <a:p>
            <a:endParaRPr lang="en-US" sz="1000" dirty="0"/>
          </a:p>
        </p:txBody>
      </p:sp>
      <p:sp>
        <p:nvSpPr>
          <p:cNvPr id="27" name="TextBox 26"/>
          <p:cNvSpPr txBox="1"/>
          <p:nvPr/>
        </p:nvSpPr>
        <p:spPr>
          <a:xfrm>
            <a:off x="5288756" y="4595643"/>
            <a:ext cx="1416844" cy="246221"/>
          </a:xfrm>
          <a:prstGeom prst="rect">
            <a:avLst/>
          </a:prstGeom>
          <a:noFill/>
          <a:ln w="28575">
            <a:solidFill>
              <a:srgbClr val="C00000"/>
            </a:solidFill>
          </a:ln>
        </p:spPr>
        <p:txBody>
          <a:bodyPr wrap="square" rtlCol="0">
            <a:spAutoFit/>
          </a:bodyPr>
          <a:lstStyle/>
          <a:p>
            <a:endParaRPr lang="en-US" sz="1000" dirty="0"/>
          </a:p>
        </p:txBody>
      </p:sp>
    </p:spTree>
    <p:extLst>
      <p:ext uri="{BB962C8B-B14F-4D97-AF65-F5344CB8AC3E}">
        <p14:creationId xmlns:p14="http://schemas.microsoft.com/office/powerpoint/2010/main" val="4200449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Set identification Convention (OID)</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3983672128"/>
              </p:ext>
            </p:extLst>
          </p:nvPr>
        </p:nvGraphicFramePr>
        <p:xfrm>
          <a:off x="300174" y="918527"/>
          <a:ext cx="8462825" cy="2001520"/>
        </p:xfrm>
        <a:graphic>
          <a:graphicData uri="http://schemas.openxmlformats.org/drawingml/2006/table">
            <a:tbl>
              <a:tblPr firstRow="1" bandRow="1">
                <a:tableStyleId>{00A15C55-8517-42AA-B614-E9B94910E393}</a:tableStyleId>
              </a:tblPr>
              <a:tblGrid>
                <a:gridCol w="1223826"/>
                <a:gridCol w="1143000"/>
                <a:gridCol w="2438400"/>
                <a:gridCol w="914400"/>
                <a:gridCol w="2743199"/>
              </a:tblGrid>
              <a:tr h="370840">
                <a:tc>
                  <a:txBody>
                    <a:bodyPr/>
                    <a:lstStyle/>
                    <a:p>
                      <a:r>
                        <a:rPr lang="en-US" sz="1400" dirty="0" smtClean="0"/>
                        <a:t>Convention</a:t>
                      </a:r>
                      <a:endParaRPr lang="en-US" sz="1400" dirty="0"/>
                    </a:p>
                  </a:txBody>
                  <a:tcPr/>
                </a:tc>
                <a:tc>
                  <a:txBody>
                    <a:bodyPr/>
                    <a:lstStyle/>
                    <a:p>
                      <a:r>
                        <a:rPr lang="en-US" sz="1400" dirty="0" smtClean="0"/>
                        <a:t>Root Code System</a:t>
                      </a:r>
                      <a:endParaRPr lang="en-US" sz="1400" dirty="0"/>
                    </a:p>
                  </a:txBody>
                  <a:tcPr/>
                </a:tc>
                <a:tc>
                  <a:txBody>
                    <a:bodyPr/>
                    <a:lstStyle/>
                    <a:p>
                      <a:r>
                        <a:rPr lang="en-US" sz="1400" dirty="0" smtClean="0"/>
                        <a:t>Root</a:t>
                      </a:r>
                      <a:r>
                        <a:rPr lang="en-US" sz="1400" baseline="0" dirty="0" smtClean="0"/>
                        <a:t> Code System OID</a:t>
                      </a:r>
                      <a:endParaRPr lang="en-US" sz="1400" dirty="0"/>
                    </a:p>
                  </a:txBody>
                  <a:tcPr/>
                </a:tc>
                <a:tc>
                  <a:txBody>
                    <a:bodyPr/>
                    <a:lstStyle/>
                    <a:p>
                      <a:r>
                        <a:rPr lang="en-US" sz="1400" dirty="0" smtClean="0"/>
                        <a:t>Qualifier</a:t>
                      </a:r>
                      <a:endParaRPr lang="en-US" sz="1400" dirty="0"/>
                    </a:p>
                  </a:txBody>
                  <a:tcPr/>
                </a:tc>
                <a:tc>
                  <a:txBody>
                    <a:bodyPr/>
                    <a:lstStyle/>
                    <a:p>
                      <a:r>
                        <a:rPr lang="en-US" sz="1400" dirty="0" smtClean="0"/>
                        <a:t>Value</a:t>
                      </a:r>
                      <a:r>
                        <a:rPr lang="en-US" sz="1400" baseline="0" dirty="0" smtClean="0"/>
                        <a:t> Set OID</a:t>
                      </a:r>
                      <a:endParaRPr lang="en-US" sz="1400" dirty="0"/>
                    </a:p>
                  </a:txBody>
                  <a:tcPr/>
                </a:tc>
              </a:tr>
              <a:tr h="370840">
                <a:tc>
                  <a:txBody>
                    <a:bodyPr/>
                    <a:lstStyle/>
                    <a:p>
                      <a:r>
                        <a:rPr lang="en-US" sz="1400" dirty="0" smtClean="0"/>
                        <a:t>Example 1</a:t>
                      </a:r>
                      <a:endParaRPr lang="en-US" sz="1400" dirty="0"/>
                    </a:p>
                  </a:txBody>
                  <a:tcPr/>
                </a:tc>
                <a:tc>
                  <a:txBody>
                    <a:bodyPr/>
                    <a:lstStyle/>
                    <a:p>
                      <a:r>
                        <a:rPr lang="en-US" sz="1400" dirty="0" smtClean="0"/>
                        <a:t>HL70001</a:t>
                      </a:r>
                      <a:endParaRPr lang="en-US" sz="1400" dirty="0"/>
                    </a:p>
                  </a:txBody>
                  <a:tcPr/>
                </a:tc>
                <a:tc>
                  <a:txBody>
                    <a:bodyPr/>
                    <a:lstStyle/>
                    <a:p>
                      <a:r>
                        <a:rPr lang="en-US" sz="1400" dirty="0" smtClean="0"/>
                        <a:t>2.16.840.1.113883.12.101</a:t>
                      </a:r>
                      <a:endParaRPr lang="en-US" sz="1400" dirty="0"/>
                    </a:p>
                  </a:txBody>
                  <a:tcPr/>
                </a:tc>
                <a:tc>
                  <a:txBody>
                    <a:bodyPr/>
                    <a:lstStyle/>
                    <a:p>
                      <a:r>
                        <a:rPr lang="en-US" sz="1400" dirty="0" smtClean="0"/>
                        <a:t>.1</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2.16.840.1.113883.12.101.1</a:t>
                      </a:r>
                    </a:p>
                  </a:txBody>
                  <a:tcPr/>
                </a:tc>
              </a:tr>
              <a:tr h="370840">
                <a:tc>
                  <a:txBody>
                    <a:bodyPr/>
                    <a:lstStyle/>
                    <a:p>
                      <a:r>
                        <a:rPr lang="en-US" sz="1400" dirty="0" smtClean="0"/>
                        <a:t>Example 2</a:t>
                      </a:r>
                      <a:endParaRPr lang="en-US" sz="1400" dirty="0"/>
                    </a:p>
                  </a:txBody>
                  <a:tcPr/>
                </a:tc>
                <a:tc>
                  <a:txBody>
                    <a:bodyPr/>
                    <a:lstStyle/>
                    <a:p>
                      <a:r>
                        <a:rPr lang="en-US" sz="1400" dirty="0" smtClean="0"/>
                        <a:t>HL70001</a:t>
                      </a:r>
                      <a:endParaRPr lang="en-US" sz="1400" dirty="0"/>
                    </a:p>
                  </a:txBody>
                  <a:tcPr/>
                </a:tc>
                <a:tc>
                  <a:txBody>
                    <a:bodyPr/>
                    <a:lstStyle/>
                    <a:p>
                      <a:r>
                        <a:rPr lang="en-US" sz="1400" dirty="0" smtClean="0"/>
                        <a:t>2.16.840.1.113883.12.1</a:t>
                      </a:r>
                      <a:endParaRPr lang="en-US" sz="1400" dirty="0"/>
                    </a:p>
                  </a:txBody>
                  <a:tcPr/>
                </a:tc>
                <a:tc>
                  <a:txBody>
                    <a:bodyPr/>
                    <a:lstStyle/>
                    <a:p>
                      <a:r>
                        <a:rPr lang="en-US" sz="1400" dirty="0" smtClean="0"/>
                        <a:t>.1</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2.16.840.1.113883.12.1.1</a:t>
                      </a:r>
                    </a:p>
                  </a:txBody>
                  <a:tcPr/>
                </a:tc>
              </a:tr>
              <a:tr h="370840">
                <a:tc>
                  <a:txBody>
                    <a:bodyPr/>
                    <a:lstStyle/>
                    <a:p>
                      <a:r>
                        <a:rPr lang="en-US" sz="1400" dirty="0" smtClean="0"/>
                        <a:t>Example 3</a:t>
                      </a:r>
                      <a:endParaRPr lang="en-US" sz="1400" dirty="0"/>
                    </a:p>
                  </a:txBody>
                  <a:tcPr/>
                </a:tc>
                <a:tc>
                  <a:txBody>
                    <a:bodyPr/>
                    <a:lstStyle/>
                    <a:p>
                      <a:r>
                        <a:rPr lang="en-US" sz="1400" dirty="0" smtClean="0"/>
                        <a:t>CVX</a:t>
                      </a:r>
                      <a:endParaRPr lang="en-US" sz="1400" dirty="0"/>
                    </a:p>
                  </a:txBody>
                  <a:tcPr/>
                </a:tc>
                <a:tc>
                  <a:txBody>
                    <a:bodyPr/>
                    <a:lstStyle/>
                    <a:p>
                      <a:r>
                        <a:rPr lang="en-US" sz="1400" dirty="0" smtClean="0"/>
                        <a:t>2.16.840.1.113883.12.292</a:t>
                      </a:r>
                      <a:endParaRPr lang="en-US" sz="1400" dirty="0"/>
                    </a:p>
                  </a:txBody>
                  <a:tcPr/>
                </a:tc>
                <a:tc>
                  <a:txBody>
                    <a:bodyPr/>
                    <a:lstStyle/>
                    <a:p>
                      <a:r>
                        <a:rPr lang="en-US" sz="1400" dirty="0" smtClean="0"/>
                        <a:t>.1</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2.16.840.1.113883.12.292.1</a:t>
                      </a:r>
                    </a:p>
                  </a:txBody>
                  <a:tcPr/>
                </a:tc>
              </a:tr>
              <a:tr h="370840">
                <a:tc>
                  <a:txBody>
                    <a:bodyPr/>
                    <a:lstStyle/>
                    <a:p>
                      <a:r>
                        <a:rPr lang="en-US" sz="1400" dirty="0" smtClean="0"/>
                        <a:t>Example 4</a:t>
                      </a:r>
                      <a:endParaRPr lang="en-US" sz="1400" dirty="0"/>
                    </a:p>
                  </a:txBody>
                  <a:tcPr/>
                </a:tc>
                <a:tc>
                  <a:txBody>
                    <a:bodyPr/>
                    <a:lstStyle/>
                    <a:p>
                      <a:r>
                        <a:rPr lang="en-US" sz="1400" dirty="0" smtClean="0"/>
                        <a:t>CVX</a:t>
                      </a:r>
                      <a:endParaRPr lang="en-US" sz="1400" dirty="0"/>
                    </a:p>
                  </a:txBody>
                  <a:tcPr/>
                </a:tc>
                <a:tc>
                  <a:txBody>
                    <a:bodyPr/>
                    <a:lstStyle/>
                    <a:p>
                      <a:r>
                        <a:rPr lang="en-US" sz="1400" dirty="0" smtClean="0"/>
                        <a:t>2.16.840.1.113883.12.292</a:t>
                      </a:r>
                      <a:endParaRPr lang="en-US" sz="1400" dirty="0"/>
                    </a:p>
                  </a:txBody>
                  <a:tcPr/>
                </a:tc>
                <a:tc>
                  <a:txBody>
                    <a:bodyPr/>
                    <a:lstStyle/>
                    <a:p>
                      <a:r>
                        <a:rPr lang="en-US" sz="1400" dirty="0" smtClean="0"/>
                        <a:t>.2</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2.16.840.1.113883.12.292.2</a:t>
                      </a:r>
                    </a:p>
                  </a:txBody>
                  <a:tcPr/>
                </a:tc>
              </a:tr>
            </a:tbl>
          </a:graphicData>
        </a:graphic>
      </p:graphicFrame>
      <p:pic>
        <p:nvPicPr>
          <p:cNvPr id="13" name="Picture 12"/>
          <p:cNvPicPr>
            <a:picLocks noChangeAspect="1"/>
          </p:cNvPicPr>
          <p:nvPr/>
        </p:nvPicPr>
        <p:blipFill>
          <a:blip r:embed="rId2"/>
          <a:stretch>
            <a:fillRect/>
          </a:stretch>
        </p:blipFill>
        <p:spPr>
          <a:xfrm>
            <a:off x="276225" y="3276600"/>
            <a:ext cx="4062413" cy="1487865"/>
          </a:xfrm>
          <a:prstGeom prst="rect">
            <a:avLst/>
          </a:prstGeom>
        </p:spPr>
      </p:pic>
      <p:pic>
        <p:nvPicPr>
          <p:cNvPr id="14" name="Picture 13"/>
          <p:cNvPicPr>
            <a:picLocks noChangeAspect="1"/>
          </p:cNvPicPr>
          <p:nvPr/>
        </p:nvPicPr>
        <p:blipFill>
          <a:blip r:embed="rId3"/>
          <a:stretch>
            <a:fillRect/>
          </a:stretch>
        </p:blipFill>
        <p:spPr>
          <a:xfrm>
            <a:off x="421481" y="4535865"/>
            <a:ext cx="3771900" cy="1376362"/>
          </a:xfrm>
          <a:prstGeom prst="rect">
            <a:avLst/>
          </a:prstGeom>
        </p:spPr>
      </p:pic>
      <p:sp>
        <p:nvSpPr>
          <p:cNvPr id="16" name="TextBox 15"/>
          <p:cNvSpPr txBox="1"/>
          <p:nvPr/>
        </p:nvSpPr>
        <p:spPr>
          <a:xfrm>
            <a:off x="1791594" y="4219976"/>
            <a:ext cx="1219200" cy="246221"/>
          </a:xfrm>
          <a:prstGeom prst="rect">
            <a:avLst/>
          </a:prstGeom>
          <a:noFill/>
          <a:ln w="28575">
            <a:solidFill>
              <a:srgbClr val="C00000"/>
            </a:solidFill>
          </a:ln>
        </p:spPr>
        <p:txBody>
          <a:bodyPr wrap="square" rtlCol="0">
            <a:spAutoFit/>
          </a:bodyPr>
          <a:lstStyle/>
          <a:p>
            <a:endParaRPr lang="en-US" sz="1000" dirty="0"/>
          </a:p>
        </p:txBody>
      </p:sp>
      <p:sp>
        <p:nvSpPr>
          <p:cNvPr id="17" name="TextBox 16"/>
          <p:cNvSpPr txBox="1"/>
          <p:nvPr/>
        </p:nvSpPr>
        <p:spPr>
          <a:xfrm>
            <a:off x="1375954" y="4531511"/>
            <a:ext cx="685800" cy="246221"/>
          </a:xfrm>
          <a:prstGeom prst="rect">
            <a:avLst/>
          </a:prstGeom>
          <a:noFill/>
          <a:ln w="28575">
            <a:solidFill>
              <a:srgbClr val="C00000"/>
            </a:solidFill>
          </a:ln>
        </p:spPr>
        <p:txBody>
          <a:bodyPr wrap="square" rtlCol="0">
            <a:spAutoFit/>
          </a:bodyPr>
          <a:lstStyle/>
          <a:p>
            <a:endParaRPr lang="en-US" sz="1000" dirty="0"/>
          </a:p>
        </p:txBody>
      </p:sp>
      <p:cxnSp>
        <p:nvCxnSpPr>
          <p:cNvPr id="18" name="Straight Arrow Connector 17"/>
          <p:cNvCxnSpPr>
            <a:stCxn id="16" idx="3"/>
          </p:cNvCxnSpPr>
          <p:nvPr/>
        </p:nvCxnSpPr>
        <p:spPr bwMode="auto">
          <a:xfrm>
            <a:off x="3010794" y="4343087"/>
            <a:ext cx="2197084" cy="179511"/>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flipH="1">
            <a:off x="7469269" y="2070260"/>
            <a:ext cx="1138237" cy="315378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0" name="Straight Arrow Connector 19"/>
          <p:cNvCxnSpPr>
            <a:endCxn id="25" idx="1"/>
          </p:cNvCxnSpPr>
          <p:nvPr/>
        </p:nvCxnSpPr>
        <p:spPr bwMode="auto">
          <a:xfrm>
            <a:off x="2068285" y="4666290"/>
            <a:ext cx="3235534" cy="299977"/>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25" name="TextBox 24"/>
          <p:cNvSpPr txBox="1"/>
          <p:nvPr/>
        </p:nvSpPr>
        <p:spPr>
          <a:xfrm>
            <a:off x="5303819" y="4381491"/>
            <a:ext cx="2212209" cy="1169551"/>
          </a:xfrm>
          <a:prstGeom prst="rect">
            <a:avLst/>
          </a:prstGeom>
          <a:noFill/>
        </p:spPr>
        <p:txBody>
          <a:bodyPr wrap="none" rtlCol="0">
            <a:spAutoFit/>
          </a:bodyPr>
          <a:lstStyle/>
          <a:p>
            <a:pPr lvl="0"/>
            <a:r>
              <a:rPr lang="en-US" sz="1400" b="1" dirty="0">
                <a:solidFill>
                  <a:srgbClr val="000000"/>
                </a:solidFill>
              </a:rPr>
              <a:t>2.16.840.1.113883.12.1</a:t>
            </a:r>
          </a:p>
          <a:p>
            <a:pPr lvl="0"/>
            <a:r>
              <a:rPr lang="en-US" sz="1400" b="1" dirty="0" smtClean="0"/>
              <a:t>+</a:t>
            </a:r>
          </a:p>
          <a:p>
            <a:pPr lvl="0"/>
            <a:r>
              <a:rPr lang="en-US" sz="1400" b="1" dirty="0" smtClean="0"/>
              <a:t>.1  </a:t>
            </a:r>
          </a:p>
          <a:p>
            <a:pPr lvl="0"/>
            <a:r>
              <a:rPr lang="en-US" sz="1400" b="1" dirty="0" smtClean="0"/>
              <a:t>= </a:t>
            </a:r>
          </a:p>
          <a:p>
            <a:pPr lvl="0"/>
            <a:r>
              <a:rPr lang="en-US" sz="1400" b="1" dirty="0" smtClean="0">
                <a:solidFill>
                  <a:srgbClr val="000000"/>
                </a:solidFill>
              </a:rPr>
              <a:t>2.16.840.1.113883.12.1.1</a:t>
            </a:r>
            <a:endParaRPr lang="en-US" sz="1400" b="1" dirty="0">
              <a:solidFill>
                <a:srgbClr val="000000"/>
              </a:solidFill>
            </a:endParaRPr>
          </a:p>
        </p:txBody>
      </p:sp>
      <p:sp>
        <p:nvSpPr>
          <p:cNvPr id="26" name="TextBox 25"/>
          <p:cNvSpPr txBox="1"/>
          <p:nvPr/>
        </p:nvSpPr>
        <p:spPr>
          <a:xfrm>
            <a:off x="5319713" y="4843155"/>
            <a:ext cx="228600" cy="246221"/>
          </a:xfrm>
          <a:prstGeom prst="rect">
            <a:avLst/>
          </a:prstGeom>
          <a:noFill/>
          <a:ln w="28575">
            <a:solidFill>
              <a:srgbClr val="C00000"/>
            </a:solidFill>
          </a:ln>
        </p:spPr>
        <p:txBody>
          <a:bodyPr wrap="square" rtlCol="0">
            <a:spAutoFit/>
          </a:bodyPr>
          <a:lstStyle/>
          <a:p>
            <a:endParaRPr lang="en-US" sz="1000" dirty="0"/>
          </a:p>
        </p:txBody>
      </p:sp>
      <p:sp>
        <p:nvSpPr>
          <p:cNvPr id="27" name="TextBox 26"/>
          <p:cNvSpPr txBox="1"/>
          <p:nvPr/>
        </p:nvSpPr>
        <p:spPr>
          <a:xfrm>
            <a:off x="5308172" y="4408511"/>
            <a:ext cx="2058775" cy="246221"/>
          </a:xfrm>
          <a:prstGeom prst="rect">
            <a:avLst/>
          </a:prstGeom>
          <a:noFill/>
          <a:ln w="28575">
            <a:solidFill>
              <a:srgbClr val="C00000"/>
            </a:solidFill>
          </a:ln>
        </p:spPr>
        <p:txBody>
          <a:bodyPr wrap="square" rtlCol="0">
            <a:spAutoFit/>
          </a:bodyPr>
          <a:lstStyle/>
          <a:p>
            <a:endParaRPr lang="en-US" sz="1000" dirty="0"/>
          </a:p>
        </p:txBody>
      </p:sp>
    </p:spTree>
    <p:extLst>
      <p:ext uri="{BB962C8B-B14F-4D97-AF65-F5344CB8AC3E}">
        <p14:creationId xmlns:p14="http://schemas.microsoft.com/office/powerpoint/2010/main" val="3681480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Location</a:t>
            </a:r>
            <a:endParaRPr lang="en-US" dirty="0"/>
          </a:p>
        </p:txBody>
      </p:sp>
      <p:pic>
        <p:nvPicPr>
          <p:cNvPr id="3" name="Picture 2"/>
          <p:cNvPicPr>
            <a:picLocks noChangeAspect="1"/>
          </p:cNvPicPr>
          <p:nvPr/>
        </p:nvPicPr>
        <p:blipFill>
          <a:blip r:embed="rId2"/>
          <a:stretch>
            <a:fillRect/>
          </a:stretch>
        </p:blipFill>
        <p:spPr>
          <a:xfrm>
            <a:off x="276225" y="1066800"/>
            <a:ext cx="8534400" cy="1257300"/>
          </a:xfrm>
          <a:prstGeom prst="rect">
            <a:avLst/>
          </a:prstGeom>
        </p:spPr>
      </p:pic>
      <p:pic>
        <p:nvPicPr>
          <p:cNvPr id="7" name="Picture 6"/>
          <p:cNvPicPr>
            <a:picLocks noChangeAspect="1"/>
          </p:cNvPicPr>
          <p:nvPr/>
        </p:nvPicPr>
        <p:blipFill>
          <a:blip r:embed="rId3"/>
          <a:stretch>
            <a:fillRect/>
          </a:stretch>
        </p:blipFill>
        <p:spPr>
          <a:xfrm>
            <a:off x="276225" y="3352800"/>
            <a:ext cx="8534400" cy="1666875"/>
          </a:xfrm>
          <a:prstGeom prst="rect">
            <a:avLst/>
          </a:prstGeom>
        </p:spPr>
      </p:pic>
    </p:spTree>
    <p:extLst>
      <p:ext uri="{BB962C8B-B14F-4D97-AF65-F5344CB8AC3E}">
        <p14:creationId xmlns:p14="http://schemas.microsoft.com/office/powerpoint/2010/main" val="3409947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 of Spreadsheets to Define Value Sets</a:t>
            </a:r>
            <a:endParaRPr lang="en-US" dirty="0"/>
          </a:p>
        </p:txBody>
      </p:sp>
      <p:grpSp>
        <p:nvGrpSpPr>
          <p:cNvPr id="144" name="Group 143"/>
          <p:cNvGrpSpPr/>
          <p:nvPr/>
        </p:nvGrpSpPr>
        <p:grpSpPr>
          <a:xfrm>
            <a:off x="381000" y="1143000"/>
            <a:ext cx="8229600" cy="1447800"/>
            <a:chOff x="381000" y="1371600"/>
            <a:chExt cx="8229600" cy="1447800"/>
          </a:xfrm>
        </p:grpSpPr>
        <p:sp>
          <p:nvSpPr>
            <p:cNvPr id="4" name="Rectangle 3"/>
            <p:cNvSpPr/>
            <p:nvPr/>
          </p:nvSpPr>
          <p:spPr bwMode="auto">
            <a:xfrm>
              <a:off x="381000" y="1371600"/>
              <a:ext cx="8229600" cy="1447800"/>
            </a:xfrm>
            <a:prstGeom prst="rect">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grpSp>
          <p:nvGrpSpPr>
            <p:cNvPr id="83" name="Group 82"/>
            <p:cNvGrpSpPr/>
            <p:nvPr/>
          </p:nvGrpSpPr>
          <p:grpSpPr>
            <a:xfrm>
              <a:off x="5430362" y="1676399"/>
              <a:ext cx="1295400" cy="1016977"/>
              <a:chOff x="990600" y="3801208"/>
              <a:chExt cx="1295400" cy="1016977"/>
            </a:xfrm>
          </p:grpSpPr>
          <p:sp>
            <p:nvSpPr>
              <p:cNvPr id="5" name="Rectangle 4"/>
              <p:cNvSpPr/>
              <p:nvPr/>
            </p:nvSpPr>
            <p:spPr bwMode="auto">
              <a:xfrm>
                <a:off x="990600" y="3810000"/>
                <a:ext cx="1295400" cy="9906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8" name="Straight Connector 7"/>
              <p:cNvCxnSpPr/>
              <p:nvPr/>
            </p:nvCxnSpPr>
            <p:spPr bwMode="auto">
              <a:xfrm>
                <a:off x="990600" y="3886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990600" y="40386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990600" y="41910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990600" y="43434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a:off x="990600" y="44958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a:off x="990600" y="4648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a:off x="11430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a:off x="1295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14478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a:off x="16002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a:off x="17526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1905000" y="3827585"/>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a:off x="2057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22" name="TextBox 21"/>
            <p:cNvSpPr txBox="1"/>
            <p:nvPr/>
          </p:nvSpPr>
          <p:spPr>
            <a:xfrm>
              <a:off x="647700" y="1459521"/>
              <a:ext cx="1260281" cy="246221"/>
            </a:xfrm>
            <a:prstGeom prst="rect">
              <a:avLst/>
            </a:prstGeom>
            <a:noFill/>
          </p:spPr>
          <p:txBody>
            <a:bodyPr wrap="none" rtlCol="0">
              <a:spAutoFit/>
            </a:bodyPr>
            <a:lstStyle/>
            <a:p>
              <a:r>
                <a:rPr lang="en-US" sz="1000" dirty="0" smtClean="0"/>
                <a:t>HL70001_US_LAB</a:t>
              </a:r>
              <a:endParaRPr lang="en-US" sz="1000" dirty="0"/>
            </a:p>
          </p:txBody>
        </p:sp>
        <p:sp>
          <p:nvSpPr>
            <p:cNvPr id="23" name="TextBox 22"/>
            <p:cNvSpPr txBox="1"/>
            <p:nvPr/>
          </p:nvSpPr>
          <p:spPr>
            <a:xfrm>
              <a:off x="2245687" y="1450693"/>
              <a:ext cx="1260281" cy="246221"/>
            </a:xfrm>
            <a:prstGeom prst="rect">
              <a:avLst/>
            </a:prstGeom>
            <a:noFill/>
          </p:spPr>
          <p:txBody>
            <a:bodyPr wrap="none" rtlCol="0">
              <a:spAutoFit/>
            </a:bodyPr>
            <a:lstStyle/>
            <a:p>
              <a:r>
                <a:rPr lang="en-US" sz="1000" dirty="0" smtClean="0"/>
                <a:t>HL70005_US_LAB</a:t>
              </a:r>
              <a:endParaRPr lang="en-US" sz="1000" dirty="0"/>
            </a:p>
          </p:txBody>
        </p:sp>
        <p:sp>
          <p:nvSpPr>
            <p:cNvPr id="24" name="TextBox 23"/>
            <p:cNvSpPr txBox="1"/>
            <p:nvPr/>
          </p:nvSpPr>
          <p:spPr>
            <a:xfrm>
              <a:off x="3826422" y="1447763"/>
              <a:ext cx="1260281" cy="246221"/>
            </a:xfrm>
            <a:prstGeom prst="rect">
              <a:avLst/>
            </a:prstGeom>
            <a:noFill/>
          </p:spPr>
          <p:txBody>
            <a:bodyPr wrap="none" rtlCol="0">
              <a:spAutoFit/>
            </a:bodyPr>
            <a:lstStyle/>
            <a:p>
              <a:r>
                <a:rPr lang="en-US" sz="1000" dirty="0" smtClean="0"/>
                <a:t>HL70078_US_LAB</a:t>
              </a:r>
              <a:endParaRPr lang="en-US" sz="1000" dirty="0"/>
            </a:p>
          </p:txBody>
        </p:sp>
        <p:sp>
          <p:nvSpPr>
            <p:cNvPr id="25" name="TextBox 24"/>
            <p:cNvSpPr txBox="1"/>
            <p:nvPr/>
          </p:nvSpPr>
          <p:spPr>
            <a:xfrm>
              <a:off x="5416416" y="1443367"/>
              <a:ext cx="1260281" cy="246221"/>
            </a:xfrm>
            <a:prstGeom prst="rect">
              <a:avLst/>
            </a:prstGeom>
            <a:noFill/>
          </p:spPr>
          <p:txBody>
            <a:bodyPr wrap="none" rtlCol="0">
              <a:spAutoFit/>
            </a:bodyPr>
            <a:lstStyle/>
            <a:p>
              <a:r>
                <a:rPr lang="en-US" sz="1000" dirty="0" smtClean="0"/>
                <a:t>HL70203_US_LAB</a:t>
              </a:r>
              <a:endParaRPr lang="en-US" sz="1000" dirty="0"/>
            </a:p>
          </p:txBody>
        </p:sp>
        <p:sp>
          <p:nvSpPr>
            <p:cNvPr id="26" name="TextBox 25"/>
            <p:cNvSpPr txBox="1"/>
            <p:nvPr/>
          </p:nvSpPr>
          <p:spPr>
            <a:xfrm>
              <a:off x="7093219" y="1456555"/>
              <a:ext cx="1135247" cy="246221"/>
            </a:xfrm>
            <a:prstGeom prst="rect">
              <a:avLst/>
            </a:prstGeom>
            <a:noFill/>
          </p:spPr>
          <p:txBody>
            <a:bodyPr wrap="none" rtlCol="0">
              <a:spAutoFit/>
            </a:bodyPr>
            <a:lstStyle/>
            <a:p>
              <a:r>
                <a:rPr lang="en-US" sz="1000" dirty="0" smtClean="0"/>
                <a:t>LONIC_US_LAB</a:t>
              </a:r>
              <a:endParaRPr lang="en-US" sz="1000" dirty="0"/>
            </a:p>
          </p:txBody>
        </p:sp>
        <p:grpSp>
          <p:nvGrpSpPr>
            <p:cNvPr id="84" name="Group 83"/>
            <p:cNvGrpSpPr/>
            <p:nvPr/>
          </p:nvGrpSpPr>
          <p:grpSpPr>
            <a:xfrm>
              <a:off x="3832359" y="1693984"/>
              <a:ext cx="1295400" cy="1016977"/>
              <a:chOff x="990600" y="3801208"/>
              <a:chExt cx="1295400" cy="1016977"/>
            </a:xfrm>
          </p:grpSpPr>
          <p:sp>
            <p:nvSpPr>
              <p:cNvPr id="85" name="Rectangle 84"/>
              <p:cNvSpPr/>
              <p:nvPr/>
            </p:nvSpPr>
            <p:spPr bwMode="auto">
              <a:xfrm>
                <a:off x="990600" y="3810000"/>
                <a:ext cx="1295400" cy="9906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86" name="Straight Connector 85"/>
              <p:cNvCxnSpPr/>
              <p:nvPr/>
            </p:nvCxnSpPr>
            <p:spPr bwMode="auto">
              <a:xfrm>
                <a:off x="990600" y="3886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7" name="Straight Connector 86"/>
              <p:cNvCxnSpPr/>
              <p:nvPr/>
            </p:nvCxnSpPr>
            <p:spPr bwMode="auto">
              <a:xfrm>
                <a:off x="990600" y="40386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8" name="Straight Connector 87"/>
              <p:cNvCxnSpPr/>
              <p:nvPr/>
            </p:nvCxnSpPr>
            <p:spPr bwMode="auto">
              <a:xfrm>
                <a:off x="990600" y="41910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9" name="Straight Connector 88"/>
              <p:cNvCxnSpPr/>
              <p:nvPr/>
            </p:nvCxnSpPr>
            <p:spPr bwMode="auto">
              <a:xfrm>
                <a:off x="990600" y="43434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0" name="Straight Connector 89"/>
              <p:cNvCxnSpPr/>
              <p:nvPr/>
            </p:nvCxnSpPr>
            <p:spPr bwMode="auto">
              <a:xfrm>
                <a:off x="990600" y="44958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1" name="Straight Connector 90"/>
              <p:cNvCxnSpPr/>
              <p:nvPr/>
            </p:nvCxnSpPr>
            <p:spPr bwMode="auto">
              <a:xfrm>
                <a:off x="990600" y="4648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2" name="Straight Connector 91"/>
              <p:cNvCxnSpPr/>
              <p:nvPr/>
            </p:nvCxnSpPr>
            <p:spPr bwMode="auto">
              <a:xfrm>
                <a:off x="11430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3" name="Straight Connector 92"/>
              <p:cNvCxnSpPr/>
              <p:nvPr/>
            </p:nvCxnSpPr>
            <p:spPr bwMode="auto">
              <a:xfrm>
                <a:off x="1295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4" name="Straight Connector 93"/>
              <p:cNvCxnSpPr/>
              <p:nvPr/>
            </p:nvCxnSpPr>
            <p:spPr bwMode="auto">
              <a:xfrm>
                <a:off x="14478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5" name="Straight Connector 94"/>
              <p:cNvCxnSpPr/>
              <p:nvPr/>
            </p:nvCxnSpPr>
            <p:spPr bwMode="auto">
              <a:xfrm>
                <a:off x="16002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6" name="Straight Connector 95"/>
              <p:cNvCxnSpPr/>
              <p:nvPr/>
            </p:nvCxnSpPr>
            <p:spPr bwMode="auto">
              <a:xfrm>
                <a:off x="17526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7" name="Straight Connector 96"/>
              <p:cNvCxnSpPr/>
              <p:nvPr/>
            </p:nvCxnSpPr>
            <p:spPr bwMode="auto">
              <a:xfrm>
                <a:off x="1905000" y="3827585"/>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8" name="Straight Connector 97"/>
              <p:cNvCxnSpPr/>
              <p:nvPr/>
            </p:nvCxnSpPr>
            <p:spPr bwMode="auto">
              <a:xfrm>
                <a:off x="2057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99" name="Group 98"/>
            <p:cNvGrpSpPr/>
            <p:nvPr/>
          </p:nvGrpSpPr>
          <p:grpSpPr>
            <a:xfrm>
              <a:off x="2234355" y="1685192"/>
              <a:ext cx="1295400" cy="1016977"/>
              <a:chOff x="990600" y="3801208"/>
              <a:chExt cx="1295400" cy="1016977"/>
            </a:xfrm>
          </p:grpSpPr>
          <p:sp>
            <p:nvSpPr>
              <p:cNvPr id="100" name="Rectangle 99"/>
              <p:cNvSpPr/>
              <p:nvPr/>
            </p:nvSpPr>
            <p:spPr bwMode="auto">
              <a:xfrm>
                <a:off x="990600" y="3810000"/>
                <a:ext cx="1295400" cy="9906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101" name="Straight Connector 100"/>
              <p:cNvCxnSpPr/>
              <p:nvPr/>
            </p:nvCxnSpPr>
            <p:spPr bwMode="auto">
              <a:xfrm>
                <a:off x="990600" y="3886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2" name="Straight Connector 101"/>
              <p:cNvCxnSpPr/>
              <p:nvPr/>
            </p:nvCxnSpPr>
            <p:spPr bwMode="auto">
              <a:xfrm>
                <a:off x="990600" y="40386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3" name="Straight Connector 102"/>
              <p:cNvCxnSpPr/>
              <p:nvPr/>
            </p:nvCxnSpPr>
            <p:spPr bwMode="auto">
              <a:xfrm>
                <a:off x="990600" y="41910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4" name="Straight Connector 103"/>
              <p:cNvCxnSpPr/>
              <p:nvPr/>
            </p:nvCxnSpPr>
            <p:spPr bwMode="auto">
              <a:xfrm>
                <a:off x="990600" y="43434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5" name="Straight Connector 104"/>
              <p:cNvCxnSpPr/>
              <p:nvPr/>
            </p:nvCxnSpPr>
            <p:spPr bwMode="auto">
              <a:xfrm>
                <a:off x="990600" y="44958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6" name="Straight Connector 105"/>
              <p:cNvCxnSpPr/>
              <p:nvPr/>
            </p:nvCxnSpPr>
            <p:spPr bwMode="auto">
              <a:xfrm>
                <a:off x="990600" y="4648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7" name="Straight Connector 106"/>
              <p:cNvCxnSpPr/>
              <p:nvPr/>
            </p:nvCxnSpPr>
            <p:spPr bwMode="auto">
              <a:xfrm>
                <a:off x="11430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8" name="Straight Connector 107"/>
              <p:cNvCxnSpPr/>
              <p:nvPr/>
            </p:nvCxnSpPr>
            <p:spPr bwMode="auto">
              <a:xfrm>
                <a:off x="1295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9" name="Straight Connector 108"/>
              <p:cNvCxnSpPr/>
              <p:nvPr/>
            </p:nvCxnSpPr>
            <p:spPr bwMode="auto">
              <a:xfrm>
                <a:off x="14478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0" name="Straight Connector 109"/>
              <p:cNvCxnSpPr/>
              <p:nvPr/>
            </p:nvCxnSpPr>
            <p:spPr bwMode="auto">
              <a:xfrm>
                <a:off x="16002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1" name="Straight Connector 110"/>
              <p:cNvCxnSpPr/>
              <p:nvPr/>
            </p:nvCxnSpPr>
            <p:spPr bwMode="auto">
              <a:xfrm>
                <a:off x="17526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2" name="Straight Connector 111"/>
              <p:cNvCxnSpPr/>
              <p:nvPr/>
            </p:nvCxnSpPr>
            <p:spPr bwMode="auto">
              <a:xfrm>
                <a:off x="1905000" y="3827585"/>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3" name="Straight Connector 112"/>
              <p:cNvCxnSpPr/>
              <p:nvPr/>
            </p:nvCxnSpPr>
            <p:spPr bwMode="auto">
              <a:xfrm>
                <a:off x="2057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114" name="Group 113"/>
            <p:cNvGrpSpPr/>
            <p:nvPr/>
          </p:nvGrpSpPr>
          <p:grpSpPr>
            <a:xfrm>
              <a:off x="647700" y="1696914"/>
              <a:ext cx="1295400" cy="1016977"/>
              <a:chOff x="990600" y="3801208"/>
              <a:chExt cx="1295400" cy="1016977"/>
            </a:xfrm>
          </p:grpSpPr>
          <p:sp>
            <p:nvSpPr>
              <p:cNvPr id="115" name="Rectangle 114"/>
              <p:cNvSpPr/>
              <p:nvPr/>
            </p:nvSpPr>
            <p:spPr bwMode="auto">
              <a:xfrm>
                <a:off x="990600" y="3810000"/>
                <a:ext cx="1295400" cy="9906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116" name="Straight Connector 115"/>
              <p:cNvCxnSpPr/>
              <p:nvPr/>
            </p:nvCxnSpPr>
            <p:spPr bwMode="auto">
              <a:xfrm>
                <a:off x="990600" y="3886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7" name="Straight Connector 116"/>
              <p:cNvCxnSpPr/>
              <p:nvPr/>
            </p:nvCxnSpPr>
            <p:spPr bwMode="auto">
              <a:xfrm>
                <a:off x="990600" y="40386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8" name="Straight Connector 117"/>
              <p:cNvCxnSpPr/>
              <p:nvPr/>
            </p:nvCxnSpPr>
            <p:spPr bwMode="auto">
              <a:xfrm>
                <a:off x="990600" y="41910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9" name="Straight Connector 118"/>
              <p:cNvCxnSpPr/>
              <p:nvPr/>
            </p:nvCxnSpPr>
            <p:spPr bwMode="auto">
              <a:xfrm>
                <a:off x="990600" y="43434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0" name="Straight Connector 119"/>
              <p:cNvCxnSpPr/>
              <p:nvPr/>
            </p:nvCxnSpPr>
            <p:spPr bwMode="auto">
              <a:xfrm>
                <a:off x="990600" y="44958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1" name="Straight Connector 120"/>
              <p:cNvCxnSpPr/>
              <p:nvPr/>
            </p:nvCxnSpPr>
            <p:spPr bwMode="auto">
              <a:xfrm>
                <a:off x="990600" y="4648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2" name="Straight Connector 121"/>
              <p:cNvCxnSpPr/>
              <p:nvPr/>
            </p:nvCxnSpPr>
            <p:spPr bwMode="auto">
              <a:xfrm>
                <a:off x="11430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3" name="Straight Connector 122"/>
              <p:cNvCxnSpPr/>
              <p:nvPr/>
            </p:nvCxnSpPr>
            <p:spPr bwMode="auto">
              <a:xfrm>
                <a:off x="1295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4" name="Straight Connector 123"/>
              <p:cNvCxnSpPr/>
              <p:nvPr/>
            </p:nvCxnSpPr>
            <p:spPr bwMode="auto">
              <a:xfrm>
                <a:off x="14478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5" name="Straight Connector 124"/>
              <p:cNvCxnSpPr/>
              <p:nvPr/>
            </p:nvCxnSpPr>
            <p:spPr bwMode="auto">
              <a:xfrm>
                <a:off x="16002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6" name="Straight Connector 125"/>
              <p:cNvCxnSpPr/>
              <p:nvPr/>
            </p:nvCxnSpPr>
            <p:spPr bwMode="auto">
              <a:xfrm>
                <a:off x="17526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7" name="Straight Connector 126"/>
              <p:cNvCxnSpPr/>
              <p:nvPr/>
            </p:nvCxnSpPr>
            <p:spPr bwMode="auto">
              <a:xfrm>
                <a:off x="1905000" y="3827585"/>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8" name="Straight Connector 127"/>
              <p:cNvCxnSpPr/>
              <p:nvPr/>
            </p:nvCxnSpPr>
            <p:spPr bwMode="auto">
              <a:xfrm>
                <a:off x="2057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129" name="Group 128"/>
            <p:cNvGrpSpPr/>
            <p:nvPr/>
          </p:nvGrpSpPr>
          <p:grpSpPr>
            <a:xfrm>
              <a:off x="7041292" y="1661745"/>
              <a:ext cx="1295400" cy="1016977"/>
              <a:chOff x="990600" y="3801208"/>
              <a:chExt cx="1295400" cy="1016977"/>
            </a:xfrm>
          </p:grpSpPr>
          <p:sp>
            <p:nvSpPr>
              <p:cNvPr id="130" name="Rectangle 129"/>
              <p:cNvSpPr/>
              <p:nvPr/>
            </p:nvSpPr>
            <p:spPr bwMode="auto">
              <a:xfrm>
                <a:off x="990600" y="3810000"/>
                <a:ext cx="1295400" cy="9906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131" name="Straight Connector 130"/>
              <p:cNvCxnSpPr/>
              <p:nvPr/>
            </p:nvCxnSpPr>
            <p:spPr bwMode="auto">
              <a:xfrm>
                <a:off x="990600" y="3886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2" name="Straight Connector 131"/>
              <p:cNvCxnSpPr/>
              <p:nvPr/>
            </p:nvCxnSpPr>
            <p:spPr bwMode="auto">
              <a:xfrm>
                <a:off x="990600" y="40386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3" name="Straight Connector 132"/>
              <p:cNvCxnSpPr/>
              <p:nvPr/>
            </p:nvCxnSpPr>
            <p:spPr bwMode="auto">
              <a:xfrm>
                <a:off x="990600" y="41910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4" name="Straight Connector 133"/>
              <p:cNvCxnSpPr/>
              <p:nvPr/>
            </p:nvCxnSpPr>
            <p:spPr bwMode="auto">
              <a:xfrm>
                <a:off x="990600" y="43434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5" name="Straight Connector 134"/>
              <p:cNvCxnSpPr/>
              <p:nvPr/>
            </p:nvCxnSpPr>
            <p:spPr bwMode="auto">
              <a:xfrm>
                <a:off x="990600" y="44958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6" name="Straight Connector 135"/>
              <p:cNvCxnSpPr/>
              <p:nvPr/>
            </p:nvCxnSpPr>
            <p:spPr bwMode="auto">
              <a:xfrm>
                <a:off x="990600" y="4648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7" name="Straight Connector 136"/>
              <p:cNvCxnSpPr/>
              <p:nvPr/>
            </p:nvCxnSpPr>
            <p:spPr bwMode="auto">
              <a:xfrm>
                <a:off x="11430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8" name="Straight Connector 137"/>
              <p:cNvCxnSpPr/>
              <p:nvPr/>
            </p:nvCxnSpPr>
            <p:spPr bwMode="auto">
              <a:xfrm>
                <a:off x="1295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9" name="Straight Connector 138"/>
              <p:cNvCxnSpPr/>
              <p:nvPr/>
            </p:nvCxnSpPr>
            <p:spPr bwMode="auto">
              <a:xfrm>
                <a:off x="14478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0" name="Straight Connector 139"/>
              <p:cNvCxnSpPr/>
              <p:nvPr/>
            </p:nvCxnSpPr>
            <p:spPr bwMode="auto">
              <a:xfrm>
                <a:off x="16002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1" name="Straight Connector 140"/>
              <p:cNvCxnSpPr/>
              <p:nvPr/>
            </p:nvCxnSpPr>
            <p:spPr bwMode="auto">
              <a:xfrm>
                <a:off x="17526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2" name="Straight Connector 141"/>
              <p:cNvCxnSpPr/>
              <p:nvPr/>
            </p:nvCxnSpPr>
            <p:spPr bwMode="auto">
              <a:xfrm>
                <a:off x="1905000" y="3827585"/>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3" name="Straight Connector 142"/>
              <p:cNvCxnSpPr/>
              <p:nvPr/>
            </p:nvCxnSpPr>
            <p:spPr bwMode="auto">
              <a:xfrm>
                <a:off x="2057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sp>
        <p:nvSpPr>
          <p:cNvPr id="145" name="TextBox 144"/>
          <p:cNvSpPr txBox="1"/>
          <p:nvPr/>
        </p:nvSpPr>
        <p:spPr>
          <a:xfrm>
            <a:off x="290068" y="836666"/>
            <a:ext cx="5597494" cy="307777"/>
          </a:xfrm>
          <a:prstGeom prst="rect">
            <a:avLst/>
          </a:prstGeom>
          <a:noFill/>
        </p:spPr>
        <p:txBody>
          <a:bodyPr wrap="none" rtlCol="0">
            <a:spAutoFit/>
          </a:bodyPr>
          <a:lstStyle/>
          <a:p>
            <a:r>
              <a:rPr lang="en-US" sz="1400" dirty="0" smtClean="0"/>
              <a:t>Value Set Spreadsheet Package for US LAB Implementation Guides</a:t>
            </a:r>
            <a:endParaRPr lang="en-US" sz="1400" dirty="0"/>
          </a:p>
        </p:txBody>
      </p:sp>
      <p:pic>
        <p:nvPicPr>
          <p:cNvPr id="147" name="Picture 146"/>
          <p:cNvPicPr>
            <a:picLocks noChangeAspect="1"/>
          </p:cNvPicPr>
          <p:nvPr/>
        </p:nvPicPr>
        <p:blipFill>
          <a:blip r:embed="rId2"/>
          <a:stretch>
            <a:fillRect/>
          </a:stretch>
        </p:blipFill>
        <p:spPr>
          <a:xfrm>
            <a:off x="1944209" y="2776924"/>
            <a:ext cx="6676932" cy="3382109"/>
          </a:xfrm>
          <a:prstGeom prst="rect">
            <a:avLst/>
          </a:prstGeom>
        </p:spPr>
      </p:pic>
      <p:cxnSp>
        <p:nvCxnSpPr>
          <p:cNvPr id="149" name="Straight Connector 148"/>
          <p:cNvCxnSpPr/>
          <p:nvPr/>
        </p:nvCxnSpPr>
        <p:spPr bwMode="auto">
          <a:xfrm>
            <a:off x="1943100" y="2447191"/>
            <a:ext cx="1205655" cy="32973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1" name="Straight Connector 150"/>
          <p:cNvCxnSpPr/>
          <p:nvPr/>
        </p:nvCxnSpPr>
        <p:spPr bwMode="auto">
          <a:xfrm>
            <a:off x="643686" y="2493342"/>
            <a:ext cx="1311551" cy="352645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2724460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Sets are Bound to a Specific Message Element</a:t>
            </a:r>
            <a:endParaRPr lang="en-US" dirty="0"/>
          </a:p>
        </p:txBody>
      </p:sp>
      <p:sp>
        <p:nvSpPr>
          <p:cNvPr id="145" name="TextBox 144"/>
          <p:cNvSpPr txBox="1"/>
          <p:nvPr/>
        </p:nvSpPr>
        <p:spPr>
          <a:xfrm>
            <a:off x="290068" y="836666"/>
            <a:ext cx="5597494" cy="307777"/>
          </a:xfrm>
          <a:prstGeom prst="rect">
            <a:avLst/>
          </a:prstGeom>
          <a:noFill/>
        </p:spPr>
        <p:txBody>
          <a:bodyPr wrap="none" rtlCol="0">
            <a:spAutoFit/>
          </a:bodyPr>
          <a:lstStyle/>
          <a:p>
            <a:r>
              <a:rPr lang="en-US" sz="1400" dirty="0" smtClean="0"/>
              <a:t>Value Set Spreadsheet Package for US LAB Implementation Guides</a:t>
            </a:r>
            <a:endParaRPr lang="en-US" sz="1400" dirty="0"/>
          </a:p>
        </p:txBody>
      </p:sp>
      <p:graphicFrame>
        <p:nvGraphicFramePr>
          <p:cNvPr id="3" name="Table 2"/>
          <p:cNvGraphicFramePr>
            <a:graphicFrameLocks noGrp="1"/>
          </p:cNvGraphicFramePr>
          <p:nvPr>
            <p:extLst>
              <p:ext uri="{D42A27DB-BD31-4B8C-83A1-F6EECF244321}">
                <p14:modId xmlns:p14="http://schemas.microsoft.com/office/powerpoint/2010/main" val="353924163"/>
              </p:ext>
            </p:extLst>
          </p:nvPr>
        </p:nvGraphicFramePr>
        <p:xfrm>
          <a:off x="276225" y="1371600"/>
          <a:ext cx="8186356" cy="1717040"/>
        </p:xfrm>
        <a:graphic>
          <a:graphicData uri="http://schemas.openxmlformats.org/drawingml/2006/table">
            <a:tbl>
              <a:tblPr/>
              <a:tblGrid>
                <a:gridCol w="550248"/>
                <a:gridCol w="1417172"/>
                <a:gridCol w="629854"/>
                <a:gridCol w="708586"/>
                <a:gridCol w="1102245"/>
                <a:gridCol w="1023513"/>
                <a:gridCol w="1495904"/>
                <a:gridCol w="1258834"/>
              </a:tblGrid>
              <a:tr h="231775">
                <a:tc gridSpan="8">
                  <a:txBody>
                    <a:bodyPr/>
                    <a:lstStyle/>
                    <a:p>
                      <a:pPr marL="0" marR="0" algn="ctr">
                        <a:spcBef>
                          <a:spcPts val="0"/>
                        </a:spcBef>
                        <a:spcAft>
                          <a:spcPts val="0"/>
                        </a:spcAft>
                      </a:pPr>
                      <a:r>
                        <a:rPr lang="fr-FR" sz="1200">
                          <a:effectLst/>
                          <a:latin typeface="Times New Roman" panose="02020603050405020304" pitchFamily="18" charset="0"/>
                          <a:ea typeface="Times New Roman" panose="02020603050405020304" pitchFamily="18" charset="0"/>
                        </a:rPr>
                        <a:t>Patient Identification Segment (PID)</a:t>
                      </a:r>
                      <a:endParaRPr lang="en-US" sz="1200">
                        <a:effectLst/>
                        <a:latin typeface="Times New Roman" panose="02020603050405020304" pitchFamily="18" charset="0"/>
                        <a:ea typeface="Times New Roman" panose="02020603050405020304" pitchFamily="18" charset="0"/>
                      </a:endParaRPr>
                    </a:p>
                  </a:txBody>
                  <a:tcPr marL="36830" marR="3683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31775">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Seq</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Element Name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DT</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Usage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Cardinality</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Value Set</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Conformance Binding</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Comments</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r>
              <a:tr h="205740">
                <a:tc>
                  <a:txBody>
                    <a:bodyPr/>
                    <a:lstStyle/>
                    <a:p>
                      <a:pPr marL="0" marR="0" algn="just">
                        <a:spcBef>
                          <a:spcPts val="0"/>
                        </a:spcBef>
                        <a:spcAft>
                          <a:spcPts val="0"/>
                        </a:spcAft>
                      </a:pPr>
                      <a:r>
                        <a:rPr lang="en-US" sz="1200" dirty="0">
                          <a:effectLst/>
                          <a:latin typeface="Times New Roman" panose="02020603050405020304" pitchFamily="18" charset="0"/>
                          <a:ea typeface="Times New Roman" panose="02020603050405020304" pitchFamily="18" charset="0"/>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12090">
                <a:tc>
                  <a:txBody>
                    <a:bodyPr/>
                    <a:lstStyle/>
                    <a:p>
                      <a:pPr marL="0" marR="0" algn="just">
                        <a:spcBef>
                          <a:spcPts val="0"/>
                        </a:spcBef>
                        <a:spcAft>
                          <a:spcPts val="0"/>
                        </a:spcAft>
                      </a:pPr>
                      <a:r>
                        <a:rPr lang="en-US" sz="1200" dirty="0">
                          <a:effectLst/>
                          <a:latin typeface="Times New Roman" panose="02020603050405020304" pitchFamily="18" charset="0"/>
                          <a:ea typeface="Times New Roman" panose="02020603050405020304" pitchFamily="18" charset="0"/>
                        </a:rPr>
                        <a:t>8</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Administrative Sex</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IS</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R</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[1..1]</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HL70001_LRI</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Mandatory</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05740">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9</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Patient Alias</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X</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05740">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10</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Race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CE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RE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[0..*]</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HL70005</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Recommended</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12090">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O</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12090">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17</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Religion</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CWE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O</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HL70006</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panose="02020603050405020304" pitchFamily="18" charset="0"/>
                          <a:ea typeface="Times New Roman" panose="02020603050405020304" pitchFamily="18" charset="0"/>
                        </a:rPr>
                        <a:t>Mandatory</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panose="02020603050405020304" pitchFamily="18" charset="0"/>
                          <a:ea typeface="Times New Roman" panose="02020603050405020304" pitchFamily="18" charset="0"/>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211654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of Proposal</a:t>
            </a:r>
            <a:endParaRPr lang="en-US" dirty="0"/>
          </a:p>
        </p:txBody>
      </p:sp>
      <p:sp>
        <p:nvSpPr>
          <p:cNvPr id="3" name="Content Placeholder 2"/>
          <p:cNvSpPr>
            <a:spLocks noGrp="1"/>
          </p:cNvSpPr>
          <p:nvPr>
            <p:ph idx="1"/>
          </p:nvPr>
        </p:nvSpPr>
        <p:spPr>
          <a:xfrm>
            <a:off x="342900" y="685800"/>
            <a:ext cx="8524875" cy="1985963"/>
          </a:xfrm>
        </p:spPr>
        <p:txBody>
          <a:bodyPr>
            <a:normAutofit/>
          </a:bodyPr>
          <a:lstStyle/>
          <a:p>
            <a:pPr marL="517525" lvl="2" indent="0">
              <a:buClr>
                <a:schemeClr val="bg1"/>
              </a:buClr>
              <a:buNone/>
            </a:pPr>
            <a:r>
              <a:rPr lang="en-US" sz="2000" dirty="0" smtClean="0"/>
              <a:t>Specify the binding of a value set to a message element</a:t>
            </a:r>
          </a:p>
          <a:p>
            <a:pPr marL="517525" lvl="2" indent="0">
              <a:buClr>
                <a:schemeClr val="bg1"/>
              </a:buClr>
              <a:buNone/>
            </a:pPr>
            <a:r>
              <a:rPr lang="en-US" sz="2000" dirty="0" smtClean="0"/>
              <a:t>Specify the conformance strength of the binding</a:t>
            </a:r>
            <a:endParaRPr lang="en-US" sz="2000" dirty="0"/>
          </a:p>
          <a:p>
            <a:pPr marL="517525" lvl="2" indent="0">
              <a:buClr>
                <a:schemeClr val="bg1"/>
              </a:buClr>
              <a:buNone/>
            </a:pPr>
            <a:r>
              <a:rPr lang="en-US" sz="2000" dirty="0" smtClean="0"/>
              <a:t>Specify the value set definition</a:t>
            </a:r>
          </a:p>
          <a:p>
            <a:pPr marL="517525" lvl="2" indent="0">
              <a:buClr>
                <a:schemeClr val="bg1"/>
              </a:buClr>
              <a:buNone/>
            </a:pPr>
            <a:r>
              <a:rPr lang="en-US" sz="2000" dirty="0"/>
              <a:t>Define value </a:t>
            </a:r>
            <a:r>
              <a:rPr lang="en-US" sz="2000" dirty="0" smtClean="0"/>
              <a:t>(code) usage </a:t>
            </a:r>
            <a:r>
              <a:rPr lang="en-US" sz="2000" dirty="0"/>
              <a:t>codes and </a:t>
            </a:r>
            <a:r>
              <a:rPr lang="en-US" sz="2000" dirty="0" smtClean="0"/>
              <a:t>their use</a:t>
            </a:r>
            <a:endParaRPr lang="en-US" sz="2000" dirty="0"/>
          </a:p>
          <a:p>
            <a:pPr marL="517525" lvl="2" indent="0">
              <a:buClr>
                <a:schemeClr val="bg1"/>
              </a:buClr>
              <a:buNone/>
            </a:pPr>
            <a:r>
              <a:rPr lang="en-US" sz="2000" dirty="0" smtClean="0"/>
              <a:t>Handle coding exceptions with the definition of the data type</a:t>
            </a:r>
            <a:endParaRPr lang="en-US" sz="2000" dirty="0"/>
          </a:p>
        </p:txBody>
      </p:sp>
      <p:grpSp>
        <p:nvGrpSpPr>
          <p:cNvPr id="28" name="Group 27"/>
          <p:cNvGrpSpPr/>
          <p:nvPr/>
        </p:nvGrpSpPr>
        <p:grpSpPr>
          <a:xfrm>
            <a:off x="369498" y="685801"/>
            <a:ext cx="457200" cy="400110"/>
            <a:chOff x="6307527" y="4524344"/>
            <a:chExt cx="457200" cy="400110"/>
          </a:xfrm>
        </p:grpSpPr>
        <p:sp>
          <p:nvSpPr>
            <p:cNvPr id="43" name="Oval 42"/>
            <p:cNvSpPr/>
            <p:nvPr/>
          </p:nvSpPr>
          <p:spPr bwMode="auto">
            <a:xfrm>
              <a:off x="6372225" y="4557229"/>
              <a:ext cx="304800" cy="334341"/>
            </a:xfrm>
            <a:prstGeom prst="ellipse">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24" name="TextBox 23"/>
            <p:cNvSpPr txBox="1"/>
            <p:nvPr/>
          </p:nvSpPr>
          <p:spPr>
            <a:xfrm>
              <a:off x="6307527" y="4524344"/>
              <a:ext cx="457200" cy="400110"/>
            </a:xfrm>
            <a:prstGeom prst="rect">
              <a:avLst/>
            </a:prstGeom>
            <a:noFill/>
          </p:spPr>
          <p:txBody>
            <a:bodyPr wrap="square" rtlCol="0">
              <a:spAutoFit/>
            </a:bodyPr>
            <a:lstStyle/>
            <a:p>
              <a:pPr algn="ctr"/>
              <a:r>
                <a:rPr lang="en-US" sz="2000" dirty="0" smtClean="0">
                  <a:solidFill>
                    <a:schemeClr val="bg1"/>
                  </a:solidFill>
                </a:rPr>
                <a:t>1.</a:t>
              </a:r>
              <a:endParaRPr lang="en-US" sz="2000" dirty="0">
                <a:solidFill>
                  <a:schemeClr val="bg1"/>
                </a:solidFill>
              </a:endParaRPr>
            </a:p>
          </p:txBody>
        </p:sp>
      </p:grpSp>
      <p:grpSp>
        <p:nvGrpSpPr>
          <p:cNvPr id="29" name="Group 28"/>
          <p:cNvGrpSpPr/>
          <p:nvPr/>
        </p:nvGrpSpPr>
        <p:grpSpPr>
          <a:xfrm>
            <a:off x="0" y="5010090"/>
            <a:ext cx="457200" cy="400110"/>
            <a:chOff x="6459927" y="5010090"/>
            <a:chExt cx="457200" cy="400110"/>
          </a:xfrm>
        </p:grpSpPr>
        <p:sp>
          <p:nvSpPr>
            <p:cNvPr id="46" name="Oval 45"/>
            <p:cNvSpPr/>
            <p:nvPr/>
          </p:nvSpPr>
          <p:spPr bwMode="auto">
            <a:xfrm>
              <a:off x="6524625" y="5042975"/>
              <a:ext cx="304800" cy="334341"/>
            </a:xfrm>
            <a:prstGeom prst="ellipse">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7" name="TextBox 46"/>
            <p:cNvSpPr txBox="1"/>
            <p:nvPr/>
          </p:nvSpPr>
          <p:spPr>
            <a:xfrm>
              <a:off x="6459927" y="5010090"/>
              <a:ext cx="457200" cy="400110"/>
            </a:xfrm>
            <a:prstGeom prst="rect">
              <a:avLst/>
            </a:prstGeom>
            <a:noFill/>
          </p:spPr>
          <p:txBody>
            <a:bodyPr wrap="square" rtlCol="0">
              <a:spAutoFit/>
            </a:bodyPr>
            <a:lstStyle/>
            <a:p>
              <a:pPr algn="ctr"/>
              <a:r>
                <a:rPr lang="en-US" sz="2000" dirty="0">
                  <a:solidFill>
                    <a:schemeClr val="bg1"/>
                  </a:solidFill>
                </a:rPr>
                <a:t>3</a:t>
              </a:r>
              <a:r>
                <a:rPr lang="en-US" sz="2000" dirty="0" smtClean="0">
                  <a:solidFill>
                    <a:schemeClr val="bg1"/>
                  </a:solidFill>
                </a:rPr>
                <a:t>.</a:t>
              </a:r>
              <a:endParaRPr lang="en-US" sz="2000" dirty="0">
                <a:solidFill>
                  <a:schemeClr val="bg1"/>
                </a:solidFill>
              </a:endParaRPr>
            </a:p>
          </p:txBody>
        </p:sp>
      </p:grpSp>
      <p:grpSp>
        <p:nvGrpSpPr>
          <p:cNvPr id="32" name="Group 31"/>
          <p:cNvGrpSpPr/>
          <p:nvPr/>
        </p:nvGrpSpPr>
        <p:grpSpPr>
          <a:xfrm>
            <a:off x="5867400" y="4267200"/>
            <a:ext cx="457200" cy="400110"/>
            <a:chOff x="8083131" y="4858685"/>
            <a:chExt cx="457200" cy="400110"/>
          </a:xfrm>
        </p:grpSpPr>
        <p:sp>
          <p:nvSpPr>
            <p:cNvPr id="50" name="Oval 49"/>
            <p:cNvSpPr/>
            <p:nvPr/>
          </p:nvSpPr>
          <p:spPr bwMode="auto">
            <a:xfrm>
              <a:off x="8147829" y="4891570"/>
              <a:ext cx="304800" cy="334341"/>
            </a:xfrm>
            <a:prstGeom prst="ellipse">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51" name="TextBox 50"/>
            <p:cNvSpPr txBox="1"/>
            <p:nvPr/>
          </p:nvSpPr>
          <p:spPr>
            <a:xfrm>
              <a:off x="8083131" y="4858685"/>
              <a:ext cx="457200" cy="400110"/>
            </a:xfrm>
            <a:prstGeom prst="rect">
              <a:avLst/>
            </a:prstGeom>
            <a:noFill/>
          </p:spPr>
          <p:txBody>
            <a:bodyPr wrap="square" rtlCol="0">
              <a:spAutoFit/>
            </a:bodyPr>
            <a:lstStyle/>
            <a:p>
              <a:pPr algn="ctr"/>
              <a:r>
                <a:rPr lang="en-US" sz="2000" dirty="0">
                  <a:solidFill>
                    <a:schemeClr val="bg1"/>
                  </a:solidFill>
                </a:rPr>
                <a:t>5</a:t>
              </a:r>
              <a:r>
                <a:rPr lang="en-US" sz="2000" dirty="0" smtClean="0">
                  <a:solidFill>
                    <a:schemeClr val="bg1"/>
                  </a:solidFill>
                </a:rPr>
                <a:t>.</a:t>
              </a:r>
              <a:endParaRPr lang="en-US" sz="2000" dirty="0">
                <a:solidFill>
                  <a:schemeClr val="bg1"/>
                </a:solidFill>
              </a:endParaRPr>
            </a:p>
          </p:txBody>
        </p:sp>
      </p:grpSp>
      <p:sp>
        <p:nvSpPr>
          <p:cNvPr id="58" name="TextBox 57"/>
          <p:cNvSpPr txBox="1"/>
          <p:nvPr/>
        </p:nvSpPr>
        <p:spPr>
          <a:xfrm>
            <a:off x="4038600" y="2470656"/>
            <a:ext cx="457200" cy="400110"/>
          </a:xfrm>
          <a:prstGeom prst="rect">
            <a:avLst/>
          </a:prstGeom>
          <a:noFill/>
        </p:spPr>
        <p:txBody>
          <a:bodyPr wrap="square" rtlCol="0">
            <a:spAutoFit/>
          </a:bodyPr>
          <a:lstStyle/>
          <a:p>
            <a:pPr algn="ctr"/>
            <a:r>
              <a:rPr lang="en-US" sz="2000" dirty="0" smtClean="0">
                <a:solidFill>
                  <a:schemeClr val="bg1"/>
                </a:solidFill>
              </a:rPr>
              <a:t>1.</a:t>
            </a:r>
            <a:endParaRPr lang="en-US" sz="2000" dirty="0">
              <a:solidFill>
                <a:schemeClr val="bg1"/>
              </a:solidFill>
            </a:endParaRPr>
          </a:p>
        </p:txBody>
      </p:sp>
      <p:grpSp>
        <p:nvGrpSpPr>
          <p:cNvPr id="59" name="Group 58"/>
          <p:cNvGrpSpPr/>
          <p:nvPr/>
        </p:nvGrpSpPr>
        <p:grpSpPr>
          <a:xfrm>
            <a:off x="387641" y="1053026"/>
            <a:ext cx="457200" cy="400110"/>
            <a:chOff x="7239000" y="4495800"/>
            <a:chExt cx="457200" cy="400110"/>
          </a:xfrm>
        </p:grpSpPr>
        <p:sp>
          <p:nvSpPr>
            <p:cNvPr id="60" name="Oval 59"/>
            <p:cNvSpPr/>
            <p:nvPr/>
          </p:nvSpPr>
          <p:spPr bwMode="auto">
            <a:xfrm>
              <a:off x="7303698" y="4528685"/>
              <a:ext cx="304800" cy="334341"/>
            </a:xfrm>
            <a:prstGeom prst="ellipse">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61" name="TextBox 60"/>
            <p:cNvSpPr txBox="1"/>
            <p:nvPr/>
          </p:nvSpPr>
          <p:spPr>
            <a:xfrm>
              <a:off x="7239000" y="4495800"/>
              <a:ext cx="457200" cy="400110"/>
            </a:xfrm>
            <a:prstGeom prst="rect">
              <a:avLst/>
            </a:prstGeom>
            <a:noFill/>
          </p:spPr>
          <p:txBody>
            <a:bodyPr wrap="square" rtlCol="0">
              <a:spAutoFit/>
            </a:bodyPr>
            <a:lstStyle/>
            <a:p>
              <a:pPr algn="ctr"/>
              <a:r>
                <a:rPr lang="en-US" sz="2000" dirty="0">
                  <a:solidFill>
                    <a:schemeClr val="bg1"/>
                  </a:solidFill>
                </a:rPr>
                <a:t>2</a:t>
              </a:r>
              <a:r>
                <a:rPr lang="en-US" sz="2000" dirty="0" smtClean="0">
                  <a:solidFill>
                    <a:schemeClr val="bg1"/>
                  </a:solidFill>
                </a:rPr>
                <a:t>.</a:t>
              </a:r>
              <a:endParaRPr lang="en-US" sz="2000" dirty="0">
                <a:solidFill>
                  <a:schemeClr val="bg1"/>
                </a:solidFill>
              </a:endParaRPr>
            </a:p>
          </p:txBody>
        </p:sp>
      </p:grpSp>
      <p:grpSp>
        <p:nvGrpSpPr>
          <p:cNvPr id="62" name="Group 61"/>
          <p:cNvGrpSpPr/>
          <p:nvPr/>
        </p:nvGrpSpPr>
        <p:grpSpPr>
          <a:xfrm>
            <a:off x="381000" y="1453136"/>
            <a:ext cx="457200" cy="400110"/>
            <a:chOff x="6459927" y="5010090"/>
            <a:chExt cx="457200" cy="400110"/>
          </a:xfrm>
        </p:grpSpPr>
        <p:sp>
          <p:nvSpPr>
            <p:cNvPr id="63" name="Oval 62"/>
            <p:cNvSpPr/>
            <p:nvPr/>
          </p:nvSpPr>
          <p:spPr bwMode="auto">
            <a:xfrm>
              <a:off x="6524625" y="5042975"/>
              <a:ext cx="304800" cy="334341"/>
            </a:xfrm>
            <a:prstGeom prst="ellipse">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64" name="TextBox 63"/>
            <p:cNvSpPr txBox="1"/>
            <p:nvPr/>
          </p:nvSpPr>
          <p:spPr>
            <a:xfrm>
              <a:off x="6459927" y="5010090"/>
              <a:ext cx="457200" cy="400110"/>
            </a:xfrm>
            <a:prstGeom prst="rect">
              <a:avLst/>
            </a:prstGeom>
            <a:noFill/>
          </p:spPr>
          <p:txBody>
            <a:bodyPr wrap="square" rtlCol="0">
              <a:spAutoFit/>
            </a:bodyPr>
            <a:lstStyle/>
            <a:p>
              <a:pPr algn="ctr"/>
              <a:r>
                <a:rPr lang="en-US" sz="2000" dirty="0">
                  <a:solidFill>
                    <a:schemeClr val="bg1"/>
                  </a:solidFill>
                </a:rPr>
                <a:t>3</a:t>
              </a:r>
              <a:r>
                <a:rPr lang="en-US" sz="2000" dirty="0" smtClean="0">
                  <a:solidFill>
                    <a:schemeClr val="bg1"/>
                  </a:solidFill>
                </a:rPr>
                <a:t>.</a:t>
              </a:r>
              <a:endParaRPr lang="en-US" sz="2000" dirty="0">
                <a:solidFill>
                  <a:schemeClr val="bg1"/>
                </a:solidFill>
              </a:endParaRPr>
            </a:p>
          </p:txBody>
        </p:sp>
      </p:grpSp>
      <p:grpSp>
        <p:nvGrpSpPr>
          <p:cNvPr id="65" name="Group 64"/>
          <p:cNvGrpSpPr/>
          <p:nvPr/>
        </p:nvGrpSpPr>
        <p:grpSpPr>
          <a:xfrm>
            <a:off x="386862" y="1828800"/>
            <a:ext cx="457200" cy="400110"/>
            <a:chOff x="6764727" y="4158346"/>
            <a:chExt cx="457200" cy="400110"/>
          </a:xfrm>
        </p:grpSpPr>
        <p:sp>
          <p:nvSpPr>
            <p:cNvPr id="66" name="Oval 65"/>
            <p:cNvSpPr/>
            <p:nvPr/>
          </p:nvSpPr>
          <p:spPr bwMode="auto">
            <a:xfrm>
              <a:off x="6829425" y="4191231"/>
              <a:ext cx="304800" cy="334341"/>
            </a:xfrm>
            <a:prstGeom prst="ellipse">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67" name="TextBox 66"/>
            <p:cNvSpPr txBox="1"/>
            <p:nvPr/>
          </p:nvSpPr>
          <p:spPr>
            <a:xfrm>
              <a:off x="6764727" y="4158346"/>
              <a:ext cx="457200" cy="400110"/>
            </a:xfrm>
            <a:prstGeom prst="rect">
              <a:avLst/>
            </a:prstGeom>
            <a:noFill/>
          </p:spPr>
          <p:txBody>
            <a:bodyPr wrap="square" rtlCol="0">
              <a:spAutoFit/>
            </a:bodyPr>
            <a:lstStyle/>
            <a:p>
              <a:pPr algn="ctr"/>
              <a:r>
                <a:rPr lang="en-US" sz="2000" dirty="0">
                  <a:solidFill>
                    <a:schemeClr val="bg1"/>
                  </a:solidFill>
                </a:rPr>
                <a:t>4</a:t>
              </a:r>
              <a:r>
                <a:rPr lang="en-US" sz="2000" dirty="0" smtClean="0">
                  <a:solidFill>
                    <a:schemeClr val="bg1"/>
                  </a:solidFill>
                </a:rPr>
                <a:t>.</a:t>
              </a:r>
              <a:endParaRPr lang="en-US" sz="2000" dirty="0">
                <a:solidFill>
                  <a:schemeClr val="bg1"/>
                </a:solidFill>
              </a:endParaRPr>
            </a:p>
          </p:txBody>
        </p:sp>
      </p:grpSp>
      <p:grpSp>
        <p:nvGrpSpPr>
          <p:cNvPr id="68" name="Group 67"/>
          <p:cNvGrpSpPr/>
          <p:nvPr/>
        </p:nvGrpSpPr>
        <p:grpSpPr>
          <a:xfrm>
            <a:off x="387641" y="2209800"/>
            <a:ext cx="457200" cy="400110"/>
            <a:chOff x="8083131" y="4858685"/>
            <a:chExt cx="457200" cy="400110"/>
          </a:xfrm>
        </p:grpSpPr>
        <p:sp>
          <p:nvSpPr>
            <p:cNvPr id="69" name="Oval 68"/>
            <p:cNvSpPr/>
            <p:nvPr/>
          </p:nvSpPr>
          <p:spPr bwMode="auto">
            <a:xfrm>
              <a:off x="8147829" y="4891570"/>
              <a:ext cx="304800" cy="334341"/>
            </a:xfrm>
            <a:prstGeom prst="ellipse">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70" name="TextBox 69"/>
            <p:cNvSpPr txBox="1"/>
            <p:nvPr/>
          </p:nvSpPr>
          <p:spPr>
            <a:xfrm>
              <a:off x="8083131" y="4858685"/>
              <a:ext cx="457200" cy="400110"/>
            </a:xfrm>
            <a:prstGeom prst="rect">
              <a:avLst/>
            </a:prstGeom>
            <a:noFill/>
          </p:spPr>
          <p:txBody>
            <a:bodyPr wrap="square" rtlCol="0">
              <a:spAutoFit/>
            </a:bodyPr>
            <a:lstStyle/>
            <a:p>
              <a:pPr algn="ctr"/>
              <a:r>
                <a:rPr lang="en-US" sz="2000" dirty="0">
                  <a:solidFill>
                    <a:schemeClr val="bg1"/>
                  </a:solidFill>
                </a:rPr>
                <a:t>5</a:t>
              </a:r>
              <a:r>
                <a:rPr lang="en-US" sz="2000" dirty="0" smtClean="0">
                  <a:solidFill>
                    <a:schemeClr val="bg1"/>
                  </a:solidFill>
                </a:rPr>
                <a:t>.</a:t>
              </a:r>
              <a:endParaRPr lang="en-US" sz="2000" dirty="0">
                <a:solidFill>
                  <a:schemeClr val="bg1"/>
                </a:solidFill>
              </a:endParaRPr>
            </a:p>
          </p:txBody>
        </p:sp>
      </p:grpSp>
      <p:graphicFrame>
        <p:nvGraphicFramePr>
          <p:cNvPr id="38" name="Content Placeholder 3"/>
          <p:cNvGraphicFramePr>
            <a:graphicFrameLocks/>
          </p:cNvGraphicFramePr>
          <p:nvPr>
            <p:extLst>
              <p:ext uri="{D42A27DB-BD31-4B8C-83A1-F6EECF244321}">
                <p14:modId xmlns:p14="http://schemas.microsoft.com/office/powerpoint/2010/main" val="1774375183"/>
              </p:ext>
            </p:extLst>
          </p:nvPr>
        </p:nvGraphicFramePr>
        <p:xfrm>
          <a:off x="381000" y="2667000"/>
          <a:ext cx="6629400" cy="1333500"/>
        </p:xfrm>
        <a:graphic>
          <a:graphicData uri="http://schemas.openxmlformats.org/drawingml/2006/table">
            <a:tbl>
              <a:tblPr/>
              <a:tblGrid>
                <a:gridCol w="375138"/>
                <a:gridCol w="1295400"/>
                <a:gridCol w="457200"/>
                <a:gridCol w="533400"/>
                <a:gridCol w="838200"/>
                <a:gridCol w="1066800"/>
                <a:gridCol w="1377462"/>
                <a:gridCol w="685800"/>
              </a:tblGrid>
              <a:tr h="185299">
                <a:tc gridSpan="8">
                  <a:txBody>
                    <a:bodyPr/>
                    <a:lstStyle/>
                    <a:p>
                      <a:pPr marL="0" marR="0" algn="just">
                        <a:spcBef>
                          <a:spcPts val="0"/>
                        </a:spcBef>
                        <a:spcAft>
                          <a:spcPts val="0"/>
                        </a:spcAft>
                      </a:pPr>
                      <a:r>
                        <a:rPr lang="fr-FR" sz="1050" dirty="0">
                          <a:effectLst/>
                          <a:latin typeface="Times New Roman"/>
                          <a:ea typeface="Times New Roman"/>
                        </a:rPr>
                        <a:t>Patient Identification Segment (PID)</a:t>
                      </a:r>
                      <a:endParaRPr lang="en-US" sz="1050" dirty="0">
                        <a:effectLst/>
                        <a:latin typeface="Times New Roman"/>
                        <a:ea typeface="Times New Roman"/>
                      </a:endParaRPr>
                    </a:p>
                  </a:txBody>
                  <a:tcPr marL="36830" marR="3683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5465">
                <a:tc>
                  <a:txBody>
                    <a:bodyPr/>
                    <a:lstStyle/>
                    <a:p>
                      <a:pPr marL="0" marR="0" algn="just">
                        <a:spcBef>
                          <a:spcPts val="0"/>
                        </a:spcBef>
                        <a:spcAft>
                          <a:spcPts val="0"/>
                        </a:spcAft>
                      </a:pPr>
                      <a:r>
                        <a:rPr lang="en-US" sz="1050">
                          <a:effectLst/>
                          <a:latin typeface="Times New Roman"/>
                          <a:ea typeface="Times New Roman"/>
                        </a:rPr>
                        <a:t>Seq</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050" dirty="0">
                          <a:effectLst/>
                          <a:latin typeface="Times New Roman"/>
                          <a:ea typeface="Times New Roman"/>
                        </a:rPr>
                        <a:t>Element Name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050" dirty="0">
                          <a:effectLst/>
                          <a:latin typeface="Times New Roman"/>
                          <a:ea typeface="Times New Roman"/>
                        </a:rPr>
                        <a:t>DT</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050" dirty="0">
                          <a:effectLst/>
                          <a:latin typeface="Times New Roman"/>
                          <a:ea typeface="Times New Roman"/>
                        </a:rPr>
                        <a:t>Usage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050" dirty="0">
                          <a:effectLst/>
                          <a:latin typeface="Times New Roman"/>
                          <a:ea typeface="Times New Roman"/>
                        </a:rPr>
                        <a:t>Cardinality</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050" dirty="0">
                          <a:effectLst/>
                          <a:latin typeface="Times New Roman"/>
                          <a:ea typeface="Times New Roman"/>
                        </a:rPr>
                        <a:t>Value Set</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FFF00"/>
                    </a:solidFill>
                  </a:tcPr>
                </a:tc>
                <a:tc>
                  <a:txBody>
                    <a:bodyPr/>
                    <a:lstStyle/>
                    <a:p>
                      <a:pPr marL="0" marR="0" algn="just">
                        <a:spcBef>
                          <a:spcPts val="0"/>
                        </a:spcBef>
                        <a:spcAft>
                          <a:spcPts val="0"/>
                        </a:spcAft>
                      </a:pPr>
                      <a:r>
                        <a:rPr lang="en-US" sz="1050" dirty="0" smtClean="0">
                          <a:effectLst/>
                          <a:latin typeface="Times New Roman"/>
                          <a:ea typeface="Times New Roman"/>
                        </a:rPr>
                        <a:t>Binding Strength</a:t>
                      </a:r>
                      <a:endParaRPr lang="en-US" sz="105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FFF00"/>
                    </a:solidFill>
                  </a:tcPr>
                </a:tc>
                <a:tc>
                  <a:txBody>
                    <a:bodyPr/>
                    <a:lstStyle/>
                    <a:p>
                      <a:pPr marL="0" marR="0" algn="just">
                        <a:spcBef>
                          <a:spcPts val="0"/>
                        </a:spcBef>
                        <a:spcAft>
                          <a:spcPts val="0"/>
                        </a:spcAft>
                      </a:pPr>
                      <a:r>
                        <a:rPr lang="en-US" sz="1050">
                          <a:effectLst/>
                          <a:latin typeface="Times New Roman"/>
                          <a:ea typeface="Times New Roman"/>
                        </a:rPr>
                        <a:t>Comments</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r>
              <a:tr h="162636">
                <a:tc>
                  <a:txBody>
                    <a:bodyPr/>
                    <a:lstStyle/>
                    <a:p>
                      <a:pPr marL="0" marR="0" algn="just">
                        <a:spcBef>
                          <a:spcPts val="0"/>
                        </a:spcBef>
                        <a:spcAft>
                          <a:spcPts val="0"/>
                        </a:spcAft>
                      </a:pPr>
                      <a:r>
                        <a:rPr lang="en-US" sz="105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dirty="0">
                          <a:effectLst/>
                          <a:latin typeface="Times New Roman"/>
                          <a:ea typeface="Times New Roman"/>
                        </a:rPr>
                        <a:t>…</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dirty="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dirty="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050" dirty="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05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29737">
                <a:tc>
                  <a:txBody>
                    <a:bodyPr/>
                    <a:lstStyle/>
                    <a:p>
                      <a:pPr marL="0" marR="0" algn="just">
                        <a:spcBef>
                          <a:spcPts val="0"/>
                        </a:spcBef>
                        <a:spcAft>
                          <a:spcPts val="0"/>
                        </a:spcAft>
                      </a:pPr>
                      <a:r>
                        <a:rPr lang="en-US" sz="1050">
                          <a:effectLst/>
                          <a:latin typeface="Times New Roman"/>
                          <a:ea typeface="Times New Roman"/>
                        </a:rPr>
                        <a:t>8</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dirty="0">
                          <a:effectLst/>
                          <a:latin typeface="Times New Roman"/>
                          <a:ea typeface="Times New Roman"/>
                        </a:rPr>
                        <a:t>Administrative Sex</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a:effectLst/>
                          <a:latin typeface="Times New Roman"/>
                          <a:ea typeface="Times New Roman"/>
                        </a:rPr>
                        <a:t>IS</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dirty="0">
                          <a:effectLst/>
                          <a:latin typeface="Times New Roman"/>
                          <a:ea typeface="Times New Roman"/>
                        </a:rPr>
                        <a:t>R</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a:effectLst/>
                          <a:latin typeface="Times New Roman"/>
                          <a:ea typeface="Times New Roman"/>
                        </a:rPr>
                        <a:t>[1..1]</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dirty="0" smtClean="0">
                          <a:effectLst/>
                          <a:latin typeface="Times New Roman"/>
                          <a:ea typeface="Times New Roman"/>
                        </a:rPr>
                        <a:t>LRI_HL70001</a:t>
                      </a:r>
                      <a:endParaRPr lang="en-US" sz="105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050" dirty="0">
                          <a:effectLst/>
                          <a:latin typeface="Times New Roman"/>
                          <a:ea typeface="Times New Roman"/>
                        </a:rPr>
                        <a:t>Mandatory</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05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22117">
                <a:tc>
                  <a:txBody>
                    <a:bodyPr/>
                    <a:lstStyle/>
                    <a:p>
                      <a:pPr marL="0" marR="0" algn="just">
                        <a:spcBef>
                          <a:spcPts val="0"/>
                        </a:spcBef>
                        <a:spcAft>
                          <a:spcPts val="0"/>
                        </a:spcAft>
                      </a:pPr>
                      <a:r>
                        <a:rPr lang="en-US" sz="1050">
                          <a:effectLst/>
                          <a:latin typeface="Times New Roman"/>
                          <a:ea typeface="Times New Roman"/>
                        </a:rPr>
                        <a:t>9</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a:effectLst/>
                          <a:latin typeface="Times New Roman"/>
                          <a:ea typeface="Times New Roman"/>
                        </a:rPr>
                        <a:t>Patient Alias</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a:effectLst/>
                          <a:latin typeface="Times New Roman"/>
                          <a:ea typeface="Times New Roman"/>
                        </a:rPr>
                        <a:t>X</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dirty="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050" dirty="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05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27120">
                <a:tc>
                  <a:txBody>
                    <a:bodyPr/>
                    <a:lstStyle/>
                    <a:p>
                      <a:pPr marL="0" marR="0" algn="just">
                        <a:spcBef>
                          <a:spcPts val="0"/>
                        </a:spcBef>
                        <a:spcAft>
                          <a:spcPts val="0"/>
                        </a:spcAft>
                      </a:pPr>
                      <a:r>
                        <a:rPr lang="en-US" sz="1050">
                          <a:effectLst/>
                          <a:latin typeface="Times New Roman"/>
                          <a:ea typeface="Times New Roman"/>
                        </a:rPr>
                        <a:t>10</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dirty="0">
                          <a:effectLst/>
                          <a:latin typeface="Times New Roman"/>
                          <a:ea typeface="Times New Roman"/>
                        </a:rPr>
                        <a:t>Race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a:effectLst/>
                          <a:latin typeface="Times New Roman"/>
                          <a:ea typeface="Times New Roman"/>
                        </a:rPr>
                        <a:t>CE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dirty="0">
                          <a:effectLst/>
                          <a:latin typeface="Times New Roman"/>
                          <a:ea typeface="Times New Roman"/>
                        </a:rPr>
                        <a:t>RE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a:effectLst/>
                          <a:latin typeface="Times New Roman"/>
                          <a:ea typeface="Times New Roman"/>
                        </a:rPr>
                        <a:t>[0..*]</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dirty="0">
                          <a:effectLst/>
                          <a:latin typeface="Times New Roman"/>
                          <a:ea typeface="Times New Roman"/>
                        </a:rPr>
                        <a:t>HL70005</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050" dirty="0">
                          <a:effectLst/>
                          <a:latin typeface="Times New Roman"/>
                          <a:ea typeface="Times New Roman"/>
                        </a:rPr>
                        <a:t>Recommended</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05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06877">
                <a:tc>
                  <a:txBody>
                    <a:bodyPr/>
                    <a:lstStyle/>
                    <a:p>
                      <a:pPr marL="0" marR="0" algn="just">
                        <a:spcBef>
                          <a:spcPts val="0"/>
                        </a:spcBef>
                        <a:spcAft>
                          <a:spcPts val="0"/>
                        </a:spcAft>
                      </a:pPr>
                      <a:r>
                        <a:rPr lang="en-US" sz="105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a:effectLst/>
                          <a:latin typeface="Times New Roman"/>
                          <a:ea typeface="Times New Roman"/>
                        </a:rPr>
                        <a:t>…</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a:effectLst/>
                          <a:latin typeface="Times New Roman"/>
                          <a:ea typeface="Times New Roman"/>
                        </a:rPr>
                        <a:t>O</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dirty="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050" dirty="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050" dirty="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52400">
                <a:tc>
                  <a:txBody>
                    <a:bodyPr/>
                    <a:lstStyle/>
                    <a:p>
                      <a:pPr marL="0" marR="0" algn="just">
                        <a:spcBef>
                          <a:spcPts val="0"/>
                        </a:spcBef>
                        <a:spcAft>
                          <a:spcPts val="0"/>
                        </a:spcAft>
                      </a:pPr>
                      <a:r>
                        <a:rPr lang="en-US" sz="1050">
                          <a:effectLst/>
                          <a:latin typeface="Times New Roman"/>
                          <a:ea typeface="Times New Roman"/>
                        </a:rPr>
                        <a:t>17</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a:effectLst/>
                          <a:latin typeface="Times New Roman"/>
                          <a:ea typeface="Times New Roman"/>
                        </a:rPr>
                        <a:t>Religion</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dirty="0" smtClean="0">
                          <a:effectLst/>
                          <a:latin typeface="Times New Roman"/>
                          <a:ea typeface="Times New Roman"/>
                        </a:rPr>
                        <a:t>CWE</a:t>
                      </a:r>
                      <a:endParaRPr lang="en-US" sz="105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dirty="0">
                          <a:effectLst/>
                          <a:latin typeface="Times New Roman"/>
                          <a:ea typeface="Times New Roman"/>
                        </a:rPr>
                        <a:t>O</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dirty="0" smtClean="0">
                          <a:effectLst/>
                          <a:latin typeface="Times New Roman"/>
                          <a:ea typeface="Times New Roman"/>
                        </a:rPr>
                        <a:t>HL70001</a:t>
                      </a:r>
                      <a:endParaRPr lang="en-US" sz="105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050" strike="noStrike" baseline="0" dirty="0" smtClean="0">
                          <a:effectLst/>
                          <a:latin typeface="Times New Roman"/>
                          <a:ea typeface="Times New Roman"/>
                        </a:rPr>
                        <a:t>Mandatory</a:t>
                      </a:r>
                      <a:endParaRPr lang="en-US" sz="1050" strike="noStrike"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050" dirty="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bl>
          </a:graphicData>
        </a:graphic>
      </p:graphicFrame>
      <p:graphicFrame>
        <p:nvGraphicFramePr>
          <p:cNvPr id="52" name="Table 51"/>
          <p:cNvGraphicFramePr>
            <a:graphicFrameLocks noGrp="1"/>
          </p:cNvGraphicFramePr>
          <p:nvPr>
            <p:extLst>
              <p:ext uri="{D42A27DB-BD31-4B8C-83A1-F6EECF244321}">
                <p14:modId xmlns:p14="http://schemas.microsoft.com/office/powerpoint/2010/main" val="3381797297"/>
              </p:ext>
            </p:extLst>
          </p:nvPr>
        </p:nvGraphicFramePr>
        <p:xfrm>
          <a:off x="398072" y="5210175"/>
          <a:ext cx="5469327" cy="861060"/>
        </p:xfrm>
        <a:graphic>
          <a:graphicData uri="http://schemas.openxmlformats.org/drawingml/2006/table">
            <a:tbl>
              <a:tblPr firstRow="1" firstCol="1" lastRow="1" lastCol="1" bandRow="1" bandCol="1"/>
              <a:tblGrid>
                <a:gridCol w="539229"/>
                <a:gridCol w="847361"/>
                <a:gridCol w="539229"/>
                <a:gridCol w="1463623"/>
                <a:gridCol w="2079885"/>
              </a:tblGrid>
              <a:tr h="209550">
                <a:tc gridSpan="5">
                  <a:txBody>
                    <a:bodyPr/>
                    <a:lstStyle/>
                    <a:p>
                      <a:pPr marL="0" marR="0" algn="ctr">
                        <a:spcBef>
                          <a:spcPts val="0"/>
                        </a:spcBef>
                        <a:spcAft>
                          <a:spcPts val="0"/>
                        </a:spcAft>
                      </a:pPr>
                      <a:r>
                        <a:rPr lang="en-US" sz="1200" b="1" dirty="0" smtClean="0">
                          <a:effectLst/>
                          <a:latin typeface="Times New Roman"/>
                          <a:ea typeface="Times New Roman"/>
                        </a:rPr>
                        <a:t>HL70001_LRI </a:t>
                      </a:r>
                      <a:r>
                        <a:rPr lang="en-US" sz="1200" b="1" dirty="0">
                          <a:effectLst/>
                          <a:latin typeface="Times New Roman"/>
                          <a:ea typeface="Times New Roman"/>
                        </a:rPr>
                        <a:t>(Constrained): HL7 Table 0001 Administrative Sex</a:t>
                      </a:r>
                    </a:p>
                  </a:txBody>
                  <a:tcPr marL="36830" marR="3683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71450">
                <a:tc>
                  <a:txBody>
                    <a:bodyPr/>
                    <a:lstStyle/>
                    <a:p>
                      <a:pPr marL="0" marR="0" algn="just">
                        <a:spcBef>
                          <a:spcPts val="0"/>
                        </a:spcBef>
                        <a:spcAft>
                          <a:spcPts val="0"/>
                        </a:spcAft>
                      </a:pPr>
                      <a:r>
                        <a:rPr lang="en-US" sz="1050" dirty="0">
                          <a:effectLst/>
                          <a:latin typeface="Times New Roman"/>
                          <a:ea typeface="Times New Roman"/>
                        </a:rPr>
                        <a:t>Value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050" dirty="0">
                          <a:effectLst/>
                          <a:latin typeface="Times New Roman"/>
                          <a:ea typeface="Times New Roman"/>
                        </a:rPr>
                        <a:t>Description</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050" dirty="0" smtClean="0">
                          <a:effectLst/>
                          <a:latin typeface="Times New Roman"/>
                          <a:ea typeface="Times New Roman"/>
                        </a:rPr>
                        <a:t>Usage</a:t>
                      </a:r>
                      <a:endParaRPr lang="en-US" sz="105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050" dirty="0" smtClean="0">
                          <a:effectLst/>
                          <a:latin typeface="Times New Roman"/>
                          <a:ea typeface="Times New Roman"/>
                        </a:rPr>
                        <a:t>Code System</a:t>
                      </a:r>
                      <a:endParaRPr lang="en-US" sz="105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050" dirty="0" smtClean="0">
                          <a:effectLst/>
                          <a:latin typeface="Times New Roman"/>
                          <a:ea typeface="Times New Roman"/>
                        </a:rPr>
                        <a:t>Comments</a:t>
                      </a:r>
                      <a:endParaRPr lang="en-US" sz="105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r>
              <a:tr h="152400">
                <a:tc>
                  <a:txBody>
                    <a:bodyPr/>
                    <a:lstStyle/>
                    <a:p>
                      <a:pPr marL="0" marR="0" algn="just">
                        <a:spcBef>
                          <a:spcPts val="0"/>
                        </a:spcBef>
                        <a:spcAft>
                          <a:spcPts val="0"/>
                        </a:spcAft>
                      </a:pPr>
                      <a:r>
                        <a:rPr lang="en-US" sz="1050" dirty="0">
                          <a:effectLst/>
                          <a:latin typeface="Times New Roman"/>
                          <a:ea typeface="Times New Roman"/>
                        </a:rPr>
                        <a:t>F</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dirty="0">
                          <a:effectLst/>
                          <a:latin typeface="Times New Roman"/>
                          <a:ea typeface="Times New Roman"/>
                        </a:rPr>
                        <a:t>Female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dirty="0" smtClean="0">
                          <a:effectLst/>
                          <a:latin typeface="Times New Roman"/>
                          <a:ea typeface="Times New Roman"/>
                        </a:rPr>
                        <a:t>R</a:t>
                      </a:r>
                      <a:endParaRPr lang="en-US" sz="105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dirty="0" smtClean="0">
                          <a:effectLst/>
                          <a:latin typeface="Times New Roman"/>
                          <a:ea typeface="Times New Roman"/>
                        </a:rPr>
                        <a:t>V2.5</a:t>
                      </a:r>
                      <a:r>
                        <a:rPr lang="en-US" sz="1050" baseline="0" dirty="0" smtClean="0">
                          <a:effectLst/>
                          <a:latin typeface="Times New Roman"/>
                          <a:ea typeface="Times New Roman"/>
                        </a:rPr>
                        <a:t> HL70001</a:t>
                      </a:r>
                      <a:endParaRPr lang="en-US" sz="105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endParaRPr lang="en-US" sz="105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44780">
                <a:tc>
                  <a:txBody>
                    <a:bodyPr/>
                    <a:lstStyle/>
                    <a:p>
                      <a:pPr marL="0" marR="0" algn="just">
                        <a:spcBef>
                          <a:spcPts val="0"/>
                        </a:spcBef>
                        <a:spcAft>
                          <a:spcPts val="0"/>
                        </a:spcAft>
                      </a:pPr>
                      <a:r>
                        <a:rPr lang="en-US" sz="1050">
                          <a:effectLst/>
                          <a:latin typeface="Times New Roman"/>
                          <a:ea typeface="Times New Roman"/>
                        </a:rPr>
                        <a:t>M</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a:effectLst/>
                          <a:latin typeface="Times New Roman"/>
                          <a:ea typeface="Times New Roman"/>
                        </a:rPr>
                        <a:t>Male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dirty="0" smtClean="0">
                          <a:effectLst/>
                          <a:latin typeface="Times New Roman"/>
                          <a:ea typeface="Times New Roman"/>
                        </a:rPr>
                        <a:t>R</a:t>
                      </a:r>
                      <a:endParaRPr lang="en-US" sz="105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dirty="0" smtClean="0">
                          <a:effectLst/>
                          <a:latin typeface="Times New Roman"/>
                          <a:ea typeface="Times New Roman"/>
                        </a:rPr>
                        <a:t>V2.5 HL70001</a:t>
                      </a:r>
                      <a:endParaRPr lang="en-US" sz="105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dirty="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37160">
                <a:tc>
                  <a:txBody>
                    <a:bodyPr/>
                    <a:lstStyle/>
                    <a:p>
                      <a:pPr marL="0" marR="0" algn="just">
                        <a:spcBef>
                          <a:spcPts val="0"/>
                        </a:spcBef>
                        <a:spcAft>
                          <a:spcPts val="0"/>
                        </a:spcAft>
                      </a:pPr>
                      <a:r>
                        <a:rPr lang="en-US" sz="1050" dirty="0">
                          <a:effectLst/>
                          <a:latin typeface="Times New Roman"/>
                          <a:ea typeface="Times New Roman"/>
                        </a:rPr>
                        <a:t>U</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dirty="0">
                          <a:effectLst/>
                          <a:latin typeface="Times New Roman"/>
                          <a:ea typeface="Times New Roman"/>
                        </a:rPr>
                        <a:t>Unknown</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dirty="0" smtClean="0">
                          <a:effectLst/>
                          <a:latin typeface="Times New Roman"/>
                          <a:ea typeface="Times New Roman"/>
                        </a:rPr>
                        <a:t>R</a:t>
                      </a:r>
                      <a:endParaRPr lang="en-US" sz="105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dirty="0" smtClean="0">
                          <a:effectLst/>
                          <a:latin typeface="Times New Roman"/>
                          <a:ea typeface="Times New Roman"/>
                        </a:rPr>
                        <a:t>V2.5 HL70001</a:t>
                      </a:r>
                      <a:endParaRPr lang="en-US" sz="105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dirty="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413122232"/>
              </p:ext>
            </p:extLst>
          </p:nvPr>
        </p:nvGraphicFramePr>
        <p:xfrm>
          <a:off x="7456098" y="2971800"/>
          <a:ext cx="1535502" cy="1249680"/>
        </p:xfrm>
        <a:graphic>
          <a:graphicData uri="http://schemas.openxmlformats.org/drawingml/2006/table">
            <a:tbl>
              <a:tblPr firstRow="1" bandRow="1">
                <a:tableStyleId>{00A15C55-8517-42AA-B614-E9B94910E393}</a:tableStyleId>
              </a:tblPr>
              <a:tblGrid>
                <a:gridCol w="621102"/>
                <a:gridCol w="914400"/>
              </a:tblGrid>
              <a:tr h="243840">
                <a:tc>
                  <a:txBody>
                    <a:bodyPr/>
                    <a:lstStyle/>
                    <a:p>
                      <a:r>
                        <a:rPr lang="en-US" sz="1000" dirty="0" smtClean="0"/>
                        <a:t>Usage </a:t>
                      </a:r>
                      <a:endParaRPr lang="en-US" sz="1000" dirty="0"/>
                    </a:p>
                  </a:txBody>
                  <a:tcPr/>
                </a:tc>
                <a:tc>
                  <a:txBody>
                    <a:bodyPr/>
                    <a:lstStyle/>
                    <a:p>
                      <a:r>
                        <a:rPr lang="en-US" sz="1000" dirty="0" smtClean="0"/>
                        <a:t>Name</a:t>
                      </a:r>
                      <a:endParaRPr lang="en-US" sz="1000" dirty="0"/>
                    </a:p>
                  </a:txBody>
                  <a:tcPr/>
                </a:tc>
              </a:tr>
              <a:tr h="213360">
                <a:tc>
                  <a:txBody>
                    <a:bodyPr/>
                    <a:lstStyle/>
                    <a:p>
                      <a:r>
                        <a:rPr lang="en-US" sz="800" dirty="0" smtClean="0"/>
                        <a:t>R</a:t>
                      </a:r>
                      <a:endParaRPr lang="en-US" sz="800" dirty="0"/>
                    </a:p>
                  </a:txBody>
                  <a:tcPr/>
                </a:tc>
                <a:tc>
                  <a:txBody>
                    <a:bodyPr/>
                    <a:lstStyle/>
                    <a:p>
                      <a:r>
                        <a:rPr lang="en-US" sz="800" dirty="0" smtClean="0"/>
                        <a:t>Required</a:t>
                      </a:r>
                      <a:endParaRPr lang="en-US" sz="800" dirty="0"/>
                    </a:p>
                  </a:txBody>
                  <a:tcPr/>
                </a:tc>
              </a:tr>
              <a:tr h="579120">
                <a:tc>
                  <a:txBody>
                    <a:bodyPr/>
                    <a:lstStyle/>
                    <a:p>
                      <a:r>
                        <a:rPr lang="en-US" sz="800" dirty="0" smtClean="0"/>
                        <a:t>P</a:t>
                      </a:r>
                      <a:endParaRPr lang="en-US" sz="800" dirty="0"/>
                    </a:p>
                  </a:txBody>
                  <a:tcPr/>
                </a:tc>
                <a:tc>
                  <a:txBody>
                    <a:bodyPr/>
                    <a:lstStyle/>
                    <a:p>
                      <a:r>
                        <a:rPr lang="en-US" sz="800" dirty="0" smtClean="0"/>
                        <a:t>Permitted</a:t>
                      </a:r>
                      <a:r>
                        <a:rPr lang="en-US" sz="800" baseline="0" dirty="0" smtClean="0"/>
                        <a:t> </a:t>
                      </a:r>
                      <a:r>
                        <a:rPr lang="en-US" sz="800" dirty="0" smtClean="0"/>
                        <a:t>(applicable to constrainable profiles only)</a:t>
                      </a:r>
                      <a:endParaRPr lang="en-US" sz="800" dirty="0"/>
                    </a:p>
                  </a:txBody>
                  <a:tcPr/>
                </a:tc>
              </a:tr>
              <a:tr h="213360">
                <a:tc>
                  <a:txBody>
                    <a:bodyPr/>
                    <a:lstStyle/>
                    <a:p>
                      <a:r>
                        <a:rPr lang="en-US" sz="800" dirty="0" smtClean="0"/>
                        <a:t>E</a:t>
                      </a:r>
                      <a:endParaRPr lang="en-US" sz="800" dirty="0"/>
                    </a:p>
                  </a:txBody>
                  <a:tcPr/>
                </a:tc>
                <a:tc>
                  <a:txBody>
                    <a:bodyPr/>
                    <a:lstStyle/>
                    <a:p>
                      <a:r>
                        <a:rPr lang="en-US" sz="800" dirty="0" smtClean="0"/>
                        <a:t>Excluded</a:t>
                      </a:r>
                      <a:endParaRPr lang="en-US" sz="800" dirty="0"/>
                    </a:p>
                  </a:txBody>
                  <a:tcPr/>
                </a:tc>
              </a:tr>
            </a:tbl>
          </a:graphicData>
        </a:graphic>
      </p:graphicFrame>
      <p:grpSp>
        <p:nvGrpSpPr>
          <p:cNvPr id="42" name="Group 41"/>
          <p:cNvGrpSpPr/>
          <p:nvPr/>
        </p:nvGrpSpPr>
        <p:grpSpPr>
          <a:xfrm>
            <a:off x="7075098" y="2824072"/>
            <a:ext cx="457200" cy="400110"/>
            <a:chOff x="6764727" y="4158346"/>
            <a:chExt cx="457200" cy="400110"/>
          </a:xfrm>
        </p:grpSpPr>
        <p:sp>
          <p:nvSpPr>
            <p:cNvPr id="48" name="Oval 47"/>
            <p:cNvSpPr/>
            <p:nvPr/>
          </p:nvSpPr>
          <p:spPr bwMode="auto">
            <a:xfrm>
              <a:off x="6829425" y="4191231"/>
              <a:ext cx="304800" cy="334341"/>
            </a:xfrm>
            <a:prstGeom prst="ellipse">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9" name="TextBox 48"/>
            <p:cNvSpPr txBox="1"/>
            <p:nvPr/>
          </p:nvSpPr>
          <p:spPr>
            <a:xfrm>
              <a:off x="6764727" y="4158346"/>
              <a:ext cx="457200" cy="400110"/>
            </a:xfrm>
            <a:prstGeom prst="rect">
              <a:avLst/>
            </a:prstGeom>
            <a:noFill/>
          </p:spPr>
          <p:txBody>
            <a:bodyPr wrap="square" rtlCol="0">
              <a:spAutoFit/>
            </a:bodyPr>
            <a:lstStyle/>
            <a:p>
              <a:pPr algn="ctr"/>
              <a:r>
                <a:rPr lang="en-US" sz="2000" dirty="0">
                  <a:solidFill>
                    <a:schemeClr val="bg1"/>
                  </a:solidFill>
                </a:rPr>
                <a:t>4</a:t>
              </a:r>
              <a:r>
                <a:rPr lang="en-US" sz="2000" dirty="0" smtClean="0">
                  <a:solidFill>
                    <a:schemeClr val="bg1"/>
                  </a:solidFill>
                </a:rPr>
                <a:t>.</a:t>
              </a:r>
              <a:endParaRPr lang="en-US" sz="2000" dirty="0">
                <a:solidFill>
                  <a:schemeClr val="bg1"/>
                </a:solidFill>
              </a:endParaRPr>
            </a:p>
          </p:txBody>
        </p:sp>
      </p:grpSp>
      <p:graphicFrame>
        <p:nvGraphicFramePr>
          <p:cNvPr id="54" name="Content Placeholder 3"/>
          <p:cNvGraphicFramePr>
            <a:graphicFrameLocks/>
          </p:cNvGraphicFramePr>
          <p:nvPr>
            <p:extLst>
              <p:ext uri="{D42A27DB-BD31-4B8C-83A1-F6EECF244321}">
                <p14:modId xmlns:p14="http://schemas.microsoft.com/office/powerpoint/2010/main" val="7590054"/>
              </p:ext>
            </p:extLst>
          </p:nvPr>
        </p:nvGraphicFramePr>
        <p:xfrm>
          <a:off x="381000" y="4191000"/>
          <a:ext cx="5486400" cy="990600"/>
        </p:xfrm>
        <a:graphic>
          <a:graphicData uri="http://schemas.openxmlformats.org/drawingml/2006/table">
            <a:tbl>
              <a:tblPr firstRow="1" firstCol="1" bandRow="1">
                <a:tableStyleId>{00A15C55-8517-42AA-B614-E9B94910E393}</a:tableStyleId>
              </a:tblPr>
              <a:tblGrid>
                <a:gridCol w="1143000"/>
                <a:gridCol w="1485900"/>
                <a:gridCol w="1371600"/>
                <a:gridCol w="1485900"/>
              </a:tblGrid>
              <a:tr h="184150">
                <a:tc>
                  <a:txBody>
                    <a:bodyPr/>
                    <a:lstStyle/>
                    <a:p>
                      <a:pPr marL="0" marR="0" algn="just">
                        <a:spcBef>
                          <a:spcPts val="0"/>
                        </a:spcBef>
                        <a:spcAft>
                          <a:spcPts val="0"/>
                        </a:spcAft>
                      </a:pPr>
                      <a:r>
                        <a:rPr lang="en-US" sz="700" dirty="0">
                          <a:effectLst/>
                        </a:rPr>
                        <a:t>Attribute</a:t>
                      </a:r>
                      <a:endParaRPr lang="en-US" sz="700" dirty="0">
                        <a:effectLst/>
                        <a:latin typeface="Times New Roman"/>
                        <a:ea typeface="Times New Roman"/>
                      </a:endParaRPr>
                    </a:p>
                  </a:txBody>
                  <a:tcPr marL="73025" marR="73025" marT="0" marB="0" anchor="ctr"/>
                </a:tc>
                <a:tc>
                  <a:txBody>
                    <a:bodyPr/>
                    <a:lstStyle/>
                    <a:p>
                      <a:pPr marL="0" marR="0" algn="just">
                        <a:spcBef>
                          <a:spcPts val="0"/>
                        </a:spcBef>
                        <a:spcAft>
                          <a:spcPts val="0"/>
                        </a:spcAft>
                      </a:pPr>
                      <a:r>
                        <a:rPr lang="en-US" sz="700" dirty="0">
                          <a:effectLst/>
                        </a:rPr>
                        <a:t>Value</a:t>
                      </a:r>
                      <a:endParaRPr lang="en-US" sz="700" dirty="0">
                        <a:effectLst/>
                        <a:latin typeface="Times New Roman"/>
                        <a:ea typeface="Times New Roman"/>
                      </a:endParaRPr>
                    </a:p>
                  </a:txBody>
                  <a:tcPr marL="73025" marR="73025" marT="0" marB="0" anchor="ctr"/>
                </a:tc>
                <a:tc>
                  <a:txBody>
                    <a:bodyPr/>
                    <a:lstStyle/>
                    <a:p>
                      <a:pPr marL="0" marR="0" algn="just">
                        <a:spcBef>
                          <a:spcPts val="0"/>
                        </a:spcBef>
                        <a:spcAft>
                          <a:spcPts val="0"/>
                        </a:spcAft>
                      </a:pPr>
                      <a:r>
                        <a:rPr lang="en-US" sz="700" dirty="0">
                          <a:effectLst/>
                        </a:rPr>
                        <a:t>Attribute</a:t>
                      </a:r>
                      <a:endParaRPr lang="en-US" sz="700" dirty="0">
                        <a:effectLst/>
                        <a:latin typeface="Times New Roman"/>
                        <a:ea typeface="Times New Roman"/>
                      </a:endParaRPr>
                    </a:p>
                  </a:txBody>
                  <a:tcPr marL="73025" marR="73025" marT="0" marB="0" anchor="ctr"/>
                </a:tc>
                <a:tc>
                  <a:txBody>
                    <a:bodyPr/>
                    <a:lstStyle/>
                    <a:p>
                      <a:pPr marL="0" marR="0" algn="just">
                        <a:spcBef>
                          <a:spcPts val="0"/>
                        </a:spcBef>
                        <a:spcAft>
                          <a:spcPts val="0"/>
                        </a:spcAft>
                      </a:pPr>
                      <a:r>
                        <a:rPr lang="en-US" sz="700" dirty="0">
                          <a:effectLst/>
                        </a:rPr>
                        <a:t>Value</a:t>
                      </a:r>
                      <a:endParaRPr lang="en-US" sz="700" dirty="0">
                        <a:effectLst/>
                        <a:latin typeface="Times New Roman"/>
                        <a:ea typeface="Times New Roman"/>
                      </a:endParaRPr>
                    </a:p>
                  </a:txBody>
                  <a:tcPr marL="73025" marR="73025" marT="0" marB="0" anchor="ctr"/>
                </a:tc>
              </a:tr>
              <a:tr h="0">
                <a:tc>
                  <a:txBody>
                    <a:bodyPr/>
                    <a:lstStyle/>
                    <a:p>
                      <a:pPr marL="0" marR="0" algn="just">
                        <a:spcBef>
                          <a:spcPts val="0"/>
                        </a:spcBef>
                        <a:spcAft>
                          <a:spcPts val="0"/>
                        </a:spcAft>
                      </a:pPr>
                      <a:r>
                        <a:rPr lang="en-US" sz="700" dirty="0">
                          <a:effectLst/>
                        </a:rPr>
                        <a:t>ID:</a:t>
                      </a:r>
                      <a:endParaRPr lang="en-US" sz="700" dirty="0">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700" b="1" dirty="0" smtClean="0">
                          <a:effectLst/>
                        </a:rPr>
                        <a:t>HL70001_LRI</a:t>
                      </a:r>
                      <a:endParaRPr lang="en-US" sz="700" b="1" dirty="0">
                        <a:effectLst/>
                        <a:latin typeface="Times New Roman"/>
                        <a:ea typeface="Times New Roman"/>
                      </a:endParaRPr>
                    </a:p>
                  </a:txBody>
                  <a:tcPr marL="73025" marR="73025" marT="27305" marB="27305" anchor="ctr"/>
                </a:tc>
                <a:tc>
                  <a:txBody>
                    <a:bodyPr/>
                    <a:lstStyle/>
                    <a:p>
                      <a:pPr marL="0" marR="0" algn="just">
                        <a:spcBef>
                          <a:spcPts val="0"/>
                        </a:spcBef>
                        <a:spcAft>
                          <a:spcPts val="0"/>
                        </a:spcAft>
                      </a:pPr>
                      <a:r>
                        <a:rPr lang="en-US" sz="700" b="1" dirty="0">
                          <a:solidFill>
                            <a:schemeClr val="bg1"/>
                          </a:solidFill>
                          <a:effectLst/>
                        </a:rPr>
                        <a:t>Base ID:</a:t>
                      </a:r>
                      <a:endParaRPr lang="en-US" sz="700" b="1" dirty="0">
                        <a:solidFill>
                          <a:schemeClr val="bg1"/>
                        </a:solidFill>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700" b="1" dirty="0">
                          <a:effectLst/>
                        </a:rPr>
                        <a:t>HL70001</a:t>
                      </a:r>
                      <a:endParaRPr lang="en-US" sz="700" b="1" dirty="0">
                        <a:effectLst/>
                        <a:latin typeface="Times New Roman"/>
                        <a:ea typeface="Times New Roman"/>
                      </a:endParaRPr>
                    </a:p>
                  </a:txBody>
                  <a:tcPr marL="73025" marR="73025" marT="27305" marB="27305" anchor="ctr"/>
                </a:tc>
              </a:tr>
              <a:tr h="0">
                <a:tc>
                  <a:txBody>
                    <a:bodyPr/>
                    <a:lstStyle/>
                    <a:p>
                      <a:pPr marL="0" marR="0" algn="just">
                        <a:spcBef>
                          <a:spcPts val="0"/>
                        </a:spcBef>
                        <a:spcAft>
                          <a:spcPts val="0"/>
                        </a:spcAft>
                      </a:pPr>
                      <a:r>
                        <a:rPr lang="en-US" sz="700">
                          <a:effectLst/>
                        </a:rPr>
                        <a:t>Name:</a:t>
                      </a:r>
                      <a:endParaRPr lang="en-US" sz="700">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700" b="1" dirty="0" smtClean="0">
                          <a:effectLst/>
                        </a:rPr>
                        <a:t>LRI Administrative </a:t>
                      </a:r>
                      <a:r>
                        <a:rPr lang="en-US" sz="700" b="1" dirty="0">
                          <a:effectLst/>
                        </a:rPr>
                        <a:t>Sex</a:t>
                      </a:r>
                      <a:endParaRPr lang="en-US" sz="700" b="1" dirty="0">
                        <a:effectLst/>
                        <a:latin typeface="Times New Roman"/>
                        <a:ea typeface="Times New Roman"/>
                      </a:endParaRPr>
                    </a:p>
                  </a:txBody>
                  <a:tcPr marL="73025" marR="73025" marT="27305" marB="27305" anchor="ctr"/>
                </a:tc>
                <a:tc>
                  <a:txBody>
                    <a:bodyPr/>
                    <a:lstStyle/>
                    <a:p>
                      <a:pPr marL="0" marR="0" algn="just">
                        <a:spcBef>
                          <a:spcPts val="0"/>
                        </a:spcBef>
                        <a:spcAft>
                          <a:spcPts val="0"/>
                        </a:spcAft>
                      </a:pPr>
                      <a:r>
                        <a:rPr lang="en-US" sz="700" b="1" dirty="0">
                          <a:solidFill>
                            <a:schemeClr val="bg1"/>
                          </a:solidFill>
                          <a:effectLst/>
                        </a:rPr>
                        <a:t>Base Name:</a:t>
                      </a:r>
                      <a:endParaRPr lang="en-US" sz="700" b="1" dirty="0">
                        <a:solidFill>
                          <a:schemeClr val="bg1"/>
                        </a:solidFill>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700" b="1" dirty="0">
                          <a:effectLst/>
                        </a:rPr>
                        <a:t>Administrative Sex</a:t>
                      </a:r>
                      <a:endParaRPr lang="en-US" sz="700" b="1" dirty="0">
                        <a:effectLst/>
                        <a:latin typeface="Times New Roman"/>
                        <a:ea typeface="Times New Roman"/>
                      </a:endParaRPr>
                    </a:p>
                  </a:txBody>
                  <a:tcPr marL="73025" marR="73025" marT="27305" marB="27305" anchor="ctr"/>
                </a:tc>
              </a:tr>
              <a:tr h="0">
                <a:tc>
                  <a:txBody>
                    <a:bodyPr/>
                    <a:lstStyle/>
                    <a:p>
                      <a:pPr marL="0" marR="0" algn="just">
                        <a:spcBef>
                          <a:spcPts val="0"/>
                        </a:spcBef>
                        <a:spcAft>
                          <a:spcPts val="0"/>
                        </a:spcAft>
                      </a:pPr>
                      <a:r>
                        <a:rPr lang="en-US" sz="700" dirty="0">
                          <a:effectLst/>
                        </a:rPr>
                        <a:t>Version:</a:t>
                      </a:r>
                      <a:endParaRPr lang="en-US" sz="700" dirty="0">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700" b="1" dirty="0" smtClean="0">
                          <a:effectLst/>
                        </a:rPr>
                        <a:t>1.0</a:t>
                      </a:r>
                      <a:endParaRPr lang="en-US" sz="700" b="1" dirty="0">
                        <a:effectLst/>
                        <a:latin typeface="Times New Roman"/>
                        <a:ea typeface="Times New Roman"/>
                      </a:endParaRPr>
                    </a:p>
                  </a:txBody>
                  <a:tcPr marL="73025" marR="73025" marT="27305" marB="27305" anchor="ctr"/>
                </a:tc>
                <a:tc>
                  <a:txBody>
                    <a:bodyPr/>
                    <a:lstStyle/>
                    <a:p>
                      <a:pPr marL="0" marR="0" algn="just">
                        <a:spcBef>
                          <a:spcPts val="0"/>
                        </a:spcBef>
                        <a:spcAft>
                          <a:spcPts val="0"/>
                        </a:spcAft>
                      </a:pPr>
                      <a:r>
                        <a:rPr lang="en-US" sz="700" b="1" dirty="0" smtClean="0">
                          <a:solidFill>
                            <a:schemeClr val="bg1"/>
                          </a:solidFill>
                          <a:effectLst/>
                        </a:rPr>
                        <a:t>Code</a:t>
                      </a:r>
                      <a:r>
                        <a:rPr lang="en-US" sz="700" b="1" baseline="0" dirty="0" smtClean="0">
                          <a:solidFill>
                            <a:schemeClr val="bg1"/>
                          </a:solidFill>
                          <a:effectLst/>
                        </a:rPr>
                        <a:t> System</a:t>
                      </a:r>
                      <a:r>
                        <a:rPr lang="en-US" sz="700" b="1" dirty="0" smtClean="0">
                          <a:solidFill>
                            <a:schemeClr val="bg1"/>
                          </a:solidFill>
                          <a:effectLst/>
                        </a:rPr>
                        <a:t>:</a:t>
                      </a:r>
                      <a:endParaRPr lang="en-US" sz="700" b="1" dirty="0">
                        <a:solidFill>
                          <a:schemeClr val="bg1"/>
                        </a:solidFill>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700" b="1" dirty="0">
                          <a:effectLst/>
                        </a:rPr>
                        <a:t>HL7 2.5.1</a:t>
                      </a:r>
                      <a:endParaRPr lang="en-US" sz="700" b="1" dirty="0">
                        <a:effectLst/>
                        <a:latin typeface="Times New Roman"/>
                        <a:ea typeface="Times New Roman"/>
                      </a:endParaRPr>
                    </a:p>
                  </a:txBody>
                  <a:tcPr marL="73025" marR="73025" marT="27305" marB="27305" anchor="ctr"/>
                </a:tc>
              </a:tr>
              <a:tr h="0">
                <a:tc>
                  <a:txBody>
                    <a:bodyPr/>
                    <a:lstStyle/>
                    <a:p>
                      <a:pPr marL="0" marR="0" algn="just">
                        <a:spcBef>
                          <a:spcPts val="0"/>
                        </a:spcBef>
                        <a:spcAft>
                          <a:spcPts val="0"/>
                        </a:spcAft>
                      </a:pPr>
                      <a:r>
                        <a:rPr lang="en-US" sz="700" dirty="0">
                          <a:effectLst/>
                        </a:rPr>
                        <a:t>Value Set Type:</a:t>
                      </a:r>
                      <a:endParaRPr lang="en-US" sz="700" dirty="0">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700" b="1" dirty="0">
                          <a:effectLst/>
                        </a:rPr>
                        <a:t>Internal</a:t>
                      </a:r>
                      <a:endParaRPr lang="en-US" sz="700" b="1" dirty="0">
                        <a:effectLst/>
                        <a:latin typeface="Times New Roman"/>
                        <a:ea typeface="Times New Roman"/>
                      </a:endParaRPr>
                    </a:p>
                  </a:txBody>
                  <a:tcPr marL="73025" marR="73025" marT="27305" marB="27305"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700" b="1" dirty="0" smtClean="0">
                          <a:solidFill>
                            <a:schemeClr val="bg1"/>
                          </a:solidFill>
                          <a:effectLst/>
                        </a:rPr>
                        <a:t>Content Definition:</a:t>
                      </a:r>
                      <a:endParaRPr lang="en-US" sz="700" b="1" dirty="0" smtClean="0">
                        <a:solidFill>
                          <a:schemeClr val="bg1"/>
                        </a:solidFill>
                        <a:effectLst/>
                        <a:latin typeface="Times New Roman"/>
                        <a:ea typeface="Times New Roman"/>
                      </a:endParaRPr>
                    </a:p>
                  </a:txBody>
                  <a:tcPr marL="73025" marR="73025" marT="27305" marB="27305" anchor="ctr">
                    <a:solidFill>
                      <a:srgbClr val="0070C0"/>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smtClean="0">
                          <a:ln>
                            <a:noFill/>
                          </a:ln>
                          <a:solidFill>
                            <a:srgbClr val="000000"/>
                          </a:solidFill>
                          <a:effectLst/>
                          <a:uLnTx/>
                          <a:uFillTx/>
                          <a:latin typeface="+mn-lt"/>
                        </a:rPr>
                        <a:t>Extensional</a:t>
                      </a:r>
                      <a:endParaRPr kumimoji="0" lang="en-US" sz="700" b="1" i="0" u="none" strike="noStrike" kern="1200" cap="none" spc="0" normalizeH="0" baseline="0" noProof="0" dirty="0" smtClean="0">
                        <a:ln>
                          <a:noFill/>
                        </a:ln>
                        <a:solidFill>
                          <a:srgbClr val="000000"/>
                        </a:solidFill>
                        <a:effectLst/>
                        <a:uLnTx/>
                        <a:uFillTx/>
                        <a:latin typeface="Times New Roman"/>
                        <a:ea typeface="Times New Roman"/>
                      </a:endParaRPr>
                    </a:p>
                  </a:txBody>
                  <a:tcPr marL="73025" marR="73025" marT="27305" marB="27305" anchor="ctr"/>
                </a:tc>
              </a:tr>
              <a:tr h="0">
                <a:tc>
                  <a:txBody>
                    <a:bodyPr/>
                    <a:lstStyle/>
                    <a:p>
                      <a:pPr marL="0" marR="0" algn="just">
                        <a:spcBef>
                          <a:spcPts val="0"/>
                        </a:spcBef>
                        <a:spcAft>
                          <a:spcPts val="0"/>
                        </a:spcAft>
                      </a:pPr>
                      <a:r>
                        <a:rPr lang="en-US" sz="700" dirty="0" smtClean="0">
                          <a:effectLst/>
                        </a:rPr>
                        <a:t>Extensibility:</a:t>
                      </a:r>
                      <a:endParaRPr lang="en-US" sz="700" dirty="0">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700" b="1" dirty="0">
                          <a:effectLst/>
                        </a:rPr>
                        <a:t>Closed</a:t>
                      </a:r>
                      <a:endParaRPr lang="en-US" sz="700" b="1" dirty="0">
                        <a:effectLst/>
                        <a:latin typeface="Times New Roman"/>
                        <a:ea typeface="Times New Roman"/>
                      </a:endParaRPr>
                    </a:p>
                  </a:txBody>
                  <a:tcPr marL="73025" marR="73025" marT="27305" marB="27305" anchor="ctr"/>
                </a:tc>
                <a:tc>
                  <a:txBody>
                    <a:bodyPr/>
                    <a:lstStyle/>
                    <a:p>
                      <a:pPr marL="0" marR="0" algn="just">
                        <a:spcBef>
                          <a:spcPts val="0"/>
                        </a:spcBef>
                        <a:spcAft>
                          <a:spcPts val="0"/>
                        </a:spcAft>
                      </a:pPr>
                      <a:r>
                        <a:rPr lang="en-US" sz="700" b="1" dirty="0">
                          <a:solidFill>
                            <a:schemeClr val="bg1"/>
                          </a:solidFill>
                          <a:effectLst/>
                        </a:rPr>
                        <a:t>Stability:</a:t>
                      </a:r>
                      <a:endParaRPr lang="en-US" sz="700" b="1" dirty="0">
                        <a:solidFill>
                          <a:schemeClr val="bg1"/>
                        </a:solidFill>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700" b="1" dirty="0">
                          <a:effectLst/>
                        </a:rPr>
                        <a:t>Static</a:t>
                      </a:r>
                      <a:endParaRPr lang="en-US" sz="700" b="1" dirty="0">
                        <a:effectLst/>
                        <a:latin typeface="Times New Roman"/>
                        <a:ea typeface="Times New Roman"/>
                      </a:endParaRPr>
                    </a:p>
                  </a:txBody>
                  <a:tcPr marL="73025" marR="73025" marT="27305" marB="27305" anchor="ctr"/>
                </a:tc>
              </a:tr>
            </a:tbl>
          </a:graphicData>
        </a:graphic>
      </p:graphicFrame>
      <p:grpSp>
        <p:nvGrpSpPr>
          <p:cNvPr id="37" name="Group 36"/>
          <p:cNvGrpSpPr/>
          <p:nvPr/>
        </p:nvGrpSpPr>
        <p:grpSpPr>
          <a:xfrm>
            <a:off x="4114800" y="2470656"/>
            <a:ext cx="457200" cy="400110"/>
            <a:chOff x="6307527" y="4524344"/>
            <a:chExt cx="457200" cy="400110"/>
          </a:xfrm>
        </p:grpSpPr>
        <p:sp>
          <p:nvSpPr>
            <p:cNvPr id="39" name="Oval 38"/>
            <p:cNvSpPr/>
            <p:nvPr/>
          </p:nvSpPr>
          <p:spPr bwMode="auto">
            <a:xfrm>
              <a:off x="6372225" y="4557229"/>
              <a:ext cx="304800" cy="334341"/>
            </a:xfrm>
            <a:prstGeom prst="ellipse">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40" name="TextBox 39"/>
            <p:cNvSpPr txBox="1"/>
            <p:nvPr/>
          </p:nvSpPr>
          <p:spPr>
            <a:xfrm>
              <a:off x="6307527" y="4524344"/>
              <a:ext cx="457200" cy="400110"/>
            </a:xfrm>
            <a:prstGeom prst="rect">
              <a:avLst/>
            </a:prstGeom>
            <a:noFill/>
          </p:spPr>
          <p:txBody>
            <a:bodyPr wrap="square" rtlCol="0">
              <a:spAutoFit/>
            </a:bodyPr>
            <a:lstStyle/>
            <a:p>
              <a:pPr algn="ctr"/>
              <a:r>
                <a:rPr lang="en-US" sz="2000" dirty="0" smtClean="0">
                  <a:solidFill>
                    <a:schemeClr val="bg1"/>
                  </a:solidFill>
                </a:rPr>
                <a:t>1.</a:t>
              </a:r>
              <a:endParaRPr lang="en-US" sz="2000" dirty="0">
                <a:solidFill>
                  <a:schemeClr val="bg1"/>
                </a:solidFill>
              </a:endParaRPr>
            </a:p>
          </p:txBody>
        </p:sp>
      </p:grpSp>
      <p:grpSp>
        <p:nvGrpSpPr>
          <p:cNvPr id="41" name="Group 40"/>
          <p:cNvGrpSpPr/>
          <p:nvPr/>
        </p:nvGrpSpPr>
        <p:grpSpPr>
          <a:xfrm>
            <a:off x="5334000" y="2478138"/>
            <a:ext cx="457200" cy="400110"/>
            <a:chOff x="7239000" y="4495800"/>
            <a:chExt cx="457200" cy="400110"/>
          </a:xfrm>
        </p:grpSpPr>
        <p:sp>
          <p:nvSpPr>
            <p:cNvPr id="55" name="Oval 54"/>
            <p:cNvSpPr/>
            <p:nvPr/>
          </p:nvSpPr>
          <p:spPr bwMode="auto">
            <a:xfrm>
              <a:off x="7303698" y="4528685"/>
              <a:ext cx="304800" cy="334341"/>
            </a:xfrm>
            <a:prstGeom prst="ellipse">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56" name="TextBox 55"/>
            <p:cNvSpPr txBox="1"/>
            <p:nvPr/>
          </p:nvSpPr>
          <p:spPr>
            <a:xfrm>
              <a:off x="7239000" y="4495800"/>
              <a:ext cx="457200" cy="400110"/>
            </a:xfrm>
            <a:prstGeom prst="rect">
              <a:avLst/>
            </a:prstGeom>
            <a:noFill/>
          </p:spPr>
          <p:txBody>
            <a:bodyPr wrap="square" rtlCol="0">
              <a:spAutoFit/>
            </a:bodyPr>
            <a:lstStyle/>
            <a:p>
              <a:pPr algn="ctr"/>
              <a:r>
                <a:rPr lang="en-US" sz="2000" dirty="0">
                  <a:solidFill>
                    <a:schemeClr val="bg1"/>
                  </a:solidFill>
                </a:rPr>
                <a:t>2</a:t>
              </a:r>
              <a:r>
                <a:rPr lang="en-US" sz="2000" dirty="0" smtClean="0">
                  <a:solidFill>
                    <a:schemeClr val="bg1"/>
                  </a:solidFill>
                </a:rPr>
                <a:t>.</a:t>
              </a:r>
              <a:endParaRPr lang="en-US" sz="2000" dirty="0">
                <a:solidFill>
                  <a:schemeClr val="bg1"/>
                </a:solidFill>
              </a:endParaRPr>
            </a:p>
          </p:txBody>
        </p:sp>
      </p:grpSp>
      <p:graphicFrame>
        <p:nvGraphicFramePr>
          <p:cNvPr id="71" name="Table 70"/>
          <p:cNvGraphicFramePr>
            <a:graphicFrameLocks noGrp="1"/>
          </p:cNvGraphicFramePr>
          <p:nvPr>
            <p:extLst>
              <p:ext uri="{D42A27DB-BD31-4B8C-83A1-F6EECF244321}">
                <p14:modId xmlns:p14="http://schemas.microsoft.com/office/powerpoint/2010/main" val="577728023"/>
              </p:ext>
            </p:extLst>
          </p:nvPr>
        </p:nvGraphicFramePr>
        <p:xfrm>
          <a:off x="6324600" y="4541490"/>
          <a:ext cx="2667001" cy="1337310"/>
        </p:xfrm>
        <a:graphic>
          <a:graphicData uri="http://schemas.openxmlformats.org/drawingml/2006/table">
            <a:tbl>
              <a:tblPr firstRow="1" firstCol="1" lastRow="1" lastCol="1" bandRow="1" bandCol="1"/>
              <a:tblGrid>
                <a:gridCol w="778361"/>
                <a:gridCol w="555139"/>
                <a:gridCol w="723900"/>
                <a:gridCol w="609601"/>
              </a:tblGrid>
              <a:tr h="182880">
                <a:tc gridSpan="4">
                  <a:txBody>
                    <a:bodyPr/>
                    <a:lstStyle/>
                    <a:p>
                      <a:pPr marL="0" marR="0" algn="ctr">
                        <a:spcBef>
                          <a:spcPts val="0"/>
                        </a:spcBef>
                        <a:spcAft>
                          <a:spcPts val="0"/>
                        </a:spcAft>
                      </a:pPr>
                      <a:r>
                        <a:rPr lang="en-US" sz="1200" b="1" baseline="0" dirty="0" smtClean="0">
                          <a:effectLst/>
                          <a:latin typeface="Times New Roman"/>
                          <a:ea typeface="Times New Roman"/>
                        </a:rPr>
                        <a:t>Code Required? Specification</a:t>
                      </a:r>
                      <a:endParaRPr lang="en-US" sz="1200" b="1" dirty="0">
                        <a:effectLst/>
                        <a:latin typeface="Times New Roman"/>
                        <a:ea typeface="Times New Roman"/>
                      </a:endParaRPr>
                    </a:p>
                  </a:txBody>
                  <a:tcPr marL="36830" marR="3683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2">
                  <a:txBody>
                    <a:bodyPr/>
                    <a:lstStyle/>
                    <a:p>
                      <a:pPr marL="0" marR="0" algn="ctr">
                        <a:spcBef>
                          <a:spcPts val="0"/>
                        </a:spcBef>
                        <a:spcAft>
                          <a:spcPts val="0"/>
                        </a:spcAft>
                      </a:pPr>
                      <a:r>
                        <a:rPr lang="en-US" sz="1200" b="1" dirty="0" smtClean="0">
                          <a:effectLst/>
                          <a:latin typeface="Times New Roman"/>
                          <a:ea typeface="Times New Roman"/>
                        </a:rPr>
                        <a:t>Code Required</a:t>
                      </a:r>
                      <a:endParaRPr lang="en-US" sz="1200" b="1" dirty="0">
                        <a:effectLst/>
                        <a:latin typeface="Times New Roman"/>
                        <a:ea typeface="Times New Roman"/>
                      </a:endParaRPr>
                    </a:p>
                  </a:txBody>
                  <a:tcPr marL="36830" marR="3683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92D050"/>
                    </a:solidFill>
                  </a:tcPr>
                </a:tc>
                <a:tc hMerge="1">
                  <a:txBody>
                    <a:bodyPr/>
                    <a:lstStyle/>
                    <a:p>
                      <a:endParaRPr lang="en-US"/>
                    </a:p>
                  </a:txBody>
                  <a:tcPr/>
                </a:tc>
                <a:tc gridSpan="2">
                  <a:txBody>
                    <a:bodyPr/>
                    <a:lstStyle/>
                    <a:p>
                      <a:pPr marL="0" marR="0" algn="ctr">
                        <a:spcBef>
                          <a:spcPts val="0"/>
                        </a:spcBef>
                        <a:spcAft>
                          <a:spcPts val="0"/>
                        </a:spcAft>
                      </a:pPr>
                      <a:r>
                        <a:rPr lang="en-US" sz="1200" b="1" dirty="0" smtClean="0">
                          <a:effectLst/>
                          <a:latin typeface="Times New Roman"/>
                          <a:ea typeface="Times New Roman"/>
                        </a:rPr>
                        <a:t>Code Not Required</a:t>
                      </a:r>
                      <a:endParaRPr lang="en-US" sz="1200" b="1" dirty="0">
                        <a:effectLst/>
                        <a:latin typeface="Times New Roman"/>
                        <a:ea typeface="Times New Roman"/>
                      </a:endParaRPr>
                    </a:p>
                  </a:txBody>
                  <a:tcPr marL="36830" marR="3683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CCECFF"/>
                    </a:solidFill>
                  </a:tcPr>
                </a:tc>
                <a:tc hMerge="1">
                  <a:txBody>
                    <a:bodyPr/>
                    <a:lstStyle/>
                    <a:p>
                      <a:endParaRPr lang="en-US"/>
                    </a:p>
                  </a:txBody>
                  <a:tcPr/>
                </a:tc>
              </a:tr>
              <a:tr h="171450">
                <a:tc>
                  <a:txBody>
                    <a:bodyPr/>
                    <a:lstStyle/>
                    <a:p>
                      <a:pPr marL="0" marR="0" algn="just">
                        <a:spcBef>
                          <a:spcPts val="0"/>
                        </a:spcBef>
                        <a:spcAft>
                          <a:spcPts val="0"/>
                        </a:spcAft>
                      </a:pPr>
                      <a:r>
                        <a:rPr lang="en-US" sz="1050" dirty="0" smtClean="0">
                          <a:effectLst/>
                          <a:latin typeface="Times New Roman"/>
                          <a:ea typeface="Times New Roman"/>
                        </a:rPr>
                        <a:t>Element</a:t>
                      </a:r>
                      <a:endParaRPr lang="en-US" sz="105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050" dirty="0" smtClean="0">
                          <a:effectLst/>
                          <a:latin typeface="Times New Roman"/>
                          <a:ea typeface="Times New Roman"/>
                        </a:rPr>
                        <a:t>Usage</a:t>
                      </a:r>
                      <a:endParaRPr lang="en-US" sz="105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050" dirty="0" smtClean="0">
                          <a:effectLst/>
                          <a:latin typeface="Times New Roman"/>
                          <a:ea typeface="Times New Roman"/>
                        </a:rPr>
                        <a:t>Element</a:t>
                      </a:r>
                      <a:endParaRPr lang="en-US" sz="105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050" dirty="0" smtClean="0">
                          <a:effectLst/>
                          <a:latin typeface="Times New Roman"/>
                          <a:ea typeface="Times New Roman"/>
                        </a:rPr>
                        <a:t>Usage</a:t>
                      </a:r>
                      <a:endParaRPr lang="en-US" sz="105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r>
              <a:tr h="152400">
                <a:tc>
                  <a:txBody>
                    <a:bodyPr/>
                    <a:lstStyle/>
                    <a:p>
                      <a:pPr marL="0" marR="0" algn="just">
                        <a:spcBef>
                          <a:spcPts val="0"/>
                        </a:spcBef>
                        <a:spcAft>
                          <a:spcPts val="0"/>
                        </a:spcAft>
                      </a:pPr>
                      <a:r>
                        <a:rPr lang="en-US" sz="1050" dirty="0" smtClean="0">
                          <a:effectLst/>
                          <a:latin typeface="Times New Roman"/>
                          <a:ea typeface="Times New Roman"/>
                        </a:rPr>
                        <a:t>CWE.1</a:t>
                      </a:r>
                      <a:endParaRPr lang="en-US" sz="105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dirty="0" smtClean="0">
                          <a:effectLst/>
                          <a:latin typeface="Times New Roman"/>
                          <a:ea typeface="Times New Roman"/>
                        </a:rPr>
                        <a:t>R</a:t>
                      </a:r>
                      <a:endParaRPr lang="en-US" sz="105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dirty="0" smtClean="0">
                          <a:effectLst/>
                          <a:latin typeface="Times New Roman"/>
                          <a:ea typeface="Times New Roman"/>
                        </a:rPr>
                        <a:t>CWE.1</a:t>
                      </a:r>
                      <a:endParaRPr lang="en-US" sz="105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dirty="0" smtClean="0">
                          <a:effectLst/>
                          <a:latin typeface="Times New Roman"/>
                          <a:ea typeface="Times New Roman"/>
                        </a:rPr>
                        <a:t>RE</a:t>
                      </a:r>
                      <a:endParaRPr lang="en-US" sz="105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44780">
                <a:tc>
                  <a:txBody>
                    <a:bodyPr/>
                    <a:lstStyle/>
                    <a:p>
                      <a:pPr marL="0" marR="0" algn="just">
                        <a:spcBef>
                          <a:spcPts val="0"/>
                        </a:spcBef>
                        <a:spcAft>
                          <a:spcPts val="0"/>
                        </a:spcAft>
                      </a:pPr>
                      <a:r>
                        <a:rPr lang="en-US" sz="1050" dirty="0" smtClean="0">
                          <a:effectLst/>
                          <a:latin typeface="Times New Roman"/>
                          <a:ea typeface="Times New Roman"/>
                        </a:rPr>
                        <a:t>CWE.2</a:t>
                      </a:r>
                      <a:endParaRPr lang="en-US" sz="105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dirty="0" smtClean="0">
                          <a:effectLst/>
                          <a:latin typeface="Times New Roman"/>
                          <a:ea typeface="Times New Roman"/>
                        </a:rPr>
                        <a:t>RE</a:t>
                      </a:r>
                      <a:endParaRPr lang="en-US" sz="105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dirty="0" smtClean="0">
                          <a:effectLst/>
                          <a:latin typeface="Times New Roman"/>
                          <a:ea typeface="Times New Roman"/>
                        </a:rPr>
                        <a:t>CWE.2</a:t>
                      </a:r>
                      <a:endParaRPr lang="en-US" sz="105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dirty="0" smtClean="0">
                          <a:effectLst/>
                          <a:latin typeface="Times New Roman"/>
                          <a:ea typeface="Times New Roman"/>
                        </a:rPr>
                        <a:t>C(R/RE)</a:t>
                      </a:r>
                      <a:endParaRPr lang="en-US" sz="105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37160">
                <a:tc>
                  <a:txBody>
                    <a:bodyPr/>
                    <a:lstStyle/>
                    <a:p>
                      <a:pPr marL="0" marR="0" algn="just">
                        <a:spcBef>
                          <a:spcPts val="0"/>
                        </a:spcBef>
                        <a:spcAft>
                          <a:spcPts val="0"/>
                        </a:spcAft>
                      </a:pPr>
                      <a:r>
                        <a:rPr lang="en-US" sz="1050" dirty="0" smtClean="0">
                          <a:effectLst/>
                          <a:latin typeface="Times New Roman"/>
                          <a:ea typeface="Times New Roman"/>
                        </a:rPr>
                        <a:t>CWE.3</a:t>
                      </a:r>
                      <a:endParaRPr lang="en-US" sz="105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dirty="0" smtClean="0">
                          <a:effectLst/>
                          <a:latin typeface="Times New Roman"/>
                          <a:ea typeface="Times New Roman"/>
                        </a:rPr>
                        <a:t>R</a:t>
                      </a:r>
                      <a:endParaRPr lang="en-US" sz="105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dirty="0" smtClean="0">
                          <a:effectLst/>
                          <a:latin typeface="Times New Roman"/>
                          <a:ea typeface="Times New Roman"/>
                        </a:rPr>
                        <a:t>CWE.3</a:t>
                      </a:r>
                      <a:endParaRPr lang="en-US" sz="105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dirty="0" smtClean="0">
                          <a:effectLst/>
                          <a:latin typeface="Times New Roman"/>
                          <a:ea typeface="Times New Roman"/>
                        </a:rPr>
                        <a:t>R</a:t>
                      </a:r>
                      <a:endParaRPr lang="en-US" sz="105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37160">
                <a:tc>
                  <a:txBody>
                    <a:bodyPr/>
                    <a:lstStyle/>
                    <a:p>
                      <a:pPr marL="0" marR="0" algn="just">
                        <a:spcBef>
                          <a:spcPts val="0"/>
                        </a:spcBef>
                        <a:spcAft>
                          <a:spcPts val="0"/>
                        </a:spcAft>
                      </a:pPr>
                      <a:r>
                        <a:rPr lang="en-US" sz="1050" dirty="0" smtClean="0">
                          <a:effectLst/>
                          <a:latin typeface="Times New Roman"/>
                          <a:ea typeface="Times New Roman"/>
                        </a:rPr>
                        <a:t>…</a:t>
                      </a:r>
                      <a:endParaRPr lang="en-US" sz="105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dirty="0" smtClean="0">
                          <a:effectLst/>
                          <a:latin typeface="Times New Roman"/>
                          <a:ea typeface="Times New Roman"/>
                        </a:rPr>
                        <a:t>…</a:t>
                      </a:r>
                      <a:endParaRPr lang="en-US" sz="105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dirty="0" smtClean="0">
                          <a:effectLst/>
                          <a:latin typeface="Times New Roman"/>
                          <a:ea typeface="Times New Roman"/>
                        </a:rPr>
                        <a:t>…</a:t>
                      </a:r>
                      <a:endParaRPr lang="en-US" sz="105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dirty="0" smtClean="0">
                          <a:effectLst/>
                          <a:latin typeface="Times New Roman"/>
                          <a:ea typeface="Times New Roman"/>
                        </a:rPr>
                        <a:t>…</a:t>
                      </a:r>
                      <a:endParaRPr lang="en-US" sz="105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37160">
                <a:tc>
                  <a:txBody>
                    <a:bodyPr/>
                    <a:lstStyle/>
                    <a:p>
                      <a:pPr marL="0" marR="0" algn="just">
                        <a:spcBef>
                          <a:spcPts val="0"/>
                        </a:spcBef>
                        <a:spcAft>
                          <a:spcPts val="0"/>
                        </a:spcAft>
                      </a:pPr>
                      <a:r>
                        <a:rPr lang="en-US" sz="1050" dirty="0" smtClean="0">
                          <a:effectLst/>
                          <a:latin typeface="Times New Roman"/>
                          <a:ea typeface="Times New Roman"/>
                        </a:rPr>
                        <a:t>CWE.9</a:t>
                      </a:r>
                      <a:endParaRPr lang="en-US" sz="105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dirty="0" smtClean="0">
                          <a:effectLst/>
                          <a:latin typeface="Times New Roman"/>
                          <a:ea typeface="Times New Roman"/>
                        </a:rPr>
                        <a:t>RE</a:t>
                      </a:r>
                      <a:endParaRPr lang="en-US" sz="105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dirty="0" smtClean="0">
                          <a:effectLst/>
                          <a:latin typeface="Times New Roman"/>
                          <a:ea typeface="Times New Roman"/>
                        </a:rPr>
                        <a:t>CWE.9</a:t>
                      </a:r>
                      <a:endParaRPr lang="en-US" sz="105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050" dirty="0" smtClean="0">
                          <a:effectLst/>
                          <a:latin typeface="Times New Roman"/>
                          <a:ea typeface="Times New Roman"/>
                        </a:rPr>
                        <a:t>RE</a:t>
                      </a:r>
                      <a:endParaRPr lang="en-US" sz="105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94216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and Overview</a:t>
            </a:r>
            <a:endParaRPr lang="en-US" dirty="0"/>
          </a:p>
        </p:txBody>
      </p:sp>
      <p:sp>
        <p:nvSpPr>
          <p:cNvPr id="3" name="Content Placeholder 2"/>
          <p:cNvSpPr>
            <a:spLocks noGrp="1"/>
          </p:cNvSpPr>
          <p:nvPr>
            <p:ph idx="1"/>
          </p:nvPr>
        </p:nvSpPr>
        <p:spPr>
          <a:xfrm>
            <a:off x="390525" y="831850"/>
            <a:ext cx="8524875" cy="5492750"/>
          </a:xfrm>
        </p:spPr>
        <p:txBody>
          <a:bodyPr>
            <a:normAutofit/>
          </a:bodyPr>
          <a:lstStyle/>
          <a:p>
            <a:r>
              <a:rPr lang="en-US" dirty="0" smtClean="0"/>
              <a:t>This version includes:</a:t>
            </a:r>
          </a:p>
          <a:p>
            <a:pPr lvl="1"/>
            <a:r>
              <a:rPr lang="en-US" dirty="0" smtClean="0"/>
              <a:t>a summary of the value set proposal</a:t>
            </a:r>
          </a:p>
          <a:p>
            <a:pPr lvl="1"/>
            <a:r>
              <a:rPr lang="en-US" dirty="0" smtClean="0"/>
              <a:t>a guide for IG authors (creating value set spreadsheet specifications)</a:t>
            </a:r>
          </a:p>
          <a:p>
            <a:pPr lvl="1"/>
            <a:r>
              <a:rPr lang="en-US" dirty="0">
                <a:solidFill>
                  <a:srgbClr val="0070C0"/>
                </a:solidFill>
              </a:rPr>
              <a:t>s</a:t>
            </a:r>
            <a:r>
              <a:rPr lang="en-US" dirty="0" smtClean="0">
                <a:solidFill>
                  <a:srgbClr val="0070C0"/>
                </a:solidFill>
              </a:rPr>
              <a:t>pecification for tool developers and implementers</a:t>
            </a:r>
          </a:p>
          <a:p>
            <a:r>
              <a:rPr lang="en-US" dirty="0" smtClean="0"/>
              <a:t>For reasoning and background information see the original (complete) proposal (Draft 10).</a:t>
            </a:r>
          </a:p>
          <a:p>
            <a:r>
              <a:rPr lang="en-US" dirty="0" smtClean="0"/>
              <a:t>Scope</a:t>
            </a:r>
          </a:p>
          <a:p>
            <a:pPr lvl="1"/>
            <a:r>
              <a:rPr lang="en-US" dirty="0" smtClean="0"/>
              <a:t>HL7 V2</a:t>
            </a:r>
          </a:p>
          <a:p>
            <a:pPr lvl="1"/>
            <a:r>
              <a:rPr lang="en-US" dirty="0" smtClean="0"/>
              <a:t>This is not the way V2 is, this is a proposal for what we believe it should be</a:t>
            </a:r>
          </a:p>
          <a:p>
            <a:pPr lvl="1"/>
            <a:r>
              <a:rPr lang="en-US" dirty="0" smtClean="0"/>
              <a:t>This concepts </a:t>
            </a:r>
            <a:r>
              <a:rPr lang="en-US" b="1" i="1" dirty="0" smtClean="0">
                <a:solidFill>
                  <a:srgbClr val="FF0000"/>
                </a:solidFill>
              </a:rPr>
              <a:t>“should” </a:t>
            </a:r>
            <a:r>
              <a:rPr lang="en-US" dirty="0" smtClean="0"/>
              <a:t>apply universally across the HL7 product lines (although they most certainly will use different terminology)</a:t>
            </a:r>
          </a:p>
          <a:p>
            <a:pPr lvl="1"/>
            <a:r>
              <a:rPr lang="en-US" dirty="0" smtClean="0"/>
              <a:t>Pilot of method is for US LAB IGs (</a:t>
            </a:r>
            <a:r>
              <a:rPr lang="en-US" dirty="0" err="1" smtClean="0"/>
              <a:t>eDOS</a:t>
            </a:r>
            <a:r>
              <a:rPr lang="en-US" dirty="0" smtClean="0"/>
              <a:t>, LOI, LRI, and ELR)</a:t>
            </a:r>
          </a:p>
          <a:p>
            <a:pPr lvl="1"/>
            <a:r>
              <a:rPr lang="en-US" dirty="0" smtClean="0"/>
              <a:t>Planned for Immunization Release 1.6 (2015/2016)</a:t>
            </a:r>
          </a:p>
          <a:p>
            <a:r>
              <a:rPr lang="en-US" dirty="0" smtClean="0"/>
              <a:t>Implementation</a:t>
            </a:r>
          </a:p>
          <a:p>
            <a:pPr lvl="1"/>
            <a:r>
              <a:rPr lang="en-US" dirty="0" smtClean="0"/>
              <a:t>NIST to implement for 2015 Edition MU Certification</a:t>
            </a:r>
          </a:p>
        </p:txBody>
      </p:sp>
    </p:spTree>
    <p:extLst>
      <p:ext uri="{BB962C8B-B14F-4D97-AF65-F5344CB8AC3E}">
        <p14:creationId xmlns:p14="http://schemas.microsoft.com/office/powerpoint/2010/main" val="7472303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Observations of the Proposal</a:t>
            </a:r>
            <a:endParaRPr lang="en-US" dirty="0"/>
          </a:p>
        </p:txBody>
      </p:sp>
      <p:sp>
        <p:nvSpPr>
          <p:cNvPr id="3" name="Content Placeholder 2"/>
          <p:cNvSpPr>
            <a:spLocks noGrp="1"/>
          </p:cNvSpPr>
          <p:nvPr>
            <p:ph idx="1"/>
          </p:nvPr>
        </p:nvSpPr>
        <p:spPr>
          <a:xfrm>
            <a:off x="390525" y="831850"/>
            <a:ext cx="8524875" cy="4806950"/>
          </a:xfrm>
        </p:spPr>
        <p:txBody>
          <a:bodyPr>
            <a:normAutofit fontScale="77500" lnSpcReduction="20000"/>
          </a:bodyPr>
          <a:lstStyle/>
          <a:p>
            <a:pPr>
              <a:buFont typeface="Arial" panose="020B0604020202020204" pitchFamily="34" charset="0"/>
              <a:buChar char="•"/>
            </a:pPr>
            <a:r>
              <a:rPr lang="en-US" sz="2300" dirty="0"/>
              <a:t>Proposal provides methodology to specify:</a:t>
            </a:r>
          </a:p>
          <a:p>
            <a:pPr lvl="1">
              <a:buFont typeface="Arial" panose="020B0604020202020204" pitchFamily="34" charset="0"/>
              <a:buChar char="•"/>
            </a:pPr>
            <a:r>
              <a:rPr lang="en-US" sz="2000" dirty="0"/>
              <a:t>The conformance binding of a value set definition to a message element (i.e., the conformance requirements of the binding)</a:t>
            </a:r>
          </a:p>
          <a:p>
            <a:pPr lvl="1">
              <a:buFont typeface="Arial" panose="020B0604020202020204" pitchFamily="34" charset="0"/>
              <a:buChar char="•"/>
            </a:pPr>
            <a:r>
              <a:rPr lang="en-US" sz="2000" dirty="0"/>
              <a:t>The value set definition</a:t>
            </a:r>
          </a:p>
          <a:p>
            <a:pPr>
              <a:buFont typeface="Arial" panose="020B0604020202020204" pitchFamily="34" charset="0"/>
              <a:buChar char="•"/>
            </a:pPr>
            <a:r>
              <a:rPr lang="en-US" sz="2300" dirty="0" smtClean="0"/>
              <a:t>The V2 table definition and binding mechanisms are superseded by this methodology</a:t>
            </a:r>
          </a:p>
          <a:p>
            <a:pPr lvl="1">
              <a:buFont typeface="Arial" panose="020B0604020202020204" pitchFamily="34" charset="0"/>
              <a:buChar char="•"/>
            </a:pPr>
            <a:r>
              <a:rPr lang="en-US" sz="2100" dirty="0" smtClean="0"/>
              <a:t>That is, the value set binding and definition define conformance requirements</a:t>
            </a:r>
          </a:p>
          <a:p>
            <a:pPr lvl="1">
              <a:buFont typeface="Arial" panose="020B0604020202020204" pitchFamily="34" charset="0"/>
              <a:buChar char="•"/>
            </a:pPr>
            <a:r>
              <a:rPr lang="en-US" sz="2100" dirty="0" smtClean="0"/>
              <a:t>The data type no longer influences conformance requirements</a:t>
            </a:r>
          </a:p>
          <a:p>
            <a:pPr>
              <a:buFont typeface="Arial" panose="020B0604020202020204" pitchFamily="34" charset="0"/>
              <a:buChar char="•"/>
            </a:pPr>
            <a:r>
              <a:rPr lang="en-US" sz="2300" dirty="0" smtClean="0"/>
              <a:t>A </a:t>
            </a:r>
            <a:r>
              <a:rPr lang="en-US" sz="2300" dirty="0"/>
              <a:t>value set definition includes:</a:t>
            </a:r>
          </a:p>
          <a:p>
            <a:pPr lvl="1">
              <a:buFont typeface="Arial" panose="020B0604020202020204" pitchFamily="34" charset="0"/>
              <a:buChar char="•"/>
            </a:pPr>
            <a:r>
              <a:rPr lang="en-US" sz="2000" dirty="0"/>
              <a:t>A set of informational attributes defining the properties including the name, identifier, version, etc.</a:t>
            </a:r>
          </a:p>
          <a:p>
            <a:pPr lvl="1">
              <a:buFont typeface="Arial" panose="020B0604020202020204" pitchFamily="34" charset="0"/>
              <a:buChar char="•"/>
            </a:pPr>
            <a:r>
              <a:rPr lang="en-US" sz="2000" dirty="0"/>
              <a:t>A clear explanation of associated conformance </a:t>
            </a:r>
            <a:r>
              <a:rPr lang="en-US" sz="2000" dirty="0" smtClean="0"/>
              <a:t>requirements</a:t>
            </a:r>
          </a:p>
          <a:p>
            <a:pPr lvl="1">
              <a:buFont typeface="Arial" panose="020B0604020202020204" pitchFamily="34" charset="0"/>
              <a:buChar char="•"/>
            </a:pPr>
            <a:r>
              <a:rPr lang="en-US" sz="2000" dirty="0" smtClean="0"/>
              <a:t>The Usage of the codes</a:t>
            </a:r>
            <a:endParaRPr lang="en-US" sz="2000" dirty="0"/>
          </a:p>
          <a:p>
            <a:pPr lvl="1">
              <a:buFont typeface="Arial" panose="020B0604020202020204" pitchFamily="34" charset="0"/>
              <a:buChar char="•"/>
            </a:pPr>
            <a:r>
              <a:rPr lang="en-US" sz="2000" dirty="0"/>
              <a:t>The </a:t>
            </a:r>
            <a:r>
              <a:rPr lang="en-US" sz="2000" dirty="0" smtClean="0"/>
              <a:t>extensibility </a:t>
            </a:r>
            <a:r>
              <a:rPr lang="en-US" sz="2000" dirty="0"/>
              <a:t>of the value </a:t>
            </a:r>
            <a:r>
              <a:rPr lang="en-US" sz="2000" dirty="0" smtClean="0"/>
              <a:t>set</a:t>
            </a:r>
          </a:p>
          <a:p>
            <a:pPr lvl="1">
              <a:buFont typeface="Arial" panose="020B0604020202020204" pitchFamily="34" charset="0"/>
              <a:buChar char="•"/>
            </a:pPr>
            <a:r>
              <a:rPr lang="en-US" sz="2000" dirty="0" smtClean="0"/>
              <a:t>The stability of the value set</a:t>
            </a:r>
            <a:endParaRPr lang="en-US" sz="2000" dirty="0"/>
          </a:p>
          <a:p>
            <a:pPr>
              <a:buFont typeface="Arial" panose="020B0604020202020204" pitchFamily="34" charset="0"/>
              <a:buChar char="•"/>
            </a:pPr>
            <a:r>
              <a:rPr lang="en-US" sz="2300" dirty="0" smtClean="0"/>
              <a:t>Classification of value set definitions</a:t>
            </a:r>
            <a:r>
              <a:rPr lang="en-US" sz="2300" dirty="0"/>
              <a:t> </a:t>
            </a:r>
            <a:endParaRPr lang="en-US" sz="2300" dirty="0" smtClean="0"/>
          </a:p>
          <a:p>
            <a:pPr lvl="1">
              <a:buFont typeface="Arial" panose="020B0604020202020204" pitchFamily="34" charset="0"/>
              <a:buChar char="•"/>
            </a:pPr>
            <a:r>
              <a:rPr lang="en-US" sz="2100" dirty="0" smtClean="0"/>
              <a:t>Based on the extensibility </a:t>
            </a:r>
            <a:r>
              <a:rPr lang="en-US" sz="2100" dirty="0"/>
              <a:t>and stability </a:t>
            </a:r>
            <a:r>
              <a:rPr lang="en-US" sz="2100" dirty="0" smtClean="0"/>
              <a:t>properties</a:t>
            </a:r>
          </a:p>
          <a:p>
            <a:pPr lvl="1">
              <a:buFont typeface="Arial" panose="020B0604020202020204" pitchFamily="34" charset="0"/>
              <a:buChar char="•"/>
            </a:pPr>
            <a:r>
              <a:rPr lang="en-US" sz="2100" dirty="0" smtClean="0"/>
              <a:t>Aids IG authors when defining the expectation for this IG and derived IGs</a:t>
            </a:r>
          </a:p>
          <a:p>
            <a:pPr>
              <a:buFont typeface="Arial" panose="020B0604020202020204" pitchFamily="34" charset="0"/>
              <a:buChar char="•"/>
            </a:pPr>
            <a:r>
              <a:rPr lang="en-US" sz="2300" dirty="0" smtClean="0"/>
              <a:t>Initial focus is on the HL7 Tables (i.e., HL7nnnn)</a:t>
            </a:r>
          </a:p>
          <a:p>
            <a:pPr lvl="1"/>
            <a:endParaRPr lang="en-US" dirty="0" smtClean="0"/>
          </a:p>
          <a:p>
            <a:pPr marL="0" indent="0">
              <a:buNone/>
            </a:pPr>
            <a:endParaRPr lang="en-US" dirty="0" smtClean="0"/>
          </a:p>
        </p:txBody>
      </p:sp>
    </p:spTree>
    <p:extLst>
      <p:ext uri="{BB962C8B-B14F-4D97-AF65-F5344CB8AC3E}">
        <p14:creationId xmlns:p14="http://schemas.microsoft.com/office/powerpoint/2010/main" val="19503214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Binding a Value Set to a Message Element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95777733"/>
              </p:ext>
            </p:extLst>
          </p:nvPr>
        </p:nvGraphicFramePr>
        <p:xfrm>
          <a:off x="685800" y="990600"/>
          <a:ext cx="7467601" cy="1717040"/>
        </p:xfrm>
        <a:graphic>
          <a:graphicData uri="http://schemas.openxmlformats.org/drawingml/2006/table">
            <a:tbl>
              <a:tblPr/>
              <a:tblGrid>
                <a:gridCol w="614164"/>
                <a:gridCol w="1800504"/>
                <a:gridCol w="539956"/>
                <a:gridCol w="803587"/>
                <a:gridCol w="1161930"/>
                <a:gridCol w="1633059"/>
                <a:gridCol w="914401"/>
              </a:tblGrid>
              <a:tr h="231775">
                <a:tc gridSpan="7">
                  <a:txBody>
                    <a:bodyPr/>
                    <a:lstStyle/>
                    <a:p>
                      <a:pPr marL="0" marR="0" algn="just">
                        <a:spcBef>
                          <a:spcPts val="0"/>
                        </a:spcBef>
                        <a:spcAft>
                          <a:spcPts val="0"/>
                        </a:spcAft>
                      </a:pPr>
                      <a:r>
                        <a:rPr lang="fr-FR" sz="1200" dirty="0">
                          <a:effectLst/>
                          <a:latin typeface="Times New Roman"/>
                          <a:ea typeface="Times New Roman"/>
                        </a:rPr>
                        <a:t>Patient Identification Segment (PID)</a:t>
                      </a:r>
                      <a:endParaRPr lang="en-US" sz="1200" dirty="0">
                        <a:effectLst/>
                        <a:latin typeface="Times New Roman"/>
                        <a:ea typeface="Times New Roman"/>
                      </a:endParaRPr>
                    </a:p>
                  </a:txBody>
                  <a:tcPr marL="36830" marR="3683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31775">
                <a:tc>
                  <a:txBody>
                    <a:bodyPr/>
                    <a:lstStyle/>
                    <a:p>
                      <a:pPr marL="0" marR="0" algn="just">
                        <a:spcBef>
                          <a:spcPts val="0"/>
                        </a:spcBef>
                        <a:spcAft>
                          <a:spcPts val="0"/>
                        </a:spcAft>
                      </a:pPr>
                      <a:r>
                        <a:rPr lang="en-US" sz="1200">
                          <a:effectLst/>
                          <a:latin typeface="Times New Roman"/>
                          <a:ea typeface="Times New Roman"/>
                        </a:rPr>
                        <a:t>Seq</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a:effectLst/>
                          <a:latin typeface="Times New Roman"/>
                          <a:ea typeface="Times New Roman"/>
                        </a:rPr>
                        <a:t>Element Name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a:effectLst/>
                          <a:latin typeface="Times New Roman"/>
                          <a:ea typeface="Times New Roman"/>
                        </a:rPr>
                        <a:t>DT</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a:effectLst/>
                          <a:latin typeface="Times New Roman"/>
                          <a:ea typeface="Times New Roman"/>
                        </a:rPr>
                        <a:t>Usage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a:effectLst/>
                          <a:latin typeface="Times New Roman"/>
                          <a:ea typeface="Times New Roman"/>
                        </a:rPr>
                        <a:t>Cardinality</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dirty="0">
                          <a:effectLst/>
                          <a:latin typeface="Times New Roman"/>
                          <a:ea typeface="Times New Roman"/>
                        </a:rPr>
                        <a:t>Value Set</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200">
                          <a:effectLst/>
                          <a:latin typeface="Times New Roman"/>
                          <a:ea typeface="Times New Roman"/>
                        </a:rPr>
                        <a:t>Comments</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r>
              <a:tr h="205740">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12090">
                <a:tc>
                  <a:txBody>
                    <a:bodyPr/>
                    <a:lstStyle/>
                    <a:p>
                      <a:pPr marL="0" marR="0" algn="just">
                        <a:spcBef>
                          <a:spcPts val="0"/>
                        </a:spcBef>
                        <a:spcAft>
                          <a:spcPts val="0"/>
                        </a:spcAft>
                      </a:pPr>
                      <a:r>
                        <a:rPr lang="en-US" sz="1200">
                          <a:effectLst/>
                          <a:latin typeface="Times New Roman"/>
                          <a:ea typeface="Times New Roman"/>
                        </a:rPr>
                        <a:t>8</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Administrative Sex</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IS</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R</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[1..1]</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HL70001_US_LAB.1</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FFF00"/>
                    </a:solidFill>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05740">
                <a:tc>
                  <a:txBody>
                    <a:bodyPr/>
                    <a:lstStyle/>
                    <a:p>
                      <a:pPr marL="0" marR="0" algn="just">
                        <a:spcBef>
                          <a:spcPts val="0"/>
                        </a:spcBef>
                        <a:spcAft>
                          <a:spcPts val="0"/>
                        </a:spcAft>
                      </a:pPr>
                      <a:r>
                        <a:rPr lang="en-US" sz="1200">
                          <a:effectLst/>
                          <a:latin typeface="Times New Roman"/>
                          <a:ea typeface="Times New Roman"/>
                        </a:rPr>
                        <a:t>9</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Patient Alias</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X</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05740">
                <a:tc>
                  <a:txBody>
                    <a:bodyPr/>
                    <a:lstStyle/>
                    <a:p>
                      <a:pPr marL="0" marR="0" algn="just">
                        <a:spcBef>
                          <a:spcPts val="0"/>
                        </a:spcBef>
                        <a:spcAft>
                          <a:spcPts val="0"/>
                        </a:spcAft>
                      </a:pPr>
                      <a:r>
                        <a:rPr lang="en-US" sz="1200">
                          <a:effectLst/>
                          <a:latin typeface="Times New Roman"/>
                          <a:ea typeface="Times New Roman"/>
                        </a:rPr>
                        <a:t>10</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Race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CE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RE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[0..*]</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HL70005_US_LAB.1</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FFF00"/>
                    </a:solidFill>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12090">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O</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12090">
                <a:tc>
                  <a:txBody>
                    <a:bodyPr/>
                    <a:lstStyle/>
                    <a:p>
                      <a:pPr marL="0" marR="0" algn="just">
                        <a:spcBef>
                          <a:spcPts val="0"/>
                        </a:spcBef>
                        <a:spcAft>
                          <a:spcPts val="0"/>
                        </a:spcAft>
                      </a:pPr>
                      <a:r>
                        <a:rPr lang="en-US" sz="1200">
                          <a:effectLst/>
                          <a:latin typeface="Times New Roman"/>
                          <a:ea typeface="Times New Roman"/>
                        </a:rPr>
                        <a:t>17</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Religion</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CWE</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O</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HL70001</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200" dirty="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bl>
          </a:graphicData>
        </a:graphic>
      </p:graphicFrame>
      <p:sp>
        <p:nvSpPr>
          <p:cNvPr id="5" name="TextBox 4"/>
          <p:cNvSpPr txBox="1"/>
          <p:nvPr/>
        </p:nvSpPr>
        <p:spPr>
          <a:xfrm>
            <a:off x="199445" y="2887682"/>
            <a:ext cx="8305800"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Nothing new</a:t>
            </a:r>
            <a:endParaRPr lang="en-US" sz="1600" dirty="0" smtClean="0"/>
          </a:p>
          <a:p>
            <a:pPr marL="285750" indent="-285750">
              <a:buFont typeface="Arial" panose="020B0604020202020204" pitchFamily="34" charset="0"/>
              <a:buChar char="•"/>
            </a:pPr>
            <a:r>
              <a:rPr lang="en-US" sz="2000" dirty="0" smtClean="0"/>
              <a:t>Indicates that the HL70001_US_LAB.1 value set is to be used for message element PID.8 (Administrative Sex)</a:t>
            </a:r>
          </a:p>
          <a:p>
            <a:pPr marL="742950" lvl="1" indent="-285750">
              <a:buFont typeface="Arial" panose="020B0604020202020204" pitchFamily="34" charset="0"/>
              <a:buChar char="•"/>
            </a:pPr>
            <a:r>
              <a:rPr lang="en-US" sz="2000" dirty="0" smtClean="0"/>
              <a:t>Naming convention for HL7 Tables [</a:t>
            </a:r>
            <a:r>
              <a:rPr lang="en-US" sz="2000" dirty="0" err="1" smtClean="0"/>
              <a:t>binding_name_root.identifier</a:t>
            </a:r>
            <a:r>
              <a:rPr lang="en-US" sz="2000" dirty="0" smtClean="0"/>
              <a:t>]</a:t>
            </a:r>
          </a:p>
          <a:p>
            <a:pPr marL="285750" indent="-285750">
              <a:buFont typeface="Arial" panose="020B0604020202020204" pitchFamily="34" charset="0"/>
              <a:buChar char="•"/>
            </a:pPr>
            <a:r>
              <a:rPr lang="en-US" sz="2000" dirty="0" smtClean="0"/>
              <a:t>HL70001_US_LAB.1 is the symbolic name of the value set</a:t>
            </a:r>
          </a:p>
          <a:p>
            <a:pPr marL="742950" lvl="1" indent="-285750">
              <a:buFont typeface="Arial" panose="020B0604020202020204" pitchFamily="34" charset="0"/>
              <a:buChar char="•"/>
            </a:pPr>
            <a:r>
              <a:rPr lang="en-US" sz="2000" dirty="0" smtClean="0"/>
              <a:t>This provides the link to the value set</a:t>
            </a:r>
          </a:p>
          <a:p>
            <a:pPr marL="742950" lvl="1" indent="-285750">
              <a:buFont typeface="Arial" panose="020B0604020202020204" pitchFamily="34" charset="0"/>
              <a:buChar char="•"/>
            </a:pPr>
            <a:r>
              <a:rPr lang="en-US" sz="2000" dirty="0" smtClean="0"/>
              <a:t>The value set will have an OID assigned to it</a:t>
            </a:r>
          </a:p>
          <a:p>
            <a:pPr marL="742950" lvl="1" indent="-285750">
              <a:buFont typeface="Arial" panose="020B0604020202020204" pitchFamily="34" charset="0"/>
              <a:buChar char="•"/>
            </a:pPr>
            <a:r>
              <a:rPr lang="en-US" sz="2000" dirty="0" smtClean="0"/>
              <a:t>The identifier is the extension given in the SS column</a:t>
            </a:r>
          </a:p>
          <a:p>
            <a:pPr marL="742950" lvl="1" indent="-285750">
              <a:buFont typeface="Arial" panose="020B0604020202020204" pitchFamily="34" charset="0"/>
              <a:buChar char="•"/>
            </a:pPr>
            <a:r>
              <a:rPr lang="en-US" sz="2000" dirty="0" smtClean="0">
                <a:solidFill>
                  <a:srgbClr val="0070C0"/>
                </a:solidFill>
              </a:rPr>
              <a:t>HL70001_US_LAB.1 = Binding Identifier</a:t>
            </a:r>
          </a:p>
          <a:p>
            <a:pPr marL="285750" indent="-285750">
              <a:buFont typeface="Arial" panose="020B0604020202020204" pitchFamily="34" charset="0"/>
              <a:buChar char="•"/>
            </a:pPr>
            <a:r>
              <a:rPr lang="en-US" sz="2000" dirty="0" smtClean="0"/>
              <a:t>Details of the requirements are specified elsewhere</a:t>
            </a:r>
          </a:p>
        </p:txBody>
      </p:sp>
    </p:spTree>
    <p:extLst>
      <p:ext uri="{BB962C8B-B14F-4D97-AF65-F5344CB8AC3E}">
        <p14:creationId xmlns:p14="http://schemas.microsoft.com/office/powerpoint/2010/main" val="41678358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Binding Strength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28672651"/>
              </p:ext>
            </p:extLst>
          </p:nvPr>
        </p:nvGraphicFramePr>
        <p:xfrm>
          <a:off x="208969" y="762000"/>
          <a:ext cx="8186356" cy="1929130"/>
        </p:xfrm>
        <a:graphic>
          <a:graphicData uri="http://schemas.openxmlformats.org/drawingml/2006/table">
            <a:tbl>
              <a:tblPr/>
              <a:tblGrid>
                <a:gridCol w="550248"/>
                <a:gridCol w="1374383"/>
                <a:gridCol w="457200"/>
                <a:gridCol w="457200"/>
                <a:gridCol w="838200"/>
                <a:gridCol w="1676400"/>
                <a:gridCol w="1199569"/>
                <a:gridCol w="1633156"/>
              </a:tblGrid>
              <a:tr h="231775">
                <a:tc gridSpan="8">
                  <a:txBody>
                    <a:bodyPr/>
                    <a:lstStyle/>
                    <a:p>
                      <a:pPr marL="0" marR="0" algn="just">
                        <a:spcBef>
                          <a:spcPts val="0"/>
                        </a:spcBef>
                        <a:spcAft>
                          <a:spcPts val="0"/>
                        </a:spcAft>
                      </a:pPr>
                      <a:r>
                        <a:rPr lang="fr-FR" sz="1200" dirty="0">
                          <a:effectLst/>
                          <a:latin typeface="Times New Roman"/>
                          <a:ea typeface="Times New Roman"/>
                        </a:rPr>
                        <a:t>Patient Identification Segment (PID)</a:t>
                      </a:r>
                      <a:endParaRPr lang="en-US" sz="1200" dirty="0">
                        <a:effectLst/>
                        <a:latin typeface="Times New Roman"/>
                        <a:ea typeface="Times New Roman"/>
                      </a:endParaRPr>
                    </a:p>
                  </a:txBody>
                  <a:tcPr marL="36830" marR="3683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31775">
                <a:tc>
                  <a:txBody>
                    <a:bodyPr/>
                    <a:lstStyle/>
                    <a:p>
                      <a:pPr marL="0" marR="0" algn="just">
                        <a:spcBef>
                          <a:spcPts val="0"/>
                        </a:spcBef>
                        <a:spcAft>
                          <a:spcPts val="0"/>
                        </a:spcAft>
                      </a:pPr>
                      <a:r>
                        <a:rPr lang="en-US" sz="1200">
                          <a:effectLst/>
                          <a:latin typeface="Times New Roman"/>
                          <a:ea typeface="Times New Roman"/>
                        </a:rPr>
                        <a:t>Seq</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a:effectLst/>
                          <a:latin typeface="Times New Roman"/>
                          <a:ea typeface="Times New Roman"/>
                        </a:rPr>
                        <a:t>Element Name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a:effectLst/>
                          <a:latin typeface="Times New Roman"/>
                          <a:ea typeface="Times New Roman"/>
                        </a:rPr>
                        <a:t>DT</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a:effectLst/>
                          <a:latin typeface="Times New Roman"/>
                          <a:ea typeface="Times New Roman"/>
                        </a:rPr>
                        <a:t>Usage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a:effectLst/>
                          <a:latin typeface="Times New Roman"/>
                          <a:ea typeface="Times New Roman"/>
                        </a:rPr>
                        <a:t>Cardinality</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dirty="0">
                          <a:effectLst/>
                          <a:latin typeface="Times New Roman"/>
                          <a:ea typeface="Times New Roman"/>
                        </a:rPr>
                        <a:t>Value Set</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200" baseline="0" dirty="0" smtClean="0">
                          <a:effectLst/>
                          <a:latin typeface="Times New Roman"/>
                          <a:ea typeface="Times New Roman"/>
                        </a:rPr>
                        <a:t>Binding Strength</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200">
                          <a:effectLst/>
                          <a:latin typeface="Times New Roman"/>
                          <a:ea typeface="Times New Roman"/>
                        </a:rPr>
                        <a:t>Comments</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r>
              <a:tr h="205740">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200" dirty="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12090">
                <a:tc>
                  <a:txBody>
                    <a:bodyPr/>
                    <a:lstStyle/>
                    <a:p>
                      <a:pPr marL="0" marR="0" algn="just">
                        <a:spcBef>
                          <a:spcPts val="0"/>
                        </a:spcBef>
                        <a:spcAft>
                          <a:spcPts val="0"/>
                        </a:spcAft>
                      </a:pPr>
                      <a:r>
                        <a:rPr lang="en-US" sz="1200">
                          <a:effectLst/>
                          <a:latin typeface="Times New Roman"/>
                          <a:ea typeface="Times New Roman"/>
                        </a:rPr>
                        <a:t>8</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Administrative Sex</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IS</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R</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[1..1]</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HL70001_US_LRI.1</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200" dirty="0" smtClean="0">
                          <a:effectLst/>
                          <a:latin typeface="Times New Roman"/>
                          <a:ea typeface="Times New Roman"/>
                        </a:rPr>
                        <a:t>Required</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FFF00"/>
                    </a:solidFill>
                  </a:tcPr>
                </a:tc>
                <a:tc>
                  <a:txBody>
                    <a:bodyPr/>
                    <a:lstStyle/>
                    <a:p>
                      <a:pPr marL="0" marR="0" algn="just">
                        <a:spcBef>
                          <a:spcPts val="0"/>
                        </a:spcBef>
                        <a:spcAft>
                          <a:spcPts val="0"/>
                        </a:spcAft>
                      </a:pPr>
                      <a:r>
                        <a:rPr lang="en-US" sz="1200" dirty="0" smtClean="0">
                          <a:effectLst/>
                          <a:latin typeface="Times New Roman"/>
                          <a:ea typeface="Times New Roman"/>
                        </a:rPr>
                        <a:t>Hard Requirement</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05740">
                <a:tc>
                  <a:txBody>
                    <a:bodyPr/>
                    <a:lstStyle/>
                    <a:p>
                      <a:pPr marL="0" marR="0" algn="just">
                        <a:spcBef>
                          <a:spcPts val="0"/>
                        </a:spcBef>
                        <a:spcAft>
                          <a:spcPts val="0"/>
                        </a:spcAft>
                      </a:pPr>
                      <a:r>
                        <a:rPr lang="en-US" sz="1200">
                          <a:effectLst/>
                          <a:latin typeface="Times New Roman"/>
                          <a:ea typeface="Times New Roman"/>
                        </a:rPr>
                        <a:t>9</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Patient Alias</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X</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200" dirty="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05740">
                <a:tc>
                  <a:txBody>
                    <a:bodyPr/>
                    <a:lstStyle/>
                    <a:p>
                      <a:pPr marL="0" marR="0" algn="just">
                        <a:spcBef>
                          <a:spcPts val="0"/>
                        </a:spcBef>
                        <a:spcAft>
                          <a:spcPts val="0"/>
                        </a:spcAft>
                      </a:pPr>
                      <a:r>
                        <a:rPr lang="en-US" sz="1200">
                          <a:effectLst/>
                          <a:latin typeface="Times New Roman"/>
                          <a:ea typeface="Times New Roman"/>
                        </a:rPr>
                        <a:t>10</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Race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CE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RE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[0..*]</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HL70005_US_LAB.1</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200" dirty="0" smtClean="0">
                          <a:effectLst/>
                          <a:latin typeface="Times New Roman"/>
                          <a:ea typeface="Times New Roman"/>
                        </a:rPr>
                        <a:t>Suggested</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FFF00"/>
                    </a:solidFill>
                  </a:tcPr>
                </a:tc>
                <a:tc>
                  <a:txBody>
                    <a:bodyPr/>
                    <a:lstStyle/>
                    <a:p>
                      <a:pPr marL="0" marR="0" algn="just">
                        <a:spcBef>
                          <a:spcPts val="0"/>
                        </a:spcBef>
                        <a:spcAft>
                          <a:spcPts val="0"/>
                        </a:spcAft>
                      </a:pPr>
                      <a:r>
                        <a:rPr lang="en-US" sz="1200" dirty="0" smtClean="0">
                          <a:effectLst/>
                          <a:latin typeface="Times New Roman"/>
                          <a:ea typeface="Times New Roman"/>
                        </a:rPr>
                        <a:t>Best Practice</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12090">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O</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200" dirty="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12090">
                <a:tc>
                  <a:txBody>
                    <a:bodyPr/>
                    <a:lstStyle/>
                    <a:p>
                      <a:pPr marL="0" marR="0" algn="just">
                        <a:spcBef>
                          <a:spcPts val="0"/>
                        </a:spcBef>
                        <a:spcAft>
                          <a:spcPts val="0"/>
                        </a:spcAft>
                      </a:pPr>
                      <a:r>
                        <a:rPr lang="en-US" sz="1200" dirty="0" smtClean="0">
                          <a:effectLst/>
                          <a:latin typeface="Times New Roman"/>
                          <a:ea typeface="Times New Roman"/>
                        </a:rPr>
                        <a:t>16</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Marital Status</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CE</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O</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HL70002</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200" strike="noStrike" dirty="0" smtClean="0">
                          <a:effectLst/>
                          <a:latin typeface="Times New Roman"/>
                          <a:ea typeface="Times New Roman"/>
                        </a:rPr>
                        <a:t>Unspecified</a:t>
                      </a:r>
                      <a:endParaRPr lang="en-US" sz="1200" strike="noStrike"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FFF00"/>
                    </a:solidFill>
                  </a:tcPr>
                </a:tc>
                <a:tc>
                  <a:txBody>
                    <a:bodyPr/>
                    <a:lstStyle/>
                    <a:p>
                      <a:pPr marL="0" marR="0" algn="just">
                        <a:spcBef>
                          <a:spcPts val="0"/>
                        </a:spcBef>
                        <a:spcAft>
                          <a:spcPts val="0"/>
                        </a:spcAft>
                      </a:pPr>
                      <a:r>
                        <a:rPr lang="en-US" sz="1200" dirty="0" smtClean="0">
                          <a:effectLst/>
                          <a:latin typeface="Times New Roman"/>
                          <a:ea typeface="Times New Roman"/>
                        </a:rPr>
                        <a:t>To be determined if used</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12090">
                <a:tc>
                  <a:txBody>
                    <a:bodyPr/>
                    <a:lstStyle/>
                    <a:p>
                      <a:pPr marL="0" marR="0" algn="just">
                        <a:spcBef>
                          <a:spcPts val="0"/>
                        </a:spcBef>
                        <a:spcAft>
                          <a:spcPts val="0"/>
                        </a:spcAft>
                      </a:pPr>
                      <a:r>
                        <a:rPr lang="en-US" sz="1200" dirty="0">
                          <a:effectLst/>
                          <a:latin typeface="Times New Roman"/>
                          <a:ea typeface="Times New Roman"/>
                        </a:rPr>
                        <a:t>17</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Religion</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CWE</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O</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HL70006_US_LAB.4</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200" strike="noStrike" baseline="0" dirty="0" smtClean="0">
                          <a:effectLst/>
                          <a:latin typeface="Times New Roman"/>
                          <a:ea typeface="Times New Roman"/>
                        </a:rPr>
                        <a:t>Required</a:t>
                      </a:r>
                      <a:endParaRPr lang="en-US" sz="1200" strike="noStrike"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FFF00"/>
                    </a:solidFill>
                  </a:tcPr>
                </a:tc>
                <a:tc>
                  <a:txBody>
                    <a:bodyPr/>
                    <a:lstStyle/>
                    <a:p>
                      <a:pPr marL="0" marR="0" algn="just">
                        <a:spcBef>
                          <a:spcPts val="0"/>
                        </a:spcBef>
                        <a:spcAft>
                          <a:spcPts val="0"/>
                        </a:spcAft>
                      </a:pPr>
                      <a:r>
                        <a:rPr lang="en-US" sz="1200" dirty="0" smtClean="0">
                          <a:effectLst/>
                          <a:latin typeface="Times New Roman"/>
                          <a:ea typeface="Times New Roman"/>
                        </a:rPr>
                        <a:t>Provisional</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bl>
          </a:graphicData>
        </a:graphic>
      </p:graphicFrame>
      <p:sp>
        <p:nvSpPr>
          <p:cNvPr id="5" name="TextBox 4"/>
          <p:cNvSpPr txBox="1"/>
          <p:nvPr/>
        </p:nvSpPr>
        <p:spPr>
          <a:xfrm>
            <a:off x="152400" y="2819400"/>
            <a:ext cx="8735006" cy="3200876"/>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Specifies the “conformance strength” of the binding (Called “Binding Strength”)</a:t>
            </a:r>
          </a:p>
          <a:p>
            <a:pPr marL="285750" indent="-285750">
              <a:buFont typeface="Arial" panose="020B0604020202020204" pitchFamily="34" charset="0"/>
              <a:buChar char="•"/>
            </a:pPr>
            <a:r>
              <a:rPr lang="en-US" sz="1600" dirty="0" smtClean="0"/>
              <a:t>Options for Binding Strength in </a:t>
            </a:r>
            <a:r>
              <a:rPr lang="en-US" sz="1600" b="1" dirty="0" smtClean="0"/>
              <a:t>Constrainable Profiles</a:t>
            </a:r>
            <a:r>
              <a:rPr lang="en-US" sz="1600" dirty="0" smtClean="0"/>
              <a:t>:</a:t>
            </a:r>
          </a:p>
          <a:p>
            <a:pPr marL="742950" lvl="1" indent="-285750">
              <a:buFont typeface="Arial" panose="020B0604020202020204" pitchFamily="34" charset="0"/>
              <a:buChar char="•"/>
            </a:pPr>
            <a:r>
              <a:rPr lang="en-US" sz="1400" b="1" dirty="0" smtClean="0"/>
              <a:t>Required (R) </a:t>
            </a:r>
            <a:r>
              <a:rPr lang="en-US" sz="1400" dirty="0" smtClean="0"/>
              <a:t>- The system SHALL support the value set</a:t>
            </a:r>
            <a:endParaRPr lang="en-US" sz="1400" dirty="0"/>
          </a:p>
          <a:p>
            <a:pPr marL="742950" lvl="1" indent="-285750">
              <a:buFont typeface="Arial" panose="020B0604020202020204" pitchFamily="34" charset="0"/>
              <a:buChar char="•"/>
            </a:pPr>
            <a:r>
              <a:rPr lang="en-US" sz="1400" b="1" dirty="0" smtClean="0"/>
              <a:t>Suggested  (S) </a:t>
            </a:r>
            <a:r>
              <a:rPr lang="en-US" sz="1400" dirty="0" smtClean="0"/>
              <a:t>- The system SHOULD support the value set</a:t>
            </a:r>
          </a:p>
          <a:p>
            <a:pPr marL="742950" lvl="1" indent="-285750">
              <a:buFont typeface="Arial" panose="020B0604020202020204" pitchFamily="34" charset="0"/>
              <a:buChar char="•"/>
            </a:pPr>
            <a:r>
              <a:rPr lang="en-US" sz="1400" b="1" dirty="0" smtClean="0"/>
              <a:t>Unspecified</a:t>
            </a:r>
            <a:r>
              <a:rPr lang="en-US" sz="1400" dirty="0" smtClean="0"/>
              <a:t> </a:t>
            </a:r>
            <a:r>
              <a:rPr lang="en-US" sz="1400" b="1" dirty="0" smtClean="0"/>
              <a:t>(U) </a:t>
            </a:r>
            <a:r>
              <a:rPr lang="en-US" sz="1400" dirty="0" smtClean="0"/>
              <a:t>– Not determined at this stage of specification</a:t>
            </a:r>
          </a:p>
          <a:p>
            <a:pPr marL="285750" indent="-285750">
              <a:buFont typeface="Arial" panose="020B0604020202020204" pitchFamily="34" charset="0"/>
              <a:buChar char="•"/>
            </a:pPr>
            <a:r>
              <a:rPr lang="en-US" sz="1600" dirty="0" smtClean="0"/>
              <a:t>For </a:t>
            </a:r>
            <a:r>
              <a:rPr lang="en-US" sz="1600" b="1" dirty="0" smtClean="0">
                <a:solidFill>
                  <a:srgbClr val="0070C0"/>
                </a:solidFill>
              </a:rPr>
              <a:t>implementation profiles</a:t>
            </a:r>
            <a:r>
              <a:rPr lang="en-US" sz="1600" dirty="0" smtClean="0">
                <a:solidFill>
                  <a:srgbClr val="0070C0"/>
                </a:solidFill>
              </a:rPr>
              <a:t> </a:t>
            </a:r>
            <a:r>
              <a:rPr lang="en-US" sz="1600" dirty="0" smtClean="0"/>
              <a:t>all value sets that are bound to a message element </a:t>
            </a:r>
            <a:r>
              <a:rPr lang="en-US" sz="1600" dirty="0" smtClean="0">
                <a:solidFill>
                  <a:srgbClr val="0070C0"/>
                </a:solidFill>
              </a:rPr>
              <a:t>SHALL BE specified as Required</a:t>
            </a:r>
            <a:r>
              <a:rPr lang="en-US" sz="1600" dirty="0" smtClean="0"/>
              <a:t>. Suggested and Unspecified can only be specified in constrainable profiles and have no conformance implications (i.e., there are no requirements associated with these bindings).</a:t>
            </a:r>
          </a:p>
          <a:p>
            <a:pPr marL="285750" indent="-285750">
              <a:buFont typeface="Arial" panose="020B0604020202020204" pitchFamily="34" charset="0"/>
              <a:buChar char="•"/>
            </a:pPr>
            <a:r>
              <a:rPr lang="en-US" sz="1600" dirty="0" smtClean="0"/>
              <a:t>The base level Data Type “Binding Strength” implications are no longer relevant since their definitions are not rich enough in V2 to support the array of bindings necessary</a:t>
            </a:r>
          </a:p>
          <a:p>
            <a:pPr marL="285750" indent="-285750">
              <a:buFont typeface="Arial" panose="020B0604020202020204" pitchFamily="34" charset="0"/>
              <a:buChar char="•"/>
            </a:pPr>
            <a:r>
              <a:rPr lang="en-US" sz="1600" dirty="0" smtClean="0"/>
              <a:t>For example, the “IS” data type association to element does not specify any requirements with regard to the use of the value set; the DT only declares structural requirements</a:t>
            </a:r>
          </a:p>
        </p:txBody>
      </p:sp>
    </p:spTree>
    <p:extLst>
      <p:ext uri="{BB962C8B-B14F-4D97-AF65-F5344CB8AC3E}">
        <p14:creationId xmlns:p14="http://schemas.microsoft.com/office/powerpoint/2010/main" val="16400715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Short-Hand Notation: Binding and Binding Strength</a:t>
            </a:r>
            <a:endParaRPr lang="en-US" dirty="0"/>
          </a:p>
        </p:txBody>
      </p:sp>
      <p:sp>
        <p:nvSpPr>
          <p:cNvPr id="3" name="TextBox 2"/>
          <p:cNvSpPr txBox="1"/>
          <p:nvPr/>
        </p:nvSpPr>
        <p:spPr>
          <a:xfrm>
            <a:off x="1447800" y="3180522"/>
            <a:ext cx="4800600" cy="369332"/>
          </a:xfrm>
          <a:prstGeom prst="rect">
            <a:avLst/>
          </a:prstGeom>
          <a:noFill/>
        </p:spPr>
        <p:txBody>
          <a:bodyPr wrap="square" rtlCol="0">
            <a:spAutoFit/>
          </a:bodyPr>
          <a:lstStyle/>
          <a:p>
            <a:r>
              <a:rPr lang="en-US" dirty="0" smtClean="0"/>
              <a:t>Replace with this notation:</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794223265"/>
              </p:ext>
            </p:extLst>
          </p:nvPr>
        </p:nvGraphicFramePr>
        <p:xfrm>
          <a:off x="319469" y="990600"/>
          <a:ext cx="8186356" cy="1929130"/>
        </p:xfrm>
        <a:graphic>
          <a:graphicData uri="http://schemas.openxmlformats.org/drawingml/2006/table">
            <a:tbl>
              <a:tblPr/>
              <a:tblGrid>
                <a:gridCol w="550248"/>
                <a:gridCol w="1374383"/>
                <a:gridCol w="457200"/>
                <a:gridCol w="457200"/>
                <a:gridCol w="838200"/>
                <a:gridCol w="1676400"/>
                <a:gridCol w="1199569"/>
                <a:gridCol w="1633156"/>
              </a:tblGrid>
              <a:tr h="231775">
                <a:tc gridSpan="8">
                  <a:txBody>
                    <a:bodyPr/>
                    <a:lstStyle/>
                    <a:p>
                      <a:pPr marL="0" marR="0" algn="just">
                        <a:spcBef>
                          <a:spcPts val="0"/>
                        </a:spcBef>
                        <a:spcAft>
                          <a:spcPts val="0"/>
                        </a:spcAft>
                      </a:pPr>
                      <a:r>
                        <a:rPr lang="fr-FR" sz="1200" dirty="0">
                          <a:effectLst/>
                          <a:latin typeface="Times New Roman"/>
                          <a:ea typeface="Times New Roman"/>
                        </a:rPr>
                        <a:t>Patient Identification Segment (PID)</a:t>
                      </a:r>
                      <a:endParaRPr lang="en-US" sz="1200" dirty="0">
                        <a:effectLst/>
                        <a:latin typeface="Times New Roman"/>
                        <a:ea typeface="Times New Roman"/>
                      </a:endParaRPr>
                    </a:p>
                  </a:txBody>
                  <a:tcPr marL="36830" marR="3683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31775">
                <a:tc>
                  <a:txBody>
                    <a:bodyPr/>
                    <a:lstStyle/>
                    <a:p>
                      <a:pPr marL="0" marR="0" algn="just">
                        <a:spcBef>
                          <a:spcPts val="0"/>
                        </a:spcBef>
                        <a:spcAft>
                          <a:spcPts val="0"/>
                        </a:spcAft>
                      </a:pPr>
                      <a:r>
                        <a:rPr lang="en-US" sz="1200">
                          <a:effectLst/>
                          <a:latin typeface="Times New Roman"/>
                          <a:ea typeface="Times New Roman"/>
                        </a:rPr>
                        <a:t>Seq</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a:effectLst/>
                          <a:latin typeface="Times New Roman"/>
                          <a:ea typeface="Times New Roman"/>
                        </a:rPr>
                        <a:t>Element Name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a:effectLst/>
                          <a:latin typeface="Times New Roman"/>
                          <a:ea typeface="Times New Roman"/>
                        </a:rPr>
                        <a:t>DT</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a:effectLst/>
                          <a:latin typeface="Times New Roman"/>
                          <a:ea typeface="Times New Roman"/>
                        </a:rPr>
                        <a:t>Usage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a:effectLst/>
                          <a:latin typeface="Times New Roman"/>
                          <a:ea typeface="Times New Roman"/>
                        </a:rPr>
                        <a:t>Cardinality</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dirty="0">
                          <a:effectLst/>
                          <a:latin typeface="Times New Roman"/>
                          <a:ea typeface="Times New Roman"/>
                        </a:rPr>
                        <a:t>Value Set</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200" baseline="0" dirty="0" smtClean="0">
                          <a:effectLst/>
                          <a:latin typeface="Times New Roman"/>
                          <a:ea typeface="Times New Roman"/>
                        </a:rPr>
                        <a:t>Binding Strength</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200">
                          <a:effectLst/>
                          <a:latin typeface="Times New Roman"/>
                          <a:ea typeface="Times New Roman"/>
                        </a:rPr>
                        <a:t>Comments</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r>
              <a:tr h="205740">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200" dirty="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12090">
                <a:tc>
                  <a:txBody>
                    <a:bodyPr/>
                    <a:lstStyle/>
                    <a:p>
                      <a:pPr marL="0" marR="0" algn="just">
                        <a:spcBef>
                          <a:spcPts val="0"/>
                        </a:spcBef>
                        <a:spcAft>
                          <a:spcPts val="0"/>
                        </a:spcAft>
                      </a:pPr>
                      <a:r>
                        <a:rPr lang="en-US" sz="1200">
                          <a:effectLst/>
                          <a:latin typeface="Times New Roman"/>
                          <a:ea typeface="Times New Roman"/>
                        </a:rPr>
                        <a:t>8</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Administrative Sex</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IS</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R</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[1..1]</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HL70001_US_LRI.1</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200" dirty="0" smtClean="0">
                          <a:effectLst/>
                          <a:latin typeface="Times New Roman"/>
                          <a:ea typeface="Times New Roman"/>
                        </a:rPr>
                        <a:t>Required</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FFF00"/>
                    </a:solidFill>
                  </a:tcPr>
                </a:tc>
                <a:tc>
                  <a:txBody>
                    <a:bodyPr/>
                    <a:lstStyle/>
                    <a:p>
                      <a:pPr marL="0" marR="0" algn="just">
                        <a:spcBef>
                          <a:spcPts val="0"/>
                        </a:spcBef>
                        <a:spcAft>
                          <a:spcPts val="0"/>
                        </a:spcAft>
                      </a:pPr>
                      <a:r>
                        <a:rPr lang="en-US" sz="1200" dirty="0" smtClean="0">
                          <a:effectLst/>
                          <a:latin typeface="Times New Roman"/>
                          <a:ea typeface="Times New Roman"/>
                        </a:rPr>
                        <a:t>Hard Requirement</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05740">
                <a:tc>
                  <a:txBody>
                    <a:bodyPr/>
                    <a:lstStyle/>
                    <a:p>
                      <a:pPr marL="0" marR="0" algn="just">
                        <a:spcBef>
                          <a:spcPts val="0"/>
                        </a:spcBef>
                        <a:spcAft>
                          <a:spcPts val="0"/>
                        </a:spcAft>
                      </a:pPr>
                      <a:r>
                        <a:rPr lang="en-US" sz="1200">
                          <a:effectLst/>
                          <a:latin typeface="Times New Roman"/>
                          <a:ea typeface="Times New Roman"/>
                        </a:rPr>
                        <a:t>9</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Patient Alias</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X</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200" dirty="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05740">
                <a:tc>
                  <a:txBody>
                    <a:bodyPr/>
                    <a:lstStyle/>
                    <a:p>
                      <a:pPr marL="0" marR="0" algn="just">
                        <a:spcBef>
                          <a:spcPts val="0"/>
                        </a:spcBef>
                        <a:spcAft>
                          <a:spcPts val="0"/>
                        </a:spcAft>
                      </a:pPr>
                      <a:r>
                        <a:rPr lang="en-US" sz="1200">
                          <a:effectLst/>
                          <a:latin typeface="Times New Roman"/>
                          <a:ea typeface="Times New Roman"/>
                        </a:rPr>
                        <a:t>10</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Race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CE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RE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[0..*]</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HL70005_US_LAB.1</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200" dirty="0" smtClean="0">
                          <a:effectLst/>
                          <a:latin typeface="Times New Roman"/>
                          <a:ea typeface="Times New Roman"/>
                        </a:rPr>
                        <a:t>Suggested</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FFF00"/>
                    </a:solidFill>
                  </a:tcPr>
                </a:tc>
                <a:tc>
                  <a:txBody>
                    <a:bodyPr/>
                    <a:lstStyle/>
                    <a:p>
                      <a:pPr marL="0" marR="0" algn="just">
                        <a:spcBef>
                          <a:spcPts val="0"/>
                        </a:spcBef>
                        <a:spcAft>
                          <a:spcPts val="0"/>
                        </a:spcAft>
                      </a:pPr>
                      <a:r>
                        <a:rPr lang="en-US" sz="1200" dirty="0" smtClean="0">
                          <a:effectLst/>
                          <a:latin typeface="Times New Roman"/>
                          <a:ea typeface="Times New Roman"/>
                        </a:rPr>
                        <a:t>Best Practice</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12090">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O</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200" dirty="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12090">
                <a:tc>
                  <a:txBody>
                    <a:bodyPr/>
                    <a:lstStyle/>
                    <a:p>
                      <a:pPr marL="0" marR="0" algn="just">
                        <a:spcBef>
                          <a:spcPts val="0"/>
                        </a:spcBef>
                        <a:spcAft>
                          <a:spcPts val="0"/>
                        </a:spcAft>
                      </a:pPr>
                      <a:r>
                        <a:rPr lang="en-US" sz="1200" dirty="0" smtClean="0">
                          <a:effectLst/>
                          <a:latin typeface="Times New Roman"/>
                          <a:ea typeface="Times New Roman"/>
                        </a:rPr>
                        <a:t>16</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Marital Status</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CE</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O</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HL70002</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200" strike="noStrike" dirty="0" smtClean="0">
                          <a:effectLst/>
                          <a:latin typeface="Times New Roman"/>
                          <a:ea typeface="Times New Roman"/>
                        </a:rPr>
                        <a:t>Unspecified</a:t>
                      </a:r>
                      <a:endParaRPr lang="en-US" sz="1200" strike="noStrike"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FFF00"/>
                    </a:solidFill>
                  </a:tcPr>
                </a:tc>
                <a:tc>
                  <a:txBody>
                    <a:bodyPr/>
                    <a:lstStyle/>
                    <a:p>
                      <a:pPr marL="0" marR="0" algn="just">
                        <a:spcBef>
                          <a:spcPts val="0"/>
                        </a:spcBef>
                        <a:spcAft>
                          <a:spcPts val="0"/>
                        </a:spcAft>
                      </a:pPr>
                      <a:r>
                        <a:rPr lang="en-US" sz="1200" dirty="0" smtClean="0">
                          <a:effectLst/>
                          <a:latin typeface="Times New Roman"/>
                          <a:ea typeface="Times New Roman"/>
                        </a:rPr>
                        <a:t>To be determined if used</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12090">
                <a:tc>
                  <a:txBody>
                    <a:bodyPr/>
                    <a:lstStyle/>
                    <a:p>
                      <a:pPr marL="0" marR="0" algn="just">
                        <a:spcBef>
                          <a:spcPts val="0"/>
                        </a:spcBef>
                        <a:spcAft>
                          <a:spcPts val="0"/>
                        </a:spcAft>
                      </a:pPr>
                      <a:r>
                        <a:rPr lang="en-US" sz="1200" dirty="0">
                          <a:effectLst/>
                          <a:latin typeface="Times New Roman"/>
                          <a:ea typeface="Times New Roman"/>
                        </a:rPr>
                        <a:t>17</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Religion</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CWE</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O</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HL70006_US_LAB.4</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200" strike="noStrike" baseline="0" dirty="0" smtClean="0">
                          <a:effectLst/>
                          <a:latin typeface="Times New Roman"/>
                          <a:ea typeface="Times New Roman"/>
                        </a:rPr>
                        <a:t>Required</a:t>
                      </a:r>
                      <a:endParaRPr lang="en-US" sz="1200" strike="noStrike"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FFF00"/>
                    </a:solidFill>
                  </a:tcPr>
                </a:tc>
                <a:tc>
                  <a:txBody>
                    <a:bodyPr/>
                    <a:lstStyle/>
                    <a:p>
                      <a:pPr marL="0" marR="0" algn="just">
                        <a:spcBef>
                          <a:spcPts val="0"/>
                        </a:spcBef>
                        <a:spcAft>
                          <a:spcPts val="0"/>
                        </a:spcAft>
                      </a:pPr>
                      <a:r>
                        <a:rPr lang="en-US" sz="1200" dirty="0" smtClean="0">
                          <a:effectLst/>
                          <a:latin typeface="Times New Roman"/>
                          <a:ea typeface="Times New Roman"/>
                        </a:rPr>
                        <a:t>Provisional</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4067103094"/>
              </p:ext>
            </p:extLst>
          </p:nvPr>
        </p:nvGraphicFramePr>
        <p:xfrm>
          <a:off x="762000" y="3733800"/>
          <a:ext cx="6986787" cy="1929130"/>
        </p:xfrm>
        <a:graphic>
          <a:graphicData uri="http://schemas.openxmlformats.org/drawingml/2006/table">
            <a:tbl>
              <a:tblPr/>
              <a:tblGrid>
                <a:gridCol w="550248"/>
                <a:gridCol w="1374383"/>
                <a:gridCol w="457200"/>
                <a:gridCol w="457200"/>
                <a:gridCol w="838200"/>
                <a:gridCol w="1676400"/>
                <a:gridCol w="1633156"/>
              </a:tblGrid>
              <a:tr h="231775">
                <a:tc gridSpan="7">
                  <a:txBody>
                    <a:bodyPr/>
                    <a:lstStyle/>
                    <a:p>
                      <a:pPr marL="0" marR="0" algn="just">
                        <a:spcBef>
                          <a:spcPts val="0"/>
                        </a:spcBef>
                        <a:spcAft>
                          <a:spcPts val="0"/>
                        </a:spcAft>
                      </a:pPr>
                      <a:r>
                        <a:rPr lang="fr-FR" sz="1200" dirty="0">
                          <a:effectLst/>
                          <a:latin typeface="Times New Roman"/>
                          <a:ea typeface="Times New Roman"/>
                        </a:rPr>
                        <a:t>Patient Identification Segment (PID)</a:t>
                      </a:r>
                      <a:endParaRPr lang="en-US" sz="1200" dirty="0">
                        <a:effectLst/>
                        <a:latin typeface="Times New Roman"/>
                        <a:ea typeface="Times New Roman"/>
                      </a:endParaRPr>
                    </a:p>
                  </a:txBody>
                  <a:tcPr marL="36830" marR="3683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31775">
                <a:tc>
                  <a:txBody>
                    <a:bodyPr/>
                    <a:lstStyle/>
                    <a:p>
                      <a:pPr marL="0" marR="0" algn="just">
                        <a:spcBef>
                          <a:spcPts val="0"/>
                        </a:spcBef>
                        <a:spcAft>
                          <a:spcPts val="0"/>
                        </a:spcAft>
                      </a:pPr>
                      <a:r>
                        <a:rPr lang="en-US" sz="1200">
                          <a:effectLst/>
                          <a:latin typeface="Times New Roman"/>
                          <a:ea typeface="Times New Roman"/>
                        </a:rPr>
                        <a:t>Seq</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a:effectLst/>
                          <a:latin typeface="Times New Roman"/>
                          <a:ea typeface="Times New Roman"/>
                        </a:rPr>
                        <a:t>Element Name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a:effectLst/>
                          <a:latin typeface="Times New Roman"/>
                          <a:ea typeface="Times New Roman"/>
                        </a:rPr>
                        <a:t>DT</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a:effectLst/>
                          <a:latin typeface="Times New Roman"/>
                          <a:ea typeface="Times New Roman"/>
                        </a:rPr>
                        <a:t>Usage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a:effectLst/>
                          <a:latin typeface="Times New Roman"/>
                          <a:ea typeface="Times New Roman"/>
                        </a:rPr>
                        <a:t>Cardinality</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dirty="0">
                          <a:effectLst/>
                          <a:latin typeface="Times New Roman"/>
                          <a:ea typeface="Times New Roman"/>
                        </a:rPr>
                        <a:t>Value Set</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200">
                          <a:effectLst/>
                          <a:latin typeface="Times New Roman"/>
                          <a:ea typeface="Times New Roman"/>
                        </a:rPr>
                        <a:t>Comments</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r>
              <a:tr h="205740">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12090">
                <a:tc>
                  <a:txBody>
                    <a:bodyPr/>
                    <a:lstStyle/>
                    <a:p>
                      <a:pPr marL="0" marR="0" algn="just">
                        <a:spcBef>
                          <a:spcPts val="0"/>
                        </a:spcBef>
                        <a:spcAft>
                          <a:spcPts val="0"/>
                        </a:spcAft>
                      </a:pPr>
                      <a:r>
                        <a:rPr lang="en-US" sz="1200">
                          <a:effectLst/>
                          <a:latin typeface="Times New Roman"/>
                          <a:ea typeface="Times New Roman"/>
                        </a:rPr>
                        <a:t>8</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Administrative Sex</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IS</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R</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[1..1]</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R:HL70001_US_LRI.1</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FFF00"/>
                    </a:solidFill>
                  </a:tcPr>
                </a:tc>
                <a:tc>
                  <a:txBody>
                    <a:bodyPr/>
                    <a:lstStyle/>
                    <a:p>
                      <a:pPr marL="0" marR="0" algn="just">
                        <a:spcBef>
                          <a:spcPts val="0"/>
                        </a:spcBef>
                        <a:spcAft>
                          <a:spcPts val="0"/>
                        </a:spcAft>
                      </a:pPr>
                      <a:r>
                        <a:rPr lang="en-US" sz="1200" dirty="0" smtClean="0">
                          <a:effectLst/>
                          <a:latin typeface="Times New Roman"/>
                          <a:ea typeface="Times New Roman"/>
                        </a:rPr>
                        <a:t>Hard Requirement</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05740">
                <a:tc>
                  <a:txBody>
                    <a:bodyPr/>
                    <a:lstStyle/>
                    <a:p>
                      <a:pPr marL="0" marR="0" algn="just">
                        <a:spcBef>
                          <a:spcPts val="0"/>
                        </a:spcBef>
                        <a:spcAft>
                          <a:spcPts val="0"/>
                        </a:spcAft>
                      </a:pPr>
                      <a:r>
                        <a:rPr lang="en-US" sz="1200">
                          <a:effectLst/>
                          <a:latin typeface="Times New Roman"/>
                          <a:ea typeface="Times New Roman"/>
                        </a:rPr>
                        <a:t>9</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Patient Alias</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X</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05740">
                <a:tc>
                  <a:txBody>
                    <a:bodyPr/>
                    <a:lstStyle/>
                    <a:p>
                      <a:pPr marL="0" marR="0" algn="just">
                        <a:spcBef>
                          <a:spcPts val="0"/>
                        </a:spcBef>
                        <a:spcAft>
                          <a:spcPts val="0"/>
                        </a:spcAft>
                      </a:pPr>
                      <a:r>
                        <a:rPr lang="en-US" sz="1200">
                          <a:effectLst/>
                          <a:latin typeface="Times New Roman"/>
                          <a:ea typeface="Times New Roman"/>
                        </a:rPr>
                        <a:t>10</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Race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CE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RE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[0..*]</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S:HL70005_US_LAB.1</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FFF00"/>
                    </a:solidFill>
                  </a:tcPr>
                </a:tc>
                <a:tc>
                  <a:txBody>
                    <a:bodyPr/>
                    <a:lstStyle/>
                    <a:p>
                      <a:pPr marL="0" marR="0" algn="just">
                        <a:spcBef>
                          <a:spcPts val="0"/>
                        </a:spcBef>
                        <a:spcAft>
                          <a:spcPts val="0"/>
                        </a:spcAft>
                      </a:pPr>
                      <a:r>
                        <a:rPr lang="en-US" sz="1200" dirty="0" smtClean="0">
                          <a:effectLst/>
                          <a:latin typeface="Times New Roman"/>
                          <a:ea typeface="Times New Roman"/>
                        </a:rPr>
                        <a:t>Best Practice</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12090">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O</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lumMod val="95000"/>
                      </a:schemeClr>
                    </a:solidFill>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12090">
                <a:tc>
                  <a:txBody>
                    <a:bodyPr/>
                    <a:lstStyle/>
                    <a:p>
                      <a:pPr marL="0" marR="0" algn="just">
                        <a:spcBef>
                          <a:spcPts val="0"/>
                        </a:spcBef>
                        <a:spcAft>
                          <a:spcPts val="0"/>
                        </a:spcAft>
                      </a:pPr>
                      <a:r>
                        <a:rPr lang="en-US" sz="1200" dirty="0" smtClean="0">
                          <a:effectLst/>
                          <a:latin typeface="Times New Roman"/>
                          <a:ea typeface="Times New Roman"/>
                        </a:rPr>
                        <a:t>16</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Marital Status</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CE</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O</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U:HL70002</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FFF00"/>
                    </a:solidFill>
                  </a:tcPr>
                </a:tc>
                <a:tc>
                  <a:txBody>
                    <a:bodyPr/>
                    <a:lstStyle/>
                    <a:p>
                      <a:pPr marL="0" marR="0" algn="just">
                        <a:spcBef>
                          <a:spcPts val="0"/>
                        </a:spcBef>
                        <a:spcAft>
                          <a:spcPts val="0"/>
                        </a:spcAft>
                      </a:pPr>
                      <a:r>
                        <a:rPr lang="en-US" sz="1200" dirty="0" smtClean="0">
                          <a:effectLst/>
                          <a:latin typeface="Times New Roman"/>
                          <a:ea typeface="Times New Roman"/>
                        </a:rPr>
                        <a:t>To be determined if used</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12090">
                <a:tc>
                  <a:txBody>
                    <a:bodyPr/>
                    <a:lstStyle/>
                    <a:p>
                      <a:pPr marL="0" marR="0" algn="just">
                        <a:spcBef>
                          <a:spcPts val="0"/>
                        </a:spcBef>
                        <a:spcAft>
                          <a:spcPts val="0"/>
                        </a:spcAft>
                      </a:pPr>
                      <a:r>
                        <a:rPr lang="en-US" sz="1200" dirty="0">
                          <a:effectLst/>
                          <a:latin typeface="Times New Roman"/>
                          <a:ea typeface="Times New Roman"/>
                        </a:rPr>
                        <a:t>17</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Religion</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CWE</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O</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R:HL70006_US_LAB.4</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FFF00"/>
                    </a:solidFill>
                  </a:tcPr>
                </a:tc>
                <a:tc>
                  <a:txBody>
                    <a:bodyPr/>
                    <a:lstStyle/>
                    <a:p>
                      <a:pPr marL="0" marR="0" algn="just">
                        <a:spcBef>
                          <a:spcPts val="0"/>
                        </a:spcBef>
                        <a:spcAft>
                          <a:spcPts val="0"/>
                        </a:spcAft>
                      </a:pPr>
                      <a:r>
                        <a:rPr lang="en-US" sz="1200" dirty="0" smtClean="0">
                          <a:effectLst/>
                          <a:latin typeface="Times New Roman"/>
                          <a:ea typeface="Times New Roman"/>
                        </a:rPr>
                        <a:t>Provisional</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608217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Value Set Definition</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852537165"/>
              </p:ext>
            </p:extLst>
          </p:nvPr>
        </p:nvGraphicFramePr>
        <p:xfrm>
          <a:off x="806549" y="4572000"/>
          <a:ext cx="7378502" cy="1352550"/>
        </p:xfrm>
        <a:graphic>
          <a:graphicData uri="http://schemas.openxmlformats.org/drawingml/2006/table">
            <a:tbl>
              <a:tblPr firstRow="1" firstCol="1" lastRow="1" lastCol="1" bandRow="1" bandCol="1"/>
              <a:tblGrid>
                <a:gridCol w="481005"/>
                <a:gridCol w="1028763"/>
                <a:gridCol w="515121"/>
                <a:gridCol w="932043"/>
                <a:gridCol w="1646720"/>
                <a:gridCol w="2774850"/>
              </a:tblGrid>
              <a:tr h="392430">
                <a:tc gridSpan="6">
                  <a:txBody>
                    <a:bodyPr/>
                    <a:lstStyle/>
                    <a:p>
                      <a:pPr marL="0" marR="0" algn="ctr">
                        <a:spcBef>
                          <a:spcPts val="0"/>
                        </a:spcBef>
                        <a:spcAft>
                          <a:spcPts val="0"/>
                        </a:spcAft>
                      </a:pPr>
                      <a:r>
                        <a:rPr lang="en-US" sz="1600" b="1" dirty="0" smtClean="0">
                          <a:effectLst/>
                          <a:latin typeface="Times New Roman"/>
                          <a:ea typeface="Times New Roman"/>
                        </a:rPr>
                        <a:t>HL70001_LAB </a:t>
                      </a:r>
                      <a:r>
                        <a:rPr lang="en-US" sz="1600" b="1" dirty="0">
                          <a:effectLst/>
                          <a:latin typeface="Times New Roman"/>
                          <a:ea typeface="Times New Roman"/>
                        </a:rPr>
                        <a:t>(Constrained): HL7 Table 0001 Administrative Sex</a:t>
                      </a:r>
                    </a:p>
                  </a:txBody>
                  <a:tcPr marL="36830" marR="3683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0030">
                <a:tc>
                  <a:txBody>
                    <a:bodyPr/>
                    <a:lstStyle/>
                    <a:p>
                      <a:pPr marL="0" marR="0" algn="just">
                        <a:spcBef>
                          <a:spcPts val="0"/>
                        </a:spcBef>
                        <a:spcAft>
                          <a:spcPts val="0"/>
                        </a:spcAft>
                      </a:pPr>
                      <a:r>
                        <a:rPr lang="en-US" sz="1200">
                          <a:effectLst/>
                          <a:latin typeface="Times New Roman"/>
                          <a:ea typeface="Times New Roman"/>
                        </a:rPr>
                        <a:t>Value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a:effectLst/>
                          <a:latin typeface="Times New Roman"/>
                          <a:ea typeface="Times New Roman"/>
                        </a:rPr>
                        <a:t>Description</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dirty="0" smtClean="0">
                          <a:effectLst/>
                          <a:latin typeface="Times New Roman"/>
                          <a:ea typeface="Times New Roman"/>
                        </a:rPr>
                        <a:t>Usage</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dirty="0" smtClean="0">
                          <a:effectLst/>
                          <a:latin typeface="Times New Roman"/>
                          <a:ea typeface="Times New Roman"/>
                        </a:rPr>
                        <a:t>Code System</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dirty="0" smtClean="0">
                          <a:effectLst/>
                          <a:latin typeface="Times New Roman"/>
                          <a:ea typeface="Times New Roman"/>
                        </a:rPr>
                        <a:t>Code System Version</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dirty="0" smtClean="0">
                          <a:effectLst/>
                          <a:latin typeface="Times New Roman"/>
                          <a:ea typeface="Times New Roman"/>
                        </a:rPr>
                        <a:t>Comments</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r>
              <a:tr h="240030">
                <a:tc>
                  <a:txBody>
                    <a:bodyPr/>
                    <a:lstStyle/>
                    <a:p>
                      <a:pPr marL="0" marR="0" algn="just">
                        <a:spcBef>
                          <a:spcPts val="0"/>
                        </a:spcBef>
                        <a:spcAft>
                          <a:spcPts val="0"/>
                        </a:spcAft>
                      </a:pPr>
                      <a:r>
                        <a:rPr lang="en-US" sz="1200" dirty="0">
                          <a:effectLst/>
                          <a:latin typeface="Times New Roman"/>
                          <a:ea typeface="Times New Roman"/>
                        </a:rPr>
                        <a:t>F</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Female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R</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baseline="0" dirty="0" smtClean="0">
                          <a:effectLst/>
                          <a:latin typeface="Times New Roman"/>
                          <a:ea typeface="Times New Roman"/>
                        </a:rPr>
                        <a:t>HL70001</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2.5.1</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40030">
                <a:tc>
                  <a:txBody>
                    <a:bodyPr/>
                    <a:lstStyle/>
                    <a:p>
                      <a:pPr marL="0" marR="0" algn="just">
                        <a:spcBef>
                          <a:spcPts val="0"/>
                        </a:spcBef>
                        <a:spcAft>
                          <a:spcPts val="0"/>
                        </a:spcAft>
                      </a:pPr>
                      <a:r>
                        <a:rPr lang="en-US" sz="1200">
                          <a:effectLst/>
                          <a:latin typeface="Times New Roman"/>
                          <a:ea typeface="Times New Roman"/>
                        </a:rPr>
                        <a:t>M</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Male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R</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HL70001</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2.5.1</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40030">
                <a:tc>
                  <a:txBody>
                    <a:bodyPr/>
                    <a:lstStyle/>
                    <a:p>
                      <a:pPr marL="0" marR="0" algn="just">
                        <a:spcBef>
                          <a:spcPts val="0"/>
                        </a:spcBef>
                        <a:spcAft>
                          <a:spcPts val="0"/>
                        </a:spcAft>
                      </a:pPr>
                      <a:r>
                        <a:rPr lang="en-US" sz="1200" dirty="0">
                          <a:effectLst/>
                          <a:latin typeface="Times New Roman"/>
                          <a:ea typeface="Times New Roman"/>
                        </a:rPr>
                        <a:t>U</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Unknown</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R</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HL70001</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2.5.1</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bl>
          </a:graphicData>
        </a:graphic>
      </p:graphicFrame>
      <p:sp>
        <p:nvSpPr>
          <p:cNvPr id="6" name="TextBox 5"/>
          <p:cNvSpPr txBox="1"/>
          <p:nvPr/>
        </p:nvSpPr>
        <p:spPr>
          <a:xfrm>
            <a:off x="304800" y="762000"/>
            <a:ext cx="8382000"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Value Definition is composed of:</a:t>
            </a:r>
          </a:p>
          <a:p>
            <a:pPr marL="742950" lvl="1" indent="-285750">
              <a:buFont typeface="Arial" panose="020B0604020202020204" pitchFamily="34" charset="0"/>
              <a:buChar char="•"/>
            </a:pPr>
            <a:r>
              <a:rPr lang="en-US" sz="1600" dirty="0" smtClean="0"/>
              <a:t>Meta-Data</a:t>
            </a:r>
          </a:p>
          <a:p>
            <a:pPr marL="742950" lvl="1" indent="-285750">
              <a:buFont typeface="Arial" panose="020B0604020202020204" pitchFamily="34" charset="0"/>
              <a:buChar char="•"/>
            </a:pPr>
            <a:r>
              <a:rPr lang="en-US" sz="1600" dirty="0" smtClean="0"/>
              <a:t>Set of Codes</a:t>
            </a:r>
          </a:p>
          <a:p>
            <a:pPr marL="285750" indent="-285750">
              <a:buFont typeface="Arial" panose="020B0604020202020204" pitchFamily="34" charset="0"/>
              <a:buChar char="•"/>
            </a:pPr>
            <a:r>
              <a:rPr lang="en-US" sz="1600" dirty="0" smtClean="0"/>
              <a:t>Some attributes are required to be specified and some are optional</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smtClean="0"/>
              <a:t>Value Set Meta Data (</a:t>
            </a:r>
            <a:r>
              <a:rPr lang="en-US" sz="1600" dirty="0" smtClean="0">
                <a:solidFill>
                  <a:srgbClr val="C00000"/>
                </a:solidFill>
              </a:rPr>
              <a:t>at minimum, other metadata cab be included—TDB</a:t>
            </a:r>
            <a:r>
              <a:rPr lang="en-US" sz="1600" dirty="0" smtClean="0"/>
              <a:t>)</a:t>
            </a:r>
          </a:p>
        </p:txBody>
      </p:sp>
      <p:graphicFrame>
        <p:nvGraphicFramePr>
          <p:cNvPr id="8" name="Content Placeholder 3"/>
          <p:cNvGraphicFramePr>
            <a:graphicFrameLocks/>
          </p:cNvGraphicFramePr>
          <p:nvPr>
            <p:extLst>
              <p:ext uri="{D42A27DB-BD31-4B8C-83A1-F6EECF244321}">
                <p14:modId xmlns:p14="http://schemas.microsoft.com/office/powerpoint/2010/main" val="609706057"/>
              </p:ext>
            </p:extLst>
          </p:nvPr>
        </p:nvGraphicFramePr>
        <p:xfrm>
          <a:off x="457200" y="2426910"/>
          <a:ext cx="7620000" cy="1132840"/>
        </p:xfrm>
        <a:graphic>
          <a:graphicData uri="http://schemas.openxmlformats.org/drawingml/2006/table">
            <a:tbl>
              <a:tblPr firstRow="1" firstCol="1" bandRow="1">
                <a:tableStyleId>{00A15C55-8517-42AA-B614-E9B94910E393}</a:tableStyleId>
              </a:tblPr>
              <a:tblGrid>
                <a:gridCol w="1752600"/>
                <a:gridCol w="1981200"/>
                <a:gridCol w="1960266"/>
                <a:gridCol w="1925934"/>
              </a:tblGrid>
              <a:tr h="0">
                <a:tc>
                  <a:txBody>
                    <a:bodyPr/>
                    <a:lstStyle/>
                    <a:p>
                      <a:pPr marL="0" marR="0" algn="just">
                        <a:spcBef>
                          <a:spcPts val="0"/>
                        </a:spcBef>
                        <a:spcAft>
                          <a:spcPts val="0"/>
                        </a:spcAft>
                      </a:pPr>
                      <a:r>
                        <a:rPr lang="en-US" sz="1200" dirty="0">
                          <a:effectLst/>
                        </a:rPr>
                        <a:t>Attribute</a:t>
                      </a:r>
                      <a:endParaRPr lang="en-US" sz="1200" dirty="0">
                        <a:effectLst/>
                        <a:latin typeface="Times New Roman"/>
                        <a:ea typeface="Times New Roman"/>
                      </a:endParaRPr>
                    </a:p>
                  </a:txBody>
                  <a:tcPr marL="73025" marR="73025" marT="0" marB="0" anchor="ctr"/>
                </a:tc>
                <a:tc>
                  <a:txBody>
                    <a:bodyPr/>
                    <a:lstStyle/>
                    <a:p>
                      <a:pPr marL="0" marR="0" algn="just">
                        <a:spcBef>
                          <a:spcPts val="0"/>
                        </a:spcBef>
                        <a:spcAft>
                          <a:spcPts val="0"/>
                        </a:spcAft>
                      </a:pPr>
                      <a:r>
                        <a:rPr lang="en-US" sz="1200" dirty="0">
                          <a:effectLst/>
                        </a:rPr>
                        <a:t>Value</a:t>
                      </a:r>
                      <a:endParaRPr lang="en-US" sz="1200" dirty="0">
                        <a:effectLst/>
                        <a:latin typeface="Times New Roman"/>
                        <a:ea typeface="Times New Roman"/>
                      </a:endParaRPr>
                    </a:p>
                  </a:txBody>
                  <a:tcPr marL="73025" marR="73025" marT="0" marB="0" anchor="ctr"/>
                </a:tc>
                <a:tc>
                  <a:txBody>
                    <a:bodyPr/>
                    <a:lstStyle/>
                    <a:p>
                      <a:pPr marL="0" marR="0" algn="just">
                        <a:spcBef>
                          <a:spcPts val="0"/>
                        </a:spcBef>
                        <a:spcAft>
                          <a:spcPts val="0"/>
                        </a:spcAft>
                      </a:pPr>
                      <a:r>
                        <a:rPr lang="en-US" sz="1200" dirty="0">
                          <a:effectLst/>
                        </a:rPr>
                        <a:t>Attribute</a:t>
                      </a:r>
                      <a:endParaRPr lang="en-US" sz="1200" dirty="0">
                        <a:effectLst/>
                        <a:latin typeface="Times New Roman"/>
                        <a:ea typeface="Times New Roman"/>
                      </a:endParaRPr>
                    </a:p>
                  </a:txBody>
                  <a:tcPr marL="73025" marR="73025" marT="0" marB="0" anchor="ctr"/>
                </a:tc>
                <a:tc>
                  <a:txBody>
                    <a:bodyPr/>
                    <a:lstStyle/>
                    <a:p>
                      <a:pPr marL="0" marR="0" algn="just">
                        <a:spcBef>
                          <a:spcPts val="0"/>
                        </a:spcBef>
                        <a:spcAft>
                          <a:spcPts val="0"/>
                        </a:spcAft>
                      </a:pPr>
                      <a:r>
                        <a:rPr lang="en-US" sz="1200" dirty="0">
                          <a:effectLst/>
                        </a:rPr>
                        <a:t>Value</a:t>
                      </a:r>
                      <a:endParaRPr lang="en-US" sz="1200" dirty="0">
                        <a:effectLst/>
                        <a:latin typeface="Times New Roman"/>
                        <a:ea typeface="Times New Roman"/>
                      </a:endParaRPr>
                    </a:p>
                  </a:txBody>
                  <a:tcPr marL="73025" marR="73025" marT="0" marB="0" anchor="ctr"/>
                </a:tc>
              </a:tr>
              <a:tr h="0">
                <a:tc>
                  <a:txBody>
                    <a:bodyPr/>
                    <a:lstStyle/>
                    <a:p>
                      <a:pPr marL="0" marR="0" algn="just">
                        <a:spcBef>
                          <a:spcPts val="0"/>
                        </a:spcBef>
                        <a:spcAft>
                          <a:spcPts val="0"/>
                        </a:spcAft>
                      </a:pPr>
                      <a:r>
                        <a:rPr lang="en-US" sz="1200" dirty="0" smtClean="0">
                          <a:effectLst/>
                        </a:rPr>
                        <a:t>Binding Identifier</a:t>
                      </a:r>
                      <a:endParaRPr lang="en-US" sz="1200" dirty="0">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effectLst/>
                          <a:latin typeface="+mn-lt"/>
                          <a:ea typeface="+mn-ea"/>
                        </a:rPr>
                        <a:t>HL70001_US_LAB.1</a:t>
                      </a:r>
                      <a:endParaRPr lang="en-US" sz="1200" b="1" dirty="0">
                        <a:effectLst/>
                        <a:latin typeface="Times New Roman"/>
                        <a:ea typeface="Times New Roman"/>
                      </a:endParaRPr>
                    </a:p>
                  </a:txBody>
                  <a:tcPr marL="73025" marR="73025" marT="27305" marB="27305" anchor="ctr"/>
                </a:tc>
                <a:tc>
                  <a:txBody>
                    <a:bodyPr/>
                    <a:lstStyle/>
                    <a:p>
                      <a:pPr marL="0" marR="0" algn="just">
                        <a:spcBef>
                          <a:spcPts val="0"/>
                        </a:spcBef>
                        <a:spcAft>
                          <a:spcPts val="0"/>
                        </a:spcAft>
                      </a:pPr>
                      <a:r>
                        <a:rPr lang="en-US" sz="1200" b="1" dirty="0" smtClean="0">
                          <a:solidFill>
                            <a:schemeClr val="bg1"/>
                          </a:solidFill>
                          <a:effectLst/>
                        </a:rPr>
                        <a:t>Extensibility</a:t>
                      </a:r>
                      <a:endParaRPr lang="en-US" sz="1200" b="1" dirty="0">
                        <a:solidFill>
                          <a:schemeClr val="bg1"/>
                        </a:solidFill>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solidFill>
                            <a:schemeClr val="tx1"/>
                          </a:solidFill>
                          <a:effectLst/>
                          <a:latin typeface="+mn-lt"/>
                          <a:ea typeface="+mn-ea"/>
                        </a:rPr>
                        <a:t>Closed</a:t>
                      </a:r>
                      <a:endParaRPr lang="en-US" sz="1200" b="1" dirty="0">
                        <a:solidFill>
                          <a:schemeClr val="tx1"/>
                        </a:solidFill>
                        <a:effectLst/>
                        <a:latin typeface="Times New Roman"/>
                        <a:ea typeface="Times New Roman"/>
                      </a:endParaRPr>
                    </a:p>
                  </a:txBody>
                  <a:tcPr marL="73025" marR="73025" marT="27305" marB="27305" anchor="ctr"/>
                </a:tc>
              </a:tr>
              <a:tr h="0">
                <a:tc>
                  <a:txBody>
                    <a:bodyPr/>
                    <a:lstStyle/>
                    <a:p>
                      <a:pPr marL="0" marR="0" algn="just">
                        <a:spcBef>
                          <a:spcPts val="0"/>
                        </a:spcBef>
                        <a:spcAft>
                          <a:spcPts val="0"/>
                        </a:spcAft>
                      </a:pPr>
                      <a:r>
                        <a:rPr lang="en-US" sz="1200" b="1" dirty="0" smtClean="0">
                          <a:effectLst/>
                          <a:latin typeface="+mn-lt"/>
                          <a:ea typeface="Times New Roman"/>
                        </a:rPr>
                        <a:t>Value Set OID</a:t>
                      </a:r>
                      <a:endParaRPr lang="en-US" sz="1200" b="1" dirty="0">
                        <a:effectLst/>
                        <a:latin typeface="+mn-lt"/>
                        <a:ea typeface="Times New Roman"/>
                      </a:endParaRPr>
                    </a:p>
                  </a:txBody>
                  <a:tcPr marL="73025" marR="73025" marT="27305" marB="27305" anchor="ctr">
                    <a:solidFill>
                      <a:srgbClr val="0070C0"/>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effectLst/>
                          <a:latin typeface="+mn-lt"/>
                          <a:ea typeface="Times New Roman"/>
                        </a:rPr>
                        <a:t>2.16.840.1.113883.12.1</a:t>
                      </a:r>
                    </a:p>
                  </a:txBody>
                  <a:tcPr marL="73025" marR="73025" marT="27305" marB="27305" anchor="ctr"/>
                </a:tc>
                <a:tc>
                  <a:txBody>
                    <a:bodyPr/>
                    <a:lstStyle/>
                    <a:p>
                      <a:pPr marL="0" marR="0" algn="just">
                        <a:spcBef>
                          <a:spcPts val="0"/>
                        </a:spcBef>
                        <a:spcAft>
                          <a:spcPts val="0"/>
                        </a:spcAft>
                      </a:pPr>
                      <a:r>
                        <a:rPr lang="en-US" sz="1200" b="1" dirty="0" smtClean="0">
                          <a:solidFill>
                            <a:schemeClr val="bg1"/>
                          </a:solidFill>
                          <a:effectLst/>
                        </a:rPr>
                        <a:t>Stability</a:t>
                      </a:r>
                      <a:endParaRPr lang="en-US" sz="1200" b="1" dirty="0">
                        <a:solidFill>
                          <a:schemeClr val="bg1"/>
                        </a:solidFill>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solidFill>
                            <a:schemeClr val="tx1"/>
                          </a:solidFill>
                          <a:effectLst/>
                          <a:latin typeface="+mn-lt"/>
                          <a:ea typeface="+mn-ea"/>
                        </a:rPr>
                        <a:t>Static</a:t>
                      </a:r>
                      <a:endParaRPr lang="en-US" sz="1200" b="1" dirty="0">
                        <a:solidFill>
                          <a:schemeClr val="tx1"/>
                        </a:solidFill>
                        <a:effectLst/>
                        <a:latin typeface="Times New Roman"/>
                        <a:ea typeface="Times New Roman"/>
                      </a:endParaRPr>
                    </a:p>
                  </a:txBody>
                  <a:tcPr marL="73025" marR="73025" marT="27305" marB="27305" anchor="ctr"/>
                </a:tc>
              </a:tr>
              <a:tr h="0">
                <a:tc>
                  <a:txBody>
                    <a:bodyPr/>
                    <a:lstStyle/>
                    <a:p>
                      <a:pPr marL="0" marR="0" algn="just">
                        <a:spcBef>
                          <a:spcPts val="0"/>
                        </a:spcBef>
                        <a:spcAft>
                          <a:spcPts val="0"/>
                        </a:spcAft>
                      </a:pPr>
                      <a:r>
                        <a:rPr lang="en-US" sz="1200" dirty="0" smtClean="0">
                          <a:effectLst/>
                          <a:latin typeface="+mn-lt"/>
                          <a:ea typeface="+mn-ea"/>
                        </a:rPr>
                        <a:t>Domain</a:t>
                      </a:r>
                      <a:r>
                        <a:rPr lang="en-US" sz="1200" baseline="0" dirty="0" smtClean="0">
                          <a:effectLst/>
                          <a:latin typeface="+mn-lt"/>
                          <a:ea typeface="+mn-ea"/>
                        </a:rPr>
                        <a:t> Concept</a:t>
                      </a:r>
                      <a:endParaRPr lang="en-US" sz="1200" dirty="0">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baseline="0" dirty="0" smtClean="0">
                          <a:solidFill>
                            <a:schemeClr val="tx1"/>
                          </a:solidFill>
                          <a:effectLst/>
                        </a:rPr>
                        <a:t>Administrative Sex</a:t>
                      </a:r>
                      <a:endParaRPr lang="en-US" sz="1200" b="1" dirty="0" smtClean="0">
                        <a:solidFill>
                          <a:schemeClr val="tx1"/>
                        </a:solidFill>
                        <a:effectLst/>
                      </a:endParaRPr>
                    </a:p>
                  </a:txBody>
                  <a:tcPr marL="73025" marR="73025" marT="27305" marB="27305"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effectLst/>
                        </a:rPr>
                        <a:t>Content Definition</a:t>
                      </a:r>
                      <a:endParaRPr lang="en-US" sz="1200" b="1" dirty="0" smtClean="0">
                        <a:solidFill>
                          <a:schemeClr val="bg1"/>
                        </a:solidFill>
                        <a:effectLst/>
                        <a:latin typeface="Times New Roman"/>
                        <a:ea typeface="Times New Roman"/>
                      </a:endParaRPr>
                    </a:p>
                  </a:txBody>
                  <a:tcPr marL="73025" marR="73025" marT="27305" marB="27305" anchor="ctr">
                    <a:solidFill>
                      <a:srgbClr val="0070C0"/>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chemeClr val="tx1"/>
                          </a:solidFill>
                          <a:effectLst/>
                          <a:uLnTx/>
                          <a:uFillTx/>
                          <a:latin typeface="+mn-lt"/>
                        </a:rPr>
                        <a:t>Extensional</a:t>
                      </a:r>
                      <a:endParaRPr kumimoji="0" lang="en-US" sz="1200" b="1" i="0" u="none" strike="noStrike" kern="1200" cap="none" spc="0" normalizeH="0" baseline="0" noProof="0" dirty="0" smtClean="0">
                        <a:ln>
                          <a:noFill/>
                        </a:ln>
                        <a:solidFill>
                          <a:schemeClr val="tx1"/>
                        </a:solidFill>
                        <a:effectLst/>
                        <a:uLnTx/>
                        <a:uFillTx/>
                        <a:latin typeface="Times New Roman"/>
                        <a:ea typeface="Times New Roman"/>
                      </a:endParaRPr>
                    </a:p>
                  </a:txBody>
                  <a:tcPr marL="73025" marR="73025" marT="27305" marB="27305" anchor="ctr"/>
                </a:tc>
              </a:tr>
              <a:tr h="0">
                <a:tc>
                  <a:txBody>
                    <a:bodyPr/>
                    <a:lstStyle/>
                    <a:p>
                      <a:pPr marL="0" marR="0" algn="just">
                        <a:spcBef>
                          <a:spcPts val="0"/>
                        </a:spcBef>
                        <a:spcAft>
                          <a:spcPts val="0"/>
                        </a:spcAft>
                      </a:pPr>
                      <a:r>
                        <a:rPr lang="en-US" sz="1200" dirty="0" smtClean="0">
                          <a:effectLst/>
                          <a:latin typeface="+mn-lt"/>
                          <a:ea typeface="Times New Roman"/>
                        </a:rPr>
                        <a:t>Purpose</a:t>
                      </a:r>
                      <a:endParaRPr lang="en-US" sz="1200" dirty="0">
                        <a:effectLst/>
                        <a:latin typeface="+mn-lt"/>
                        <a:ea typeface="Times New Roman"/>
                      </a:endParaRPr>
                    </a:p>
                  </a:txBody>
                  <a:tcPr marL="73025" marR="73025" marT="27305" marB="27305" anchor="ctr">
                    <a:solidFill>
                      <a:srgbClr val="0070C0"/>
                    </a:solidFill>
                  </a:tcPr>
                </a:tc>
                <a:tc gridSpan="3">
                  <a:txBody>
                    <a:bodyPr/>
                    <a:lstStyle/>
                    <a:p>
                      <a:pPr marL="0" marR="0" algn="just">
                        <a:spcBef>
                          <a:spcPts val="0"/>
                        </a:spcBef>
                        <a:spcAft>
                          <a:spcPts val="0"/>
                        </a:spcAft>
                      </a:pPr>
                      <a:r>
                        <a:rPr lang="en-US" sz="1200" b="1" dirty="0" smtClean="0">
                          <a:solidFill>
                            <a:schemeClr val="tx1"/>
                          </a:solidFill>
                          <a:effectLst/>
                          <a:latin typeface="+mn-lt"/>
                          <a:ea typeface="Times New Roman"/>
                        </a:rPr>
                        <a:t>Use</a:t>
                      </a:r>
                      <a:r>
                        <a:rPr lang="en-US" sz="1200" b="1" baseline="0" dirty="0" smtClean="0">
                          <a:solidFill>
                            <a:schemeClr val="tx1"/>
                          </a:solidFill>
                          <a:effectLst/>
                          <a:latin typeface="+mn-lt"/>
                          <a:ea typeface="Times New Roman"/>
                        </a:rPr>
                        <a:t> is for Administrative Gender</a:t>
                      </a:r>
                      <a:endParaRPr lang="en-US" sz="1200" b="1" dirty="0">
                        <a:solidFill>
                          <a:schemeClr val="tx1"/>
                        </a:solidFill>
                        <a:effectLst/>
                        <a:latin typeface="+mn-lt"/>
                        <a:ea typeface="Times New Roman"/>
                      </a:endParaRPr>
                    </a:p>
                  </a:txBody>
                  <a:tcPr marL="73025" marR="73025" marT="27305" marB="27305" anchor="ctr"/>
                </a:tc>
                <a:tc hMerge="1">
                  <a:txBody>
                    <a:bodyPr/>
                    <a:lstStyle/>
                    <a:p>
                      <a:pPr marL="0" marR="0" algn="just">
                        <a:spcBef>
                          <a:spcPts val="0"/>
                        </a:spcBef>
                        <a:spcAft>
                          <a:spcPts val="0"/>
                        </a:spcAft>
                      </a:pPr>
                      <a:endParaRPr lang="en-US" sz="1200" b="1" dirty="0">
                        <a:solidFill>
                          <a:schemeClr val="bg1"/>
                        </a:solidFill>
                        <a:effectLst/>
                        <a:latin typeface="Times New Roman"/>
                        <a:ea typeface="Times New Roman"/>
                      </a:endParaRPr>
                    </a:p>
                  </a:txBody>
                  <a:tcPr marL="73025" marR="73025" marT="27305" marB="27305" anchor="ctr">
                    <a:solidFill>
                      <a:srgbClr val="0070C0"/>
                    </a:solidFill>
                  </a:tcPr>
                </a:tc>
                <a:tc hMerge="1">
                  <a:txBody>
                    <a:bodyPr/>
                    <a:lstStyle/>
                    <a:p>
                      <a:pPr marL="0" marR="0" algn="just">
                        <a:spcBef>
                          <a:spcPts val="0"/>
                        </a:spcBef>
                        <a:spcAft>
                          <a:spcPts val="0"/>
                        </a:spcAft>
                      </a:pPr>
                      <a:endParaRPr lang="en-US" sz="1200" b="1" dirty="0">
                        <a:solidFill>
                          <a:srgbClr val="FF0000"/>
                        </a:solidFill>
                        <a:effectLst/>
                        <a:latin typeface="Times New Roman"/>
                        <a:ea typeface="Times New Roman"/>
                      </a:endParaRPr>
                    </a:p>
                  </a:txBody>
                  <a:tcPr marL="73025" marR="73025" marT="27305" marB="27305" anchor="ctr"/>
                </a:tc>
              </a:tr>
            </a:tbl>
          </a:graphicData>
        </a:graphic>
      </p:graphicFrame>
      <p:sp>
        <p:nvSpPr>
          <p:cNvPr id="10" name="TextBox 9"/>
          <p:cNvSpPr txBox="1"/>
          <p:nvPr/>
        </p:nvSpPr>
        <p:spPr>
          <a:xfrm>
            <a:off x="304800" y="4038600"/>
            <a:ext cx="8382000"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Set of Codes</a:t>
            </a:r>
          </a:p>
        </p:txBody>
      </p:sp>
    </p:spTree>
    <p:extLst>
      <p:ext uri="{BB962C8B-B14F-4D97-AF65-F5344CB8AC3E}">
        <p14:creationId xmlns:p14="http://schemas.microsoft.com/office/powerpoint/2010/main" val="33805828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 Value Set Definition – Meta Data</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449524684"/>
              </p:ext>
            </p:extLst>
          </p:nvPr>
        </p:nvGraphicFramePr>
        <p:xfrm>
          <a:off x="152400" y="762000"/>
          <a:ext cx="8839200" cy="4855210"/>
        </p:xfrm>
        <a:graphic>
          <a:graphicData uri="http://schemas.openxmlformats.org/drawingml/2006/table">
            <a:tbl>
              <a:tblPr firstRow="1" firstCol="1" bandRow="1">
                <a:tableStyleId>{00A15C55-8517-42AA-B614-E9B94910E393}</a:tableStyleId>
              </a:tblPr>
              <a:tblGrid>
                <a:gridCol w="1783347"/>
                <a:gridCol w="7055853"/>
              </a:tblGrid>
              <a:tr h="0">
                <a:tc>
                  <a:txBody>
                    <a:bodyPr/>
                    <a:lstStyle/>
                    <a:p>
                      <a:pPr marL="0" marR="0" algn="just">
                        <a:spcBef>
                          <a:spcPts val="0"/>
                        </a:spcBef>
                        <a:spcAft>
                          <a:spcPts val="0"/>
                        </a:spcAft>
                      </a:pPr>
                      <a:r>
                        <a:rPr lang="en-US" sz="1200" dirty="0">
                          <a:effectLst/>
                        </a:rPr>
                        <a:t>Attribute</a:t>
                      </a:r>
                      <a:endParaRPr lang="en-US" sz="1200" dirty="0">
                        <a:effectLst/>
                        <a:latin typeface="Times New Roman"/>
                        <a:ea typeface="Times New Roman"/>
                      </a:endParaRPr>
                    </a:p>
                  </a:txBody>
                  <a:tcPr marL="73025" marR="73025" marT="0" marB="0" anchor="ctr"/>
                </a:tc>
                <a:tc>
                  <a:txBody>
                    <a:bodyPr/>
                    <a:lstStyle/>
                    <a:p>
                      <a:pPr marL="0" marR="0" algn="just">
                        <a:spcBef>
                          <a:spcPts val="0"/>
                        </a:spcBef>
                        <a:spcAft>
                          <a:spcPts val="0"/>
                        </a:spcAft>
                      </a:pPr>
                      <a:r>
                        <a:rPr lang="en-US" sz="1200" dirty="0" smtClean="0">
                          <a:effectLst/>
                          <a:latin typeface="+mn-lt"/>
                          <a:ea typeface="+mn-ea"/>
                        </a:rPr>
                        <a:t>Definition</a:t>
                      </a:r>
                      <a:endParaRPr lang="en-US" sz="1200" dirty="0">
                        <a:effectLst/>
                        <a:latin typeface="Times New Roman"/>
                        <a:ea typeface="Times New Roman"/>
                      </a:endParaRPr>
                    </a:p>
                  </a:txBody>
                  <a:tcPr marL="73025" marR="73025" marT="0" marB="0" anchor="ctr"/>
                </a:tc>
              </a:tr>
              <a:tr h="0">
                <a:tc>
                  <a:txBody>
                    <a:bodyPr/>
                    <a:lstStyle/>
                    <a:p>
                      <a:pPr marL="0" marR="0" algn="just">
                        <a:spcBef>
                          <a:spcPts val="0"/>
                        </a:spcBef>
                        <a:spcAft>
                          <a:spcPts val="0"/>
                        </a:spcAft>
                      </a:pPr>
                      <a:r>
                        <a:rPr lang="en-US" sz="1200" dirty="0" smtClean="0">
                          <a:effectLst/>
                        </a:rPr>
                        <a:t>Symbolic ID</a:t>
                      </a:r>
                      <a:r>
                        <a:rPr lang="en-US" sz="1200" dirty="0">
                          <a:effectLst/>
                        </a:rPr>
                        <a:t>:</a:t>
                      </a:r>
                      <a:endParaRPr lang="en-US" sz="1200" dirty="0">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100" b="0" dirty="0" smtClean="0">
                          <a:effectLst/>
                          <a:latin typeface="+mn-lt"/>
                          <a:ea typeface="+mn-ea"/>
                        </a:rPr>
                        <a:t>Provides</a:t>
                      </a:r>
                      <a:r>
                        <a:rPr lang="en-US" sz="1100" b="0" baseline="0" dirty="0" smtClean="0">
                          <a:effectLst/>
                          <a:latin typeface="+mn-lt"/>
                          <a:ea typeface="+mn-ea"/>
                        </a:rPr>
                        <a:t> an unique ID for the value set. The Symbolic ID is used in the message element definition to link the value set to the message element.</a:t>
                      </a:r>
                      <a:endParaRPr lang="en-US" sz="1100" b="0" dirty="0">
                        <a:effectLst/>
                        <a:latin typeface="Times New Roman"/>
                        <a:ea typeface="Times New Roman"/>
                      </a:endParaRPr>
                    </a:p>
                  </a:txBody>
                  <a:tcPr marL="73025" marR="73025" marT="27305" marB="27305" anchor="ctr"/>
                </a:tc>
              </a:tr>
              <a:tr h="0">
                <a:tc>
                  <a:txBody>
                    <a:bodyPr/>
                    <a:lstStyle/>
                    <a:p>
                      <a:pPr marL="0" marR="0" algn="just">
                        <a:spcBef>
                          <a:spcPts val="0"/>
                        </a:spcBef>
                        <a:spcAft>
                          <a:spcPts val="0"/>
                        </a:spcAft>
                      </a:pPr>
                      <a:r>
                        <a:rPr lang="en-US" sz="1200" dirty="0" smtClean="0">
                          <a:effectLst/>
                          <a:latin typeface="+mn-lt"/>
                          <a:ea typeface="Times New Roman"/>
                        </a:rPr>
                        <a:t>Value Set OID</a:t>
                      </a:r>
                      <a:endParaRPr lang="en-US" sz="1200" dirty="0">
                        <a:effectLst/>
                        <a:latin typeface="+mn-lt"/>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100" b="0" dirty="0" smtClean="0">
                          <a:effectLst/>
                          <a:latin typeface="+mn-lt"/>
                          <a:ea typeface="Times New Roman"/>
                        </a:rPr>
                        <a:t>OID assigned to</a:t>
                      </a:r>
                      <a:r>
                        <a:rPr lang="en-US" sz="1100" b="0" baseline="0" dirty="0" smtClean="0">
                          <a:effectLst/>
                          <a:latin typeface="+mn-lt"/>
                          <a:ea typeface="Times New Roman"/>
                        </a:rPr>
                        <a:t> the value set. Provides the unique ID to access the value set in terminology servers.</a:t>
                      </a:r>
                      <a:endParaRPr lang="en-US" sz="1100" b="0" dirty="0">
                        <a:effectLst/>
                        <a:latin typeface="+mn-lt"/>
                        <a:ea typeface="Times New Roman"/>
                      </a:endParaRPr>
                    </a:p>
                  </a:txBody>
                  <a:tcPr marL="73025" marR="73025" marT="27305" marB="27305" anchor="ctr"/>
                </a:tc>
              </a:tr>
              <a:tr h="0">
                <a:tc>
                  <a:txBody>
                    <a:bodyPr/>
                    <a:lstStyle/>
                    <a:p>
                      <a:pPr marL="0" marR="0" algn="just">
                        <a:spcBef>
                          <a:spcPts val="0"/>
                        </a:spcBef>
                        <a:spcAft>
                          <a:spcPts val="0"/>
                        </a:spcAft>
                      </a:pPr>
                      <a:r>
                        <a:rPr lang="en-US" sz="1200" dirty="0">
                          <a:effectLst/>
                        </a:rPr>
                        <a:t>Name:</a:t>
                      </a:r>
                      <a:endParaRPr lang="en-US" sz="1200" dirty="0">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100" b="0" dirty="0" smtClean="0">
                          <a:effectLst/>
                          <a:latin typeface="+mn-lt"/>
                          <a:ea typeface="+mn-ea"/>
                        </a:rPr>
                        <a:t>More human readable</a:t>
                      </a:r>
                      <a:r>
                        <a:rPr lang="en-US" sz="1100" b="0" baseline="0" dirty="0" smtClean="0">
                          <a:effectLst/>
                          <a:latin typeface="+mn-lt"/>
                          <a:ea typeface="+mn-ea"/>
                        </a:rPr>
                        <a:t> name of the Value Set; Recommended to tie to origin and use (e.g., LAB Administrative Sex derived from the HL7 Standard name Administrative Sex)</a:t>
                      </a:r>
                      <a:endParaRPr lang="en-US" sz="1100" b="0" dirty="0">
                        <a:effectLst/>
                        <a:latin typeface="Times New Roman"/>
                        <a:ea typeface="Times New Roman"/>
                      </a:endParaRPr>
                    </a:p>
                  </a:txBody>
                  <a:tcPr marL="73025" marR="73025" marT="27305" marB="27305" anchor="ctr"/>
                </a:tc>
              </a:tr>
              <a:tr h="0">
                <a:tc>
                  <a:txBody>
                    <a:bodyPr/>
                    <a:lstStyle/>
                    <a:p>
                      <a:pPr marL="0" marR="0" algn="just">
                        <a:spcBef>
                          <a:spcPts val="0"/>
                        </a:spcBef>
                        <a:spcAft>
                          <a:spcPts val="0"/>
                        </a:spcAft>
                      </a:pPr>
                      <a:r>
                        <a:rPr lang="en-US" sz="1200" dirty="0" smtClean="0">
                          <a:effectLst/>
                        </a:rPr>
                        <a:t>Value Set Version</a:t>
                      </a:r>
                      <a:r>
                        <a:rPr lang="en-US" sz="1200" dirty="0">
                          <a:effectLst/>
                        </a:rPr>
                        <a:t>:</a:t>
                      </a:r>
                      <a:endParaRPr lang="en-US" sz="1200" dirty="0">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100" b="0" dirty="0" smtClean="0">
                          <a:effectLst/>
                          <a:latin typeface="+mn-lt"/>
                          <a:ea typeface="+mn-ea"/>
                        </a:rPr>
                        <a:t>Defines</a:t>
                      </a:r>
                      <a:r>
                        <a:rPr lang="en-US" sz="1100" b="0" baseline="0" dirty="0" smtClean="0">
                          <a:effectLst/>
                          <a:latin typeface="+mn-lt"/>
                          <a:ea typeface="+mn-ea"/>
                        </a:rPr>
                        <a:t> the version of the value set – this allows for a constant Symbolic ID and OID</a:t>
                      </a:r>
                      <a:endParaRPr lang="en-US" sz="1100" b="0" dirty="0">
                        <a:effectLst/>
                        <a:latin typeface="Times New Roman"/>
                        <a:ea typeface="Times New Roman"/>
                      </a:endParaRPr>
                    </a:p>
                  </a:txBody>
                  <a:tcPr marL="73025" marR="73025" marT="27305" marB="27305" anchor="ctr"/>
                </a:tc>
              </a:tr>
              <a:tr h="0">
                <a:tc>
                  <a:txBody>
                    <a:bodyPr/>
                    <a:lstStyle/>
                    <a:p>
                      <a:pPr marL="0" marR="0" algn="just">
                        <a:spcBef>
                          <a:spcPts val="0"/>
                        </a:spcBef>
                        <a:spcAft>
                          <a:spcPts val="0"/>
                        </a:spcAft>
                      </a:pPr>
                      <a:r>
                        <a:rPr lang="en-US" sz="1200" dirty="0">
                          <a:effectLst/>
                        </a:rPr>
                        <a:t>Value Set </a:t>
                      </a:r>
                      <a:r>
                        <a:rPr lang="en-US" sz="1200" dirty="0" smtClean="0">
                          <a:effectLst/>
                        </a:rPr>
                        <a:t>Locality:</a:t>
                      </a:r>
                      <a:endParaRPr lang="en-US" sz="1200" dirty="0">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100" b="0" dirty="0" smtClean="0">
                          <a:effectLst/>
                          <a:latin typeface="+mn-lt"/>
                          <a:ea typeface="+mn-ea"/>
                        </a:rPr>
                        <a:t>Indicates</a:t>
                      </a:r>
                      <a:r>
                        <a:rPr lang="en-US" sz="1100" b="0" baseline="0" dirty="0" smtClean="0">
                          <a:effectLst/>
                          <a:latin typeface="+mn-lt"/>
                          <a:ea typeface="+mn-ea"/>
                        </a:rPr>
                        <a:t> where the value set is defined. The two possibilities are Internal and External. Internal is an HL7 SDO defined value set and is often given explicitly in the implementation guide. External is defined by an external SDO and often is not given explicitly in the implementation guide. </a:t>
                      </a:r>
                      <a:endParaRPr lang="en-US" sz="1100" b="0" dirty="0">
                        <a:effectLst/>
                        <a:latin typeface="Times New Roman"/>
                        <a:ea typeface="Times New Roman"/>
                      </a:endParaRPr>
                    </a:p>
                  </a:txBody>
                  <a:tcPr marL="73025" marR="73025" marT="27305" marB="27305" anchor="ctr"/>
                </a:tc>
              </a:tr>
              <a:tr h="0">
                <a:tc>
                  <a:txBody>
                    <a:bodyPr/>
                    <a:lstStyle/>
                    <a:p>
                      <a:pPr marL="0" marR="0" algn="just">
                        <a:spcBef>
                          <a:spcPts val="0"/>
                        </a:spcBef>
                        <a:spcAft>
                          <a:spcPts val="0"/>
                        </a:spcAft>
                      </a:pPr>
                      <a:r>
                        <a:rPr lang="en-US" sz="1200" dirty="0" smtClean="0">
                          <a:effectLst/>
                        </a:rPr>
                        <a:t>Extensibility:</a:t>
                      </a:r>
                      <a:endParaRPr lang="en-US" sz="1200" dirty="0">
                        <a:solidFill>
                          <a:srgbClr val="FF0000"/>
                        </a:solidFill>
                        <a:effectLst/>
                        <a:latin typeface="Times New Roman"/>
                        <a:ea typeface="Times New Roman"/>
                      </a:endParaRPr>
                    </a:p>
                  </a:txBody>
                  <a:tcPr marL="73025" marR="73025" marT="27305" marB="27305" anchor="ctr">
                    <a:solidFill>
                      <a:srgbClr val="0070C0"/>
                    </a:solidFill>
                  </a:tcPr>
                </a:tc>
                <a:tc>
                  <a:txBody>
                    <a:bodyPr/>
                    <a:lstStyle/>
                    <a:p>
                      <a:r>
                        <a:rPr lang="en-US" sz="1100" b="0" kern="1200" dirty="0" smtClean="0">
                          <a:solidFill>
                            <a:schemeClr val="dk1"/>
                          </a:solidFill>
                          <a:effectLst/>
                          <a:latin typeface="+mn-lt"/>
                          <a:ea typeface="+mn-ea"/>
                          <a:cs typeface="+mn-cs"/>
                        </a:rPr>
                        <a:t>Indicates whether a value set can be extended in a derived profile. Extensibility has two states, </a:t>
                      </a:r>
                      <a:r>
                        <a:rPr lang="en-US" sz="1100" b="0" i="1" kern="1200" dirty="0" smtClean="0">
                          <a:solidFill>
                            <a:schemeClr val="dk1"/>
                          </a:solidFill>
                          <a:effectLst/>
                          <a:latin typeface="+mn-lt"/>
                          <a:ea typeface="+mn-ea"/>
                          <a:cs typeface="+mn-cs"/>
                        </a:rPr>
                        <a:t>Open</a:t>
                      </a:r>
                      <a:r>
                        <a:rPr lang="en-US" sz="1100" b="0" kern="1200" dirty="0" smtClean="0">
                          <a:solidFill>
                            <a:schemeClr val="dk1"/>
                          </a:solidFill>
                          <a:effectLst/>
                          <a:latin typeface="+mn-lt"/>
                          <a:ea typeface="+mn-ea"/>
                          <a:cs typeface="+mn-cs"/>
                        </a:rPr>
                        <a:t> and </a:t>
                      </a:r>
                      <a:r>
                        <a:rPr lang="en-US" sz="1100" b="0" i="1" kern="1200" dirty="0" smtClean="0">
                          <a:solidFill>
                            <a:schemeClr val="dk1"/>
                          </a:solidFill>
                          <a:effectLst/>
                          <a:latin typeface="+mn-lt"/>
                          <a:ea typeface="+mn-ea"/>
                          <a:cs typeface="+mn-cs"/>
                        </a:rPr>
                        <a:t>Closed</a:t>
                      </a:r>
                      <a:r>
                        <a:rPr lang="en-US" sz="1100" b="0" kern="1200" dirty="0" smtClean="0">
                          <a:solidFill>
                            <a:schemeClr val="dk1"/>
                          </a:solidFill>
                          <a:effectLst/>
                          <a:latin typeface="+mn-lt"/>
                          <a:ea typeface="+mn-ea"/>
                          <a:cs typeface="+mn-cs"/>
                        </a:rPr>
                        <a:t>. For</a:t>
                      </a:r>
                      <a:r>
                        <a:rPr lang="en-US" sz="1100" b="0" kern="1200" baseline="0" dirty="0" smtClean="0">
                          <a:solidFill>
                            <a:schemeClr val="dk1"/>
                          </a:solidFill>
                          <a:effectLst/>
                          <a:latin typeface="+mn-lt"/>
                          <a:ea typeface="+mn-ea"/>
                          <a:cs typeface="+mn-cs"/>
                        </a:rPr>
                        <a:t> </a:t>
                      </a:r>
                      <a:r>
                        <a:rPr lang="en-US" sz="1100" b="0" i="1" kern="1200" dirty="0" smtClean="0">
                          <a:solidFill>
                            <a:schemeClr val="dk1"/>
                          </a:solidFill>
                          <a:effectLst/>
                          <a:latin typeface="+mn-lt"/>
                          <a:ea typeface="+mn-ea"/>
                          <a:cs typeface="+mn-cs"/>
                        </a:rPr>
                        <a:t>Open Extensibility</a:t>
                      </a:r>
                      <a:r>
                        <a:rPr lang="en-US" sz="1100" b="0" kern="1200" dirty="0" smtClean="0">
                          <a:solidFill>
                            <a:schemeClr val="dk1"/>
                          </a:solidFill>
                          <a:effectLst/>
                          <a:latin typeface="+mn-lt"/>
                          <a:ea typeface="+mn-ea"/>
                          <a:cs typeface="+mn-cs"/>
                        </a:rPr>
                        <a:t>, the </a:t>
                      </a:r>
                      <a:r>
                        <a:rPr lang="en-US" sz="1100" b="0" i="1" kern="1200" dirty="0" smtClean="0">
                          <a:solidFill>
                            <a:schemeClr val="dk1"/>
                          </a:solidFill>
                          <a:effectLst/>
                          <a:latin typeface="+mn-lt"/>
                          <a:ea typeface="+mn-ea"/>
                          <a:cs typeface="+mn-cs"/>
                        </a:rPr>
                        <a:t>value set</a:t>
                      </a:r>
                      <a:r>
                        <a:rPr lang="en-US" sz="1100" b="0" kern="1200" dirty="0" smtClean="0">
                          <a:solidFill>
                            <a:schemeClr val="dk1"/>
                          </a:solidFill>
                          <a:effectLst/>
                          <a:latin typeface="+mn-lt"/>
                          <a:ea typeface="+mn-ea"/>
                          <a:cs typeface="+mn-cs"/>
                        </a:rPr>
                        <a:t> may be extended in a derived profile. For</a:t>
                      </a:r>
                      <a:r>
                        <a:rPr lang="en-US" sz="1100" b="0" kern="1200" baseline="0" dirty="0" smtClean="0">
                          <a:solidFill>
                            <a:schemeClr val="dk1"/>
                          </a:solidFill>
                          <a:effectLst/>
                          <a:latin typeface="+mn-lt"/>
                          <a:ea typeface="+mn-ea"/>
                          <a:cs typeface="+mn-cs"/>
                        </a:rPr>
                        <a:t> </a:t>
                      </a:r>
                      <a:r>
                        <a:rPr lang="en-US" sz="1100" b="0" i="1" kern="1200" dirty="0" smtClean="0">
                          <a:solidFill>
                            <a:schemeClr val="dk1"/>
                          </a:solidFill>
                          <a:effectLst/>
                          <a:latin typeface="+mn-lt"/>
                          <a:ea typeface="+mn-ea"/>
                          <a:cs typeface="+mn-cs"/>
                        </a:rPr>
                        <a:t>Closed Extensibility</a:t>
                      </a:r>
                      <a:r>
                        <a:rPr lang="en-US" sz="1100" b="0" kern="1200" dirty="0" smtClean="0">
                          <a:solidFill>
                            <a:schemeClr val="dk1"/>
                          </a:solidFill>
                          <a:effectLst/>
                          <a:latin typeface="+mn-lt"/>
                          <a:ea typeface="+mn-ea"/>
                          <a:cs typeface="+mn-cs"/>
                        </a:rPr>
                        <a:t>, the </a:t>
                      </a:r>
                      <a:r>
                        <a:rPr lang="en-US" sz="1100" b="0" i="1" kern="1200" dirty="0" smtClean="0">
                          <a:solidFill>
                            <a:schemeClr val="dk1"/>
                          </a:solidFill>
                          <a:effectLst/>
                          <a:latin typeface="+mn-lt"/>
                          <a:ea typeface="+mn-ea"/>
                          <a:cs typeface="+mn-cs"/>
                        </a:rPr>
                        <a:t>value set</a:t>
                      </a:r>
                      <a:r>
                        <a:rPr lang="en-US" sz="1100" b="0" kern="1200" dirty="0" smtClean="0">
                          <a:solidFill>
                            <a:schemeClr val="dk1"/>
                          </a:solidFill>
                          <a:effectLst/>
                          <a:latin typeface="+mn-lt"/>
                          <a:ea typeface="+mn-ea"/>
                          <a:cs typeface="+mn-cs"/>
                        </a:rPr>
                        <a:t> may not be changed in a derived profile.</a:t>
                      </a:r>
                    </a:p>
                  </a:txBody>
                  <a:tcPr marL="73025" marR="73025" marT="27305" marB="27305" anchor="ctr"/>
                </a:tc>
              </a:tr>
              <a:tr h="0">
                <a:tc>
                  <a:txBody>
                    <a:bodyPr/>
                    <a:lstStyle/>
                    <a:p>
                      <a:pPr marL="0" marR="0" algn="just">
                        <a:spcBef>
                          <a:spcPts val="0"/>
                        </a:spcBef>
                        <a:spcAft>
                          <a:spcPts val="0"/>
                        </a:spcAft>
                      </a:pPr>
                      <a:r>
                        <a:rPr lang="en-US" sz="1200" b="1" dirty="0">
                          <a:solidFill>
                            <a:schemeClr val="bg1"/>
                          </a:solidFill>
                          <a:effectLst/>
                          <a:latin typeface="+mn-lt"/>
                        </a:rPr>
                        <a:t>Base ID:</a:t>
                      </a:r>
                      <a:endParaRPr lang="en-US" sz="1200" b="1" dirty="0">
                        <a:solidFill>
                          <a:schemeClr val="bg1"/>
                        </a:solidFill>
                        <a:effectLst/>
                        <a:latin typeface="+mn-lt"/>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100" b="0" dirty="0" smtClean="0">
                          <a:effectLst/>
                          <a:latin typeface="+mn-lt"/>
                          <a:ea typeface="Times New Roman"/>
                        </a:rPr>
                        <a:t>The Symbolic name from the origin</a:t>
                      </a:r>
                      <a:r>
                        <a:rPr lang="en-US" sz="1100" b="0" baseline="0" dirty="0" smtClean="0">
                          <a:effectLst/>
                          <a:latin typeface="+mn-lt"/>
                          <a:ea typeface="Times New Roman"/>
                        </a:rPr>
                        <a:t> source (for HL7 V2 tables, this is the HL7 Table Identifier, e.g., HL70001).</a:t>
                      </a:r>
                      <a:endParaRPr lang="en-US" sz="1100" b="0" dirty="0">
                        <a:effectLst/>
                        <a:latin typeface="+mn-lt"/>
                        <a:ea typeface="Times New Roman"/>
                      </a:endParaRPr>
                    </a:p>
                  </a:txBody>
                  <a:tcPr marL="73025" marR="73025" marT="27305" marB="27305" anchor="ctr"/>
                </a:tc>
              </a:tr>
              <a:tr h="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Times New Roman"/>
                        </a:rPr>
                        <a:t>Code</a:t>
                      </a:r>
                      <a:r>
                        <a:rPr lang="en-US" sz="1200" baseline="0" dirty="0" smtClean="0">
                          <a:effectLst/>
                          <a:latin typeface="+mn-lt"/>
                          <a:ea typeface="Times New Roman"/>
                        </a:rPr>
                        <a:t> </a:t>
                      </a:r>
                      <a:r>
                        <a:rPr lang="en-US" sz="1200" dirty="0" smtClean="0">
                          <a:effectLst/>
                          <a:latin typeface="+mn-lt"/>
                          <a:ea typeface="Times New Roman"/>
                        </a:rPr>
                        <a:t>Set OID</a:t>
                      </a:r>
                    </a:p>
                  </a:txBody>
                  <a:tcPr marL="73025" marR="73025" marT="27305" marB="27305" anchor="ctr">
                    <a:solidFill>
                      <a:srgbClr val="0070C0"/>
                    </a:solidFill>
                  </a:tcPr>
                </a:tc>
                <a:tc>
                  <a:txBody>
                    <a:bodyPr/>
                    <a:lstStyle/>
                    <a:p>
                      <a:pPr marL="0" marR="0" algn="just">
                        <a:spcBef>
                          <a:spcPts val="0"/>
                        </a:spcBef>
                        <a:spcAft>
                          <a:spcPts val="0"/>
                        </a:spcAft>
                      </a:pPr>
                      <a:r>
                        <a:rPr lang="en-US" sz="1100" b="0" dirty="0" smtClean="0">
                          <a:effectLst/>
                          <a:latin typeface="+mn-lt"/>
                          <a:ea typeface="Times New Roman"/>
                        </a:rPr>
                        <a:t>OID assigned to the Code</a:t>
                      </a:r>
                      <a:r>
                        <a:rPr lang="en-US" sz="1100" b="0" baseline="0" dirty="0" smtClean="0">
                          <a:effectLst/>
                          <a:latin typeface="+mn-lt"/>
                          <a:ea typeface="Times New Roman"/>
                        </a:rPr>
                        <a:t> System.</a:t>
                      </a:r>
                      <a:endParaRPr lang="en-US" sz="1100" b="0" dirty="0">
                        <a:effectLst/>
                        <a:latin typeface="+mn-lt"/>
                        <a:ea typeface="Times New Roman"/>
                      </a:endParaRPr>
                    </a:p>
                  </a:txBody>
                  <a:tcPr marL="73025" marR="73025" marT="27305" marB="27305" anchor="ctr"/>
                </a:tc>
              </a:tr>
              <a:tr h="0">
                <a:tc>
                  <a:txBody>
                    <a:bodyPr/>
                    <a:lstStyle/>
                    <a:p>
                      <a:pPr marL="0" marR="0" algn="just">
                        <a:spcBef>
                          <a:spcPts val="0"/>
                        </a:spcBef>
                        <a:spcAft>
                          <a:spcPts val="0"/>
                        </a:spcAft>
                      </a:pPr>
                      <a:r>
                        <a:rPr lang="en-US" sz="1200" b="1" dirty="0">
                          <a:solidFill>
                            <a:schemeClr val="bg1"/>
                          </a:solidFill>
                          <a:effectLst/>
                        </a:rPr>
                        <a:t>Base Name:</a:t>
                      </a:r>
                      <a:endParaRPr lang="en-US" sz="1200" b="1" dirty="0">
                        <a:solidFill>
                          <a:schemeClr val="bg1"/>
                        </a:solidFill>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100" b="0" dirty="0" smtClean="0">
                          <a:effectLst/>
                          <a:latin typeface="+mn-lt"/>
                          <a:ea typeface="Times New Roman"/>
                        </a:rPr>
                        <a:t>Name from</a:t>
                      </a:r>
                      <a:r>
                        <a:rPr lang="en-US" sz="1100" b="0" baseline="0" dirty="0" smtClean="0">
                          <a:effectLst/>
                          <a:latin typeface="+mn-lt"/>
                          <a:ea typeface="Times New Roman"/>
                        </a:rPr>
                        <a:t> the origin source of the code system/table (e.g., Administrative Sex)</a:t>
                      </a:r>
                      <a:endParaRPr lang="en-US" sz="1100" b="0" dirty="0">
                        <a:effectLst/>
                        <a:latin typeface="+mn-lt"/>
                        <a:ea typeface="Times New Roman"/>
                      </a:endParaRPr>
                    </a:p>
                  </a:txBody>
                  <a:tcPr marL="73025" marR="73025" marT="27305" marB="27305" anchor="ctr"/>
                </a:tc>
              </a:tr>
              <a:tr h="0">
                <a:tc>
                  <a:txBody>
                    <a:bodyPr/>
                    <a:lstStyle/>
                    <a:p>
                      <a:pPr marL="0" marR="0" algn="just">
                        <a:spcBef>
                          <a:spcPts val="0"/>
                        </a:spcBef>
                        <a:spcAft>
                          <a:spcPts val="0"/>
                        </a:spcAft>
                      </a:pPr>
                      <a:r>
                        <a:rPr lang="en-US" sz="1200" b="1" dirty="0" smtClean="0">
                          <a:solidFill>
                            <a:schemeClr val="bg1"/>
                          </a:solidFill>
                          <a:effectLst/>
                        </a:rPr>
                        <a:t>Source/Code</a:t>
                      </a:r>
                      <a:r>
                        <a:rPr lang="en-US" sz="1200" b="1" baseline="0" dirty="0" smtClean="0">
                          <a:solidFill>
                            <a:schemeClr val="bg1"/>
                          </a:solidFill>
                          <a:effectLst/>
                        </a:rPr>
                        <a:t> System</a:t>
                      </a:r>
                      <a:r>
                        <a:rPr lang="en-US" sz="1200" b="1" dirty="0" smtClean="0">
                          <a:solidFill>
                            <a:schemeClr val="bg1"/>
                          </a:solidFill>
                          <a:effectLst/>
                        </a:rPr>
                        <a:t>:</a:t>
                      </a:r>
                      <a:endParaRPr lang="en-US" sz="1200" b="1" dirty="0">
                        <a:solidFill>
                          <a:schemeClr val="bg1"/>
                        </a:solidFill>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100" b="0" baseline="0" dirty="0" smtClean="0">
                          <a:effectLst/>
                          <a:latin typeface="+mn-lt"/>
                          <a:ea typeface="+mn-ea"/>
                        </a:rPr>
                        <a:t>Identifier of the source/code system or code systems the values were drawn from</a:t>
                      </a:r>
                      <a:endParaRPr lang="en-US" sz="1100" b="0" dirty="0">
                        <a:effectLst/>
                        <a:latin typeface="Times New Roman"/>
                        <a:ea typeface="Times New Roman"/>
                      </a:endParaRPr>
                    </a:p>
                  </a:txBody>
                  <a:tcPr marL="73025" marR="73025" marT="27305" marB="27305" anchor="ctr"/>
                </a:tc>
              </a:tr>
              <a:tr h="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effectLst/>
                        </a:rPr>
                        <a:t>Content Definition:</a:t>
                      </a:r>
                      <a:endParaRPr lang="en-US" sz="1200" b="1" dirty="0" smtClean="0">
                        <a:solidFill>
                          <a:schemeClr val="bg1"/>
                        </a:solidFill>
                        <a:effectLst/>
                        <a:latin typeface="Times New Roman"/>
                        <a:ea typeface="Times New Roman"/>
                      </a:endParaRPr>
                    </a:p>
                  </a:txBody>
                  <a:tcPr marL="73025" marR="73025" marT="27305" marB="27305" anchor="ctr">
                    <a:solidFill>
                      <a:srgbClr val="0070C0"/>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b="0" dirty="0" smtClean="0">
                          <a:effectLst/>
                          <a:latin typeface="+mn-lt"/>
                          <a:ea typeface="Times New Roman"/>
                        </a:rPr>
                        <a:t>Indicates how the codes</a:t>
                      </a:r>
                      <a:r>
                        <a:rPr lang="en-US" sz="1100" b="0" baseline="0" dirty="0" smtClean="0">
                          <a:effectLst/>
                          <a:latin typeface="+mn-lt"/>
                          <a:ea typeface="Times New Roman"/>
                        </a:rPr>
                        <a:t> in the value set are presented either extensional (i.e., enumerated) or </a:t>
                      </a:r>
                      <a:r>
                        <a:rPr lang="en-US" sz="1100" b="0" baseline="0" dirty="0" err="1" smtClean="0">
                          <a:effectLst/>
                          <a:latin typeface="+mn-lt"/>
                          <a:ea typeface="Times New Roman"/>
                        </a:rPr>
                        <a:t>intensional</a:t>
                      </a:r>
                      <a:r>
                        <a:rPr lang="en-US" sz="1100" b="0" baseline="0" dirty="0" smtClean="0">
                          <a:effectLst/>
                          <a:latin typeface="+mn-lt"/>
                          <a:ea typeface="Times New Roman"/>
                        </a:rPr>
                        <a:t> (i.e., algorithmically).</a:t>
                      </a:r>
                      <a:endParaRPr lang="en-US" sz="1100" b="0" dirty="0" smtClean="0">
                        <a:effectLst/>
                        <a:latin typeface="+mn-lt"/>
                        <a:ea typeface="Times New Roman"/>
                      </a:endParaRPr>
                    </a:p>
                  </a:txBody>
                  <a:tcPr marL="73025" marR="73025" marT="27305" marB="27305" anchor="ctr"/>
                </a:tc>
              </a:tr>
              <a:tr h="0">
                <a:tc>
                  <a:txBody>
                    <a:bodyPr/>
                    <a:lstStyle/>
                    <a:p>
                      <a:pPr marL="0" marR="0" algn="just">
                        <a:spcBef>
                          <a:spcPts val="0"/>
                        </a:spcBef>
                        <a:spcAft>
                          <a:spcPts val="0"/>
                        </a:spcAft>
                      </a:pPr>
                      <a:r>
                        <a:rPr lang="en-US" sz="1200" b="1" dirty="0">
                          <a:solidFill>
                            <a:schemeClr val="bg1"/>
                          </a:solidFill>
                          <a:effectLst/>
                        </a:rPr>
                        <a:t>Stability</a:t>
                      </a:r>
                      <a:r>
                        <a:rPr lang="en-US" sz="1200" b="1" dirty="0" smtClean="0">
                          <a:solidFill>
                            <a:schemeClr val="bg1"/>
                          </a:solidFill>
                          <a:effectLst/>
                        </a:rPr>
                        <a:t>:</a:t>
                      </a:r>
                      <a:endParaRPr lang="en-US" sz="1200" b="1" dirty="0">
                        <a:solidFill>
                          <a:srgbClr val="FF0000"/>
                        </a:solidFill>
                        <a:effectLst/>
                        <a:latin typeface="Times New Roman"/>
                        <a:ea typeface="Times New Roman"/>
                      </a:endParaRPr>
                    </a:p>
                  </a:txBody>
                  <a:tcPr marL="73025" marR="73025" marT="27305" marB="27305" anchor="ctr">
                    <a:solidFill>
                      <a:srgbClr val="0070C0"/>
                    </a:solidFill>
                  </a:tcPr>
                </a:tc>
                <a:tc>
                  <a:txBody>
                    <a:bodyPr/>
                    <a:lstStyle/>
                    <a:p>
                      <a:r>
                        <a:rPr lang="en-US" sz="1100" b="0" kern="1200" dirty="0" smtClean="0">
                          <a:solidFill>
                            <a:schemeClr val="dk1"/>
                          </a:solidFill>
                          <a:effectLst/>
                          <a:latin typeface="+mn-lt"/>
                          <a:ea typeface="+mn-ea"/>
                          <a:cs typeface="+mn-cs"/>
                        </a:rPr>
                        <a:t>Indicates whether the value set can</a:t>
                      </a:r>
                      <a:r>
                        <a:rPr lang="en-US" sz="1100" b="0" kern="1200" baseline="0" dirty="0" smtClean="0">
                          <a:solidFill>
                            <a:schemeClr val="dk1"/>
                          </a:solidFill>
                          <a:effectLst/>
                          <a:latin typeface="+mn-lt"/>
                          <a:ea typeface="+mn-ea"/>
                          <a:cs typeface="+mn-cs"/>
                        </a:rPr>
                        <a:t> be updated outside the scope of the implementation guide</a:t>
                      </a:r>
                      <a:r>
                        <a:rPr lang="en-US" sz="1100" b="0" kern="1200" dirty="0" smtClean="0">
                          <a:solidFill>
                            <a:schemeClr val="dk1"/>
                          </a:solidFill>
                          <a:effectLst/>
                          <a:latin typeface="+mn-lt"/>
                          <a:ea typeface="+mn-ea"/>
                          <a:cs typeface="+mn-cs"/>
                        </a:rPr>
                        <a:t>. Static indicates</a:t>
                      </a:r>
                      <a:r>
                        <a:rPr lang="en-US" sz="1100" b="0" kern="1200" baseline="0" dirty="0" smtClean="0">
                          <a:solidFill>
                            <a:schemeClr val="dk1"/>
                          </a:solidFill>
                          <a:effectLst/>
                          <a:latin typeface="+mn-lt"/>
                          <a:ea typeface="+mn-ea"/>
                          <a:cs typeface="+mn-cs"/>
                        </a:rPr>
                        <a:t> that v</a:t>
                      </a:r>
                      <a:r>
                        <a:rPr lang="en-US" sz="1100" b="0" kern="1200" dirty="0" smtClean="0">
                          <a:solidFill>
                            <a:schemeClr val="dk1"/>
                          </a:solidFill>
                          <a:effectLst/>
                          <a:latin typeface="+mn-lt"/>
                          <a:ea typeface="+mn-ea"/>
                          <a:cs typeface="+mn-cs"/>
                        </a:rPr>
                        <a:t>alues are fixed.</a:t>
                      </a:r>
                      <a:r>
                        <a:rPr lang="en-US" sz="1100" b="0" kern="1200" baseline="0" dirty="0" smtClean="0">
                          <a:solidFill>
                            <a:schemeClr val="dk1"/>
                          </a:solidFill>
                          <a:effectLst/>
                          <a:latin typeface="+mn-lt"/>
                          <a:ea typeface="+mn-ea"/>
                          <a:cs typeface="+mn-cs"/>
                        </a:rPr>
                        <a:t> </a:t>
                      </a:r>
                      <a:r>
                        <a:rPr lang="en-US" sz="1100" b="0" kern="1200" dirty="0" smtClean="0">
                          <a:solidFill>
                            <a:schemeClr val="dk1"/>
                          </a:solidFill>
                          <a:effectLst/>
                          <a:latin typeface="+mn-lt"/>
                          <a:ea typeface="+mn-ea"/>
                          <a:cs typeface="+mn-cs"/>
                        </a:rPr>
                        <a:t>Dynamic indicates</a:t>
                      </a:r>
                      <a:r>
                        <a:rPr lang="en-US" sz="1100" b="0" kern="1200" baseline="0" dirty="0" smtClean="0">
                          <a:solidFill>
                            <a:schemeClr val="dk1"/>
                          </a:solidFill>
                          <a:effectLst/>
                          <a:latin typeface="+mn-lt"/>
                          <a:ea typeface="+mn-ea"/>
                          <a:cs typeface="+mn-cs"/>
                        </a:rPr>
                        <a:t> that d</a:t>
                      </a:r>
                      <a:r>
                        <a:rPr lang="en-US" sz="1100" b="0" kern="1200" dirty="0" smtClean="0">
                          <a:solidFill>
                            <a:schemeClr val="dk1"/>
                          </a:solidFill>
                          <a:effectLst/>
                          <a:latin typeface="+mn-lt"/>
                          <a:ea typeface="+mn-ea"/>
                          <a:cs typeface="+mn-cs"/>
                        </a:rPr>
                        <a:t>efinitions are fixed, but the values in the set may vary as new versions of the code system upon which they are based are released. Dynamic value sets are controlled external stewards. </a:t>
                      </a:r>
                    </a:p>
                  </a:txBody>
                  <a:tcPr marL="73025" marR="73025" marT="27305" marB="27305" anchor="ctr"/>
                </a:tc>
              </a:tr>
              <a:tr h="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effectLst/>
                        </a:rPr>
                        <a:t>Purpose:</a:t>
                      </a:r>
                      <a:endParaRPr lang="en-US" sz="1200" b="1" dirty="0" smtClean="0">
                        <a:solidFill>
                          <a:schemeClr val="bg1"/>
                        </a:solidFill>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100" b="0" dirty="0" smtClean="0">
                          <a:effectLst/>
                          <a:latin typeface="+mn-lt"/>
                          <a:ea typeface="Times New Roman"/>
                        </a:rPr>
                        <a:t>Provides</a:t>
                      </a:r>
                      <a:r>
                        <a:rPr lang="en-US" sz="1100" b="0" baseline="0" dirty="0" smtClean="0">
                          <a:effectLst/>
                          <a:latin typeface="+mn-lt"/>
                          <a:ea typeface="Times New Roman"/>
                        </a:rPr>
                        <a:t> a description and use of the value set.</a:t>
                      </a:r>
                      <a:endParaRPr lang="en-US" sz="1100" b="0" dirty="0">
                        <a:effectLst/>
                        <a:latin typeface="+mn-lt"/>
                        <a:ea typeface="Times New Roman"/>
                      </a:endParaRPr>
                    </a:p>
                  </a:txBody>
                  <a:tcPr marL="73025" marR="73025" marT="27305" marB="27305" anchor="ctr"/>
                </a:tc>
              </a:tr>
            </a:tbl>
          </a:graphicData>
        </a:graphic>
      </p:graphicFrame>
      <p:sp>
        <p:nvSpPr>
          <p:cNvPr id="3" name="TextBox 2"/>
          <p:cNvSpPr txBox="1"/>
          <p:nvPr/>
        </p:nvSpPr>
        <p:spPr>
          <a:xfrm>
            <a:off x="152400" y="5715000"/>
            <a:ext cx="8610600" cy="461665"/>
          </a:xfrm>
          <a:prstGeom prst="rect">
            <a:avLst/>
          </a:prstGeom>
          <a:noFill/>
        </p:spPr>
        <p:txBody>
          <a:bodyPr wrap="square" rtlCol="0">
            <a:spAutoFit/>
          </a:bodyPr>
          <a:lstStyle/>
          <a:p>
            <a:pPr marL="285750" indent="-285750">
              <a:buFont typeface="Wingdings" panose="05000000000000000000" pitchFamily="2" charset="2"/>
              <a:buChar char="Ø"/>
            </a:pPr>
            <a:r>
              <a:rPr lang="en-US" sz="1200" dirty="0" smtClean="0"/>
              <a:t>Candidate list of attributes and definitions - will need refinement and likely based on the S&amp;I Framework/HL7 Value Set project (in progress)</a:t>
            </a:r>
          </a:p>
        </p:txBody>
      </p:sp>
    </p:spTree>
    <p:extLst>
      <p:ext uri="{BB962C8B-B14F-4D97-AF65-F5344CB8AC3E}">
        <p14:creationId xmlns:p14="http://schemas.microsoft.com/office/powerpoint/2010/main" val="2819451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Set Classification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are 2 attributes that have conformance implications and are the basis for establishing a value set classification</a:t>
            </a:r>
          </a:p>
          <a:p>
            <a:r>
              <a:rPr lang="en-US" dirty="0" smtClean="0"/>
              <a:t>IG authors reviews the requirements for the value set and select from a classification</a:t>
            </a:r>
          </a:p>
          <a:p>
            <a:r>
              <a:rPr lang="en-US" dirty="0" smtClean="0"/>
              <a:t>The attributes include Extensibility and Stability</a:t>
            </a:r>
          </a:p>
          <a:p>
            <a:r>
              <a:rPr lang="en-US" dirty="0" smtClean="0"/>
              <a:t>Extensibility</a:t>
            </a:r>
          </a:p>
          <a:p>
            <a:pPr lvl="1"/>
            <a:r>
              <a:rPr lang="en-US" b="1" dirty="0" smtClean="0"/>
              <a:t>Open</a:t>
            </a:r>
            <a:r>
              <a:rPr lang="en-US" dirty="0" smtClean="0"/>
              <a:t>- The value set may be extended in a derived profile. This would apply where local sites (or realms) need latitude to extend the value set to meet their requirements. This would also apply in cases which a standard code does not exist to represent all concepts. </a:t>
            </a:r>
            <a:r>
              <a:rPr lang="en-US" dirty="0" smtClean="0">
                <a:solidFill>
                  <a:srgbClr val="FF0000"/>
                </a:solidFill>
              </a:rPr>
              <a:t>[Local codes allowed]</a:t>
            </a:r>
          </a:p>
          <a:p>
            <a:pPr lvl="1"/>
            <a:r>
              <a:rPr lang="en-US" b="1" dirty="0" smtClean="0"/>
              <a:t>Closed</a:t>
            </a:r>
            <a:r>
              <a:rPr lang="en-US" dirty="0" smtClean="0"/>
              <a:t>-  The value set is fixed in derived profiles (All possible codes are given, i.e., as R or P). </a:t>
            </a:r>
            <a:r>
              <a:rPr lang="en-US" dirty="0" smtClean="0">
                <a:solidFill>
                  <a:srgbClr val="FF0000"/>
                </a:solidFill>
              </a:rPr>
              <a:t>[A closed set prohibits local (or realm) extensions.] </a:t>
            </a:r>
            <a:endParaRPr lang="en-US" dirty="0">
              <a:solidFill>
                <a:srgbClr val="FF0000"/>
              </a:solidFill>
            </a:endParaRPr>
          </a:p>
          <a:p>
            <a:r>
              <a:rPr lang="en-US" dirty="0" smtClean="0"/>
              <a:t>Stability</a:t>
            </a:r>
          </a:p>
          <a:p>
            <a:pPr lvl="1"/>
            <a:r>
              <a:rPr lang="en-US" b="1" dirty="0" smtClean="0"/>
              <a:t>Static</a:t>
            </a:r>
            <a:r>
              <a:rPr lang="en-US" dirty="0" smtClean="0"/>
              <a:t>- The member list (values) is fixed forever. If there is to be a new member definition then it becomes a new value set with new identifier</a:t>
            </a:r>
            <a:r>
              <a:rPr lang="en-US" dirty="0"/>
              <a:t>.</a:t>
            </a:r>
            <a:endParaRPr lang="en-US" dirty="0" smtClean="0"/>
          </a:p>
          <a:p>
            <a:pPr lvl="1"/>
            <a:r>
              <a:rPr lang="en-US" b="1" dirty="0" smtClean="0"/>
              <a:t>Dynamic</a:t>
            </a:r>
            <a:r>
              <a:rPr lang="en-US" dirty="0" smtClean="0"/>
              <a:t>-</a:t>
            </a:r>
            <a:r>
              <a:rPr lang="en-US" dirty="0" smtClean="0">
                <a:solidFill>
                  <a:srgbClr val="FF0000"/>
                </a:solidFill>
              </a:rPr>
              <a:t> </a:t>
            </a:r>
            <a:r>
              <a:rPr lang="en-US" dirty="0" smtClean="0"/>
              <a:t>The member list (values) may change as new versions of the code system upon which they are based are released. Existing value/concept pairs always remain fixed (i.e., if A = Apple, A will always mean Apple).</a:t>
            </a:r>
            <a:endParaRPr lang="en-US" b="1" dirty="0"/>
          </a:p>
        </p:txBody>
      </p:sp>
    </p:spTree>
    <p:extLst>
      <p:ext uri="{BB962C8B-B14F-4D97-AF65-F5344CB8AC3E}">
        <p14:creationId xmlns:p14="http://schemas.microsoft.com/office/powerpoint/2010/main" val="21788178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3B) Set of Codes Specification</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933575577"/>
              </p:ext>
            </p:extLst>
          </p:nvPr>
        </p:nvGraphicFramePr>
        <p:xfrm>
          <a:off x="152400" y="3810000"/>
          <a:ext cx="4876800" cy="2110740"/>
        </p:xfrm>
        <a:graphic>
          <a:graphicData uri="http://schemas.openxmlformats.org/drawingml/2006/table">
            <a:tbl>
              <a:tblPr firstRow="1" firstCol="1" lastRow="1" lastCol="1" bandRow="1" bandCol="1"/>
              <a:tblGrid>
                <a:gridCol w="464458"/>
                <a:gridCol w="851504"/>
                <a:gridCol w="464458"/>
                <a:gridCol w="1027435"/>
                <a:gridCol w="2068945"/>
              </a:tblGrid>
              <a:tr h="304800">
                <a:tc gridSpan="5">
                  <a:txBody>
                    <a:bodyPr/>
                    <a:lstStyle/>
                    <a:p>
                      <a:pPr marL="0" marR="0" algn="ctr">
                        <a:spcBef>
                          <a:spcPts val="0"/>
                        </a:spcBef>
                        <a:spcAft>
                          <a:spcPts val="0"/>
                        </a:spcAft>
                      </a:pPr>
                      <a:r>
                        <a:rPr lang="en-US" sz="1600" b="1" dirty="0" smtClean="0">
                          <a:effectLst/>
                          <a:latin typeface="Times New Roman"/>
                          <a:ea typeface="Times New Roman"/>
                        </a:rPr>
                        <a:t>HL70001_LAB: LAB Administrative </a:t>
                      </a:r>
                      <a:r>
                        <a:rPr lang="en-US" sz="1600" b="1" dirty="0">
                          <a:effectLst/>
                          <a:latin typeface="Times New Roman"/>
                          <a:ea typeface="Times New Roman"/>
                        </a:rPr>
                        <a:t>Sex</a:t>
                      </a:r>
                    </a:p>
                  </a:txBody>
                  <a:tcPr marL="36830" marR="3683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0030">
                <a:tc>
                  <a:txBody>
                    <a:bodyPr/>
                    <a:lstStyle/>
                    <a:p>
                      <a:pPr marL="0" marR="0" algn="just">
                        <a:spcBef>
                          <a:spcPts val="0"/>
                        </a:spcBef>
                        <a:spcAft>
                          <a:spcPts val="0"/>
                        </a:spcAft>
                      </a:pPr>
                      <a:r>
                        <a:rPr lang="en-US" sz="1200">
                          <a:effectLst/>
                          <a:latin typeface="Times New Roman"/>
                          <a:ea typeface="Times New Roman"/>
                        </a:rPr>
                        <a:t>Value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a:effectLst/>
                          <a:latin typeface="Times New Roman"/>
                          <a:ea typeface="Times New Roman"/>
                        </a:rPr>
                        <a:t>Description</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dirty="0" smtClean="0">
                          <a:effectLst/>
                          <a:latin typeface="Times New Roman"/>
                          <a:ea typeface="Times New Roman"/>
                        </a:rPr>
                        <a:t>Usage</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dirty="0" smtClean="0">
                          <a:effectLst/>
                          <a:latin typeface="Times New Roman"/>
                          <a:ea typeface="Times New Roman"/>
                        </a:rPr>
                        <a:t>Code System</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dirty="0" smtClean="0">
                          <a:effectLst/>
                          <a:latin typeface="Times New Roman"/>
                          <a:ea typeface="Times New Roman"/>
                        </a:rPr>
                        <a:t>Comments</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r>
              <a:tr h="240030">
                <a:tc>
                  <a:txBody>
                    <a:bodyPr/>
                    <a:lstStyle/>
                    <a:p>
                      <a:pPr marL="0" marR="0" algn="just">
                        <a:spcBef>
                          <a:spcPts val="0"/>
                        </a:spcBef>
                        <a:spcAft>
                          <a:spcPts val="0"/>
                        </a:spcAft>
                      </a:pPr>
                      <a:r>
                        <a:rPr lang="en-US" sz="1200" dirty="0">
                          <a:effectLst/>
                          <a:latin typeface="Times New Roman"/>
                          <a:ea typeface="Times New Roman"/>
                        </a:rPr>
                        <a:t>A</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Ambiguous</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E</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V2.5</a:t>
                      </a:r>
                      <a:r>
                        <a:rPr lang="en-US" sz="1200" baseline="0" dirty="0" smtClean="0">
                          <a:effectLst/>
                          <a:latin typeface="Times New Roman"/>
                          <a:ea typeface="Times New Roman"/>
                        </a:rPr>
                        <a:t> HL70001</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40030">
                <a:tc>
                  <a:txBody>
                    <a:bodyPr/>
                    <a:lstStyle/>
                    <a:p>
                      <a:pPr marL="0" marR="0" algn="just">
                        <a:spcBef>
                          <a:spcPts val="0"/>
                        </a:spcBef>
                        <a:spcAft>
                          <a:spcPts val="0"/>
                        </a:spcAft>
                      </a:pPr>
                      <a:r>
                        <a:rPr lang="en-US" sz="1200" dirty="0">
                          <a:effectLst/>
                          <a:latin typeface="Times New Roman"/>
                          <a:ea typeface="Times New Roman"/>
                        </a:rPr>
                        <a:t>F</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Female</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R</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V2.5 HL70001</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40030">
                <a:tc>
                  <a:txBody>
                    <a:bodyPr/>
                    <a:lstStyle/>
                    <a:p>
                      <a:pPr marL="0" marR="0" algn="just">
                        <a:spcBef>
                          <a:spcPts val="0"/>
                        </a:spcBef>
                        <a:spcAft>
                          <a:spcPts val="0"/>
                        </a:spcAft>
                      </a:pPr>
                      <a:r>
                        <a:rPr lang="en-US" sz="1200" dirty="0">
                          <a:effectLst/>
                          <a:latin typeface="Times New Roman"/>
                          <a:ea typeface="Times New Roman"/>
                        </a:rPr>
                        <a:t>M</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Male</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R</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V2.5 HL70001</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40030">
                <a:tc>
                  <a:txBody>
                    <a:bodyPr/>
                    <a:lstStyle/>
                    <a:p>
                      <a:pPr marL="0" marR="0" algn="just">
                        <a:spcBef>
                          <a:spcPts val="0"/>
                        </a:spcBef>
                        <a:spcAft>
                          <a:spcPts val="0"/>
                        </a:spcAft>
                      </a:pPr>
                      <a:r>
                        <a:rPr lang="en-US" sz="1200" dirty="0" smtClean="0">
                          <a:effectLst/>
                          <a:latin typeface="Times New Roman"/>
                          <a:ea typeface="Times New Roman"/>
                        </a:rPr>
                        <a:t>N</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Not Applicable</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E</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Times New Roman"/>
                          <a:ea typeface="Times New Roman"/>
                        </a:rPr>
                        <a:t>V2.5 HL70001</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40030">
                <a:tc>
                  <a:txBody>
                    <a:bodyPr/>
                    <a:lstStyle/>
                    <a:p>
                      <a:pPr marL="0" marR="0" algn="just">
                        <a:spcBef>
                          <a:spcPts val="0"/>
                        </a:spcBef>
                        <a:spcAft>
                          <a:spcPts val="0"/>
                        </a:spcAft>
                      </a:pPr>
                      <a:r>
                        <a:rPr lang="en-US" sz="1200" dirty="0" smtClean="0">
                          <a:effectLst/>
                          <a:latin typeface="Times New Roman"/>
                          <a:ea typeface="Times New Roman"/>
                        </a:rPr>
                        <a:t>O</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Other</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R</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Times New Roman"/>
                          <a:ea typeface="Times New Roman"/>
                        </a:rPr>
                        <a:t>V2.5 HL70001</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40030">
                <a:tc>
                  <a:txBody>
                    <a:bodyPr/>
                    <a:lstStyle/>
                    <a:p>
                      <a:pPr marL="0" marR="0" algn="just">
                        <a:spcBef>
                          <a:spcPts val="0"/>
                        </a:spcBef>
                        <a:spcAft>
                          <a:spcPts val="0"/>
                        </a:spcAft>
                      </a:pPr>
                      <a:r>
                        <a:rPr lang="en-US" sz="1200" dirty="0" smtClean="0">
                          <a:effectLst/>
                          <a:latin typeface="Times New Roman"/>
                          <a:ea typeface="Times New Roman"/>
                        </a:rPr>
                        <a:t>U</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Unknown</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P</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Times New Roman"/>
                          <a:ea typeface="Times New Roman"/>
                        </a:rPr>
                        <a:t>V2.5 HL70001</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bl>
          </a:graphicData>
        </a:graphic>
      </p:graphicFrame>
      <p:sp>
        <p:nvSpPr>
          <p:cNvPr id="6" name="TextBox 5"/>
          <p:cNvSpPr txBox="1"/>
          <p:nvPr/>
        </p:nvSpPr>
        <p:spPr>
          <a:xfrm>
            <a:off x="304800" y="762000"/>
            <a:ext cx="8382000" cy="289310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Value and Description are required</a:t>
            </a:r>
          </a:p>
          <a:p>
            <a:pPr marL="285750" indent="-285750">
              <a:buFont typeface="Arial" panose="020B0604020202020204" pitchFamily="34" charset="0"/>
              <a:buChar char="•"/>
            </a:pPr>
            <a:r>
              <a:rPr lang="en-US" dirty="0" smtClean="0"/>
              <a:t>Usage and Code System are optional</a:t>
            </a:r>
          </a:p>
          <a:p>
            <a:pPr marL="285750" indent="-285750">
              <a:buFont typeface="Arial" panose="020B0604020202020204" pitchFamily="34" charset="0"/>
              <a:buChar char="•"/>
            </a:pPr>
            <a:r>
              <a:rPr lang="en-US" dirty="0" smtClean="0"/>
              <a:t>If usage is not explicitly specified, rules are defined that govern their interpretation</a:t>
            </a:r>
          </a:p>
          <a:p>
            <a:pPr marL="742950" lvl="1" indent="-285750">
              <a:buFont typeface="Arial" panose="020B0604020202020204" pitchFamily="34" charset="0"/>
              <a:buChar char="•"/>
            </a:pPr>
            <a:r>
              <a:rPr lang="en-US" sz="1400" dirty="0" smtClean="0"/>
              <a:t>All codes listed are R-Required</a:t>
            </a:r>
          </a:p>
          <a:p>
            <a:pPr marL="742950" lvl="1" indent="-285750">
              <a:buFont typeface="Arial" panose="020B0604020202020204" pitchFamily="34" charset="0"/>
              <a:buChar char="•"/>
            </a:pPr>
            <a:r>
              <a:rPr lang="en-US" sz="1400" dirty="0" smtClean="0"/>
              <a:t>Codes not listed: in closed value set are E-Excluded and in an open value set are P-Permitted </a:t>
            </a:r>
          </a:p>
          <a:p>
            <a:pPr marL="285750" indent="-285750">
              <a:buFont typeface="Arial" panose="020B0604020202020204" pitchFamily="34" charset="0"/>
              <a:buChar char="•"/>
            </a:pPr>
            <a:r>
              <a:rPr lang="en-US" dirty="0" smtClean="0"/>
              <a:t>If the code system is not explicitly specified, then the code system is that which is defined in the value set meta data</a:t>
            </a:r>
          </a:p>
          <a:p>
            <a:pPr marL="742950" lvl="1" indent="-285750">
              <a:buFont typeface="Arial" panose="020B0604020202020204" pitchFamily="34" charset="0"/>
              <a:buChar char="•"/>
            </a:pPr>
            <a:r>
              <a:rPr lang="en-US" sz="1400" dirty="0" smtClean="0"/>
              <a:t>When multiple code systems are used to define a value set, the code system must be explicitly stated</a:t>
            </a:r>
          </a:p>
          <a:p>
            <a:pPr marL="285750" indent="-285750">
              <a:buFont typeface="Arial" panose="020B0604020202020204" pitchFamily="34" charset="0"/>
              <a:buChar char="•"/>
            </a:pPr>
            <a:r>
              <a:rPr lang="en-US" dirty="0" smtClean="0"/>
              <a:t>There are multiple ways to express in an IG (2 examples below)</a:t>
            </a:r>
          </a:p>
        </p:txBody>
      </p:sp>
      <p:graphicFrame>
        <p:nvGraphicFramePr>
          <p:cNvPr id="7" name="Table 6"/>
          <p:cNvGraphicFramePr>
            <a:graphicFrameLocks noGrp="1"/>
          </p:cNvGraphicFramePr>
          <p:nvPr>
            <p:extLst>
              <p:ext uri="{D42A27DB-BD31-4B8C-83A1-F6EECF244321}">
                <p14:modId xmlns:p14="http://schemas.microsoft.com/office/powerpoint/2010/main" val="2533352415"/>
              </p:ext>
            </p:extLst>
          </p:nvPr>
        </p:nvGraphicFramePr>
        <p:xfrm>
          <a:off x="5257800" y="3810000"/>
          <a:ext cx="3733800" cy="2110740"/>
        </p:xfrm>
        <a:graphic>
          <a:graphicData uri="http://schemas.openxmlformats.org/drawingml/2006/table">
            <a:tbl>
              <a:tblPr firstRow="1" firstCol="1" lastRow="1" lastCol="1" bandRow="1" bandCol="1"/>
              <a:tblGrid>
                <a:gridCol w="512331"/>
                <a:gridCol w="939271"/>
                <a:gridCol w="2282198"/>
              </a:tblGrid>
              <a:tr h="304800">
                <a:tc gridSpan="3">
                  <a:txBody>
                    <a:bodyPr/>
                    <a:lstStyle/>
                    <a:p>
                      <a:pPr marL="0" marR="0" algn="ctr">
                        <a:spcBef>
                          <a:spcPts val="0"/>
                        </a:spcBef>
                        <a:spcAft>
                          <a:spcPts val="0"/>
                        </a:spcAft>
                      </a:pPr>
                      <a:r>
                        <a:rPr lang="en-US" sz="1600" b="1" dirty="0" smtClean="0">
                          <a:effectLst/>
                          <a:latin typeface="Times New Roman"/>
                          <a:ea typeface="Times New Roman"/>
                        </a:rPr>
                        <a:t>HL70001_LAB: LAB Administrative</a:t>
                      </a:r>
                      <a:r>
                        <a:rPr lang="en-US" sz="1600" b="1" baseline="0" dirty="0" smtClean="0">
                          <a:effectLst/>
                          <a:latin typeface="Times New Roman"/>
                          <a:ea typeface="Times New Roman"/>
                        </a:rPr>
                        <a:t> </a:t>
                      </a:r>
                      <a:r>
                        <a:rPr lang="en-US" sz="1600" b="1" dirty="0" smtClean="0">
                          <a:effectLst/>
                          <a:latin typeface="Times New Roman"/>
                          <a:ea typeface="Times New Roman"/>
                        </a:rPr>
                        <a:t>Sex</a:t>
                      </a:r>
                      <a:endParaRPr lang="en-US" sz="1600" b="1" dirty="0">
                        <a:effectLst/>
                        <a:latin typeface="Times New Roman"/>
                        <a:ea typeface="Times New Roman"/>
                      </a:endParaRPr>
                    </a:p>
                  </a:txBody>
                  <a:tcPr marL="36830" marR="3683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hMerge="1">
                  <a:txBody>
                    <a:bodyPr/>
                    <a:lstStyle/>
                    <a:p>
                      <a:endParaRPr lang="en-US"/>
                    </a:p>
                  </a:txBody>
                  <a:tcPr/>
                </a:tc>
                <a:tc hMerge="1">
                  <a:txBody>
                    <a:bodyPr/>
                    <a:lstStyle/>
                    <a:p>
                      <a:endParaRPr lang="en-US"/>
                    </a:p>
                  </a:txBody>
                  <a:tcPr/>
                </a:tc>
              </a:tr>
              <a:tr h="240030">
                <a:tc>
                  <a:txBody>
                    <a:bodyPr/>
                    <a:lstStyle/>
                    <a:p>
                      <a:pPr marL="0" marR="0" algn="just">
                        <a:spcBef>
                          <a:spcPts val="0"/>
                        </a:spcBef>
                        <a:spcAft>
                          <a:spcPts val="0"/>
                        </a:spcAft>
                      </a:pPr>
                      <a:r>
                        <a:rPr lang="en-US" sz="1200">
                          <a:effectLst/>
                          <a:latin typeface="Times New Roman"/>
                          <a:ea typeface="Times New Roman"/>
                        </a:rPr>
                        <a:t>Value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a:effectLst/>
                          <a:latin typeface="Times New Roman"/>
                          <a:ea typeface="Times New Roman"/>
                        </a:rPr>
                        <a:t>Description</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dirty="0" smtClean="0">
                          <a:effectLst/>
                          <a:latin typeface="Times New Roman"/>
                          <a:ea typeface="Times New Roman"/>
                        </a:rPr>
                        <a:t>Comments</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r>
              <a:tr h="240030">
                <a:tc>
                  <a:txBody>
                    <a:bodyPr/>
                    <a:lstStyle/>
                    <a:p>
                      <a:pPr marL="0" marR="0" algn="just">
                        <a:spcBef>
                          <a:spcPts val="0"/>
                        </a:spcBef>
                        <a:spcAft>
                          <a:spcPts val="0"/>
                        </a:spcAft>
                      </a:pPr>
                      <a:r>
                        <a:rPr lang="en-US" sz="1200" dirty="0">
                          <a:effectLst/>
                          <a:latin typeface="Times New Roman"/>
                          <a:ea typeface="Times New Roman"/>
                        </a:rPr>
                        <a:t>A</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Ambiguous</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40030">
                <a:tc>
                  <a:txBody>
                    <a:bodyPr/>
                    <a:lstStyle/>
                    <a:p>
                      <a:pPr marL="0" marR="0" algn="just">
                        <a:spcBef>
                          <a:spcPts val="0"/>
                        </a:spcBef>
                        <a:spcAft>
                          <a:spcPts val="0"/>
                        </a:spcAft>
                      </a:pPr>
                      <a:r>
                        <a:rPr lang="en-US" sz="1200" dirty="0">
                          <a:effectLst/>
                          <a:latin typeface="Times New Roman"/>
                          <a:ea typeface="Times New Roman"/>
                        </a:rPr>
                        <a:t>F</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Female</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40030">
                <a:tc>
                  <a:txBody>
                    <a:bodyPr/>
                    <a:lstStyle/>
                    <a:p>
                      <a:pPr marL="0" marR="0" algn="just">
                        <a:spcBef>
                          <a:spcPts val="0"/>
                        </a:spcBef>
                        <a:spcAft>
                          <a:spcPts val="0"/>
                        </a:spcAft>
                      </a:pPr>
                      <a:r>
                        <a:rPr lang="en-US" sz="1200" dirty="0">
                          <a:effectLst/>
                          <a:latin typeface="Times New Roman"/>
                          <a:ea typeface="Times New Roman"/>
                        </a:rPr>
                        <a:t>M</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Male</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40030">
                <a:tc>
                  <a:txBody>
                    <a:bodyPr/>
                    <a:lstStyle/>
                    <a:p>
                      <a:pPr marL="0" marR="0" algn="just">
                        <a:spcBef>
                          <a:spcPts val="0"/>
                        </a:spcBef>
                        <a:spcAft>
                          <a:spcPts val="0"/>
                        </a:spcAft>
                      </a:pPr>
                      <a:r>
                        <a:rPr lang="en-US" sz="1200" dirty="0" smtClean="0">
                          <a:effectLst/>
                          <a:latin typeface="Times New Roman"/>
                          <a:ea typeface="Times New Roman"/>
                        </a:rPr>
                        <a:t>N</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Not Applicable</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40030">
                <a:tc>
                  <a:txBody>
                    <a:bodyPr/>
                    <a:lstStyle/>
                    <a:p>
                      <a:pPr marL="0" marR="0" algn="just">
                        <a:spcBef>
                          <a:spcPts val="0"/>
                        </a:spcBef>
                        <a:spcAft>
                          <a:spcPts val="0"/>
                        </a:spcAft>
                      </a:pPr>
                      <a:r>
                        <a:rPr lang="en-US" sz="1200" dirty="0" smtClean="0">
                          <a:effectLst/>
                          <a:latin typeface="Times New Roman"/>
                          <a:ea typeface="Times New Roman"/>
                        </a:rPr>
                        <a:t>O</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Other</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40030">
                <a:tc>
                  <a:txBody>
                    <a:bodyPr/>
                    <a:lstStyle/>
                    <a:p>
                      <a:pPr marL="0" marR="0" algn="just">
                        <a:spcBef>
                          <a:spcPts val="0"/>
                        </a:spcBef>
                        <a:spcAft>
                          <a:spcPts val="0"/>
                        </a:spcAft>
                      </a:pPr>
                      <a:r>
                        <a:rPr lang="en-US" sz="1200" dirty="0" smtClean="0">
                          <a:effectLst/>
                          <a:latin typeface="Times New Roman"/>
                          <a:ea typeface="Times New Roman"/>
                        </a:rPr>
                        <a:t>U</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Unknown</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769752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679" y="152400"/>
            <a:ext cx="8344608" cy="830997"/>
          </a:xfrm>
        </p:spPr>
        <p:txBody>
          <a:bodyPr/>
          <a:lstStyle/>
          <a:p>
            <a:r>
              <a:rPr lang="en-US" dirty="0" smtClean="0"/>
              <a:t>Profile Hierarchy and Value Set </a:t>
            </a:r>
            <a:r>
              <a:rPr lang="en-US" dirty="0"/>
              <a:t>U</a:t>
            </a:r>
            <a:r>
              <a:rPr lang="en-US" dirty="0" smtClean="0"/>
              <a:t>sage Allowable Constraints</a:t>
            </a:r>
            <a:endParaRPr lang="en-US" dirty="0"/>
          </a:p>
        </p:txBody>
      </p:sp>
      <p:sp>
        <p:nvSpPr>
          <p:cNvPr id="4" name="Rectangle 3"/>
          <p:cNvSpPr/>
          <p:nvPr/>
        </p:nvSpPr>
        <p:spPr bwMode="auto">
          <a:xfrm>
            <a:off x="505265" y="800686"/>
            <a:ext cx="8056022" cy="5320460"/>
          </a:xfrm>
          <a:prstGeom prst="rect">
            <a:avLst/>
          </a:prstGeom>
          <a:solidFill>
            <a:srgbClr val="4F81BD">
              <a:lumMod val="20000"/>
              <a:lumOff val="80000"/>
            </a:srgbClr>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defRPr/>
            </a:pPr>
            <a:endParaRPr lang="en-US" kern="0" smtClean="0">
              <a:solidFill>
                <a:prstClr val="black"/>
              </a:solidFill>
            </a:endParaRPr>
          </a:p>
        </p:txBody>
      </p:sp>
      <p:sp>
        <p:nvSpPr>
          <p:cNvPr id="5" name="Rectangle 4"/>
          <p:cNvSpPr/>
          <p:nvPr/>
        </p:nvSpPr>
        <p:spPr bwMode="auto">
          <a:xfrm>
            <a:off x="505265" y="609601"/>
            <a:ext cx="8056022" cy="451156"/>
          </a:xfrm>
          <a:prstGeom prst="rect">
            <a:avLst/>
          </a:prstGeom>
          <a:solidFill>
            <a:srgbClr val="C0504D">
              <a:lumMod val="20000"/>
              <a:lumOff val="80000"/>
            </a:srgbClr>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defRPr/>
            </a:pPr>
            <a:endParaRPr lang="en-US" kern="0" smtClean="0">
              <a:solidFill>
                <a:prstClr val="black"/>
              </a:solidFill>
            </a:endParaRPr>
          </a:p>
        </p:txBody>
      </p:sp>
      <p:sp>
        <p:nvSpPr>
          <p:cNvPr id="6" name="Rounded Rectangle 5"/>
          <p:cNvSpPr/>
          <p:nvPr/>
        </p:nvSpPr>
        <p:spPr bwMode="auto">
          <a:xfrm>
            <a:off x="6496408" y="2520887"/>
            <a:ext cx="1935812" cy="743284"/>
          </a:xfrm>
          <a:prstGeom prst="round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defRPr/>
            </a:pPr>
            <a:endParaRPr lang="en-US" sz="1400" kern="0" dirty="0" smtClean="0">
              <a:solidFill>
                <a:prstClr val="black"/>
              </a:solidFill>
              <a:latin typeface="Verdana" panose="020B0604030504040204" pitchFamily="34" charset="0"/>
              <a:ea typeface="Verdana" panose="020B0604030504040204" pitchFamily="34" charset="0"/>
              <a:cs typeface="Verdana" panose="020B0604030504040204" pitchFamily="34" charset="0"/>
            </a:endParaRPr>
          </a:p>
          <a:p>
            <a:pPr eaLnBrk="0" fontAlgn="base" hangingPunct="0">
              <a:spcBef>
                <a:spcPct val="0"/>
              </a:spcBef>
              <a:spcAft>
                <a:spcPct val="0"/>
              </a:spcAft>
              <a:defRPr/>
            </a:pPr>
            <a:endParaRPr lang="en-US" sz="1400" kern="0" dirty="0" smtClean="0">
              <a:solidFill>
                <a:prstClr val="black"/>
              </a:solidFill>
              <a:latin typeface="Verdana" panose="020B0604030504040204" pitchFamily="34" charset="0"/>
              <a:ea typeface="Verdana" panose="020B0604030504040204" pitchFamily="34" charset="0"/>
              <a:cs typeface="Verdana" panose="020B0604030504040204" pitchFamily="34" charset="0"/>
            </a:endParaRPr>
          </a:p>
          <a:p>
            <a:pPr eaLnBrk="0" fontAlgn="base" hangingPunct="0">
              <a:spcBef>
                <a:spcPct val="0"/>
              </a:spcBef>
              <a:spcAft>
                <a:spcPct val="0"/>
              </a:spcAft>
              <a:defRPr/>
            </a:pPr>
            <a:endParaRPr lang="en-US" sz="1400" kern="0" dirty="0" smtClea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7" name="Rounded Rectangle 6"/>
          <p:cNvSpPr/>
          <p:nvPr/>
        </p:nvSpPr>
        <p:spPr bwMode="auto">
          <a:xfrm>
            <a:off x="6498389" y="3818223"/>
            <a:ext cx="1935812" cy="743284"/>
          </a:xfrm>
          <a:prstGeom prst="round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indent="-285750" algn="ctr" eaLnBrk="0" fontAlgn="base" hangingPunct="0">
              <a:spcBef>
                <a:spcPct val="0"/>
              </a:spcBef>
              <a:spcAft>
                <a:spcPct val="0"/>
              </a:spcAft>
              <a:buFont typeface="Arial" panose="020B0604020202020204" pitchFamily="34" charset="0"/>
              <a:buChar char="•"/>
              <a:defRPr/>
            </a:pPr>
            <a:endParaRPr lang="en-US" sz="1400" kern="0" dirty="0" smtClea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8" name="Rounded Rectangle 7"/>
          <p:cNvSpPr/>
          <p:nvPr/>
        </p:nvSpPr>
        <p:spPr bwMode="auto">
          <a:xfrm>
            <a:off x="6498389" y="5109751"/>
            <a:ext cx="1935812" cy="743284"/>
          </a:xfrm>
          <a:prstGeom prst="round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indent="-285750" algn="ctr" eaLnBrk="0" fontAlgn="base" hangingPunct="0">
              <a:spcBef>
                <a:spcPct val="0"/>
              </a:spcBef>
              <a:spcAft>
                <a:spcPct val="0"/>
              </a:spcAft>
              <a:buFont typeface="Arial" panose="020B0604020202020204" pitchFamily="34" charset="0"/>
              <a:buChar char="•"/>
              <a:defRPr/>
            </a:pPr>
            <a:endParaRPr lang="en-US" sz="1400" kern="0" dirty="0" smtClea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9" name="Rounded Rectangle 8"/>
          <p:cNvSpPr/>
          <p:nvPr/>
        </p:nvSpPr>
        <p:spPr bwMode="auto">
          <a:xfrm>
            <a:off x="4002092" y="3818224"/>
            <a:ext cx="1935812" cy="743284"/>
          </a:xfrm>
          <a:prstGeom prst="round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indent="-285750" algn="ctr" eaLnBrk="0" fontAlgn="base" hangingPunct="0">
              <a:spcBef>
                <a:spcPct val="0"/>
              </a:spcBef>
              <a:spcAft>
                <a:spcPct val="0"/>
              </a:spcAft>
              <a:buFont typeface="Arial" panose="020B0604020202020204" pitchFamily="34" charset="0"/>
              <a:buChar char="•"/>
              <a:defRPr/>
            </a:pPr>
            <a:endParaRPr lang="en-US" sz="1400" kern="0" dirty="0" smtClea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Rounded Rectangle 9"/>
          <p:cNvSpPr/>
          <p:nvPr/>
        </p:nvSpPr>
        <p:spPr bwMode="auto">
          <a:xfrm>
            <a:off x="4002092" y="5109751"/>
            <a:ext cx="1935812" cy="743284"/>
          </a:xfrm>
          <a:prstGeom prst="round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indent="-285750" algn="ctr" eaLnBrk="0" fontAlgn="base" hangingPunct="0">
              <a:spcBef>
                <a:spcPct val="0"/>
              </a:spcBef>
              <a:spcAft>
                <a:spcPct val="0"/>
              </a:spcAft>
              <a:buFont typeface="Arial" panose="020B0604020202020204" pitchFamily="34" charset="0"/>
              <a:buChar char="•"/>
              <a:defRPr/>
            </a:pPr>
            <a:endParaRPr lang="en-US" sz="1400" kern="0" dirty="0" smtClea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Rounded Rectangle 10"/>
          <p:cNvSpPr/>
          <p:nvPr/>
        </p:nvSpPr>
        <p:spPr bwMode="auto">
          <a:xfrm>
            <a:off x="3990217" y="2520887"/>
            <a:ext cx="1935812" cy="743284"/>
          </a:xfrm>
          <a:prstGeom prst="round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indent="-285750" algn="ctr" eaLnBrk="0" fontAlgn="base" hangingPunct="0">
              <a:spcBef>
                <a:spcPct val="0"/>
              </a:spcBef>
              <a:spcAft>
                <a:spcPct val="0"/>
              </a:spcAft>
              <a:buFont typeface="Arial" panose="020B0604020202020204" pitchFamily="34" charset="0"/>
              <a:buChar char="•"/>
              <a:defRPr/>
            </a:pPr>
            <a:endParaRPr lang="en-US" sz="1400" kern="0" dirty="0" smtClea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Rounded Rectangle 11"/>
          <p:cNvSpPr/>
          <p:nvPr/>
        </p:nvSpPr>
        <p:spPr bwMode="auto">
          <a:xfrm>
            <a:off x="6496409" y="1334443"/>
            <a:ext cx="1935812" cy="521503"/>
          </a:xfrm>
          <a:prstGeom prst="round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indent="-285750" algn="ctr" eaLnBrk="0" fontAlgn="base" hangingPunct="0">
              <a:spcBef>
                <a:spcPct val="0"/>
              </a:spcBef>
              <a:spcAft>
                <a:spcPct val="0"/>
              </a:spcAft>
              <a:buFont typeface="Arial" panose="020B0604020202020204" pitchFamily="34" charset="0"/>
              <a:buChar char="•"/>
              <a:defRPr/>
            </a:pPr>
            <a:endParaRPr lang="en-US" sz="1400" kern="0" dirty="0" smtClea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ounded Rectangle 12"/>
          <p:cNvSpPr/>
          <p:nvPr/>
        </p:nvSpPr>
        <p:spPr bwMode="auto">
          <a:xfrm>
            <a:off x="4004072" y="1334441"/>
            <a:ext cx="1935812" cy="521503"/>
          </a:xfrm>
          <a:prstGeom prst="round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indent="-285750" algn="ctr" eaLnBrk="0" fontAlgn="base" hangingPunct="0">
              <a:spcBef>
                <a:spcPct val="0"/>
              </a:spcBef>
              <a:spcAft>
                <a:spcPct val="0"/>
              </a:spcAft>
              <a:buFont typeface="Arial" panose="020B0604020202020204" pitchFamily="34" charset="0"/>
              <a:buChar char="•"/>
              <a:defRPr/>
            </a:pPr>
            <a:endParaRPr lang="en-US" sz="1400" kern="0" dirty="0" smtClea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Rectangle 14"/>
          <p:cNvSpPr/>
          <p:nvPr/>
        </p:nvSpPr>
        <p:spPr bwMode="auto">
          <a:xfrm>
            <a:off x="938101" y="5025231"/>
            <a:ext cx="2809954" cy="912325"/>
          </a:xfrm>
          <a:prstGeom prst="rect">
            <a:avLst/>
          </a:prstGeom>
          <a:solidFill>
            <a:sysClr val="window" lastClr="FFFFFF">
              <a:lumMod val="65000"/>
            </a:sysClr>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defRPr/>
            </a:pPr>
            <a:endParaRPr lang="en-US" kern="0" smtClean="0">
              <a:solidFill>
                <a:prstClr val="black"/>
              </a:solidFill>
            </a:endParaRPr>
          </a:p>
        </p:txBody>
      </p:sp>
      <p:sp>
        <p:nvSpPr>
          <p:cNvPr id="16" name="TextBox 15"/>
          <p:cNvSpPr txBox="1"/>
          <p:nvPr/>
        </p:nvSpPr>
        <p:spPr>
          <a:xfrm>
            <a:off x="938101" y="5035020"/>
            <a:ext cx="2809954" cy="923330"/>
          </a:xfrm>
          <a:prstGeom prst="rect">
            <a:avLst/>
          </a:prstGeom>
          <a:noFill/>
          <a:ln>
            <a:noFill/>
          </a:ln>
        </p:spPr>
        <p:txBody>
          <a:bodyPr wrap="square" rtlCol="0">
            <a:spAutoFit/>
          </a:bodyPr>
          <a:lstStyle/>
          <a:p>
            <a:pPr algn="ctr"/>
            <a:r>
              <a:rPr lang="en-US" dirty="0" smtClean="0">
                <a:solidFill>
                  <a:prstClr val="black"/>
                </a:solidFill>
                <a:latin typeface="Verdana" panose="020B0604030504040204" pitchFamily="34" charset="0"/>
                <a:ea typeface="Verdana" panose="020B0604030504040204" pitchFamily="34" charset="0"/>
                <a:cs typeface="Verdana" panose="020B0604030504040204" pitchFamily="34" charset="0"/>
              </a:rPr>
              <a:t>Implementation Profile</a:t>
            </a:r>
          </a:p>
          <a:p>
            <a:pPr algn="ctr"/>
            <a:r>
              <a:rPr lang="en-US" dirty="0" smtClean="0">
                <a:solidFill>
                  <a:prstClr val="black"/>
                </a:solidFill>
                <a:latin typeface="Verdana" panose="020B0604030504040204" pitchFamily="34" charset="0"/>
                <a:ea typeface="Verdana" panose="020B0604030504040204" pitchFamily="34" charset="0"/>
                <a:cs typeface="Verdana" panose="020B0604030504040204" pitchFamily="34" charset="0"/>
              </a:rPr>
              <a:t>(No Optionality)</a:t>
            </a:r>
          </a:p>
        </p:txBody>
      </p:sp>
      <p:sp>
        <p:nvSpPr>
          <p:cNvPr id="17" name="Rectangle 16"/>
          <p:cNvSpPr/>
          <p:nvPr/>
        </p:nvSpPr>
        <p:spPr bwMode="auto">
          <a:xfrm>
            <a:off x="4013349" y="3738685"/>
            <a:ext cx="1935812" cy="91232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600" b="1" dirty="0" smtClean="0">
                <a:solidFill>
                  <a:prstClr val="black"/>
                </a:solidFill>
                <a:latin typeface="Verdana" panose="020B0604030504040204" pitchFamily="34" charset="0"/>
                <a:ea typeface="Verdana" panose="020B0604030504040204" pitchFamily="34" charset="0"/>
                <a:cs typeface="Verdana" panose="020B0604030504040204" pitchFamily="34" charset="0"/>
              </a:rPr>
              <a:t>Vendor</a:t>
            </a:r>
          </a:p>
          <a:p>
            <a:pPr algn="ctr" eaLnBrk="0" fontAlgn="base" hangingPunct="0">
              <a:spcBef>
                <a:spcPct val="0"/>
              </a:spcBef>
              <a:spcAft>
                <a:spcPct val="0"/>
              </a:spcAft>
            </a:pPr>
            <a:r>
              <a:rPr lang="en-US" sz="1600" dirty="0" smtClean="0">
                <a:solidFill>
                  <a:prstClr val="black"/>
                </a:solidFill>
                <a:latin typeface="Verdana" panose="020B0604030504040204" pitchFamily="34" charset="0"/>
                <a:ea typeface="Verdana" panose="020B0604030504040204" pitchFamily="34" charset="0"/>
                <a:cs typeface="Verdana" panose="020B0604030504040204" pitchFamily="34" charset="0"/>
              </a:rPr>
              <a:t>e.g., generic implementation </a:t>
            </a:r>
          </a:p>
        </p:txBody>
      </p:sp>
      <p:sp>
        <p:nvSpPr>
          <p:cNvPr id="18" name="Rectangle 17"/>
          <p:cNvSpPr/>
          <p:nvPr/>
        </p:nvSpPr>
        <p:spPr bwMode="auto">
          <a:xfrm>
            <a:off x="4019012" y="1139033"/>
            <a:ext cx="1920872" cy="91232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600" b="1" dirty="0" smtClean="0">
                <a:solidFill>
                  <a:prstClr val="black"/>
                </a:solidFill>
                <a:latin typeface="Verdana" panose="020B0604030504040204" pitchFamily="34" charset="0"/>
                <a:ea typeface="Verdana" panose="020B0604030504040204" pitchFamily="34" charset="0"/>
                <a:cs typeface="Verdana" panose="020B0604030504040204" pitchFamily="34" charset="0"/>
              </a:rPr>
              <a:t>HL7 V2 Base</a:t>
            </a:r>
          </a:p>
        </p:txBody>
      </p:sp>
      <p:sp>
        <p:nvSpPr>
          <p:cNvPr id="19" name="Rectangle 18"/>
          <p:cNvSpPr/>
          <p:nvPr/>
        </p:nvSpPr>
        <p:spPr bwMode="auto">
          <a:xfrm>
            <a:off x="6496408" y="1334443"/>
            <a:ext cx="1935813" cy="52150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600" b="1" dirty="0" smtClean="0">
                <a:solidFill>
                  <a:prstClr val="black"/>
                </a:solidFill>
                <a:latin typeface="Verdana" panose="020B0604030504040204" pitchFamily="34" charset="0"/>
                <a:ea typeface="Verdana" panose="020B0604030504040204" pitchFamily="34" charset="0"/>
                <a:cs typeface="Verdana" panose="020B0604030504040204" pitchFamily="34" charset="0"/>
              </a:rPr>
              <a:t>Permitted (P)</a:t>
            </a:r>
          </a:p>
        </p:txBody>
      </p:sp>
      <p:sp>
        <p:nvSpPr>
          <p:cNvPr id="20" name="Rectangle 19"/>
          <p:cNvSpPr/>
          <p:nvPr/>
        </p:nvSpPr>
        <p:spPr bwMode="auto">
          <a:xfrm>
            <a:off x="3990217" y="2436368"/>
            <a:ext cx="1935813" cy="91232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14300" algn="ctr" eaLnBrk="0" fontAlgn="base" hangingPunct="0">
              <a:spcBef>
                <a:spcPct val="0"/>
              </a:spcBef>
              <a:spcAft>
                <a:spcPct val="0"/>
              </a:spcAft>
            </a:pPr>
            <a:r>
              <a:rPr lang="en-US" sz="1600" b="1" dirty="0" smtClean="0">
                <a:solidFill>
                  <a:prstClr val="black"/>
                </a:solidFill>
                <a:latin typeface="Verdana" panose="020B0604030504040204" pitchFamily="34" charset="0"/>
                <a:ea typeface="Verdana" panose="020B0604030504040204" pitchFamily="34" charset="0"/>
                <a:cs typeface="Verdana" panose="020B0604030504040204" pitchFamily="34" charset="0"/>
              </a:rPr>
              <a:t>National</a:t>
            </a:r>
            <a:endParaRPr lang="en-US" sz="16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114300" algn="ctr" eaLnBrk="0" fontAlgn="base" hangingPunct="0">
              <a:spcBef>
                <a:spcPct val="0"/>
              </a:spcBef>
              <a:spcAft>
                <a:spcPct val="0"/>
              </a:spcAft>
            </a:pPr>
            <a:r>
              <a:rPr lang="en-US" sz="1600" dirty="0" smtClean="0">
                <a:solidFill>
                  <a:prstClr val="black"/>
                </a:solidFill>
                <a:latin typeface="Verdana" panose="020B0604030504040204" pitchFamily="34" charset="0"/>
                <a:ea typeface="Verdana" panose="020B0604030504040204" pitchFamily="34" charset="0"/>
                <a:cs typeface="Verdana" panose="020B0604030504040204" pitchFamily="34" charset="0"/>
              </a:rPr>
              <a:t>S&amp;I Framework</a:t>
            </a:r>
          </a:p>
        </p:txBody>
      </p:sp>
      <p:sp>
        <p:nvSpPr>
          <p:cNvPr id="22" name="Rectangle 21"/>
          <p:cNvSpPr/>
          <p:nvPr/>
        </p:nvSpPr>
        <p:spPr bwMode="auto">
          <a:xfrm>
            <a:off x="3914455" y="4965093"/>
            <a:ext cx="2133600" cy="91232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600" b="1" dirty="0" smtClean="0">
                <a:solidFill>
                  <a:prstClr val="black"/>
                </a:solidFill>
                <a:latin typeface="Verdana" panose="020B0604030504040204" pitchFamily="34" charset="0"/>
                <a:ea typeface="Verdana" panose="020B0604030504040204" pitchFamily="34" charset="0"/>
                <a:cs typeface="Verdana" panose="020B0604030504040204" pitchFamily="34" charset="0"/>
              </a:rPr>
              <a:t>Vendor</a:t>
            </a:r>
          </a:p>
          <a:p>
            <a:pPr algn="ctr" eaLnBrk="0" fontAlgn="base" hangingPunct="0">
              <a:spcBef>
                <a:spcPct val="0"/>
              </a:spcBef>
              <a:spcAft>
                <a:spcPct val="0"/>
              </a:spcAft>
            </a:pPr>
            <a:r>
              <a:rPr lang="en-US" sz="1600" dirty="0" smtClean="0">
                <a:solidFill>
                  <a:prstClr val="black"/>
                </a:solidFill>
                <a:latin typeface="Verdana" panose="020B0604030504040204" pitchFamily="34" charset="0"/>
                <a:ea typeface="Verdana" panose="020B0604030504040204" pitchFamily="34" charset="0"/>
                <a:cs typeface="Verdana" panose="020B0604030504040204" pitchFamily="34" charset="0"/>
              </a:rPr>
              <a:t>(as implemented)</a:t>
            </a:r>
          </a:p>
        </p:txBody>
      </p:sp>
      <p:cxnSp>
        <p:nvCxnSpPr>
          <p:cNvPr id="24" name="Straight Connector 23"/>
          <p:cNvCxnSpPr/>
          <p:nvPr/>
        </p:nvCxnSpPr>
        <p:spPr>
          <a:xfrm flipH="1">
            <a:off x="505265" y="4835630"/>
            <a:ext cx="8003154" cy="0"/>
          </a:xfrm>
          <a:prstGeom prst="line">
            <a:avLst/>
          </a:prstGeom>
          <a:noFill/>
          <a:ln w="38100" cap="flat" cmpd="sng" algn="ctr">
            <a:solidFill>
              <a:sysClr val="window" lastClr="FFFFFF"/>
            </a:solidFill>
            <a:prstDash val="dash"/>
            <a:headEnd type="none" w="med" len="med"/>
            <a:tailEnd type="none" w="med" len="med"/>
          </a:ln>
          <a:effectLst/>
        </p:spPr>
      </p:cxnSp>
      <p:cxnSp>
        <p:nvCxnSpPr>
          <p:cNvPr id="25" name="Straight Connector 24"/>
          <p:cNvCxnSpPr/>
          <p:nvPr/>
        </p:nvCxnSpPr>
        <p:spPr>
          <a:xfrm flipH="1">
            <a:off x="505265" y="3534513"/>
            <a:ext cx="7983288" cy="6685"/>
          </a:xfrm>
          <a:prstGeom prst="line">
            <a:avLst/>
          </a:prstGeom>
          <a:noFill/>
          <a:ln w="38100" cap="flat" cmpd="sng" algn="ctr">
            <a:solidFill>
              <a:sysClr val="window" lastClr="FFFFFF"/>
            </a:solidFill>
            <a:prstDash val="dash"/>
            <a:headEnd type="none" w="med" len="med"/>
            <a:tailEnd type="none" w="med" len="med"/>
          </a:ln>
          <a:effectLst/>
        </p:spPr>
      </p:cxnSp>
      <p:cxnSp>
        <p:nvCxnSpPr>
          <p:cNvPr id="26" name="Straight Connector 25"/>
          <p:cNvCxnSpPr/>
          <p:nvPr/>
        </p:nvCxnSpPr>
        <p:spPr>
          <a:xfrm flipH="1">
            <a:off x="505265" y="2242275"/>
            <a:ext cx="7983288" cy="0"/>
          </a:xfrm>
          <a:prstGeom prst="line">
            <a:avLst/>
          </a:prstGeom>
          <a:noFill/>
          <a:ln w="38100" cap="flat" cmpd="sng" algn="ctr">
            <a:solidFill>
              <a:sysClr val="window" lastClr="FFFFFF"/>
            </a:solidFill>
            <a:prstDash val="dash"/>
            <a:headEnd type="none" w="med" len="med"/>
            <a:tailEnd type="none" w="med" len="med"/>
          </a:ln>
          <a:effectLst/>
        </p:spPr>
      </p:cxnSp>
      <p:cxnSp>
        <p:nvCxnSpPr>
          <p:cNvPr id="27" name="Straight Arrow Connector 26"/>
          <p:cNvCxnSpPr>
            <a:stCxn id="32" idx="2"/>
            <a:endCxn id="35" idx="0"/>
          </p:cNvCxnSpPr>
          <p:nvPr/>
        </p:nvCxnSpPr>
        <p:spPr>
          <a:xfrm>
            <a:off x="2343078" y="2051357"/>
            <a:ext cx="0" cy="385011"/>
          </a:xfrm>
          <a:prstGeom prst="straightConnector1">
            <a:avLst/>
          </a:prstGeom>
          <a:noFill/>
          <a:ln w="38100" cap="flat" cmpd="sng" algn="ctr">
            <a:solidFill>
              <a:sysClr val="windowText" lastClr="000000"/>
            </a:solidFill>
            <a:prstDash val="solid"/>
            <a:headEnd type="none" w="med" len="med"/>
            <a:tailEnd type="triangle" w="med" len="med"/>
          </a:ln>
          <a:effectLst/>
        </p:spPr>
      </p:cxnSp>
      <p:cxnSp>
        <p:nvCxnSpPr>
          <p:cNvPr id="28" name="Straight Arrow Connector 27"/>
          <p:cNvCxnSpPr>
            <a:stCxn id="35" idx="2"/>
            <a:endCxn id="38" idx="0"/>
          </p:cNvCxnSpPr>
          <p:nvPr/>
        </p:nvCxnSpPr>
        <p:spPr>
          <a:xfrm>
            <a:off x="2343078" y="3348693"/>
            <a:ext cx="0" cy="385011"/>
          </a:xfrm>
          <a:prstGeom prst="straightConnector1">
            <a:avLst/>
          </a:prstGeom>
          <a:noFill/>
          <a:ln w="38100" cap="flat" cmpd="sng" algn="ctr">
            <a:solidFill>
              <a:sysClr val="windowText" lastClr="000000"/>
            </a:solidFill>
            <a:prstDash val="solid"/>
            <a:headEnd type="none" w="med" len="med"/>
            <a:tailEnd type="triangle" w="med" len="med"/>
          </a:ln>
          <a:effectLst/>
        </p:spPr>
      </p:cxnSp>
      <p:cxnSp>
        <p:nvCxnSpPr>
          <p:cNvPr id="29" name="Straight Arrow Connector 28"/>
          <p:cNvCxnSpPr>
            <a:stCxn id="38" idx="2"/>
            <a:endCxn id="15" idx="0"/>
          </p:cNvCxnSpPr>
          <p:nvPr/>
        </p:nvCxnSpPr>
        <p:spPr>
          <a:xfrm>
            <a:off x="2343078" y="4646029"/>
            <a:ext cx="0" cy="379202"/>
          </a:xfrm>
          <a:prstGeom prst="straightConnector1">
            <a:avLst/>
          </a:prstGeom>
          <a:noFill/>
          <a:ln w="38100" cap="flat" cmpd="sng" algn="ctr">
            <a:solidFill>
              <a:sysClr val="windowText" lastClr="000000"/>
            </a:solidFill>
            <a:prstDash val="solid"/>
            <a:headEnd type="none" w="med" len="med"/>
            <a:tailEnd type="triangle" w="med" len="med"/>
          </a:ln>
          <a:effectLst/>
        </p:spPr>
      </p:cxnSp>
      <p:sp>
        <p:nvSpPr>
          <p:cNvPr id="30" name="Right Arrow 29"/>
          <p:cNvSpPr/>
          <p:nvPr/>
        </p:nvSpPr>
        <p:spPr bwMode="auto">
          <a:xfrm rot="5400000">
            <a:off x="2041393" y="1962368"/>
            <a:ext cx="603369" cy="296204"/>
          </a:xfrm>
          <a:prstGeom prst="rightArrow">
            <a:avLst/>
          </a:prstGeom>
          <a:solidFill>
            <a:sysClr val="windowText" lastClr="000000"/>
          </a:solidFill>
          <a:ln w="381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defRPr/>
            </a:pPr>
            <a:endParaRPr lang="en-US" kern="0" smtClean="0">
              <a:solidFill>
                <a:prstClr val="black"/>
              </a:solidFill>
            </a:endParaRPr>
          </a:p>
        </p:txBody>
      </p:sp>
      <p:grpSp>
        <p:nvGrpSpPr>
          <p:cNvPr id="31" name="Group 30"/>
          <p:cNvGrpSpPr/>
          <p:nvPr/>
        </p:nvGrpSpPr>
        <p:grpSpPr>
          <a:xfrm>
            <a:off x="938101" y="1139032"/>
            <a:ext cx="2809954" cy="912325"/>
            <a:chOff x="762000" y="1373676"/>
            <a:chExt cx="2809954" cy="912325"/>
          </a:xfrm>
        </p:grpSpPr>
        <p:sp>
          <p:nvSpPr>
            <p:cNvPr id="32" name="Rectangle 31"/>
            <p:cNvSpPr/>
            <p:nvPr/>
          </p:nvSpPr>
          <p:spPr bwMode="auto">
            <a:xfrm>
              <a:off x="762000" y="1373676"/>
              <a:ext cx="2809954" cy="912325"/>
            </a:xfrm>
            <a:prstGeom prst="rect">
              <a:avLst/>
            </a:prstGeom>
            <a:solidFill>
              <a:srgbClr val="1F497D">
                <a:lumMod val="40000"/>
                <a:lumOff val="60000"/>
              </a:srgbClr>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defRPr/>
              </a:pPr>
              <a:endParaRPr lang="en-US" kern="0" smtClean="0">
                <a:solidFill>
                  <a:prstClr val="black"/>
                </a:solidFill>
              </a:endParaRPr>
            </a:p>
          </p:txBody>
        </p:sp>
        <p:sp>
          <p:nvSpPr>
            <p:cNvPr id="33" name="TextBox 32"/>
            <p:cNvSpPr txBox="1"/>
            <p:nvPr/>
          </p:nvSpPr>
          <p:spPr>
            <a:xfrm>
              <a:off x="762000" y="1506673"/>
              <a:ext cx="2809954" cy="646331"/>
            </a:xfrm>
            <a:prstGeom prst="rect">
              <a:avLst/>
            </a:prstGeom>
            <a:noFill/>
            <a:ln>
              <a:noFill/>
            </a:ln>
          </p:spPr>
          <p:txBody>
            <a:bodyPr wrap="square" rtlCol="0">
              <a:spAutoFit/>
            </a:bodyPr>
            <a:lstStyle/>
            <a:p>
              <a:pPr algn="ctr">
                <a:defRPr/>
              </a:pPr>
              <a:r>
                <a:rPr lang="en-US" kern="0" dirty="0" smtClean="0">
                  <a:solidFill>
                    <a:prstClr val="black"/>
                  </a:solidFill>
                  <a:latin typeface="Verdana" panose="020B0604030504040204" pitchFamily="34" charset="0"/>
                  <a:ea typeface="Verdana" panose="020B0604030504040204" pitchFamily="34" charset="0"/>
                  <a:cs typeface="Verdana" panose="020B0604030504040204" pitchFamily="34" charset="0"/>
                </a:rPr>
                <a:t>Standard</a:t>
              </a:r>
            </a:p>
            <a:p>
              <a:pPr algn="ctr">
                <a:defRPr/>
              </a:pPr>
              <a:r>
                <a:rPr lang="en-US" kern="0" dirty="0" smtClean="0">
                  <a:solidFill>
                    <a:prstClr val="black"/>
                  </a:solidFill>
                  <a:latin typeface="Verdana" panose="020B0604030504040204" pitchFamily="34" charset="0"/>
                  <a:ea typeface="Verdana" panose="020B0604030504040204" pitchFamily="34" charset="0"/>
                  <a:cs typeface="Verdana" panose="020B0604030504040204" pitchFamily="34" charset="0"/>
                </a:rPr>
                <a:t>(Open Framework)</a:t>
              </a:r>
            </a:p>
          </p:txBody>
        </p:sp>
      </p:grpSp>
      <p:sp>
        <p:nvSpPr>
          <p:cNvPr id="34" name="Right Arrow 33"/>
          <p:cNvSpPr/>
          <p:nvPr/>
        </p:nvSpPr>
        <p:spPr bwMode="auto">
          <a:xfrm rot="5400000">
            <a:off x="2041392" y="3252583"/>
            <a:ext cx="603369" cy="296204"/>
          </a:xfrm>
          <a:prstGeom prst="rightArrow">
            <a:avLst/>
          </a:prstGeom>
          <a:solidFill>
            <a:sysClr val="windowText" lastClr="000000"/>
          </a:solidFill>
          <a:ln w="381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defRPr/>
            </a:pPr>
            <a:endParaRPr lang="en-US" kern="0" smtClean="0">
              <a:solidFill>
                <a:prstClr val="black"/>
              </a:solidFill>
            </a:endParaRPr>
          </a:p>
        </p:txBody>
      </p:sp>
      <p:sp>
        <p:nvSpPr>
          <p:cNvPr id="35" name="Rectangle 34"/>
          <p:cNvSpPr/>
          <p:nvPr/>
        </p:nvSpPr>
        <p:spPr bwMode="auto">
          <a:xfrm>
            <a:off x="938101" y="2436368"/>
            <a:ext cx="2809954" cy="912325"/>
          </a:xfrm>
          <a:prstGeom prst="rect">
            <a:avLst/>
          </a:prstGeom>
          <a:solidFill>
            <a:sysClr val="window" lastClr="FFFFFF">
              <a:lumMod val="85000"/>
            </a:sysClr>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defRPr/>
            </a:pPr>
            <a:endParaRPr lang="en-US" kern="0" smtClean="0">
              <a:solidFill>
                <a:prstClr val="black"/>
              </a:solidFill>
            </a:endParaRPr>
          </a:p>
        </p:txBody>
      </p:sp>
      <p:sp>
        <p:nvSpPr>
          <p:cNvPr id="36" name="TextBox 35"/>
          <p:cNvSpPr txBox="1"/>
          <p:nvPr/>
        </p:nvSpPr>
        <p:spPr>
          <a:xfrm>
            <a:off x="938101" y="2452669"/>
            <a:ext cx="2809954" cy="923330"/>
          </a:xfrm>
          <a:prstGeom prst="rect">
            <a:avLst/>
          </a:prstGeom>
          <a:noFill/>
          <a:ln>
            <a:noFill/>
          </a:ln>
        </p:spPr>
        <p:txBody>
          <a:bodyPr wrap="square" rtlCol="0">
            <a:spAutoFit/>
          </a:bodyPr>
          <a:lstStyle/>
          <a:p>
            <a:pPr algn="ctr"/>
            <a:r>
              <a:rPr lang="en-US" dirty="0" smtClean="0">
                <a:solidFill>
                  <a:prstClr val="black"/>
                </a:solidFill>
                <a:latin typeface="Verdana" panose="020B0604030504040204" pitchFamily="34" charset="0"/>
                <a:ea typeface="Verdana" panose="020B0604030504040204" pitchFamily="34" charset="0"/>
                <a:cs typeface="Verdana" panose="020B0604030504040204" pitchFamily="34" charset="0"/>
              </a:rPr>
              <a:t>Constrainable</a:t>
            </a:r>
          </a:p>
          <a:p>
            <a:pPr algn="ctr"/>
            <a:r>
              <a:rPr lang="en-US" dirty="0" smtClean="0">
                <a:solidFill>
                  <a:prstClr val="black"/>
                </a:solidFill>
                <a:latin typeface="Verdana" panose="020B0604030504040204" pitchFamily="34" charset="0"/>
                <a:ea typeface="Verdana" panose="020B0604030504040204" pitchFamily="34" charset="0"/>
                <a:cs typeface="Verdana" panose="020B0604030504040204" pitchFamily="34" charset="0"/>
              </a:rPr>
              <a:t>Profile A</a:t>
            </a:r>
          </a:p>
          <a:p>
            <a:pPr algn="ctr"/>
            <a:r>
              <a:rPr lang="en-US" dirty="0" smtClean="0">
                <a:solidFill>
                  <a:prstClr val="black"/>
                </a:solidFill>
                <a:latin typeface="Verdana" panose="020B0604030504040204" pitchFamily="34" charset="0"/>
                <a:ea typeface="Verdana" panose="020B0604030504040204" pitchFamily="34" charset="0"/>
                <a:cs typeface="Verdana" panose="020B0604030504040204" pitchFamily="34" charset="0"/>
              </a:rPr>
              <a:t>(Add Constraints)</a:t>
            </a:r>
          </a:p>
        </p:txBody>
      </p:sp>
      <p:sp>
        <p:nvSpPr>
          <p:cNvPr id="37" name="Right Arrow 36"/>
          <p:cNvSpPr/>
          <p:nvPr/>
        </p:nvSpPr>
        <p:spPr bwMode="auto">
          <a:xfrm rot="5400000">
            <a:off x="2050469" y="4558063"/>
            <a:ext cx="585216" cy="296204"/>
          </a:xfrm>
          <a:prstGeom prst="rightArrow">
            <a:avLst/>
          </a:prstGeom>
          <a:solidFill>
            <a:sysClr val="windowText" lastClr="000000"/>
          </a:solidFill>
          <a:ln w="381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defRPr/>
            </a:pPr>
            <a:endParaRPr lang="en-US" kern="0" smtClean="0">
              <a:solidFill>
                <a:prstClr val="black"/>
              </a:solidFill>
            </a:endParaRPr>
          </a:p>
        </p:txBody>
      </p:sp>
      <p:sp>
        <p:nvSpPr>
          <p:cNvPr id="38" name="Rectangle 37"/>
          <p:cNvSpPr/>
          <p:nvPr/>
        </p:nvSpPr>
        <p:spPr bwMode="auto">
          <a:xfrm>
            <a:off x="938101" y="3733704"/>
            <a:ext cx="2809954" cy="912325"/>
          </a:xfrm>
          <a:prstGeom prst="rect">
            <a:avLst/>
          </a:prstGeom>
          <a:solidFill>
            <a:sysClr val="window" lastClr="FFFFFF">
              <a:lumMod val="85000"/>
            </a:sysClr>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defRPr/>
            </a:pPr>
            <a:endParaRPr lang="en-US" kern="0" smtClean="0">
              <a:solidFill>
                <a:prstClr val="black"/>
              </a:solidFill>
            </a:endParaRPr>
          </a:p>
        </p:txBody>
      </p:sp>
      <p:sp>
        <p:nvSpPr>
          <p:cNvPr id="39" name="TextBox 38"/>
          <p:cNvSpPr txBox="1"/>
          <p:nvPr/>
        </p:nvSpPr>
        <p:spPr>
          <a:xfrm>
            <a:off x="938101" y="3756954"/>
            <a:ext cx="2809954" cy="923330"/>
          </a:xfrm>
          <a:prstGeom prst="rect">
            <a:avLst/>
          </a:prstGeom>
          <a:noFill/>
          <a:ln>
            <a:noFill/>
          </a:ln>
        </p:spPr>
        <p:txBody>
          <a:bodyPr wrap="square" rtlCol="0">
            <a:spAutoFit/>
          </a:bodyPr>
          <a:lstStyle/>
          <a:p>
            <a:pPr algn="ctr"/>
            <a:r>
              <a:rPr lang="en-US" dirty="0" smtClean="0">
                <a:solidFill>
                  <a:prstClr val="black"/>
                </a:solidFill>
                <a:latin typeface="Verdana" panose="020B0604030504040204" pitchFamily="34" charset="0"/>
                <a:ea typeface="Verdana" panose="020B0604030504040204" pitchFamily="34" charset="0"/>
                <a:cs typeface="Verdana" panose="020B0604030504040204" pitchFamily="34" charset="0"/>
              </a:rPr>
              <a:t>Constrainable</a:t>
            </a:r>
          </a:p>
          <a:p>
            <a:pPr algn="ctr"/>
            <a:r>
              <a:rPr lang="en-US" dirty="0" smtClean="0">
                <a:solidFill>
                  <a:prstClr val="black"/>
                </a:solidFill>
                <a:latin typeface="Verdana" panose="020B0604030504040204" pitchFamily="34" charset="0"/>
                <a:ea typeface="Verdana" panose="020B0604030504040204" pitchFamily="34" charset="0"/>
                <a:cs typeface="Verdana" panose="020B0604030504040204" pitchFamily="34" charset="0"/>
              </a:rPr>
              <a:t>Profile B</a:t>
            </a:r>
          </a:p>
          <a:p>
            <a:pPr algn="ctr"/>
            <a:r>
              <a:rPr lang="en-US" dirty="0" smtClean="0">
                <a:solidFill>
                  <a:prstClr val="black"/>
                </a:solidFill>
                <a:latin typeface="Verdana" panose="020B0604030504040204" pitchFamily="34" charset="0"/>
                <a:ea typeface="Verdana" panose="020B0604030504040204" pitchFamily="34" charset="0"/>
                <a:cs typeface="Verdana" panose="020B0604030504040204" pitchFamily="34" charset="0"/>
              </a:rPr>
              <a:t>(Add Constraints)</a:t>
            </a:r>
          </a:p>
        </p:txBody>
      </p:sp>
      <p:cxnSp>
        <p:nvCxnSpPr>
          <p:cNvPr id="40" name="Straight Connector 39"/>
          <p:cNvCxnSpPr/>
          <p:nvPr/>
        </p:nvCxnSpPr>
        <p:spPr>
          <a:xfrm flipH="1">
            <a:off x="505265" y="1064566"/>
            <a:ext cx="8056022" cy="0"/>
          </a:xfrm>
          <a:prstGeom prst="line">
            <a:avLst/>
          </a:prstGeom>
          <a:noFill/>
          <a:ln w="28575" cap="flat" cmpd="sng" algn="ctr">
            <a:solidFill>
              <a:sysClr val="windowText" lastClr="000000"/>
            </a:solidFill>
            <a:prstDash val="solid"/>
            <a:headEnd type="none" w="med" len="med"/>
            <a:tailEnd type="none" w="med" len="med"/>
          </a:ln>
          <a:effectLst/>
        </p:spPr>
      </p:cxnSp>
      <p:sp>
        <p:nvSpPr>
          <p:cNvPr id="41" name="Rounded Rectangle 40"/>
          <p:cNvSpPr/>
          <p:nvPr/>
        </p:nvSpPr>
        <p:spPr bwMode="auto">
          <a:xfrm>
            <a:off x="750787" y="741997"/>
            <a:ext cx="2809954" cy="332718"/>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600" b="1" dirty="0" smtClean="0">
                <a:solidFill>
                  <a:prstClr val="black"/>
                </a:solidFill>
                <a:latin typeface="Verdana" panose="020B0604030504040204" pitchFamily="34" charset="0"/>
                <a:ea typeface="Verdana" panose="020B0604030504040204" pitchFamily="34" charset="0"/>
                <a:cs typeface="Verdana" panose="020B0604030504040204" pitchFamily="34" charset="0"/>
              </a:rPr>
              <a:t>Profile Hierarchy</a:t>
            </a:r>
          </a:p>
        </p:txBody>
      </p:sp>
      <p:sp>
        <p:nvSpPr>
          <p:cNvPr id="42" name="Rounded Rectangle 41"/>
          <p:cNvSpPr/>
          <p:nvPr/>
        </p:nvSpPr>
        <p:spPr bwMode="auto">
          <a:xfrm>
            <a:off x="3977626" y="737072"/>
            <a:ext cx="1935813" cy="341223"/>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600" b="1" dirty="0" smtClean="0">
                <a:solidFill>
                  <a:prstClr val="black"/>
                </a:solidFill>
                <a:latin typeface="Verdana" panose="020B0604030504040204" pitchFamily="34" charset="0"/>
                <a:ea typeface="Verdana" panose="020B0604030504040204" pitchFamily="34" charset="0"/>
                <a:cs typeface="Verdana" panose="020B0604030504040204" pitchFamily="34" charset="0"/>
              </a:rPr>
              <a:t>Example </a:t>
            </a:r>
          </a:p>
        </p:txBody>
      </p:sp>
      <p:sp>
        <p:nvSpPr>
          <p:cNvPr id="43" name="Rounded Rectangle 42"/>
          <p:cNvSpPr/>
          <p:nvPr/>
        </p:nvSpPr>
        <p:spPr bwMode="auto">
          <a:xfrm>
            <a:off x="6448865" y="649377"/>
            <a:ext cx="1935813" cy="341223"/>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600" b="1" dirty="0" smtClean="0">
                <a:solidFill>
                  <a:prstClr val="black"/>
                </a:solidFill>
                <a:latin typeface="Verdana" panose="020B0604030504040204" pitchFamily="34" charset="0"/>
                <a:ea typeface="Verdana" panose="020B0604030504040204" pitchFamily="34" charset="0"/>
                <a:cs typeface="Verdana" panose="020B0604030504040204" pitchFamily="34" charset="0"/>
              </a:rPr>
              <a:t>Allowable Constraints</a:t>
            </a:r>
          </a:p>
        </p:txBody>
      </p:sp>
      <p:cxnSp>
        <p:nvCxnSpPr>
          <p:cNvPr id="44" name="Straight Connector 43"/>
          <p:cNvCxnSpPr/>
          <p:nvPr/>
        </p:nvCxnSpPr>
        <p:spPr>
          <a:xfrm>
            <a:off x="3876062" y="609601"/>
            <a:ext cx="0" cy="425008"/>
          </a:xfrm>
          <a:prstGeom prst="line">
            <a:avLst/>
          </a:prstGeom>
          <a:noFill/>
          <a:ln w="28575" cap="flat" cmpd="sng" algn="ctr">
            <a:solidFill>
              <a:sysClr val="windowText" lastClr="000000"/>
            </a:solidFill>
            <a:prstDash val="solid"/>
            <a:headEnd type="none" w="med" len="med"/>
            <a:tailEnd type="none" w="med" len="med"/>
          </a:ln>
          <a:effectLst/>
        </p:spPr>
      </p:cxnSp>
      <p:cxnSp>
        <p:nvCxnSpPr>
          <p:cNvPr id="45" name="Straight Connector 44"/>
          <p:cNvCxnSpPr/>
          <p:nvPr/>
        </p:nvCxnSpPr>
        <p:spPr>
          <a:xfrm>
            <a:off x="6217153" y="609601"/>
            <a:ext cx="0" cy="422199"/>
          </a:xfrm>
          <a:prstGeom prst="line">
            <a:avLst/>
          </a:prstGeom>
          <a:noFill/>
          <a:ln w="28575" cap="flat" cmpd="sng" algn="ctr">
            <a:solidFill>
              <a:sysClr val="windowText" lastClr="000000"/>
            </a:solidFill>
            <a:prstDash val="solid"/>
            <a:headEnd type="none" w="med" len="med"/>
            <a:tailEnd type="none" w="med" len="med"/>
          </a:ln>
          <a:effectLst/>
        </p:spPr>
      </p:cxnSp>
      <p:cxnSp>
        <p:nvCxnSpPr>
          <p:cNvPr id="46" name="Straight Connector 45"/>
          <p:cNvCxnSpPr/>
          <p:nvPr/>
        </p:nvCxnSpPr>
        <p:spPr>
          <a:xfrm flipH="1">
            <a:off x="4002091" y="1064566"/>
            <a:ext cx="2089209" cy="0"/>
          </a:xfrm>
          <a:prstGeom prst="line">
            <a:avLst/>
          </a:prstGeom>
          <a:noFill/>
          <a:ln w="28575" cap="flat" cmpd="sng" algn="ctr">
            <a:solidFill>
              <a:sysClr val="windowText" lastClr="000000"/>
            </a:solidFill>
            <a:prstDash val="solid"/>
            <a:headEnd type="none" w="med" len="med"/>
            <a:tailEnd type="none" w="med" len="med"/>
          </a:ln>
          <a:effectLst/>
        </p:spPr>
      </p:cxnSp>
      <p:cxnSp>
        <p:nvCxnSpPr>
          <p:cNvPr id="47" name="Straight Connector 46"/>
          <p:cNvCxnSpPr/>
          <p:nvPr/>
        </p:nvCxnSpPr>
        <p:spPr>
          <a:xfrm flipH="1">
            <a:off x="6347143" y="1064566"/>
            <a:ext cx="2087058" cy="0"/>
          </a:xfrm>
          <a:prstGeom prst="line">
            <a:avLst/>
          </a:prstGeom>
          <a:noFill/>
          <a:ln w="28575" cap="flat" cmpd="sng" algn="ctr">
            <a:solidFill>
              <a:sysClr val="windowText" lastClr="000000"/>
            </a:solidFill>
            <a:prstDash val="solid"/>
            <a:headEnd type="none" w="med" len="med"/>
            <a:tailEnd type="none" w="med" len="med"/>
          </a:ln>
          <a:effectLst/>
        </p:spPr>
      </p:cxnSp>
      <p:cxnSp>
        <p:nvCxnSpPr>
          <p:cNvPr id="14" name="Straight Arrow Connector 13"/>
          <p:cNvCxnSpPr/>
          <p:nvPr/>
        </p:nvCxnSpPr>
        <p:spPr bwMode="auto">
          <a:xfrm flipH="1">
            <a:off x="7439465" y="1855946"/>
            <a:ext cx="3" cy="887254"/>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51" name="Straight Arrow Connector 50"/>
          <p:cNvCxnSpPr/>
          <p:nvPr/>
        </p:nvCxnSpPr>
        <p:spPr bwMode="auto">
          <a:xfrm>
            <a:off x="7439467" y="3276600"/>
            <a:ext cx="1" cy="76200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53" name="Straight Arrow Connector 52"/>
          <p:cNvCxnSpPr/>
          <p:nvPr/>
        </p:nvCxnSpPr>
        <p:spPr bwMode="auto">
          <a:xfrm>
            <a:off x="7439465" y="4563777"/>
            <a:ext cx="354170" cy="794409"/>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57" name="Straight Arrow Connector 56"/>
          <p:cNvCxnSpPr/>
          <p:nvPr/>
        </p:nvCxnSpPr>
        <p:spPr bwMode="auto">
          <a:xfrm flipH="1">
            <a:off x="7134666" y="3276600"/>
            <a:ext cx="304801" cy="76200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58" name="Straight Arrow Connector 57"/>
          <p:cNvCxnSpPr/>
          <p:nvPr/>
        </p:nvCxnSpPr>
        <p:spPr bwMode="auto">
          <a:xfrm>
            <a:off x="7439465" y="3276600"/>
            <a:ext cx="354170" cy="76200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59" name="Straight Arrow Connector 58"/>
          <p:cNvCxnSpPr/>
          <p:nvPr/>
        </p:nvCxnSpPr>
        <p:spPr bwMode="auto">
          <a:xfrm>
            <a:off x="6982265" y="3276600"/>
            <a:ext cx="2" cy="76200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60" name="Straight Arrow Connector 59"/>
          <p:cNvCxnSpPr/>
          <p:nvPr/>
        </p:nvCxnSpPr>
        <p:spPr bwMode="auto">
          <a:xfrm>
            <a:off x="7896665" y="3276600"/>
            <a:ext cx="2" cy="76200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63" name="Straight Arrow Connector 62"/>
          <p:cNvCxnSpPr/>
          <p:nvPr/>
        </p:nvCxnSpPr>
        <p:spPr bwMode="auto">
          <a:xfrm flipH="1">
            <a:off x="7058465" y="4557156"/>
            <a:ext cx="381002" cy="80103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64" name="Straight Arrow Connector 63"/>
          <p:cNvCxnSpPr/>
          <p:nvPr/>
        </p:nvCxnSpPr>
        <p:spPr bwMode="auto">
          <a:xfrm flipH="1">
            <a:off x="6982265" y="4563777"/>
            <a:ext cx="2" cy="794409"/>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65" name="Straight Arrow Connector 64"/>
          <p:cNvCxnSpPr/>
          <p:nvPr/>
        </p:nvCxnSpPr>
        <p:spPr bwMode="auto">
          <a:xfrm>
            <a:off x="7896667" y="4572000"/>
            <a:ext cx="0" cy="786186"/>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66" name="Straight Arrow Connector 65"/>
          <p:cNvCxnSpPr/>
          <p:nvPr/>
        </p:nvCxnSpPr>
        <p:spPr bwMode="auto">
          <a:xfrm flipH="1">
            <a:off x="7058465" y="1849659"/>
            <a:ext cx="152402" cy="893541"/>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68" name="Straight Arrow Connector 67"/>
          <p:cNvCxnSpPr/>
          <p:nvPr/>
        </p:nvCxnSpPr>
        <p:spPr bwMode="auto">
          <a:xfrm>
            <a:off x="7668065" y="1849659"/>
            <a:ext cx="228598" cy="893541"/>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77" name="Rectangle 76"/>
          <p:cNvSpPr/>
          <p:nvPr/>
        </p:nvSpPr>
        <p:spPr bwMode="auto">
          <a:xfrm>
            <a:off x="6753665" y="5220642"/>
            <a:ext cx="533401" cy="52150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600" b="1" dirty="0" smtClean="0">
                <a:solidFill>
                  <a:prstClr val="black"/>
                </a:solidFill>
                <a:latin typeface="Verdana" panose="020B0604030504040204" pitchFamily="34" charset="0"/>
                <a:ea typeface="Verdana" panose="020B0604030504040204" pitchFamily="34" charset="0"/>
                <a:cs typeface="Verdana" panose="020B0604030504040204" pitchFamily="34" charset="0"/>
              </a:rPr>
              <a:t>R            </a:t>
            </a:r>
          </a:p>
        </p:txBody>
      </p:sp>
      <p:sp>
        <p:nvSpPr>
          <p:cNvPr id="78" name="Rectangle 77"/>
          <p:cNvSpPr/>
          <p:nvPr/>
        </p:nvSpPr>
        <p:spPr bwMode="auto">
          <a:xfrm>
            <a:off x="7591865" y="5231504"/>
            <a:ext cx="533401" cy="52150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600" b="1" dirty="0" smtClean="0">
                <a:solidFill>
                  <a:prstClr val="black"/>
                </a:solidFill>
                <a:latin typeface="Verdana" panose="020B0604030504040204" pitchFamily="34" charset="0"/>
                <a:ea typeface="Verdana" panose="020B0604030504040204" pitchFamily="34" charset="0"/>
                <a:cs typeface="Verdana" panose="020B0604030504040204" pitchFamily="34" charset="0"/>
              </a:rPr>
              <a:t>E            </a:t>
            </a:r>
          </a:p>
        </p:txBody>
      </p:sp>
      <p:sp>
        <p:nvSpPr>
          <p:cNvPr id="79" name="Rectangle 78"/>
          <p:cNvSpPr/>
          <p:nvPr/>
        </p:nvSpPr>
        <p:spPr bwMode="auto">
          <a:xfrm>
            <a:off x="7172767" y="3962400"/>
            <a:ext cx="533401" cy="52150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600" b="1" dirty="0" smtClean="0">
                <a:solidFill>
                  <a:prstClr val="black"/>
                </a:solidFill>
                <a:latin typeface="Verdana" panose="020B0604030504040204" pitchFamily="34" charset="0"/>
                <a:ea typeface="Verdana" panose="020B0604030504040204" pitchFamily="34" charset="0"/>
                <a:cs typeface="Verdana" panose="020B0604030504040204" pitchFamily="34" charset="0"/>
              </a:rPr>
              <a:t>P            </a:t>
            </a:r>
          </a:p>
        </p:txBody>
      </p:sp>
      <p:sp>
        <p:nvSpPr>
          <p:cNvPr id="80" name="Rectangle 79"/>
          <p:cNvSpPr/>
          <p:nvPr/>
        </p:nvSpPr>
        <p:spPr bwMode="auto">
          <a:xfrm>
            <a:off x="7591865" y="3962400"/>
            <a:ext cx="533401" cy="52150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600" b="1" dirty="0" smtClean="0">
                <a:solidFill>
                  <a:prstClr val="black"/>
                </a:solidFill>
                <a:latin typeface="Verdana" panose="020B0604030504040204" pitchFamily="34" charset="0"/>
                <a:ea typeface="Verdana" panose="020B0604030504040204" pitchFamily="34" charset="0"/>
                <a:cs typeface="Verdana" panose="020B0604030504040204" pitchFamily="34" charset="0"/>
              </a:rPr>
              <a:t>E            </a:t>
            </a:r>
          </a:p>
        </p:txBody>
      </p:sp>
      <p:sp>
        <p:nvSpPr>
          <p:cNvPr id="81" name="Rectangle 80"/>
          <p:cNvSpPr/>
          <p:nvPr/>
        </p:nvSpPr>
        <p:spPr bwMode="auto">
          <a:xfrm>
            <a:off x="6753665" y="3962400"/>
            <a:ext cx="533401" cy="52150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600" b="1" dirty="0" smtClean="0">
                <a:solidFill>
                  <a:prstClr val="black"/>
                </a:solidFill>
                <a:latin typeface="Verdana" panose="020B0604030504040204" pitchFamily="34" charset="0"/>
                <a:ea typeface="Verdana" panose="020B0604030504040204" pitchFamily="34" charset="0"/>
                <a:cs typeface="Verdana" panose="020B0604030504040204" pitchFamily="34" charset="0"/>
              </a:rPr>
              <a:t>R            </a:t>
            </a:r>
          </a:p>
        </p:txBody>
      </p:sp>
      <p:sp>
        <p:nvSpPr>
          <p:cNvPr id="82" name="Rectangle 81"/>
          <p:cNvSpPr/>
          <p:nvPr/>
        </p:nvSpPr>
        <p:spPr bwMode="auto">
          <a:xfrm>
            <a:off x="6753665" y="2602699"/>
            <a:ext cx="533401" cy="52150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600" b="1" dirty="0" smtClean="0">
                <a:solidFill>
                  <a:prstClr val="black"/>
                </a:solidFill>
                <a:latin typeface="Verdana" panose="020B0604030504040204" pitchFamily="34" charset="0"/>
                <a:ea typeface="Verdana" panose="020B0604030504040204" pitchFamily="34" charset="0"/>
                <a:cs typeface="Verdana" panose="020B0604030504040204" pitchFamily="34" charset="0"/>
              </a:rPr>
              <a:t>R            </a:t>
            </a:r>
          </a:p>
        </p:txBody>
      </p:sp>
      <p:sp>
        <p:nvSpPr>
          <p:cNvPr id="83" name="Rectangle 82"/>
          <p:cNvSpPr/>
          <p:nvPr/>
        </p:nvSpPr>
        <p:spPr bwMode="auto">
          <a:xfrm>
            <a:off x="7591865" y="2602699"/>
            <a:ext cx="533401" cy="52150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600" b="1" dirty="0" smtClean="0">
                <a:solidFill>
                  <a:prstClr val="black"/>
                </a:solidFill>
                <a:latin typeface="Verdana" panose="020B0604030504040204" pitchFamily="34" charset="0"/>
                <a:ea typeface="Verdana" panose="020B0604030504040204" pitchFamily="34" charset="0"/>
                <a:cs typeface="Verdana" panose="020B0604030504040204" pitchFamily="34" charset="0"/>
              </a:rPr>
              <a:t>E            </a:t>
            </a:r>
          </a:p>
        </p:txBody>
      </p:sp>
      <p:sp>
        <p:nvSpPr>
          <p:cNvPr id="84" name="Rectangle 83"/>
          <p:cNvSpPr/>
          <p:nvPr/>
        </p:nvSpPr>
        <p:spPr bwMode="auto">
          <a:xfrm>
            <a:off x="7168424" y="2602699"/>
            <a:ext cx="533401" cy="52150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600" b="1" dirty="0" smtClean="0">
                <a:solidFill>
                  <a:prstClr val="black"/>
                </a:solidFill>
                <a:latin typeface="Verdana" panose="020B0604030504040204" pitchFamily="34" charset="0"/>
                <a:ea typeface="Verdana" panose="020B0604030504040204" pitchFamily="34" charset="0"/>
                <a:cs typeface="Verdana" panose="020B0604030504040204" pitchFamily="34" charset="0"/>
              </a:rPr>
              <a:t>P</a:t>
            </a:r>
          </a:p>
        </p:txBody>
      </p:sp>
      <p:sp>
        <p:nvSpPr>
          <p:cNvPr id="49" name="TextBox 48"/>
          <p:cNvSpPr txBox="1"/>
          <p:nvPr/>
        </p:nvSpPr>
        <p:spPr>
          <a:xfrm rot="16200000">
            <a:off x="-1019870" y="4013378"/>
            <a:ext cx="3509802" cy="338554"/>
          </a:xfrm>
          <a:prstGeom prst="rect">
            <a:avLst/>
          </a:prstGeom>
          <a:solidFill>
            <a:srgbClr val="99CCFF"/>
          </a:solidFill>
          <a:ln>
            <a:solidFill>
              <a:schemeClr val="accent1"/>
            </a:solidFill>
          </a:ln>
        </p:spPr>
        <p:txBody>
          <a:bodyPr wrap="square" rtlCol="0">
            <a:spAutoFit/>
          </a:bodyPr>
          <a:lstStyle/>
          <a:p>
            <a:pPr algn="ctr"/>
            <a:r>
              <a:rPr lang="en-US" sz="1600" dirty="0" smtClean="0">
                <a:solidFill>
                  <a:srgbClr val="FF0000"/>
                </a:solidFill>
              </a:rPr>
              <a:t>Derived Profiles</a:t>
            </a:r>
            <a:endParaRPr lang="en-US" sz="1600" dirty="0">
              <a:solidFill>
                <a:srgbClr val="FF0000"/>
              </a:solidFill>
            </a:endParaRPr>
          </a:p>
        </p:txBody>
      </p:sp>
    </p:spTree>
    <p:extLst>
      <p:ext uri="{BB962C8B-B14F-4D97-AF65-F5344CB8AC3E}">
        <p14:creationId xmlns:p14="http://schemas.microsoft.com/office/powerpoint/2010/main" val="34786426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00110"/>
          </a:xfrm>
        </p:spPr>
        <p:txBody>
          <a:bodyPr/>
          <a:lstStyle/>
          <a:p>
            <a:r>
              <a:rPr lang="en-US" sz="2000" dirty="0" smtClean="0"/>
              <a:t>4) Define Value (Code) Usage (Constrainable Profile)</a:t>
            </a:r>
            <a:endParaRPr lang="en-US" sz="2000" dirty="0"/>
          </a:p>
        </p:txBody>
      </p:sp>
      <p:graphicFrame>
        <p:nvGraphicFramePr>
          <p:cNvPr id="8" name="Table 7"/>
          <p:cNvGraphicFramePr>
            <a:graphicFrameLocks noGrp="1"/>
          </p:cNvGraphicFramePr>
          <p:nvPr>
            <p:extLst>
              <p:ext uri="{D42A27DB-BD31-4B8C-83A1-F6EECF244321}">
                <p14:modId xmlns:p14="http://schemas.microsoft.com/office/powerpoint/2010/main" val="3494839893"/>
              </p:ext>
            </p:extLst>
          </p:nvPr>
        </p:nvGraphicFramePr>
        <p:xfrm>
          <a:off x="381000" y="762000"/>
          <a:ext cx="8534400" cy="3754120"/>
        </p:xfrm>
        <a:graphic>
          <a:graphicData uri="http://schemas.openxmlformats.org/drawingml/2006/table">
            <a:tbl>
              <a:tblPr firstRow="1" bandRow="1">
                <a:tableStyleId>{00A15C55-8517-42AA-B614-E9B94910E393}</a:tableStyleId>
              </a:tblPr>
              <a:tblGrid>
                <a:gridCol w="957129"/>
                <a:gridCol w="1595215"/>
                <a:gridCol w="5982056"/>
              </a:tblGrid>
              <a:tr h="370840">
                <a:tc>
                  <a:txBody>
                    <a:bodyPr/>
                    <a:lstStyle/>
                    <a:p>
                      <a:r>
                        <a:rPr lang="en-US" dirty="0" smtClean="0"/>
                        <a:t>Usage </a:t>
                      </a:r>
                      <a:endParaRPr lang="en-US" dirty="0"/>
                    </a:p>
                  </a:txBody>
                  <a:tcPr/>
                </a:tc>
                <a:tc>
                  <a:txBody>
                    <a:bodyPr/>
                    <a:lstStyle/>
                    <a:p>
                      <a:r>
                        <a:rPr lang="en-US" dirty="0" smtClean="0"/>
                        <a:t>Name</a:t>
                      </a:r>
                      <a:endParaRPr lang="en-US" dirty="0"/>
                    </a:p>
                  </a:txBody>
                  <a:tcPr/>
                </a:tc>
                <a:tc>
                  <a:txBody>
                    <a:bodyPr/>
                    <a:lstStyle/>
                    <a:p>
                      <a:r>
                        <a:rPr lang="en-US" dirty="0" smtClean="0"/>
                        <a:t>Conformance</a:t>
                      </a:r>
                      <a:endParaRPr lang="en-US" dirty="0"/>
                    </a:p>
                  </a:txBody>
                  <a:tcPr/>
                </a:tc>
              </a:tr>
              <a:tr h="123613">
                <a:tc rowSpan="3">
                  <a:txBody>
                    <a:bodyPr/>
                    <a:lstStyle/>
                    <a:p>
                      <a:r>
                        <a:rPr lang="en-US" sz="1400" dirty="0" smtClean="0"/>
                        <a:t>R</a:t>
                      </a:r>
                      <a:endParaRPr lang="en-US" sz="1400" dirty="0"/>
                    </a:p>
                  </a:txBody>
                  <a:tcPr/>
                </a:tc>
                <a:tc rowSpan="3">
                  <a:txBody>
                    <a:bodyPr/>
                    <a:lstStyle/>
                    <a:p>
                      <a:r>
                        <a:rPr lang="en-US" sz="1400" dirty="0" smtClean="0"/>
                        <a:t>Required</a:t>
                      </a:r>
                      <a:endParaRPr lang="en-US" sz="14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t>The system SHALL support</a:t>
                      </a:r>
                      <a:r>
                        <a:rPr lang="en-US" sz="1400" baseline="0" dirty="0" smtClean="0"/>
                        <a:t> the code. </a:t>
                      </a:r>
                      <a:endParaRPr lang="en-US" sz="1400" dirty="0" smtClean="0"/>
                    </a:p>
                  </a:txBody>
                  <a:tcPr/>
                </a:tc>
              </a:tr>
              <a:tr h="242147">
                <a:tc vMerge="1">
                  <a:txBody>
                    <a:bodyPr/>
                    <a:lstStyle/>
                    <a:p>
                      <a:endParaRPr lang="en-US"/>
                    </a:p>
                  </a:txBody>
                  <a:tcPr/>
                </a:tc>
                <a:tc vMerge="1">
                  <a:txBody>
                    <a:bodyPr/>
                    <a:lstStyle/>
                    <a:p>
                      <a:endParaRPr lang="en-US"/>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bg1"/>
                          </a:solidFill>
                        </a:rPr>
                        <a:t>Conformance Assessment</a:t>
                      </a:r>
                    </a:p>
                  </a:txBody>
                  <a:tcPr>
                    <a:solidFill>
                      <a:schemeClr val="tx1"/>
                    </a:solidFill>
                  </a:tcPr>
                </a:tc>
              </a:tr>
              <a:tr h="123613">
                <a:tc vMerge="1">
                  <a:txBody>
                    <a:bodyPr/>
                    <a:lstStyle/>
                    <a:p>
                      <a:endParaRPr lang="en-US"/>
                    </a:p>
                  </a:txBody>
                  <a:tcPr/>
                </a:tc>
                <a:tc vMerge="1">
                  <a:txBody>
                    <a:bodyPr/>
                    <a:lstStyle/>
                    <a:p>
                      <a:endParaRPr lang="en-US"/>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Arial" panose="020B0604020202020204" pitchFamily="34" charset="0"/>
                          <a:cs typeface="Arial" panose="020B0604020202020204" pitchFamily="34" charset="0"/>
                        </a:rPr>
                        <a:t>If the concept being expressed is represented by</a:t>
                      </a:r>
                      <a:r>
                        <a:rPr lang="en-US" sz="1400" baseline="0" dirty="0" smtClean="0">
                          <a:latin typeface="Arial" panose="020B0604020202020204" pitchFamily="34" charset="0"/>
                          <a:cs typeface="Arial" panose="020B0604020202020204" pitchFamily="34" charset="0"/>
                        </a:rPr>
                        <a:t> the code</a:t>
                      </a:r>
                      <a:r>
                        <a:rPr lang="en-US" sz="1400" dirty="0" smtClean="0">
                          <a:latin typeface="Arial" panose="020B0604020202020204" pitchFamily="34" charset="0"/>
                          <a:cs typeface="Arial" panose="020B0604020202020204" pitchFamily="34" charset="0"/>
                        </a:rPr>
                        <a:t>, then that</a:t>
                      </a:r>
                      <a:r>
                        <a:rPr lang="en-US" sz="1400" baseline="0" dirty="0" smtClean="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code SHALL be sent.</a:t>
                      </a:r>
                      <a:endParaRPr lang="en-US" sz="1400" i="1" dirty="0" smtClean="0">
                        <a:latin typeface="Arial" panose="020B0604020202020204" pitchFamily="34" charset="0"/>
                        <a:cs typeface="Arial" panose="020B0604020202020204" pitchFamily="34" charset="0"/>
                      </a:endParaRPr>
                    </a:p>
                  </a:txBody>
                  <a:tcPr/>
                </a:tc>
              </a:tr>
              <a:tr h="123613">
                <a:tc rowSpan="3">
                  <a:txBody>
                    <a:bodyPr/>
                    <a:lstStyle/>
                    <a:p>
                      <a:r>
                        <a:rPr lang="en-US" sz="1400" dirty="0" smtClean="0"/>
                        <a:t>P</a:t>
                      </a:r>
                      <a:endParaRPr lang="en-US" sz="1400" dirty="0"/>
                    </a:p>
                  </a:txBody>
                  <a:tcPr/>
                </a:tc>
                <a:tc rowSpan="3">
                  <a:txBody>
                    <a:bodyPr/>
                    <a:lstStyle/>
                    <a:p>
                      <a:r>
                        <a:rPr lang="en-US" sz="1400" dirty="0" smtClean="0"/>
                        <a:t>Permitted</a:t>
                      </a:r>
                      <a:r>
                        <a:rPr lang="en-US" sz="1400" baseline="0" dirty="0" smtClean="0"/>
                        <a:t> </a:t>
                      </a:r>
                      <a:r>
                        <a:rPr lang="en-US" sz="1400" dirty="0" smtClean="0"/>
                        <a:t>(applicable to constrainable profiles only)</a:t>
                      </a:r>
                      <a:endParaRPr lang="en-US" sz="14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t>Designates that the code in a derived profile</a:t>
                      </a:r>
                      <a:r>
                        <a:rPr lang="en-US" sz="1400" baseline="0" dirty="0" smtClean="0"/>
                        <a:t> may be agreed upon to be R-Required, P-Permitted, or E-Excluded</a:t>
                      </a:r>
                      <a:endParaRPr lang="en-US" sz="1400" dirty="0" smtClean="0"/>
                    </a:p>
                  </a:txBody>
                  <a:tcPr/>
                </a:tc>
              </a:tr>
              <a:tr h="242147">
                <a:tc vMerge="1">
                  <a:txBody>
                    <a:bodyPr/>
                    <a:lstStyle/>
                    <a:p>
                      <a:endParaRPr lang="en-US"/>
                    </a:p>
                  </a:txBody>
                  <a:tcPr/>
                </a:tc>
                <a:tc vMerge="1">
                  <a:txBody>
                    <a:bodyPr/>
                    <a:lstStyle/>
                    <a:p>
                      <a:endParaRPr lang="en-US"/>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chemeClr val="bg1"/>
                          </a:solidFill>
                        </a:rPr>
                        <a:t>Conformance </a:t>
                      </a:r>
                      <a:r>
                        <a:rPr lang="en-US" sz="1400" b="1" dirty="0" smtClean="0">
                          <a:solidFill>
                            <a:schemeClr val="bg1"/>
                          </a:solidFill>
                        </a:rPr>
                        <a:t>Assessment</a:t>
                      </a:r>
                    </a:p>
                  </a:txBody>
                  <a:tcPr>
                    <a:solidFill>
                      <a:schemeClr val="tx1"/>
                    </a:solidFill>
                  </a:tcPr>
                </a:tc>
              </a:tr>
              <a:tr h="123613">
                <a:tc vMerge="1">
                  <a:txBody>
                    <a:bodyPr/>
                    <a:lstStyle/>
                    <a:p>
                      <a:endParaRPr lang="en-US"/>
                    </a:p>
                  </a:txBody>
                  <a:tcPr/>
                </a:tc>
                <a:tc vMerge="1">
                  <a:txBody>
                    <a:bodyPr/>
                    <a:lstStyle/>
                    <a:p>
                      <a:endParaRPr lang="en-US"/>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t>If</a:t>
                      </a:r>
                      <a:r>
                        <a:rPr lang="en-US" sz="1400" baseline="0" dirty="0" smtClean="0"/>
                        <a:t> the code is present in the message an error SHALL NOT be raised. </a:t>
                      </a:r>
                      <a:r>
                        <a:rPr lang="en-US" sz="1400" baseline="0" dirty="0" smtClean="0">
                          <a:solidFill>
                            <a:srgbClr val="FF0000"/>
                          </a:solidFill>
                        </a:rPr>
                        <a:t>*</a:t>
                      </a:r>
                      <a:endParaRPr lang="en-US" sz="1400" dirty="0" smtClean="0">
                        <a:solidFill>
                          <a:srgbClr val="FF0000"/>
                        </a:solidFill>
                      </a:endParaRPr>
                    </a:p>
                  </a:txBody>
                  <a:tcPr/>
                </a:tc>
              </a:tr>
              <a:tr h="123613">
                <a:tc rowSpan="3">
                  <a:txBody>
                    <a:bodyPr/>
                    <a:lstStyle/>
                    <a:p>
                      <a:r>
                        <a:rPr lang="en-US" sz="1400" dirty="0" smtClean="0"/>
                        <a:t>E</a:t>
                      </a:r>
                      <a:endParaRPr lang="en-US" sz="1400" dirty="0"/>
                    </a:p>
                  </a:txBody>
                  <a:tcPr/>
                </a:tc>
                <a:tc rowSpan="3">
                  <a:txBody>
                    <a:bodyPr/>
                    <a:lstStyle/>
                    <a:p>
                      <a:r>
                        <a:rPr lang="en-US" sz="1400" dirty="0" smtClean="0"/>
                        <a:t>Excluded</a:t>
                      </a:r>
                      <a:endParaRPr lang="en-US" sz="14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t>The code SHALL NOT be supported.</a:t>
                      </a:r>
                    </a:p>
                  </a:txBody>
                  <a:tcPr/>
                </a:tc>
              </a:tr>
              <a:tr h="242147">
                <a:tc vMerge="1">
                  <a:txBody>
                    <a:bodyPr/>
                    <a:lstStyle/>
                    <a:p>
                      <a:endParaRPr lang="en-US"/>
                    </a:p>
                  </a:txBody>
                  <a:tcPr/>
                </a:tc>
                <a:tc vMerge="1">
                  <a:txBody>
                    <a:bodyPr/>
                    <a:lstStyle/>
                    <a:p>
                      <a:endParaRPr lang="en-US"/>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bg1"/>
                          </a:solidFill>
                        </a:rPr>
                        <a:t>Conformance</a:t>
                      </a:r>
                      <a:r>
                        <a:rPr lang="en-US" sz="1400" b="1" baseline="0" dirty="0" smtClean="0">
                          <a:solidFill>
                            <a:schemeClr val="bg1"/>
                          </a:solidFill>
                        </a:rPr>
                        <a:t> </a:t>
                      </a:r>
                      <a:r>
                        <a:rPr lang="en-US" sz="1400" b="1" dirty="0" smtClean="0">
                          <a:solidFill>
                            <a:schemeClr val="bg1"/>
                          </a:solidFill>
                        </a:rPr>
                        <a:t>Assessment</a:t>
                      </a:r>
                    </a:p>
                  </a:txBody>
                  <a:tcPr>
                    <a:solidFill>
                      <a:schemeClr val="tx1"/>
                    </a:solidFill>
                  </a:tcPr>
                </a:tc>
              </a:tr>
              <a:tr h="123613">
                <a:tc vMerge="1">
                  <a:txBody>
                    <a:bodyPr/>
                    <a:lstStyle/>
                    <a:p>
                      <a:endParaRPr lang="en-US"/>
                    </a:p>
                  </a:txBody>
                  <a:tcPr/>
                </a:tc>
                <a:tc vMerge="1">
                  <a:txBody>
                    <a:bodyPr/>
                    <a:lstStyle/>
                    <a:p>
                      <a:endParaRPr lang="en-US"/>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t>The</a:t>
                      </a:r>
                      <a:r>
                        <a:rPr lang="en-US" sz="1400" baseline="0" dirty="0" smtClean="0"/>
                        <a:t> system SHALL NOT support the code. If the code is present an error SHALL be raised.</a:t>
                      </a:r>
                      <a:endParaRPr lang="en-US" sz="1400" dirty="0" smtClean="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318503138"/>
              </p:ext>
            </p:extLst>
          </p:nvPr>
        </p:nvGraphicFramePr>
        <p:xfrm>
          <a:off x="152400" y="4800600"/>
          <a:ext cx="4419600" cy="1051560"/>
        </p:xfrm>
        <a:graphic>
          <a:graphicData uri="http://schemas.openxmlformats.org/drawingml/2006/table">
            <a:tbl>
              <a:tblPr firstRow="1" bandRow="1">
                <a:tableStyleId>{00A15C55-8517-42AA-B614-E9B94910E393}</a:tableStyleId>
              </a:tblPr>
              <a:tblGrid>
                <a:gridCol w="1041400"/>
                <a:gridCol w="3378200"/>
              </a:tblGrid>
              <a:tr h="274320">
                <a:tc>
                  <a:txBody>
                    <a:bodyPr/>
                    <a:lstStyle/>
                    <a:p>
                      <a:r>
                        <a:rPr lang="en-US" sz="1100" dirty="0" smtClean="0"/>
                        <a:t>Base Usage</a:t>
                      </a:r>
                      <a:endParaRPr lang="en-US" sz="1100" dirty="0"/>
                    </a:p>
                  </a:txBody>
                  <a:tcPr/>
                </a:tc>
                <a:tc>
                  <a:txBody>
                    <a:bodyPr/>
                    <a:lstStyle/>
                    <a:p>
                      <a:r>
                        <a:rPr lang="en-US" sz="1100" dirty="0" smtClean="0"/>
                        <a:t>Allowable</a:t>
                      </a:r>
                      <a:r>
                        <a:rPr lang="en-US" sz="1100" baseline="0" dirty="0" smtClean="0"/>
                        <a:t> Usage in Derived Profile</a:t>
                      </a:r>
                      <a:endParaRPr lang="en-US" sz="1100" dirty="0"/>
                    </a:p>
                  </a:txBody>
                  <a:tcPr/>
                </a:tc>
              </a:tr>
              <a:tr h="243840">
                <a:tc>
                  <a:txBody>
                    <a:bodyPr/>
                    <a:lstStyle/>
                    <a:p>
                      <a:r>
                        <a:rPr lang="en-US" sz="1100" dirty="0" smtClean="0"/>
                        <a:t>R</a:t>
                      </a:r>
                      <a:endParaRPr lang="en-US" sz="1100" dirty="0"/>
                    </a:p>
                  </a:txBody>
                  <a:tcPr/>
                </a:tc>
                <a:tc>
                  <a:txBody>
                    <a:bodyPr/>
                    <a:lstStyle/>
                    <a:p>
                      <a:r>
                        <a:rPr lang="en-US" sz="1100" dirty="0" smtClean="0"/>
                        <a:t>R</a:t>
                      </a:r>
                      <a:endParaRPr lang="en-US" sz="1100" dirty="0"/>
                    </a:p>
                  </a:txBody>
                  <a:tcPr/>
                </a:tc>
              </a:tr>
              <a:tr h="137160">
                <a:tc>
                  <a:txBody>
                    <a:bodyPr/>
                    <a:lstStyle/>
                    <a:p>
                      <a:r>
                        <a:rPr lang="en-US" sz="1100" dirty="0" smtClean="0"/>
                        <a:t>A</a:t>
                      </a:r>
                      <a:endParaRPr lang="en-US" sz="1100" dirty="0"/>
                    </a:p>
                  </a:txBody>
                  <a:tcPr/>
                </a:tc>
                <a:tc>
                  <a:txBody>
                    <a:bodyPr/>
                    <a:lstStyle/>
                    <a:p>
                      <a:r>
                        <a:rPr lang="en-US" sz="1100" dirty="0" smtClean="0">
                          <a:solidFill>
                            <a:schemeClr val="dk1"/>
                          </a:solidFill>
                        </a:rPr>
                        <a:t>R, P**,</a:t>
                      </a:r>
                      <a:r>
                        <a:rPr lang="en-US" sz="1100" baseline="0" dirty="0" smtClean="0">
                          <a:solidFill>
                            <a:schemeClr val="dk1"/>
                          </a:solidFill>
                        </a:rPr>
                        <a:t> E (**Not permitted in implementation profile)</a:t>
                      </a:r>
                      <a:endParaRPr lang="en-US" sz="1100" dirty="0">
                        <a:solidFill>
                          <a:srgbClr val="FF0000"/>
                        </a:solidFill>
                      </a:endParaRPr>
                    </a:p>
                  </a:txBody>
                  <a:tcPr/>
                </a:tc>
              </a:tr>
              <a:tr h="137160">
                <a:tc>
                  <a:txBody>
                    <a:bodyPr/>
                    <a:lstStyle/>
                    <a:p>
                      <a:r>
                        <a:rPr lang="en-US" sz="1100" dirty="0" smtClean="0"/>
                        <a:t>E</a:t>
                      </a:r>
                      <a:endParaRPr lang="en-US" sz="1100" dirty="0"/>
                    </a:p>
                  </a:txBody>
                  <a:tcPr/>
                </a:tc>
                <a:tc>
                  <a:txBody>
                    <a:bodyPr/>
                    <a:lstStyle/>
                    <a:p>
                      <a:r>
                        <a:rPr lang="en-US" sz="1100" dirty="0" smtClean="0"/>
                        <a:t>E</a:t>
                      </a:r>
                      <a:endParaRPr lang="en-US" sz="1100" dirty="0"/>
                    </a:p>
                  </a:txBody>
                  <a:tcPr/>
                </a:tc>
              </a:tr>
            </a:tbl>
          </a:graphicData>
        </a:graphic>
      </p:graphicFrame>
      <p:sp>
        <p:nvSpPr>
          <p:cNvPr id="4" name="TextBox 3"/>
          <p:cNvSpPr txBox="1"/>
          <p:nvPr/>
        </p:nvSpPr>
        <p:spPr>
          <a:xfrm>
            <a:off x="4724400" y="4800600"/>
            <a:ext cx="4191000" cy="1169551"/>
          </a:xfrm>
          <a:prstGeom prst="rect">
            <a:avLst/>
          </a:prstGeom>
          <a:noFill/>
        </p:spPr>
        <p:txBody>
          <a:bodyPr wrap="square" rtlCol="0">
            <a:spAutoFit/>
          </a:bodyPr>
          <a:lstStyle/>
          <a:p>
            <a:r>
              <a:rPr lang="en-US" sz="1000" dirty="0" smtClean="0">
                <a:solidFill>
                  <a:srgbClr val="FF0000"/>
                </a:solidFill>
              </a:rPr>
              <a:t>*</a:t>
            </a:r>
            <a:r>
              <a:rPr lang="en-US" sz="1000" dirty="0" smtClean="0"/>
              <a:t> Our testing perspective here is at the constrainable profile level, however, we are testing an implementation that may have decided to support the permitted code (based on the requirements in a derived profile). Therefore, if we see the code we can’t make a definitive determination. The same principle applies to value sets that are open and don’t explicitly mark codes with permitted usage. For closed we rule out all not in the R, P, or E set. </a:t>
            </a:r>
            <a:endParaRPr lang="en-US" sz="1000" dirty="0"/>
          </a:p>
        </p:txBody>
      </p:sp>
      <p:sp>
        <p:nvSpPr>
          <p:cNvPr id="5" name="TextBox 4"/>
          <p:cNvSpPr txBox="1"/>
          <p:nvPr/>
        </p:nvSpPr>
        <p:spPr>
          <a:xfrm>
            <a:off x="6172200" y="0"/>
            <a:ext cx="2895600" cy="707886"/>
          </a:xfrm>
          <a:prstGeom prst="rect">
            <a:avLst/>
          </a:prstGeom>
          <a:noFill/>
        </p:spPr>
        <p:txBody>
          <a:bodyPr wrap="square" rtlCol="0">
            <a:spAutoFit/>
          </a:bodyPr>
          <a:lstStyle/>
          <a:p>
            <a:r>
              <a:rPr lang="en-US" sz="1000" dirty="0" smtClean="0">
                <a:solidFill>
                  <a:srgbClr val="FF0000"/>
                </a:solidFill>
              </a:rPr>
              <a:t>Need to indicate that R for the receiver is just a capability. Not that it is a must requirement that the sender every provide. This is different then R for message elements.</a:t>
            </a:r>
            <a:endParaRPr lang="en-US" sz="1000" dirty="0">
              <a:solidFill>
                <a:srgbClr val="FF0000"/>
              </a:solidFill>
            </a:endParaRPr>
          </a:p>
        </p:txBody>
      </p:sp>
      <p:sp>
        <p:nvSpPr>
          <p:cNvPr id="7" name="TextBox 6"/>
          <p:cNvSpPr txBox="1"/>
          <p:nvPr/>
        </p:nvSpPr>
        <p:spPr>
          <a:xfrm>
            <a:off x="33867" y="33179"/>
            <a:ext cx="6019800" cy="246221"/>
          </a:xfrm>
          <a:prstGeom prst="rect">
            <a:avLst/>
          </a:prstGeom>
          <a:noFill/>
        </p:spPr>
        <p:txBody>
          <a:bodyPr wrap="square" rtlCol="0">
            <a:spAutoFit/>
          </a:bodyPr>
          <a:lstStyle/>
          <a:p>
            <a:r>
              <a:rPr lang="en-US" sz="1000" dirty="0" smtClean="0">
                <a:solidFill>
                  <a:srgbClr val="FF0000"/>
                </a:solidFill>
              </a:rPr>
              <a:t>This is for conformance testing; need to have table indicating requirements for sender/receiver.</a:t>
            </a:r>
            <a:endParaRPr lang="en-US" sz="1000" dirty="0">
              <a:solidFill>
                <a:srgbClr val="FF0000"/>
              </a:solidFill>
            </a:endParaRPr>
          </a:p>
        </p:txBody>
      </p:sp>
    </p:spTree>
    <p:extLst>
      <p:ext uri="{BB962C8B-B14F-4D97-AF65-F5344CB8AC3E}">
        <p14:creationId xmlns:p14="http://schemas.microsoft.com/office/powerpoint/2010/main" val="21443970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9400"/>
            <a:ext cx="8686800" cy="461665"/>
          </a:xfrm>
        </p:spPr>
        <p:txBody>
          <a:bodyPr/>
          <a:lstStyle/>
          <a:p>
            <a:r>
              <a:rPr lang="en-US" dirty="0" smtClean="0"/>
              <a:t>Considerations for Value Set Specification and Implementation</a:t>
            </a:r>
            <a:endParaRPr lang="en-US" dirty="0"/>
          </a:p>
        </p:txBody>
      </p:sp>
      <p:sp>
        <p:nvSpPr>
          <p:cNvPr id="3" name="Content Placeholder 2"/>
          <p:cNvSpPr>
            <a:spLocks noGrp="1"/>
          </p:cNvSpPr>
          <p:nvPr>
            <p:ph idx="1"/>
          </p:nvPr>
        </p:nvSpPr>
        <p:spPr/>
        <p:txBody>
          <a:bodyPr/>
          <a:lstStyle/>
          <a:p>
            <a:r>
              <a:rPr lang="en-US" dirty="0" smtClean="0"/>
              <a:t>Value Set Binding</a:t>
            </a:r>
          </a:p>
          <a:p>
            <a:r>
              <a:rPr lang="en-US" dirty="0" smtClean="0"/>
              <a:t>Value Set Binding Strength</a:t>
            </a:r>
          </a:p>
          <a:p>
            <a:r>
              <a:rPr lang="en-US" dirty="0" smtClean="0"/>
              <a:t>Value Set Binding Location</a:t>
            </a:r>
          </a:p>
          <a:p>
            <a:r>
              <a:rPr lang="en-US" dirty="0" smtClean="0"/>
              <a:t>Value Set Definition</a:t>
            </a:r>
          </a:p>
          <a:p>
            <a:pPr lvl="1"/>
            <a:r>
              <a:rPr lang="en-US" dirty="0" smtClean="0"/>
              <a:t>Value</a:t>
            </a:r>
          </a:p>
          <a:p>
            <a:pPr lvl="1"/>
            <a:r>
              <a:rPr lang="en-US" dirty="0" smtClean="0"/>
              <a:t>Value Usage</a:t>
            </a:r>
          </a:p>
          <a:p>
            <a:pPr lvl="1"/>
            <a:r>
              <a:rPr lang="en-US" dirty="0" smtClean="0"/>
              <a:t>Extensibility</a:t>
            </a:r>
          </a:p>
          <a:p>
            <a:pPr lvl="1"/>
            <a:r>
              <a:rPr lang="en-US" dirty="0" smtClean="0"/>
              <a:t>Stability</a:t>
            </a:r>
          </a:p>
          <a:p>
            <a:pPr lvl="1"/>
            <a:r>
              <a:rPr lang="en-US" dirty="0" smtClean="0"/>
              <a:t>Content Definition</a:t>
            </a:r>
          </a:p>
          <a:p>
            <a:pPr lvl="1"/>
            <a:r>
              <a:rPr lang="en-US" dirty="0" smtClean="0"/>
              <a:t>Other metadata (related to identification but do not affect requirements)</a:t>
            </a:r>
          </a:p>
          <a:p>
            <a:r>
              <a:rPr lang="en-US" dirty="0" smtClean="0"/>
              <a:t>Value Set Composition</a:t>
            </a:r>
          </a:p>
          <a:p>
            <a:r>
              <a:rPr lang="en-US" dirty="0" smtClean="0"/>
              <a:t>Profile Type</a:t>
            </a:r>
          </a:p>
          <a:p>
            <a:r>
              <a:rPr lang="en-US" dirty="0" smtClean="0"/>
              <a:t>Relationship to Data Type Definitions</a:t>
            </a:r>
          </a:p>
          <a:p>
            <a:r>
              <a:rPr lang="en-US" dirty="0" smtClean="0">
                <a:solidFill>
                  <a:srgbClr val="0070C0"/>
                </a:solidFill>
              </a:rPr>
              <a:t>The above factors lead to many conformance implications</a:t>
            </a:r>
          </a:p>
        </p:txBody>
      </p:sp>
    </p:spTree>
    <p:extLst>
      <p:ext uri="{BB962C8B-B14F-4D97-AF65-F5344CB8AC3E}">
        <p14:creationId xmlns:p14="http://schemas.microsoft.com/office/powerpoint/2010/main" val="6416073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Extensibility Implications for Unspecified Codes</a:t>
            </a:r>
            <a:endParaRPr lang="en-US" dirty="0"/>
          </a:p>
        </p:txBody>
      </p:sp>
      <p:sp>
        <p:nvSpPr>
          <p:cNvPr id="3" name="Content Placeholder 2"/>
          <p:cNvSpPr>
            <a:spLocks noGrp="1"/>
          </p:cNvSpPr>
          <p:nvPr>
            <p:ph idx="1"/>
          </p:nvPr>
        </p:nvSpPr>
        <p:spPr/>
        <p:txBody>
          <a:bodyPr/>
          <a:lstStyle/>
          <a:p>
            <a:r>
              <a:rPr lang="en-US" dirty="0" smtClean="0"/>
              <a:t>Open</a:t>
            </a:r>
          </a:p>
          <a:p>
            <a:pPr lvl="1"/>
            <a:r>
              <a:rPr lang="en-US" dirty="0" smtClean="0"/>
              <a:t>All codes not explicitly specified with a usage code default to P-Permitted</a:t>
            </a:r>
          </a:p>
          <a:p>
            <a:pPr lvl="1"/>
            <a:r>
              <a:rPr lang="en-US" dirty="0"/>
              <a:t>i.e., codes in a code system and not explicitly specified in the value set and all potential local codes</a:t>
            </a:r>
          </a:p>
          <a:p>
            <a:r>
              <a:rPr lang="en-US" dirty="0" smtClean="0"/>
              <a:t>Closed</a:t>
            </a:r>
          </a:p>
          <a:p>
            <a:pPr lvl="1"/>
            <a:r>
              <a:rPr lang="en-US" dirty="0"/>
              <a:t>All codes not explicitly specified with a usage code default to </a:t>
            </a:r>
            <a:r>
              <a:rPr lang="en-US" dirty="0" smtClean="0"/>
              <a:t>E-Excluded</a:t>
            </a:r>
          </a:p>
          <a:p>
            <a:pPr lvl="1"/>
            <a:r>
              <a:rPr lang="en-US" dirty="0"/>
              <a:t>i.e., </a:t>
            </a:r>
            <a:r>
              <a:rPr lang="en-US" dirty="0" smtClean="0"/>
              <a:t>codes in a code system and not </a:t>
            </a:r>
            <a:r>
              <a:rPr lang="en-US" dirty="0"/>
              <a:t>explicitly specified in the </a:t>
            </a:r>
            <a:r>
              <a:rPr lang="en-US" dirty="0" smtClean="0"/>
              <a:t>value set </a:t>
            </a:r>
            <a:r>
              <a:rPr lang="en-US" dirty="0"/>
              <a:t>and all potential local </a:t>
            </a:r>
            <a:r>
              <a:rPr lang="en-US" dirty="0" smtClean="0"/>
              <a:t>codes</a:t>
            </a:r>
          </a:p>
          <a:p>
            <a:pPr lvl="1"/>
            <a:r>
              <a:rPr lang="en-US" dirty="0" smtClean="0"/>
              <a:t>P usage is allowed in a closed value set; the value set is extendable in this sense (but in a fully closed-pre-defined manner)</a:t>
            </a:r>
            <a:endParaRPr lang="en-US" dirty="0"/>
          </a:p>
        </p:txBody>
      </p:sp>
    </p:spTree>
    <p:extLst>
      <p:ext uri="{BB962C8B-B14F-4D97-AF65-F5344CB8AC3E}">
        <p14:creationId xmlns:p14="http://schemas.microsoft.com/office/powerpoint/2010/main" val="2163114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4" y="279400"/>
            <a:ext cx="8562975" cy="461665"/>
          </a:xfrm>
        </p:spPr>
        <p:txBody>
          <a:bodyPr/>
          <a:lstStyle/>
          <a:p>
            <a:r>
              <a:rPr lang="en-US" dirty="0" smtClean="0"/>
              <a:t>5) Handling Coded with Exceptions &amp; Code with No Exception</a:t>
            </a:r>
            <a:endParaRPr lang="en-US" dirty="0"/>
          </a:p>
        </p:txBody>
      </p:sp>
      <p:sp>
        <p:nvSpPr>
          <p:cNvPr id="3" name="Content Placeholder 2"/>
          <p:cNvSpPr>
            <a:spLocks noGrp="1"/>
          </p:cNvSpPr>
          <p:nvPr>
            <p:ph idx="1"/>
          </p:nvPr>
        </p:nvSpPr>
        <p:spPr>
          <a:xfrm>
            <a:off x="228601" y="762000"/>
            <a:ext cx="8686800" cy="5562600"/>
          </a:xfrm>
        </p:spPr>
        <p:txBody>
          <a:bodyPr>
            <a:normAutofit fontScale="92500" lnSpcReduction="20000"/>
          </a:bodyPr>
          <a:lstStyle/>
          <a:p>
            <a:r>
              <a:rPr lang="en-US" dirty="0" smtClean="0"/>
              <a:t>Coded with/without exceptions is an orthogonal concept to value set binding strength and specification (i.e., it is another dimension)</a:t>
            </a:r>
          </a:p>
          <a:p>
            <a:r>
              <a:rPr lang="en-US" dirty="0" smtClean="0"/>
              <a:t>In the base HL7 standard this concept is captured in the data type declaration</a:t>
            </a:r>
          </a:p>
          <a:p>
            <a:pPr lvl="1"/>
            <a:r>
              <a:rPr lang="en-US" dirty="0" smtClean="0"/>
              <a:t>CNE – coded with no exception (A code is always required)</a:t>
            </a:r>
          </a:p>
          <a:p>
            <a:pPr lvl="1"/>
            <a:r>
              <a:rPr lang="en-US" dirty="0" smtClean="0"/>
              <a:t>CWE – coded with exception (If the concept wanting to be expressed doesn’t exist in the value set then text can be sent in lieu of)</a:t>
            </a:r>
          </a:p>
          <a:p>
            <a:pPr lvl="2"/>
            <a:r>
              <a:rPr lang="en-US" dirty="0" smtClean="0"/>
              <a:t>It does not mean that a local code can be sent (upon agreement, the value set could be extended)</a:t>
            </a:r>
          </a:p>
          <a:p>
            <a:r>
              <a:rPr lang="en-US" dirty="0" smtClean="0">
                <a:solidFill>
                  <a:srgbClr val="FF0000"/>
                </a:solidFill>
              </a:rPr>
              <a:t>Issue: </a:t>
            </a:r>
            <a:r>
              <a:rPr lang="en-US" dirty="0" smtClean="0"/>
              <a:t>Current specifications often override the intent of the data type since authors want to further constrain the requirements (i.e., a CWE data type flavor requires CWE.1), thus making the implications of the CWE data type meaningless and confusing (i.e., it is now a CNE)</a:t>
            </a:r>
          </a:p>
          <a:p>
            <a:r>
              <a:rPr lang="en-US" dirty="0" smtClean="0">
                <a:solidFill>
                  <a:srgbClr val="FF0000"/>
                </a:solidFill>
              </a:rPr>
              <a:t>Issue: </a:t>
            </a:r>
            <a:r>
              <a:rPr lang="en-US" dirty="0" smtClean="0"/>
              <a:t>Data type definitions requirements are co-mingled with conformance/binding/code strength requirements (not a good idea)</a:t>
            </a:r>
          </a:p>
          <a:p>
            <a:r>
              <a:rPr lang="en-US" dirty="0" smtClean="0">
                <a:solidFill>
                  <a:srgbClr val="FF0000"/>
                </a:solidFill>
              </a:rPr>
              <a:t>Issue: </a:t>
            </a:r>
            <a:r>
              <a:rPr lang="en-US" dirty="0" smtClean="0"/>
              <a:t>There is no guidance for constraining a data type (i.e., can a CWE be constrained to a CNE; such guidance is not in the base standard or the conformance chapter)—not saying that it should be</a:t>
            </a:r>
          </a:p>
          <a:p>
            <a:r>
              <a:rPr lang="en-US" dirty="0" smtClean="0"/>
              <a:t>The concept of CNE and CWE data type should disappear (or effectively disappear with the proposed specification presented here)</a:t>
            </a:r>
          </a:p>
          <a:p>
            <a:r>
              <a:rPr lang="en-US" dirty="0" smtClean="0"/>
              <a:t>Simple and Complex Coded Element definitions are sufficient</a:t>
            </a:r>
            <a:endParaRPr lang="en-US" dirty="0"/>
          </a:p>
        </p:txBody>
      </p:sp>
    </p:spTree>
    <p:extLst>
      <p:ext uri="{BB962C8B-B14F-4D97-AF65-F5344CB8AC3E}">
        <p14:creationId xmlns:p14="http://schemas.microsoft.com/office/powerpoint/2010/main" val="14583959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4" y="279400"/>
            <a:ext cx="8486775" cy="461665"/>
          </a:xfrm>
        </p:spPr>
        <p:txBody>
          <a:bodyPr/>
          <a:lstStyle/>
          <a:p>
            <a:r>
              <a:rPr lang="en-US" dirty="0" smtClean="0"/>
              <a:t>Justification for Overriding CWE and CNE Standard Definitions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a:t>CNE and CWE are not </a:t>
            </a:r>
            <a:r>
              <a:rPr lang="en-US" dirty="0" smtClean="0"/>
              <a:t>“rich” enough to cover the potential constraints an IG Authors want to place on value sets</a:t>
            </a:r>
          </a:p>
          <a:p>
            <a:pPr lvl="1"/>
            <a:r>
              <a:rPr lang="en-US" dirty="0" smtClean="0"/>
              <a:t>We may want a combination of points 1, 2, and 3 below.</a:t>
            </a:r>
          </a:p>
          <a:p>
            <a:pPr lvl="1"/>
            <a:r>
              <a:rPr lang="en-US" dirty="0" smtClean="0"/>
              <a:t>In cases where the base standard is CWE but we want the data type to be CNE or something close to the CNE data type. No formal mechanism to make CWE </a:t>
            </a:r>
            <a:r>
              <a:rPr lang="en-US" dirty="0" smtClean="0">
                <a:sym typeface="Wingdings" panose="05000000000000000000" pitchFamily="2" charset="2"/>
              </a:rPr>
              <a:t> CNE.</a:t>
            </a:r>
            <a:endParaRPr lang="en-US" dirty="0" smtClean="0"/>
          </a:p>
          <a:p>
            <a:r>
              <a:rPr lang="en-US" dirty="0"/>
              <a:t>From HL7 </a:t>
            </a:r>
            <a:r>
              <a:rPr lang="en-US" dirty="0" smtClean="0"/>
              <a:t>V2.5.1 (Section 2.5.3.6)</a:t>
            </a:r>
            <a:endParaRPr lang="en-US" dirty="0"/>
          </a:p>
          <a:p>
            <a:pPr lvl="1"/>
            <a:r>
              <a:rPr lang="en-US" dirty="0"/>
              <a:t>The data type for the field will be CWE if 1) other tables are allowed in the field </a:t>
            </a:r>
            <a:r>
              <a:rPr lang="en-US" b="1" dirty="0"/>
              <a:t>or</a:t>
            </a:r>
            <a:r>
              <a:rPr lang="en-US" dirty="0"/>
              <a:t> 2) the external table may be locally extended </a:t>
            </a:r>
            <a:r>
              <a:rPr lang="en-US" b="1" dirty="0"/>
              <a:t>or</a:t>
            </a:r>
            <a:r>
              <a:rPr lang="en-US" dirty="0"/>
              <a:t> 3) when the code may be replaced by local text.</a:t>
            </a:r>
          </a:p>
          <a:p>
            <a:pPr lvl="1"/>
            <a:r>
              <a:rPr lang="en-US" dirty="0"/>
              <a:t>The data type for the field will be CNE if 1) no other table is allowed in the field </a:t>
            </a:r>
            <a:r>
              <a:rPr lang="en-US" b="1" dirty="0"/>
              <a:t>and</a:t>
            </a:r>
            <a:r>
              <a:rPr lang="en-US" dirty="0"/>
              <a:t> 2) the external table may </a:t>
            </a:r>
            <a:r>
              <a:rPr lang="en-US" b="1" dirty="0"/>
              <a:t>not</a:t>
            </a:r>
            <a:r>
              <a:rPr lang="en-US" dirty="0"/>
              <a:t> be locally extended </a:t>
            </a:r>
            <a:r>
              <a:rPr lang="en-US" b="1" dirty="0"/>
              <a:t>and</a:t>
            </a:r>
            <a:r>
              <a:rPr lang="en-US" dirty="0"/>
              <a:t> 3) text may not replace the code. A CNE field must have an HL7 defined or external table associated with it. It must be specified in the standard.</a:t>
            </a:r>
          </a:p>
          <a:p>
            <a:r>
              <a:rPr lang="en-US" dirty="0" smtClean="0"/>
              <a:t>The solution is to declared the constraints either in the value set definition or the data type definition</a:t>
            </a:r>
          </a:p>
          <a:p>
            <a:pPr lvl="1"/>
            <a:r>
              <a:rPr lang="en-US" dirty="0" smtClean="0"/>
              <a:t>In essence there should really only be a single complex coded element DT</a:t>
            </a:r>
          </a:p>
          <a:p>
            <a:pPr lvl="1"/>
            <a:r>
              <a:rPr lang="en-US" dirty="0" smtClean="0"/>
              <a:t>For point 1 above, this is covered by the value set definition</a:t>
            </a:r>
          </a:p>
          <a:p>
            <a:pPr lvl="1"/>
            <a:r>
              <a:rPr lang="en-US" dirty="0" smtClean="0"/>
              <a:t>For point 2 above, this is covered by the value set definition (Extensibility)</a:t>
            </a:r>
          </a:p>
          <a:p>
            <a:pPr lvl="1"/>
            <a:r>
              <a:rPr lang="en-US" dirty="0" smtClean="0"/>
              <a:t>For point 3 above, this is covered by the data type definition</a:t>
            </a:r>
          </a:p>
          <a:p>
            <a:pPr lvl="1"/>
            <a:r>
              <a:rPr lang="en-US" smtClean="0"/>
              <a:t>The last </a:t>
            </a:r>
            <a:r>
              <a:rPr lang="en-US" dirty="0" smtClean="0"/>
              <a:t>point (for CNE) is covered by the “binding strength”</a:t>
            </a:r>
            <a:endParaRPr lang="en-US" dirty="0"/>
          </a:p>
        </p:txBody>
      </p:sp>
    </p:spTree>
    <p:extLst>
      <p:ext uri="{BB962C8B-B14F-4D97-AF65-F5344CB8AC3E}">
        <p14:creationId xmlns:p14="http://schemas.microsoft.com/office/powerpoint/2010/main" val="38085037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4" y="279401"/>
            <a:ext cx="8334375" cy="482600"/>
          </a:xfrm>
        </p:spPr>
        <p:txBody>
          <a:bodyPr/>
          <a:lstStyle/>
          <a:p>
            <a:r>
              <a:rPr lang="en-US" dirty="0" smtClean="0"/>
              <a:t>Proposed: Handling Coded-with-Exception (Ex. Version 2.5.1)</a:t>
            </a:r>
            <a:endParaRPr lang="en-US" dirty="0"/>
          </a:p>
        </p:txBody>
      </p:sp>
      <p:sp>
        <p:nvSpPr>
          <p:cNvPr id="3" name="Content Placeholder 2"/>
          <p:cNvSpPr>
            <a:spLocks noGrp="1"/>
          </p:cNvSpPr>
          <p:nvPr>
            <p:ph idx="1"/>
          </p:nvPr>
        </p:nvSpPr>
        <p:spPr>
          <a:xfrm>
            <a:off x="304800" y="762000"/>
            <a:ext cx="8353425" cy="2063750"/>
          </a:xfrm>
        </p:spPr>
        <p:txBody>
          <a:bodyPr/>
          <a:lstStyle/>
          <a:p>
            <a:r>
              <a:rPr lang="en-US" sz="2000" dirty="0" smtClean="0"/>
              <a:t>The data type definitions control whether text can replace a code</a:t>
            </a:r>
          </a:p>
          <a:p>
            <a:r>
              <a:rPr lang="en-US" sz="2000" dirty="0" smtClean="0"/>
              <a:t>CWE.1 can be specified as R to always require a code, and CWE.1 can be set to RE to allow free text in place of the code</a:t>
            </a:r>
          </a:p>
          <a:p>
            <a:r>
              <a:rPr lang="en-US" sz="2000" dirty="0" smtClean="0"/>
              <a:t>Setting CWE.1 to RE indicates that if the concept desired to be expressed is not available in the value set then free text can be sent; if a code does exist the code SHALL be sent</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79371078"/>
              </p:ext>
            </p:extLst>
          </p:nvPr>
        </p:nvGraphicFramePr>
        <p:xfrm>
          <a:off x="228600" y="2971800"/>
          <a:ext cx="8610600" cy="3068320"/>
        </p:xfrm>
        <a:graphic>
          <a:graphicData uri="http://schemas.openxmlformats.org/drawingml/2006/table">
            <a:tbl>
              <a:tblPr/>
              <a:tblGrid>
                <a:gridCol w="520276"/>
                <a:gridCol w="1805876"/>
                <a:gridCol w="498330"/>
                <a:gridCol w="822931"/>
                <a:gridCol w="1221595"/>
                <a:gridCol w="3741592"/>
              </a:tblGrid>
              <a:tr h="228600">
                <a:tc gridSpan="6">
                  <a:txBody>
                    <a:bodyPr/>
                    <a:lstStyle/>
                    <a:p>
                      <a:pPr marL="0" marR="0" algn="ctr">
                        <a:spcBef>
                          <a:spcPts val="0"/>
                        </a:spcBef>
                        <a:spcAft>
                          <a:spcPts val="600"/>
                        </a:spcAft>
                      </a:pPr>
                      <a:r>
                        <a:rPr lang="en-US" sz="1200" b="1" dirty="0">
                          <a:effectLst/>
                          <a:latin typeface="Times New Roman"/>
                          <a:ea typeface="Times New Roman"/>
                        </a:rPr>
                        <a:t>Table 5‑1. Coded with Exceptions − Code Required But May Be Empty (</a:t>
                      </a:r>
                      <a:r>
                        <a:rPr lang="en-US" sz="1200" b="1" dirty="0" smtClean="0">
                          <a:effectLst/>
                          <a:latin typeface="Times New Roman"/>
                          <a:ea typeface="Times New Roman"/>
                        </a:rPr>
                        <a:t>CWE_CRE)</a:t>
                      </a:r>
                      <a:r>
                        <a:rPr lang="en-US" sz="900" b="1" dirty="0">
                          <a:effectLst/>
                          <a:latin typeface="Times New Roman"/>
                          <a:ea typeface="Times New Roman"/>
                        </a:rPr>
                        <a:t> </a:t>
                      </a:r>
                    </a:p>
                  </a:txBody>
                  <a:tcPr marL="36830" marR="3683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28600">
                <a:tc>
                  <a:txBody>
                    <a:bodyPr/>
                    <a:lstStyle/>
                    <a:p>
                      <a:pPr marL="0" marR="0">
                        <a:spcBef>
                          <a:spcPts val="0"/>
                        </a:spcBef>
                        <a:spcAft>
                          <a:spcPts val="0"/>
                        </a:spcAft>
                      </a:pPr>
                      <a:r>
                        <a:rPr lang="en-US" sz="1050">
                          <a:solidFill>
                            <a:srgbClr val="CC0000"/>
                          </a:solidFill>
                          <a:effectLst/>
                          <a:latin typeface="Lucida Sans"/>
                          <a:ea typeface="Times New Roman"/>
                          <a:cs typeface="Times New Roman"/>
                        </a:rPr>
                        <a:t>SEQ</a:t>
                      </a:r>
                    </a:p>
                  </a:txBody>
                  <a:tcPr marL="36830" marR="3683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spcBef>
                          <a:spcPts val="0"/>
                        </a:spcBef>
                        <a:spcAft>
                          <a:spcPts val="0"/>
                        </a:spcAft>
                      </a:pPr>
                      <a:r>
                        <a:rPr lang="en-US" sz="1050">
                          <a:solidFill>
                            <a:srgbClr val="CC0000"/>
                          </a:solidFill>
                          <a:effectLst/>
                          <a:latin typeface="Lucida Sans"/>
                          <a:ea typeface="Times New Roman"/>
                          <a:cs typeface="Times New Roman"/>
                        </a:rPr>
                        <a:t>Component Name</a:t>
                      </a:r>
                    </a:p>
                  </a:txBody>
                  <a:tcPr marL="36830" marR="3683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spcBef>
                          <a:spcPts val="0"/>
                        </a:spcBef>
                        <a:spcAft>
                          <a:spcPts val="0"/>
                        </a:spcAft>
                      </a:pPr>
                      <a:r>
                        <a:rPr lang="en-US" sz="1050">
                          <a:solidFill>
                            <a:srgbClr val="CC0000"/>
                          </a:solidFill>
                          <a:effectLst/>
                          <a:latin typeface="Lucida Sans"/>
                          <a:ea typeface="Times New Roman"/>
                          <a:cs typeface="Times New Roman"/>
                        </a:rPr>
                        <a:t>DT</a:t>
                      </a:r>
                    </a:p>
                  </a:txBody>
                  <a:tcPr marL="36830" marR="3683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spcBef>
                          <a:spcPts val="0"/>
                        </a:spcBef>
                        <a:spcAft>
                          <a:spcPts val="0"/>
                        </a:spcAft>
                      </a:pPr>
                      <a:r>
                        <a:rPr lang="en-US" sz="1050">
                          <a:solidFill>
                            <a:srgbClr val="CC0000"/>
                          </a:solidFill>
                          <a:effectLst/>
                          <a:latin typeface="Lucida Sans"/>
                          <a:ea typeface="Times New Roman"/>
                          <a:cs typeface="Times New Roman"/>
                        </a:rPr>
                        <a:t>Usage</a:t>
                      </a:r>
                    </a:p>
                  </a:txBody>
                  <a:tcPr marL="36830" marR="3683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spcBef>
                          <a:spcPts val="0"/>
                        </a:spcBef>
                        <a:spcAft>
                          <a:spcPts val="0"/>
                        </a:spcAft>
                      </a:pPr>
                      <a:r>
                        <a:rPr lang="en-US" sz="1050">
                          <a:solidFill>
                            <a:srgbClr val="CC0000"/>
                          </a:solidFill>
                          <a:effectLst/>
                          <a:latin typeface="Lucida Sans"/>
                          <a:ea typeface="Times New Roman"/>
                          <a:cs typeface="Times New Roman"/>
                        </a:rPr>
                        <a:t>Value Set</a:t>
                      </a:r>
                    </a:p>
                  </a:txBody>
                  <a:tcPr marL="36830" marR="3683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spcBef>
                          <a:spcPts val="0"/>
                        </a:spcBef>
                        <a:spcAft>
                          <a:spcPts val="0"/>
                        </a:spcAft>
                      </a:pPr>
                      <a:r>
                        <a:rPr lang="en-US" sz="1050">
                          <a:solidFill>
                            <a:srgbClr val="CC0000"/>
                          </a:solidFill>
                          <a:effectLst/>
                          <a:latin typeface="Lucida Sans"/>
                          <a:ea typeface="Times New Roman"/>
                          <a:cs typeface="Times New Roman"/>
                        </a:rPr>
                        <a:t>Comments</a:t>
                      </a:r>
                    </a:p>
                  </a:txBody>
                  <a:tcPr marL="36830" marR="3683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r>
              <a:tr h="0">
                <a:tc>
                  <a:txBody>
                    <a:bodyPr/>
                    <a:lstStyle/>
                    <a:p>
                      <a:pPr marL="0">
                        <a:spcBef>
                          <a:spcPts val="200"/>
                        </a:spcBef>
                        <a:spcAft>
                          <a:spcPts val="200"/>
                        </a:spcAft>
                      </a:pPr>
                      <a:r>
                        <a:rPr lang="en-US" sz="1050" kern="1000">
                          <a:solidFill>
                            <a:srgbClr val="000000"/>
                          </a:solidFill>
                          <a:effectLst/>
                          <a:latin typeface="Arial Narrow"/>
                          <a:ea typeface="Times New Roman"/>
                          <a:cs typeface="Times New Roman"/>
                        </a:rPr>
                        <a:t>1</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a:solidFill>
                            <a:srgbClr val="000000"/>
                          </a:solidFill>
                          <a:effectLst/>
                          <a:latin typeface="Arial Narrow"/>
                          <a:ea typeface="Times New Roman"/>
                          <a:cs typeface="Times New Roman"/>
                        </a:rPr>
                        <a:t>Identifier</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a:solidFill>
                            <a:srgbClr val="000000"/>
                          </a:solidFill>
                          <a:effectLst/>
                          <a:latin typeface="Arial Narrow"/>
                          <a:ea typeface="Times New Roman"/>
                          <a:cs typeface="Times New Roman"/>
                        </a:rPr>
                        <a:t>ST</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RE</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0">
                <a:tc>
                  <a:txBody>
                    <a:bodyPr/>
                    <a:lstStyle/>
                    <a:p>
                      <a:pPr marL="0">
                        <a:spcBef>
                          <a:spcPts val="200"/>
                        </a:spcBef>
                        <a:spcAft>
                          <a:spcPts val="200"/>
                        </a:spcAft>
                      </a:pPr>
                      <a:r>
                        <a:rPr lang="en-US" sz="1050" kern="1000">
                          <a:solidFill>
                            <a:srgbClr val="000000"/>
                          </a:solidFill>
                          <a:effectLst/>
                          <a:latin typeface="Arial Narrow"/>
                          <a:ea typeface="Times New Roman"/>
                          <a:cs typeface="Times New Roman"/>
                        </a:rPr>
                        <a:t>2</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Text</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a:solidFill>
                            <a:srgbClr val="000000"/>
                          </a:solidFill>
                          <a:effectLst/>
                          <a:latin typeface="Arial Narrow"/>
                          <a:ea typeface="Times New Roman"/>
                          <a:cs typeface="Times New Roman"/>
                        </a:rPr>
                        <a:t>ST</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C(R/RE)</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Condition Predicate: If CWE_CRE.1 (Identifier) is not valued</a:t>
                      </a:r>
                    </a:p>
                    <a:p>
                      <a:pPr marL="0">
                        <a:spcBef>
                          <a:spcPts val="200"/>
                        </a:spcBef>
                        <a:spcAft>
                          <a:spcPts val="200"/>
                        </a:spcAft>
                      </a:pPr>
                      <a:r>
                        <a:rPr lang="en-US" sz="1050" kern="1000" dirty="0">
                          <a:solidFill>
                            <a:srgbClr val="000000"/>
                          </a:solidFill>
                          <a:effectLst/>
                          <a:latin typeface="Arial Narrow"/>
                          <a:ea typeface="Times New Roman"/>
                          <a:cs typeface="Times New Roman"/>
                        </a:rPr>
                        <a:t>It is strongly recommended that text be sent to accompany any identifier. When a coded value is not known, the text element (CWE_CRE.2) is used to carry the text, not the original text (CWE_CRE.9) element.</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0">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3</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a:solidFill>
                            <a:srgbClr val="000000"/>
                          </a:solidFill>
                          <a:effectLst/>
                          <a:latin typeface="Arial Narrow"/>
                          <a:ea typeface="Times New Roman"/>
                          <a:cs typeface="Times New Roman"/>
                        </a:rPr>
                        <a:t>Name of Coding System</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a:solidFill>
                            <a:srgbClr val="000000"/>
                          </a:solidFill>
                          <a:effectLst/>
                          <a:latin typeface="Arial Narrow"/>
                          <a:ea typeface="Times New Roman"/>
                          <a:cs typeface="Times New Roman"/>
                        </a:rPr>
                        <a:t>ID</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R</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HL70396</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Indicates the code </a:t>
                      </a:r>
                      <a:r>
                        <a:rPr lang="en-US" sz="1050" kern="1000" dirty="0" smtClean="0">
                          <a:solidFill>
                            <a:srgbClr val="000000"/>
                          </a:solidFill>
                          <a:effectLst/>
                          <a:latin typeface="Arial Narrow"/>
                          <a:ea typeface="Times New Roman"/>
                          <a:cs typeface="Times New Roman"/>
                        </a:rPr>
                        <a:t>system</a:t>
                      </a:r>
                      <a:r>
                        <a:rPr lang="en-US" sz="1050" kern="1000" baseline="0" dirty="0" smtClean="0">
                          <a:solidFill>
                            <a:srgbClr val="000000"/>
                          </a:solidFill>
                          <a:effectLst/>
                          <a:latin typeface="Arial Narrow"/>
                          <a:ea typeface="Times New Roman"/>
                          <a:cs typeface="Times New Roman"/>
                        </a:rPr>
                        <a:t> </a:t>
                      </a:r>
                      <a:r>
                        <a:rPr lang="en-US" sz="1050" kern="1000" dirty="0" smtClean="0">
                          <a:solidFill>
                            <a:srgbClr val="000000"/>
                          </a:solidFill>
                          <a:effectLst/>
                          <a:latin typeface="Arial Narrow"/>
                          <a:ea typeface="Times New Roman"/>
                          <a:cs typeface="Times New Roman"/>
                        </a:rPr>
                        <a:t>for </a:t>
                      </a:r>
                      <a:r>
                        <a:rPr lang="en-US" sz="1050" kern="1000" dirty="0">
                          <a:solidFill>
                            <a:srgbClr val="000000"/>
                          </a:solidFill>
                          <a:effectLst/>
                          <a:latin typeface="Arial Narrow"/>
                          <a:ea typeface="Times New Roman"/>
                          <a:cs typeface="Times New Roman"/>
                        </a:rPr>
                        <a:t>the identifier or the </a:t>
                      </a:r>
                      <a:r>
                        <a:rPr lang="en-US" sz="1050" kern="1000" dirty="0" smtClean="0">
                          <a:solidFill>
                            <a:srgbClr val="000000"/>
                          </a:solidFill>
                          <a:effectLst/>
                          <a:latin typeface="Arial Narrow"/>
                          <a:ea typeface="Times New Roman"/>
                          <a:cs typeface="Times New Roman"/>
                        </a:rPr>
                        <a:t>code system or value set for the text </a:t>
                      </a:r>
                      <a:r>
                        <a:rPr lang="en-US" sz="1050" kern="1000" dirty="0">
                          <a:solidFill>
                            <a:srgbClr val="000000"/>
                          </a:solidFill>
                          <a:effectLst/>
                          <a:latin typeface="Arial Narrow"/>
                          <a:ea typeface="Times New Roman"/>
                          <a:cs typeface="Times New Roman"/>
                        </a:rPr>
                        <a:t>when an identifier is not found for the concept.</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0">
                <a:tc>
                  <a:txBody>
                    <a:bodyPr/>
                    <a:lstStyle/>
                    <a:p>
                      <a:pPr marL="0">
                        <a:spcBef>
                          <a:spcPts val="200"/>
                        </a:spcBef>
                        <a:spcAft>
                          <a:spcPts val="200"/>
                        </a:spcAft>
                      </a:pPr>
                      <a:r>
                        <a:rPr lang="en-US" sz="1050" kern="1000">
                          <a:solidFill>
                            <a:srgbClr val="000000"/>
                          </a:solidFill>
                          <a:effectLst/>
                          <a:latin typeface="Arial Narrow"/>
                          <a:ea typeface="Times New Roman"/>
                          <a:cs typeface="Times New Roman"/>
                        </a:rPr>
                        <a:t>4</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a:solidFill>
                            <a:srgbClr val="000000"/>
                          </a:solidFill>
                          <a:effectLst/>
                          <a:latin typeface="Arial Narrow"/>
                          <a:ea typeface="Times New Roman"/>
                          <a:cs typeface="Times New Roman"/>
                        </a:rPr>
                        <a:t>Alternate Identifier</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a:solidFill>
                            <a:srgbClr val="000000"/>
                          </a:solidFill>
                          <a:effectLst/>
                          <a:latin typeface="Arial Narrow"/>
                          <a:ea typeface="Times New Roman"/>
                          <a:cs typeface="Times New Roman"/>
                        </a:rPr>
                        <a:t>ST</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a:solidFill>
                            <a:srgbClr val="000000"/>
                          </a:solidFill>
                          <a:effectLst/>
                          <a:latin typeface="Arial Narrow"/>
                          <a:ea typeface="Times New Roman"/>
                          <a:cs typeface="Times New Roman"/>
                        </a:rPr>
                        <a:t>O</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0">
                <a:tc>
                  <a:txBody>
                    <a:bodyPr/>
                    <a:lstStyle/>
                    <a:p>
                      <a:pPr marL="0">
                        <a:spcBef>
                          <a:spcPts val="200"/>
                        </a:spcBef>
                        <a:spcAft>
                          <a:spcPts val="200"/>
                        </a:spcAft>
                      </a:pPr>
                      <a:r>
                        <a:rPr lang="en-US" sz="1050" kern="1000">
                          <a:solidFill>
                            <a:srgbClr val="000000"/>
                          </a:solidFill>
                          <a:effectLst/>
                          <a:latin typeface="Arial Narrow"/>
                          <a:ea typeface="Times New Roman"/>
                          <a:cs typeface="Times New Roman"/>
                        </a:rPr>
                        <a:t>5</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a:solidFill>
                            <a:srgbClr val="000000"/>
                          </a:solidFill>
                          <a:effectLst/>
                          <a:latin typeface="Arial Narrow"/>
                          <a:ea typeface="Times New Roman"/>
                          <a:cs typeface="Times New Roman"/>
                        </a:rPr>
                        <a:t>Alternate Text</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a:solidFill>
                            <a:srgbClr val="000000"/>
                          </a:solidFill>
                          <a:effectLst/>
                          <a:latin typeface="Arial Narrow"/>
                          <a:ea typeface="Times New Roman"/>
                          <a:cs typeface="Times New Roman"/>
                        </a:rPr>
                        <a:t>ST</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a:solidFill>
                            <a:srgbClr val="000000"/>
                          </a:solidFill>
                          <a:effectLst/>
                          <a:latin typeface="Arial Narrow"/>
                          <a:ea typeface="Times New Roman"/>
                          <a:cs typeface="Times New Roman"/>
                        </a:rPr>
                        <a:t>O</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0">
                <a:tc>
                  <a:txBody>
                    <a:bodyPr/>
                    <a:lstStyle/>
                    <a:p>
                      <a:pPr marL="0">
                        <a:spcBef>
                          <a:spcPts val="200"/>
                        </a:spcBef>
                        <a:spcAft>
                          <a:spcPts val="200"/>
                        </a:spcAft>
                      </a:pPr>
                      <a:r>
                        <a:rPr lang="en-US" sz="1050" kern="1000">
                          <a:solidFill>
                            <a:srgbClr val="000000"/>
                          </a:solidFill>
                          <a:effectLst/>
                          <a:latin typeface="Arial Narrow"/>
                          <a:ea typeface="Times New Roman"/>
                          <a:cs typeface="Times New Roman"/>
                        </a:rPr>
                        <a:t>6</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a:solidFill>
                            <a:srgbClr val="000000"/>
                          </a:solidFill>
                          <a:effectLst/>
                          <a:latin typeface="Arial Narrow"/>
                          <a:ea typeface="Times New Roman"/>
                          <a:cs typeface="Times New Roman"/>
                        </a:rPr>
                        <a:t>Name of Alternate Coding System</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a:solidFill>
                            <a:srgbClr val="000000"/>
                          </a:solidFill>
                          <a:effectLst/>
                          <a:latin typeface="Arial Narrow"/>
                          <a:ea typeface="Times New Roman"/>
                          <a:cs typeface="Times New Roman"/>
                        </a:rPr>
                        <a:t>ID</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a:solidFill>
                            <a:srgbClr val="000000"/>
                          </a:solidFill>
                          <a:effectLst/>
                          <a:latin typeface="Arial Narrow"/>
                          <a:ea typeface="Times New Roman"/>
                          <a:cs typeface="Times New Roman"/>
                        </a:rPr>
                        <a:t>O</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a:solidFill>
                            <a:srgbClr val="000000"/>
                          </a:solidFill>
                          <a:effectLst/>
                          <a:latin typeface="Arial Narrow"/>
                          <a:ea typeface="Times New Roman"/>
                          <a:cs typeface="Times New Roman"/>
                        </a:rPr>
                        <a:t>HL70396</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0">
                <a:tc>
                  <a:txBody>
                    <a:bodyPr/>
                    <a:lstStyle/>
                    <a:p>
                      <a:pPr marL="0">
                        <a:spcBef>
                          <a:spcPts val="200"/>
                        </a:spcBef>
                        <a:spcAft>
                          <a:spcPts val="200"/>
                        </a:spcAft>
                      </a:pPr>
                      <a:r>
                        <a:rPr lang="en-US" sz="1050" kern="1000">
                          <a:solidFill>
                            <a:srgbClr val="000000"/>
                          </a:solidFill>
                          <a:effectLst/>
                          <a:latin typeface="Arial Narrow"/>
                          <a:ea typeface="Times New Roman"/>
                          <a:cs typeface="Times New Roman"/>
                        </a:rPr>
                        <a:t>7</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a:solidFill>
                            <a:srgbClr val="000000"/>
                          </a:solidFill>
                          <a:effectLst/>
                          <a:latin typeface="Arial Narrow"/>
                          <a:ea typeface="Times New Roman"/>
                          <a:cs typeface="Times New Roman"/>
                        </a:rPr>
                        <a:t>Coding System Version ID</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a:solidFill>
                            <a:srgbClr val="000000"/>
                          </a:solidFill>
                          <a:effectLst/>
                          <a:latin typeface="Arial Narrow"/>
                          <a:ea typeface="Times New Roman"/>
                          <a:cs typeface="Times New Roman"/>
                        </a:rPr>
                        <a:t>O</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0">
                <a:tc>
                  <a:txBody>
                    <a:bodyPr/>
                    <a:lstStyle/>
                    <a:p>
                      <a:pPr marL="0">
                        <a:spcBef>
                          <a:spcPts val="200"/>
                        </a:spcBef>
                        <a:spcAft>
                          <a:spcPts val="200"/>
                        </a:spcAft>
                      </a:pPr>
                      <a:r>
                        <a:rPr lang="en-US" sz="1050" kern="1000">
                          <a:solidFill>
                            <a:srgbClr val="000000"/>
                          </a:solidFill>
                          <a:effectLst/>
                          <a:latin typeface="Arial Narrow"/>
                          <a:ea typeface="Times New Roman"/>
                          <a:cs typeface="Times New Roman"/>
                        </a:rPr>
                        <a:t>8</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de-DE" sz="1050" kern="1000">
                          <a:solidFill>
                            <a:srgbClr val="000000"/>
                          </a:solidFill>
                          <a:effectLst/>
                          <a:latin typeface="Arial Narrow"/>
                          <a:ea typeface="Times New Roman"/>
                          <a:cs typeface="Times New Roman"/>
                        </a:rPr>
                        <a:t>Alternate Coding System Version ID</a:t>
                      </a:r>
                      <a:endParaRPr lang="en-US" sz="1050" kern="1000">
                        <a:solidFill>
                          <a:srgbClr val="000000"/>
                        </a:solidFill>
                        <a:effectLst/>
                        <a:latin typeface="Arial Narrow"/>
                        <a:ea typeface="Times New Roman"/>
                        <a:cs typeface="Times New Roman"/>
                      </a:endParaRP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a:solidFill>
                            <a:srgbClr val="000000"/>
                          </a:solidFill>
                          <a:effectLst/>
                          <a:latin typeface="Arial Narrow"/>
                          <a:ea typeface="Times New Roman"/>
                          <a:cs typeface="Times New Roman"/>
                        </a:rPr>
                        <a:t>O</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0">
                <a:tc>
                  <a:txBody>
                    <a:bodyPr/>
                    <a:lstStyle/>
                    <a:p>
                      <a:pPr marL="0">
                        <a:spcBef>
                          <a:spcPts val="200"/>
                        </a:spcBef>
                        <a:spcAft>
                          <a:spcPts val="200"/>
                        </a:spcAft>
                      </a:pPr>
                      <a:r>
                        <a:rPr lang="en-US" sz="1050" kern="1000">
                          <a:solidFill>
                            <a:srgbClr val="000000"/>
                          </a:solidFill>
                          <a:effectLst/>
                          <a:latin typeface="Arial Narrow"/>
                          <a:ea typeface="Times New Roman"/>
                          <a:cs typeface="Times New Roman"/>
                        </a:rPr>
                        <a:t>9</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a:solidFill>
                            <a:srgbClr val="000000"/>
                          </a:solidFill>
                          <a:effectLst/>
                          <a:latin typeface="Arial Narrow"/>
                          <a:ea typeface="Times New Roman"/>
                          <a:cs typeface="Times New Roman"/>
                        </a:rPr>
                        <a:t>Original Text</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a:solidFill>
                            <a:srgbClr val="000000"/>
                          </a:solidFill>
                          <a:effectLst/>
                          <a:latin typeface="Arial Narrow"/>
                          <a:ea typeface="Times New Roman"/>
                          <a:cs typeface="Times New Roman"/>
                        </a:rPr>
                        <a:t>ST</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a:solidFill>
                            <a:srgbClr val="000000"/>
                          </a:solidFill>
                          <a:effectLst/>
                          <a:latin typeface="Arial Narrow"/>
                          <a:ea typeface="Times New Roman"/>
                          <a:cs typeface="Times New Roman"/>
                        </a:rPr>
                        <a:t>RE</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Original Text is used to convey the text that was the basis for </a:t>
                      </a:r>
                      <a:r>
                        <a:rPr lang="en-US" sz="1050" kern="1000" dirty="0" smtClean="0">
                          <a:solidFill>
                            <a:srgbClr val="000000"/>
                          </a:solidFill>
                          <a:effectLst/>
                          <a:latin typeface="Arial Narrow"/>
                          <a:ea typeface="Times New Roman"/>
                          <a:cs typeface="Times New Roman"/>
                        </a:rPr>
                        <a:t>coding</a:t>
                      </a:r>
                      <a:r>
                        <a:rPr lang="en-US" sz="1050" kern="1000" baseline="0" dirty="0" smtClean="0">
                          <a:solidFill>
                            <a:srgbClr val="000000"/>
                          </a:solidFill>
                          <a:effectLst/>
                          <a:latin typeface="Arial Narrow"/>
                          <a:ea typeface="Times New Roman"/>
                          <a:cs typeface="Times New Roman"/>
                        </a:rPr>
                        <a:t> (CWE.1, CWE.4) or text (CWE.2, CWE.5)</a:t>
                      </a:r>
                      <a:endParaRPr lang="en-US" sz="1050" kern="1000" dirty="0">
                        <a:solidFill>
                          <a:srgbClr val="000000"/>
                        </a:solidFill>
                        <a:effectLst/>
                        <a:latin typeface="Arial Narrow"/>
                        <a:ea typeface="Times New Roman"/>
                        <a:cs typeface="Times New Roman"/>
                      </a:endParaRP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0">
                <a:tc gridSpan="6">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All other elements </a:t>
                      </a:r>
                      <a:r>
                        <a:rPr lang="en-US" sz="1050" kern="1000" dirty="0" smtClean="0">
                          <a:solidFill>
                            <a:srgbClr val="000000"/>
                          </a:solidFill>
                          <a:effectLst/>
                          <a:latin typeface="Arial Narrow"/>
                          <a:ea typeface="Times New Roman"/>
                          <a:cs typeface="Times New Roman"/>
                        </a:rPr>
                        <a:t>optional (in 2.7 and beyond, note 2.6 and 2.7 are different</a:t>
                      </a:r>
                      <a:r>
                        <a:rPr lang="en-US" sz="1050" kern="1000" baseline="0" dirty="0" smtClean="0">
                          <a:solidFill>
                            <a:srgbClr val="000000"/>
                          </a:solidFill>
                          <a:effectLst/>
                          <a:latin typeface="Arial Narrow"/>
                          <a:ea typeface="Times New Roman"/>
                          <a:cs typeface="Times New Roman"/>
                        </a:rPr>
                        <a:t> than 2.5.1 and prior)</a:t>
                      </a:r>
                      <a:endParaRPr lang="en-US" sz="1050" kern="1000" dirty="0">
                        <a:solidFill>
                          <a:srgbClr val="000000"/>
                        </a:solidFill>
                        <a:effectLst/>
                        <a:latin typeface="Arial Narrow"/>
                        <a:ea typeface="Times New Roman"/>
                        <a:cs typeface="Times New Roman"/>
                      </a:endParaRP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1969156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152400"/>
            <a:ext cx="8229600" cy="400110"/>
          </a:xfrm>
        </p:spPr>
        <p:txBody>
          <a:bodyPr/>
          <a:lstStyle/>
          <a:p>
            <a:r>
              <a:rPr lang="en-US" sz="2000" dirty="0" smtClean="0"/>
              <a:t>Process of Creating a Value Set</a:t>
            </a:r>
            <a:endParaRPr lang="en-US" sz="2000" dirty="0"/>
          </a:p>
        </p:txBody>
      </p:sp>
      <p:graphicFrame>
        <p:nvGraphicFramePr>
          <p:cNvPr id="135" name="Content Placeholder 3"/>
          <p:cNvGraphicFramePr>
            <a:graphicFrameLocks noGrp="1"/>
          </p:cNvGraphicFramePr>
          <p:nvPr>
            <p:ph idx="1"/>
            <p:extLst>
              <p:ext uri="{D42A27DB-BD31-4B8C-83A1-F6EECF244321}">
                <p14:modId xmlns:p14="http://schemas.microsoft.com/office/powerpoint/2010/main" val="1369651118"/>
              </p:ext>
            </p:extLst>
          </p:nvPr>
        </p:nvGraphicFramePr>
        <p:xfrm>
          <a:off x="228600" y="953391"/>
          <a:ext cx="1501720" cy="1509221"/>
        </p:xfrm>
        <a:graphic>
          <a:graphicData uri="http://schemas.openxmlformats.org/drawingml/2006/table">
            <a:tbl>
              <a:tblPr firstRow="1" firstCol="1" lastRow="1" lastCol="1" bandRow="1" bandCol="1"/>
              <a:tblGrid>
                <a:gridCol w="533400"/>
                <a:gridCol w="968320"/>
              </a:tblGrid>
              <a:tr h="215603">
                <a:tc gridSpan="2">
                  <a:txBody>
                    <a:bodyPr/>
                    <a:lstStyle/>
                    <a:p>
                      <a:pPr marL="0" marR="0" algn="ctr">
                        <a:spcBef>
                          <a:spcPts val="0"/>
                        </a:spcBef>
                        <a:spcAft>
                          <a:spcPts val="0"/>
                        </a:spcAft>
                      </a:pPr>
                      <a:r>
                        <a:rPr lang="en-US" sz="1200" dirty="0" smtClean="0">
                          <a:effectLst/>
                          <a:latin typeface="+mn-lt"/>
                          <a:ea typeface="Times New Roman"/>
                        </a:rPr>
                        <a:t>HL7 2.5.1  0001</a:t>
                      </a:r>
                      <a:endParaRPr lang="en-US" sz="12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hMerge="1">
                  <a:txBody>
                    <a:bodyPr/>
                    <a:lstStyle/>
                    <a:p>
                      <a:pPr marL="0" marR="0" algn="ctr">
                        <a:spcBef>
                          <a:spcPts val="0"/>
                        </a:spcBef>
                        <a:spcAft>
                          <a:spcPts val="0"/>
                        </a:spcAft>
                      </a:pPr>
                      <a:endParaRPr lang="en-US" sz="12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Value</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Description</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M      </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F</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O</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U</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N</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bl>
          </a:graphicData>
        </a:graphic>
      </p:graphicFrame>
      <p:sp>
        <p:nvSpPr>
          <p:cNvPr id="14" name="TextBox 13"/>
          <p:cNvSpPr txBox="1"/>
          <p:nvPr/>
        </p:nvSpPr>
        <p:spPr>
          <a:xfrm>
            <a:off x="316394" y="3048000"/>
            <a:ext cx="3569806" cy="1015663"/>
          </a:xfrm>
          <a:prstGeom prst="rect">
            <a:avLst/>
          </a:prstGeom>
          <a:noFill/>
        </p:spPr>
        <p:txBody>
          <a:bodyPr wrap="square" rtlCol="0">
            <a:spAutoFit/>
          </a:bodyPr>
          <a:lstStyle/>
          <a:p>
            <a:r>
              <a:rPr lang="en-US" sz="1200" b="1" dirty="0" smtClean="0"/>
              <a:t>Code System </a:t>
            </a:r>
            <a:r>
              <a:rPr lang="en-US" sz="1200" dirty="0" smtClean="0"/>
              <a:t>(Note, not all (or any?) HL7 tables are technically code systems but we will refer to them as if they are—irrelevant for this proposal since there is a project to make HL7 tables code systems and assigned as OID to them)</a:t>
            </a:r>
            <a:endParaRPr lang="en-US" sz="1200" dirty="0"/>
          </a:p>
        </p:txBody>
      </p:sp>
      <p:cxnSp>
        <p:nvCxnSpPr>
          <p:cNvPr id="64" name="Straight Arrow Connector 63"/>
          <p:cNvCxnSpPr/>
          <p:nvPr/>
        </p:nvCxnSpPr>
        <p:spPr bwMode="auto">
          <a:xfrm flipV="1">
            <a:off x="914400" y="2563959"/>
            <a:ext cx="0" cy="38100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67" name="Straight Arrow Connector 66"/>
          <p:cNvCxnSpPr/>
          <p:nvPr/>
        </p:nvCxnSpPr>
        <p:spPr bwMode="auto">
          <a:xfrm>
            <a:off x="1899037" y="1600200"/>
            <a:ext cx="4572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19" name="TextBox 18"/>
          <p:cNvSpPr txBox="1"/>
          <p:nvPr/>
        </p:nvSpPr>
        <p:spPr>
          <a:xfrm>
            <a:off x="2438400" y="1043730"/>
            <a:ext cx="1676400" cy="1477328"/>
          </a:xfrm>
          <a:prstGeom prst="rect">
            <a:avLst/>
          </a:prstGeom>
          <a:noFill/>
        </p:spPr>
        <p:txBody>
          <a:bodyPr wrap="square" rtlCol="0">
            <a:spAutoFit/>
          </a:bodyPr>
          <a:lstStyle/>
          <a:p>
            <a:r>
              <a:rPr lang="en-US" dirty="0" smtClean="0"/>
              <a:t>Value set is a “view” of the Code System or Code Systems</a:t>
            </a:r>
            <a:endParaRPr lang="en-US" dirty="0"/>
          </a:p>
        </p:txBody>
      </p:sp>
      <p:cxnSp>
        <p:nvCxnSpPr>
          <p:cNvPr id="72" name="Straight Arrow Connector 71"/>
          <p:cNvCxnSpPr/>
          <p:nvPr/>
        </p:nvCxnSpPr>
        <p:spPr bwMode="auto">
          <a:xfrm flipV="1">
            <a:off x="3972639" y="1010985"/>
            <a:ext cx="1128486" cy="49441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73" name="Straight Arrow Connector 72"/>
          <p:cNvCxnSpPr/>
          <p:nvPr/>
        </p:nvCxnSpPr>
        <p:spPr bwMode="auto">
          <a:xfrm>
            <a:off x="3962400" y="1890086"/>
            <a:ext cx="1143000" cy="841177"/>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77" name="TextBox 76"/>
          <p:cNvSpPr txBox="1"/>
          <p:nvPr/>
        </p:nvSpPr>
        <p:spPr>
          <a:xfrm>
            <a:off x="571500" y="4191000"/>
            <a:ext cx="7924800"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Once we specify the </a:t>
            </a:r>
            <a:r>
              <a:rPr lang="en-US" dirty="0"/>
              <a:t>v</a:t>
            </a:r>
            <a:r>
              <a:rPr lang="en-US" dirty="0" smtClean="0"/>
              <a:t>alue set and bind it to an element with conformance, these become the binding requirements; the underlying characteristics of the original table (Code System), e.g., HL7 or User, and the implied “binding strength” are no longer relevant.</a:t>
            </a:r>
          </a:p>
          <a:p>
            <a:pPr marL="285750" indent="-285750">
              <a:buFont typeface="Wingdings" panose="05000000000000000000" pitchFamily="2" charset="2"/>
              <a:buChar char="Ø"/>
            </a:pPr>
            <a:r>
              <a:rPr lang="en-US" dirty="0" smtClean="0"/>
              <a:t>Only include values that are pertinent to the use of the element it is bound to (and supportive of the defined use case)</a:t>
            </a:r>
            <a:endParaRPr lang="en-US" dirty="0"/>
          </a:p>
        </p:txBody>
      </p:sp>
      <p:graphicFrame>
        <p:nvGraphicFramePr>
          <p:cNvPr id="17" name="Content Placeholder 3"/>
          <p:cNvGraphicFramePr>
            <a:graphicFrameLocks/>
          </p:cNvGraphicFramePr>
          <p:nvPr>
            <p:extLst>
              <p:ext uri="{D42A27DB-BD31-4B8C-83A1-F6EECF244321}">
                <p14:modId xmlns:p14="http://schemas.microsoft.com/office/powerpoint/2010/main" val="4058719542"/>
              </p:ext>
            </p:extLst>
          </p:nvPr>
        </p:nvGraphicFramePr>
        <p:xfrm>
          <a:off x="5121666" y="2310674"/>
          <a:ext cx="1431534" cy="1293618"/>
        </p:xfrm>
        <a:graphic>
          <a:graphicData uri="http://schemas.openxmlformats.org/drawingml/2006/table">
            <a:tbl>
              <a:tblPr firstRow="1" firstCol="1" lastRow="1" lastCol="1" bandRow="1" bandCol="1"/>
              <a:tblGrid>
                <a:gridCol w="548643"/>
                <a:gridCol w="882891"/>
              </a:tblGrid>
              <a:tr h="215603">
                <a:tc gridSpan="2">
                  <a:txBody>
                    <a:bodyPr/>
                    <a:lstStyle/>
                    <a:p>
                      <a:pPr marL="0" marR="0" algn="ctr">
                        <a:spcBef>
                          <a:spcPts val="0"/>
                        </a:spcBef>
                        <a:spcAft>
                          <a:spcPts val="0"/>
                        </a:spcAft>
                      </a:pPr>
                      <a:r>
                        <a:rPr lang="en-US" sz="1200" dirty="0" smtClean="0">
                          <a:effectLst/>
                          <a:latin typeface="+mn-lt"/>
                          <a:ea typeface="Times New Roman"/>
                        </a:rPr>
                        <a:t>Value</a:t>
                      </a:r>
                      <a:r>
                        <a:rPr lang="en-US" sz="1200" baseline="0" dirty="0" smtClean="0">
                          <a:effectLst/>
                          <a:latin typeface="+mn-lt"/>
                          <a:ea typeface="Times New Roman"/>
                        </a:rPr>
                        <a:t> Set 2</a:t>
                      </a:r>
                      <a:endParaRPr lang="en-US" sz="12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hMerge="1">
                  <a:txBody>
                    <a:bodyPr/>
                    <a:lstStyle/>
                    <a:p>
                      <a:pPr marL="0" marR="0" algn="ctr">
                        <a:spcBef>
                          <a:spcPts val="0"/>
                        </a:spcBef>
                        <a:spcAft>
                          <a:spcPts val="0"/>
                        </a:spcAft>
                      </a:pPr>
                      <a:endParaRPr lang="en-US" sz="12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Value</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Description</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M      </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F</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O</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N</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bl>
          </a:graphicData>
        </a:graphic>
      </p:graphicFrame>
      <p:graphicFrame>
        <p:nvGraphicFramePr>
          <p:cNvPr id="18" name="Content Placeholder 3"/>
          <p:cNvGraphicFramePr>
            <a:graphicFrameLocks/>
          </p:cNvGraphicFramePr>
          <p:nvPr>
            <p:extLst>
              <p:ext uri="{D42A27DB-BD31-4B8C-83A1-F6EECF244321}">
                <p14:modId xmlns:p14="http://schemas.microsoft.com/office/powerpoint/2010/main" val="3430660025"/>
              </p:ext>
            </p:extLst>
          </p:nvPr>
        </p:nvGraphicFramePr>
        <p:xfrm>
          <a:off x="5108712" y="642983"/>
          <a:ext cx="1444487" cy="1078015"/>
        </p:xfrm>
        <a:graphic>
          <a:graphicData uri="http://schemas.openxmlformats.org/drawingml/2006/table">
            <a:tbl>
              <a:tblPr firstRow="1" firstCol="1" lastRow="1" lastCol="1" bandRow="1" bandCol="1"/>
              <a:tblGrid>
                <a:gridCol w="567474"/>
                <a:gridCol w="877013"/>
              </a:tblGrid>
              <a:tr h="215603">
                <a:tc gridSpan="2">
                  <a:txBody>
                    <a:bodyPr/>
                    <a:lstStyle/>
                    <a:p>
                      <a:pPr marL="0" marR="0" algn="ctr">
                        <a:spcBef>
                          <a:spcPts val="0"/>
                        </a:spcBef>
                        <a:spcAft>
                          <a:spcPts val="0"/>
                        </a:spcAft>
                      </a:pPr>
                      <a:r>
                        <a:rPr lang="en-US" sz="1200" dirty="0" smtClean="0">
                          <a:effectLst/>
                          <a:latin typeface="+mn-lt"/>
                          <a:ea typeface="Times New Roman"/>
                        </a:rPr>
                        <a:t>Value</a:t>
                      </a:r>
                      <a:r>
                        <a:rPr lang="en-US" sz="1200" baseline="0" dirty="0" smtClean="0">
                          <a:effectLst/>
                          <a:latin typeface="+mn-lt"/>
                          <a:ea typeface="Times New Roman"/>
                        </a:rPr>
                        <a:t> Set 1</a:t>
                      </a:r>
                      <a:endParaRPr lang="en-US" sz="12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hMerge="1">
                  <a:txBody>
                    <a:bodyPr/>
                    <a:lstStyle/>
                    <a:p>
                      <a:pPr marL="0" marR="0" algn="ctr">
                        <a:spcBef>
                          <a:spcPts val="0"/>
                        </a:spcBef>
                        <a:spcAft>
                          <a:spcPts val="0"/>
                        </a:spcAft>
                      </a:pPr>
                      <a:endParaRPr lang="en-US" sz="12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Value</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Description</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M      </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F</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O</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bl>
          </a:graphicData>
        </a:graphic>
      </p:graphicFrame>
      <p:sp>
        <p:nvSpPr>
          <p:cNvPr id="20" name="TextBox 19"/>
          <p:cNvSpPr txBox="1"/>
          <p:nvPr/>
        </p:nvSpPr>
        <p:spPr>
          <a:xfrm>
            <a:off x="6781800" y="1258190"/>
            <a:ext cx="1905000" cy="1200329"/>
          </a:xfrm>
          <a:prstGeom prst="rect">
            <a:avLst/>
          </a:prstGeom>
          <a:noFill/>
        </p:spPr>
        <p:txBody>
          <a:bodyPr wrap="square" rtlCol="0">
            <a:spAutoFit/>
          </a:bodyPr>
          <a:lstStyle/>
          <a:p>
            <a:r>
              <a:rPr lang="en-US" dirty="0" smtClean="0"/>
              <a:t>Next: Determine value set attributes (e.g., open/closed)</a:t>
            </a:r>
          </a:p>
        </p:txBody>
      </p:sp>
      <p:cxnSp>
        <p:nvCxnSpPr>
          <p:cNvPr id="21" name="Straight Arrow Connector 20"/>
          <p:cNvCxnSpPr/>
          <p:nvPr/>
        </p:nvCxnSpPr>
        <p:spPr bwMode="auto">
          <a:xfrm>
            <a:off x="6553200" y="1010984"/>
            <a:ext cx="457200" cy="208215"/>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22" name="Straight Arrow Connector 21"/>
          <p:cNvCxnSpPr/>
          <p:nvPr/>
        </p:nvCxnSpPr>
        <p:spPr bwMode="auto">
          <a:xfrm flipV="1">
            <a:off x="6553200" y="2754459"/>
            <a:ext cx="381000" cy="28575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Tree>
    <p:extLst>
      <p:ext uri="{BB962C8B-B14F-4D97-AF65-F5344CB8AC3E}">
        <p14:creationId xmlns:p14="http://schemas.microsoft.com/office/powerpoint/2010/main" val="41814483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152400"/>
            <a:ext cx="8229600" cy="400110"/>
          </a:xfrm>
        </p:spPr>
        <p:txBody>
          <a:bodyPr/>
          <a:lstStyle/>
          <a:p>
            <a:r>
              <a:rPr lang="en-US" sz="2000" dirty="0" smtClean="0"/>
              <a:t>Process of Creating a Value Set – Using Code Usage</a:t>
            </a:r>
            <a:endParaRPr lang="en-US" sz="2000" dirty="0"/>
          </a:p>
        </p:txBody>
      </p:sp>
      <p:graphicFrame>
        <p:nvGraphicFramePr>
          <p:cNvPr id="135" name="Content Placeholder 3"/>
          <p:cNvGraphicFramePr>
            <a:graphicFrameLocks noGrp="1"/>
          </p:cNvGraphicFramePr>
          <p:nvPr>
            <p:ph idx="1"/>
            <p:extLst>
              <p:ext uri="{D42A27DB-BD31-4B8C-83A1-F6EECF244321}">
                <p14:modId xmlns:p14="http://schemas.microsoft.com/office/powerpoint/2010/main" val="470205985"/>
              </p:ext>
            </p:extLst>
          </p:nvPr>
        </p:nvGraphicFramePr>
        <p:xfrm>
          <a:off x="304800" y="2064227"/>
          <a:ext cx="1501720" cy="1509221"/>
        </p:xfrm>
        <a:graphic>
          <a:graphicData uri="http://schemas.openxmlformats.org/drawingml/2006/table">
            <a:tbl>
              <a:tblPr firstRow="1" firstCol="1" lastRow="1" lastCol="1" bandRow="1" bandCol="1"/>
              <a:tblGrid>
                <a:gridCol w="533400"/>
                <a:gridCol w="968320"/>
              </a:tblGrid>
              <a:tr h="215603">
                <a:tc gridSpan="2">
                  <a:txBody>
                    <a:bodyPr/>
                    <a:lstStyle/>
                    <a:p>
                      <a:pPr marL="0" marR="0" algn="ctr">
                        <a:spcBef>
                          <a:spcPts val="0"/>
                        </a:spcBef>
                        <a:spcAft>
                          <a:spcPts val="0"/>
                        </a:spcAft>
                      </a:pPr>
                      <a:r>
                        <a:rPr lang="en-US" sz="1200" dirty="0" smtClean="0">
                          <a:effectLst/>
                          <a:latin typeface="+mn-lt"/>
                          <a:ea typeface="Times New Roman"/>
                        </a:rPr>
                        <a:t>HL7 2.5.1  0001</a:t>
                      </a:r>
                      <a:endParaRPr lang="en-US" sz="12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hMerge="1">
                  <a:txBody>
                    <a:bodyPr/>
                    <a:lstStyle/>
                    <a:p>
                      <a:pPr marL="0" marR="0" algn="ctr">
                        <a:spcBef>
                          <a:spcPts val="0"/>
                        </a:spcBef>
                        <a:spcAft>
                          <a:spcPts val="0"/>
                        </a:spcAft>
                      </a:pPr>
                      <a:endParaRPr lang="en-US" sz="12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Value</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Description</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M      </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F</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O</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U</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N</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bl>
          </a:graphicData>
        </a:graphic>
      </p:graphicFrame>
      <p:cxnSp>
        <p:nvCxnSpPr>
          <p:cNvPr id="67" name="Straight Arrow Connector 66"/>
          <p:cNvCxnSpPr/>
          <p:nvPr/>
        </p:nvCxnSpPr>
        <p:spPr bwMode="auto">
          <a:xfrm>
            <a:off x="1975237" y="2711036"/>
            <a:ext cx="4572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19" name="TextBox 18"/>
          <p:cNvSpPr txBox="1"/>
          <p:nvPr/>
        </p:nvSpPr>
        <p:spPr>
          <a:xfrm>
            <a:off x="2514600" y="2154566"/>
            <a:ext cx="1676400" cy="1477328"/>
          </a:xfrm>
          <a:prstGeom prst="rect">
            <a:avLst/>
          </a:prstGeom>
          <a:noFill/>
        </p:spPr>
        <p:txBody>
          <a:bodyPr wrap="square" rtlCol="0">
            <a:spAutoFit/>
          </a:bodyPr>
          <a:lstStyle/>
          <a:p>
            <a:r>
              <a:rPr lang="en-US" dirty="0" smtClean="0"/>
              <a:t>Value set is a “view” of the Code System or Code Systems</a:t>
            </a:r>
            <a:endParaRPr lang="en-US" dirty="0"/>
          </a:p>
        </p:txBody>
      </p:sp>
      <p:cxnSp>
        <p:nvCxnSpPr>
          <p:cNvPr id="72" name="Straight Arrow Connector 71"/>
          <p:cNvCxnSpPr/>
          <p:nvPr/>
        </p:nvCxnSpPr>
        <p:spPr bwMode="auto">
          <a:xfrm flipV="1">
            <a:off x="4048839" y="2121821"/>
            <a:ext cx="1128486" cy="49441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73" name="Straight Arrow Connector 72"/>
          <p:cNvCxnSpPr/>
          <p:nvPr/>
        </p:nvCxnSpPr>
        <p:spPr bwMode="auto">
          <a:xfrm>
            <a:off x="4038600" y="3000922"/>
            <a:ext cx="1143000" cy="841177"/>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graphicFrame>
        <p:nvGraphicFramePr>
          <p:cNvPr id="17" name="Content Placeholder 3"/>
          <p:cNvGraphicFramePr>
            <a:graphicFrameLocks/>
          </p:cNvGraphicFramePr>
          <p:nvPr>
            <p:extLst>
              <p:ext uri="{D42A27DB-BD31-4B8C-83A1-F6EECF244321}">
                <p14:modId xmlns:p14="http://schemas.microsoft.com/office/powerpoint/2010/main" val="1408011225"/>
              </p:ext>
            </p:extLst>
          </p:nvPr>
        </p:nvGraphicFramePr>
        <p:xfrm>
          <a:off x="5191125" y="3652979"/>
          <a:ext cx="2200274" cy="1509221"/>
        </p:xfrm>
        <a:graphic>
          <a:graphicData uri="http://schemas.openxmlformats.org/drawingml/2006/table">
            <a:tbl>
              <a:tblPr firstRow="1" firstCol="1" lastRow="1" lastCol="1" bandRow="1" bandCol="1"/>
              <a:tblGrid>
                <a:gridCol w="609625"/>
                <a:gridCol w="609625"/>
                <a:gridCol w="981024"/>
              </a:tblGrid>
              <a:tr h="215603">
                <a:tc gridSpan="3">
                  <a:txBody>
                    <a:bodyPr/>
                    <a:lstStyle/>
                    <a:p>
                      <a:pPr marL="0" marR="0" algn="ctr">
                        <a:spcBef>
                          <a:spcPts val="0"/>
                        </a:spcBef>
                        <a:spcAft>
                          <a:spcPts val="0"/>
                        </a:spcAft>
                      </a:pPr>
                      <a:r>
                        <a:rPr lang="en-US" sz="1200" dirty="0" smtClean="0">
                          <a:effectLst/>
                          <a:latin typeface="+mn-lt"/>
                          <a:ea typeface="Times New Roman"/>
                        </a:rPr>
                        <a:t>Value</a:t>
                      </a:r>
                      <a:r>
                        <a:rPr lang="en-US" sz="1200" baseline="0" dirty="0" smtClean="0">
                          <a:effectLst/>
                          <a:latin typeface="+mn-lt"/>
                          <a:ea typeface="Times New Roman"/>
                        </a:rPr>
                        <a:t> Set 2</a:t>
                      </a:r>
                      <a:endParaRPr lang="en-US" sz="12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hMerge="1">
                  <a:txBody>
                    <a:bodyPr/>
                    <a:lstStyle/>
                    <a:p>
                      <a:endParaRPr lang="en-US"/>
                    </a:p>
                  </a:txBody>
                  <a:tcPr/>
                </a:tc>
                <a:tc hMerge="1">
                  <a:txBody>
                    <a:bodyPr/>
                    <a:lstStyle/>
                    <a:p>
                      <a:pPr marL="0" marR="0" algn="ctr">
                        <a:spcBef>
                          <a:spcPts val="0"/>
                        </a:spcBef>
                        <a:spcAft>
                          <a:spcPts val="0"/>
                        </a:spcAft>
                      </a:pPr>
                      <a:endParaRPr lang="en-US" sz="12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Value</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Usage</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Description</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M      </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R</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F</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R</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O</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R</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U</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E</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N</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R</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bl>
          </a:graphicData>
        </a:graphic>
      </p:graphicFrame>
      <p:graphicFrame>
        <p:nvGraphicFramePr>
          <p:cNvPr id="18" name="Content Placeholder 3"/>
          <p:cNvGraphicFramePr>
            <a:graphicFrameLocks/>
          </p:cNvGraphicFramePr>
          <p:nvPr>
            <p:extLst>
              <p:ext uri="{D42A27DB-BD31-4B8C-83A1-F6EECF244321}">
                <p14:modId xmlns:p14="http://schemas.microsoft.com/office/powerpoint/2010/main" val="2013770254"/>
              </p:ext>
            </p:extLst>
          </p:nvPr>
        </p:nvGraphicFramePr>
        <p:xfrm>
          <a:off x="5184912" y="1753819"/>
          <a:ext cx="2206488" cy="1509221"/>
        </p:xfrm>
        <a:graphic>
          <a:graphicData uri="http://schemas.openxmlformats.org/drawingml/2006/table">
            <a:tbl>
              <a:tblPr firstRow="1" firstCol="1" lastRow="1" lastCol="1" bandRow="1" bandCol="1"/>
              <a:tblGrid>
                <a:gridCol w="530088"/>
                <a:gridCol w="609600"/>
                <a:gridCol w="1066800"/>
              </a:tblGrid>
              <a:tr h="215603">
                <a:tc gridSpan="3">
                  <a:txBody>
                    <a:bodyPr/>
                    <a:lstStyle/>
                    <a:p>
                      <a:pPr marL="0" marR="0" algn="ctr">
                        <a:spcBef>
                          <a:spcPts val="0"/>
                        </a:spcBef>
                        <a:spcAft>
                          <a:spcPts val="0"/>
                        </a:spcAft>
                      </a:pPr>
                      <a:r>
                        <a:rPr lang="en-US" sz="1200" dirty="0" smtClean="0">
                          <a:effectLst/>
                          <a:latin typeface="+mn-lt"/>
                          <a:ea typeface="Times New Roman"/>
                        </a:rPr>
                        <a:t>Value</a:t>
                      </a:r>
                      <a:r>
                        <a:rPr lang="en-US" sz="1200" baseline="0" dirty="0" smtClean="0">
                          <a:effectLst/>
                          <a:latin typeface="+mn-lt"/>
                          <a:ea typeface="Times New Roman"/>
                        </a:rPr>
                        <a:t> Set 1</a:t>
                      </a:r>
                      <a:endParaRPr lang="en-US" sz="12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hMerge="1">
                  <a:txBody>
                    <a:bodyPr/>
                    <a:lstStyle/>
                    <a:p>
                      <a:endParaRPr lang="en-US"/>
                    </a:p>
                  </a:txBody>
                  <a:tcPr/>
                </a:tc>
                <a:tc hMerge="1">
                  <a:txBody>
                    <a:bodyPr/>
                    <a:lstStyle/>
                    <a:p>
                      <a:pPr marL="0" marR="0" algn="ctr">
                        <a:spcBef>
                          <a:spcPts val="0"/>
                        </a:spcBef>
                        <a:spcAft>
                          <a:spcPts val="0"/>
                        </a:spcAft>
                      </a:pPr>
                      <a:endParaRPr lang="en-US" sz="12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Value</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Usage</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Description</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M      </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R</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F</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R</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O</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R</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U</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E</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N</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E</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7948574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152400"/>
            <a:ext cx="8229600" cy="400110"/>
          </a:xfrm>
        </p:spPr>
        <p:txBody>
          <a:bodyPr/>
          <a:lstStyle/>
          <a:p>
            <a:r>
              <a:rPr lang="en-US" sz="2000" dirty="0" smtClean="0"/>
              <a:t>Process of Creating a Value Set (using multiple code systems)</a:t>
            </a:r>
            <a:endParaRPr lang="en-US" sz="2000" dirty="0"/>
          </a:p>
        </p:txBody>
      </p:sp>
      <p:graphicFrame>
        <p:nvGraphicFramePr>
          <p:cNvPr id="135" name="Content Placeholder 3"/>
          <p:cNvGraphicFramePr>
            <a:graphicFrameLocks noGrp="1"/>
          </p:cNvGraphicFramePr>
          <p:nvPr>
            <p:ph idx="1"/>
            <p:extLst>
              <p:ext uri="{D42A27DB-BD31-4B8C-83A1-F6EECF244321}">
                <p14:modId xmlns:p14="http://schemas.microsoft.com/office/powerpoint/2010/main" val="4126719840"/>
              </p:ext>
            </p:extLst>
          </p:nvPr>
        </p:nvGraphicFramePr>
        <p:xfrm>
          <a:off x="579947" y="1224303"/>
          <a:ext cx="1676400" cy="1509221"/>
        </p:xfrm>
        <a:graphic>
          <a:graphicData uri="http://schemas.openxmlformats.org/drawingml/2006/table">
            <a:tbl>
              <a:tblPr firstRow="1" firstCol="1" lastRow="1" lastCol="1" bandRow="1" bandCol="1"/>
              <a:tblGrid>
                <a:gridCol w="609600"/>
                <a:gridCol w="1066800"/>
              </a:tblGrid>
              <a:tr h="215603">
                <a:tc gridSpan="2">
                  <a:txBody>
                    <a:bodyPr/>
                    <a:lstStyle/>
                    <a:p>
                      <a:pPr marL="0" marR="0" algn="ctr">
                        <a:spcBef>
                          <a:spcPts val="0"/>
                        </a:spcBef>
                        <a:spcAft>
                          <a:spcPts val="0"/>
                        </a:spcAft>
                      </a:pPr>
                      <a:r>
                        <a:rPr lang="en-US" sz="1200" dirty="0" smtClean="0">
                          <a:effectLst/>
                          <a:latin typeface="+mn-lt"/>
                          <a:ea typeface="Times New Roman"/>
                        </a:rPr>
                        <a:t>HL7 2.5.1 0001</a:t>
                      </a:r>
                      <a:endParaRPr lang="en-US" sz="12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hMerge="1">
                  <a:txBody>
                    <a:bodyPr/>
                    <a:lstStyle/>
                    <a:p>
                      <a:pPr marL="0" marR="0" algn="ctr">
                        <a:spcBef>
                          <a:spcPts val="0"/>
                        </a:spcBef>
                        <a:spcAft>
                          <a:spcPts val="0"/>
                        </a:spcAft>
                      </a:pPr>
                      <a:endParaRPr lang="en-US" sz="12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Value</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Description</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M      </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F</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O</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U</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N</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bl>
          </a:graphicData>
        </a:graphic>
      </p:graphicFrame>
      <p:sp>
        <p:nvSpPr>
          <p:cNvPr id="14" name="TextBox 13"/>
          <p:cNvSpPr txBox="1"/>
          <p:nvPr/>
        </p:nvSpPr>
        <p:spPr>
          <a:xfrm>
            <a:off x="579947" y="4770806"/>
            <a:ext cx="1348409" cy="307777"/>
          </a:xfrm>
          <a:prstGeom prst="rect">
            <a:avLst/>
          </a:prstGeom>
          <a:noFill/>
        </p:spPr>
        <p:txBody>
          <a:bodyPr wrap="square" rtlCol="0">
            <a:spAutoFit/>
          </a:bodyPr>
          <a:lstStyle/>
          <a:p>
            <a:pPr algn="ctr"/>
            <a:r>
              <a:rPr lang="en-US" sz="1400" dirty="0" smtClean="0"/>
              <a:t>Code Systems</a:t>
            </a:r>
            <a:endParaRPr lang="en-US" sz="1400" dirty="0"/>
          </a:p>
        </p:txBody>
      </p:sp>
      <p:cxnSp>
        <p:nvCxnSpPr>
          <p:cNvPr id="64" name="Straight Arrow Connector 63"/>
          <p:cNvCxnSpPr/>
          <p:nvPr/>
        </p:nvCxnSpPr>
        <p:spPr bwMode="auto">
          <a:xfrm flipV="1">
            <a:off x="1254151" y="4313606"/>
            <a:ext cx="0" cy="38100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67" name="Straight Arrow Connector 66"/>
          <p:cNvCxnSpPr/>
          <p:nvPr/>
        </p:nvCxnSpPr>
        <p:spPr bwMode="auto">
          <a:xfrm>
            <a:off x="2260656" y="2865806"/>
            <a:ext cx="4572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19" name="TextBox 18"/>
          <p:cNvSpPr txBox="1"/>
          <p:nvPr/>
        </p:nvSpPr>
        <p:spPr>
          <a:xfrm>
            <a:off x="2686050" y="2057400"/>
            <a:ext cx="1676400" cy="1477328"/>
          </a:xfrm>
          <a:prstGeom prst="rect">
            <a:avLst/>
          </a:prstGeom>
          <a:noFill/>
        </p:spPr>
        <p:txBody>
          <a:bodyPr wrap="square" rtlCol="0">
            <a:spAutoFit/>
          </a:bodyPr>
          <a:lstStyle/>
          <a:p>
            <a:r>
              <a:rPr lang="en-US" dirty="0" smtClean="0"/>
              <a:t>Value set is a “view” of the Code System or Code Systems</a:t>
            </a:r>
            <a:endParaRPr lang="en-US" dirty="0"/>
          </a:p>
        </p:txBody>
      </p:sp>
      <p:cxnSp>
        <p:nvCxnSpPr>
          <p:cNvPr id="72" name="Straight Arrow Connector 71"/>
          <p:cNvCxnSpPr/>
          <p:nvPr/>
        </p:nvCxnSpPr>
        <p:spPr bwMode="auto">
          <a:xfrm flipV="1">
            <a:off x="3905250" y="1506133"/>
            <a:ext cx="1128486" cy="49441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73" name="Straight Arrow Connector 72"/>
          <p:cNvCxnSpPr/>
          <p:nvPr/>
        </p:nvCxnSpPr>
        <p:spPr bwMode="auto">
          <a:xfrm>
            <a:off x="4286250" y="2736288"/>
            <a:ext cx="1143000" cy="281918"/>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graphicFrame>
        <p:nvGraphicFramePr>
          <p:cNvPr id="17" name="Content Placeholder 3"/>
          <p:cNvGraphicFramePr>
            <a:graphicFrameLocks/>
          </p:cNvGraphicFramePr>
          <p:nvPr>
            <p:extLst>
              <p:ext uri="{D42A27DB-BD31-4B8C-83A1-F6EECF244321}">
                <p14:modId xmlns:p14="http://schemas.microsoft.com/office/powerpoint/2010/main" val="2223565492"/>
              </p:ext>
            </p:extLst>
          </p:nvPr>
        </p:nvGraphicFramePr>
        <p:xfrm>
          <a:off x="5581650" y="2408606"/>
          <a:ext cx="2971801" cy="1293618"/>
        </p:xfrm>
        <a:graphic>
          <a:graphicData uri="http://schemas.openxmlformats.org/drawingml/2006/table">
            <a:tbl>
              <a:tblPr firstRow="1" firstCol="1" lastRow="1" lastCol="1" bandRow="1" bandCol="1"/>
              <a:tblGrid>
                <a:gridCol w="609600"/>
                <a:gridCol w="1120570"/>
                <a:gridCol w="1241631"/>
              </a:tblGrid>
              <a:tr h="215603">
                <a:tc gridSpan="3">
                  <a:txBody>
                    <a:bodyPr/>
                    <a:lstStyle/>
                    <a:p>
                      <a:pPr marL="0" marR="0" algn="ctr">
                        <a:spcBef>
                          <a:spcPts val="0"/>
                        </a:spcBef>
                        <a:spcAft>
                          <a:spcPts val="0"/>
                        </a:spcAft>
                      </a:pPr>
                      <a:r>
                        <a:rPr lang="en-US" sz="1200" dirty="0" smtClean="0">
                          <a:effectLst/>
                          <a:latin typeface="+mn-lt"/>
                          <a:ea typeface="Times New Roman"/>
                        </a:rPr>
                        <a:t>Value</a:t>
                      </a:r>
                      <a:r>
                        <a:rPr lang="en-US" sz="1200" baseline="0" dirty="0" smtClean="0">
                          <a:effectLst/>
                          <a:latin typeface="+mn-lt"/>
                          <a:ea typeface="Times New Roman"/>
                        </a:rPr>
                        <a:t> Set 2</a:t>
                      </a:r>
                      <a:endParaRPr lang="en-US" sz="12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hMerge="1">
                  <a:txBody>
                    <a:bodyPr/>
                    <a:lstStyle/>
                    <a:p>
                      <a:pPr marL="0" marR="0" algn="ctr">
                        <a:spcBef>
                          <a:spcPts val="0"/>
                        </a:spcBef>
                        <a:spcAft>
                          <a:spcPts val="0"/>
                        </a:spcAft>
                      </a:pPr>
                      <a:endParaRPr lang="en-US" sz="12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hMerge="1">
                  <a:txBody>
                    <a:bodyPr/>
                    <a:lstStyle/>
                    <a:p>
                      <a:pPr marL="0" marR="0" algn="ctr">
                        <a:spcBef>
                          <a:spcPts val="0"/>
                        </a:spcBef>
                        <a:spcAft>
                          <a:spcPts val="0"/>
                        </a:spcAft>
                      </a:pPr>
                      <a:endParaRPr lang="en-US" sz="12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Value</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Description</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Code System</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X      </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Times New Roman"/>
                        </a:rPr>
                        <a:t>CDC</a:t>
                      </a:r>
                      <a:r>
                        <a:rPr lang="en-US" sz="1200" baseline="0" dirty="0" smtClean="0">
                          <a:effectLst/>
                          <a:latin typeface="+mn-lt"/>
                          <a:ea typeface="Times New Roman"/>
                        </a:rPr>
                        <a:t> Gender</a:t>
                      </a:r>
                      <a:endParaRPr lang="en-US" sz="1200" dirty="0" smtClean="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Y</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Times New Roman"/>
                        </a:rPr>
                        <a:t>CDC</a:t>
                      </a:r>
                      <a:r>
                        <a:rPr lang="en-US" sz="1200" baseline="0" dirty="0" smtClean="0">
                          <a:effectLst/>
                          <a:latin typeface="+mn-lt"/>
                          <a:ea typeface="Times New Roman"/>
                        </a:rPr>
                        <a:t> Gender</a:t>
                      </a:r>
                      <a:endParaRPr lang="en-US" sz="1200" dirty="0" smtClean="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O</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Times New Roman"/>
                        </a:rPr>
                        <a:t>HL7 2.5.1 0001</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N</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Times New Roman"/>
                        </a:rPr>
                        <a:t>HL7 2.5.1 0001</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bl>
          </a:graphicData>
        </a:graphic>
      </p:graphicFrame>
      <p:graphicFrame>
        <p:nvGraphicFramePr>
          <p:cNvPr id="18" name="Content Placeholder 3"/>
          <p:cNvGraphicFramePr>
            <a:graphicFrameLocks/>
          </p:cNvGraphicFramePr>
          <p:nvPr>
            <p:extLst>
              <p:ext uri="{D42A27DB-BD31-4B8C-83A1-F6EECF244321}">
                <p14:modId xmlns:p14="http://schemas.microsoft.com/office/powerpoint/2010/main" val="526533268"/>
              </p:ext>
            </p:extLst>
          </p:nvPr>
        </p:nvGraphicFramePr>
        <p:xfrm>
          <a:off x="5581650" y="926504"/>
          <a:ext cx="2971800" cy="1078015"/>
        </p:xfrm>
        <a:graphic>
          <a:graphicData uri="http://schemas.openxmlformats.org/drawingml/2006/table">
            <a:tbl>
              <a:tblPr firstRow="1" firstCol="1" lastRow="1" lastCol="1" bandRow="1" bandCol="1"/>
              <a:tblGrid>
                <a:gridCol w="609600"/>
                <a:gridCol w="990600"/>
                <a:gridCol w="1371600"/>
              </a:tblGrid>
              <a:tr h="215603">
                <a:tc gridSpan="3">
                  <a:txBody>
                    <a:bodyPr/>
                    <a:lstStyle/>
                    <a:p>
                      <a:pPr marL="0" marR="0" algn="ctr">
                        <a:spcBef>
                          <a:spcPts val="0"/>
                        </a:spcBef>
                        <a:spcAft>
                          <a:spcPts val="0"/>
                        </a:spcAft>
                      </a:pPr>
                      <a:r>
                        <a:rPr lang="en-US" sz="1200" dirty="0" smtClean="0">
                          <a:effectLst/>
                          <a:latin typeface="+mn-lt"/>
                          <a:ea typeface="Times New Roman"/>
                        </a:rPr>
                        <a:t>Value</a:t>
                      </a:r>
                      <a:r>
                        <a:rPr lang="en-US" sz="1200" baseline="0" dirty="0" smtClean="0">
                          <a:effectLst/>
                          <a:latin typeface="+mn-lt"/>
                          <a:ea typeface="Times New Roman"/>
                        </a:rPr>
                        <a:t> Set 1</a:t>
                      </a:r>
                      <a:endParaRPr lang="en-US" sz="12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hMerge="1">
                  <a:txBody>
                    <a:bodyPr/>
                    <a:lstStyle/>
                    <a:p>
                      <a:pPr marL="0" marR="0" algn="ctr">
                        <a:spcBef>
                          <a:spcPts val="0"/>
                        </a:spcBef>
                        <a:spcAft>
                          <a:spcPts val="0"/>
                        </a:spcAft>
                      </a:pPr>
                      <a:endParaRPr lang="en-US" sz="12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hMerge="1">
                  <a:txBody>
                    <a:bodyPr/>
                    <a:lstStyle/>
                    <a:p>
                      <a:pPr marL="0" marR="0" algn="ctr">
                        <a:spcBef>
                          <a:spcPts val="0"/>
                        </a:spcBef>
                        <a:spcAft>
                          <a:spcPts val="0"/>
                        </a:spcAft>
                      </a:pPr>
                      <a:endParaRPr lang="en-US" sz="12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Value</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Description</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Code System</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X     </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Times New Roman"/>
                        </a:rPr>
                        <a:t>CDC</a:t>
                      </a:r>
                      <a:r>
                        <a:rPr lang="en-US" sz="1200" baseline="0" dirty="0" smtClean="0">
                          <a:effectLst/>
                          <a:latin typeface="+mn-lt"/>
                          <a:ea typeface="Times New Roman"/>
                        </a:rPr>
                        <a:t> Gender</a:t>
                      </a:r>
                      <a:endParaRPr lang="en-US" sz="1200" dirty="0" smtClean="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Y</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Times New Roman"/>
                        </a:rPr>
                        <a:t>CDC</a:t>
                      </a:r>
                      <a:r>
                        <a:rPr lang="en-US" sz="1200" baseline="0" dirty="0" smtClean="0">
                          <a:effectLst/>
                          <a:latin typeface="+mn-lt"/>
                          <a:ea typeface="Times New Roman"/>
                        </a:rPr>
                        <a:t> Gender</a:t>
                      </a:r>
                      <a:endParaRPr lang="en-US" sz="1200" dirty="0" smtClean="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O</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Times New Roman"/>
                        </a:rPr>
                        <a:t>HL7 2.5.1 0001</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bl>
          </a:graphicData>
        </a:graphic>
      </p:graphicFrame>
      <p:graphicFrame>
        <p:nvGraphicFramePr>
          <p:cNvPr id="16" name="Content Placeholder 3"/>
          <p:cNvGraphicFramePr>
            <a:graphicFrameLocks/>
          </p:cNvGraphicFramePr>
          <p:nvPr>
            <p:extLst>
              <p:ext uri="{D42A27DB-BD31-4B8C-83A1-F6EECF244321}">
                <p14:modId xmlns:p14="http://schemas.microsoft.com/office/powerpoint/2010/main" val="2951514218"/>
              </p:ext>
            </p:extLst>
          </p:nvPr>
        </p:nvGraphicFramePr>
        <p:xfrm>
          <a:off x="579947" y="2968891"/>
          <a:ext cx="1676400" cy="1078015"/>
        </p:xfrm>
        <a:graphic>
          <a:graphicData uri="http://schemas.openxmlformats.org/drawingml/2006/table">
            <a:tbl>
              <a:tblPr firstRow="1" firstCol="1" lastRow="1" lastCol="1" bandRow="1" bandCol="1"/>
              <a:tblGrid>
                <a:gridCol w="582103"/>
                <a:gridCol w="1094297"/>
              </a:tblGrid>
              <a:tr h="215603">
                <a:tc gridSpan="2">
                  <a:txBody>
                    <a:bodyPr/>
                    <a:lstStyle/>
                    <a:p>
                      <a:pPr marL="0" marR="0" algn="ctr">
                        <a:spcBef>
                          <a:spcPts val="0"/>
                        </a:spcBef>
                        <a:spcAft>
                          <a:spcPts val="0"/>
                        </a:spcAft>
                      </a:pPr>
                      <a:r>
                        <a:rPr lang="en-US" sz="1200" dirty="0" smtClean="0">
                          <a:effectLst/>
                          <a:latin typeface="+mn-lt"/>
                          <a:ea typeface="Times New Roman"/>
                        </a:rPr>
                        <a:t>CDC</a:t>
                      </a:r>
                      <a:r>
                        <a:rPr lang="en-US" sz="1200" baseline="0" dirty="0" smtClean="0">
                          <a:effectLst/>
                          <a:latin typeface="+mn-lt"/>
                          <a:ea typeface="Times New Roman"/>
                        </a:rPr>
                        <a:t> Gender</a:t>
                      </a:r>
                      <a:endParaRPr lang="en-US" sz="12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hMerge="1">
                  <a:txBody>
                    <a:bodyPr/>
                    <a:lstStyle/>
                    <a:p>
                      <a:pPr marL="0" marR="0" algn="ctr">
                        <a:spcBef>
                          <a:spcPts val="0"/>
                        </a:spcBef>
                        <a:spcAft>
                          <a:spcPts val="0"/>
                        </a:spcAft>
                      </a:pPr>
                      <a:endParaRPr lang="en-US" sz="12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Value </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Description</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X      </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Y</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Z</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bl>
          </a:graphicData>
        </a:graphic>
      </p:graphicFrame>
      <p:graphicFrame>
        <p:nvGraphicFramePr>
          <p:cNvPr id="24" name="Content Placeholder 3"/>
          <p:cNvGraphicFramePr>
            <a:graphicFrameLocks/>
          </p:cNvGraphicFramePr>
          <p:nvPr>
            <p:extLst>
              <p:ext uri="{D42A27DB-BD31-4B8C-83A1-F6EECF244321}">
                <p14:modId xmlns:p14="http://schemas.microsoft.com/office/powerpoint/2010/main" val="2867004667"/>
              </p:ext>
            </p:extLst>
          </p:nvPr>
        </p:nvGraphicFramePr>
        <p:xfrm>
          <a:off x="5581650" y="4068934"/>
          <a:ext cx="2971801" cy="1293618"/>
        </p:xfrm>
        <a:graphic>
          <a:graphicData uri="http://schemas.openxmlformats.org/drawingml/2006/table">
            <a:tbl>
              <a:tblPr firstRow="1" firstCol="1" lastRow="1" lastCol="1" bandRow="1" bandCol="1"/>
              <a:tblGrid>
                <a:gridCol w="609600"/>
                <a:gridCol w="1120570"/>
                <a:gridCol w="1241631"/>
              </a:tblGrid>
              <a:tr h="215603">
                <a:tc gridSpan="3">
                  <a:txBody>
                    <a:bodyPr/>
                    <a:lstStyle/>
                    <a:p>
                      <a:pPr marL="0" marR="0" algn="ctr">
                        <a:spcBef>
                          <a:spcPts val="0"/>
                        </a:spcBef>
                        <a:spcAft>
                          <a:spcPts val="0"/>
                        </a:spcAft>
                      </a:pPr>
                      <a:r>
                        <a:rPr lang="en-US" sz="1200" dirty="0" smtClean="0">
                          <a:effectLst/>
                          <a:latin typeface="+mn-lt"/>
                          <a:ea typeface="Times New Roman"/>
                        </a:rPr>
                        <a:t>Value</a:t>
                      </a:r>
                      <a:r>
                        <a:rPr lang="en-US" sz="1200" baseline="0" dirty="0" smtClean="0">
                          <a:effectLst/>
                          <a:latin typeface="+mn-lt"/>
                          <a:ea typeface="Times New Roman"/>
                        </a:rPr>
                        <a:t> Set 3</a:t>
                      </a:r>
                      <a:endParaRPr lang="en-US" sz="12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hMerge="1">
                  <a:txBody>
                    <a:bodyPr/>
                    <a:lstStyle/>
                    <a:p>
                      <a:pPr marL="0" marR="0" algn="ctr">
                        <a:spcBef>
                          <a:spcPts val="0"/>
                        </a:spcBef>
                        <a:spcAft>
                          <a:spcPts val="0"/>
                        </a:spcAft>
                      </a:pPr>
                      <a:endParaRPr lang="en-US" sz="12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hMerge="1">
                  <a:txBody>
                    <a:bodyPr/>
                    <a:lstStyle/>
                    <a:p>
                      <a:pPr marL="0" marR="0" algn="ctr">
                        <a:spcBef>
                          <a:spcPts val="0"/>
                        </a:spcBef>
                        <a:spcAft>
                          <a:spcPts val="0"/>
                        </a:spcAft>
                      </a:pPr>
                      <a:endParaRPr lang="en-US" sz="12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Value</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Description</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Code System</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M     </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Times New Roman"/>
                        </a:rPr>
                        <a:t>HL7 2.5.1 0001</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F</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Times New Roman"/>
                        </a:rPr>
                        <a:t>HL7 2.5.1 0001</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O</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Times New Roman"/>
                        </a:rPr>
                        <a:t>HL7 2.5.1 0001</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l">
                        <a:spcBef>
                          <a:spcPts val="0"/>
                        </a:spcBef>
                        <a:spcAft>
                          <a:spcPts val="0"/>
                        </a:spcAft>
                      </a:pPr>
                      <a:r>
                        <a:rPr lang="en-US" sz="1200" dirty="0" smtClean="0">
                          <a:effectLst/>
                          <a:latin typeface="+mn-lt"/>
                          <a:ea typeface="Times New Roman"/>
                        </a:rPr>
                        <a:t>Z</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Times New Roman"/>
                        </a:rPr>
                        <a:t>CDC</a:t>
                      </a:r>
                      <a:r>
                        <a:rPr lang="en-US" sz="1200" baseline="0" dirty="0" smtClean="0">
                          <a:effectLst/>
                          <a:latin typeface="+mn-lt"/>
                          <a:ea typeface="Times New Roman"/>
                        </a:rPr>
                        <a:t> Gender</a:t>
                      </a:r>
                      <a:endParaRPr lang="en-US" sz="1200" dirty="0" smtClean="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bl>
          </a:graphicData>
        </a:graphic>
      </p:graphicFrame>
      <p:cxnSp>
        <p:nvCxnSpPr>
          <p:cNvPr id="25" name="Straight Arrow Connector 24"/>
          <p:cNvCxnSpPr/>
          <p:nvPr/>
        </p:nvCxnSpPr>
        <p:spPr bwMode="auto">
          <a:xfrm>
            <a:off x="3790950" y="3490510"/>
            <a:ext cx="1638300" cy="1204096"/>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Tree>
    <p:extLst>
      <p:ext uri="{BB962C8B-B14F-4D97-AF65-F5344CB8AC3E}">
        <p14:creationId xmlns:p14="http://schemas.microsoft.com/office/powerpoint/2010/main" val="26911362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152400"/>
            <a:ext cx="8229600" cy="400110"/>
          </a:xfrm>
        </p:spPr>
        <p:txBody>
          <a:bodyPr/>
          <a:lstStyle/>
          <a:p>
            <a:r>
              <a:rPr lang="en-US" sz="2000" dirty="0" smtClean="0"/>
              <a:t>Process of Creating a Value Set (using multiple code systems)</a:t>
            </a:r>
            <a:endParaRPr lang="en-US" sz="2000" dirty="0"/>
          </a:p>
        </p:txBody>
      </p:sp>
      <p:graphicFrame>
        <p:nvGraphicFramePr>
          <p:cNvPr id="135" name="Content Placeholder 3"/>
          <p:cNvGraphicFramePr>
            <a:graphicFrameLocks noGrp="1"/>
          </p:cNvGraphicFramePr>
          <p:nvPr>
            <p:ph idx="1"/>
            <p:extLst>
              <p:ext uri="{D42A27DB-BD31-4B8C-83A1-F6EECF244321}">
                <p14:modId xmlns:p14="http://schemas.microsoft.com/office/powerpoint/2010/main" val="2542599548"/>
              </p:ext>
            </p:extLst>
          </p:nvPr>
        </p:nvGraphicFramePr>
        <p:xfrm>
          <a:off x="489600" y="726142"/>
          <a:ext cx="1567800" cy="1635166"/>
        </p:xfrm>
        <a:graphic>
          <a:graphicData uri="http://schemas.openxmlformats.org/drawingml/2006/table">
            <a:tbl>
              <a:tblPr firstRow="1" firstCol="1" lastRow="1" lastCol="1" bandRow="1" bandCol="1"/>
              <a:tblGrid>
                <a:gridCol w="570109"/>
                <a:gridCol w="997691"/>
              </a:tblGrid>
              <a:tr h="216278">
                <a:tc gridSpan="2">
                  <a:txBody>
                    <a:bodyPr/>
                    <a:lstStyle/>
                    <a:p>
                      <a:pPr marL="0" marR="0" algn="ctr">
                        <a:spcBef>
                          <a:spcPts val="0"/>
                        </a:spcBef>
                        <a:spcAft>
                          <a:spcPts val="0"/>
                        </a:spcAft>
                      </a:pPr>
                      <a:r>
                        <a:rPr lang="en-US" sz="1200" dirty="0" smtClean="0">
                          <a:effectLst/>
                          <a:latin typeface="+mn-lt"/>
                          <a:ea typeface="Times New Roman"/>
                        </a:rPr>
                        <a:t>HL7 2.5.1 0001</a:t>
                      </a:r>
                      <a:endParaRPr lang="en-US" sz="12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hMerge="1">
                  <a:txBody>
                    <a:bodyPr/>
                    <a:lstStyle/>
                    <a:p>
                      <a:pPr marL="0" marR="0" algn="ctr">
                        <a:spcBef>
                          <a:spcPts val="0"/>
                        </a:spcBef>
                        <a:spcAft>
                          <a:spcPts val="0"/>
                        </a:spcAft>
                      </a:pPr>
                      <a:endParaRPr lang="en-US" sz="12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366905">
                <a:tc>
                  <a:txBody>
                    <a:bodyPr/>
                    <a:lstStyle/>
                    <a:p>
                      <a:pPr marL="0" marR="0" algn="l">
                        <a:spcBef>
                          <a:spcPts val="0"/>
                        </a:spcBef>
                        <a:spcAft>
                          <a:spcPts val="0"/>
                        </a:spcAft>
                      </a:pPr>
                      <a:r>
                        <a:rPr lang="en-US" sz="1200" dirty="0" smtClean="0">
                          <a:effectLst/>
                          <a:latin typeface="+mn-lt"/>
                          <a:ea typeface="Times New Roman"/>
                        </a:rPr>
                        <a:t>Value</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1200" dirty="0" smtClean="0">
                          <a:effectLst/>
                          <a:latin typeface="+mn-lt"/>
                          <a:ea typeface="Times New Roman"/>
                        </a:rPr>
                        <a:t>Description</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6278">
                <a:tc>
                  <a:txBody>
                    <a:bodyPr/>
                    <a:lstStyle/>
                    <a:p>
                      <a:pPr marL="0" marR="0" algn="ctr">
                        <a:spcBef>
                          <a:spcPts val="0"/>
                        </a:spcBef>
                        <a:spcAft>
                          <a:spcPts val="0"/>
                        </a:spcAft>
                      </a:pPr>
                      <a:r>
                        <a:rPr lang="en-US" sz="1200" dirty="0" smtClean="0">
                          <a:effectLst/>
                          <a:latin typeface="+mn-lt"/>
                          <a:ea typeface="Times New Roman"/>
                        </a:rPr>
                        <a:t>M      </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186871">
                <a:tc>
                  <a:txBody>
                    <a:bodyPr/>
                    <a:lstStyle/>
                    <a:p>
                      <a:pPr marL="0" marR="0" algn="ctr">
                        <a:spcBef>
                          <a:spcPts val="0"/>
                        </a:spcBef>
                        <a:spcAft>
                          <a:spcPts val="0"/>
                        </a:spcAft>
                      </a:pPr>
                      <a:r>
                        <a:rPr lang="en-US" sz="1200" dirty="0" smtClean="0">
                          <a:effectLst/>
                          <a:latin typeface="+mn-lt"/>
                          <a:ea typeface="Times New Roman"/>
                        </a:rPr>
                        <a:t>F</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6278">
                <a:tc>
                  <a:txBody>
                    <a:bodyPr/>
                    <a:lstStyle/>
                    <a:p>
                      <a:pPr marL="0" marR="0" algn="ctr">
                        <a:spcBef>
                          <a:spcPts val="0"/>
                        </a:spcBef>
                        <a:spcAft>
                          <a:spcPts val="0"/>
                        </a:spcAft>
                      </a:pPr>
                      <a:r>
                        <a:rPr lang="en-US" sz="1200" dirty="0" smtClean="0">
                          <a:effectLst/>
                          <a:latin typeface="+mn-lt"/>
                          <a:ea typeface="Times New Roman"/>
                        </a:rPr>
                        <a:t>O</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6278">
                <a:tc>
                  <a:txBody>
                    <a:bodyPr/>
                    <a:lstStyle/>
                    <a:p>
                      <a:pPr marL="0" marR="0" algn="ctr">
                        <a:spcBef>
                          <a:spcPts val="0"/>
                        </a:spcBef>
                        <a:spcAft>
                          <a:spcPts val="0"/>
                        </a:spcAft>
                      </a:pPr>
                      <a:r>
                        <a:rPr lang="en-US" sz="1200" dirty="0" smtClean="0">
                          <a:effectLst/>
                          <a:latin typeface="+mn-lt"/>
                          <a:ea typeface="Times New Roman"/>
                        </a:rPr>
                        <a:t>U</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6278">
                <a:tc>
                  <a:txBody>
                    <a:bodyPr/>
                    <a:lstStyle/>
                    <a:p>
                      <a:pPr marL="0" marR="0" algn="ctr">
                        <a:spcBef>
                          <a:spcPts val="0"/>
                        </a:spcBef>
                        <a:spcAft>
                          <a:spcPts val="0"/>
                        </a:spcAft>
                      </a:pPr>
                      <a:r>
                        <a:rPr lang="en-US" sz="1200" dirty="0" smtClean="0">
                          <a:effectLst/>
                          <a:latin typeface="+mn-lt"/>
                          <a:ea typeface="Times New Roman"/>
                        </a:rPr>
                        <a:t>N</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bl>
          </a:graphicData>
        </a:graphic>
      </p:graphicFrame>
      <p:grpSp>
        <p:nvGrpSpPr>
          <p:cNvPr id="3" name="Group 2"/>
          <p:cNvGrpSpPr/>
          <p:nvPr/>
        </p:nvGrpSpPr>
        <p:grpSpPr>
          <a:xfrm>
            <a:off x="556591" y="3883223"/>
            <a:ext cx="1348409" cy="764977"/>
            <a:chOff x="457200" y="3883223"/>
            <a:chExt cx="1348409" cy="764977"/>
          </a:xfrm>
        </p:grpSpPr>
        <p:sp>
          <p:nvSpPr>
            <p:cNvPr id="14" name="TextBox 13"/>
            <p:cNvSpPr txBox="1"/>
            <p:nvPr/>
          </p:nvSpPr>
          <p:spPr>
            <a:xfrm>
              <a:off x="457200" y="4340423"/>
              <a:ext cx="1348409" cy="307777"/>
            </a:xfrm>
            <a:prstGeom prst="rect">
              <a:avLst/>
            </a:prstGeom>
            <a:noFill/>
          </p:spPr>
          <p:txBody>
            <a:bodyPr wrap="square" rtlCol="0">
              <a:spAutoFit/>
            </a:bodyPr>
            <a:lstStyle/>
            <a:p>
              <a:pPr algn="ctr"/>
              <a:r>
                <a:rPr lang="en-US" sz="1400" dirty="0" smtClean="0"/>
                <a:t>Code Systems</a:t>
              </a:r>
              <a:endParaRPr lang="en-US" sz="1400" dirty="0"/>
            </a:p>
          </p:txBody>
        </p:sp>
        <p:cxnSp>
          <p:nvCxnSpPr>
            <p:cNvPr id="64" name="Straight Arrow Connector 63"/>
            <p:cNvCxnSpPr/>
            <p:nvPr/>
          </p:nvCxnSpPr>
          <p:spPr bwMode="auto">
            <a:xfrm flipV="1">
              <a:off x="1131404" y="3883223"/>
              <a:ext cx="0" cy="381000"/>
            </a:xfrm>
            <a:prstGeom prst="straightConnector1">
              <a:avLst/>
            </a:prstGeom>
            <a:solidFill>
              <a:schemeClr val="accent1"/>
            </a:solidFill>
            <a:ln w="76200" cap="flat" cmpd="sng" algn="ctr">
              <a:solidFill>
                <a:schemeClr val="tx1"/>
              </a:solidFill>
              <a:prstDash val="solid"/>
              <a:round/>
              <a:headEnd type="none" w="med" len="med"/>
              <a:tailEnd type="triangle" w="med" len="med"/>
            </a:ln>
            <a:effectLst/>
          </p:spPr>
        </p:cxnSp>
      </p:grpSp>
      <p:cxnSp>
        <p:nvCxnSpPr>
          <p:cNvPr id="67" name="Straight Arrow Connector 66"/>
          <p:cNvCxnSpPr/>
          <p:nvPr/>
        </p:nvCxnSpPr>
        <p:spPr bwMode="auto">
          <a:xfrm>
            <a:off x="2286000" y="2362200"/>
            <a:ext cx="4572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19" name="TextBox 18"/>
          <p:cNvSpPr txBox="1"/>
          <p:nvPr/>
        </p:nvSpPr>
        <p:spPr>
          <a:xfrm>
            <a:off x="2743200" y="1570672"/>
            <a:ext cx="1676400" cy="1477328"/>
          </a:xfrm>
          <a:prstGeom prst="rect">
            <a:avLst/>
          </a:prstGeom>
          <a:noFill/>
        </p:spPr>
        <p:txBody>
          <a:bodyPr wrap="square" rtlCol="0">
            <a:spAutoFit/>
          </a:bodyPr>
          <a:lstStyle/>
          <a:p>
            <a:r>
              <a:rPr lang="en-US" dirty="0" smtClean="0"/>
              <a:t>Value set is a “view” of the Code System or Code Systems</a:t>
            </a:r>
            <a:endParaRPr lang="en-US" dirty="0"/>
          </a:p>
        </p:txBody>
      </p:sp>
      <p:cxnSp>
        <p:nvCxnSpPr>
          <p:cNvPr id="72" name="Straight Arrow Connector 71"/>
          <p:cNvCxnSpPr/>
          <p:nvPr/>
        </p:nvCxnSpPr>
        <p:spPr bwMode="auto">
          <a:xfrm flipV="1">
            <a:off x="4357914" y="1371600"/>
            <a:ext cx="1128486" cy="49441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graphicFrame>
        <p:nvGraphicFramePr>
          <p:cNvPr id="18" name="Content Placeholder 3"/>
          <p:cNvGraphicFramePr>
            <a:graphicFrameLocks/>
          </p:cNvGraphicFramePr>
          <p:nvPr>
            <p:extLst>
              <p:ext uri="{D42A27DB-BD31-4B8C-83A1-F6EECF244321}">
                <p14:modId xmlns:p14="http://schemas.microsoft.com/office/powerpoint/2010/main" val="2341935213"/>
              </p:ext>
            </p:extLst>
          </p:nvPr>
        </p:nvGraphicFramePr>
        <p:xfrm>
          <a:off x="5659079" y="609600"/>
          <a:ext cx="3180121" cy="2156030"/>
        </p:xfrm>
        <a:graphic>
          <a:graphicData uri="http://schemas.openxmlformats.org/drawingml/2006/table">
            <a:tbl>
              <a:tblPr firstRow="1" firstCol="1" lastRow="1" lastCol="1" bandRow="1" bandCol="1"/>
              <a:tblGrid>
                <a:gridCol w="541297"/>
                <a:gridCol w="541297"/>
                <a:gridCol w="879608"/>
                <a:gridCol w="1217919"/>
              </a:tblGrid>
              <a:tr h="215603">
                <a:tc gridSpan="4">
                  <a:txBody>
                    <a:bodyPr/>
                    <a:lstStyle/>
                    <a:p>
                      <a:pPr marL="0" marR="0" algn="ctr">
                        <a:spcBef>
                          <a:spcPts val="0"/>
                        </a:spcBef>
                        <a:spcAft>
                          <a:spcPts val="0"/>
                        </a:spcAft>
                      </a:pPr>
                      <a:r>
                        <a:rPr lang="en-US" sz="1200" dirty="0" smtClean="0">
                          <a:effectLst/>
                          <a:latin typeface="+mn-lt"/>
                          <a:ea typeface="Times New Roman"/>
                        </a:rPr>
                        <a:t>Value</a:t>
                      </a:r>
                      <a:r>
                        <a:rPr lang="en-US" sz="1200" baseline="0" dirty="0" smtClean="0">
                          <a:effectLst/>
                          <a:latin typeface="+mn-lt"/>
                          <a:ea typeface="Times New Roman"/>
                        </a:rPr>
                        <a:t> Set 1</a:t>
                      </a:r>
                      <a:endParaRPr lang="en-US" sz="12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hMerge="1">
                  <a:txBody>
                    <a:bodyPr/>
                    <a:lstStyle/>
                    <a:p>
                      <a:endParaRPr lang="en-US"/>
                    </a:p>
                  </a:txBody>
                  <a:tcPr/>
                </a:tc>
                <a:tc hMerge="1">
                  <a:txBody>
                    <a:bodyPr/>
                    <a:lstStyle/>
                    <a:p>
                      <a:pPr marL="0" marR="0" algn="ctr">
                        <a:spcBef>
                          <a:spcPts val="0"/>
                        </a:spcBef>
                        <a:spcAft>
                          <a:spcPts val="0"/>
                        </a:spcAft>
                      </a:pPr>
                      <a:endParaRPr lang="en-US" sz="12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hMerge="1">
                  <a:txBody>
                    <a:bodyPr/>
                    <a:lstStyle/>
                    <a:p>
                      <a:pPr marL="0" marR="0" algn="ctr">
                        <a:spcBef>
                          <a:spcPts val="0"/>
                        </a:spcBef>
                        <a:spcAft>
                          <a:spcPts val="0"/>
                        </a:spcAft>
                      </a:pPr>
                      <a:endParaRPr lang="en-US" sz="12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ctr">
                        <a:spcBef>
                          <a:spcPts val="0"/>
                        </a:spcBef>
                        <a:spcAft>
                          <a:spcPts val="0"/>
                        </a:spcAft>
                      </a:pPr>
                      <a:r>
                        <a:rPr lang="en-US" sz="1200" dirty="0" smtClean="0">
                          <a:effectLst/>
                          <a:latin typeface="+mn-lt"/>
                          <a:ea typeface="Times New Roman"/>
                        </a:rPr>
                        <a:t>Value</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Usage</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Description</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Code System</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ctr">
                        <a:spcBef>
                          <a:spcPts val="0"/>
                        </a:spcBef>
                        <a:spcAft>
                          <a:spcPts val="0"/>
                        </a:spcAft>
                      </a:pPr>
                      <a:r>
                        <a:rPr lang="en-US" sz="1200" dirty="0" smtClean="0">
                          <a:effectLst/>
                          <a:latin typeface="+mn-lt"/>
                          <a:ea typeface="Times New Roman"/>
                        </a:rPr>
                        <a:t>X     </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R</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Times New Roman"/>
                        </a:rPr>
                        <a:t>CDC</a:t>
                      </a:r>
                      <a:r>
                        <a:rPr lang="en-US" sz="1200" baseline="0" dirty="0" smtClean="0">
                          <a:effectLst/>
                          <a:latin typeface="+mn-lt"/>
                          <a:ea typeface="Times New Roman"/>
                        </a:rPr>
                        <a:t> Gender</a:t>
                      </a:r>
                      <a:endParaRPr lang="en-US" sz="1200" dirty="0" smtClean="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ctr">
                        <a:spcBef>
                          <a:spcPts val="0"/>
                        </a:spcBef>
                        <a:spcAft>
                          <a:spcPts val="0"/>
                        </a:spcAft>
                      </a:pPr>
                      <a:r>
                        <a:rPr lang="en-US" sz="1200" dirty="0" smtClean="0">
                          <a:effectLst/>
                          <a:latin typeface="+mn-lt"/>
                          <a:ea typeface="Times New Roman"/>
                        </a:rPr>
                        <a:t>Y</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R</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Times New Roman"/>
                        </a:rPr>
                        <a:t>CDC</a:t>
                      </a:r>
                      <a:r>
                        <a:rPr lang="en-US" sz="1200" baseline="0" dirty="0" smtClean="0">
                          <a:effectLst/>
                          <a:latin typeface="+mn-lt"/>
                          <a:ea typeface="Times New Roman"/>
                        </a:rPr>
                        <a:t> Gender</a:t>
                      </a:r>
                      <a:endParaRPr lang="en-US" sz="1200" dirty="0" smtClean="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ctr">
                        <a:spcBef>
                          <a:spcPts val="0"/>
                        </a:spcBef>
                        <a:spcAft>
                          <a:spcPts val="0"/>
                        </a:spcAft>
                      </a:pPr>
                      <a:r>
                        <a:rPr lang="en-US" sz="1200" dirty="0" smtClean="0">
                          <a:effectLst/>
                          <a:latin typeface="+mn-lt"/>
                          <a:ea typeface="Times New Roman"/>
                        </a:rPr>
                        <a:t>Z</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E</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Times New Roman"/>
                        </a:rPr>
                        <a:t>CDC</a:t>
                      </a:r>
                      <a:r>
                        <a:rPr lang="en-US" sz="1200" baseline="0" dirty="0" smtClean="0">
                          <a:effectLst/>
                          <a:latin typeface="+mn-lt"/>
                          <a:ea typeface="Times New Roman"/>
                        </a:rPr>
                        <a:t> Gender</a:t>
                      </a:r>
                      <a:endParaRPr lang="en-US" sz="1200" dirty="0" smtClean="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ctr">
                        <a:spcBef>
                          <a:spcPts val="0"/>
                        </a:spcBef>
                        <a:spcAft>
                          <a:spcPts val="0"/>
                        </a:spcAft>
                      </a:pPr>
                      <a:r>
                        <a:rPr lang="en-US" sz="1200" dirty="0" smtClean="0">
                          <a:effectLst/>
                          <a:latin typeface="+mn-lt"/>
                          <a:ea typeface="Times New Roman"/>
                        </a:rPr>
                        <a:t>M</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E</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Times New Roman"/>
                        </a:rPr>
                        <a:t>HL7 2.5.1 0001</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ctr">
                        <a:spcBef>
                          <a:spcPts val="0"/>
                        </a:spcBef>
                        <a:spcAft>
                          <a:spcPts val="0"/>
                        </a:spcAft>
                      </a:pPr>
                      <a:r>
                        <a:rPr lang="en-US" sz="1200" dirty="0" smtClean="0">
                          <a:effectLst/>
                          <a:latin typeface="+mn-lt"/>
                          <a:ea typeface="Times New Roman"/>
                        </a:rPr>
                        <a:t>F</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E</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Times New Roman"/>
                        </a:rPr>
                        <a:t>HL7 2.5.1 0001</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ctr">
                        <a:spcBef>
                          <a:spcPts val="0"/>
                        </a:spcBef>
                        <a:spcAft>
                          <a:spcPts val="0"/>
                        </a:spcAft>
                      </a:pPr>
                      <a:r>
                        <a:rPr lang="en-US" sz="1200" dirty="0" smtClean="0">
                          <a:effectLst/>
                          <a:latin typeface="+mn-lt"/>
                          <a:ea typeface="Times New Roman"/>
                        </a:rPr>
                        <a:t>O</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R</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Times New Roman"/>
                        </a:rPr>
                        <a:t>HL7 2.5.1 0001</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ctr">
                        <a:spcBef>
                          <a:spcPts val="0"/>
                        </a:spcBef>
                        <a:spcAft>
                          <a:spcPts val="0"/>
                        </a:spcAft>
                      </a:pPr>
                      <a:r>
                        <a:rPr lang="en-US" sz="1200" dirty="0" smtClean="0">
                          <a:effectLst/>
                          <a:latin typeface="+mn-lt"/>
                          <a:ea typeface="Times New Roman"/>
                        </a:rPr>
                        <a:t>U</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E</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Times New Roman"/>
                        </a:rPr>
                        <a:t>HL7 2.5.1 0001</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ctr">
                        <a:spcBef>
                          <a:spcPts val="0"/>
                        </a:spcBef>
                        <a:spcAft>
                          <a:spcPts val="0"/>
                        </a:spcAft>
                      </a:pPr>
                      <a:r>
                        <a:rPr lang="en-US" sz="1200" dirty="0" smtClean="0">
                          <a:effectLst/>
                          <a:latin typeface="+mn-lt"/>
                          <a:ea typeface="Times New Roman"/>
                        </a:rPr>
                        <a:t>N</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E</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Times New Roman"/>
                        </a:rPr>
                        <a:t>…</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Times New Roman"/>
                        </a:rPr>
                        <a:t>HL7 2.5.1 0001</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bl>
          </a:graphicData>
        </a:graphic>
      </p:graphicFrame>
      <p:graphicFrame>
        <p:nvGraphicFramePr>
          <p:cNvPr id="16" name="Content Placeholder 3"/>
          <p:cNvGraphicFramePr>
            <a:graphicFrameLocks/>
          </p:cNvGraphicFramePr>
          <p:nvPr>
            <p:extLst>
              <p:ext uri="{D42A27DB-BD31-4B8C-83A1-F6EECF244321}">
                <p14:modId xmlns:p14="http://schemas.microsoft.com/office/powerpoint/2010/main" val="3982152804"/>
              </p:ext>
            </p:extLst>
          </p:nvPr>
        </p:nvGraphicFramePr>
        <p:xfrm>
          <a:off x="489600" y="2631142"/>
          <a:ext cx="1563280" cy="1178858"/>
        </p:xfrm>
        <a:graphic>
          <a:graphicData uri="http://schemas.openxmlformats.org/drawingml/2006/table">
            <a:tbl>
              <a:tblPr firstRow="1" firstCol="1" lastRow="1" lastCol="1" bandRow="1" bandCol="1"/>
              <a:tblGrid>
                <a:gridCol w="542824"/>
                <a:gridCol w="1020456"/>
              </a:tblGrid>
              <a:tr h="206946">
                <a:tc gridSpan="2">
                  <a:txBody>
                    <a:bodyPr/>
                    <a:lstStyle/>
                    <a:p>
                      <a:pPr marL="0" marR="0" algn="ctr">
                        <a:spcBef>
                          <a:spcPts val="0"/>
                        </a:spcBef>
                        <a:spcAft>
                          <a:spcPts val="0"/>
                        </a:spcAft>
                      </a:pPr>
                      <a:r>
                        <a:rPr lang="en-US" sz="1200" dirty="0" smtClean="0">
                          <a:effectLst/>
                          <a:latin typeface="+mn-lt"/>
                          <a:ea typeface="Times New Roman"/>
                        </a:rPr>
                        <a:t>CDC</a:t>
                      </a:r>
                      <a:r>
                        <a:rPr lang="en-US" sz="1200" baseline="0" dirty="0" smtClean="0">
                          <a:effectLst/>
                          <a:latin typeface="+mn-lt"/>
                          <a:ea typeface="Times New Roman"/>
                        </a:rPr>
                        <a:t> Gender</a:t>
                      </a:r>
                      <a:endParaRPr lang="en-US" sz="12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hMerge="1">
                  <a:txBody>
                    <a:bodyPr/>
                    <a:lstStyle/>
                    <a:p>
                      <a:pPr marL="0" marR="0" algn="ctr">
                        <a:spcBef>
                          <a:spcPts val="0"/>
                        </a:spcBef>
                        <a:spcAft>
                          <a:spcPts val="0"/>
                        </a:spcAft>
                      </a:pPr>
                      <a:endParaRPr lang="en-US" sz="12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351074">
                <a:tc>
                  <a:txBody>
                    <a:bodyPr/>
                    <a:lstStyle/>
                    <a:p>
                      <a:pPr marL="0" marR="0" algn="ctr">
                        <a:spcBef>
                          <a:spcPts val="0"/>
                        </a:spcBef>
                        <a:spcAft>
                          <a:spcPts val="0"/>
                        </a:spcAft>
                      </a:pPr>
                      <a:r>
                        <a:rPr lang="en-US" sz="1200" dirty="0" smtClean="0">
                          <a:effectLst/>
                          <a:latin typeface="+mn-lt"/>
                          <a:ea typeface="Times New Roman"/>
                        </a:rPr>
                        <a:t>Value </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Description</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06946">
                <a:tc>
                  <a:txBody>
                    <a:bodyPr/>
                    <a:lstStyle/>
                    <a:p>
                      <a:pPr marL="0" marR="0" algn="ctr">
                        <a:spcBef>
                          <a:spcPts val="0"/>
                        </a:spcBef>
                        <a:spcAft>
                          <a:spcPts val="0"/>
                        </a:spcAft>
                      </a:pPr>
                      <a:r>
                        <a:rPr lang="en-US" sz="1200" dirty="0" smtClean="0">
                          <a:effectLst/>
                          <a:latin typeface="+mn-lt"/>
                          <a:ea typeface="Times New Roman"/>
                        </a:rPr>
                        <a:t>X      </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06946">
                <a:tc>
                  <a:txBody>
                    <a:bodyPr/>
                    <a:lstStyle/>
                    <a:p>
                      <a:pPr marL="0" marR="0" algn="ctr">
                        <a:spcBef>
                          <a:spcPts val="0"/>
                        </a:spcBef>
                        <a:spcAft>
                          <a:spcPts val="0"/>
                        </a:spcAft>
                      </a:pPr>
                      <a:r>
                        <a:rPr lang="en-US" sz="1200" dirty="0" smtClean="0">
                          <a:effectLst/>
                          <a:latin typeface="+mn-lt"/>
                          <a:ea typeface="Times New Roman"/>
                        </a:rPr>
                        <a:t>Y</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06946">
                <a:tc>
                  <a:txBody>
                    <a:bodyPr/>
                    <a:lstStyle/>
                    <a:p>
                      <a:pPr marL="0" marR="0" algn="ctr">
                        <a:spcBef>
                          <a:spcPts val="0"/>
                        </a:spcBef>
                        <a:spcAft>
                          <a:spcPts val="0"/>
                        </a:spcAft>
                      </a:pPr>
                      <a:r>
                        <a:rPr lang="en-US" sz="1200" dirty="0" smtClean="0">
                          <a:effectLst/>
                          <a:latin typeface="+mn-lt"/>
                          <a:ea typeface="Times New Roman"/>
                        </a:rPr>
                        <a:t>Z</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bl>
          </a:graphicData>
        </a:graphic>
      </p:graphicFrame>
      <p:graphicFrame>
        <p:nvGraphicFramePr>
          <p:cNvPr id="15" name="Content Placeholder 3"/>
          <p:cNvGraphicFramePr>
            <a:graphicFrameLocks/>
          </p:cNvGraphicFramePr>
          <p:nvPr>
            <p:extLst>
              <p:ext uri="{D42A27DB-BD31-4B8C-83A1-F6EECF244321}">
                <p14:modId xmlns:p14="http://schemas.microsoft.com/office/powerpoint/2010/main" val="3259072963"/>
              </p:ext>
            </p:extLst>
          </p:nvPr>
        </p:nvGraphicFramePr>
        <p:xfrm>
          <a:off x="5659079" y="2971800"/>
          <a:ext cx="3180121" cy="2156030"/>
        </p:xfrm>
        <a:graphic>
          <a:graphicData uri="http://schemas.openxmlformats.org/drawingml/2006/table">
            <a:tbl>
              <a:tblPr firstRow="1" firstCol="1" lastRow="1" lastCol="1" bandRow="1" bandCol="1"/>
              <a:tblGrid>
                <a:gridCol w="541297"/>
                <a:gridCol w="541297"/>
                <a:gridCol w="879608"/>
                <a:gridCol w="1217919"/>
              </a:tblGrid>
              <a:tr h="215603">
                <a:tc gridSpan="4">
                  <a:txBody>
                    <a:bodyPr/>
                    <a:lstStyle/>
                    <a:p>
                      <a:pPr marL="0" marR="0" algn="ctr">
                        <a:spcBef>
                          <a:spcPts val="0"/>
                        </a:spcBef>
                        <a:spcAft>
                          <a:spcPts val="0"/>
                        </a:spcAft>
                      </a:pPr>
                      <a:r>
                        <a:rPr lang="en-US" sz="1200" dirty="0" smtClean="0">
                          <a:effectLst/>
                          <a:latin typeface="+mn-lt"/>
                          <a:ea typeface="Times New Roman"/>
                        </a:rPr>
                        <a:t>Value</a:t>
                      </a:r>
                      <a:r>
                        <a:rPr lang="en-US" sz="1200" baseline="0" dirty="0" smtClean="0">
                          <a:effectLst/>
                          <a:latin typeface="+mn-lt"/>
                          <a:ea typeface="Times New Roman"/>
                        </a:rPr>
                        <a:t> Set 2</a:t>
                      </a:r>
                      <a:endParaRPr lang="en-US" sz="12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hMerge="1">
                  <a:txBody>
                    <a:bodyPr/>
                    <a:lstStyle/>
                    <a:p>
                      <a:endParaRPr lang="en-US"/>
                    </a:p>
                  </a:txBody>
                  <a:tcPr/>
                </a:tc>
                <a:tc hMerge="1">
                  <a:txBody>
                    <a:bodyPr/>
                    <a:lstStyle/>
                    <a:p>
                      <a:pPr marL="0" marR="0" algn="ctr">
                        <a:spcBef>
                          <a:spcPts val="0"/>
                        </a:spcBef>
                        <a:spcAft>
                          <a:spcPts val="0"/>
                        </a:spcAft>
                      </a:pPr>
                      <a:endParaRPr lang="en-US" sz="12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hMerge="1">
                  <a:txBody>
                    <a:bodyPr/>
                    <a:lstStyle/>
                    <a:p>
                      <a:pPr marL="0" marR="0" algn="ctr">
                        <a:spcBef>
                          <a:spcPts val="0"/>
                        </a:spcBef>
                        <a:spcAft>
                          <a:spcPts val="0"/>
                        </a:spcAft>
                      </a:pPr>
                      <a:endParaRPr lang="en-US" sz="12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ctr">
                        <a:spcBef>
                          <a:spcPts val="0"/>
                        </a:spcBef>
                        <a:spcAft>
                          <a:spcPts val="0"/>
                        </a:spcAft>
                      </a:pPr>
                      <a:r>
                        <a:rPr lang="en-US" sz="1200" dirty="0" smtClean="0">
                          <a:effectLst/>
                          <a:latin typeface="+mn-lt"/>
                          <a:ea typeface="Times New Roman"/>
                        </a:rPr>
                        <a:t>Value</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Usage</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Description</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Code System</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ctr">
                        <a:spcBef>
                          <a:spcPts val="0"/>
                        </a:spcBef>
                        <a:spcAft>
                          <a:spcPts val="0"/>
                        </a:spcAft>
                      </a:pPr>
                      <a:r>
                        <a:rPr lang="en-US" sz="1200" dirty="0" smtClean="0">
                          <a:effectLst/>
                          <a:latin typeface="+mn-lt"/>
                          <a:ea typeface="Times New Roman"/>
                        </a:rPr>
                        <a:t>X     </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R</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Times New Roman"/>
                        </a:rPr>
                        <a:t>CDC</a:t>
                      </a:r>
                      <a:r>
                        <a:rPr lang="en-US" sz="1200" baseline="0" dirty="0" smtClean="0">
                          <a:effectLst/>
                          <a:latin typeface="+mn-lt"/>
                          <a:ea typeface="Times New Roman"/>
                        </a:rPr>
                        <a:t> Gender</a:t>
                      </a:r>
                      <a:endParaRPr lang="en-US" sz="1200" dirty="0" smtClean="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ctr">
                        <a:spcBef>
                          <a:spcPts val="0"/>
                        </a:spcBef>
                        <a:spcAft>
                          <a:spcPts val="0"/>
                        </a:spcAft>
                      </a:pPr>
                      <a:r>
                        <a:rPr lang="en-US" sz="1200" dirty="0" smtClean="0">
                          <a:effectLst/>
                          <a:latin typeface="+mn-lt"/>
                          <a:ea typeface="Times New Roman"/>
                        </a:rPr>
                        <a:t>Y</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R</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Times New Roman"/>
                        </a:rPr>
                        <a:t>CDC</a:t>
                      </a:r>
                      <a:r>
                        <a:rPr lang="en-US" sz="1200" baseline="0" dirty="0" smtClean="0">
                          <a:effectLst/>
                          <a:latin typeface="+mn-lt"/>
                          <a:ea typeface="Times New Roman"/>
                        </a:rPr>
                        <a:t> Gender</a:t>
                      </a:r>
                      <a:endParaRPr lang="en-US" sz="1200" dirty="0" smtClean="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ctr">
                        <a:spcBef>
                          <a:spcPts val="0"/>
                        </a:spcBef>
                        <a:spcAft>
                          <a:spcPts val="0"/>
                        </a:spcAft>
                      </a:pPr>
                      <a:r>
                        <a:rPr lang="en-US" sz="1200" dirty="0" smtClean="0">
                          <a:effectLst/>
                          <a:latin typeface="+mn-lt"/>
                          <a:ea typeface="Times New Roman"/>
                        </a:rPr>
                        <a:t>Z</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E</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Times New Roman"/>
                        </a:rPr>
                        <a:t>CDC</a:t>
                      </a:r>
                      <a:r>
                        <a:rPr lang="en-US" sz="1200" baseline="0" dirty="0" smtClean="0">
                          <a:effectLst/>
                          <a:latin typeface="+mn-lt"/>
                          <a:ea typeface="Times New Roman"/>
                        </a:rPr>
                        <a:t> Gender</a:t>
                      </a:r>
                      <a:endParaRPr lang="en-US" sz="1200" dirty="0" smtClean="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ctr">
                        <a:spcBef>
                          <a:spcPts val="0"/>
                        </a:spcBef>
                        <a:spcAft>
                          <a:spcPts val="0"/>
                        </a:spcAft>
                      </a:pPr>
                      <a:r>
                        <a:rPr lang="en-US" sz="1200" dirty="0" smtClean="0">
                          <a:effectLst/>
                          <a:latin typeface="+mn-lt"/>
                          <a:ea typeface="Times New Roman"/>
                        </a:rPr>
                        <a:t>M</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E</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Times New Roman"/>
                        </a:rPr>
                        <a:t>HL7 2.5.1 0001</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ctr">
                        <a:spcBef>
                          <a:spcPts val="0"/>
                        </a:spcBef>
                        <a:spcAft>
                          <a:spcPts val="0"/>
                        </a:spcAft>
                      </a:pPr>
                      <a:r>
                        <a:rPr lang="en-US" sz="1200" dirty="0" smtClean="0">
                          <a:effectLst/>
                          <a:latin typeface="+mn-lt"/>
                          <a:ea typeface="Times New Roman"/>
                        </a:rPr>
                        <a:t>F</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E</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Times New Roman"/>
                        </a:rPr>
                        <a:t>HL7 2.5.1 0001</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ctr">
                        <a:spcBef>
                          <a:spcPts val="0"/>
                        </a:spcBef>
                        <a:spcAft>
                          <a:spcPts val="0"/>
                        </a:spcAft>
                      </a:pPr>
                      <a:r>
                        <a:rPr lang="en-US" sz="1200" dirty="0" smtClean="0">
                          <a:effectLst/>
                          <a:latin typeface="+mn-lt"/>
                          <a:ea typeface="Times New Roman"/>
                        </a:rPr>
                        <a:t>O</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R</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Times New Roman"/>
                        </a:rPr>
                        <a:t>HL7 2.5.1 0001</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ctr">
                        <a:spcBef>
                          <a:spcPts val="0"/>
                        </a:spcBef>
                        <a:spcAft>
                          <a:spcPts val="0"/>
                        </a:spcAft>
                      </a:pPr>
                      <a:r>
                        <a:rPr lang="en-US" sz="1200" dirty="0" smtClean="0">
                          <a:effectLst/>
                          <a:latin typeface="+mn-lt"/>
                          <a:ea typeface="Times New Roman"/>
                        </a:rPr>
                        <a:t>U</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E</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Times New Roman"/>
                        </a:rPr>
                        <a:t>HL7 2.5.1 0001</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ctr">
                        <a:spcBef>
                          <a:spcPts val="0"/>
                        </a:spcBef>
                        <a:spcAft>
                          <a:spcPts val="0"/>
                        </a:spcAft>
                      </a:pPr>
                      <a:r>
                        <a:rPr lang="en-US" sz="1200" dirty="0" smtClean="0">
                          <a:effectLst/>
                          <a:latin typeface="+mn-lt"/>
                          <a:ea typeface="Times New Roman"/>
                        </a:rPr>
                        <a:t>N</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R</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Times New Roman"/>
                        </a:rPr>
                        <a:t>…</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Times New Roman"/>
                        </a:rPr>
                        <a:t>HL7 2.5.1 0001</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bl>
          </a:graphicData>
        </a:graphic>
      </p:graphicFrame>
      <p:graphicFrame>
        <p:nvGraphicFramePr>
          <p:cNvPr id="20" name="Content Placeholder 3"/>
          <p:cNvGraphicFramePr>
            <a:graphicFrameLocks/>
          </p:cNvGraphicFramePr>
          <p:nvPr>
            <p:extLst>
              <p:ext uri="{D42A27DB-BD31-4B8C-83A1-F6EECF244321}">
                <p14:modId xmlns:p14="http://schemas.microsoft.com/office/powerpoint/2010/main" val="2390295460"/>
              </p:ext>
            </p:extLst>
          </p:nvPr>
        </p:nvGraphicFramePr>
        <p:xfrm>
          <a:off x="2286000" y="3962400"/>
          <a:ext cx="3180121" cy="2156030"/>
        </p:xfrm>
        <a:graphic>
          <a:graphicData uri="http://schemas.openxmlformats.org/drawingml/2006/table">
            <a:tbl>
              <a:tblPr firstRow="1" firstCol="1" lastRow="1" lastCol="1" bandRow="1" bandCol="1"/>
              <a:tblGrid>
                <a:gridCol w="541297"/>
                <a:gridCol w="541297"/>
                <a:gridCol w="879608"/>
                <a:gridCol w="1217919"/>
              </a:tblGrid>
              <a:tr h="215603">
                <a:tc gridSpan="4">
                  <a:txBody>
                    <a:bodyPr/>
                    <a:lstStyle/>
                    <a:p>
                      <a:pPr marL="0" marR="0" algn="ctr">
                        <a:spcBef>
                          <a:spcPts val="0"/>
                        </a:spcBef>
                        <a:spcAft>
                          <a:spcPts val="0"/>
                        </a:spcAft>
                      </a:pPr>
                      <a:r>
                        <a:rPr lang="en-US" sz="1200" dirty="0" smtClean="0">
                          <a:effectLst/>
                          <a:latin typeface="+mn-lt"/>
                          <a:ea typeface="Times New Roman"/>
                        </a:rPr>
                        <a:t>Value</a:t>
                      </a:r>
                      <a:r>
                        <a:rPr lang="en-US" sz="1200" baseline="0" dirty="0" smtClean="0">
                          <a:effectLst/>
                          <a:latin typeface="+mn-lt"/>
                          <a:ea typeface="Times New Roman"/>
                        </a:rPr>
                        <a:t> Set 3</a:t>
                      </a:r>
                      <a:endParaRPr lang="en-US" sz="12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hMerge="1">
                  <a:txBody>
                    <a:bodyPr/>
                    <a:lstStyle/>
                    <a:p>
                      <a:endParaRPr lang="en-US"/>
                    </a:p>
                  </a:txBody>
                  <a:tcPr/>
                </a:tc>
                <a:tc hMerge="1">
                  <a:txBody>
                    <a:bodyPr/>
                    <a:lstStyle/>
                    <a:p>
                      <a:pPr marL="0" marR="0" algn="ctr">
                        <a:spcBef>
                          <a:spcPts val="0"/>
                        </a:spcBef>
                        <a:spcAft>
                          <a:spcPts val="0"/>
                        </a:spcAft>
                      </a:pPr>
                      <a:endParaRPr lang="en-US" sz="12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hMerge="1">
                  <a:txBody>
                    <a:bodyPr/>
                    <a:lstStyle/>
                    <a:p>
                      <a:pPr marL="0" marR="0" algn="ctr">
                        <a:spcBef>
                          <a:spcPts val="0"/>
                        </a:spcBef>
                        <a:spcAft>
                          <a:spcPts val="0"/>
                        </a:spcAft>
                      </a:pPr>
                      <a:endParaRPr lang="en-US" sz="12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ctr">
                        <a:spcBef>
                          <a:spcPts val="0"/>
                        </a:spcBef>
                        <a:spcAft>
                          <a:spcPts val="0"/>
                        </a:spcAft>
                      </a:pPr>
                      <a:r>
                        <a:rPr lang="en-US" sz="1200" dirty="0" smtClean="0">
                          <a:effectLst/>
                          <a:latin typeface="+mn-lt"/>
                          <a:ea typeface="Times New Roman"/>
                        </a:rPr>
                        <a:t>Value</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Usage</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Description</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Code System</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ctr">
                        <a:spcBef>
                          <a:spcPts val="0"/>
                        </a:spcBef>
                        <a:spcAft>
                          <a:spcPts val="0"/>
                        </a:spcAft>
                      </a:pPr>
                      <a:r>
                        <a:rPr lang="en-US" sz="1200" dirty="0" smtClean="0">
                          <a:effectLst/>
                          <a:latin typeface="+mn-lt"/>
                          <a:ea typeface="Times New Roman"/>
                        </a:rPr>
                        <a:t>X     </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E</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Times New Roman"/>
                        </a:rPr>
                        <a:t>CDC</a:t>
                      </a:r>
                      <a:r>
                        <a:rPr lang="en-US" sz="1200" baseline="0" dirty="0" smtClean="0">
                          <a:effectLst/>
                          <a:latin typeface="+mn-lt"/>
                          <a:ea typeface="Times New Roman"/>
                        </a:rPr>
                        <a:t> Gender</a:t>
                      </a:r>
                      <a:endParaRPr lang="en-US" sz="1200" dirty="0" smtClean="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ctr">
                        <a:spcBef>
                          <a:spcPts val="0"/>
                        </a:spcBef>
                        <a:spcAft>
                          <a:spcPts val="0"/>
                        </a:spcAft>
                      </a:pPr>
                      <a:r>
                        <a:rPr lang="en-US" sz="1200" dirty="0" smtClean="0">
                          <a:effectLst/>
                          <a:latin typeface="+mn-lt"/>
                          <a:ea typeface="Times New Roman"/>
                        </a:rPr>
                        <a:t>Y</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E</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Times New Roman"/>
                        </a:rPr>
                        <a:t>CDC</a:t>
                      </a:r>
                      <a:r>
                        <a:rPr lang="en-US" sz="1200" baseline="0" dirty="0" smtClean="0">
                          <a:effectLst/>
                          <a:latin typeface="+mn-lt"/>
                          <a:ea typeface="Times New Roman"/>
                        </a:rPr>
                        <a:t> Gender</a:t>
                      </a:r>
                      <a:endParaRPr lang="en-US" sz="1200" dirty="0" smtClean="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ctr">
                        <a:spcBef>
                          <a:spcPts val="0"/>
                        </a:spcBef>
                        <a:spcAft>
                          <a:spcPts val="0"/>
                        </a:spcAft>
                      </a:pPr>
                      <a:r>
                        <a:rPr lang="en-US" sz="1200" dirty="0" smtClean="0">
                          <a:effectLst/>
                          <a:latin typeface="+mn-lt"/>
                          <a:ea typeface="Times New Roman"/>
                        </a:rPr>
                        <a:t>Z</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R</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Times New Roman"/>
                        </a:rPr>
                        <a:t>CDC</a:t>
                      </a:r>
                      <a:r>
                        <a:rPr lang="en-US" sz="1200" baseline="0" dirty="0" smtClean="0">
                          <a:effectLst/>
                          <a:latin typeface="+mn-lt"/>
                          <a:ea typeface="Times New Roman"/>
                        </a:rPr>
                        <a:t> Gender</a:t>
                      </a:r>
                      <a:endParaRPr lang="en-US" sz="1200" dirty="0" smtClean="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ctr">
                        <a:spcBef>
                          <a:spcPts val="0"/>
                        </a:spcBef>
                        <a:spcAft>
                          <a:spcPts val="0"/>
                        </a:spcAft>
                      </a:pPr>
                      <a:r>
                        <a:rPr lang="en-US" sz="1200" dirty="0" smtClean="0">
                          <a:effectLst/>
                          <a:latin typeface="+mn-lt"/>
                          <a:ea typeface="Times New Roman"/>
                        </a:rPr>
                        <a:t>M</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R</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Times New Roman"/>
                        </a:rPr>
                        <a:t>HL7 2.5.1 0001</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ctr">
                        <a:spcBef>
                          <a:spcPts val="0"/>
                        </a:spcBef>
                        <a:spcAft>
                          <a:spcPts val="0"/>
                        </a:spcAft>
                      </a:pPr>
                      <a:r>
                        <a:rPr lang="en-US" sz="1200" dirty="0" smtClean="0">
                          <a:effectLst/>
                          <a:latin typeface="+mn-lt"/>
                          <a:ea typeface="Times New Roman"/>
                        </a:rPr>
                        <a:t>F</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R</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Times New Roman"/>
                        </a:rPr>
                        <a:t>HL7 2.5.1 0001</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ctr">
                        <a:spcBef>
                          <a:spcPts val="0"/>
                        </a:spcBef>
                        <a:spcAft>
                          <a:spcPts val="0"/>
                        </a:spcAft>
                      </a:pPr>
                      <a:r>
                        <a:rPr lang="en-US" sz="1200" dirty="0" smtClean="0">
                          <a:effectLst/>
                          <a:latin typeface="+mn-lt"/>
                          <a:ea typeface="Times New Roman"/>
                        </a:rPr>
                        <a:t>O</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R</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Times New Roman"/>
                        </a:rPr>
                        <a:t>HL7 2.5.1 0001</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ctr">
                        <a:spcBef>
                          <a:spcPts val="0"/>
                        </a:spcBef>
                        <a:spcAft>
                          <a:spcPts val="0"/>
                        </a:spcAft>
                      </a:pPr>
                      <a:r>
                        <a:rPr lang="en-US" sz="1200" dirty="0" smtClean="0">
                          <a:effectLst/>
                          <a:latin typeface="+mn-lt"/>
                          <a:ea typeface="Times New Roman"/>
                        </a:rPr>
                        <a:t>U</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E</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Times New Roman"/>
                        </a:rPr>
                        <a:t>HL7 2.5.1 0001</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215603">
                <a:tc>
                  <a:txBody>
                    <a:bodyPr/>
                    <a:lstStyle/>
                    <a:p>
                      <a:pPr marL="0" marR="0" algn="ctr">
                        <a:spcBef>
                          <a:spcPts val="0"/>
                        </a:spcBef>
                        <a:spcAft>
                          <a:spcPts val="0"/>
                        </a:spcAft>
                      </a:pPr>
                      <a:r>
                        <a:rPr lang="en-US" sz="1200" dirty="0" smtClean="0">
                          <a:effectLst/>
                          <a:latin typeface="+mn-lt"/>
                          <a:ea typeface="Times New Roman"/>
                        </a:rPr>
                        <a:t>N</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200" dirty="0" smtClean="0">
                          <a:effectLst/>
                          <a:latin typeface="+mn-lt"/>
                          <a:ea typeface="Times New Roman"/>
                        </a:rPr>
                        <a:t>E</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Times New Roman"/>
                        </a:rPr>
                        <a:t>…</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Times New Roman"/>
                        </a:rPr>
                        <a:t>HL7 2.5.1 0001</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bl>
          </a:graphicData>
        </a:graphic>
      </p:graphicFrame>
      <p:cxnSp>
        <p:nvCxnSpPr>
          <p:cNvPr id="21" name="Straight Arrow Connector 20"/>
          <p:cNvCxnSpPr/>
          <p:nvPr/>
        </p:nvCxnSpPr>
        <p:spPr bwMode="auto">
          <a:xfrm>
            <a:off x="4343400" y="2590800"/>
            <a:ext cx="1143000" cy="99060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22" name="Straight Arrow Connector 21"/>
          <p:cNvCxnSpPr/>
          <p:nvPr/>
        </p:nvCxnSpPr>
        <p:spPr bwMode="auto">
          <a:xfrm>
            <a:off x="4038600" y="2895600"/>
            <a:ext cx="152400" cy="99060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Tree>
    <p:extLst>
      <p:ext uri="{BB962C8B-B14F-4D97-AF65-F5344CB8AC3E}">
        <p14:creationId xmlns:p14="http://schemas.microsoft.com/office/powerpoint/2010/main" val="33518967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bwMode="auto">
          <a:xfrm>
            <a:off x="152400" y="2284430"/>
            <a:ext cx="914401" cy="3687673"/>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5" name="Rectangle 4"/>
          <p:cNvSpPr/>
          <p:nvPr/>
        </p:nvSpPr>
        <p:spPr bwMode="auto">
          <a:xfrm>
            <a:off x="152400" y="761999"/>
            <a:ext cx="914401" cy="1522431"/>
          </a:xfrm>
          <a:prstGeom prst="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39" name="Straight Arrow Connector 38"/>
          <p:cNvCxnSpPr/>
          <p:nvPr/>
        </p:nvCxnSpPr>
        <p:spPr bwMode="auto">
          <a:xfrm>
            <a:off x="4571999" y="1828800"/>
            <a:ext cx="1" cy="228600"/>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
        <p:nvSpPr>
          <p:cNvPr id="2" name="Title 1"/>
          <p:cNvSpPr>
            <a:spLocks noGrp="1"/>
          </p:cNvSpPr>
          <p:nvPr>
            <p:ph type="title"/>
          </p:nvPr>
        </p:nvSpPr>
        <p:spPr>
          <a:xfrm>
            <a:off x="304799" y="152400"/>
            <a:ext cx="8229600" cy="400110"/>
          </a:xfrm>
        </p:spPr>
        <p:txBody>
          <a:bodyPr/>
          <a:lstStyle/>
          <a:p>
            <a:r>
              <a:rPr lang="en-US" sz="2000" dirty="0" smtClean="0"/>
              <a:t>Examples Value Set Specifications (Constrainable Profile)</a:t>
            </a:r>
            <a:endParaRPr lang="en-US" sz="2000" dirty="0"/>
          </a:p>
        </p:txBody>
      </p:sp>
      <p:sp>
        <p:nvSpPr>
          <p:cNvPr id="3" name="TextBox 2"/>
          <p:cNvSpPr txBox="1"/>
          <p:nvPr/>
        </p:nvSpPr>
        <p:spPr>
          <a:xfrm>
            <a:off x="152401" y="1276290"/>
            <a:ext cx="914400" cy="553998"/>
          </a:xfrm>
          <a:prstGeom prst="rect">
            <a:avLst/>
          </a:prstGeom>
          <a:noFill/>
          <a:ln>
            <a:noFill/>
          </a:ln>
        </p:spPr>
        <p:txBody>
          <a:bodyPr wrap="square" rtlCol="0">
            <a:spAutoFit/>
          </a:bodyPr>
          <a:lstStyle/>
          <a:p>
            <a:pPr algn="ctr"/>
            <a:r>
              <a:rPr lang="en-US" sz="1000" dirty="0" smtClean="0"/>
              <a:t>Code System (Tables)</a:t>
            </a:r>
          </a:p>
        </p:txBody>
      </p:sp>
      <p:sp>
        <p:nvSpPr>
          <p:cNvPr id="79" name="Rectangle 78"/>
          <p:cNvSpPr/>
          <p:nvPr/>
        </p:nvSpPr>
        <p:spPr bwMode="auto">
          <a:xfrm>
            <a:off x="152400" y="2286000"/>
            <a:ext cx="8872496" cy="21981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22" name="TextBox 21"/>
          <p:cNvSpPr txBox="1"/>
          <p:nvPr/>
        </p:nvSpPr>
        <p:spPr>
          <a:xfrm>
            <a:off x="171617" y="2279399"/>
            <a:ext cx="895184" cy="246221"/>
          </a:xfrm>
          <a:prstGeom prst="rect">
            <a:avLst/>
          </a:prstGeom>
          <a:noFill/>
        </p:spPr>
        <p:txBody>
          <a:bodyPr wrap="square" rtlCol="0">
            <a:spAutoFit/>
          </a:bodyPr>
          <a:lstStyle/>
          <a:p>
            <a:pPr algn="ctr"/>
            <a:r>
              <a:rPr lang="en-US" sz="1000" dirty="0" smtClean="0"/>
              <a:t>Extensibility</a:t>
            </a:r>
            <a:endParaRPr lang="en-US" sz="800" dirty="0"/>
          </a:p>
        </p:txBody>
      </p:sp>
      <p:sp>
        <p:nvSpPr>
          <p:cNvPr id="84" name="TextBox 83"/>
          <p:cNvSpPr txBox="1"/>
          <p:nvPr/>
        </p:nvSpPr>
        <p:spPr>
          <a:xfrm>
            <a:off x="1470082" y="2284430"/>
            <a:ext cx="968318" cy="246221"/>
          </a:xfrm>
          <a:prstGeom prst="rect">
            <a:avLst/>
          </a:prstGeom>
          <a:noFill/>
        </p:spPr>
        <p:txBody>
          <a:bodyPr wrap="square" rtlCol="0">
            <a:spAutoFit/>
          </a:bodyPr>
          <a:lstStyle/>
          <a:p>
            <a:pPr algn="ctr"/>
            <a:r>
              <a:rPr lang="en-US" sz="1000" dirty="0" smtClean="0"/>
              <a:t>Open</a:t>
            </a:r>
            <a:endParaRPr lang="en-US" sz="1000" dirty="0"/>
          </a:p>
        </p:txBody>
      </p:sp>
      <p:sp>
        <p:nvSpPr>
          <p:cNvPr id="85" name="TextBox 84"/>
          <p:cNvSpPr txBox="1"/>
          <p:nvPr/>
        </p:nvSpPr>
        <p:spPr>
          <a:xfrm>
            <a:off x="5432482" y="2303621"/>
            <a:ext cx="968318" cy="246221"/>
          </a:xfrm>
          <a:prstGeom prst="rect">
            <a:avLst/>
          </a:prstGeom>
          <a:noFill/>
        </p:spPr>
        <p:txBody>
          <a:bodyPr wrap="square" rtlCol="0">
            <a:spAutoFit/>
          </a:bodyPr>
          <a:lstStyle/>
          <a:p>
            <a:pPr algn="ctr"/>
            <a:r>
              <a:rPr lang="en-US" sz="1000" dirty="0" smtClean="0"/>
              <a:t>Open</a:t>
            </a:r>
            <a:endParaRPr lang="en-US" sz="1000" dirty="0"/>
          </a:p>
        </p:txBody>
      </p:sp>
      <p:sp>
        <p:nvSpPr>
          <p:cNvPr id="87" name="TextBox 86"/>
          <p:cNvSpPr txBox="1"/>
          <p:nvPr/>
        </p:nvSpPr>
        <p:spPr>
          <a:xfrm>
            <a:off x="3352800" y="2284430"/>
            <a:ext cx="968318" cy="246221"/>
          </a:xfrm>
          <a:prstGeom prst="rect">
            <a:avLst/>
          </a:prstGeom>
          <a:noFill/>
        </p:spPr>
        <p:txBody>
          <a:bodyPr wrap="square" rtlCol="0">
            <a:spAutoFit/>
          </a:bodyPr>
          <a:lstStyle/>
          <a:p>
            <a:pPr algn="ctr"/>
            <a:r>
              <a:rPr lang="en-US" sz="1000" dirty="0" smtClean="0"/>
              <a:t>Closed</a:t>
            </a:r>
            <a:endParaRPr lang="en-US" sz="1000" dirty="0"/>
          </a:p>
        </p:txBody>
      </p:sp>
      <p:sp>
        <p:nvSpPr>
          <p:cNvPr id="90" name="TextBox 89"/>
          <p:cNvSpPr txBox="1"/>
          <p:nvPr/>
        </p:nvSpPr>
        <p:spPr>
          <a:xfrm>
            <a:off x="7566082" y="2284430"/>
            <a:ext cx="968318" cy="246221"/>
          </a:xfrm>
          <a:prstGeom prst="rect">
            <a:avLst/>
          </a:prstGeom>
          <a:noFill/>
        </p:spPr>
        <p:txBody>
          <a:bodyPr wrap="square" rtlCol="0">
            <a:spAutoFit/>
          </a:bodyPr>
          <a:lstStyle/>
          <a:p>
            <a:pPr algn="ctr"/>
            <a:r>
              <a:rPr lang="en-US" sz="1000" dirty="0" smtClean="0"/>
              <a:t>Closed</a:t>
            </a:r>
            <a:endParaRPr lang="en-US" sz="1000" dirty="0"/>
          </a:p>
        </p:txBody>
      </p:sp>
      <p:sp>
        <p:nvSpPr>
          <p:cNvPr id="91" name="Rectangle 90"/>
          <p:cNvSpPr/>
          <p:nvPr/>
        </p:nvSpPr>
        <p:spPr bwMode="auto">
          <a:xfrm>
            <a:off x="152400" y="2507872"/>
            <a:ext cx="8872495" cy="258252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92" name="Straight Connector 91"/>
          <p:cNvCxnSpPr/>
          <p:nvPr/>
        </p:nvCxnSpPr>
        <p:spPr bwMode="auto">
          <a:xfrm>
            <a:off x="1066800" y="2299205"/>
            <a:ext cx="0" cy="364361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3" name="TextBox 92"/>
          <p:cNvSpPr txBox="1"/>
          <p:nvPr/>
        </p:nvSpPr>
        <p:spPr>
          <a:xfrm>
            <a:off x="228600" y="3639979"/>
            <a:ext cx="762000" cy="246221"/>
          </a:xfrm>
          <a:prstGeom prst="rect">
            <a:avLst/>
          </a:prstGeom>
          <a:noFill/>
        </p:spPr>
        <p:txBody>
          <a:bodyPr wrap="square" rtlCol="0">
            <a:spAutoFit/>
          </a:bodyPr>
          <a:lstStyle/>
          <a:p>
            <a:pPr algn="ctr"/>
            <a:r>
              <a:rPr lang="en-US" sz="1000" dirty="0" smtClean="0"/>
              <a:t>Value Set</a:t>
            </a:r>
            <a:endParaRPr lang="en-US" sz="1000" dirty="0"/>
          </a:p>
        </p:txBody>
      </p:sp>
      <p:sp>
        <p:nvSpPr>
          <p:cNvPr id="96" name="TextBox 95"/>
          <p:cNvSpPr txBox="1"/>
          <p:nvPr/>
        </p:nvSpPr>
        <p:spPr>
          <a:xfrm>
            <a:off x="114300" y="5332944"/>
            <a:ext cx="990600" cy="246221"/>
          </a:xfrm>
          <a:prstGeom prst="rect">
            <a:avLst/>
          </a:prstGeom>
          <a:noFill/>
        </p:spPr>
        <p:txBody>
          <a:bodyPr wrap="square" rtlCol="0">
            <a:spAutoFit/>
          </a:bodyPr>
          <a:lstStyle/>
          <a:p>
            <a:pPr algn="ctr"/>
            <a:r>
              <a:rPr lang="en-US" sz="1000" dirty="0" smtClean="0"/>
              <a:t>Interpretation</a:t>
            </a:r>
            <a:endParaRPr lang="en-US" sz="1000" dirty="0"/>
          </a:p>
        </p:txBody>
      </p:sp>
      <p:sp>
        <p:nvSpPr>
          <p:cNvPr id="114" name="TextBox 113"/>
          <p:cNvSpPr txBox="1"/>
          <p:nvPr/>
        </p:nvSpPr>
        <p:spPr>
          <a:xfrm>
            <a:off x="1066800" y="5715000"/>
            <a:ext cx="1828800" cy="246221"/>
          </a:xfrm>
          <a:prstGeom prst="rect">
            <a:avLst/>
          </a:prstGeom>
          <a:noFill/>
        </p:spPr>
        <p:txBody>
          <a:bodyPr wrap="square" rtlCol="0">
            <a:spAutoFit/>
          </a:bodyPr>
          <a:lstStyle/>
          <a:p>
            <a:pPr algn="ctr"/>
            <a:r>
              <a:rPr lang="en-US" sz="1000" dirty="0" smtClean="0"/>
              <a:t>Pick Static/Dynamic</a:t>
            </a:r>
            <a:endParaRPr lang="en-US" sz="1000" dirty="0"/>
          </a:p>
        </p:txBody>
      </p:sp>
      <p:sp>
        <p:nvSpPr>
          <p:cNvPr id="115" name="Rectangle 114"/>
          <p:cNvSpPr/>
          <p:nvPr/>
        </p:nvSpPr>
        <p:spPr bwMode="auto">
          <a:xfrm>
            <a:off x="152400" y="5725882"/>
            <a:ext cx="8872496" cy="24622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graphicFrame>
        <p:nvGraphicFramePr>
          <p:cNvPr id="116" name="Content Placeholder 3"/>
          <p:cNvGraphicFramePr>
            <a:graphicFrameLocks/>
          </p:cNvGraphicFramePr>
          <p:nvPr>
            <p:extLst>
              <p:ext uri="{D42A27DB-BD31-4B8C-83A1-F6EECF244321}">
                <p14:modId xmlns:p14="http://schemas.microsoft.com/office/powerpoint/2010/main" val="3869619698"/>
              </p:ext>
            </p:extLst>
          </p:nvPr>
        </p:nvGraphicFramePr>
        <p:xfrm>
          <a:off x="7304314" y="2590800"/>
          <a:ext cx="1371600" cy="719050"/>
        </p:xfrm>
        <a:graphic>
          <a:graphicData uri="http://schemas.openxmlformats.org/drawingml/2006/table">
            <a:tbl>
              <a:tblPr firstRow="1" firstCol="1" lastRow="1" lastCol="1" bandRow="1" bandCol="1"/>
              <a:tblGrid>
                <a:gridCol w="1371600"/>
              </a:tblGrid>
              <a:tr h="0">
                <a:tc>
                  <a:txBody>
                    <a:bodyPr/>
                    <a:lstStyle/>
                    <a:p>
                      <a:pPr marL="0" marR="0" algn="ctr">
                        <a:spcBef>
                          <a:spcPts val="0"/>
                        </a:spcBef>
                        <a:spcAft>
                          <a:spcPts val="0"/>
                        </a:spcAft>
                      </a:pPr>
                      <a:r>
                        <a:rPr lang="en-US" sz="900" dirty="0" smtClean="0">
                          <a:effectLst/>
                          <a:latin typeface="+mn-lt"/>
                          <a:ea typeface="Times New Roman"/>
                        </a:rPr>
                        <a:t>HL70000-A5</a:t>
                      </a:r>
                      <a:endParaRPr lang="en-US" sz="9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91440">
                <a:tc>
                  <a:txBody>
                    <a:bodyPr/>
                    <a:lstStyle/>
                    <a:p>
                      <a:pPr marL="0" marR="0" algn="just">
                        <a:spcBef>
                          <a:spcPts val="0"/>
                        </a:spcBef>
                        <a:spcAft>
                          <a:spcPts val="0"/>
                        </a:spcAft>
                      </a:pPr>
                      <a:r>
                        <a:rPr lang="en-US" sz="900" dirty="0">
                          <a:effectLst/>
                          <a:latin typeface="+mn-lt"/>
                          <a:ea typeface="Times New Roman"/>
                        </a:rPr>
                        <a:t>Value</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106680">
                <a:tc>
                  <a:txBody>
                    <a:bodyPr/>
                    <a:lstStyle/>
                    <a:p>
                      <a:pPr marL="0" marR="0" algn="just">
                        <a:spcBef>
                          <a:spcPts val="0"/>
                        </a:spcBef>
                        <a:spcAft>
                          <a:spcPts val="0"/>
                        </a:spcAft>
                      </a:pPr>
                      <a:r>
                        <a:rPr lang="en-US" sz="900" dirty="0" smtClean="0">
                          <a:effectLst/>
                          <a:latin typeface="+mn-lt"/>
                          <a:ea typeface="Times New Roman"/>
                        </a:rPr>
                        <a:t>A</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121920">
                <a:tc>
                  <a:txBody>
                    <a:bodyPr/>
                    <a:lstStyle/>
                    <a:p>
                      <a:pPr marL="0" marR="0" algn="just">
                        <a:spcBef>
                          <a:spcPts val="0"/>
                        </a:spcBef>
                        <a:spcAft>
                          <a:spcPts val="0"/>
                        </a:spcAft>
                      </a:pPr>
                      <a:r>
                        <a:rPr lang="en-US" sz="900" dirty="0" smtClean="0">
                          <a:effectLst/>
                          <a:latin typeface="+mn-lt"/>
                          <a:ea typeface="Times New Roman"/>
                        </a:rPr>
                        <a:t>C</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170410">
                <a:tc>
                  <a:txBody>
                    <a:bodyPr/>
                    <a:lstStyle/>
                    <a:p>
                      <a:pPr marL="0" marR="0" algn="just">
                        <a:spcBef>
                          <a:spcPts val="0"/>
                        </a:spcBef>
                        <a:spcAft>
                          <a:spcPts val="0"/>
                        </a:spcAft>
                      </a:pPr>
                      <a:r>
                        <a:rPr lang="en-US" sz="900" dirty="0" smtClean="0">
                          <a:effectLst/>
                          <a:latin typeface="+mn-lt"/>
                          <a:ea typeface="Times New Roman"/>
                        </a:rPr>
                        <a:t>F</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bl>
          </a:graphicData>
        </a:graphic>
      </p:graphicFrame>
      <p:graphicFrame>
        <p:nvGraphicFramePr>
          <p:cNvPr id="118" name="Content Placeholder 3"/>
          <p:cNvGraphicFramePr>
            <a:graphicFrameLocks/>
          </p:cNvGraphicFramePr>
          <p:nvPr>
            <p:extLst>
              <p:ext uri="{D42A27DB-BD31-4B8C-83A1-F6EECF244321}">
                <p14:modId xmlns:p14="http://schemas.microsoft.com/office/powerpoint/2010/main" val="1947476460"/>
              </p:ext>
            </p:extLst>
          </p:nvPr>
        </p:nvGraphicFramePr>
        <p:xfrm>
          <a:off x="5257800" y="2590800"/>
          <a:ext cx="1371600" cy="741273"/>
        </p:xfrm>
        <a:graphic>
          <a:graphicData uri="http://schemas.openxmlformats.org/drawingml/2006/table">
            <a:tbl>
              <a:tblPr firstRow="1" firstCol="1" lastRow="1" lastCol="1" bandRow="1" bandCol="1"/>
              <a:tblGrid>
                <a:gridCol w="1371600"/>
              </a:tblGrid>
              <a:tr h="131673">
                <a:tc>
                  <a:txBody>
                    <a:bodyPr/>
                    <a:lstStyle/>
                    <a:p>
                      <a:pPr marL="0" marR="0" algn="ctr">
                        <a:spcBef>
                          <a:spcPts val="0"/>
                        </a:spcBef>
                        <a:spcAft>
                          <a:spcPts val="0"/>
                        </a:spcAft>
                      </a:pPr>
                      <a:r>
                        <a:rPr lang="en-US" sz="900" dirty="0" smtClean="0">
                          <a:effectLst/>
                          <a:latin typeface="+mn-lt"/>
                          <a:ea typeface="Times New Roman"/>
                        </a:rPr>
                        <a:t>HL70000-A3</a:t>
                      </a:r>
                      <a:endParaRPr lang="en-US" sz="9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146913">
                <a:tc>
                  <a:txBody>
                    <a:bodyPr/>
                    <a:lstStyle/>
                    <a:p>
                      <a:pPr marL="0" marR="0" algn="just">
                        <a:spcBef>
                          <a:spcPts val="0"/>
                        </a:spcBef>
                        <a:spcAft>
                          <a:spcPts val="0"/>
                        </a:spcAft>
                      </a:pPr>
                      <a:r>
                        <a:rPr lang="en-US" sz="900" dirty="0">
                          <a:effectLst/>
                          <a:latin typeface="+mn-lt"/>
                          <a:ea typeface="Times New Roman"/>
                        </a:rPr>
                        <a:t>Value</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152400">
                <a:tc>
                  <a:txBody>
                    <a:bodyPr/>
                    <a:lstStyle/>
                    <a:p>
                      <a:pPr marL="0" marR="0" algn="just">
                        <a:spcBef>
                          <a:spcPts val="0"/>
                        </a:spcBef>
                        <a:spcAft>
                          <a:spcPts val="0"/>
                        </a:spcAft>
                      </a:pPr>
                      <a:r>
                        <a:rPr lang="en-US" sz="900" dirty="0" smtClean="0">
                          <a:effectLst/>
                          <a:latin typeface="+mn-lt"/>
                          <a:ea typeface="Times New Roman"/>
                        </a:rPr>
                        <a:t>A</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152400">
                <a:tc>
                  <a:txBody>
                    <a:bodyPr/>
                    <a:lstStyle/>
                    <a:p>
                      <a:pPr marL="0" marR="0" algn="just">
                        <a:spcBef>
                          <a:spcPts val="0"/>
                        </a:spcBef>
                        <a:spcAft>
                          <a:spcPts val="0"/>
                        </a:spcAft>
                      </a:pPr>
                      <a:r>
                        <a:rPr lang="en-US" sz="900" dirty="0" smtClean="0">
                          <a:effectLst/>
                          <a:latin typeface="+mn-lt"/>
                          <a:ea typeface="Times New Roman"/>
                        </a:rPr>
                        <a:t>C</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152400">
                <a:tc>
                  <a:txBody>
                    <a:bodyPr/>
                    <a:lstStyle/>
                    <a:p>
                      <a:pPr marL="0" marR="0" algn="just">
                        <a:spcBef>
                          <a:spcPts val="0"/>
                        </a:spcBef>
                        <a:spcAft>
                          <a:spcPts val="0"/>
                        </a:spcAft>
                      </a:pPr>
                      <a:r>
                        <a:rPr lang="en-US" sz="900" dirty="0" smtClean="0">
                          <a:effectLst/>
                          <a:latin typeface="+mn-lt"/>
                          <a:ea typeface="Times New Roman"/>
                        </a:rPr>
                        <a:t>F</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bl>
          </a:graphicData>
        </a:graphic>
      </p:graphicFrame>
      <p:graphicFrame>
        <p:nvGraphicFramePr>
          <p:cNvPr id="124" name="Content Placeholder 3"/>
          <p:cNvGraphicFramePr>
            <a:graphicFrameLocks/>
          </p:cNvGraphicFramePr>
          <p:nvPr>
            <p:extLst>
              <p:ext uri="{D42A27DB-BD31-4B8C-83A1-F6EECF244321}">
                <p14:modId xmlns:p14="http://schemas.microsoft.com/office/powerpoint/2010/main" val="449539327"/>
              </p:ext>
            </p:extLst>
          </p:nvPr>
        </p:nvGraphicFramePr>
        <p:xfrm>
          <a:off x="5251836" y="3733272"/>
          <a:ext cx="1529963" cy="1234440"/>
        </p:xfrm>
        <a:graphic>
          <a:graphicData uri="http://schemas.openxmlformats.org/drawingml/2006/table">
            <a:tbl>
              <a:tblPr firstRow="1" firstCol="1" lastRow="1" lastCol="1" bandRow="1" bandCol="1"/>
              <a:tblGrid>
                <a:gridCol w="719600"/>
                <a:gridCol w="810363"/>
              </a:tblGrid>
              <a:tr h="58189">
                <a:tc gridSpan="2">
                  <a:txBody>
                    <a:bodyPr/>
                    <a:lstStyle/>
                    <a:p>
                      <a:pPr marL="0" marR="0" algn="ctr">
                        <a:spcBef>
                          <a:spcPts val="0"/>
                        </a:spcBef>
                        <a:spcAft>
                          <a:spcPts val="0"/>
                        </a:spcAft>
                      </a:pPr>
                      <a:r>
                        <a:rPr lang="en-US" sz="900" dirty="0" smtClean="0">
                          <a:effectLst/>
                          <a:latin typeface="+mn-lt"/>
                          <a:ea typeface="Times New Roman"/>
                        </a:rPr>
                        <a:t>HL70000-A4</a:t>
                      </a:r>
                      <a:endParaRPr lang="en-US" sz="9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hMerge="1">
                  <a:txBody>
                    <a:bodyPr/>
                    <a:lstStyle/>
                    <a:p>
                      <a:endParaRPr lang="en-US"/>
                    </a:p>
                  </a:txBody>
                  <a:tcPr/>
                </a:tc>
              </a:tr>
              <a:tr h="116378">
                <a:tc>
                  <a:txBody>
                    <a:bodyPr/>
                    <a:lstStyle/>
                    <a:p>
                      <a:pPr marL="0" marR="0" algn="just">
                        <a:spcBef>
                          <a:spcPts val="0"/>
                        </a:spcBef>
                        <a:spcAft>
                          <a:spcPts val="0"/>
                        </a:spcAft>
                      </a:pPr>
                      <a:r>
                        <a:rPr lang="en-US" sz="900" dirty="0">
                          <a:effectLst/>
                          <a:latin typeface="+mn-lt"/>
                          <a:ea typeface="Times New Roman"/>
                        </a:rPr>
                        <a:t>Value</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900" dirty="0">
                          <a:effectLst/>
                          <a:latin typeface="+mn-lt"/>
                          <a:ea typeface="Times New Roman"/>
                        </a:rPr>
                        <a:t>Usage</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r>
              <a:tr h="58189">
                <a:tc>
                  <a:txBody>
                    <a:bodyPr/>
                    <a:lstStyle/>
                    <a:p>
                      <a:pPr marL="0" marR="0" algn="just">
                        <a:spcBef>
                          <a:spcPts val="0"/>
                        </a:spcBef>
                        <a:spcAft>
                          <a:spcPts val="0"/>
                        </a:spcAft>
                      </a:pPr>
                      <a:r>
                        <a:rPr lang="en-US" sz="900" dirty="0" smtClean="0">
                          <a:effectLst/>
                          <a:latin typeface="+mn-lt"/>
                          <a:ea typeface="Times New Roman"/>
                        </a:rPr>
                        <a:t>A</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900" dirty="0" smtClean="0">
                          <a:effectLst/>
                          <a:latin typeface="+mn-lt"/>
                          <a:ea typeface="Times New Roman"/>
                        </a:rPr>
                        <a:t>R</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58189">
                <a:tc>
                  <a:txBody>
                    <a:bodyPr/>
                    <a:lstStyle/>
                    <a:p>
                      <a:pPr marL="0" marR="0" algn="just">
                        <a:spcBef>
                          <a:spcPts val="0"/>
                        </a:spcBef>
                        <a:spcAft>
                          <a:spcPts val="0"/>
                        </a:spcAft>
                      </a:pPr>
                      <a:r>
                        <a:rPr lang="en-US" sz="900" dirty="0" smtClean="0">
                          <a:effectLst/>
                          <a:latin typeface="+mn-lt"/>
                          <a:ea typeface="Times New Roman"/>
                        </a:rPr>
                        <a:t>B</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900" dirty="0" smtClean="0">
                          <a:effectLst/>
                          <a:latin typeface="+mn-lt"/>
                          <a:ea typeface="Times New Roman"/>
                        </a:rPr>
                        <a:t>P</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58189">
                <a:tc>
                  <a:txBody>
                    <a:bodyPr/>
                    <a:lstStyle/>
                    <a:p>
                      <a:pPr marL="0" marR="0" algn="just">
                        <a:spcBef>
                          <a:spcPts val="0"/>
                        </a:spcBef>
                        <a:spcAft>
                          <a:spcPts val="0"/>
                        </a:spcAft>
                      </a:pPr>
                      <a:r>
                        <a:rPr lang="en-US" sz="900" dirty="0" smtClean="0">
                          <a:effectLst/>
                          <a:latin typeface="+mn-lt"/>
                          <a:ea typeface="Times New Roman"/>
                        </a:rPr>
                        <a:t>C</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900" dirty="0">
                          <a:effectLst/>
                          <a:latin typeface="+mn-lt"/>
                          <a:ea typeface="Times New Roman"/>
                        </a:rPr>
                        <a:t>R</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58189">
                <a:tc>
                  <a:txBody>
                    <a:bodyPr/>
                    <a:lstStyle/>
                    <a:p>
                      <a:pPr marL="0" marR="0" algn="just">
                        <a:spcBef>
                          <a:spcPts val="0"/>
                        </a:spcBef>
                        <a:spcAft>
                          <a:spcPts val="0"/>
                        </a:spcAft>
                      </a:pPr>
                      <a:r>
                        <a:rPr lang="en-US" sz="900" dirty="0" smtClean="0">
                          <a:effectLst/>
                          <a:latin typeface="+mn-lt"/>
                          <a:ea typeface="Times New Roman"/>
                        </a:rPr>
                        <a:t>D</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900" dirty="0" smtClean="0">
                          <a:effectLst/>
                          <a:latin typeface="+mn-lt"/>
                          <a:ea typeface="Times New Roman"/>
                        </a:rPr>
                        <a:t>P</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58189">
                <a:tc>
                  <a:txBody>
                    <a:bodyPr/>
                    <a:lstStyle/>
                    <a:p>
                      <a:pPr marL="0" marR="0" algn="just">
                        <a:spcBef>
                          <a:spcPts val="0"/>
                        </a:spcBef>
                        <a:spcAft>
                          <a:spcPts val="0"/>
                        </a:spcAft>
                      </a:pPr>
                      <a:r>
                        <a:rPr lang="en-US" sz="900" dirty="0" smtClean="0">
                          <a:effectLst/>
                          <a:latin typeface="+mn-lt"/>
                          <a:ea typeface="Times New Roman"/>
                        </a:rPr>
                        <a:t>E</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900" dirty="0" smtClean="0">
                          <a:effectLst/>
                          <a:latin typeface="+mn-lt"/>
                          <a:ea typeface="Times New Roman"/>
                        </a:rPr>
                        <a:t>P</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58189">
                <a:tc>
                  <a:txBody>
                    <a:bodyPr/>
                    <a:lstStyle/>
                    <a:p>
                      <a:pPr marL="0" marR="0" algn="just">
                        <a:spcBef>
                          <a:spcPts val="0"/>
                        </a:spcBef>
                        <a:spcAft>
                          <a:spcPts val="0"/>
                        </a:spcAft>
                      </a:pPr>
                      <a:r>
                        <a:rPr lang="en-US" sz="900" dirty="0" smtClean="0">
                          <a:effectLst/>
                          <a:latin typeface="+mn-lt"/>
                          <a:ea typeface="Times New Roman"/>
                        </a:rPr>
                        <a:t>F</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900" dirty="0" smtClean="0">
                          <a:effectLst/>
                          <a:latin typeface="+mn-lt"/>
                          <a:ea typeface="Times New Roman"/>
                        </a:rPr>
                        <a:t>R</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16378">
                <a:tc gridSpan="2">
                  <a:txBody>
                    <a:bodyPr/>
                    <a:lstStyle/>
                    <a:p>
                      <a:pPr marL="0" marR="0" algn="ctr">
                        <a:spcBef>
                          <a:spcPts val="0"/>
                        </a:spcBef>
                        <a:spcAft>
                          <a:spcPts val="0"/>
                        </a:spcAft>
                      </a:pPr>
                      <a:r>
                        <a:rPr lang="en-US" sz="900" dirty="0" smtClean="0">
                          <a:effectLst/>
                          <a:latin typeface="+mn-lt"/>
                          <a:ea typeface="Times New Roman"/>
                        </a:rPr>
                        <a:t>Allowed</a:t>
                      </a:r>
                      <a:r>
                        <a:rPr lang="en-US" sz="900" baseline="0" dirty="0" smtClean="0">
                          <a:effectLst/>
                          <a:latin typeface="+mn-lt"/>
                          <a:ea typeface="Times New Roman"/>
                        </a:rPr>
                        <a:t> to add local codes</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2">
                        <a:lumMod val="40000"/>
                        <a:lumOff val="60000"/>
                      </a:schemeClr>
                    </a:solidFill>
                  </a:tcPr>
                </a:tc>
                <a:tc hMerge="1">
                  <a:txBody>
                    <a:bodyPr/>
                    <a:lstStyle/>
                    <a:p>
                      <a:pPr marL="0" marR="0" algn="just">
                        <a:spcBef>
                          <a:spcPts val="0"/>
                        </a:spcBef>
                        <a:spcAft>
                          <a:spcPts val="0"/>
                        </a:spcAft>
                      </a:pP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2">
                        <a:lumMod val="40000"/>
                        <a:lumOff val="60000"/>
                      </a:schemeClr>
                    </a:solidFill>
                  </a:tcPr>
                </a:tc>
              </a:tr>
            </a:tbl>
          </a:graphicData>
        </a:graphic>
      </p:graphicFrame>
      <p:graphicFrame>
        <p:nvGraphicFramePr>
          <p:cNvPr id="125" name="Content Placeholder 3"/>
          <p:cNvGraphicFramePr>
            <a:graphicFrameLocks/>
          </p:cNvGraphicFramePr>
          <p:nvPr>
            <p:extLst>
              <p:ext uri="{D42A27DB-BD31-4B8C-83A1-F6EECF244321}">
                <p14:modId xmlns:p14="http://schemas.microsoft.com/office/powerpoint/2010/main" val="3000797756"/>
              </p:ext>
            </p:extLst>
          </p:nvPr>
        </p:nvGraphicFramePr>
        <p:xfrm>
          <a:off x="7358998" y="3743873"/>
          <a:ext cx="1382486" cy="1097280"/>
        </p:xfrm>
        <a:graphic>
          <a:graphicData uri="http://schemas.openxmlformats.org/drawingml/2006/table">
            <a:tbl>
              <a:tblPr firstRow="1" firstCol="1" lastRow="1" lastCol="1" bandRow="1" bandCol="1"/>
              <a:tblGrid>
                <a:gridCol w="620486"/>
                <a:gridCol w="762000"/>
              </a:tblGrid>
              <a:tr h="134962">
                <a:tc gridSpan="2">
                  <a:txBody>
                    <a:bodyPr/>
                    <a:lstStyle/>
                    <a:p>
                      <a:pPr marL="0" marR="0" algn="ctr">
                        <a:spcBef>
                          <a:spcPts val="0"/>
                        </a:spcBef>
                        <a:spcAft>
                          <a:spcPts val="0"/>
                        </a:spcAft>
                      </a:pPr>
                      <a:r>
                        <a:rPr lang="en-US" sz="900" dirty="0" smtClean="0">
                          <a:effectLst/>
                          <a:latin typeface="+mn-lt"/>
                          <a:ea typeface="Times New Roman"/>
                        </a:rPr>
                        <a:t>HL70000-A6</a:t>
                      </a:r>
                      <a:endParaRPr lang="en-US" sz="9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hMerge="1">
                  <a:txBody>
                    <a:bodyPr/>
                    <a:lstStyle/>
                    <a:p>
                      <a:endParaRPr lang="en-US"/>
                    </a:p>
                  </a:txBody>
                  <a:tcPr/>
                </a:tc>
              </a:tr>
              <a:tr h="134962">
                <a:tc>
                  <a:txBody>
                    <a:bodyPr/>
                    <a:lstStyle/>
                    <a:p>
                      <a:pPr marL="0" marR="0" algn="just">
                        <a:spcBef>
                          <a:spcPts val="0"/>
                        </a:spcBef>
                        <a:spcAft>
                          <a:spcPts val="0"/>
                        </a:spcAft>
                      </a:pPr>
                      <a:r>
                        <a:rPr lang="en-US" sz="900" dirty="0">
                          <a:effectLst/>
                          <a:latin typeface="+mn-lt"/>
                          <a:ea typeface="Times New Roman"/>
                        </a:rPr>
                        <a:t>Value</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900" dirty="0">
                          <a:effectLst/>
                          <a:latin typeface="+mn-lt"/>
                          <a:ea typeface="Times New Roman"/>
                        </a:rPr>
                        <a:t>Usage</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r>
              <a:tr h="134962">
                <a:tc>
                  <a:txBody>
                    <a:bodyPr/>
                    <a:lstStyle/>
                    <a:p>
                      <a:pPr marL="0" marR="0" algn="just">
                        <a:spcBef>
                          <a:spcPts val="0"/>
                        </a:spcBef>
                        <a:spcAft>
                          <a:spcPts val="0"/>
                        </a:spcAft>
                      </a:pPr>
                      <a:r>
                        <a:rPr lang="en-US" sz="900" dirty="0" smtClean="0">
                          <a:effectLst/>
                          <a:latin typeface="+mn-lt"/>
                          <a:ea typeface="Times New Roman"/>
                        </a:rPr>
                        <a:t>A</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900" dirty="0" smtClean="0">
                          <a:effectLst/>
                          <a:latin typeface="+mn-lt"/>
                          <a:ea typeface="Times New Roman"/>
                        </a:rPr>
                        <a:t>R</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34962">
                <a:tc>
                  <a:txBody>
                    <a:bodyPr/>
                    <a:lstStyle/>
                    <a:p>
                      <a:pPr marL="0" marR="0" algn="just">
                        <a:spcBef>
                          <a:spcPts val="0"/>
                        </a:spcBef>
                        <a:spcAft>
                          <a:spcPts val="0"/>
                        </a:spcAft>
                      </a:pPr>
                      <a:r>
                        <a:rPr lang="en-US" sz="900" dirty="0" smtClean="0">
                          <a:effectLst/>
                          <a:latin typeface="+mn-lt"/>
                          <a:ea typeface="Times New Roman"/>
                        </a:rPr>
                        <a:t>B</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900" dirty="0" smtClean="0">
                          <a:effectLst/>
                          <a:latin typeface="+mn-lt"/>
                          <a:ea typeface="Times New Roman"/>
                        </a:rPr>
                        <a:t>E</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51607">
                <a:tc>
                  <a:txBody>
                    <a:bodyPr/>
                    <a:lstStyle/>
                    <a:p>
                      <a:pPr marL="0" marR="0" algn="just">
                        <a:spcBef>
                          <a:spcPts val="0"/>
                        </a:spcBef>
                        <a:spcAft>
                          <a:spcPts val="0"/>
                        </a:spcAft>
                      </a:pPr>
                      <a:r>
                        <a:rPr lang="en-US" sz="900" dirty="0" smtClean="0">
                          <a:effectLst/>
                          <a:latin typeface="+mn-lt"/>
                          <a:ea typeface="Times New Roman"/>
                        </a:rPr>
                        <a:t>C</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900" dirty="0">
                          <a:effectLst/>
                          <a:latin typeface="+mn-lt"/>
                          <a:ea typeface="Times New Roman"/>
                        </a:rPr>
                        <a:t>R</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34962">
                <a:tc>
                  <a:txBody>
                    <a:bodyPr/>
                    <a:lstStyle/>
                    <a:p>
                      <a:pPr marL="0" marR="0" algn="just">
                        <a:spcBef>
                          <a:spcPts val="0"/>
                        </a:spcBef>
                        <a:spcAft>
                          <a:spcPts val="0"/>
                        </a:spcAft>
                      </a:pPr>
                      <a:r>
                        <a:rPr lang="en-US" sz="900" dirty="0" smtClean="0">
                          <a:effectLst/>
                          <a:latin typeface="+mn-lt"/>
                          <a:ea typeface="Times New Roman"/>
                        </a:rPr>
                        <a:t>D</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900" dirty="0" smtClean="0">
                          <a:effectLst/>
                          <a:latin typeface="+mn-lt"/>
                          <a:ea typeface="Times New Roman"/>
                        </a:rPr>
                        <a:t>E</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34962">
                <a:tc>
                  <a:txBody>
                    <a:bodyPr/>
                    <a:lstStyle/>
                    <a:p>
                      <a:pPr marL="0" marR="0" algn="just">
                        <a:spcBef>
                          <a:spcPts val="0"/>
                        </a:spcBef>
                        <a:spcAft>
                          <a:spcPts val="0"/>
                        </a:spcAft>
                      </a:pPr>
                      <a:r>
                        <a:rPr lang="en-US" sz="900" dirty="0" smtClean="0">
                          <a:effectLst/>
                          <a:latin typeface="+mn-lt"/>
                          <a:ea typeface="Times New Roman"/>
                        </a:rPr>
                        <a:t>E</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900" dirty="0" smtClean="0">
                          <a:effectLst/>
                          <a:latin typeface="+mn-lt"/>
                          <a:ea typeface="Times New Roman"/>
                        </a:rPr>
                        <a:t>E</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34962">
                <a:tc>
                  <a:txBody>
                    <a:bodyPr/>
                    <a:lstStyle/>
                    <a:p>
                      <a:pPr marL="0" marR="0" algn="just">
                        <a:spcBef>
                          <a:spcPts val="0"/>
                        </a:spcBef>
                        <a:spcAft>
                          <a:spcPts val="0"/>
                        </a:spcAft>
                      </a:pPr>
                      <a:r>
                        <a:rPr lang="en-US" sz="900" dirty="0" smtClean="0">
                          <a:effectLst/>
                          <a:latin typeface="+mn-lt"/>
                          <a:ea typeface="Times New Roman"/>
                        </a:rPr>
                        <a:t>F</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900" dirty="0" smtClean="0">
                          <a:effectLst/>
                          <a:latin typeface="+mn-lt"/>
                          <a:ea typeface="Times New Roman"/>
                        </a:rPr>
                        <a:t>R</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bl>
          </a:graphicData>
        </a:graphic>
      </p:graphicFrame>
      <p:graphicFrame>
        <p:nvGraphicFramePr>
          <p:cNvPr id="126" name="Content Placeholder 3"/>
          <p:cNvGraphicFramePr>
            <a:graphicFrameLocks/>
          </p:cNvGraphicFramePr>
          <p:nvPr>
            <p:extLst>
              <p:ext uri="{D42A27DB-BD31-4B8C-83A1-F6EECF244321}">
                <p14:modId xmlns:p14="http://schemas.microsoft.com/office/powerpoint/2010/main" val="3314888760"/>
              </p:ext>
            </p:extLst>
          </p:nvPr>
        </p:nvGraphicFramePr>
        <p:xfrm>
          <a:off x="1279582" y="3145284"/>
          <a:ext cx="1463618" cy="1235609"/>
        </p:xfrm>
        <a:graphic>
          <a:graphicData uri="http://schemas.openxmlformats.org/drawingml/2006/table">
            <a:tbl>
              <a:tblPr firstRow="1" firstCol="1" lastRow="1" lastCol="1" bandRow="1" bandCol="1"/>
              <a:tblGrid>
                <a:gridCol w="718185"/>
                <a:gridCol w="745433"/>
              </a:tblGrid>
              <a:tr h="103747">
                <a:tc gridSpan="2">
                  <a:txBody>
                    <a:bodyPr/>
                    <a:lstStyle/>
                    <a:p>
                      <a:pPr marL="0" marR="0" algn="ctr">
                        <a:spcBef>
                          <a:spcPts val="0"/>
                        </a:spcBef>
                        <a:spcAft>
                          <a:spcPts val="0"/>
                        </a:spcAft>
                      </a:pPr>
                      <a:r>
                        <a:rPr lang="en-US" sz="900" dirty="0" smtClean="0">
                          <a:effectLst/>
                          <a:latin typeface="+mn-lt"/>
                          <a:ea typeface="Times New Roman"/>
                        </a:rPr>
                        <a:t>HL70000-A1</a:t>
                      </a:r>
                      <a:endParaRPr lang="en-US" sz="9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hMerge="1">
                  <a:txBody>
                    <a:bodyPr/>
                    <a:lstStyle/>
                    <a:p>
                      <a:endParaRPr lang="en-US"/>
                    </a:p>
                  </a:txBody>
                  <a:tcPr/>
                </a:tc>
              </a:tr>
              <a:tr h="0">
                <a:tc>
                  <a:txBody>
                    <a:bodyPr/>
                    <a:lstStyle/>
                    <a:p>
                      <a:pPr marL="0" marR="0" algn="just">
                        <a:spcBef>
                          <a:spcPts val="0"/>
                        </a:spcBef>
                        <a:spcAft>
                          <a:spcPts val="0"/>
                        </a:spcAft>
                      </a:pPr>
                      <a:r>
                        <a:rPr lang="en-US" sz="900" dirty="0">
                          <a:effectLst/>
                          <a:latin typeface="+mn-lt"/>
                          <a:ea typeface="Times New Roman"/>
                        </a:rPr>
                        <a:t>Value</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900" dirty="0">
                          <a:effectLst/>
                          <a:latin typeface="+mn-lt"/>
                          <a:ea typeface="Times New Roman"/>
                        </a:rPr>
                        <a:t>Usage</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r>
              <a:tr h="103747">
                <a:tc>
                  <a:txBody>
                    <a:bodyPr/>
                    <a:lstStyle/>
                    <a:p>
                      <a:pPr marL="0" marR="0" algn="just">
                        <a:spcBef>
                          <a:spcPts val="0"/>
                        </a:spcBef>
                        <a:spcAft>
                          <a:spcPts val="0"/>
                        </a:spcAft>
                      </a:pPr>
                      <a:r>
                        <a:rPr lang="en-US" sz="900" dirty="0" smtClean="0">
                          <a:effectLst/>
                          <a:latin typeface="+mn-lt"/>
                          <a:ea typeface="Times New Roman"/>
                        </a:rPr>
                        <a:t>A</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900" dirty="0" smtClean="0">
                          <a:effectLst/>
                          <a:latin typeface="+mn-lt"/>
                          <a:ea typeface="Times New Roman"/>
                        </a:rPr>
                        <a:t>R</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03747">
                <a:tc>
                  <a:txBody>
                    <a:bodyPr/>
                    <a:lstStyle/>
                    <a:p>
                      <a:pPr marL="0" marR="0" algn="just">
                        <a:spcBef>
                          <a:spcPts val="0"/>
                        </a:spcBef>
                        <a:spcAft>
                          <a:spcPts val="0"/>
                        </a:spcAft>
                      </a:pPr>
                      <a:r>
                        <a:rPr lang="en-US" sz="900" dirty="0" smtClean="0">
                          <a:effectLst/>
                          <a:latin typeface="+mn-lt"/>
                          <a:ea typeface="Times New Roman"/>
                        </a:rPr>
                        <a:t>B</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900" dirty="0" smtClean="0">
                          <a:effectLst/>
                          <a:latin typeface="+mn-lt"/>
                          <a:ea typeface="Times New Roman"/>
                        </a:rPr>
                        <a:t>P</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03747">
                <a:tc>
                  <a:txBody>
                    <a:bodyPr/>
                    <a:lstStyle/>
                    <a:p>
                      <a:pPr marL="0" marR="0" algn="just">
                        <a:spcBef>
                          <a:spcPts val="0"/>
                        </a:spcBef>
                        <a:spcAft>
                          <a:spcPts val="0"/>
                        </a:spcAft>
                      </a:pPr>
                      <a:r>
                        <a:rPr lang="en-US" sz="900" dirty="0" smtClean="0">
                          <a:effectLst/>
                          <a:latin typeface="+mn-lt"/>
                          <a:ea typeface="Times New Roman"/>
                        </a:rPr>
                        <a:t>C</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900" dirty="0">
                          <a:effectLst/>
                          <a:latin typeface="+mn-lt"/>
                          <a:ea typeface="Times New Roman"/>
                        </a:rPr>
                        <a:t>R</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03747">
                <a:tc>
                  <a:txBody>
                    <a:bodyPr/>
                    <a:lstStyle/>
                    <a:p>
                      <a:pPr marL="0" marR="0" algn="just">
                        <a:spcBef>
                          <a:spcPts val="0"/>
                        </a:spcBef>
                        <a:spcAft>
                          <a:spcPts val="0"/>
                        </a:spcAft>
                      </a:pPr>
                      <a:r>
                        <a:rPr lang="en-US" sz="900" dirty="0" smtClean="0">
                          <a:effectLst/>
                          <a:latin typeface="+mn-lt"/>
                          <a:ea typeface="Times New Roman"/>
                        </a:rPr>
                        <a:t>D</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900" dirty="0" smtClean="0">
                          <a:effectLst/>
                          <a:latin typeface="+mn-lt"/>
                          <a:ea typeface="Times New Roman"/>
                        </a:rPr>
                        <a:t>E</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03747">
                <a:tc>
                  <a:txBody>
                    <a:bodyPr/>
                    <a:lstStyle/>
                    <a:p>
                      <a:pPr marL="0" marR="0" algn="just">
                        <a:spcBef>
                          <a:spcPts val="0"/>
                        </a:spcBef>
                        <a:spcAft>
                          <a:spcPts val="0"/>
                        </a:spcAft>
                      </a:pPr>
                      <a:r>
                        <a:rPr lang="en-US" sz="900" dirty="0" smtClean="0">
                          <a:effectLst/>
                          <a:latin typeface="+mn-lt"/>
                          <a:ea typeface="Times New Roman"/>
                        </a:rPr>
                        <a:t>E</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900" dirty="0" smtClean="0">
                          <a:effectLst/>
                          <a:latin typeface="+mn-lt"/>
                          <a:ea typeface="Times New Roman"/>
                        </a:rPr>
                        <a:t>E</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03747">
                <a:tc>
                  <a:txBody>
                    <a:bodyPr/>
                    <a:lstStyle/>
                    <a:p>
                      <a:pPr marL="0" marR="0" algn="just">
                        <a:spcBef>
                          <a:spcPts val="0"/>
                        </a:spcBef>
                        <a:spcAft>
                          <a:spcPts val="0"/>
                        </a:spcAft>
                      </a:pPr>
                      <a:r>
                        <a:rPr lang="en-US" sz="900" dirty="0" smtClean="0">
                          <a:effectLst/>
                          <a:latin typeface="+mn-lt"/>
                          <a:ea typeface="Times New Roman"/>
                        </a:rPr>
                        <a:t>F</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900" dirty="0" smtClean="0">
                          <a:effectLst/>
                          <a:latin typeface="+mn-lt"/>
                          <a:ea typeface="Times New Roman"/>
                        </a:rPr>
                        <a:t>R</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38329">
                <a:tc gridSpan="2">
                  <a:txBody>
                    <a:bodyPr/>
                    <a:lstStyle/>
                    <a:p>
                      <a:pPr marL="0" marR="0" algn="just">
                        <a:spcBef>
                          <a:spcPts val="0"/>
                        </a:spcBef>
                        <a:spcAft>
                          <a:spcPts val="0"/>
                        </a:spcAft>
                      </a:pPr>
                      <a:r>
                        <a:rPr lang="en-US" sz="900" dirty="0" smtClean="0">
                          <a:effectLst/>
                          <a:latin typeface="+mn-lt"/>
                          <a:ea typeface="Times New Roman"/>
                        </a:rPr>
                        <a:t>Allowed</a:t>
                      </a:r>
                      <a:r>
                        <a:rPr lang="en-US" sz="900" baseline="0" dirty="0" smtClean="0">
                          <a:effectLst/>
                          <a:latin typeface="+mn-lt"/>
                          <a:ea typeface="Times New Roman"/>
                        </a:rPr>
                        <a:t> to add local codes</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2">
                        <a:lumMod val="40000"/>
                        <a:lumOff val="60000"/>
                      </a:schemeClr>
                    </a:solidFill>
                  </a:tcPr>
                </a:tc>
                <a:tc hMerge="1">
                  <a:txBody>
                    <a:bodyPr/>
                    <a:lstStyle/>
                    <a:p>
                      <a:pPr marL="0" marR="0" algn="just">
                        <a:spcBef>
                          <a:spcPts val="0"/>
                        </a:spcBef>
                        <a:spcAft>
                          <a:spcPts val="0"/>
                        </a:spcAft>
                      </a:pP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2">
                        <a:lumMod val="40000"/>
                        <a:lumOff val="60000"/>
                      </a:schemeClr>
                    </a:solidFill>
                  </a:tcPr>
                </a:tc>
              </a:tr>
            </a:tbl>
          </a:graphicData>
        </a:graphic>
      </p:graphicFrame>
      <p:graphicFrame>
        <p:nvGraphicFramePr>
          <p:cNvPr id="127" name="Content Placeholder 3"/>
          <p:cNvGraphicFramePr>
            <a:graphicFrameLocks/>
          </p:cNvGraphicFramePr>
          <p:nvPr>
            <p:extLst>
              <p:ext uri="{D42A27DB-BD31-4B8C-83A1-F6EECF244321}">
                <p14:modId xmlns:p14="http://schemas.microsoft.com/office/powerpoint/2010/main" val="3738495279"/>
              </p:ext>
            </p:extLst>
          </p:nvPr>
        </p:nvGraphicFramePr>
        <p:xfrm>
          <a:off x="3162300" y="3144078"/>
          <a:ext cx="1447800" cy="1121864"/>
        </p:xfrm>
        <a:graphic>
          <a:graphicData uri="http://schemas.openxmlformats.org/drawingml/2006/table">
            <a:tbl>
              <a:tblPr firstRow="1" firstCol="1" lastRow="1" lastCol="1" bandRow="1" bandCol="1"/>
              <a:tblGrid>
                <a:gridCol w="723900"/>
                <a:gridCol w="723900"/>
              </a:tblGrid>
              <a:tr h="140672">
                <a:tc gridSpan="2">
                  <a:txBody>
                    <a:bodyPr/>
                    <a:lstStyle/>
                    <a:p>
                      <a:pPr marL="0" marR="0" algn="ctr">
                        <a:spcBef>
                          <a:spcPts val="0"/>
                        </a:spcBef>
                        <a:spcAft>
                          <a:spcPts val="0"/>
                        </a:spcAft>
                      </a:pPr>
                      <a:r>
                        <a:rPr lang="en-US" sz="900" dirty="0" smtClean="0">
                          <a:effectLst/>
                          <a:latin typeface="+mn-lt"/>
                          <a:ea typeface="Times New Roman"/>
                        </a:rPr>
                        <a:t>HL70000-A2</a:t>
                      </a:r>
                      <a:endParaRPr lang="en-US" sz="9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hMerge="1">
                  <a:txBody>
                    <a:bodyPr/>
                    <a:lstStyle/>
                    <a:p>
                      <a:endParaRPr lang="en-US"/>
                    </a:p>
                  </a:txBody>
                  <a:tcPr/>
                </a:tc>
              </a:tr>
              <a:tr h="140672">
                <a:tc>
                  <a:txBody>
                    <a:bodyPr/>
                    <a:lstStyle/>
                    <a:p>
                      <a:pPr marL="0" marR="0" algn="just">
                        <a:spcBef>
                          <a:spcPts val="0"/>
                        </a:spcBef>
                        <a:spcAft>
                          <a:spcPts val="0"/>
                        </a:spcAft>
                      </a:pPr>
                      <a:r>
                        <a:rPr lang="en-US" sz="900">
                          <a:effectLst/>
                          <a:latin typeface="+mn-lt"/>
                          <a:ea typeface="Times New Roman"/>
                        </a:rPr>
                        <a:t>Value</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900" dirty="0">
                          <a:effectLst/>
                          <a:latin typeface="+mn-lt"/>
                          <a:ea typeface="Times New Roman"/>
                        </a:rPr>
                        <a:t>Usage</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r>
              <a:tr h="140672">
                <a:tc>
                  <a:txBody>
                    <a:bodyPr/>
                    <a:lstStyle/>
                    <a:p>
                      <a:pPr marL="0" marR="0" algn="just">
                        <a:spcBef>
                          <a:spcPts val="0"/>
                        </a:spcBef>
                        <a:spcAft>
                          <a:spcPts val="0"/>
                        </a:spcAft>
                      </a:pPr>
                      <a:r>
                        <a:rPr lang="en-US" sz="900" dirty="0" smtClean="0">
                          <a:effectLst/>
                          <a:latin typeface="+mn-lt"/>
                          <a:ea typeface="Times New Roman"/>
                        </a:rPr>
                        <a:t>A</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900" dirty="0" smtClean="0">
                          <a:effectLst/>
                          <a:latin typeface="+mn-lt"/>
                          <a:ea typeface="Times New Roman"/>
                        </a:rPr>
                        <a:t>R</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40672">
                <a:tc>
                  <a:txBody>
                    <a:bodyPr/>
                    <a:lstStyle/>
                    <a:p>
                      <a:pPr marL="0" marR="0" algn="just">
                        <a:spcBef>
                          <a:spcPts val="0"/>
                        </a:spcBef>
                        <a:spcAft>
                          <a:spcPts val="0"/>
                        </a:spcAft>
                      </a:pPr>
                      <a:r>
                        <a:rPr lang="en-US" sz="900" dirty="0" smtClean="0">
                          <a:effectLst/>
                          <a:latin typeface="+mn-lt"/>
                          <a:ea typeface="Times New Roman"/>
                        </a:rPr>
                        <a:t>B</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900" dirty="0" smtClean="0">
                          <a:effectLst/>
                          <a:latin typeface="+mn-lt"/>
                          <a:ea typeface="Times New Roman"/>
                        </a:rPr>
                        <a:t>P</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05488">
                <a:tc>
                  <a:txBody>
                    <a:bodyPr/>
                    <a:lstStyle/>
                    <a:p>
                      <a:pPr marL="0" marR="0" algn="just">
                        <a:spcBef>
                          <a:spcPts val="0"/>
                        </a:spcBef>
                        <a:spcAft>
                          <a:spcPts val="0"/>
                        </a:spcAft>
                      </a:pPr>
                      <a:r>
                        <a:rPr lang="en-US" sz="900" dirty="0" smtClean="0">
                          <a:effectLst/>
                          <a:latin typeface="+mn-lt"/>
                          <a:ea typeface="Times New Roman"/>
                        </a:rPr>
                        <a:t>C</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900" dirty="0">
                          <a:effectLst/>
                          <a:latin typeface="+mn-lt"/>
                          <a:ea typeface="Times New Roman"/>
                        </a:rPr>
                        <a:t>R</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40672">
                <a:tc>
                  <a:txBody>
                    <a:bodyPr/>
                    <a:lstStyle/>
                    <a:p>
                      <a:pPr marL="0" marR="0" algn="just">
                        <a:spcBef>
                          <a:spcPts val="0"/>
                        </a:spcBef>
                        <a:spcAft>
                          <a:spcPts val="0"/>
                        </a:spcAft>
                      </a:pPr>
                      <a:r>
                        <a:rPr lang="en-US" sz="900" dirty="0" smtClean="0">
                          <a:effectLst/>
                          <a:latin typeface="+mn-lt"/>
                          <a:ea typeface="Times New Roman"/>
                        </a:rPr>
                        <a:t>D</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900" dirty="0" smtClean="0">
                          <a:effectLst/>
                          <a:latin typeface="+mn-lt"/>
                          <a:ea typeface="Times New Roman"/>
                        </a:rPr>
                        <a:t>E</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40672">
                <a:tc>
                  <a:txBody>
                    <a:bodyPr/>
                    <a:lstStyle/>
                    <a:p>
                      <a:pPr marL="0" marR="0" algn="just">
                        <a:spcBef>
                          <a:spcPts val="0"/>
                        </a:spcBef>
                        <a:spcAft>
                          <a:spcPts val="0"/>
                        </a:spcAft>
                      </a:pPr>
                      <a:r>
                        <a:rPr lang="en-US" sz="900" dirty="0" smtClean="0">
                          <a:effectLst/>
                          <a:latin typeface="+mn-lt"/>
                          <a:ea typeface="Times New Roman"/>
                        </a:rPr>
                        <a:t>E</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900" dirty="0" smtClean="0">
                          <a:effectLst/>
                          <a:latin typeface="+mn-lt"/>
                          <a:ea typeface="Times New Roman"/>
                        </a:rPr>
                        <a:t>E</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40672">
                <a:tc>
                  <a:txBody>
                    <a:bodyPr/>
                    <a:lstStyle/>
                    <a:p>
                      <a:pPr marL="0" marR="0" algn="just">
                        <a:spcBef>
                          <a:spcPts val="0"/>
                        </a:spcBef>
                        <a:spcAft>
                          <a:spcPts val="0"/>
                        </a:spcAft>
                      </a:pPr>
                      <a:r>
                        <a:rPr lang="en-US" sz="900" dirty="0" smtClean="0">
                          <a:effectLst/>
                          <a:latin typeface="+mn-lt"/>
                          <a:ea typeface="Times New Roman"/>
                        </a:rPr>
                        <a:t>F</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900" dirty="0" smtClean="0">
                          <a:effectLst/>
                          <a:latin typeface="+mn-lt"/>
                          <a:ea typeface="Times New Roman"/>
                        </a:rPr>
                        <a:t>R</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bl>
          </a:graphicData>
        </a:graphic>
      </p:graphicFrame>
      <p:sp>
        <p:nvSpPr>
          <p:cNvPr id="131" name="TextBox 130"/>
          <p:cNvSpPr txBox="1"/>
          <p:nvPr/>
        </p:nvSpPr>
        <p:spPr>
          <a:xfrm>
            <a:off x="1066800" y="5101540"/>
            <a:ext cx="1828800" cy="600164"/>
          </a:xfrm>
          <a:prstGeom prst="rect">
            <a:avLst/>
          </a:prstGeom>
          <a:noFill/>
        </p:spPr>
        <p:txBody>
          <a:bodyPr wrap="square" rtlCol="0">
            <a:spAutoFit/>
          </a:bodyPr>
          <a:lstStyle/>
          <a:p>
            <a:r>
              <a:rPr lang="en-US" sz="1100" dirty="0" smtClean="0"/>
              <a:t>D and E are excluded; B </a:t>
            </a:r>
            <a:r>
              <a:rPr lang="en-US" sz="1100" dirty="0"/>
              <a:t>&amp;</a:t>
            </a:r>
            <a:r>
              <a:rPr lang="en-US" sz="1100" dirty="0" smtClean="0"/>
              <a:t> local codes are allowed in a derived profile</a:t>
            </a:r>
            <a:endParaRPr lang="en-US" sz="1100" dirty="0"/>
          </a:p>
        </p:txBody>
      </p:sp>
      <p:sp>
        <p:nvSpPr>
          <p:cNvPr id="132" name="TextBox 131"/>
          <p:cNvSpPr txBox="1"/>
          <p:nvPr/>
        </p:nvSpPr>
        <p:spPr>
          <a:xfrm>
            <a:off x="2889636" y="5117500"/>
            <a:ext cx="1981200" cy="430887"/>
          </a:xfrm>
          <a:prstGeom prst="rect">
            <a:avLst/>
          </a:prstGeom>
          <a:noFill/>
        </p:spPr>
        <p:txBody>
          <a:bodyPr wrap="square" rtlCol="0">
            <a:spAutoFit/>
          </a:bodyPr>
          <a:lstStyle/>
          <a:p>
            <a:r>
              <a:rPr lang="en-US" sz="1100" dirty="0" smtClean="0"/>
              <a:t>B is allowed and  D, E, &amp; local codes are excluded </a:t>
            </a:r>
            <a:endParaRPr lang="en-US" sz="1100" dirty="0"/>
          </a:p>
        </p:txBody>
      </p:sp>
      <p:sp>
        <p:nvSpPr>
          <p:cNvPr id="133" name="TextBox 132"/>
          <p:cNvSpPr txBox="1"/>
          <p:nvPr/>
        </p:nvSpPr>
        <p:spPr>
          <a:xfrm>
            <a:off x="4870837" y="5148278"/>
            <a:ext cx="2133600" cy="430887"/>
          </a:xfrm>
          <a:prstGeom prst="rect">
            <a:avLst/>
          </a:prstGeom>
          <a:noFill/>
        </p:spPr>
        <p:txBody>
          <a:bodyPr wrap="square" rtlCol="0">
            <a:spAutoFit/>
          </a:bodyPr>
          <a:lstStyle/>
          <a:p>
            <a:r>
              <a:rPr lang="en-US" sz="1100" dirty="0" smtClean="0"/>
              <a:t>B, D, E, &amp; local codes are allowed in a derived profile</a:t>
            </a:r>
            <a:endParaRPr lang="en-US" sz="1100" dirty="0"/>
          </a:p>
        </p:txBody>
      </p:sp>
      <p:sp>
        <p:nvSpPr>
          <p:cNvPr id="134" name="TextBox 133"/>
          <p:cNvSpPr txBox="1"/>
          <p:nvPr/>
        </p:nvSpPr>
        <p:spPr>
          <a:xfrm>
            <a:off x="7001124" y="5148278"/>
            <a:ext cx="2014496" cy="430887"/>
          </a:xfrm>
          <a:prstGeom prst="rect">
            <a:avLst/>
          </a:prstGeom>
          <a:noFill/>
        </p:spPr>
        <p:txBody>
          <a:bodyPr wrap="square" rtlCol="0">
            <a:spAutoFit/>
          </a:bodyPr>
          <a:lstStyle/>
          <a:p>
            <a:r>
              <a:rPr lang="en-US" sz="1100" dirty="0" smtClean="0"/>
              <a:t>B, D, E, &amp; local codes are excluded </a:t>
            </a:r>
            <a:endParaRPr lang="en-US" sz="1100" dirty="0"/>
          </a:p>
        </p:txBody>
      </p:sp>
      <p:graphicFrame>
        <p:nvGraphicFramePr>
          <p:cNvPr id="135" name="Content Placeholder 3"/>
          <p:cNvGraphicFramePr>
            <a:graphicFrameLocks noGrp="1"/>
          </p:cNvGraphicFramePr>
          <p:nvPr>
            <p:ph idx="1"/>
            <p:extLst>
              <p:ext uri="{D42A27DB-BD31-4B8C-83A1-F6EECF244321}">
                <p14:modId xmlns:p14="http://schemas.microsoft.com/office/powerpoint/2010/main" val="3845427829"/>
              </p:ext>
            </p:extLst>
          </p:nvPr>
        </p:nvGraphicFramePr>
        <p:xfrm>
          <a:off x="4104488" y="845820"/>
          <a:ext cx="968319" cy="1097280"/>
        </p:xfrm>
        <a:graphic>
          <a:graphicData uri="http://schemas.openxmlformats.org/drawingml/2006/table">
            <a:tbl>
              <a:tblPr firstRow="1" firstCol="1" lastRow="1" lastCol="1" bandRow="1" bandCol="1"/>
              <a:tblGrid>
                <a:gridCol w="968319"/>
              </a:tblGrid>
              <a:tr h="104775">
                <a:tc>
                  <a:txBody>
                    <a:bodyPr/>
                    <a:lstStyle/>
                    <a:p>
                      <a:pPr marL="0" marR="0" algn="ctr">
                        <a:spcBef>
                          <a:spcPts val="0"/>
                        </a:spcBef>
                        <a:spcAft>
                          <a:spcPts val="0"/>
                        </a:spcAft>
                      </a:pPr>
                      <a:r>
                        <a:rPr lang="en-US" sz="900" dirty="0" smtClean="0">
                          <a:effectLst/>
                          <a:latin typeface="+mn-lt"/>
                          <a:ea typeface="Times New Roman"/>
                        </a:rPr>
                        <a:t>V2.5.1 HL70000</a:t>
                      </a:r>
                      <a:endParaRPr lang="en-US" sz="9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104775">
                <a:tc>
                  <a:txBody>
                    <a:bodyPr/>
                    <a:lstStyle/>
                    <a:p>
                      <a:pPr marL="0" marR="0" algn="ctr">
                        <a:spcBef>
                          <a:spcPts val="0"/>
                        </a:spcBef>
                        <a:spcAft>
                          <a:spcPts val="0"/>
                        </a:spcAft>
                      </a:pPr>
                      <a:r>
                        <a:rPr lang="en-US" sz="900" dirty="0">
                          <a:effectLst/>
                          <a:latin typeface="+mn-lt"/>
                          <a:ea typeface="Times New Roman"/>
                        </a:rPr>
                        <a:t>Value</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104775">
                <a:tc>
                  <a:txBody>
                    <a:bodyPr/>
                    <a:lstStyle/>
                    <a:p>
                      <a:pPr marL="0" marR="0" algn="ctr">
                        <a:spcBef>
                          <a:spcPts val="0"/>
                        </a:spcBef>
                        <a:spcAft>
                          <a:spcPts val="0"/>
                        </a:spcAft>
                      </a:pPr>
                      <a:r>
                        <a:rPr lang="en-US" sz="900" dirty="0" smtClean="0">
                          <a:effectLst/>
                          <a:latin typeface="+mn-lt"/>
                          <a:ea typeface="Times New Roman"/>
                        </a:rPr>
                        <a:t>A</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104775">
                <a:tc>
                  <a:txBody>
                    <a:bodyPr/>
                    <a:lstStyle/>
                    <a:p>
                      <a:pPr marL="0" marR="0" algn="ctr">
                        <a:spcBef>
                          <a:spcPts val="0"/>
                        </a:spcBef>
                        <a:spcAft>
                          <a:spcPts val="0"/>
                        </a:spcAft>
                      </a:pPr>
                      <a:r>
                        <a:rPr lang="en-US" sz="900" dirty="0" smtClean="0">
                          <a:effectLst/>
                          <a:latin typeface="+mn-lt"/>
                          <a:ea typeface="Times New Roman"/>
                        </a:rPr>
                        <a:t>B</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104775">
                <a:tc>
                  <a:txBody>
                    <a:bodyPr/>
                    <a:lstStyle/>
                    <a:p>
                      <a:pPr marL="0" marR="0" algn="ctr">
                        <a:spcBef>
                          <a:spcPts val="0"/>
                        </a:spcBef>
                        <a:spcAft>
                          <a:spcPts val="0"/>
                        </a:spcAft>
                      </a:pPr>
                      <a:r>
                        <a:rPr lang="en-US" sz="900" dirty="0" smtClean="0">
                          <a:effectLst/>
                          <a:latin typeface="+mn-lt"/>
                          <a:ea typeface="Times New Roman"/>
                        </a:rPr>
                        <a:t>C</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104775">
                <a:tc>
                  <a:txBody>
                    <a:bodyPr/>
                    <a:lstStyle/>
                    <a:p>
                      <a:pPr marL="0" marR="0" algn="ctr">
                        <a:spcBef>
                          <a:spcPts val="0"/>
                        </a:spcBef>
                        <a:spcAft>
                          <a:spcPts val="0"/>
                        </a:spcAft>
                      </a:pPr>
                      <a:r>
                        <a:rPr lang="en-US" sz="900" dirty="0" smtClean="0">
                          <a:effectLst/>
                          <a:latin typeface="+mn-lt"/>
                          <a:ea typeface="Times New Roman"/>
                        </a:rPr>
                        <a:t>D</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104775">
                <a:tc>
                  <a:txBody>
                    <a:bodyPr/>
                    <a:lstStyle/>
                    <a:p>
                      <a:pPr marL="0" marR="0" algn="ctr">
                        <a:spcBef>
                          <a:spcPts val="0"/>
                        </a:spcBef>
                        <a:spcAft>
                          <a:spcPts val="0"/>
                        </a:spcAft>
                      </a:pPr>
                      <a:r>
                        <a:rPr lang="en-US" sz="900" dirty="0" smtClean="0">
                          <a:effectLst/>
                          <a:latin typeface="+mn-lt"/>
                          <a:ea typeface="Times New Roman"/>
                        </a:rPr>
                        <a:t>E</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r h="104775">
                <a:tc>
                  <a:txBody>
                    <a:bodyPr/>
                    <a:lstStyle/>
                    <a:p>
                      <a:pPr marL="0" marR="0" algn="ctr">
                        <a:spcBef>
                          <a:spcPts val="0"/>
                        </a:spcBef>
                        <a:spcAft>
                          <a:spcPts val="0"/>
                        </a:spcAft>
                      </a:pPr>
                      <a:r>
                        <a:rPr lang="en-US" sz="900" dirty="0" smtClean="0">
                          <a:effectLst/>
                          <a:latin typeface="+mn-lt"/>
                          <a:ea typeface="Times New Roman"/>
                        </a:rPr>
                        <a:t>F</a:t>
                      </a: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1"/>
                    </a:solidFill>
                  </a:tcPr>
                </a:tc>
              </a:tr>
            </a:tbl>
          </a:graphicData>
        </a:graphic>
      </p:graphicFrame>
      <p:cxnSp>
        <p:nvCxnSpPr>
          <p:cNvPr id="36" name="Straight Connector 35"/>
          <p:cNvCxnSpPr/>
          <p:nvPr/>
        </p:nvCxnSpPr>
        <p:spPr bwMode="auto">
          <a:xfrm>
            <a:off x="1752599" y="2057400"/>
            <a:ext cx="617220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1" name="Straight Connector 140"/>
          <p:cNvCxnSpPr/>
          <p:nvPr/>
        </p:nvCxnSpPr>
        <p:spPr bwMode="auto">
          <a:xfrm>
            <a:off x="2895600" y="2299990"/>
            <a:ext cx="0" cy="367211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2" name="Straight Connector 141"/>
          <p:cNvCxnSpPr/>
          <p:nvPr/>
        </p:nvCxnSpPr>
        <p:spPr bwMode="auto">
          <a:xfrm>
            <a:off x="4876800" y="2299990"/>
            <a:ext cx="0" cy="367211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3" name="Straight Connector 142"/>
          <p:cNvCxnSpPr/>
          <p:nvPr/>
        </p:nvCxnSpPr>
        <p:spPr bwMode="auto">
          <a:xfrm flipH="1">
            <a:off x="7004437" y="2299990"/>
            <a:ext cx="5963" cy="367211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6" name="Straight Arrow Connector 145"/>
          <p:cNvCxnSpPr/>
          <p:nvPr/>
        </p:nvCxnSpPr>
        <p:spPr bwMode="auto">
          <a:xfrm>
            <a:off x="3810000" y="2057400"/>
            <a:ext cx="1" cy="228600"/>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147" name="Straight Arrow Connector 146"/>
          <p:cNvCxnSpPr/>
          <p:nvPr/>
        </p:nvCxnSpPr>
        <p:spPr bwMode="auto">
          <a:xfrm>
            <a:off x="5715000" y="2057400"/>
            <a:ext cx="1" cy="228600"/>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151" name="Straight Arrow Connector 150"/>
          <p:cNvCxnSpPr/>
          <p:nvPr/>
        </p:nvCxnSpPr>
        <p:spPr bwMode="auto">
          <a:xfrm>
            <a:off x="1752599" y="2057400"/>
            <a:ext cx="1" cy="228600"/>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
        <p:nvSpPr>
          <p:cNvPr id="48" name="TextBox 47"/>
          <p:cNvSpPr txBox="1"/>
          <p:nvPr/>
        </p:nvSpPr>
        <p:spPr>
          <a:xfrm>
            <a:off x="219323" y="5715000"/>
            <a:ext cx="762000" cy="246221"/>
          </a:xfrm>
          <a:prstGeom prst="rect">
            <a:avLst/>
          </a:prstGeom>
          <a:noFill/>
        </p:spPr>
        <p:txBody>
          <a:bodyPr wrap="square" rtlCol="0">
            <a:spAutoFit/>
          </a:bodyPr>
          <a:lstStyle/>
          <a:p>
            <a:pPr algn="ctr"/>
            <a:r>
              <a:rPr lang="en-US" sz="1000" dirty="0" smtClean="0"/>
              <a:t>Stability</a:t>
            </a:r>
            <a:endParaRPr lang="en-US" sz="1000" dirty="0"/>
          </a:p>
        </p:txBody>
      </p:sp>
      <p:cxnSp>
        <p:nvCxnSpPr>
          <p:cNvPr id="50" name="Straight Arrow Connector 49"/>
          <p:cNvCxnSpPr/>
          <p:nvPr/>
        </p:nvCxnSpPr>
        <p:spPr bwMode="auto">
          <a:xfrm>
            <a:off x="7924799" y="2057400"/>
            <a:ext cx="1" cy="228600"/>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6" name="Straight Connector 5"/>
          <p:cNvCxnSpPr/>
          <p:nvPr/>
        </p:nvCxnSpPr>
        <p:spPr bwMode="auto">
          <a:xfrm>
            <a:off x="1066801" y="762000"/>
            <a:ext cx="795809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a:off x="9024895" y="762000"/>
            <a:ext cx="0" cy="152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5" name="TextBox 44"/>
          <p:cNvSpPr txBox="1"/>
          <p:nvPr/>
        </p:nvSpPr>
        <p:spPr>
          <a:xfrm>
            <a:off x="1066801" y="2590800"/>
            <a:ext cx="1828799" cy="246221"/>
          </a:xfrm>
          <a:prstGeom prst="rect">
            <a:avLst/>
          </a:prstGeom>
          <a:noFill/>
        </p:spPr>
        <p:txBody>
          <a:bodyPr wrap="square" rtlCol="0">
            <a:spAutoFit/>
          </a:bodyPr>
          <a:lstStyle/>
          <a:p>
            <a:pPr algn="ctr"/>
            <a:r>
              <a:rPr lang="en-US" sz="1000" dirty="0" smtClean="0"/>
              <a:t>(Explicit)</a:t>
            </a:r>
            <a:endParaRPr lang="en-US" sz="1000" dirty="0"/>
          </a:p>
        </p:txBody>
      </p:sp>
      <p:sp>
        <p:nvSpPr>
          <p:cNvPr id="46" name="TextBox 45"/>
          <p:cNvSpPr txBox="1"/>
          <p:nvPr/>
        </p:nvSpPr>
        <p:spPr>
          <a:xfrm>
            <a:off x="2895600" y="2620089"/>
            <a:ext cx="1975237" cy="246221"/>
          </a:xfrm>
          <a:prstGeom prst="rect">
            <a:avLst/>
          </a:prstGeom>
          <a:noFill/>
        </p:spPr>
        <p:txBody>
          <a:bodyPr wrap="square" rtlCol="0">
            <a:spAutoFit/>
          </a:bodyPr>
          <a:lstStyle/>
          <a:p>
            <a:pPr algn="ctr"/>
            <a:r>
              <a:rPr lang="en-US" sz="1000" dirty="0" smtClean="0"/>
              <a:t>(Explicit)</a:t>
            </a:r>
            <a:endParaRPr lang="en-US" sz="1000" dirty="0"/>
          </a:p>
        </p:txBody>
      </p:sp>
      <p:cxnSp>
        <p:nvCxnSpPr>
          <p:cNvPr id="11" name="Straight Arrow Connector 10"/>
          <p:cNvCxnSpPr/>
          <p:nvPr/>
        </p:nvCxnSpPr>
        <p:spPr bwMode="auto">
          <a:xfrm>
            <a:off x="5940805" y="3371073"/>
            <a:ext cx="1" cy="307906"/>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52" name="Straight Arrow Connector 51"/>
          <p:cNvCxnSpPr/>
          <p:nvPr/>
        </p:nvCxnSpPr>
        <p:spPr bwMode="auto">
          <a:xfrm>
            <a:off x="8017647" y="3377906"/>
            <a:ext cx="1" cy="307906"/>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53" name="TextBox 52"/>
          <p:cNvSpPr txBox="1"/>
          <p:nvPr/>
        </p:nvSpPr>
        <p:spPr>
          <a:xfrm>
            <a:off x="5792280" y="3487579"/>
            <a:ext cx="1828799" cy="246221"/>
          </a:xfrm>
          <a:prstGeom prst="rect">
            <a:avLst/>
          </a:prstGeom>
          <a:noFill/>
        </p:spPr>
        <p:txBody>
          <a:bodyPr wrap="square" rtlCol="0">
            <a:spAutoFit/>
          </a:bodyPr>
          <a:lstStyle/>
          <a:p>
            <a:pPr algn="ctr"/>
            <a:r>
              <a:rPr lang="en-US" sz="1000" dirty="0" smtClean="0"/>
              <a:t>(Explicit)</a:t>
            </a:r>
            <a:endParaRPr lang="en-US" sz="1000" dirty="0"/>
          </a:p>
        </p:txBody>
      </p:sp>
      <p:sp>
        <p:nvSpPr>
          <p:cNvPr id="54" name="TextBox 53"/>
          <p:cNvSpPr txBox="1"/>
          <p:nvPr/>
        </p:nvSpPr>
        <p:spPr>
          <a:xfrm>
            <a:off x="5792280" y="3285638"/>
            <a:ext cx="1828799" cy="246221"/>
          </a:xfrm>
          <a:prstGeom prst="rect">
            <a:avLst/>
          </a:prstGeom>
          <a:noFill/>
        </p:spPr>
        <p:txBody>
          <a:bodyPr wrap="square" rtlCol="0">
            <a:spAutoFit/>
          </a:bodyPr>
          <a:lstStyle/>
          <a:p>
            <a:pPr algn="ctr"/>
            <a:r>
              <a:rPr lang="en-US" sz="1000" dirty="0" smtClean="0"/>
              <a:t>(Implicit)</a:t>
            </a:r>
            <a:endParaRPr lang="en-US" sz="1000" dirty="0"/>
          </a:p>
        </p:txBody>
      </p:sp>
      <p:sp>
        <p:nvSpPr>
          <p:cNvPr id="55" name="TextBox 54"/>
          <p:cNvSpPr txBox="1"/>
          <p:nvPr/>
        </p:nvSpPr>
        <p:spPr>
          <a:xfrm>
            <a:off x="8153399" y="3285638"/>
            <a:ext cx="855264" cy="246221"/>
          </a:xfrm>
          <a:prstGeom prst="rect">
            <a:avLst/>
          </a:prstGeom>
          <a:noFill/>
        </p:spPr>
        <p:txBody>
          <a:bodyPr wrap="square" rtlCol="0">
            <a:spAutoFit/>
          </a:bodyPr>
          <a:lstStyle/>
          <a:p>
            <a:pPr algn="ctr"/>
            <a:r>
              <a:rPr lang="en-US" sz="1000" dirty="0" smtClean="0"/>
              <a:t>(Implicit)</a:t>
            </a:r>
            <a:endParaRPr lang="en-US" sz="1000" dirty="0"/>
          </a:p>
        </p:txBody>
      </p:sp>
      <p:sp>
        <p:nvSpPr>
          <p:cNvPr id="56" name="TextBox 55"/>
          <p:cNvSpPr txBox="1"/>
          <p:nvPr/>
        </p:nvSpPr>
        <p:spPr>
          <a:xfrm>
            <a:off x="8153399" y="3499247"/>
            <a:ext cx="881435" cy="246221"/>
          </a:xfrm>
          <a:prstGeom prst="rect">
            <a:avLst/>
          </a:prstGeom>
          <a:noFill/>
        </p:spPr>
        <p:txBody>
          <a:bodyPr wrap="square" rtlCol="0">
            <a:spAutoFit/>
          </a:bodyPr>
          <a:lstStyle/>
          <a:p>
            <a:pPr algn="ctr"/>
            <a:r>
              <a:rPr lang="en-US" sz="1000" dirty="0" smtClean="0"/>
              <a:t>(Explicit)</a:t>
            </a:r>
            <a:endParaRPr lang="en-US" sz="1000" dirty="0"/>
          </a:p>
        </p:txBody>
      </p:sp>
      <p:sp>
        <p:nvSpPr>
          <p:cNvPr id="62" name="TextBox 61"/>
          <p:cNvSpPr txBox="1"/>
          <p:nvPr/>
        </p:nvSpPr>
        <p:spPr>
          <a:xfrm>
            <a:off x="2895599" y="5725883"/>
            <a:ext cx="1975237" cy="246221"/>
          </a:xfrm>
          <a:prstGeom prst="rect">
            <a:avLst/>
          </a:prstGeom>
          <a:noFill/>
        </p:spPr>
        <p:txBody>
          <a:bodyPr wrap="square" rtlCol="0">
            <a:spAutoFit/>
          </a:bodyPr>
          <a:lstStyle/>
          <a:p>
            <a:pPr algn="ctr"/>
            <a:r>
              <a:rPr lang="en-US" sz="1000" dirty="0" smtClean="0"/>
              <a:t>Pick Static/Dynamic</a:t>
            </a:r>
            <a:endParaRPr lang="en-US" sz="1000" dirty="0"/>
          </a:p>
        </p:txBody>
      </p:sp>
      <p:sp>
        <p:nvSpPr>
          <p:cNvPr id="63" name="TextBox 62"/>
          <p:cNvSpPr txBox="1"/>
          <p:nvPr/>
        </p:nvSpPr>
        <p:spPr>
          <a:xfrm>
            <a:off x="4876800" y="5715000"/>
            <a:ext cx="2133600" cy="246221"/>
          </a:xfrm>
          <a:prstGeom prst="rect">
            <a:avLst/>
          </a:prstGeom>
          <a:noFill/>
        </p:spPr>
        <p:txBody>
          <a:bodyPr wrap="square" rtlCol="0">
            <a:spAutoFit/>
          </a:bodyPr>
          <a:lstStyle/>
          <a:p>
            <a:pPr algn="ctr"/>
            <a:r>
              <a:rPr lang="en-US" sz="1000" dirty="0" smtClean="0"/>
              <a:t>Pick Static/Dynamic</a:t>
            </a:r>
            <a:endParaRPr lang="en-US" sz="1000" dirty="0"/>
          </a:p>
        </p:txBody>
      </p:sp>
      <p:sp>
        <p:nvSpPr>
          <p:cNvPr id="64" name="TextBox 63"/>
          <p:cNvSpPr txBox="1"/>
          <p:nvPr/>
        </p:nvSpPr>
        <p:spPr>
          <a:xfrm>
            <a:off x="7010400" y="5715000"/>
            <a:ext cx="2014495" cy="246221"/>
          </a:xfrm>
          <a:prstGeom prst="rect">
            <a:avLst/>
          </a:prstGeom>
          <a:noFill/>
        </p:spPr>
        <p:txBody>
          <a:bodyPr wrap="square" rtlCol="0">
            <a:spAutoFit/>
          </a:bodyPr>
          <a:lstStyle/>
          <a:p>
            <a:pPr algn="ctr"/>
            <a:r>
              <a:rPr lang="en-US" sz="1000" dirty="0" smtClean="0"/>
              <a:t>Pick Static/Dynamic</a:t>
            </a:r>
            <a:endParaRPr lang="en-US" sz="1000" dirty="0"/>
          </a:p>
        </p:txBody>
      </p:sp>
      <p:sp>
        <p:nvSpPr>
          <p:cNvPr id="20" name="TextBox 19"/>
          <p:cNvSpPr txBox="1"/>
          <p:nvPr/>
        </p:nvSpPr>
        <p:spPr>
          <a:xfrm>
            <a:off x="5767099" y="845403"/>
            <a:ext cx="3200400" cy="830997"/>
          </a:xfrm>
          <a:prstGeom prst="rect">
            <a:avLst/>
          </a:prstGeom>
          <a:noFill/>
          <a:ln>
            <a:solidFill>
              <a:schemeClr val="tx1"/>
            </a:solidFill>
          </a:ln>
        </p:spPr>
        <p:txBody>
          <a:bodyPr wrap="square" rtlCol="0">
            <a:spAutoFit/>
          </a:bodyPr>
          <a:lstStyle/>
          <a:p>
            <a:r>
              <a:rPr lang="en-US" sz="1200" dirty="0" smtClean="0"/>
              <a:t>Important: The concept represented by the code must always be maintained in the value set definition (e.g., if B = Ball, it must always mean Ball, not Basketball).</a:t>
            </a:r>
            <a:endParaRPr lang="en-US" sz="1200" dirty="0"/>
          </a:p>
        </p:txBody>
      </p:sp>
      <p:sp>
        <p:nvSpPr>
          <p:cNvPr id="57" name="Rectangle 56"/>
          <p:cNvSpPr/>
          <p:nvPr/>
        </p:nvSpPr>
        <p:spPr bwMode="auto">
          <a:xfrm>
            <a:off x="152400" y="5090393"/>
            <a:ext cx="8872496" cy="63549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3507133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of the Specification: Example 1</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544592278"/>
              </p:ext>
            </p:extLst>
          </p:nvPr>
        </p:nvGraphicFramePr>
        <p:xfrm>
          <a:off x="381000" y="914400"/>
          <a:ext cx="7620000" cy="1845310"/>
        </p:xfrm>
        <a:graphic>
          <a:graphicData uri="http://schemas.openxmlformats.org/drawingml/2006/table">
            <a:tbl>
              <a:tblPr firstRow="1" firstCol="1" bandRow="1">
                <a:tableStyleId>{00A15C55-8517-42AA-B614-E9B94910E393}</a:tableStyleId>
              </a:tblPr>
              <a:tblGrid>
                <a:gridCol w="1752600"/>
                <a:gridCol w="1981200"/>
                <a:gridCol w="1960266"/>
                <a:gridCol w="1925934"/>
              </a:tblGrid>
              <a:tr h="0">
                <a:tc>
                  <a:txBody>
                    <a:bodyPr/>
                    <a:lstStyle/>
                    <a:p>
                      <a:pPr marL="0" marR="0" algn="just">
                        <a:spcBef>
                          <a:spcPts val="0"/>
                        </a:spcBef>
                        <a:spcAft>
                          <a:spcPts val="0"/>
                        </a:spcAft>
                      </a:pPr>
                      <a:r>
                        <a:rPr lang="en-US" sz="1200" dirty="0">
                          <a:effectLst/>
                        </a:rPr>
                        <a:t>Attribute</a:t>
                      </a:r>
                      <a:endParaRPr lang="en-US" sz="1200" dirty="0">
                        <a:effectLst/>
                        <a:latin typeface="Times New Roman"/>
                        <a:ea typeface="Times New Roman"/>
                      </a:endParaRPr>
                    </a:p>
                  </a:txBody>
                  <a:tcPr marL="73025" marR="73025" marT="0" marB="0" anchor="ctr"/>
                </a:tc>
                <a:tc>
                  <a:txBody>
                    <a:bodyPr/>
                    <a:lstStyle/>
                    <a:p>
                      <a:pPr marL="0" marR="0" algn="just">
                        <a:spcBef>
                          <a:spcPts val="0"/>
                        </a:spcBef>
                        <a:spcAft>
                          <a:spcPts val="0"/>
                        </a:spcAft>
                      </a:pPr>
                      <a:r>
                        <a:rPr lang="en-US" sz="1200" dirty="0">
                          <a:effectLst/>
                        </a:rPr>
                        <a:t>Value</a:t>
                      </a:r>
                      <a:endParaRPr lang="en-US" sz="1200" dirty="0">
                        <a:effectLst/>
                        <a:latin typeface="Times New Roman"/>
                        <a:ea typeface="Times New Roman"/>
                      </a:endParaRPr>
                    </a:p>
                  </a:txBody>
                  <a:tcPr marL="73025" marR="73025" marT="0" marB="0" anchor="ctr"/>
                </a:tc>
                <a:tc>
                  <a:txBody>
                    <a:bodyPr/>
                    <a:lstStyle/>
                    <a:p>
                      <a:pPr marL="0" marR="0" algn="just">
                        <a:spcBef>
                          <a:spcPts val="0"/>
                        </a:spcBef>
                        <a:spcAft>
                          <a:spcPts val="0"/>
                        </a:spcAft>
                      </a:pPr>
                      <a:r>
                        <a:rPr lang="en-US" sz="1200" dirty="0">
                          <a:effectLst/>
                        </a:rPr>
                        <a:t>Attribute</a:t>
                      </a:r>
                      <a:endParaRPr lang="en-US" sz="1200" dirty="0">
                        <a:effectLst/>
                        <a:latin typeface="Times New Roman"/>
                        <a:ea typeface="Times New Roman"/>
                      </a:endParaRPr>
                    </a:p>
                  </a:txBody>
                  <a:tcPr marL="73025" marR="73025" marT="0" marB="0" anchor="ctr"/>
                </a:tc>
                <a:tc>
                  <a:txBody>
                    <a:bodyPr/>
                    <a:lstStyle/>
                    <a:p>
                      <a:pPr marL="0" marR="0" algn="just">
                        <a:spcBef>
                          <a:spcPts val="0"/>
                        </a:spcBef>
                        <a:spcAft>
                          <a:spcPts val="0"/>
                        </a:spcAft>
                      </a:pPr>
                      <a:r>
                        <a:rPr lang="en-US" sz="1200" dirty="0">
                          <a:effectLst/>
                        </a:rPr>
                        <a:t>Value</a:t>
                      </a:r>
                      <a:endParaRPr lang="en-US" sz="1200" dirty="0">
                        <a:effectLst/>
                        <a:latin typeface="Times New Roman"/>
                        <a:ea typeface="Times New Roman"/>
                      </a:endParaRPr>
                    </a:p>
                  </a:txBody>
                  <a:tcPr marL="73025" marR="73025" marT="0" marB="0" anchor="ctr"/>
                </a:tc>
              </a:tr>
              <a:tr h="0">
                <a:tc>
                  <a:txBody>
                    <a:bodyPr/>
                    <a:lstStyle/>
                    <a:p>
                      <a:pPr marL="0" marR="0" algn="just">
                        <a:spcBef>
                          <a:spcPts val="0"/>
                        </a:spcBef>
                        <a:spcAft>
                          <a:spcPts val="0"/>
                        </a:spcAft>
                      </a:pPr>
                      <a:r>
                        <a:rPr lang="en-US" sz="1200" dirty="0" smtClean="0">
                          <a:effectLst/>
                        </a:rPr>
                        <a:t>Symbolic ID</a:t>
                      </a:r>
                      <a:r>
                        <a:rPr lang="en-US" sz="1200" dirty="0">
                          <a:effectLst/>
                        </a:rPr>
                        <a:t>:</a:t>
                      </a:r>
                      <a:endParaRPr lang="en-US" sz="1200" dirty="0">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effectLst/>
                          <a:latin typeface="+mn-lt"/>
                          <a:ea typeface="+mn-ea"/>
                        </a:rPr>
                        <a:t>HL70000-A1</a:t>
                      </a:r>
                      <a:endParaRPr lang="en-US" sz="1200" b="1" dirty="0">
                        <a:effectLst/>
                        <a:latin typeface="Times New Roman"/>
                        <a:ea typeface="Times New Roman"/>
                      </a:endParaRPr>
                    </a:p>
                  </a:txBody>
                  <a:tcPr marL="73025" marR="73025" marT="27305" marB="27305" anchor="ctr"/>
                </a:tc>
                <a:tc>
                  <a:txBody>
                    <a:bodyPr/>
                    <a:lstStyle/>
                    <a:p>
                      <a:pPr marL="0" marR="0" algn="just">
                        <a:spcBef>
                          <a:spcPts val="0"/>
                        </a:spcBef>
                        <a:spcAft>
                          <a:spcPts val="0"/>
                        </a:spcAft>
                      </a:pPr>
                      <a:r>
                        <a:rPr lang="en-US" sz="1200" b="1" dirty="0">
                          <a:solidFill>
                            <a:schemeClr val="bg1"/>
                          </a:solidFill>
                          <a:effectLst/>
                        </a:rPr>
                        <a:t>Base ID:</a:t>
                      </a:r>
                      <a:endParaRPr lang="en-US" sz="1200" b="1" dirty="0">
                        <a:solidFill>
                          <a:schemeClr val="bg1"/>
                        </a:solidFill>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effectLst/>
                          <a:latin typeface="+mn-lt"/>
                          <a:ea typeface="Times New Roman"/>
                        </a:rPr>
                        <a:t>HL70000</a:t>
                      </a:r>
                      <a:endParaRPr lang="en-US" sz="1200" b="1" dirty="0">
                        <a:effectLst/>
                        <a:latin typeface="+mn-lt"/>
                        <a:ea typeface="Times New Roman"/>
                      </a:endParaRPr>
                    </a:p>
                  </a:txBody>
                  <a:tcPr marL="73025" marR="73025" marT="27305" marB="27305" anchor="ctr"/>
                </a:tc>
              </a:tr>
              <a:tr h="0">
                <a:tc>
                  <a:txBody>
                    <a:bodyPr/>
                    <a:lstStyle/>
                    <a:p>
                      <a:pPr marL="0" marR="0" algn="just">
                        <a:spcBef>
                          <a:spcPts val="0"/>
                        </a:spcBef>
                        <a:spcAft>
                          <a:spcPts val="0"/>
                        </a:spcAft>
                      </a:pPr>
                      <a:r>
                        <a:rPr lang="en-US" sz="1200" b="1" dirty="0" smtClean="0">
                          <a:effectLst/>
                          <a:latin typeface="+mn-lt"/>
                          <a:ea typeface="Times New Roman"/>
                        </a:rPr>
                        <a:t>Value Set OID</a:t>
                      </a:r>
                      <a:endParaRPr lang="en-US" sz="1200" b="1" dirty="0">
                        <a:effectLst/>
                        <a:latin typeface="+mn-lt"/>
                        <a:ea typeface="Times New Roman"/>
                      </a:endParaRPr>
                    </a:p>
                  </a:txBody>
                  <a:tcPr marL="73025" marR="73025" marT="27305" marB="27305" anchor="ctr">
                    <a:solidFill>
                      <a:srgbClr val="0070C0"/>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effectLst/>
                          <a:latin typeface="+mn-lt"/>
                          <a:ea typeface="Times New Roman"/>
                        </a:rPr>
                        <a:t>2.16.840.1.113883.XX.X</a:t>
                      </a:r>
                    </a:p>
                  </a:txBody>
                  <a:tcPr marL="73025" marR="73025" marT="27305" marB="27305" anchor="ctr"/>
                </a:tc>
                <a:tc>
                  <a:txBody>
                    <a:bodyPr/>
                    <a:lstStyle/>
                    <a:p>
                      <a:pPr marL="0" marR="0" algn="just">
                        <a:spcBef>
                          <a:spcPts val="0"/>
                        </a:spcBef>
                        <a:spcAft>
                          <a:spcPts val="0"/>
                        </a:spcAft>
                      </a:pPr>
                      <a:r>
                        <a:rPr lang="en-US" sz="1200" b="1" dirty="0" smtClean="0">
                          <a:solidFill>
                            <a:schemeClr val="bg1"/>
                          </a:solidFill>
                          <a:effectLst/>
                          <a:latin typeface="+mn-lt"/>
                          <a:ea typeface="Times New Roman"/>
                        </a:rPr>
                        <a:t>Code System OID</a:t>
                      </a:r>
                      <a:endParaRPr lang="en-US" sz="1200" b="1" dirty="0">
                        <a:solidFill>
                          <a:schemeClr val="bg1"/>
                        </a:solidFill>
                        <a:effectLst/>
                        <a:latin typeface="+mn-lt"/>
                        <a:ea typeface="Times New Roman"/>
                      </a:endParaRPr>
                    </a:p>
                  </a:txBody>
                  <a:tcPr marL="73025" marR="73025" marT="27305" marB="27305" anchor="ctr">
                    <a:solidFill>
                      <a:srgbClr val="0070C0"/>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effectLst/>
                          <a:latin typeface="+mn-lt"/>
                          <a:ea typeface="Times New Roman"/>
                        </a:rPr>
                        <a:t>2.16.840.1.113883.XX.X</a:t>
                      </a:r>
                    </a:p>
                  </a:txBody>
                  <a:tcPr marL="73025" marR="73025" marT="27305" marB="27305" anchor="ctr"/>
                </a:tc>
              </a:tr>
              <a:tr h="0">
                <a:tc>
                  <a:txBody>
                    <a:bodyPr/>
                    <a:lstStyle/>
                    <a:p>
                      <a:pPr marL="0" marR="0" algn="just">
                        <a:spcBef>
                          <a:spcPts val="0"/>
                        </a:spcBef>
                        <a:spcAft>
                          <a:spcPts val="0"/>
                        </a:spcAft>
                      </a:pPr>
                      <a:r>
                        <a:rPr lang="en-US" sz="1200" dirty="0">
                          <a:effectLst/>
                        </a:rPr>
                        <a:t>Name:</a:t>
                      </a:r>
                      <a:endParaRPr lang="en-US" sz="1200" dirty="0">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effectLst/>
                        </a:rPr>
                        <a:t>My</a:t>
                      </a:r>
                      <a:r>
                        <a:rPr lang="en-US" sz="1200" b="1" baseline="0" dirty="0" smtClean="0">
                          <a:effectLst/>
                        </a:rPr>
                        <a:t> Example</a:t>
                      </a:r>
                      <a:endParaRPr lang="en-US" sz="1200" b="1" dirty="0" smtClean="0">
                        <a:effectLst/>
                      </a:endParaRPr>
                    </a:p>
                  </a:txBody>
                  <a:tcPr marL="73025" marR="73025" marT="27305" marB="27305" anchor="ctr"/>
                </a:tc>
                <a:tc>
                  <a:txBody>
                    <a:bodyPr/>
                    <a:lstStyle/>
                    <a:p>
                      <a:pPr marL="0" marR="0" algn="just">
                        <a:spcBef>
                          <a:spcPts val="0"/>
                        </a:spcBef>
                        <a:spcAft>
                          <a:spcPts val="0"/>
                        </a:spcAft>
                      </a:pPr>
                      <a:r>
                        <a:rPr lang="en-US" sz="1200" b="1" dirty="0">
                          <a:solidFill>
                            <a:schemeClr val="bg1"/>
                          </a:solidFill>
                          <a:effectLst/>
                        </a:rPr>
                        <a:t>Base Name:</a:t>
                      </a:r>
                      <a:endParaRPr lang="en-US" sz="1200" b="1" dirty="0">
                        <a:solidFill>
                          <a:schemeClr val="bg1"/>
                        </a:solidFill>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effectLst/>
                        </a:rPr>
                        <a:t>Example </a:t>
                      </a:r>
                      <a:endParaRPr lang="en-US" sz="1200" b="1" dirty="0">
                        <a:effectLst/>
                        <a:latin typeface="Times New Roman"/>
                        <a:ea typeface="Times New Roman"/>
                      </a:endParaRPr>
                    </a:p>
                  </a:txBody>
                  <a:tcPr marL="73025" marR="73025" marT="27305" marB="27305" anchor="ctr"/>
                </a:tc>
              </a:tr>
              <a:tr h="0">
                <a:tc>
                  <a:txBody>
                    <a:bodyPr/>
                    <a:lstStyle/>
                    <a:p>
                      <a:pPr marL="0" marR="0" algn="just">
                        <a:spcBef>
                          <a:spcPts val="0"/>
                        </a:spcBef>
                        <a:spcAft>
                          <a:spcPts val="0"/>
                        </a:spcAft>
                      </a:pPr>
                      <a:r>
                        <a:rPr lang="en-US" sz="1200" dirty="0" smtClean="0">
                          <a:effectLst/>
                        </a:rPr>
                        <a:t>Value Set Version</a:t>
                      </a:r>
                      <a:r>
                        <a:rPr lang="en-US" sz="1200" dirty="0">
                          <a:effectLst/>
                        </a:rPr>
                        <a:t>:</a:t>
                      </a:r>
                      <a:endParaRPr lang="en-US" sz="1200" dirty="0">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effectLst/>
                        </a:rPr>
                        <a:t>1.0</a:t>
                      </a:r>
                      <a:endParaRPr lang="en-US" sz="1200" b="1" dirty="0">
                        <a:effectLst/>
                        <a:latin typeface="Times New Roman"/>
                        <a:ea typeface="Times New Roman"/>
                      </a:endParaRPr>
                    </a:p>
                  </a:txBody>
                  <a:tcPr marL="73025" marR="73025" marT="27305" marB="27305" anchor="ctr"/>
                </a:tc>
                <a:tc>
                  <a:txBody>
                    <a:bodyPr/>
                    <a:lstStyle/>
                    <a:p>
                      <a:pPr marL="0" marR="0" algn="just">
                        <a:spcBef>
                          <a:spcPts val="0"/>
                        </a:spcBef>
                        <a:spcAft>
                          <a:spcPts val="0"/>
                        </a:spcAft>
                      </a:pPr>
                      <a:r>
                        <a:rPr lang="en-US" sz="1200" b="1" dirty="0" smtClean="0">
                          <a:solidFill>
                            <a:schemeClr val="bg1"/>
                          </a:solidFill>
                          <a:effectLst/>
                        </a:rPr>
                        <a:t>Source/Code</a:t>
                      </a:r>
                      <a:r>
                        <a:rPr lang="en-US" sz="1200" b="1" baseline="0" dirty="0" smtClean="0">
                          <a:solidFill>
                            <a:schemeClr val="bg1"/>
                          </a:solidFill>
                          <a:effectLst/>
                        </a:rPr>
                        <a:t> System</a:t>
                      </a:r>
                      <a:r>
                        <a:rPr lang="en-US" sz="1200" b="1" dirty="0" smtClean="0">
                          <a:solidFill>
                            <a:schemeClr val="bg1"/>
                          </a:solidFill>
                          <a:effectLst/>
                        </a:rPr>
                        <a:t>:</a:t>
                      </a:r>
                      <a:endParaRPr lang="en-US" sz="1200" b="1" dirty="0">
                        <a:solidFill>
                          <a:schemeClr val="bg1"/>
                        </a:solidFill>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effectLst/>
                          <a:latin typeface="+mn-lt"/>
                          <a:ea typeface="+mn-ea"/>
                        </a:rPr>
                        <a:t>V2.5.1</a:t>
                      </a:r>
                      <a:r>
                        <a:rPr lang="en-US" sz="1200" b="1" baseline="0" dirty="0" smtClean="0">
                          <a:effectLst/>
                          <a:latin typeface="+mn-lt"/>
                          <a:ea typeface="+mn-ea"/>
                        </a:rPr>
                        <a:t> HL70000</a:t>
                      </a:r>
                      <a:endParaRPr lang="en-US" sz="1200" b="1" dirty="0">
                        <a:effectLst/>
                        <a:latin typeface="Times New Roman"/>
                        <a:ea typeface="Times New Roman"/>
                      </a:endParaRPr>
                    </a:p>
                  </a:txBody>
                  <a:tcPr marL="73025" marR="73025" marT="27305" marB="27305" anchor="ctr"/>
                </a:tc>
              </a:tr>
              <a:tr h="0">
                <a:tc>
                  <a:txBody>
                    <a:bodyPr/>
                    <a:lstStyle/>
                    <a:p>
                      <a:pPr marL="0" marR="0" algn="just">
                        <a:spcBef>
                          <a:spcPts val="0"/>
                        </a:spcBef>
                        <a:spcAft>
                          <a:spcPts val="0"/>
                        </a:spcAft>
                      </a:pPr>
                      <a:r>
                        <a:rPr lang="en-US" sz="1200" dirty="0">
                          <a:effectLst/>
                        </a:rPr>
                        <a:t>Value Set </a:t>
                      </a:r>
                      <a:r>
                        <a:rPr lang="en-US" sz="1200" dirty="0" smtClean="0">
                          <a:effectLst/>
                        </a:rPr>
                        <a:t>Locality:</a:t>
                      </a:r>
                      <a:endParaRPr lang="en-US" sz="1200" dirty="0">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effectLst/>
                          <a:latin typeface="+mn-lt"/>
                          <a:ea typeface="+mn-ea"/>
                        </a:rPr>
                        <a:t>Internal</a:t>
                      </a:r>
                      <a:endParaRPr lang="en-US" sz="1200" b="1" dirty="0">
                        <a:effectLst/>
                        <a:latin typeface="Times New Roman"/>
                        <a:ea typeface="Times New Roman"/>
                      </a:endParaRPr>
                    </a:p>
                  </a:txBody>
                  <a:tcPr marL="73025" marR="73025" marT="27305" marB="27305"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effectLst/>
                        </a:rPr>
                        <a:t>Content Definition:</a:t>
                      </a:r>
                      <a:endParaRPr lang="en-US" sz="1200" b="1" dirty="0" smtClean="0">
                        <a:solidFill>
                          <a:schemeClr val="bg1"/>
                        </a:solidFill>
                        <a:effectLst/>
                        <a:latin typeface="Times New Roman"/>
                        <a:ea typeface="Times New Roman"/>
                      </a:endParaRPr>
                    </a:p>
                  </a:txBody>
                  <a:tcPr marL="73025" marR="73025" marT="27305" marB="27305" anchor="ctr">
                    <a:solidFill>
                      <a:srgbClr val="0070C0"/>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000000"/>
                          </a:solidFill>
                          <a:effectLst/>
                          <a:uLnTx/>
                          <a:uFillTx/>
                          <a:latin typeface="+mn-lt"/>
                        </a:rPr>
                        <a:t>Extensional</a:t>
                      </a:r>
                      <a:endParaRPr kumimoji="0" lang="en-US" sz="1200" b="1" i="0" u="none" strike="noStrike" kern="1200" cap="none" spc="0" normalizeH="0" baseline="0" noProof="0" dirty="0" smtClean="0">
                        <a:ln>
                          <a:noFill/>
                        </a:ln>
                        <a:solidFill>
                          <a:srgbClr val="000000"/>
                        </a:solidFill>
                        <a:effectLst/>
                        <a:uLnTx/>
                        <a:uFillTx/>
                        <a:latin typeface="Times New Roman"/>
                        <a:ea typeface="Times New Roman"/>
                      </a:endParaRPr>
                    </a:p>
                  </a:txBody>
                  <a:tcPr marL="73025" marR="73025" marT="27305" marB="27305" anchor="ctr"/>
                </a:tc>
              </a:tr>
              <a:tr h="0">
                <a:tc>
                  <a:txBody>
                    <a:bodyPr/>
                    <a:lstStyle/>
                    <a:p>
                      <a:pPr marL="0" marR="0" algn="just">
                        <a:spcBef>
                          <a:spcPts val="0"/>
                        </a:spcBef>
                        <a:spcAft>
                          <a:spcPts val="0"/>
                        </a:spcAft>
                      </a:pPr>
                      <a:r>
                        <a:rPr lang="en-US" sz="1200" dirty="0" smtClean="0">
                          <a:effectLst/>
                        </a:rPr>
                        <a:t>Extensibility:</a:t>
                      </a:r>
                      <a:endParaRPr lang="en-US" sz="1200" dirty="0">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solidFill>
                            <a:srgbClr val="FF0000"/>
                          </a:solidFill>
                          <a:effectLst/>
                          <a:latin typeface="+mn-lt"/>
                          <a:ea typeface="+mn-ea"/>
                        </a:rPr>
                        <a:t>Open</a:t>
                      </a:r>
                      <a:endParaRPr lang="en-US" sz="1200" b="1" dirty="0">
                        <a:solidFill>
                          <a:srgbClr val="FF0000"/>
                        </a:solidFill>
                        <a:effectLst/>
                        <a:latin typeface="Times New Roman"/>
                        <a:ea typeface="Times New Roman"/>
                      </a:endParaRPr>
                    </a:p>
                  </a:txBody>
                  <a:tcPr marL="73025" marR="73025" marT="27305" marB="27305" anchor="ctr"/>
                </a:tc>
                <a:tc>
                  <a:txBody>
                    <a:bodyPr/>
                    <a:lstStyle/>
                    <a:p>
                      <a:pPr marL="0" marR="0" algn="just">
                        <a:spcBef>
                          <a:spcPts val="0"/>
                        </a:spcBef>
                        <a:spcAft>
                          <a:spcPts val="0"/>
                        </a:spcAft>
                      </a:pPr>
                      <a:r>
                        <a:rPr lang="en-US" sz="1200" b="1" dirty="0">
                          <a:solidFill>
                            <a:schemeClr val="bg1"/>
                          </a:solidFill>
                          <a:effectLst/>
                        </a:rPr>
                        <a:t>Stability:</a:t>
                      </a:r>
                      <a:endParaRPr lang="en-US" sz="1200" b="1" dirty="0">
                        <a:solidFill>
                          <a:schemeClr val="bg1"/>
                        </a:solidFill>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solidFill>
                            <a:srgbClr val="FF0000"/>
                          </a:solidFill>
                          <a:effectLst/>
                          <a:latin typeface="+mn-lt"/>
                          <a:ea typeface="+mn-ea"/>
                        </a:rPr>
                        <a:t>Static</a:t>
                      </a:r>
                      <a:endParaRPr lang="en-US" sz="1200" b="1" dirty="0">
                        <a:solidFill>
                          <a:srgbClr val="FF0000"/>
                        </a:solidFill>
                        <a:effectLst/>
                        <a:latin typeface="Times New Roman"/>
                        <a:ea typeface="Times New Roman"/>
                      </a:endParaRPr>
                    </a:p>
                  </a:txBody>
                  <a:tcPr marL="73025" marR="73025" marT="27305" marB="27305" anchor="ctr"/>
                </a:tc>
              </a:tr>
              <a:tr h="0">
                <a:tc>
                  <a:txBody>
                    <a:bodyPr/>
                    <a:lstStyle/>
                    <a:p>
                      <a:pPr marL="0" marR="0" algn="just">
                        <a:spcBef>
                          <a:spcPts val="0"/>
                        </a:spcBef>
                        <a:spcAft>
                          <a:spcPts val="0"/>
                        </a:spcAft>
                      </a:pPr>
                      <a:r>
                        <a:rPr lang="en-US" sz="1200" dirty="0" smtClean="0">
                          <a:effectLst/>
                          <a:latin typeface="+mn-lt"/>
                          <a:ea typeface="Times New Roman"/>
                        </a:rPr>
                        <a:t>Purpose</a:t>
                      </a:r>
                      <a:endParaRPr lang="en-US" sz="1200" dirty="0">
                        <a:effectLst/>
                        <a:latin typeface="+mn-lt"/>
                        <a:ea typeface="Times New Roman"/>
                      </a:endParaRPr>
                    </a:p>
                  </a:txBody>
                  <a:tcPr marL="73025" marR="73025" marT="27305" marB="27305" anchor="ctr">
                    <a:solidFill>
                      <a:srgbClr val="0070C0"/>
                    </a:solidFill>
                  </a:tcPr>
                </a:tc>
                <a:tc gridSpan="3">
                  <a:txBody>
                    <a:bodyPr/>
                    <a:lstStyle/>
                    <a:p>
                      <a:pPr marL="0" marR="0" algn="just">
                        <a:spcBef>
                          <a:spcPts val="0"/>
                        </a:spcBef>
                        <a:spcAft>
                          <a:spcPts val="0"/>
                        </a:spcAft>
                      </a:pPr>
                      <a:r>
                        <a:rPr lang="en-US" sz="1200" b="1" dirty="0" smtClean="0">
                          <a:solidFill>
                            <a:schemeClr val="tx1"/>
                          </a:solidFill>
                          <a:effectLst/>
                          <a:latin typeface="+mn-lt"/>
                          <a:ea typeface="Times New Roman"/>
                        </a:rPr>
                        <a:t>This is a value set is for demonstration purposes.</a:t>
                      </a:r>
                      <a:endParaRPr lang="en-US" sz="1200" b="1" dirty="0">
                        <a:solidFill>
                          <a:schemeClr val="tx1"/>
                        </a:solidFill>
                        <a:effectLst/>
                        <a:latin typeface="+mn-lt"/>
                        <a:ea typeface="Times New Roman"/>
                      </a:endParaRPr>
                    </a:p>
                  </a:txBody>
                  <a:tcPr marL="73025" marR="73025" marT="27305" marB="27305" anchor="ctr"/>
                </a:tc>
                <a:tc hMerge="1">
                  <a:txBody>
                    <a:bodyPr/>
                    <a:lstStyle/>
                    <a:p>
                      <a:pPr marL="0" marR="0" algn="just">
                        <a:spcBef>
                          <a:spcPts val="0"/>
                        </a:spcBef>
                        <a:spcAft>
                          <a:spcPts val="0"/>
                        </a:spcAft>
                      </a:pPr>
                      <a:endParaRPr lang="en-US" sz="1200" b="1" dirty="0">
                        <a:solidFill>
                          <a:schemeClr val="bg1"/>
                        </a:solidFill>
                        <a:effectLst/>
                        <a:latin typeface="Times New Roman"/>
                        <a:ea typeface="Times New Roman"/>
                      </a:endParaRPr>
                    </a:p>
                  </a:txBody>
                  <a:tcPr marL="73025" marR="73025" marT="27305" marB="27305" anchor="ctr">
                    <a:solidFill>
                      <a:srgbClr val="0070C0"/>
                    </a:solidFill>
                  </a:tcPr>
                </a:tc>
                <a:tc hMerge="1">
                  <a:txBody>
                    <a:bodyPr/>
                    <a:lstStyle/>
                    <a:p>
                      <a:pPr marL="0" marR="0" algn="just">
                        <a:spcBef>
                          <a:spcPts val="0"/>
                        </a:spcBef>
                        <a:spcAft>
                          <a:spcPts val="0"/>
                        </a:spcAft>
                      </a:pPr>
                      <a:endParaRPr lang="en-US" sz="1200" b="1" dirty="0">
                        <a:solidFill>
                          <a:srgbClr val="FF0000"/>
                        </a:solidFill>
                        <a:effectLst/>
                        <a:latin typeface="Times New Roman"/>
                        <a:ea typeface="Times New Roman"/>
                      </a:endParaRPr>
                    </a:p>
                  </a:txBody>
                  <a:tcPr marL="73025" marR="73025" marT="27305" marB="27305" anchor="ct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677893257"/>
              </p:ext>
            </p:extLst>
          </p:nvPr>
        </p:nvGraphicFramePr>
        <p:xfrm>
          <a:off x="304800" y="3276600"/>
          <a:ext cx="1982524" cy="1645920"/>
        </p:xfrm>
        <a:graphic>
          <a:graphicData uri="http://schemas.openxmlformats.org/drawingml/2006/table">
            <a:tbl>
              <a:tblPr firstRow="1" firstCol="1" lastRow="1" lastCol="1" bandRow="1" bandCol="1"/>
              <a:tblGrid>
                <a:gridCol w="972807"/>
                <a:gridCol w="1009717"/>
              </a:tblGrid>
              <a:tr h="103747">
                <a:tc gridSpan="2">
                  <a:txBody>
                    <a:bodyPr/>
                    <a:lstStyle/>
                    <a:p>
                      <a:pPr marL="0" marR="0" algn="ctr">
                        <a:spcBef>
                          <a:spcPts val="0"/>
                        </a:spcBef>
                        <a:spcAft>
                          <a:spcPts val="0"/>
                        </a:spcAft>
                      </a:pPr>
                      <a:r>
                        <a:rPr lang="en-US" sz="1200" dirty="0" smtClean="0">
                          <a:effectLst/>
                          <a:latin typeface="+mn-lt"/>
                          <a:ea typeface="Times New Roman"/>
                        </a:rPr>
                        <a:t>HL70000-A1</a:t>
                      </a:r>
                      <a:endParaRPr lang="en-US" sz="12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hMerge="1">
                  <a:txBody>
                    <a:bodyPr/>
                    <a:lstStyle/>
                    <a:p>
                      <a:endParaRPr lang="en-US"/>
                    </a:p>
                  </a:txBody>
                  <a:tcPr/>
                </a:tc>
              </a:tr>
              <a:tr h="0">
                <a:tc>
                  <a:txBody>
                    <a:bodyPr/>
                    <a:lstStyle/>
                    <a:p>
                      <a:pPr marL="0" marR="0" algn="just">
                        <a:spcBef>
                          <a:spcPts val="0"/>
                        </a:spcBef>
                        <a:spcAft>
                          <a:spcPts val="0"/>
                        </a:spcAft>
                      </a:pPr>
                      <a:r>
                        <a:rPr lang="en-US" sz="1200" dirty="0">
                          <a:effectLst/>
                          <a:latin typeface="+mn-lt"/>
                          <a:ea typeface="Times New Roman"/>
                        </a:rPr>
                        <a:t>Value</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dirty="0">
                          <a:effectLst/>
                          <a:latin typeface="+mn-lt"/>
                          <a:ea typeface="Times New Roman"/>
                        </a:rPr>
                        <a:t>Usage</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r>
              <a:tr h="103747">
                <a:tc>
                  <a:txBody>
                    <a:bodyPr/>
                    <a:lstStyle/>
                    <a:p>
                      <a:pPr marL="0" marR="0" algn="just">
                        <a:spcBef>
                          <a:spcPts val="0"/>
                        </a:spcBef>
                        <a:spcAft>
                          <a:spcPts val="0"/>
                        </a:spcAft>
                      </a:pPr>
                      <a:r>
                        <a:rPr lang="en-US" sz="1200" dirty="0" smtClean="0">
                          <a:effectLst/>
                          <a:latin typeface="+mn-lt"/>
                          <a:ea typeface="Times New Roman"/>
                        </a:rPr>
                        <a:t>A</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mn-lt"/>
                          <a:ea typeface="Times New Roman"/>
                        </a:rPr>
                        <a:t>R</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03747">
                <a:tc>
                  <a:txBody>
                    <a:bodyPr/>
                    <a:lstStyle/>
                    <a:p>
                      <a:pPr marL="0" marR="0" algn="just">
                        <a:spcBef>
                          <a:spcPts val="0"/>
                        </a:spcBef>
                        <a:spcAft>
                          <a:spcPts val="0"/>
                        </a:spcAft>
                      </a:pPr>
                      <a:r>
                        <a:rPr lang="en-US" sz="1200" dirty="0" smtClean="0">
                          <a:effectLst/>
                          <a:latin typeface="+mn-lt"/>
                          <a:ea typeface="Times New Roman"/>
                        </a:rPr>
                        <a:t>B</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mn-lt"/>
                          <a:ea typeface="Times New Roman"/>
                        </a:rPr>
                        <a:t>P</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03747">
                <a:tc>
                  <a:txBody>
                    <a:bodyPr/>
                    <a:lstStyle/>
                    <a:p>
                      <a:pPr marL="0" marR="0" algn="just">
                        <a:spcBef>
                          <a:spcPts val="0"/>
                        </a:spcBef>
                        <a:spcAft>
                          <a:spcPts val="0"/>
                        </a:spcAft>
                      </a:pPr>
                      <a:r>
                        <a:rPr lang="en-US" sz="1200" dirty="0" smtClean="0">
                          <a:effectLst/>
                          <a:latin typeface="+mn-lt"/>
                          <a:ea typeface="Times New Roman"/>
                        </a:rPr>
                        <a:t>C</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mn-lt"/>
                          <a:ea typeface="Times New Roman"/>
                        </a:rPr>
                        <a:t>R</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03747">
                <a:tc>
                  <a:txBody>
                    <a:bodyPr/>
                    <a:lstStyle/>
                    <a:p>
                      <a:pPr marL="0" marR="0" algn="just">
                        <a:spcBef>
                          <a:spcPts val="0"/>
                        </a:spcBef>
                        <a:spcAft>
                          <a:spcPts val="0"/>
                        </a:spcAft>
                      </a:pPr>
                      <a:r>
                        <a:rPr lang="en-US" sz="1200" dirty="0" smtClean="0">
                          <a:effectLst/>
                          <a:latin typeface="+mn-lt"/>
                          <a:ea typeface="Times New Roman"/>
                        </a:rPr>
                        <a:t>D</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mn-lt"/>
                          <a:ea typeface="Times New Roman"/>
                        </a:rPr>
                        <a:t>E</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03747">
                <a:tc>
                  <a:txBody>
                    <a:bodyPr/>
                    <a:lstStyle/>
                    <a:p>
                      <a:pPr marL="0" marR="0" algn="just">
                        <a:spcBef>
                          <a:spcPts val="0"/>
                        </a:spcBef>
                        <a:spcAft>
                          <a:spcPts val="0"/>
                        </a:spcAft>
                      </a:pPr>
                      <a:r>
                        <a:rPr lang="en-US" sz="1200" dirty="0" smtClean="0">
                          <a:effectLst/>
                          <a:latin typeface="+mn-lt"/>
                          <a:ea typeface="Times New Roman"/>
                        </a:rPr>
                        <a:t>E</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mn-lt"/>
                          <a:ea typeface="Times New Roman"/>
                        </a:rPr>
                        <a:t>E</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03747">
                <a:tc>
                  <a:txBody>
                    <a:bodyPr/>
                    <a:lstStyle/>
                    <a:p>
                      <a:pPr marL="0" marR="0" algn="just">
                        <a:spcBef>
                          <a:spcPts val="0"/>
                        </a:spcBef>
                        <a:spcAft>
                          <a:spcPts val="0"/>
                        </a:spcAft>
                      </a:pPr>
                      <a:r>
                        <a:rPr lang="en-US" sz="1200" dirty="0" smtClean="0">
                          <a:effectLst/>
                          <a:latin typeface="+mn-lt"/>
                          <a:ea typeface="Times New Roman"/>
                        </a:rPr>
                        <a:t>F</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mn-lt"/>
                          <a:ea typeface="Times New Roman"/>
                        </a:rPr>
                        <a:t>R</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38329">
                <a:tc gridSpan="2">
                  <a:txBody>
                    <a:bodyPr/>
                    <a:lstStyle/>
                    <a:p>
                      <a:pPr marL="0" marR="0" algn="just">
                        <a:spcBef>
                          <a:spcPts val="0"/>
                        </a:spcBef>
                        <a:spcAft>
                          <a:spcPts val="0"/>
                        </a:spcAft>
                      </a:pPr>
                      <a:r>
                        <a:rPr lang="en-US" sz="1200" dirty="0" smtClean="0">
                          <a:effectLst/>
                          <a:latin typeface="+mn-lt"/>
                          <a:ea typeface="Times New Roman"/>
                        </a:rPr>
                        <a:t>Allowed</a:t>
                      </a:r>
                      <a:r>
                        <a:rPr lang="en-US" sz="1200" baseline="0" dirty="0" smtClean="0">
                          <a:effectLst/>
                          <a:latin typeface="+mn-lt"/>
                          <a:ea typeface="Times New Roman"/>
                        </a:rPr>
                        <a:t> to add local codes</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2">
                        <a:lumMod val="40000"/>
                        <a:lumOff val="60000"/>
                      </a:schemeClr>
                    </a:solidFill>
                  </a:tcPr>
                </a:tc>
                <a:tc hMerge="1">
                  <a:txBody>
                    <a:bodyPr/>
                    <a:lstStyle/>
                    <a:p>
                      <a:pPr marL="0" marR="0" algn="just">
                        <a:spcBef>
                          <a:spcPts val="0"/>
                        </a:spcBef>
                        <a:spcAft>
                          <a:spcPts val="0"/>
                        </a:spcAft>
                      </a:pP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2">
                        <a:lumMod val="40000"/>
                        <a:lumOff val="60000"/>
                      </a:schemeClr>
                    </a:solidFill>
                  </a:tcPr>
                </a:tc>
              </a:tr>
            </a:tbl>
          </a:graphicData>
        </a:graphic>
      </p:graphicFrame>
      <p:sp>
        <p:nvSpPr>
          <p:cNvPr id="3" name="TextBox 2"/>
          <p:cNvSpPr txBox="1"/>
          <p:nvPr/>
        </p:nvSpPr>
        <p:spPr>
          <a:xfrm>
            <a:off x="38100" y="5715000"/>
            <a:ext cx="2667000" cy="369332"/>
          </a:xfrm>
          <a:prstGeom prst="rect">
            <a:avLst/>
          </a:prstGeom>
          <a:noFill/>
        </p:spPr>
        <p:txBody>
          <a:bodyPr wrap="square" rtlCol="0">
            <a:spAutoFit/>
          </a:bodyPr>
          <a:lstStyle/>
          <a:p>
            <a:r>
              <a:rPr lang="en-US" dirty="0" smtClean="0"/>
              <a:t>Binding= </a:t>
            </a:r>
            <a:r>
              <a:rPr lang="en-US" dirty="0" smtClean="0">
                <a:solidFill>
                  <a:srgbClr val="FF0000"/>
                </a:solidFill>
              </a:rPr>
              <a:t>Required</a:t>
            </a:r>
            <a:endParaRPr lang="en-US" dirty="0">
              <a:solidFill>
                <a:srgbClr val="FF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020122003"/>
              </p:ext>
            </p:extLst>
          </p:nvPr>
        </p:nvGraphicFramePr>
        <p:xfrm>
          <a:off x="2514600" y="3124200"/>
          <a:ext cx="6400800" cy="2804160"/>
        </p:xfrm>
        <a:graphic>
          <a:graphicData uri="http://schemas.openxmlformats.org/drawingml/2006/table">
            <a:tbl>
              <a:tblPr firstRow="1" bandRow="1">
                <a:tableStyleId>{2D5ABB26-0587-4C30-8999-92F81FD0307C}</a:tableStyleId>
              </a:tblPr>
              <a:tblGrid>
                <a:gridCol w="2080260"/>
                <a:gridCol w="4320540"/>
              </a:tblGrid>
              <a:tr h="370840">
                <a:tc>
                  <a:txBody>
                    <a:bodyPr/>
                    <a:lstStyle/>
                    <a:p>
                      <a:r>
                        <a:rPr lang="en-US" sz="1100" b="1" dirty="0" smtClean="0">
                          <a:solidFill>
                            <a:schemeClr val="bg1"/>
                          </a:solidFill>
                        </a:rPr>
                        <a:t>Conformance Requirements</a:t>
                      </a:r>
                      <a:endParaRPr lang="en-US" sz="11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171450" indent="-171450">
                        <a:buFont typeface="Wingdings" panose="05000000000000000000" pitchFamily="2" charset="2"/>
                        <a:buChar char="Ø"/>
                      </a:pPr>
                      <a:r>
                        <a:rPr lang="en-US" sz="1000" b="1" dirty="0" smtClean="0"/>
                        <a:t>The system SHALL support the codes A, C, and F.</a:t>
                      </a:r>
                    </a:p>
                    <a:p>
                      <a:pPr marL="171450" indent="-171450">
                        <a:buFont typeface="Wingdings" panose="05000000000000000000" pitchFamily="2" charset="2"/>
                        <a:buChar char="Ø"/>
                      </a:pPr>
                      <a:r>
                        <a:rPr lang="en-US" sz="1000" b="1" dirty="0" smtClean="0"/>
                        <a:t>The system SHALL NOT support codes D and 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70840">
                <a:tc>
                  <a:txBody>
                    <a:bodyPr/>
                    <a:lstStyle/>
                    <a:p>
                      <a:r>
                        <a:rPr lang="en-US" sz="1100" b="1" dirty="0" smtClean="0">
                          <a:solidFill>
                            <a:schemeClr val="bg1"/>
                          </a:solidFill>
                        </a:rPr>
                        <a:t>Specification Options for a Derived Profile</a:t>
                      </a:r>
                    </a:p>
                    <a:p>
                      <a:endParaRPr lang="en-US" sz="11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171450" indent="-171450">
                        <a:buFont typeface="Wingdings" panose="05000000000000000000" pitchFamily="2" charset="2"/>
                        <a:buChar char="Ø"/>
                      </a:pPr>
                      <a:r>
                        <a:rPr lang="en-US" sz="1000" b="1" dirty="0" smtClean="0"/>
                        <a:t>In a Constrainable Profile the code B MAY BE further specified as R or E, or remain P</a:t>
                      </a:r>
                    </a:p>
                    <a:p>
                      <a:pPr marL="171450" indent="-171450">
                        <a:buFont typeface="Wingdings" panose="05000000000000000000" pitchFamily="2" charset="2"/>
                        <a:buChar char="Ø"/>
                      </a:pPr>
                      <a:r>
                        <a:rPr lang="en-US" sz="1000" b="1" dirty="0" smtClean="0"/>
                        <a:t>In an Implementation Profile the code B SHALL BE further specified as R or E</a:t>
                      </a:r>
                    </a:p>
                    <a:p>
                      <a:pPr marL="171450" indent="-171450">
                        <a:buFont typeface="Wingdings" panose="05000000000000000000" pitchFamily="2" charset="2"/>
                        <a:buChar char="Ø"/>
                      </a:pPr>
                      <a:r>
                        <a:rPr lang="en-US" sz="1000" b="1" dirty="0" smtClean="0"/>
                        <a:t>Additional codes are allowed to be added to the value 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70840">
                <a:tc>
                  <a:txBody>
                    <a:bodyPr/>
                    <a:lstStyle/>
                    <a:p>
                      <a:r>
                        <a:rPr lang="en-US" sz="1100" b="1" dirty="0" smtClean="0">
                          <a:solidFill>
                            <a:schemeClr val="bg1"/>
                          </a:solidFill>
                        </a:rPr>
                        <a:t>Testing (If the Constrainable Profile is all I know about)</a:t>
                      </a:r>
                    </a:p>
                    <a:p>
                      <a:endParaRPr lang="en-US" sz="11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171450" indent="-171450">
                        <a:buFont typeface="Wingdings" panose="05000000000000000000" pitchFamily="2" charset="2"/>
                        <a:buChar char="Ø"/>
                      </a:pPr>
                      <a:r>
                        <a:rPr lang="en-US" sz="1000" b="1" dirty="0" smtClean="0"/>
                        <a:t>Support for codes A, C, and F can be tested</a:t>
                      </a:r>
                    </a:p>
                    <a:p>
                      <a:pPr marL="171450" indent="-171450">
                        <a:buFont typeface="Wingdings" panose="05000000000000000000" pitchFamily="2" charset="2"/>
                        <a:buChar char="Ø"/>
                      </a:pPr>
                      <a:r>
                        <a:rPr lang="en-US" sz="1000" b="1" dirty="0" smtClean="0"/>
                        <a:t>Non-support for code D and E can be tested</a:t>
                      </a:r>
                    </a:p>
                    <a:p>
                      <a:pPr marL="171450" indent="-171450">
                        <a:buFont typeface="Wingdings" panose="05000000000000000000" pitchFamily="2" charset="2"/>
                        <a:buChar char="Ø"/>
                      </a:pPr>
                      <a:r>
                        <a:rPr lang="en-US" sz="1000" b="1" dirty="0" smtClean="0"/>
                        <a:t>B cannot be tested because the usage requirement is unknown</a:t>
                      </a:r>
                    </a:p>
                    <a:p>
                      <a:pPr marL="171450" indent="-171450">
                        <a:buFont typeface="Wingdings" panose="05000000000000000000" pitchFamily="2" charset="2"/>
                        <a:buChar char="Ø"/>
                      </a:pPr>
                      <a:r>
                        <a:rPr lang="en-US" sz="1000" b="1" dirty="0" smtClean="0"/>
                        <a:t>Additional codes cannot be tested because the requirement is unknown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70840">
                <a:tc>
                  <a:txBody>
                    <a:bodyPr/>
                    <a:lstStyle/>
                    <a:p>
                      <a:r>
                        <a:rPr lang="en-US" sz="1100" b="1" dirty="0" smtClean="0">
                          <a:solidFill>
                            <a:schemeClr val="bg1"/>
                          </a:solidFill>
                        </a:rPr>
                        <a:t>Testing (if the Implementation Profile is provided)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171450" indent="-171450">
                        <a:buFont typeface="Wingdings" panose="05000000000000000000" pitchFamily="2" charset="2"/>
                        <a:buChar char="Ø"/>
                      </a:pPr>
                      <a:r>
                        <a:rPr lang="en-US" sz="1000" b="1" dirty="0" smtClean="0"/>
                        <a:t>All codes in the value set can be tested</a:t>
                      </a:r>
                    </a:p>
                    <a:p>
                      <a:pPr marL="171450" indent="-171450">
                        <a:buFont typeface="Wingdings" panose="05000000000000000000" pitchFamily="2" charset="2"/>
                        <a:buChar char="Ø"/>
                      </a:pPr>
                      <a:r>
                        <a:rPr lang="en-US" sz="1000" b="1" dirty="0" smtClean="0"/>
                        <a:t>In this case B</a:t>
                      </a:r>
                      <a:r>
                        <a:rPr lang="en-US" sz="1000" b="1" baseline="0" dirty="0" smtClean="0"/>
                        <a:t> would have had to be specified as R or E and any local codes added would have code usage of R</a:t>
                      </a:r>
                      <a:endParaRPr lang="en-US" sz="1000" b="1" dirty="0" smtClean="0"/>
                    </a:p>
                    <a:p>
                      <a:pPr marL="171450" indent="-171450">
                        <a:buFont typeface="Wingdings" panose="05000000000000000000" pitchFamily="2" charset="2"/>
                        <a:buChar char="Ø"/>
                      </a:pPr>
                      <a:endParaRPr lang="en-US"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459833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9400"/>
            <a:ext cx="8686800" cy="461665"/>
          </a:xfrm>
        </p:spPr>
        <p:txBody>
          <a:bodyPr/>
          <a:lstStyle/>
          <a:p>
            <a:r>
              <a:rPr lang="en-US" dirty="0" smtClean="0"/>
              <a:t>Value Set Spreadsheet Package</a:t>
            </a:r>
            <a:endParaRPr lang="en-US" dirty="0"/>
          </a:p>
        </p:txBody>
      </p:sp>
      <p:sp>
        <p:nvSpPr>
          <p:cNvPr id="3" name="Content Placeholder 2"/>
          <p:cNvSpPr>
            <a:spLocks noGrp="1"/>
          </p:cNvSpPr>
          <p:nvPr>
            <p:ph idx="1"/>
          </p:nvPr>
        </p:nvSpPr>
        <p:spPr/>
        <p:txBody>
          <a:bodyPr>
            <a:normAutofit lnSpcReduction="10000"/>
          </a:bodyPr>
          <a:lstStyle/>
          <a:p>
            <a:r>
              <a:rPr lang="en-US" dirty="0" smtClean="0"/>
              <a:t>A set of spreadsheets that defines all the value set(s) for an extended use case domain (a set of related implementation guides containing multiple conformance profiles) </a:t>
            </a:r>
          </a:p>
          <a:p>
            <a:r>
              <a:rPr lang="en-US" dirty="0" smtClean="0"/>
              <a:t>A spreadsheet is created for each domain concept (e.g., administrative sex, name type code, lab results, etc.)</a:t>
            </a:r>
          </a:p>
          <a:p>
            <a:r>
              <a:rPr lang="en-US" dirty="0" smtClean="0"/>
              <a:t>A spreadsheet contains a value set for each use of a concept domain (i.e., each time a message element that binds to the concept domain) for every conformance profile in the implementation guide</a:t>
            </a:r>
          </a:p>
          <a:p>
            <a:r>
              <a:rPr lang="en-US" dirty="0" smtClean="0"/>
              <a:t>A spreadsheet consists of multiple tabs containing </a:t>
            </a:r>
          </a:p>
          <a:p>
            <a:pPr lvl="1"/>
            <a:r>
              <a:rPr lang="en-US" dirty="0" smtClean="0"/>
              <a:t>the root value set meta data (Meta Data Tab)</a:t>
            </a:r>
          </a:p>
          <a:p>
            <a:pPr lvl="1"/>
            <a:r>
              <a:rPr lang="en-US" dirty="0" smtClean="0"/>
              <a:t>Set of value set definitions (Value Tab)</a:t>
            </a:r>
          </a:p>
          <a:p>
            <a:pPr lvl="2"/>
            <a:r>
              <a:rPr lang="en-US" dirty="0" smtClean="0"/>
              <a:t>A value set definition is represented in the spreadsheet by a column that describes the attributes of the value set</a:t>
            </a:r>
          </a:p>
          <a:p>
            <a:pPr lvl="2"/>
            <a:r>
              <a:rPr lang="en-US" dirty="0" smtClean="0"/>
              <a:t>The column also includes the conformance profile in which the value set is used and the specific message element that it is bound to</a:t>
            </a:r>
          </a:p>
          <a:p>
            <a:pPr lvl="2"/>
            <a:r>
              <a:rPr lang="en-US" dirty="0" smtClean="0"/>
              <a:t>E.g., LRI PID-8</a:t>
            </a:r>
          </a:p>
        </p:txBody>
      </p:sp>
    </p:spTree>
    <p:extLst>
      <p:ext uri="{BB962C8B-B14F-4D97-AF65-F5344CB8AC3E}">
        <p14:creationId xmlns:p14="http://schemas.microsoft.com/office/powerpoint/2010/main" val="15488589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of the Specification: Example 2</a:t>
            </a:r>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280754168"/>
              </p:ext>
            </p:extLst>
          </p:nvPr>
        </p:nvGraphicFramePr>
        <p:xfrm>
          <a:off x="381000" y="3200400"/>
          <a:ext cx="1463618" cy="1463040"/>
        </p:xfrm>
        <a:graphic>
          <a:graphicData uri="http://schemas.openxmlformats.org/drawingml/2006/table">
            <a:tbl>
              <a:tblPr firstRow="1" firstCol="1" lastRow="1" lastCol="1" bandRow="1" bandCol="1"/>
              <a:tblGrid>
                <a:gridCol w="718185"/>
                <a:gridCol w="745433"/>
              </a:tblGrid>
              <a:tr h="103747">
                <a:tc gridSpan="2">
                  <a:txBody>
                    <a:bodyPr/>
                    <a:lstStyle/>
                    <a:p>
                      <a:pPr marL="0" marR="0" algn="ctr">
                        <a:spcBef>
                          <a:spcPts val="0"/>
                        </a:spcBef>
                        <a:spcAft>
                          <a:spcPts val="0"/>
                        </a:spcAft>
                      </a:pPr>
                      <a:r>
                        <a:rPr lang="en-US" sz="1200" dirty="0" smtClean="0">
                          <a:effectLst/>
                          <a:latin typeface="+mn-lt"/>
                          <a:ea typeface="Times New Roman"/>
                        </a:rPr>
                        <a:t>HL70000-A2</a:t>
                      </a:r>
                      <a:endParaRPr lang="en-US" sz="12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hMerge="1">
                  <a:txBody>
                    <a:bodyPr/>
                    <a:lstStyle/>
                    <a:p>
                      <a:endParaRPr lang="en-US"/>
                    </a:p>
                  </a:txBody>
                  <a:tcPr/>
                </a:tc>
              </a:tr>
              <a:tr h="0">
                <a:tc>
                  <a:txBody>
                    <a:bodyPr/>
                    <a:lstStyle/>
                    <a:p>
                      <a:pPr marL="0" marR="0" algn="just">
                        <a:spcBef>
                          <a:spcPts val="0"/>
                        </a:spcBef>
                        <a:spcAft>
                          <a:spcPts val="0"/>
                        </a:spcAft>
                      </a:pPr>
                      <a:r>
                        <a:rPr lang="en-US" sz="1200" dirty="0">
                          <a:effectLst/>
                          <a:latin typeface="+mn-lt"/>
                          <a:ea typeface="Times New Roman"/>
                        </a:rPr>
                        <a:t>Value</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dirty="0">
                          <a:effectLst/>
                          <a:latin typeface="+mn-lt"/>
                          <a:ea typeface="Times New Roman"/>
                        </a:rPr>
                        <a:t>Usage</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r>
              <a:tr h="103747">
                <a:tc>
                  <a:txBody>
                    <a:bodyPr/>
                    <a:lstStyle/>
                    <a:p>
                      <a:pPr marL="0" marR="0" algn="just">
                        <a:spcBef>
                          <a:spcPts val="0"/>
                        </a:spcBef>
                        <a:spcAft>
                          <a:spcPts val="0"/>
                        </a:spcAft>
                      </a:pPr>
                      <a:r>
                        <a:rPr lang="en-US" sz="1200" dirty="0" smtClean="0">
                          <a:effectLst/>
                          <a:latin typeface="+mn-lt"/>
                          <a:ea typeface="Times New Roman"/>
                        </a:rPr>
                        <a:t>A</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mn-lt"/>
                          <a:ea typeface="Times New Roman"/>
                        </a:rPr>
                        <a:t>R</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03747">
                <a:tc>
                  <a:txBody>
                    <a:bodyPr/>
                    <a:lstStyle/>
                    <a:p>
                      <a:pPr marL="0" marR="0" algn="just">
                        <a:spcBef>
                          <a:spcPts val="0"/>
                        </a:spcBef>
                        <a:spcAft>
                          <a:spcPts val="0"/>
                        </a:spcAft>
                      </a:pPr>
                      <a:r>
                        <a:rPr lang="en-US" sz="1200" dirty="0" smtClean="0">
                          <a:effectLst/>
                          <a:latin typeface="+mn-lt"/>
                          <a:ea typeface="Times New Roman"/>
                        </a:rPr>
                        <a:t>B</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mn-lt"/>
                          <a:ea typeface="Times New Roman"/>
                        </a:rPr>
                        <a:t>P</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03747">
                <a:tc>
                  <a:txBody>
                    <a:bodyPr/>
                    <a:lstStyle/>
                    <a:p>
                      <a:pPr marL="0" marR="0" algn="just">
                        <a:spcBef>
                          <a:spcPts val="0"/>
                        </a:spcBef>
                        <a:spcAft>
                          <a:spcPts val="0"/>
                        </a:spcAft>
                      </a:pPr>
                      <a:r>
                        <a:rPr lang="en-US" sz="1200" dirty="0" smtClean="0">
                          <a:effectLst/>
                          <a:latin typeface="+mn-lt"/>
                          <a:ea typeface="Times New Roman"/>
                        </a:rPr>
                        <a:t>C</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mn-lt"/>
                          <a:ea typeface="Times New Roman"/>
                        </a:rPr>
                        <a:t>R</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03747">
                <a:tc>
                  <a:txBody>
                    <a:bodyPr/>
                    <a:lstStyle/>
                    <a:p>
                      <a:pPr marL="0" marR="0" algn="just">
                        <a:spcBef>
                          <a:spcPts val="0"/>
                        </a:spcBef>
                        <a:spcAft>
                          <a:spcPts val="0"/>
                        </a:spcAft>
                      </a:pPr>
                      <a:r>
                        <a:rPr lang="en-US" sz="1200" dirty="0" smtClean="0">
                          <a:effectLst/>
                          <a:latin typeface="+mn-lt"/>
                          <a:ea typeface="Times New Roman"/>
                        </a:rPr>
                        <a:t>D</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mn-lt"/>
                          <a:ea typeface="Times New Roman"/>
                        </a:rPr>
                        <a:t>E</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03747">
                <a:tc>
                  <a:txBody>
                    <a:bodyPr/>
                    <a:lstStyle/>
                    <a:p>
                      <a:pPr marL="0" marR="0" algn="just">
                        <a:spcBef>
                          <a:spcPts val="0"/>
                        </a:spcBef>
                        <a:spcAft>
                          <a:spcPts val="0"/>
                        </a:spcAft>
                      </a:pPr>
                      <a:r>
                        <a:rPr lang="en-US" sz="1200" dirty="0" smtClean="0">
                          <a:effectLst/>
                          <a:latin typeface="+mn-lt"/>
                          <a:ea typeface="Times New Roman"/>
                        </a:rPr>
                        <a:t>E</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mn-lt"/>
                          <a:ea typeface="Times New Roman"/>
                        </a:rPr>
                        <a:t>E</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03747">
                <a:tc>
                  <a:txBody>
                    <a:bodyPr/>
                    <a:lstStyle/>
                    <a:p>
                      <a:pPr marL="0" marR="0" algn="just">
                        <a:spcBef>
                          <a:spcPts val="0"/>
                        </a:spcBef>
                        <a:spcAft>
                          <a:spcPts val="0"/>
                        </a:spcAft>
                      </a:pPr>
                      <a:r>
                        <a:rPr lang="en-US" sz="1200" dirty="0" smtClean="0">
                          <a:effectLst/>
                          <a:latin typeface="+mn-lt"/>
                          <a:ea typeface="Times New Roman"/>
                        </a:rPr>
                        <a:t>F</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mn-lt"/>
                          <a:ea typeface="Times New Roman"/>
                        </a:rPr>
                        <a:t>R</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bl>
          </a:graphicData>
        </a:graphic>
      </p:graphicFrame>
      <p:sp>
        <p:nvSpPr>
          <p:cNvPr id="7" name="TextBox 6"/>
          <p:cNvSpPr txBox="1"/>
          <p:nvPr/>
        </p:nvSpPr>
        <p:spPr>
          <a:xfrm>
            <a:off x="76200" y="5715000"/>
            <a:ext cx="2895600" cy="369332"/>
          </a:xfrm>
          <a:prstGeom prst="rect">
            <a:avLst/>
          </a:prstGeom>
          <a:noFill/>
        </p:spPr>
        <p:txBody>
          <a:bodyPr wrap="square" rtlCol="0">
            <a:spAutoFit/>
          </a:bodyPr>
          <a:lstStyle/>
          <a:p>
            <a:r>
              <a:rPr lang="en-US" dirty="0" smtClean="0"/>
              <a:t>Binding= </a:t>
            </a:r>
            <a:r>
              <a:rPr lang="en-US" dirty="0" smtClean="0">
                <a:solidFill>
                  <a:srgbClr val="FF0000"/>
                </a:solidFill>
              </a:rPr>
              <a:t>Required</a:t>
            </a:r>
            <a:endParaRPr lang="en-US" dirty="0">
              <a:solidFill>
                <a:srgbClr val="FF0000"/>
              </a:solidFill>
            </a:endParaRPr>
          </a:p>
        </p:txBody>
      </p:sp>
      <p:graphicFrame>
        <p:nvGraphicFramePr>
          <p:cNvPr id="8" name="Content Placeholder 3"/>
          <p:cNvGraphicFramePr>
            <a:graphicFrameLocks/>
          </p:cNvGraphicFramePr>
          <p:nvPr>
            <p:extLst>
              <p:ext uri="{D42A27DB-BD31-4B8C-83A1-F6EECF244321}">
                <p14:modId xmlns:p14="http://schemas.microsoft.com/office/powerpoint/2010/main" val="3629823583"/>
              </p:ext>
            </p:extLst>
          </p:nvPr>
        </p:nvGraphicFramePr>
        <p:xfrm>
          <a:off x="381000" y="914400"/>
          <a:ext cx="7620000" cy="1845310"/>
        </p:xfrm>
        <a:graphic>
          <a:graphicData uri="http://schemas.openxmlformats.org/drawingml/2006/table">
            <a:tbl>
              <a:tblPr firstRow="1" firstCol="1" bandRow="1">
                <a:tableStyleId>{00A15C55-8517-42AA-B614-E9B94910E393}</a:tableStyleId>
              </a:tblPr>
              <a:tblGrid>
                <a:gridCol w="1752600"/>
                <a:gridCol w="1981200"/>
                <a:gridCol w="1960266"/>
                <a:gridCol w="1925934"/>
              </a:tblGrid>
              <a:tr h="0">
                <a:tc>
                  <a:txBody>
                    <a:bodyPr/>
                    <a:lstStyle/>
                    <a:p>
                      <a:pPr marL="0" marR="0" algn="just">
                        <a:spcBef>
                          <a:spcPts val="0"/>
                        </a:spcBef>
                        <a:spcAft>
                          <a:spcPts val="0"/>
                        </a:spcAft>
                      </a:pPr>
                      <a:r>
                        <a:rPr lang="en-US" sz="1200" dirty="0">
                          <a:effectLst/>
                        </a:rPr>
                        <a:t>Attribute</a:t>
                      </a:r>
                      <a:endParaRPr lang="en-US" sz="1200" dirty="0">
                        <a:effectLst/>
                        <a:latin typeface="Times New Roman"/>
                        <a:ea typeface="Times New Roman"/>
                      </a:endParaRPr>
                    </a:p>
                  </a:txBody>
                  <a:tcPr marL="73025" marR="73025" marT="0" marB="0" anchor="ctr"/>
                </a:tc>
                <a:tc>
                  <a:txBody>
                    <a:bodyPr/>
                    <a:lstStyle/>
                    <a:p>
                      <a:pPr marL="0" marR="0" algn="just">
                        <a:spcBef>
                          <a:spcPts val="0"/>
                        </a:spcBef>
                        <a:spcAft>
                          <a:spcPts val="0"/>
                        </a:spcAft>
                      </a:pPr>
                      <a:r>
                        <a:rPr lang="en-US" sz="1200" dirty="0">
                          <a:effectLst/>
                        </a:rPr>
                        <a:t>Value</a:t>
                      </a:r>
                      <a:endParaRPr lang="en-US" sz="1200" dirty="0">
                        <a:effectLst/>
                        <a:latin typeface="Times New Roman"/>
                        <a:ea typeface="Times New Roman"/>
                      </a:endParaRPr>
                    </a:p>
                  </a:txBody>
                  <a:tcPr marL="73025" marR="73025" marT="0" marB="0" anchor="ctr"/>
                </a:tc>
                <a:tc>
                  <a:txBody>
                    <a:bodyPr/>
                    <a:lstStyle/>
                    <a:p>
                      <a:pPr marL="0" marR="0" algn="just">
                        <a:spcBef>
                          <a:spcPts val="0"/>
                        </a:spcBef>
                        <a:spcAft>
                          <a:spcPts val="0"/>
                        </a:spcAft>
                      </a:pPr>
                      <a:r>
                        <a:rPr lang="en-US" sz="1200" dirty="0">
                          <a:effectLst/>
                        </a:rPr>
                        <a:t>Attribute</a:t>
                      </a:r>
                      <a:endParaRPr lang="en-US" sz="1200" dirty="0">
                        <a:effectLst/>
                        <a:latin typeface="Times New Roman"/>
                        <a:ea typeface="Times New Roman"/>
                      </a:endParaRPr>
                    </a:p>
                  </a:txBody>
                  <a:tcPr marL="73025" marR="73025" marT="0" marB="0" anchor="ctr"/>
                </a:tc>
                <a:tc>
                  <a:txBody>
                    <a:bodyPr/>
                    <a:lstStyle/>
                    <a:p>
                      <a:pPr marL="0" marR="0" algn="just">
                        <a:spcBef>
                          <a:spcPts val="0"/>
                        </a:spcBef>
                        <a:spcAft>
                          <a:spcPts val="0"/>
                        </a:spcAft>
                      </a:pPr>
                      <a:r>
                        <a:rPr lang="en-US" sz="1200" dirty="0">
                          <a:effectLst/>
                        </a:rPr>
                        <a:t>Value</a:t>
                      </a:r>
                      <a:endParaRPr lang="en-US" sz="1200" dirty="0">
                        <a:effectLst/>
                        <a:latin typeface="Times New Roman"/>
                        <a:ea typeface="Times New Roman"/>
                      </a:endParaRPr>
                    </a:p>
                  </a:txBody>
                  <a:tcPr marL="73025" marR="73025" marT="0" marB="0" anchor="ctr"/>
                </a:tc>
              </a:tr>
              <a:tr h="0">
                <a:tc>
                  <a:txBody>
                    <a:bodyPr/>
                    <a:lstStyle/>
                    <a:p>
                      <a:pPr marL="0" marR="0" algn="just">
                        <a:spcBef>
                          <a:spcPts val="0"/>
                        </a:spcBef>
                        <a:spcAft>
                          <a:spcPts val="0"/>
                        </a:spcAft>
                      </a:pPr>
                      <a:r>
                        <a:rPr lang="en-US" sz="1200" dirty="0" smtClean="0">
                          <a:effectLst/>
                        </a:rPr>
                        <a:t>Symbolic ID</a:t>
                      </a:r>
                      <a:r>
                        <a:rPr lang="en-US" sz="1200" dirty="0">
                          <a:effectLst/>
                        </a:rPr>
                        <a:t>:</a:t>
                      </a:r>
                      <a:endParaRPr lang="en-US" sz="1200" dirty="0">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effectLst/>
                          <a:latin typeface="+mn-lt"/>
                          <a:ea typeface="+mn-ea"/>
                        </a:rPr>
                        <a:t>HL70000-A2</a:t>
                      </a:r>
                      <a:endParaRPr lang="en-US" sz="1200" b="1" dirty="0">
                        <a:effectLst/>
                        <a:latin typeface="Times New Roman"/>
                        <a:ea typeface="Times New Roman"/>
                      </a:endParaRPr>
                    </a:p>
                  </a:txBody>
                  <a:tcPr marL="73025" marR="73025" marT="27305" marB="27305" anchor="ctr"/>
                </a:tc>
                <a:tc>
                  <a:txBody>
                    <a:bodyPr/>
                    <a:lstStyle/>
                    <a:p>
                      <a:pPr marL="0" marR="0" algn="just">
                        <a:spcBef>
                          <a:spcPts val="0"/>
                        </a:spcBef>
                        <a:spcAft>
                          <a:spcPts val="0"/>
                        </a:spcAft>
                      </a:pPr>
                      <a:r>
                        <a:rPr lang="en-US" sz="1200" b="1" dirty="0">
                          <a:solidFill>
                            <a:schemeClr val="bg1"/>
                          </a:solidFill>
                          <a:effectLst/>
                        </a:rPr>
                        <a:t>Base ID:</a:t>
                      </a:r>
                      <a:endParaRPr lang="en-US" sz="1200" b="1" dirty="0">
                        <a:solidFill>
                          <a:schemeClr val="bg1"/>
                        </a:solidFill>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effectLst/>
                          <a:latin typeface="+mn-lt"/>
                          <a:ea typeface="Times New Roman"/>
                        </a:rPr>
                        <a:t>HL70000</a:t>
                      </a:r>
                      <a:endParaRPr lang="en-US" sz="1200" b="1" dirty="0">
                        <a:effectLst/>
                        <a:latin typeface="+mn-lt"/>
                        <a:ea typeface="Times New Roman"/>
                      </a:endParaRPr>
                    </a:p>
                  </a:txBody>
                  <a:tcPr marL="73025" marR="73025" marT="27305" marB="27305" anchor="ctr"/>
                </a:tc>
              </a:tr>
              <a:tr h="0">
                <a:tc>
                  <a:txBody>
                    <a:bodyPr/>
                    <a:lstStyle/>
                    <a:p>
                      <a:pPr marL="0" marR="0" algn="just">
                        <a:spcBef>
                          <a:spcPts val="0"/>
                        </a:spcBef>
                        <a:spcAft>
                          <a:spcPts val="0"/>
                        </a:spcAft>
                      </a:pPr>
                      <a:r>
                        <a:rPr lang="en-US" sz="1200" b="1" dirty="0" smtClean="0">
                          <a:effectLst/>
                          <a:latin typeface="+mn-lt"/>
                          <a:ea typeface="Times New Roman"/>
                        </a:rPr>
                        <a:t>Value Set OID</a:t>
                      </a:r>
                      <a:endParaRPr lang="en-US" sz="1200" b="1" dirty="0">
                        <a:effectLst/>
                        <a:latin typeface="+mn-lt"/>
                        <a:ea typeface="Times New Roman"/>
                      </a:endParaRPr>
                    </a:p>
                  </a:txBody>
                  <a:tcPr marL="73025" marR="73025" marT="27305" marB="27305" anchor="ctr">
                    <a:solidFill>
                      <a:srgbClr val="0070C0"/>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effectLst/>
                          <a:latin typeface="+mn-lt"/>
                          <a:ea typeface="Times New Roman"/>
                        </a:rPr>
                        <a:t>2.16.840.1.113883.XX.X</a:t>
                      </a:r>
                    </a:p>
                  </a:txBody>
                  <a:tcPr marL="73025" marR="73025" marT="27305" marB="27305" anchor="ctr"/>
                </a:tc>
                <a:tc>
                  <a:txBody>
                    <a:bodyPr/>
                    <a:lstStyle/>
                    <a:p>
                      <a:pPr marL="0" marR="0" algn="just">
                        <a:spcBef>
                          <a:spcPts val="0"/>
                        </a:spcBef>
                        <a:spcAft>
                          <a:spcPts val="0"/>
                        </a:spcAft>
                      </a:pPr>
                      <a:r>
                        <a:rPr lang="en-US" sz="1200" b="1" dirty="0" smtClean="0">
                          <a:solidFill>
                            <a:schemeClr val="bg1"/>
                          </a:solidFill>
                          <a:effectLst/>
                          <a:latin typeface="+mn-lt"/>
                          <a:ea typeface="Times New Roman"/>
                        </a:rPr>
                        <a:t>Code System OID</a:t>
                      </a:r>
                      <a:endParaRPr lang="en-US" sz="1200" b="1" dirty="0">
                        <a:solidFill>
                          <a:schemeClr val="bg1"/>
                        </a:solidFill>
                        <a:effectLst/>
                        <a:latin typeface="+mn-lt"/>
                        <a:ea typeface="Times New Roman"/>
                      </a:endParaRPr>
                    </a:p>
                  </a:txBody>
                  <a:tcPr marL="73025" marR="73025" marT="27305" marB="27305" anchor="ctr">
                    <a:solidFill>
                      <a:srgbClr val="0070C0"/>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effectLst/>
                          <a:latin typeface="+mn-lt"/>
                          <a:ea typeface="Times New Roman"/>
                        </a:rPr>
                        <a:t>2.16.840.1.113883.XX.X</a:t>
                      </a:r>
                    </a:p>
                  </a:txBody>
                  <a:tcPr marL="73025" marR="73025" marT="27305" marB="27305" anchor="ctr"/>
                </a:tc>
              </a:tr>
              <a:tr h="0">
                <a:tc>
                  <a:txBody>
                    <a:bodyPr/>
                    <a:lstStyle/>
                    <a:p>
                      <a:pPr marL="0" marR="0" algn="just">
                        <a:spcBef>
                          <a:spcPts val="0"/>
                        </a:spcBef>
                        <a:spcAft>
                          <a:spcPts val="0"/>
                        </a:spcAft>
                      </a:pPr>
                      <a:r>
                        <a:rPr lang="en-US" sz="1200" dirty="0">
                          <a:effectLst/>
                        </a:rPr>
                        <a:t>Name:</a:t>
                      </a:r>
                      <a:endParaRPr lang="en-US" sz="1200" dirty="0">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effectLst/>
                        </a:rPr>
                        <a:t>My</a:t>
                      </a:r>
                      <a:r>
                        <a:rPr lang="en-US" sz="1200" b="1" baseline="0" dirty="0" smtClean="0">
                          <a:effectLst/>
                        </a:rPr>
                        <a:t> Example</a:t>
                      </a:r>
                      <a:endParaRPr lang="en-US" sz="1200" b="1" dirty="0" smtClean="0">
                        <a:effectLst/>
                      </a:endParaRPr>
                    </a:p>
                  </a:txBody>
                  <a:tcPr marL="73025" marR="73025" marT="27305" marB="27305" anchor="ctr"/>
                </a:tc>
                <a:tc>
                  <a:txBody>
                    <a:bodyPr/>
                    <a:lstStyle/>
                    <a:p>
                      <a:pPr marL="0" marR="0" algn="just">
                        <a:spcBef>
                          <a:spcPts val="0"/>
                        </a:spcBef>
                        <a:spcAft>
                          <a:spcPts val="0"/>
                        </a:spcAft>
                      </a:pPr>
                      <a:r>
                        <a:rPr lang="en-US" sz="1200" b="1" dirty="0">
                          <a:solidFill>
                            <a:schemeClr val="bg1"/>
                          </a:solidFill>
                          <a:effectLst/>
                        </a:rPr>
                        <a:t>Base Name:</a:t>
                      </a:r>
                      <a:endParaRPr lang="en-US" sz="1200" b="1" dirty="0">
                        <a:solidFill>
                          <a:schemeClr val="bg1"/>
                        </a:solidFill>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effectLst/>
                        </a:rPr>
                        <a:t>Example </a:t>
                      </a:r>
                      <a:endParaRPr lang="en-US" sz="1200" b="1" dirty="0">
                        <a:effectLst/>
                        <a:latin typeface="Times New Roman"/>
                        <a:ea typeface="Times New Roman"/>
                      </a:endParaRPr>
                    </a:p>
                  </a:txBody>
                  <a:tcPr marL="73025" marR="73025" marT="27305" marB="27305" anchor="ctr"/>
                </a:tc>
              </a:tr>
              <a:tr h="0">
                <a:tc>
                  <a:txBody>
                    <a:bodyPr/>
                    <a:lstStyle/>
                    <a:p>
                      <a:pPr marL="0" marR="0" algn="just">
                        <a:spcBef>
                          <a:spcPts val="0"/>
                        </a:spcBef>
                        <a:spcAft>
                          <a:spcPts val="0"/>
                        </a:spcAft>
                      </a:pPr>
                      <a:r>
                        <a:rPr lang="en-US" sz="1200" dirty="0" smtClean="0">
                          <a:effectLst/>
                        </a:rPr>
                        <a:t>Value Set Version</a:t>
                      </a:r>
                      <a:r>
                        <a:rPr lang="en-US" sz="1200" dirty="0">
                          <a:effectLst/>
                        </a:rPr>
                        <a:t>:</a:t>
                      </a:r>
                      <a:endParaRPr lang="en-US" sz="1200" dirty="0">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effectLst/>
                        </a:rPr>
                        <a:t>1.0</a:t>
                      </a:r>
                      <a:endParaRPr lang="en-US" sz="1200" b="1" dirty="0">
                        <a:effectLst/>
                        <a:latin typeface="Times New Roman"/>
                        <a:ea typeface="Times New Roman"/>
                      </a:endParaRPr>
                    </a:p>
                  </a:txBody>
                  <a:tcPr marL="73025" marR="73025" marT="27305" marB="27305" anchor="ctr"/>
                </a:tc>
                <a:tc>
                  <a:txBody>
                    <a:bodyPr/>
                    <a:lstStyle/>
                    <a:p>
                      <a:pPr marL="0" marR="0" algn="just">
                        <a:spcBef>
                          <a:spcPts val="0"/>
                        </a:spcBef>
                        <a:spcAft>
                          <a:spcPts val="0"/>
                        </a:spcAft>
                      </a:pPr>
                      <a:r>
                        <a:rPr lang="en-US" sz="1200" b="1" dirty="0" smtClean="0">
                          <a:solidFill>
                            <a:schemeClr val="bg1"/>
                          </a:solidFill>
                          <a:effectLst/>
                        </a:rPr>
                        <a:t>Source/Code</a:t>
                      </a:r>
                      <a:r>
                        <a:rPr lang="en-US" sz="1200" b="1" baseline="0" dirty="0" smtClean="0">
                          <a:solidFill>
                            <a:schemeClr val="bg1"/>
                          </a:solidFill>
                          <a:effectLst/>
                        </a:rPr>
                        <a:t> System</a:t>
                      </a:r>
                      <a:r>
                        <a:rPr lang="en-US" sz="1200" b="1" dirty="0" smtClean="0">
                          <a:solidFill>
                            <a:schemeClr val="bg1"/>
                          </a:solidFill>
                          <a:effectLst/>
                        </a:rPr>
                        <a:t>:</a:t>
                      </a:r>
                      <a:endParaRPr lang="en-US" sz="1200" b="1" dirty="0">
                        <a:solidFill>
                          <a:schemeClr val="bg1"/>
                        </a:solidFill>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effectLst/>
                          <a:latin typeface="+mn-lt"/>
                          <a:ea typeface="+mn-ea"/>
                        </a:rPr>
                        <a:t>V2.5.1</a:t>
                      </a:r>
                      <a:r>
                        <a:rPr lang="en-US" sz="1200" b="1" baseline="0" dirty="0" smtClean="0">
                          <a:effectLst/>
                          <a:latin typeface="+mn-lt"/>
                          <a:ea typeface="+mn-ea"/>
                        </a:rPr>
                        <a:t> HL70000</a:t>
                      </a:r>
                      <a:endParaRPr lang="en-US" sz="1200" b="1" dirty="0">
                        <a:effectLst/>
                        <a:latin typeface="Times New Roman"/>
                        <a:ea typeface="Times New Roman"/>
                      </a:endParaRPr>
                    </a:p>
                  </a:txBody>
                  <a:tcPr marL="73025" marR="73025" marT="27305" marB="27305" anchor="ctr"/>
                </a:tc>
              </a:tr>
              <a:tr h="0">
                <a:tc>
                  <a:txBody>
                    <a:bodyPr/>
                    <a:lstStyle/>
                    <a:p>
                      <a:pPr marL="0" marR="0" algn="just">
                        <a:spcBef>
                          <a:spcPts val="0"/>
                        </a:spcBef>
                        <a:spcAft>
                          <a:spcPts val="0"/>
                        </a:spcAft>
                      </a:pPr>
                      <a:r>
                        <a:rPr lang="en-US" sz="1200" dirty="0">
                          <a:effectLst/>
                        </a:rPr>
                        <a:t>Value Set </a:t>
                      </a:r>
                      <a:r>
                        <a:rPr lang="en-US" sz="1200" dirty="0" smtClean="0">
                          <a:effectLst/>
                        </a:rPr>
                        <a:t>Locality:</a:t>
                      </a:r>
                      <a:endParaRPr lang="en-US" sz="1200" dirty="0">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effectLst/>
                          <a:latin typeface="+mn-lt"/>
                          <a:ea typeface="+mn-ea"/>
                        </a:rPr>
                        <a:t>Internal</a:t>
                      </a:r>
                      <a:endParaRPr lang="en-US" sz="1200" b="1" dirty="0">
                        <a:effectLst/>
                        <a:latin typeface="Times New Roman"/>
                        <a:ea typeface="Times New Roman"/>
                      </a:endParaRPr>
                    </a:p>
                  </a:txBody>
                  <a:tcPr marL="73025" marR="73025" marT="27305" marB="27305"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effectLst/>
                        </a:rPr>
                        <a:t>Content Definition:</a:t>
                      </a:r>
                      <a:endParaRPr lang="en-US" sz="1200" b="1" dirty="0" smtClean="0">
                        <a:solidFill>
                          <a:schemeClr val="bg1"/>
                        </a:solidFill>
                        <a:effectLst/>
                        <a:latin typeface="Times New Roman"/>
                        <a:ea typeface="Times New Roman"/>
                      </a:endParaRPr>
                    </a:p>
                  </a:txBody>
                  <a:tcPr marL="73025" marR="73025" marT="27305" marB="27305" anchor="ctr">
                    <a:solidFill>
                      <a:srgbClr val="0070C0"/>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000000"/>
                          </a:solidFill>
                          <a:effectLst/>
                          <a:uLnTx/>
                          <a:uFillTx/>
                          <a:latin typeface="+mn-lt"/>
                        </a:rPr>
                        <a:t>Extensional</a:t>
                      </a:r>
                      <a:endParaRPr kumimoji="0" lang="en-US" sz="1200" b="1" i="0" u="none" strike="noStrike" kern="1200" cap="none" spc="0" normalizeH="0" baseline="0" noProof="0" dirty="0" smtClean="0">
                        <a:ln>
                          <a:noFill/>
                        </a:ln>
                        <a:solidFill>
                          <a:srgbClr val="000000"/>
                        </a:solidFill>
                        <a:effectLst/>
                        <a:uLnTx/>
                        <a:uFillTx/>
                        <a:latin typeface="Times New Roman"/>
                        <a:ea typeface="Times New Roman"/>
                      </a:endParaRPr>
                    </a:p>
                  </a:txBody>
                  <a:tcPr marL="73025" marR="73025" marT="27305" marB="27305" anchor="ctr"/>
                </a:tc>
              </a:tr>
              <a:tr h="0">
                <a:tc>
                  <a:txBody>
                    <a:bodyPr/>
                    <a:lstStyle/>
                    <a:p>
                      <a:pPr marL="0" marR="0" algn="just">
                        <a:spcBef>
                          <a:spcPts val="0"/>
                        </a:spcBef>
                        <a:spcAft>
                          <a:spcPts val="0"/>
                        </a:spcAft>
                      </a:pPr>
                      <a:r>
                        <a:rPr lang="en-US" sz="1200" dirty="0" smtClean="0">
                          <a:effectLst/>
                        </a:rPr>
                        <a:t>Extensibility:</a:t>
                      </a:r>
                      <a:endParaRPr lang="en-US" sz="1200" dirty="0">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solidFill>
                            <a:srgbClr val="FF0000"/>
                          </a:solidFill>
                          <a:effectLst/>
                          <a:latin typeface="+mn-lt"/>
                          <a:ea typeface="+mn-ea"/>
                        </a:rPr>
                        <a:t>Closed</a:t>
                      </a:r>
                      <a:endParaRPr lang="en-US" sz="1200" b="1" dirty="0">
                        <a:solidFill>
                          <a:srgbClr val="FF0000"/>
                        </a:solidFill>
                        <a:effectLst/>
                        <a:latin typeface="Times New Roman"/>
                        <a:ea typeface="Times New Roman"/>
                      </a:endParaRPr>
                    </a:p>
                  </a:txBody>
                  <a:tcPr marL="73025" marR="73025" marT="27305" marB="27305" anchor="ctr"/>
                </a:tc>
                <a:tc>
                  <a:txBody>
                    <a:bodyPr/>
                    <a:lstStyle/>
                    <a:p>
                      <a:pPr marL="0" marR="0" algn="just">
                        <a:spcBef>
                          <a:spcPts val="0"/>
                        </a:spcBef>
                        <a:spcAft>
                          <a:spcPts val="0"/>
                        </a:spcAft>
                      </a:pPr>
                      <a:r>
                        <a:rPr lang="en-US" sz="1200" b="1" dirty="0">
                          <a:solidFill>
                            <a:schemeClr val="bg1"/>
                          </a:solidFill>
                          <a:effectLst/>
                        </a:rPr>
                        <a:t>Stability:</a:t>
                      </a:r>
                      <a:endParaRPr lang="en-US" sz="1200" b="1" dirty="0">
                        <a:solidFill>
                          <a:schemeClr val="bg1"/>
                        </a:solidFill>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solidFill>
                            <a:srgbClr val="FF0000"/>
                          </a:solidFill>
                          <a:effectLst/>
                          <a:latin typeface="+mn-lt"/>
                          <a:ea typeface="+mn-ea"/>
                        </a:rPr>
                        <a:t>Static</a:t>
                      </a:r>
                      <a:endParaRPr lang="en-US" sz="1200" b="1" dirty="0">
                        <a:solidFill>
                          <a:srgbClr val="FF0000"/>
                        </a:solidFill>
                        <a:effectLst/>
                        <a:latin typeface="Times New Roman"/>
                        <a:ea typeface="Times New Roman"/>
                      </a:endParaRPr>
                    </a:p>
                  </a:txBody>
                  <a:tcPr marL="73025" marR="73025" marT="27305" marB="27305" anchor="ctr"/>
                </a:tc>
              </a:tr>
              <a:tr h="0">
                <a:tc>
                  <a:txBody>
                    <a:bodyPr/>
                    <a:lstStyle/>
                    <a:p>
                      <a:pPr marL="0" marR="0" algn="just">
                        <a:spcBef>
                          <a:spcPts val="0"/>
                        </a:spcBef>
                        <a:spcAft>
                          <a:spcPts val="0"/>
                        </a:spcAft>
                      </a:pPr>
                      <a:r>
                        <a:rPr lang="en-US" sz="1200" dirty="0" smtClean="0">
                          <a:effectLst/>
                          <a:latin typeface="+mn-lt"/>
                          <a:ea typeface="Times New Roman"/>
                        </a:rPr>
                        <a:t>Purpose</a:t>
                      </a:r>
                      <a:endParaRPr lang="en-US" sz="1200" dirty="0">
                        <a:effectLst/>
                        <a:latin typeface="+mn-lt"/>
                        <a:ea typeface="Times New Roman"/>
                      </a:endParaRPr>
                    </a:p>
                  </a:txBody>
                  <a:tcPr marL="73025" marR="73025" marT="27305" marB="27305" anchor="ctr">
                    <a:solidFill>
                      <a:srgbClr val="0070C0"/>
                    </a:solidFill>
                  </a:tcPr>
                </a:tc>
                <a:tc gridSpan="3">
                  <a:txBody>
                    <a:bodyPr/>
                    <a:lstStyle/>
                    <a:p>
                      <a:pPr marL="0" marR="0" algn="just">
                        <a:spcBef>
                          <a:spcPts val="0"/>
                        </a:spcBef>
                        <a:spcAft>
                          <a:spcPts val="0"/>
                        </a:spcAft>
                      </a:pPr>
                      <a:r>
                        <a:rPr lang="en-US" sz="1200" b="1" dirty="0" smtClean="0">
                          <a:solidFill>
                            <a:schemeClr val="tx1"/>
                          </a:solidFill>
                          <a:effectLst/>
                          <a:latin typeface="+mn-lt"/>
                          <a:ea typeface="Times New Roman"/>
                        </a:rPr>
                        <a:t>This is a value set is for demonstration purposes.</a:t>
                      </a:r>
                      <a:endParaRPr lang="en-US" sz="1200" b="1" dirty="0">
                        <a:solidFill>
                          <a:schemeClr val="tx1"/>
                        </a:solidFill>
                        <a:effectLst/>
                        <a:latin typeface="+mn-lt"/>
                        <a:ea typeface="Times New Roman"/>
                      </a:endParaRPr>
                    </a:p>
                  </a:txBody>
                  <a:tcPr marL="73025" marR="73025" marT="27305" marB="27305" anchor="ctr"/>
                </a:tc>
                <a:tc hMerge="1">
                  <a:txBody>
                    <a:bodyPr/>
                    <a:lstStyle/>
                    <a:p>
                      <a:pPr marL="0" marR="0" algn="just">
                        <a:spcBef>
                          <a:spcPts val="0"/>
                        </a:spcBef>
                        <a:spcAft>
                          <a:spcPts val="0"/>
                        </a:spcAft>
                      </a:pPr>
                      <a:endParaRPr lang="en-US" sz="1200" b="1" dirty="0">
                        <a:solidFill>
                          <a:schemeClr val="bg1"/>
                        </a:solidFill>
                        <a:effectLst/>
                        <a:latin typeface="Times New Roman"/>
                        <a:ea typeface="Times New Roman"/>
                      </a:endParaRPr>
                    </a:p>
                  </a:txBody>
                  <a:tcPr marL="73025" marR="73025" marT="27305" marB="27305" anchor="ctr">
                    <a:solidFill>
                      <a:srgbClr val="0070C0"/>
                    </a:solidFill>
                  </a:tcPr>
                </a:tc>
                <a:tc hMerge="1">
                  <a:txBody>
                    <a:bodyPr/>
                    <a:lstStyle/>
                    <a:p>
                      <a:pPr marL="0" marR="0" algn="just">
                        <a:spcBef>
                          <a:spcPts val="0"/>
                        </a:spcBef>
                        <a:spcAft>
                          <a:spcPts val="0"/>
                        </a:spcAft>
                      </a:pPr>
                      <a:endParaRPr lang="en-US" sz="1200" b="1" dirty="0">
                        <a:solidFill>
                          <a:srgbClr val="FF0000"/>
                        </a:solidFill>
                        <a:effectLst/>
                        <a:latin typeface="Times New Roman"/>
                        <a:ea typeface="Times New Roman"/>
                      </a:endParaRPr>
                    </a:p>
                  </a:txBody>
                  <a:tcPr marL="73025" marR="73025" marT="27305" marB="27305" anchor="ct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1677985"/>
              </p:ext>
            </p:extLst>
          </p:nvPr>
        </p:nvGraphicFramePr>
        <p:xfrm>
          <a:off x="2362200" y="3048000"/>
          <a:ext cx="6400800" cy="2545080"/>
        </p:xfrm>
        <a:graphic>
          <a:graphicData uri="http://schemas.openxmlformats.org/drawingml/2006/table">
            <a:tbl>
              <a:tblPr firstRow="1" bandRow="1">
                <a:tableStyleId>{2D5ABB26-0587-4C30-8999-92F81FD0307C}</a:tableStyleId>
              </a:tblPr>
              <a:tblGrid>
                <a:gridCol w="2080260"/>
                <a:gridCol w="4320540"/>
              </a:tblGrid>
              <a:tr h="370840">
                <a:tc>
                  <a:txBody>
                    <a:bodyPr/>
                    <a:lstStyle/>
                    <a:p>
                      <a:r>
                        <a:rPr lang="en-US" sz="1100" b="1" dirty="0" smtClean="0">
                          <a:solidFill>
                            <a:schemeClr val="bg1"/>
                          </a:solidFill>
                        </a:rPr>
                        <a:t>Conformance Requirements</a:t>
                      </a:r>
                      <a:endParaRPr lang="en-US" sz="11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171450" indent="-171450">
                        <a:buFont typeface="Wingdings" panose="05000000000000000000" pitchFamily="2" charset="2"/>
                        <a:buChar char="Ø"/>
                      </a:pPr>
                      <a:r>
                        <a:rPr lang="en-US" sz="1000" b="1" dirty="0" smtClean="0"/>
                        <a:t>The system</a:t>
                      </a:r>
                      <a:r>
                        <a:rPr lang="en-US" sz="1000" b="1" baseline="0" dirty="0" smtClean="0"/>
                        <a:t> </a:t>
                      </a:r>
                      <a:r>
                        <a:rPr lang="en-US" sz="1000" b="1" dirty="0" smtClean="0"/>
                        <a:t>SHALL support the codes A, C, and F.</a:t>
                      </a:r>
                    </a:p>
                    <a:p>
                      <a:pPr marL="171450" indent="-171450">
                        <a:buFont typeface="Wingdings" panose="05000000000000000000" pitchFamily="2" charset="2"/>
                        <a:buChar char="Ø"/>
                      </a:pPr>
                      <a:r>
                        <a:rPr lang="en-US" sz="1000" b="1" dirty="0" smtClean="0"/>
                        <a:t>The system SHALL NOT support codes D and 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70840">
                <a:tc>
                  <a:txBody>
                    <a:bodyPr/>
                    <a:lstStyle/>
                    <a:p>
                      <a:r>
                        <a:rPr lang="en-US" sz="1100" b="1" dirty="0" smtClean="0">
                          <a:solidFill>
                            <a:schemeClr val="bg1"/>
                          </a:solidFill>
                        </a:rPr>
                        <a:t>Specification Options for a Derived Profile</a:t>
                      </a:r>
                    </a:p>
                    <a:p>
                      <a:endParaRPr lang="en-US" sz="11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171450" indent="-171450">
                        <a:buFont typeface="Wingdings" panose="05000000000000000000" pitchFamily="2" charset="2"/>
                        <a:buChar char="Ø"/>
                      </a:pPr>
                      <a:r>
                        <a:rPr lang="en-US" sz="1000" b="1" dirty="0" smtClean="0"/>
                        <a:t>In a Constrainable Profile the code B MAY BE further specified as R or E, or remain P</a:t>
                      </a:r>
                    </a:p>
                    <a:p>
                      <a:pPr marL="171450" indent="-171450">
                        <a:buFont typeface="Wingdings" panose="05000000000000000000" pitchFamily="2" charset="2"/>
                        <a:buChar char="Ø"/>
                      </a:pPr>
                      <a:r>
                        <a:rPr lang="en-US" sz="1000" b="1" dirty="0" smtClean="0"/>
                        <a:t>In an Implementation Profile the code B SHALL BE further specified as R or E</a:t>
                      </a:r>
                    </a:p>
                    <a:p>
                      <a:pPr marL="171450" indent="-171450">
                        <a:buFont typeface="Wingdings" panose="05000000000000000000" pitchFamily="2" charset="2"/>
                        <a:buChar char="Ø"/>
                      </a:pPr>
                      <a:r>
                        <a:rPr lang="en-US" sz="1000" b="1" dirty="0" smtClean="0">
                          <a:solidFill>
                            <a:srgbClr val="FF0000"/>
                          </a:solidFill>
                        </a:rPr>
                        <a:t>Additional codes are NOT allowed to be added to the value 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70840">
                <a:tc>
                  <a:txBody>
                    <a:bodyPr/>
                    <a:lstStyle/>
                    <a:p>
                      <a:r>
                        <a:rPr lang="en-US" sz="1100" b="1" dirty="0" smtClean="0">
                          <a:solidFill>
                            <a:schemeClr val="bg1"/>
                          </a:solidFill>
                        </a:rPr>
                        <a:t>Testing (If the Constrainable Profile is all I know about)</a:t>
                      </a:r>
                    </a:p>
                    <a:p>
                      <a:endParaRPr lang="en-US" sz="11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171450" indent="-171450">
                        <a:buFont typeface="Wingdings" panose="05000000000000000000" pitchFamily="2" charset="2"/>
                        <a:buChar char="Ø"/>
                      </a:pPr>
                      <a:r>
                        <a:rPr lang="en-US" sz="1000" b="1" dirty="0" smtClean="0"/>
                        <a:t>Support for codes A, C, and F can be tested</a:t>
                      </a:r>
                    </a:p>
                    <a:p>
                      <a:pPr marL="171450" indent="-171450">
                        <a:buFont typeface="Wingdings" panose="05000000000000000000" pitchFamily="2" charset="2"/>
                        <a:buChar char="Ø"/>
                      </a:pPr>
                      <a:r>
                        <a:rPr lang="en-US" sz="1000" b="1" dirty="0" smtClean="0"/>
                        <a:t>Non-support for code D and E can be tested</a:t>
                      </a:r>
                    </a:p>
                    <a:p>
                      <a:pPr marL="171450" indent="-171450">
                        <a:buFont typeface="Wingdings" panose="05000000000000000000" pitchFamily="2" charset="2"/>
                        <a:buChar char="Ø"/>
                      </a:pPr>
                      <a:r>
                        <a:rPr lang="en-US" sz="1000" b="1" dirty="0" smtClean="0"/>
                        <a:t>B cannot be tested because the usage requirement is unknown</a:t>
                      </a:r>
                    </a:p>
                    <a:p>
                      <a:pPr marL="171450" indent="-171450">
                        <a:buFont typeface="Wingdings" panose="05000000000000000000" pitchFamily="2" charset="2"/>
                        <a:buChar char="Ø"/>
                      </a:pPr>
                      <a:r>
                        <a:rPr lang="en-US" sz="1000" b="1" dirty="0" smtClean="0">
                          <a:solidFill>
                            <a:srgbClr val="FF0000"/>
                          </a:solidFill>
                        </a:rPr>
                        <a:t>Additional codes CAN</a:t>
                      </a:r>
                      <a:r>
                        <a:rPr lang="en-US" sz="1000" b="1" baseline="0" dirty="0" smtClean="0">
                          <a:solidFill>
                            <a:srgbClr val="FF0000"/>
                          </a:solidFill>
                        </a:rPr>
                        <a:t> BE</a:t>
                      </a:r>
                      <a:r>
                        <a:rPr lang="en-US" sz="1000" b="1" dirty="0" smtClean="0">
                          <a:solidFill>
                            <a:srgbClr val="FF0000"/>
                          </a:solidFill>
                        </a:rPr>
                        <a:t> tested (if</a:t>
                      </a:r>
                      <a:r>
                        <a:rPr lang="en-US" sz="1000" b="1" baseline="0" dirty="0" smtClean="0">
                          <a:solidFill>
                            <a:srgbClr val="FF0000"/>
                          </a:solidFill>
                        </a:rPr>
                        <a:t> present then it is an error)</a:t>
                      </a:r>
                      <a:endParaRPr lang="en-US" sz="1000" b="1"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70840">
                <a:tc>
                  <a:txBody>
                    <a:bodyPr/>
                    <a:lstStyle/>
                    <a:p>
                      <a:r>
                        <a:rPr lang="en-US" sz="1100" b="1" dirty="0" smtClean="0">
                          <a:solidFill>
                            <a:schemeClr val="bg1"/>
                          </a:solidFill>
                        </a:rPr>
                        <a:t>Testing (if the Implementation Profile is provided)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171450" indent="-171450">
                        <a:buFont typeface="Wingdings" panose="05000000000000000000" pitchFamily="2" charset="2"/>
                        <a:buChar char="Ø"/>
                      </a:pPr>
                      <a:r>
                        <a:rPr lang="en-US" sz="1000" b="1" dirty="0" smtClean="0"/>
                        <a:t>All codes in the value set can be tested</a:t>
                      </a:r>
                    </a:p>
                    <a:p>
                      <a:pPr marL="171450" indent="-171450">
                        <a:buFont typeface="Wingdings" panose="05000000000000000000" pitchFamily="2" charset="2"/>
                        <a:buChar char="Ø"/>
                      </a:pPr>
                      <a:r>
                        <a:rPr lang="en-US" sz="1000" b="1" dirty="0" smtClean="0"/>
                        <a:t>In this case B</a:t>
                      </a:r>
                      <a:r>
                        <a:rPr lang="en-US" sz="1000" b="1" baseline="0" dirty="0" smtClean="0"/>
                        <a:t> would have had to be specified as R or E</a:t>
                      </a:r>
                      <a:endParaRPr lang="en-US" sz="1000" b="1" dirty="0" smtClean="0"/>
                    </a:p>
                    <a:p>
                      <a:pPr marL="171450" indent="-171450">
                        <a:buFont typeface="Wingdings" panose="05000000000000000000" pitchFamily="2" charset="2"/>
                        <a:buChar char="Ø"/>
                      </a:pPr>
                      <a:endParaRPr lang="en-US"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26476942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of the Specification: Example 3</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956694966"/>
              </p:ext>
            </p:extLst>
          </p:nvPr>
        </p:nvGraphicFramePr>
        <p:xfrm>
          <a:off x="381000" y="914400"/>
          <a:ext cx="7620000" cy="1845310"/>
        </p:xfrm>
        <a:graphic>
          <a:graphicData uri="http://schemas.openxmlformats.org/drawingml/2006/table">
            <a:tbl>
              <a:tblPr firstRow="1" firstCol="1" bandRow="1">
                <a:tableStyleId>{00A15C55-8517-42AA-B614-E9B94910E393}</a:tableStyleId>
              </a:tblPr>
              <a:tblGrid>
                <a:gridCol w="1752600"/>
                <a:gridCol w="1981200"/>
                <a:gridCol w="1960266"/>
                <a:gridCol w="1925934"/>
              </a:tblGrid>
              <a:tr h="0">
                <a:tc>
                  <a:txBody>
                    <a:bodyPr/>
                    <a:lstStyle/>
                    <a:p>
                      <a:pPr marL="0" marR="0" algn="just">
                        <a:spcBef>
                          <a:spcPts val="0"/>
                        </a:spcBef>
                        <a:spcAft>
                          <a:spcPts val="0"/>
                        </a:spcAft>
                      </a:pPr>
                      <a:r>
                        <a:rPr lang="en-US" sz="1200" dirty="0">
                          <a:effectLst/>
                        </a:rPr>
                        <a:t>Attribute</a:t>
                      </a:r>
                      <a:endParaRPr lang="en-US" sz="1200" dirty="0">
                        <a:effectLst/>
                        <a:latin typeface="Times New Roman"/>
                        <a:ea typeface="Times New Roman"/>
                      </a:endParaRPr>
                    </a:p>
                  </a:txBody>
                  <a:tcPr marL="73025" marR="73025" marT="0" marB="0" anchor="ctr"/>
                </a:tc>
                <a:tc>
                  <a:txBody>
                    <a:bodyPr/>
                    <a:lstStyle/>
                    <a:p>
                      <a:pPr marL="0" marR="0" algn="just">
                        <a:spcBef>
                          <a:spcPts val="0"/>
                        </a:spcBef>
                        <a:spcAft>
                          <a:spcPts val="0"/>
                        </a:spcAft>
                      </a:pPr>
                      <a:r>
                        <a:rPr lang="en-US" sz="1200" dirty="0">
                          <a:effectLst/>
                        </a:rPr>
                        <a:t>Value</a:t>
                      </a:r>
                      <a:endParaRPr lang="en-US" sz="1200" dirty="0">
                        <a:effectLst/>
                        <a:latin typeface="Times New Roman"/>
                        <a:ea typeface="Times New Roman"/>
                      </a:endParaRPr>
                    </a:p>
                  </a:txBody>
                  <a:tcPr marL="73025" marR="73025" marT="0" marB="0" anchor="ctr"/>
                </a:tc>
                <a:tc>
                  <a:txBody>
                    <a:bodyPr/>
                    <a:lstStyle/>
                    <a:p>
                      <a:pPr marL="0" marR="0" algn="just">
                        <a:spcBef>
                          <a:spcPts val="0"/>
                        </a:spcBef>
                        <a:spcAft>
                          <a:spcPts val="0"/>
                        </a:spcAft>
                      </a:pPr>
                      <a:r>
                        <a:rPr lang="en-US" sz="1200" dirty="0">
                          <a:effectLst/>
                        </a:rPr>
                        <a:t>Attribute</a:t>
                      </a:r>
                      <a:endParaRPr lang="en-US" sz="1200" dirty="0">
                        <a:effectLst/>
                        <a:latin typeface="Times New Roman"/>
                        <a:ea typeface="Times New Roman"/>
                      </a:endParaRPr>
                    </a:p>
                  </a:txBody>
                  <a:tcPr marL="73025" marR="73025" marT="0" marB="0" anchor="ctr"/>
                </a:tc>
                <a:tc>
                  <a:txBody>
                    <a:bodyPr/>
                    <a:lstStyle/>
                    <a:p>
                      <a:pPr marL="0" marR="0" algn="just">
                        <a:spcBef>
                          <a:spcPts val="0"/>
                        </a:spcBef>
                        <a:spcAft>
                          <a:spcPts val="0"/>
                        </a:spcAft>
                      </a:pPr>
                      <a:r>
                        <a:rPr lang="en-US" sz="1200" dirty="0">
                          <a:effectLst/>
                        </a:rPr>
                        <a:t>Value</a:t>
                      </a:r>
                      <a:endParaRPr lang="en-US" sz="1200" dirty="0">
                        <a:effectLst/>
                        <a:latin typeface="Times New Roman"/>
                        <a:ea typeface="Times New Roman"/>
                      </a:endParaRPr>
                    </a:p>
                  </a:txBody>
                  <a:tcPr marL="73025" marR="73025" marT="0" marB="0" anchor="ctr"/>
                </a:tc>
              </a:tr>
              <a:tr h="0">
                <a:tc>
                  <a:txBody>
                    <a:bodyPr/>
                    <a:lstStyle/>
                    <a:p>
                      <a:pPr marL="0" marR="0" algn="just">
                        <a:spcBef>
                          <a:spcPts val="0"/>
                        </a:spcBef>
                        <a:spcAft>
                          <a:spcPts val="0"/>
                        </a:spcAft>
                      </a:pPr>
                      <a:r>
                        <a:rPr lang="en-US" sz="1200" dirty="0" smtClean="0">
                          <a:effectLst/>
                        </a:rPr>
                        <a:t>Symbolic ID</a:t>
                      </a:r>
                      <a:r>
                        <a:rPr lang="en-US" sz="1200" dirty="0">
                          <a:effectLst/>
                        </a:rPr>
                        <a:t>:</a:t>
                      </a:r>
                      <a:endParaRPr lang="en-US" sz="1200" dirty="0">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effectLst/>
                          <a:latin typeface="+mn-lt"/>
                          <a:ea typeface="+mn-ea"/>
                        </a:rPr>
                        <a:t>HL70000-A3</a:t>
                      </a:r>
                      <a:endParaRPr lang="en-US" sz="1200" b="1" dirty="0">
                        <a:effectLst/>
                        <a:latin typeface="Times New Roman"/>
                        <a:ea typeface="Times New Roman"/>
                      </a:endParaRPr>
                    </a:p>
                  </a:txBody>
                  <a:tcPr marL="73025" marR="73025" marT="27305" marB="27305" anchor="ctr"/>
                </a:tc>
                <a:tc>
                  <a:txBody>
                    <a:bodyPr/>
                    <a:lstStyle/>
                    <a:p>
                      <a:pPr marL="0" marR="0" algn="just">
                        <a:spcBef>
                          <a:spcPts val="0"/>
                        </a:spcBef>
                        <a:spcAft>
                          <a:spcPts val="0"/>
                        </a:spcAft>
                      </a:pPr>
                      <a:r>
                        <a:rPr lang="en-US" sz="1200" b="1" dirty="0">
                          <a:solidFill>
                            <a:schemeClr val="bg1"/>
                          </a:solidFill>
                          <a:effectLst/>
                        </a:rPr>
                        <a:t>Base ID:</a:t>
                      </a:r>
                      <a:endParaRPr lang="en-US" sz="1200" b="1" dirty="0">
                        <a:solidFill>
                          <a:schemeClr val="bg1"/>
                        </a:solidFill>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effectLst/>
                          <a:latin typeface="+mn-lt"/>
                          <a:ea typeface="Times New Roman"/>
                        </a:rPr>
                        <a:t>HL70000</a:t>
                      </a:r>
                      <a:endParaRPr lang="en-US" sz="1200" b="1" dirty="0">
                        <a:effectLst/>
                        <a:latin typeface="+mn-lt"/>
                        <a:ea typeface="Times New Roman"/>
                      </a:endParaRPr>
                    </a:p>
                  </a:txBody>
                  <a:tcPr marL="73025" marR="73025" marT="27305" marB="27305" anchor="ctr"/>
                </a:tc>
              </a:tr>
              <a:tr h="0">
                <a:tc>
                  <a:txBody>
                    <a:bodyPr/>
                    <a:lstStyle/>
                    <a:p>
                      <a:pPr marL="0" marR="0" algn="just">
                        <a:spcBef>
                          <a:spcPts val="0"/>
                        </a:spcBef>
                        <a:spcAft>
                          <a:spcPts val="0"/>
                        </a:spcAft>
                      </a:pPr>
                      <a:r>
                        <a:rPr lang="en-US" sz="1200" b="1" dirty="0" smtClean="0">
                          <a:effectLst/>
                          <a:latin typeface="+mn-lt"/>
                          <a:ea typeface="Times New Roman"/>
                        </a:rPr>
                        <a:t>Value Set OID</a:t>
                      </a:r>
                      <a:endParaRPr lang="en-US" sz="1200" b="1" dirty="0">
                        <a:effectLst/>
                        <a:latin typeface="+mn-lt"/>
                        <a:ea typeface="Times New Roman"/>
                      </a:endParaRPr>
                    </a:p>
                  </a:txBody>
                  <a:tcPr marL="73025" marR="73025" marT="27305" marB="27305" anchor="ctr">
                    <a:solidFill>
                      <a:srgbClr val="0070C0"/>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effectLst/>
                          <a:latin typeface="+mn-lt"/>
                          <a:ea typeface="Times New Roman"/>
                        </a:rPr>
                        <a:t>2.16.840.1.113883.XX.X</a:t>
                      </a:r>
                    </a:p>
                  </a:txBody>
                  <a:tcPr marL="73025" marR="73025" marT="27305" marB="27305" anchor="ctr"/>
                </a:tc>
                <a:tc>
                  <a:txBody>
                    <a:bodyPr/>
                    <a:lstStyle/>
                    <a:p>
                      <a:pPr marL="0" marR="0" algn="just">
                        <a:spcBef>
                          <a:spcPts val="0"/>
                        </a:spcBef>
                        <a:spcAft>
                          <a:spcPts val="0"/>
                        </a:spcAft>
                      </a:pPr>
                      <a:r>
                        <a:rPr lang="en-US" sz="1200" b="1" dirty="0" smtClean="0">
                          <a:solidFill>
                            <a:schemeClr val="bg1"/>
                          </a:solidFill>
                          <a:effectLst/>
                          <a:latin typeface="+mn-lt"/>
                          <a:ea typeface="Times New Roman"/>
                        </a:rPr>
                        <a:t>Code System OID</a:t>
                      </a:r>
                      <a:endParaRPr lang="en-US" sz="1200" b="1" dirty="0">
                        <a:solidFill>
                          <a:schemeClr val="bg1"/>
                        </a:solidFill>
                        <a:effectLst/>
                        <a:latin typeface="+mn-lt"/>
                        <a:ea typeface="Times New Roman"/>
                      </a:endParaRPr>
                    </a:p>
                  </a:txBody>
                  <a:tcPr marL="73025" marR="73025" marT="27305" marB="27305" anchor="ctr">
                    <a:solidFill>
                      <a:srgbClr val="0070C0"/>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effectLst/>
                          <a:latin typeface="+mn-lt"/>
                          <a:ea typeface="Times New Roman"/>
                        </a:rPr>
                        <a:t>2.16.840.1.113883.XX.X</a:t>
                      </a:r>
                    </a:p>
                  </a:txBody>
                  <a:tcPr marL="73025" marR="73025" marT="27305" marB="27305" anchor="ctr"/>
                </a:tc>
              </a:tr>
              <a:tr h="0">
                <a:tc>
                  <a:txBody>
                    <a:bodyPr/>
                    <a:lstStyle/>
                    <a:p>
                      <a:pPr marL="0" marR="0" algn="just">
                        <a:spcBef>
                          <a:spcPts val="0"/>
                        </a:spcBef>
                        <a:spcAft>
                          <a:spcPts val="0"/>
                        </a:spcAft>
                      </a:pPr>
                      <a:r>
                        <a:rPr lang="en-US" sz="1200" dirty="0">
                          <a:effectLst/>
                        </a:rPr>
                        <a:t>Name:</a:t>
                      </a:r>
                      <a:endParaRPr lang="en-US" sz="1200" dirty="0">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effectLst/>
                        </a:rPr>
                        <a:t>My</a:t>
                      </a:r>
                      <a:r>
                        <a:rPr lang="en-US" sz="1200" b="1" baseline="0" dirty="0" smtClean="0">
                          <a:effectLst/>
                        </a:rPr>
                        <a:t> Example</a:t>
                      </a:r>
                      <a:endParaRPr lang="en-US" sz="1200" b="1" dirty="0" smtClean="0">
                        <a:effectLst/>
                      </a:endParaRPr>
                    </a:p>
                  </a:txBody>
                  <a:tcPr marL="73025" marR="73025" marT="27305" marB="27305" anchor="ctr"/>
                </a:tc>
                <a:tc>
                  <a:txBody>
                    <a:bodyPr/>
                    <a:lstStyle/>
                    <a:p>
                      <a:pPr marL="0" marR="0" algn="just">
                        <a:spcBef>
                          <a:spcPts val="0"/>
                        </a:spcBef>
                        <a:spcAft>
                          <a:spcPts val="0"/>
                        </a:spcAft>
                      </a:pPr>
                      <a:r>
                        <a:rPr lang="en-US" sz="1200" b="1" dirty="0">
                          <a:solidFill>
                            <a:schemeClr val="bg1"/>
                          </a:solidFill>
                          <a:effectLst/>
                        </a:rPr>
                        <a:t>Base Name:</a:t>
                      </a:r>
                      <a:endParaRPr lang="en-US" sz="1200" b="1" dirty="0">
                        <a:solidFill>
                          <a:schemeClr val="bg1"/>
                        </a:solidFill>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effectLst/>
                        </a:rPr>
                        <a:t>Example </a:t>
                      </a:r>
                      <a:endParaRPr lang="en-US" sz="1200" b="1" dirty="0">
                        <a:effectLst/>
                        <a:latin typeface="Times New Roman"/>
                        <a:ea typeface="Times New Roman"/>
                      </a:endParaRPr>
                    </a:p>
                  </a:txBody>
                  <a:tcPr marL="73025" marR="73025" marT="27305" marB="27305" anchor="ctr"/>
                </a:tc>
              </a:tr>
              <a:tr h="0">
                <a:tc>
                  <a:txBody>
                    <a:bodyPr/>
                    <a:lstStyle/>
                    <a:p>
                      <a:pPr marL="0" marR="0" algn="just">
                        <a:spcBef>
                          <a:spcPts val="0"/>
                        </a:spcBef>
                        <a:spcAft>
                          <a:spcPts val="0"/>
                        </a:spcAft>
                      </a:pPr>
                      <a:r>
                        <a:rPr lang="en-US" sz="1200" dirty="0" smtClean="0">
                          <a:effectLst/>
                        </a:rPr>
                        <a:t>Value Set Version</a:t>
                      </a:r>
                      <a:r>
                        <a:rPr lang="en-US" sz="1200" dirty="0">
                          <a:effectLst/>
                        </a:rPr>
                        <a:t>:</a:t>
                      </a:r>
                      <a:endParaRPr lang="en-US" sz="1200" dirty="0">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effectLst/>
                        </a:rPr>
                        <a:t>1.0</a:t>
                      </a:r>
                      <a:endParaRPr lang="en-US" sz="1200" b="1" dirty="0">
                        <a:effectLst/>
                        <a:latin typeface="Times New Roman"/>
                        <a:ea typeface="Times New Roman"/>
                      </a:endParaRPr>
                    </a:p>
                  </a:txBody>
                  <a:tcPr marL="73025" marR="73025" marT="27305" marB="27305" anchor="ctr"/>
                </a:tc>
                <a:tc>
                  <a:txBody>
                    <a:bodyPr/>
                    <a:lstStyle/>
                    <a:p>
                      <a:pPr marL="0" marR="0" algn="just">
                        <a:spcBef>
                          <a:spcPts val="0"/>
                        </a:spcBef>
                        <a:spcAft>
                          <a:spcPts val="0"/>
                        </a:spcAft>
                      </a:pPr>
                      <a:r>
                        <a:rPr lang="en-US" sz="1200" b="1" dirty="0" smtClean="0">
                          <a:solidFill>
                            <a:schemeClr val="bg1"/>
                          </a:solidFill>
                          <a:effectLst/>
                        </a:rPr>
                        <a:t>Source/Code</a:t>
                      </a:r>
                      <a:r>
                        <a:rPr lang="en-US" sz="1200" b="1" baseline="0" dirty="0" smtClean="0">
                          <a:solidFill>
                            <a:schemeClr val="bg1"/>
                          </a:solidFill>
                          <a:effectLst/>
                        </a:rPr>
                        <a:t> System</a:t>
                      </a:r>
                      <a:r>
                        <a:rPr lang="en-US" sz="1200" b="1" dirty="0" smtClean="0">
                          <a:solidFill>
                            <a:schemeClr val="bg1"/>
                          </a:solidFill>
                          <a:effectLst/>
                        </a:rPr>
                        <a:t>:</a:t>
                      </a:r>
                      <a:endParaRPr lang="en-US" sz="1200" b="1" dirty="0">
                        <a:solidFill>
                          <a:schemeClr val="bg1"/>
                        </a:solidFill>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effectLst/>
                          <a:latin typeface="+mn-lt"/>
                          <a:ea typeface="+mn-ea"/>
                        </a:rPr>
                        <a:t>V2.5.1</a:t>
                      </a:r>
                      <a:r>
                        <a:rPr lang="en-US" sz="1200" b="1" baseline="0" dirty="0" smtClean="0">
                          <a:effectLst/>
                          <a:latin typeface="+mn-lt"/>
                          <a:ea typeface="+mn-ea"/>
                        </a:rPr>
                        <a:t> HL70000</a:t>
                      </a:r>
                      <a:endParaRPr lang="en-US" sz="1200" b="1" dirty="0">
                        <a:effectLst/>
                        <a:latin typeface="Times New Roman"/>
                        <a:ea typeface="Times New Roman"/>
                      </a:endParaRPr>
                    </a:p>
                  </a:txBody>
                  <a:tcPr marL="73025" marR="73025" marT="27305" marB="27305" anchor="ctr"/>
                </a:tc>
              </a:tr>
              <a:tr h="0">
                <a:tc>
                  <a:txBody>
                    <a:bodyPr/>
                    <a:lstStyle/>
                    <a:p>
                      <a:pPr marL="0" marR="0" algn="just">
                        <a:spcBef>
                          <a:spcPts val="0"/>
                        </a:spcBef>
                        <a:spcAft>
                          <a:spcPts val="0"/>
                        </a:spcAft>
                      </a:pPr>
                      <a:r>
                        <a:rPr lang="en-US" sz="1200" dirty="0">
                          <a:effectLst/>
                        </a:rPr>
                        <a:t>Value Set </a:t>
                      </a:r>
                      <a:r>
                        <a:rPr lang="en-US" sz="1200" dirty="0" smtClean="0">
                          <a:effectLst/>
                        </a:rPr>
                        <a:t>Locality:</a:t>
                      </a:r>
                      <a:endParaRPr lang="en-US" sz="1200" dirty="0">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effectLst/>
                          <a:latin typeface="+mn-lt"/>
                          <a:ea typeface="+mn-ea"/>
                        </a:rPr>
                        <a:t>Internal</a:t>
                      </a:r>
                      <a:endParaRPr lang="en-US" sz="1200" b="1" dirty="0">
                        <a:effectLst/>
                        <a:latin typeface="Times New Roman"/>
                        <a:ea typeface="Times New Roman"/>
                      </a:endParaRPr>
                    </a:p>
                  </a:txBody>
                  <a:tcPr marL="73025" marR="73025" marT="27305" marB="27305"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effectLst/>
                        </a:rPr>
                        <a:t>Content Definition:</a:t>
                      </a:r>
                      <a:endParaRPr lang="en-US" sz="1200" b="1" dirty="0" smtClean="0">
                        <a:solidFill>
                          <a:schemeClr val="bg1"/>
                        </a:solidFill>
                        <a:effectLst/>
                        <a:latin typeface="Times New Roman"/>
                        <a:ea typeface="Times New Roman"/>
                      </a:endParaRPr>
                    </a:p>
                  </a:txBody>
                  <a:tcPr marL="73025" marR="73025" marT="27305" marB="27305" anchor="ctr">
                    <a:solidFill>
                      <a:srgbClr val="0070C0"/>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000000"/>
                          </a:solidFill>
                          <a:effectLst/>
                          <a:uLnTx/>
                          <a:uFillTx/>
                          <a:latin typeface="+mn-lt"/>
                        </a:rPr>
                        <a:t>Extensional</a:t>
                      </a:r>
                      <a:endParaRPr kumimoji="0" lang="en-US" sz="1200" b="1" i="0" u="none" strike="noStrike" kern="1200" cap="none" spc="0" normalizeH="0" baseline="0" noProof="0" dirty="0" smtClean="0">
                        <a:ln>
                          <a:noFill/>
                        </a:ln>
                        <a:solidFill>
                          <a:srgbClr val="000000"/>
                        </a:solidFill>
                        <a:effectLst/>
                        <a:uLnTx/>
                        <a:uFillTx/>
                        <a:latin typeface="Times New Roman"/>
                        <a:ea typeface="Times New Roman"/>
                      </a:endParaRPr>
                    </a:p>
                  </a:txBody>
                  <a:tcPr marL="73025" marR="73025" marT="27305" marB="27305" anchor="ctr"/>
                </a:tc>
              </a:tr>
              <a:tr h="0">
                <a:tc>
                  <a:txBody>
                    <a:bodyPr/>
                    <a:lstStyle/>
                    <a:p>
                      <a:pPr marL="0" marR="0" algn="just">
                        <a:spcBef>
                          <a:spcPts val="0"/>
                        </a:spcBef>
                        <a:spcAft>
                          <a:spcPts val="0"/>
                        </a:spcAft>
                      </a:pPr>
                      <a:r>
                        <a:rPr lang="en-US" sz="1200" dirty="0" smtClean="0">
                          <a:effectLst/>
                        </a:rPr>
                        <a:t>Extensibility:</a:t>
                      </a:r>
                      <a:endParaRPr lang="en-US" sz="1200" dirty="0">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solidFill>
                            <a:srgbClr val="FF0000"/>
                          </a:solidFill>
                          <a:effectLst/>
                          <a:latin typeface="+mn-lt"/>
                          <a:ea typeface="+mn-ea"/>
                        </a:rPr>
                        <a:t>Open</a:t>
                      </a:r>
                      <a:endParaRPr lang="en-US" sz="1200" b="1" dirty="0">
                        <a:solidFill>
                          <a:srgbClr val="FF0000"/>
                        </a:solidFill>
                        <a:effectLst/>
                        <a:latin typeface="Times New Roman"/>
                        <a:ea typeface="Times New Roman"/>
                      </a:endParaRPr>
                    </a:p>
                  </a:txBody>
                  <a:tcPr marL="73025" marR="73025" marT="27305" marB="27305" anchor="ctr"/>
                </a:tc>
                <a:tc>
                  <a:txBody>
                    <a:bodyPr/>
                    <a:lstStyle/>
                    <a:p>
                      <a:pPr marL="0" marR="0" algn="just">
                        <a:spcBef>
                          <a:spcPts val="0"/>
                        </a:spcBef>
                        <a:spcAft>
                          <a:spcPts val="0"/>
                        </a:spcAft>
                      </a:pPr>
                      <a:r>
                        <a:rPr lang="en-US" sz="1200" b="1" dirty="0">
                          <a:solidFill>
                            <a:schemeClr val="bg1"/>
                          </a:solidFill>
                          <a:effectLst/>
                        </a:rPr>
                        <a:t>Stability:</a:t>
                      </a:r>
                      <a:endParaRPr lang="en-US" sz="1200" b="1" dirty="0">
                        <a:solidFill>
                          <a:schemeClr val="bg1"/>
                        </a:solidFill>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solidFill>
                            <a:srgbClr val="FF0000"/>
                          </a:solidFill>
                          <a:effectLst/>
                          <a:latin typeface="+mn-lt"/>
                          <a:ea typeface="+mn-ea"/>
                        </a:rPr>
                        <a:t>Static</a:t>
                      </a:r>
                      <a:endParaRPr lang="en-US" sz="1200" b="1" dirty="0">
                        <a:solidFill>
                          <a:srgbClr val="FF0000"/>
                        </a:solidFill>
                        <a:effectLst/>
                        <a:latin typeface="Times New Roman"/>
                        <a:ea typeface="Times New Roman"/>
                      </a:endParaRPr>
                    </a:p>
                  </a:txBody>
                  <a:tcPr marL="73025" marR="73025" marT="27305" marB="27305" anchor="ctr"/>
                </a:tc>
              </a:tr>
              <a:tr h="0">
                <a:tc>
                  <a:txBody>
                    <a:bodyPr/>
                    <a:lstStyle/>
                    <a:p>
                      <a:pPr marL="0" marR="0" algn="just">
                        <a:spcBef>
                          <a:spcPts val="0"/>
                        </a:spcBef>
                        <a:spcAft>
                          <a:spcPts val="0"/>
                        </a:spcAft>
                      </a:pPr>
                      <a:r>
                        <a:rPr lang="en-US" sz="1200" dirty="0" smtClean="0">
                          <a:effectLst/>
                          <a:latin typeface="+mn-lt"/>
                          <a:ea typeface="Times New Roman"/>
                        </a:rPr>
                        <a:t>Purpose</a:t>
                      </a:r>
                      <a:endParaRPr lang="en-US" sz="1200" dirty="0">
                        <a:effectLst/>
                        <a:latin typeface="+mn-lt"/>
                        <a:ea typeface="Times New Roman"/>
                      </a:endParaRPr>
                    </a:p>
                  </a:txBody>
                  <a:tcPr marL="73025" marR="73025" marT="27305" marB="27305" anchor="ctr">
                    <a:solidFill>
                      <a:srgbClr val="0070C0"/>
                    </a:solidFill>
                  </a:tcPr>
                </a:tc>
                <a:tc gridSpan="3">
                  <a:txBody>
                    <a:bodyPr/>
                    <a:lstStyle/>
                    <a:p>
                      <a:pPr marL="0" marR="0" algn="just">
                        <a:spcBef>
                          <a:spcPts val="0"/>
                        </a:spcBef>
                        <a:spcAft>
                          <a:spcPts val="0"/>
                        </a:spcAft>
                      </a:pPr>
                      <a:r>
                        <a:rPr lang="en-US" sz="1200" b="1" dirty="0" smtClean="0">
                          <a:solidFill>
                            <a:schemeClr val="tx1"/>
                          </a:solidFill>
                          <a:effectLst/>
                          <a:latin typeface="+mn-lt"/>
                          <a:ea typeface="Times New Roman"/>
                        </a:rPr>
                        <a:t>This is a value set is for demonstration purposes.</a:t>
                      </a:r>
                      <a:endParaRPr lang="en-US" sz="1200" b="1" dirty="0">
                        <a:solidFill>
                          <a:schemeClr val="tx1"/>
                        </a:solidFill>
                        <a:effectLst/>
                        <a:latin typeface="+mn-lt"/>
                        <a:ea typeface="Times New Roman"/>
                      </a:endParaRPr>
                    </a:p>
                  </a:txBody>
                  <a:tcPr marL="73025" marR="73025" marT="27305" marB="27305" anchor="ctr"/>
                </a:tc>
                <a:tc hMerge="1">
                  <a:txBody>
                    <a:bodyPr/>
                    <a:lstStyle/>
                    <a:p>
                      <a:pPr marL="0" marR="0" algn="just">
                        <a:spcBef>
                          <a:spcPts val="0"/>
                        </a:spcBef>
                        <a:spcAft>
                          <a:spcPts val="0"/>
                        </a:spcAft>
                      </a:pPr>
                      <a:endParaRPr lang="en-US" sz="1200" b="1" dirty="0">
                        <a:solidFill>
                          <a:schemeClr val="bg1"/>
                        </a:solidFill>
                        <a:effectLst/>
                        <a:latin typeface="Times New Roman"/>
                        <a:ea typeface="Times New Roman"/>
                      </a:endParaRPr>
                    </a:p>
                  </a:txBody>
                  <a:tcPr marL="73025" marR="73025" marT="27305" marB="27305" anchor="ctr">
                    <a:solidFill>
                      <a:srgbClr val="0070C0"/>
                    </a:solidFill>
                  </a:tcPr>
                </a:tc>
                <a:tc hMerge="1">
                  <a:txBody>
                    <a:bodyPr/>
                    <a:lstStyle/>
                    <a:p>
                      <a:pPr marL="0" marR="0" algn="just">
                        <a:spcBef>
                          <a:spcPts val="0"/>
                        </a:spcBef>
                        <a:spcAft>
                          <a:spcPts val="0"/>
                        </a:spcAft>
                      </a:pPr>
                      <a:endParaRPr lang="en-US" sz="1200" b="1" dirty="0">
                        <a:solidFill>
                          <a:srgbClr val="FF0000"/>
                        </a:solidFill>
                        <a:effectLst/>
                        <a:latin typeface="Times New Roman"/>
                        <a:ea typeface="Times New Roman"/>
                      </a:endParaRPr>
                    </a:p>
                  </a:txBody>
                  <a:tcPr marL="73025" marR="73025" marT="27305" marB="27305" anchor="ct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897704042"/>
              </p:ext>
            </p:extLst>
          </p:nvPr>
        </p:nvGraphicFramePr>
        <p:xfrm>
          <a:off x="304800" y="3276600"/>
          <a:ext cx="1982524" cy="1645920"/>
        </p:xfrm>
        <a:graphic>
          <a:graphicData uri="http://schemas.openxmlformats.org/drawingml/2006/table">
            <a:tbl>
              <a:tblPr firstRow="1" firstCol="1" lastRow="1" lastCol="1" bandRow="1" bandCol="1"/>
              <a:tblGrid>
                <a:gridCol w="972807"/>
                <a:gridCol w="1009717"/>
              </a:tblGrid>
              <a:tr h="103747">
                <a:tc gridSpan="2">
                  <a:txBody>
                    <a:bodyPr/>
                    <a:lstStyle/>
                    <a:p>
                      <a:pPr marL="0" marR="0" algn="ctr">
                        <a:spcBef>
                          <a:spcPts val="0"/>
                        </a:spcBef>
                        <a:spcAft>
                          <a:spcPts val="0"/>
                        </a:spcAft>
                      </a:pPr>
                      <a:r>
                        <a:rPr lang="en-US" sz="1200" dirty="0" smtClean="0">
                          <a:effectLst/>
                          <a:latin typeface="+mn-lt"/>
                          <a:ea typeface="Times New Roman"/>
                        </a:rPr>
                        <a:t>HL70000-A3</a:t>
                      </a:r>
                      <a:endParaRPr lang="en-US" sz="12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hMerge="1">
                  <a:txBody>
                    <a:bodyPr/>
                    <a:lstStyle/>
                    <a:p>
                      <a:endParaRPr lang="en-US"/>
                    </a:p>
                  </a:txBody>
                  <a:tcPr/>
                </a:tc>
              </a:tr>
              <a:tr h="0">
                <a:tc>
                  <a:txBody>
                    <a:bodyPr/>
                    <a:lstStyle/>
                    <a:p>
                      <a:pPr marL="0" marR="0" algn="just">
                        <a:spcBef>
                          <a:spcPts val="0"/>
                        </a:spcBef>
                        <a:spcAft>
                          <a:spcPts val="0"/>
                        </a:spcAft>
                      </a:pPr>
                      <a:r>
                        <a:rPr lang="en-US" sz="1200" dirty="0">
                          <a:effectLst/>
                          <a:latin typeface="+mn-lt"/>
                          <a:ea typeface="Times New Roman"/>
                        </a:rPr>
                        <a:t>Value</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dirty="0">
                          <a:effectLst/>
                          <a:latin typeface="+mn-lt"/>
                          <a:ea typeface="Times New Roman"/>
                        </a:rPr>
                        <a:t>Usage</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r>
              <a:tr h="103747">
                <a:tc>
                  <a:txBody>
                    <a:bodyPr/>
                    <a:lstStyle/>
                    <a:p>
                      <a:pPr marL="0" marR="0" algn="just">
                        <a:spcBef>
                          <a:spcPts val="0"/>
                        </a:spcBef>
                        <a:spcAft>
                          <a:spcPts val="0"/>
                        </a:spcAft>
                      </a:pPr>
                      <a:r>
                        <a:rPr lang="en-US" sz="1200" dirty="0" smtClean="0">
                          <a:effectLst/>
                          <a:latin typeface="+mn-lt"/>
                          <a:ea typeface="Times New Roman"/>
                        </a:rPr>
                        <a:t>A</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mn-lt"/>
                          <a:ea typeface="Times New Roman"/>
                        </a:rPr>
                        <a:t>R</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03747">
                <a:tc>
                  <a:txBody>
                    <a:bodyPr/>
                    <a:lstStyle/>
                    <a:p>
                      <a:pPr marL="0" marR="0" algn="just">
                        <a:spcBef>
                          <a:spcPts val="0"/>
                        </a:spcBef>
                        <a:spcAft>
                          <a:spcPts val="0"/>
                        </a:spcAft>
                      </a:pPr>
                      <a:r>
                        <a:rPr lang="en-US" sz="1200" dirty="0" smtClean="0">
                          <a:effectLst/>
                          <a:latin typeface="+mn-lt"/>
                          <a:ea typeface="Times New Roman"/>
                        </a:rPr>
                        <a:t>B</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mn-lt"/>
                          <a:ea typeface="Times New Roman"/>
                        </a:rPr>
                        <a:t>P</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03747">
                <a:tc>
                  <a:txBody>
                    <a:bodyPr/>
                    <a:lstStyle/>
                    <a:p>
                      <a:pPr marL="0" marR="0" algn="just">
                        <a:spcBef>
                          <a:spcPts val="0"/>
                        </a:spcBef>
                        <a:spcAft>
                          <a:spcPts val="0"/>
                        </a:spcAft>
                      </a:pPr>
                      <a:r>
                        <a:rPr lang="en-US" sz="1200" dirty="0" smtClean="0">
                          <a:effectLst/>
                          <a:latin typeface="+mn-lt"/>
                          <a:ea typeface="Times New Roman"/>
                        </a:rPr>
                        <a:t>C</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mn-lt"/>
                          <a:ea typeface="Times New Roman"/>
                        </a:rPr>
                        <a:t>R</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03747">
                <a:tc>
                  <a:txBody>
                    <a:bodyPr/>
                    <a:lstStyle/>
                    <a:p>
                      <a:pPr marL="0" marR="0" algn="just">
                        <a:spcBef>
                          <a:spcPts val="0"/>
                        </a:spcBef>
                        <a:spcAft>
                          <a:spcPts val="0"/>
                        </a:spcAft>
                      </a:pPr>
                      <a:r>
                        <a:rPr lang="en-US" sz="1200" dirty="0" smtClean="0">
                          <a:effectLst/>
                          <a:latin typeface="+mn-lt"/>
                          <a:ea typeface="Times New Roman"/>
                        </a:rPr>
                        <a:t>D</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mn-lt"/>
                          <a:ea typeface="Times New Roman"/>
                        </a:rPr>
                        <a:t>E</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03747">
                <a:tc>
                  <a:txBody>
                    <a:bodyPr/>
                    <a:lstStyle/>
                    <a:p>
                      <a:pPr marL="0" marR="0" algn="just">
                        <a:spcBef>
                          <a:spcPts val="0"/>
                        </a:spcBef>
                        <a:spcAft>
                          <a:spcPts val="0"/>
                        </a:spcAft>
                      </a:pPr>
                      <a:r>
                        <a:rPr lang="en-US" sz="1200" dirty="0" smtClean="0">
                          <a:effectLst/>
                          <a:latin typeface="+mn-lt"/>
                          <a:ea typeface="Times New Roman"/>
                        </a:rPr>
                        <a:t>E</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mn-lt"/>
                          <a:ea typeface="Times New Roman"/>
                        </a:rPr>
                        <a:t>E</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03747">
                <a:tc>
                  <a:txBody>
                    <a:bodyPr/>
                    <a:lstStyle/>
                    <a:p>
                      <a:pPr marL="0" marR="0" algn="just">
                        <a:spcBef>
                          <a:spcPts val="0"/>
                        </a:spcBef>
                        <a:spcAft>
                          <a:spcPts val="0"/>
                        </a:spcAft>
                      </a:pPr>
                      <a:r>
                        <a:rPr lang="en-US" sz="1200" dirty="0" smtClean="0">
                          <a:effectLst/>
                          <a:latin typeface="+mn-lt"/>
                          <a:ea typeface="Times New Roman"/>
                        </a:rPr>
                        <a:t>F</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mn-lt"/>
                          <a:ea typeface="Times New Roman"/>
                        </a:rPr>
                        <a:t>R</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38329">
                <a:tc gridSpan="2">
                  <a:txBody>
                    <a:bodyPr/>
                    <a:lstStyle/>
                    <a:p>
                      <a:pPr marL="0" marR="0" algn="just">
                        <a:spcBef>
                          <a:spcPts val="0"/>
                        </a:spcBef>
                        <a:spcAft>
                          <a:spcPts val="0"/>
                        </a:spcAft>
                      </a:pPr>
                      <a:r>
                        <a:rPr lang="en-US" sz="1200" dirty="0" smtClean="0">
                          <a:effectLst/>
                          <a:latin typeface="+mn-lt"/>
                          <a:ea typeface="Times New Roman"/>
                        </a:rPr>
                        <a:t>Allowed</a:t>
                      </a:r>
                      <a:r>
                        <a:rPr lang="en-US" sz="1200" baseline="0" dirty="0" smtClean="0">
                          <a:effectLst/>
                          <a:latin typeface="+mn-lt"/>
                          <a:ea typeface="Times New Roman"/>
                        </a:rPr>
                        <a:t> to add local codes</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2">
                        <a:lumMod val="40000"/>
                        <a:lumOff val="60000"/>
                      </a:schemeClr>
                    </a:solidFill>
                  </a:tcPr>
                </a:tc>
                <a:tc hMerge="1">
                  <a:txBody>
                    <a:bodyPr/>
                    <a:lstStyle/>
                    <a:p>
                      <a:pPr marL="0" marR="0" algn="just">
                        <a:spcBef>
                          <a:spcPts val="0"/>
                        </a:spcBef>
                        <a:spcAft>
                          <a:spcPts val="0"/>
                        </a:spcAft>
                      </a:pPr>
                      <a:endParaRPr lang="en-US" sz="9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chemeClr val="bg2">
                        <a:lumMod val="40000"/>
                        <a:lumOff val="60000"/>
                      </a:schemeClr>
                    </a:solidFill>
                  </a:tcPr>
                </a:tc>
              </a:tr>
            </a:tbl>
          </a:graphicData>
        </a:graphic>
      </p:graphicFrame>
      <p:sp>
        <p:nvSpPr>
          <p:cNvPr id="3" name="TextBox 2"/>
          <p:cNvSpPr txBox="1"/>
          <p:nvPr/>
        </p:nvSpPr>
        <p:spPr>
          <a:xfrm>
            <a:off x="28575" y="5391834"/>
            <a:ext cx="2667000" cy="646331"/>
          </a:xfrm>
          <a:prstGeom prst="rect">
            <a:avLst/>
          </a:prstGeom>
          <a:noFill/>
        </p:spPr>
        <p:txBody>
          <a:bodyPr wrap="square" rtlCol="0">
            <a:spAutoFit/>
          </a:bodyPr>
          <a:lstStyle/>
          <a:p>
            <a:r>
              <a:rPr lang="en-US" dirty="0" smtClean="0"/>
              <a:t>Binding= </a:t>
            </a:r>
            <a:r>
              <a:rPr lang="en-US" dirty="0" smtClean="0">
                <a:solidFill>
                  <a:srgbClr val="FF0000"/>
                </a:solidFill>
              </a:rPr>
              <a:t>Suggested </a:t>
            </a:r>
          </a:p>
          <a:p>
            <a:r>
              <a:rPr lang="en-US" dirty="0" smtClean="0">
                <a:solidFill>
                  <a:srgbClr val="FF0000"/>
                </a:solidFill>
              </a:rPr>
              <a:t>or Undetermined</a:t>
            </a:r>
            <a:endParaRPr lang="en-US" dirty="0">
              <a:solidFill>
                <a:srgbClr val="FF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045900178"/>
              </p:ext>
            </p:extLst>
          </p:nvPr>
        </p:nvGraphicFramePr>
        <p:xfrm>
          <a:off x="2514600" y="2971800"/>
          <a:ext cx="6400800" cy="3124200"/>
        </p:xfrm>
        <a:graphic>
          <a:graphicData uri="http://schemas.openxmlformats.org/drawingml/2006/table">
            <a:tbl>
              <a:tblPr firstRow="1" bandRow="1">
                <a:tableStyleId>{2D5ABB26-0587-4C30-8999-92F81FD0307C}</a:tableStyleId>
              </a:tblPr>
              <a:tblGrid>
                <a:gridCol w="2080260"/>
                <a:gridCol w="4320540"/>
              </a:tblGrid>
              <a:tr h="228600">
                <a:tc>
                  <a:txBody>
                    <a:bodyPr/>
                    <a:lstStyle/>
                    <a:p>
                      <a:r>
                        <a:rPr lang="en-US" sz="1100" b="1" dirty="0" smtClean="0">
                          <a:solidFill>
                            <a:schemeClr val="bg1"/>
                          </a:solidFill>
                        </a:rPr>
                        <a:t>Conformance Requirements</a:t>
                      </a:r>
                      <a:endParaRPr lang="en-US" sz="11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171450" indent="-171450">
                        <a:buFont typeface="Wingdings" panose="05000000000000000000" pitchFamily="2" charset="2"/>
                        <a:buChar char="Ø"/>
                      </a:pPr>
                      <a:r>
                        <a:rPr lang="en-US" sz="1000" b="1" dirty="0" smtClean="0"/>
                        <a:t>None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502920">
                <a:tc>
                  <a:txBody>
                    <a:bodyPr/>
                    <a:lstStyle/>
                    <a:p>
                      <a:r>
                        <a:rPr lang="en-US" sz="1100" b="1" dirty="0" smtClean="0">
                          <a:solidFill>
                            <a:schemeClr val="bg1"/>
                          </a:solidFill>
                        </a:rPr>
                        <a:t>Specification Options for a Derived Profile</a:t>
                      </a:r>
                    </a:p>
                    <a:p>
                      <a:endParaRPr lang="en-US" sz="11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171450" indent="-171450">
                        <a:buFont typeface="Wingdings" panose="05000000000000000000" pitchFamily="2" charset="2"/>
                        <a:buChar char="Ø"/>
                      </a:pPr>
                      <a:r>
                        <a:rPr lang="en-US" sz="1000" b="1" dirty="0" smtClean="0"/>
                        <a:t>The IG authors are suggesting that the specified</a:t>
                      </a:r>
                      <a:r>
                        <a:rPr lang="en-US" sz="1000" b="1" baseline="0" dirty="0" smtClean="0"/>
                        <a:t> value set be used however there is no obligation to do so in the implementation </a:t>
                      </a:r>
                    </a:p>
                    <a:p>
                      <a:pPr marL="171450" indent="-171450">
                        <a:buFont typeface="Wingdings" panose="05000000000000000000" pitchFamily="2" charset="2"/>
                        <a:buChar char="Ø"/>
                      </a:pPr>
                      <a:r>
                        <a:rPr lang="en-US" sz="1000" b="1" dirty="0" smtClean="0"/>
                        <a:t>Any set of codes could be specified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70840">
                <a:tc>
                  <a:txBody>
                    <a:bodyPr/>
                    <a:lstStyle/>
                    <a:p>
                      <a:r>
                        <a:rPr lang="en-US" sz="1100" b="1" dirty="0" smtClean="0">
                          <a:solidFill>
                            <a:schemeClr val="bg1"/>
                          </a:solidFill>
                        </a:rPr>
                        <a:t>Testing (If the Constrainable Profile is all I know about)</a:t>
                      </a:r>
                    </a:p>
                    <a:p>
                      <a:endParaRPr lang="en-US" sz="11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171450" indent="-171450">
                        <a:buFont typeface="Wingdings" panose="05000000000000000000" pitchFamily="2" charset="2"/>
                        <a:buChar char="Ø"/>
                      </a:pPr>
                      <a:r>
                        <a:rPr lang="en-US" sz="1000" b="1" dirty="0" smtClean="0"/>
                        <a:t>Support for codes A, C, and F can be tested and a </a:t>
                      </a:r>
                      <a:r>
                        <a:rPr lang="en-US" sz="1000" b="1" dirty="0" smtClean="0">
                          <a:solidFill>
                            <a:srgbClr val="FF0000"/>
                          </a:solidFill>
                        </a:rPr>
                        <a:t>warning</a:t>
                      </a:r>
                      <a:r>
                        <a:rPr lang="en-US" sz="1000" b="1" dirty="0" smtClean="0"/>
                        <a:t> could be issued </a:t>
                      </a:r>
                      <a:r>
                        <a:rPr lang="en-US" sz="1000" b="1" dirty="0" smtClean="0">
                          <a:solidFill>
                            <a:srgbClr val="FF0000"/>
                          </a:solidFill>
                        </a:rPr>
                        <a:t>(Note that this is not however a failure; the system is still considered to be conformant</a:t>
                      </a:r>
                      <a:r>
                        <a:rPr lang="en-US" sz="1000" b="1" baseline="0" dirty="0" smtClean="0">
                          <a:solidFill>
                            <a:srgbClr val="FF0000"/>
                          </a:solidFill>
                        </a:rPr>
                        <a:t>)</a:t>
                      </a:r>
                      <a:endParaRPr lang="en-US" sz="1000" b="1" dirty="0" smtClean="0">
                        <a:solidFill>
                          <a:srgbClr val="FF0000"/>
                        </a:solidFill>
                      </a:endParaRPr>
                    </a:p>
                    <a:p>
                      <a:pPr marL="171450" indent="-171450">
                        <a:buFont typeface="Wingdings" panose="05000000000000000000" pitchFamily="2" charset="2"/>
                        <a:buChar char="Ø"/>
                      </a:pPr>
                      <a:r>
                        <a:rPr lang="en-US" sz="1000" b="1" dirty="0" smtClean="0"/>
                        <a:t>Non-support for code D and E can be tested and a </a:t>
                      </a:r>
                      <a:r>
                        <a:rPr lang="en-US" sz="1000" b="1" dirty="0" smtClean="0">
                          <a:solidFill>
                            <a:srgbClr val="FF0000"/>
                          </a:solidFill>
                        </a:rPr>
                        <a:t>warning</a:t>
                      </a:r>
                      <a:r>
                        <a:rPr lang="en-US" sz="1000" b="1" dirty="0" smtClean="0"/>
                        <a:t> could be issued </a:t>
                      </a:r>
                      <a:r>
                        <a:rPr lang="en-US" sz="1000" b="1" dirty="0" smtClean="0">
                          <a:solidFill>
                            <a:srgbClr val="FF0000"/>
                          </a:solidFill>
                        </a:rPr>
                        <a:t>(Note that this is not however a failure; the system is still considered to be conformant)</a:t>
                      </a:r>
                    </a:p>
                    <a:p>
                      <a:pPr marL="171450" indent="-171450">
                        <a:buFont typeface="Wingdings" panose="05000000000000000000" pitchFamily="2" charset="2"/>
                        <a:buChar char="Ø"/>
                      </a:pPr>
                      <a:r>
                        <a:rPr lang="en-US" sz="1000" b="1" dirty="0" smtClean="0"/>
                        <a:t>B cannot be tested because the usage requirement is unknown</a:t>
                      </a:r>
                    </a:p>
                    <a:p>
                      <a:pPr marL="171450" indent="-171450">
                        <a:buFont typeface="Wingdings" panose="05000000000000000000" pitchFamily="2" charset="2"/>
                        <a:buChar char="Ø"/>
                      </a:pPr>
                      <a:r>
                        <a:rPr lang="en-US" sz="1000" b="1" dirty="0" smtClean="0"/>
                        <a:t>Additional codes cannot be tested because the requirement is unknown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70840">
                <a:tc>
                  <a:txBody>
                    <a:bodyPr/>
                    <a:lstStyle/>
                    <a:p>
                      <a:r>
                        <a:rPr lang="en-US" sz="1100" b="1" dirty="0" smtClean="0">
                          <a:solidFill>
                            <a:schemeClr val="bg1"/>
                          </a:solidFill>
                        </a:rPr>
                        <a:t>Testing (if the Implementation Profile is provided)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171450" indent="-171450">
                        <a:buFont typeface="Wingdings" panose="05000000000000000000" pitchFamily="2" charset="2"/>
                        <a:buChar char="Ø"/>
                      </a:pPr>
                      <a:r>
                        <a:rPr lang="en-US" sz="1000" b="1" dirty="0" smtClean="0"/>
                        <a:t>All codes in the value set can be tested</a:t>
                      </a:r>
                    </a:p>
                    <a:p>
                      <a:pPr marL="171450" indent="-171450">
                        <a:buFont typeface="Wingdings" panose="05000000000000000000" pitchFamily="2" charset="2"/>
                        <a:buChar char="Ø"/>
                      </a:pPr>
                      <a:r>
                        <a:rPr lang="en-US" sz="1000" b="1" dirty="0" smtClean="0"/>
                        <a:t>In this case a</a:t>
                      </a:r>
                      <a:r>
                        <a:rPr lang="en-US" sz="1000" b="1" baseline="0" dirty="0" smtClean="0"/>
                        <a:t> value set would have been fully specified, either the recommended value set or another value set</a:t>
                      </a:r>
                      <a:endParaRPr lang="en-US" sz="1000" b="1" dirty="0" smtClean="0"/>
                    </a:p>
                    <a:p>
                      <a:pPr marL="171450" indent="-171450">
                        <a:buFont typeface="Wingdings" panose="05000000000000000000" pitchFamily="2" charset="2"/>
                        <a:buChar char="Ø"/>
                      </a:pPr>
                      <a:endParaRPr lang="en-US"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2681861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of the Specification: Example 4</a:t>
            </a:r>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3650260598"/>
              </p:ext>
            </p:extLst>
          </p:nvPr>
        </p:nvGraphicFramePr>
        <p:xfrm>
          <a:off x="228600" y="3200400"/>
          <a:ext cx="1981200" cy="1463040"/>
        </p:xfrm>
        <a:graphic>
          <a:graphicData uri="http://schemas.openxmlformats.org/drawingml/2006/table">
            <a:tbl>
              <a:tblPr firstRow="1" firstCol="1" lastRow="1" lastCol="1" bandRow="1" bandCol="1"/>
              <a:tblGrid>
                <a:gridCol w="972158"/>
                <a:gridCol w="1009042"/>
              </a:tblGrid>
              <a:tr h="103747">
                <a:tc gridSpan="2">
                  <a:txBody>
                    <a:bodyPr/>
                    <a:lstStyle/>
                    <a:p>
                      <a:pPr marL="0" marR="0" algn="ctr">
                        <a:spcBef>
                          <a:spcPts val="0"/>
                        </a:spcBef>
                        <a:spcAft>
                          <a:spcPts val="0"/>
                        </a:spcAft>
                      </a:pPr>
                      <a:r>
                        <a:rPr lang="en-US" sz="1200" dirty="0" smtClean="0">
                          <a:effectLst/>
                          <a:latin typeface="+mn-lt"/>
                          <a:ea typeface="Times New Roman"/>
                        </a:rPr>
                        <a:t>LONIC</a:t>
                      </a:r>
                      <a:r>
                        <a:rPr lang="en-US" sz="1200" baseline="0" dirty="0" smtClean="0">
                          <a:effectLst/>
                          <a:latin typeface="+mn-lt"/>
                          <a:ea typeface="Times New Roman"/>
                        </a:rPr>
                        <a:t> – Version X.X</a:t>
                      </a:r>
                      <a:endParaRPr lang="en-US" sz="1200" dirty="0">
                        <a:effectLst/>
                        <a:latin typeface="+mn-lt"/>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hMerge="1">
                  <a:txBody>
                    <a:bodyPr/>
                    <a:lstStyle/>
                    <a:p>
                      <a:endParaRPr lang="en-US"/>
                    </a:p>
                  </a:txBody>
                  <a:tcPr/>
                </a:tc>
              </a:tr>
              <a:tr h="0">
                <a:tc>
                  <a:txBody>
                    <a:bodyPr/>
                    <a:lstStyle/>
                    <a:p>
                      <a:pPr marL="0" marR="0" algn="just">
                        <a:spcBef>
                          <a:spcPts val="0"/>
                        </a:spcBef>
                        <a:spcAft>
                          <a:spcPts val="0"/>
                        </a:spcAft>
                      </a:pPr>
                      <a:r>
                        <a:rPr lang="en-US" sz="1200" dirty="0">
                          <a:effectLst/>
                          <a:latin typeface="+mn-lt"/>
                          <a:ea typeface="Times New Roman"/>
                        </a:rPr>
                        <a:t>Value</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dirty="0" smtClean="0">
                          <a:effectLst/>
                          <a:latin typeface="+mn-lt"/>
                          <a:ea typeface="Times New Roman"/>
                        </a:rPr>
                        <a:t>Code</a:t>
                      </a:r>
                      <a:r>
                        <a:rPr lang="en-US" sz="1200" baseline="0" dirty="0" smtClean="0">
                          <a:effectLst/>
                          <a:latin typeface="+mn-lt"/>
                          <a:ea typeface="Times New Roman"/>
                        </a:rPr>
                        <a:t> System</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r>
              <a:tr h="103747">
                <a:tc>
                  <a:txBody>
                    <a:bodyPr/>
                    <a:lstStyle/>
                    <a:p>
                      <a:pPr marL="0" marR="0" algn="just">
                        <a:spcBef>
                          <a:spcPts val="0"/>
                        </a:spcBef>
                        <a:spcAft>
                          <a:spcPts val="0"/>
                        </a:spcAft>
                      </a:pPr>
                      <a:r>
                        <a:rPr lang="en-US" sz="1200" dirty="0" smtClean="0">
                          <a:effectLst/>
                          <a:latin typeface="+mn-lt"/>
                          <a:ea typeface="Times New Roman"/>
                        </a:rPr>
                        <a:t>123-1</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mn-lt"/>
                          <a:ea typeface="Times New Roman"/>
                        </a:rPr>
                        <a:t>LN</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03747">
                <a:tc>
                  <a:txBody>
                    <a:bodyPr/>
                    <a:lstStyle/>
                    <a:p>
                      <a:pPr marL="0" marR="0" algn="just">
                        <a:spcBef>
                          <a:spcPts val="0"/>
                        </a:spcBef>
                        <a:spcAft>
                          <a:spcPts val="0"/>
                        </a:spcAft>
                      </a:pPr>
                      <a:r>
                        <a:rPr lang="en-US" sz="1200" dirty="0" smtClean="0">
                          <a:effectLst/>
                          <a:latin typeface="+mn-lt"/>
                          <a:ea typeface="Times New Roman"/>
                        </a:rPr>
                        <a:t>234-1</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mn-lt"/>
                          <a:ea typeface="Times New Roman"/>
                        </a:rPr>
                        <a:t>LN</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03747">
                <a:tc>
                  <a:txBody>
                    <a:bodyPr/>
                    <a:lstStyle/>
                    <a:p>
                      <a:pPr marL="0" marR="0" algn="just">
                        <a:spcBef>
                          <a:spcPts val="0"/>
                        </a:spcBef>
                        <a:spcAft>
                          <a:spcPts val="0"/>
                        </a:spcAft>
                      </a:pPr>
                      <a:r>
                        <a:rPr lang="en-US" sz="1200" dirty="0" smtClean="0">
                          <a:effectLst/>
                          <a:latin typeface="+mn-lt"/>
                          <a:ea typeface="Times New Roman"/>
                        </a:rPr>
                        <a:t>234-2</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mn-lt"/>
                          <a:ea typeface="Times New Roman"/>
                        </a:rPr>
                        <a:t>LN</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03747">
                <a:tc>
                  <a:txBody>
                    <a:bodyPr/>
                    <a:lstStyle/>
                    <a:p>
                      <a:pPr marL="0" marR="0" algn="just">
                        <a:spcBef>
                          <a:spcPts val="0"/>
                        </a:spcBef>
                        <a:spcAft>
                          <a:spcPts val="0"/>
                        </a:spcAft>
                      </a:pPr>
                      <a:r>
                        <a:rPr lang="en-US" sz="1200" dirty="0" smtClean="0">
                          <a:effectLst/>
                          <a:latin typeface="+mn-lt"/>
                          <a:ea typeface="Times New Roman"/>
                        </a:rPr>
                        <a:t>332-9</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mn-lt"/>
                          <a:ea typeface="Times New Roman"/>
                        </a:rPr>
                        <a:t>LN</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03747">
                <a:tc>
                  <a:txBody>
                    <a:bodyPr/>
                    <a:lstStyle/>
                    <a:p>
                      <a:pPr marL="0" marR="0" algn="just">
                        <a:spcBef>
                          <a:spcPts val="0"/>
                        </a:spcBef>
                        <a:spcAft>
                          <a:spcPts val="0"/>
                        </a:spcAft>
                      </a:pPr>
                      <a:r>
                        <a:rPr lang="en-US" sz="1200" dirty="0" smtClean="0">
                          <a:effectLst/>
                          <a:latin typeface="+mn-lt"/>
                          <a:ea typeface="Times New Roman"/>
                        </a:rPr>
                        <a:t>747-1</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mn-lt"/>
                          <a:ea typeface="Times New Roman"/>
                        </a:rPr>
                        <a:t>LN</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103747">
                <a:tc>
                  <a:txBody>
                    <a:bodyPr/>
                    <a:lstStyle/>
                    <a:p>
                      <a:pPr marL="0" marR="0" algn="just">
                        <a:spcBef>
                          <a:spcPts val="0"/>
                        </a:spcBef>
                        <a:spcAft>
                          <a:spcPts val="0"/>
                        </a:spcAft>
                      </a:pPr>
                      <a:r>
                        <a:rPr lang="en-US" sz="1200" dirty="0" smtClean="0">
                          <a:effectLst/>
                          <a:latin typeface="+mn-lt"/>
                          <a:ea typeface="Times New Roman"/>
                        </a:rPr>
                        <a:t>583-3</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mn-lt"/>
                          <a:ea typeface="Times New Roman"/>
                        </a:rPr>
                        <a:t>LN</a:t>
                      </a:r>
                      <a:endParaRPr lang="en-US" sz="1200" dirty="0">
                        <a:effectLst/>
                        <a:latin typeface="+mn-lt"/>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bl>
          </a:graphicData>
        </a:graphic>
      </p:graphicFrame>
      <p:sp>
        <p:nvSpPr>
          <p:cNvPr id="7" name="TextBox 6"/>
          <p:cNvSpPr txBox="1"/>
          <p:nvPr/>
        </p:nvSpPr>
        <p:spPr>
          <a:xfrm>
            <a:off x="76200" y="5715000"/>
            <a:ext cx="2895600" cy="369332"/>
          </a:xfrm>
          <a:prstGeom prst="rect">
            <a:avLst/>
          </a:prstGeom>
          <a:noFill/>
        </p:spPr>
        <p:txBody>
          <a:bodyPr wrap="square" rtlCol="0">
            <a:spAutoFit/>
          </a:bodyPr>
          <a:lstStyle/>
          <a:p>
            <a:r>
              <a:rPr lang="en-US" dirty="0" smtClean="0"/>
              <a:t>Binding= </a:t>
            </a:r>
            <a:r>
              <a:rPr lang="en-US" dirty="0" smtClean="0">
                <a:solidFill>
                  <a:srgbClr val="FF0000"/>
                </a:solidFill>
              </a:rPr>
              <a:t>Required</a:t>
            </a:r>
            <a:endParaRPr lang="en-US" dirty="0">
              <a:solidFill>
                <a:srgbClr val="FF0000"/>
              </a:solidFill>
            </a:endParaRPr>
          </a:p>
        </p:txBody>
      </p:sp>
      <p:graphicFrame>
        <p:nvGraphicFramePr>
          <p:cNvPr id="8" name="Content Placeholder 3"/>
          <p:cNvGraphicFramePr>
            <a:graphicFrameLocks/>
          </p:cNvGraphicFramePr>
          <p:nvPr>
            <p:extLst>
              <p:ext uri="{D42A27DB-BD31-4B8C-83A1-F6EECF244321}">
                <p14:modId xmlns:p14="http://schemas.microsoft.com/office/powerpoint/2010/main" val="2922537423"/>
              </p:ext>
            </p:extLst>
          </p:nvPr>
        </p:nvGraphicFramePr>
        <p:xfrm>
          <a:off x="381000" y="914400"/>
          <a:ext cx="7620000" cy="1845310"/>
        </p:xfrm>
        <a:graphic>
          <a:graphicData uri="http://schemas.openxmlformats.org/drawingml/2006/table">
            <a:tbl>
              <a:tblPr firstRow="1" firstCol="1" bandRow="1">
                <a:tableStyleId>{00A15C55-8517-42AA-B614-E9B94910E393}</a:tableStyleId>
              </a:tblPr>
              <a:tblGrid>
                <a:gridCol w="1752600"/>
                <a:gridCol w="1981200"/>
                <a:gridCol w="1960266"/>
                <a:gridCol w="1925934"/>
              </a:tblGrid>
              <a:tr h="0">
                <a:tc>
                  <a:txBody>
                    <a:bodyPr/>
                    <a:lstStyle/>
                    <a:p>
                      <a:pPr marL="0" marR="0" algn="just">
                        <a:spcBef>
                          <a:spcPts val="0"/>
                        </a:spcBef>
                        <a:spcAft>
                          <a:spcPts val="0"/>
                        </a:spcAft>
                      </a:pPr>
                      <a:r>
                        <a:rPr lang="en-US" sz="1200" dirty="0">
                          <a:effectLst/>
                        </a:rPr>
                        <a:t>Attribute</a:t>
                      </a:r>
                      <a:endParaRPr lang="en-US" sz="1200" dirty="0">
                        <a:effectLst/>
                        <a:latin typeface="Times New Roman"/>
                        <a:ea typeface="Times New Roman"/>
                      </a:endParaRPr>
                    </a:p>
                  </a:txBody>
                  <a:tcPr marL="73025" marR="73025" marT="0" marB="0" anchor="ctr"/>
                </a:tc>
                <a:tc>
                  <a:txBody>
                    <a:bodyPr/>
                    <a:lstStyle/>
                    <a:p>
                      <a:pPr marL="0" marR="0" algn="just">
                        <a:spcBef>
                          <a:spcPts val="0"/>
                        </a:spcBef>
                        <a:spcAft>
                          <a:spcPts val="0"/>
                        </a:spcAft>
                      </a:pPr>
                      <a:r>
                        <a:rPr lang="en-US" sz="1200" dirty="0">
                          <a:effectLst/>
                        </a:rPr>
                        <a:t>Value</a:t>
                      </a:r>
                      <a:endParaRPr lang="en-US" sz="1200" dirty="0">
                        <a:effectLst/>
                        <a:latin typeface="Times New Roman"/>
                        <a:ea typeface="Times New Roman"/>
                      </a:endParaRPr>
                    </a:p>
                  </a:txBody>
                  <a:tcPr marL="73025" marR="73025" marT="0" marB="0" anchor="ctr"/>
                </a:tc>
                <a:tc>
                  <a:txBody>
                    <a:bodyPr/>
                    <a:lstStyle/>
                    <a:p>
                      <a:pPr marL="0" marR="0" algn="just">
                        <a:spcBef>
                          <a:spcPts val="0"/>
                        </a:spcBef>
                        <a:spcAft>
                          <a:spcPts val="0"/>
                        </a:spcAft>
                      </a:pPr>
                      <a:r>
                        <a:rPr lang="en-US" sz="1200" dirty="0">
                          <a:effectLst/>
                        </a:rPr>
                        <a:t>Attribute</a:t>
                      </a:r>
                      <a:endParaRPr lang="en-US" sz="1200" dirty="0">
                        <a:effectLst/>
                        <a:latin typeface="Times New Roman"/>
                        <a:ea typeface="Times New Roman"/>
                      </a:endParaRPr>
                    </a:p>
                  </a:txBody>
                  <a:tcPr marL="73025" marR="73025" marT="0" marB="0" anchor="ctr"/>
                </a:tc>
                <a:tc>
                  <a:txBody>
                    <a:bodyPr/>
                    <a:lstStyle/>
                    <a:p>
                      <a:pPr marL="0" marR="0" algn="just">
                        <a:spcBef>
                          <a:spcPts val="0"/>
                        </a:spcBef>
                        <a:spcAft>
                          <a:spcPts val="0"/>
                        </a:spcAft>
                      </a:pPr>
                      <a:r>
                        <a:rPr lang="en-US" sz="1200" dirty="0">
                          <a:effectLst/>
                        </a:rPr>
                        <a:t>Value</a:t>
                      </a:r>
                      <a:endParaRPr lang="en-US" sz="1200" dirty="0">
                        <a:effectLst/>
                        <a:latin typeface="Times New Roman"/>
                        <a:ea typeface="Times New Roman"/>
                      </a:endParaRPr>
                    </a:p>
                  </a:txBody>
                  <a:tcPr marL="73025" marR="73025" marT="0" marB="0" anchor="ctr"/>
                </a:tc>
              </a:tr>
              <a:tr h="0">
                <a:tc>
                  <a:txBody>
                    <a:bodyPr/>
                    <a:lstStyle/>
                    <a:p>
                      <a:pPr marL="0" marR="0" algn="just">
                        <a:spcBef>
                          <a:spcPts val="0"/>
                        </a:spcBef>
                        <a:spcAft>
                          <a:spcPts val="0"/>
                        </a:spcAft>
                      </a:pPr>
                      <a:r>
                        <a:rPr lang="en-US" sz="1200" dirty="0" smtClean="0">
                          <a:effectLst/>
                        </a:rPr>
                        <a:t>Symbolic ID</a:t>
                      </a:r>
                      <a:r>
                        <a:rPr lang="en-US" sz="1200" dirty="0">
                          <a:effectLst/>
                        </a:rPr>
                        <a:t>:</a:t>
                      </a:r>
                      <a:endParaRPr lang="en-US" sz="1200" dirty="0">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effectLst/>
                          <a:latin typeface="+mn-lt"/>
                          <a:ea typeface="+mn-ea"/>
                        </a:rPr>
                        <a:t>LOINC_LRI</a:t>
                      </a:r>
                      <a:endParaRPr lang="en-US" sz="1200" b="1" dirty="0">
                        <a:effectLst/>
                        <a:latin typeface="Times New Roman"/>
                        <a:ea typeface="Times New Roman"/>
                      </a:endParaRPr>
                    </a:p>
                  </a:txBody>
                  <a:tcPr marL="73025" marR="73025" marT="27305" marB="27305" anchor="ctr"/>
                </a:tc>
                <a:tc>
                  <a:txBody>
                    <a:bodyPr/>
                    <a:lstStyle/>
                    <a:p>
                      <a:pPr marL="0" marR="0" algn="just">
                        <a:spcBef>
                          <a:spcPts val="0"/>
                        </a:spcBef>
                        <a:spcAft>
                          <a:spcPts val="0"/>
                        </a:spcAft>
                      </a:pPr>
                      <a:r>
                        <a:rPr lang="en-US" sz="1200" b="1" dirty="0">
                          <a:solidFill>
                            <a:schemeClr val="bg1"/>
                          </a:solidFill>
                          <a:effectLst/>
                        </a:rPr>
                        <a:t>Base ID:</a:t>
                      </a:r>
                      <a:endParaRPr lang="en-US" sz="1200" b="1" dirty="0">
                        <a:solidFill>
                          <a:schemeClr val="bg1"/>
                        </a:solidFill>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effectLst/>
                          <a:latin typeface="+mn-lt"/>
                          <a:ea typeface="Times New Roman"/>
                        </a:rPr>
                        <a:t>LOINC</a:t>
                      </a:r>
                      <a:endParaRPr lang="en-US" sz="1200" b="1" dirty="0">
                        <a:effectLst/>
                        <a:latin typeface="+mn-lt"/>
                        <a:ea typeface="Times New Roman"/>
                      </a:endParaRPr>
                    </a:p>
                  </a:txBody>
                  <a:tcPr marL="73025" marR="73025" marT="27305" marB="27305" anchor="ctr"/>
                </a:tc>
              </a:tr>
              <a:tr h="0">
                <a:tc>
                  <a:txBody>
                    <a:bodyPr/>
                    <a:lstStyle/>
                    <a:p>
                      <a:pPr marL="0" marR="0" algn="just">
                        <a:spcBef>
                          <a:spcPts val="0"/>
                        </a:spcBef>
                        <a:spcAft>
                          <a:spcPts val="0"/>
                        </a:spcAft>
                      </a:pPr>
                      <a:r>
                        <a:rPr lang="en-US" sz="1200" b="1" dirty="0" smtClean="0">
                          <a:effectLst/>
                          <a:latin typeface="+mn-lt"/>
                          <a:ea typeface="Times New Roman"/>
                        </a:rPr>
                        <a:t>Value Set OID</a:t>
                      </a:r>
                      <a:endParaRPr lang="en-US" sz="1200" b="1" dirty="0">
                        <a:effectLst/>
                        <a:latin typeface="+mn-lt"/>
                        <a:ea typeface="Times New Roman"/>
                      </a:endParaRPr>
                    </a:p>
                  </a:txBody>
                  <a:tcPr marL="73025" marR="73025" marT="27305" marB="27305" anchor="ctr">
                    <a:solidFill>
                      <a:srgbClr val="0070C0"/>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effectLst/>
                          <a:latin typeface="+mn-lt"/>
                          <a:ea typeface="Times New Roman"/>
                        </a:rPr>
                        <a:t>2.16.840.1.113883.XX.X</a:t>
                      </a:r>
                    </a:p>
                  </a:txBody>
                  <a:tcPr marL="73025" marR="73025" marT="27305" marB="27305" anchor="ctr"/>
                </a:tc>
                <a:tc>
                  <a:txBody>
                    <a:bodyPr/>
                    <a:lstStyle/>
                    <a:p>
                      <a:pPr marL="0" marR="0" algn="just">
                        <a:spcBef>
                          <a:spcPts val="0"/>
                        </a:spcBef>
                        <a:spcAft>
                          <a:spcPts val="0"/>
                        </a:spcAft>
                      </a:pPr>
                      <a:r>
                        <a:rPr lang="en-US" sz="1200" b="1" dirty="0" smtClean="0">
                          <a:solidFill>
                            <a:schemeClr val="bg1"/>
                          </a:solidFill>
                          <a:effectLst/>
                          <a:latin typeface="+mn-lt"/>
                          <a:ea typeface="Times New Roman"/>
                        </a:rPr>
                        <a:t>Code System OID</a:t>
                      </a:r>
                      <a:endParaRPr lang="en-US" sz="1200" b="1" dirty="0">
                        <a:solidFill>
                          <a:schemeClr val="bg1"/>
                        </a:solidFill>
                        <a:effectLst/>
                        <a:latin typeface="+mn-lt"/>
                        <a:ea typeface="Times New Roman"/>
                      </a:endParaRPr>
                    </a:p>
                  </a:txBody>
                  <a:tcPr marL="73025" marR="73025" marT="27305" marB="27305" anchor="ctr">
                    <a:solidFill>
                      <a:srgbClr val="0070C0"/>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effectLst/>
                          <a:latin typeface="+mn-lt"/>
                          <a:ea typeface="Times New Roman"/>
                        </a:rPr>
                        <a:t>2.16.840.1.113883.XX.X</a:t>
                      </a:r>
                    </a:p>
                  </a:txBody>
                  <a:tcPr marL="73025" marR="73025" marT="27305" marB="27305" anchor="ctr"/>
                </a:tc>
              </a:tr>
              <a:tr h="0">
                <a:tc>
                  <a:txBody>
                    <a:bodyPr/>
                    <a:lstStyle/>
                    <a:p>
                      <a:pPr marL="0" marR="0" algn="just">
                        <a:spcBef>
                          <a:spcPts val="0"/>
                        </a:spcBef>
                        <a:spcAft>
                          <a:spcPts val="0"/>
                        </a:spcAft>
                      </a:pPr>
                      <a:r>
                        <a:rPr lang="en-US" sz="1200" dirty="0">
                          <a:effectLst/>
                        </a:rPr>
                        <a:t>Name:</a:t>
                      </a:r>
                      <a:endParaRPr lang="en-US" sz="1200" dirty="0">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err="1" smtClean="0">
                          <a:effectLst/>
                        </a:rPr>
                        <a:t>My</a:t>
                      </a:r>
                      <a:r>
                        <a:rPr lang="en-US" sz="1200" b="1" baseline="0" dirty="0" err="1" smtClean="0">
                          <a:effectLst/>
                        </a:rPr>
                        <a:t>LONIC</a:t>
                      </a:r>
                      <a:endParaRPr lang="en-US" sz="1200" b="1" dirty="0" smtClean="0">
                        <a:effectLst/>
                      </a:endParaRPr>
                    </a:p>
                  </a:txBody>
                  <a:tcPr marL="73025" marR="73025" marT="27305" marB="27305" anchor="ctr"/>
                </a:tc>
                <a:tc>
                  <a:txBody>
                    <a:bodyPr/>
                    <a:lstStyle/>
                    <a:p>
                      <a:pPr marL="0" marR="0" algn="just">
                        <a:spcBef>
                          <a:spcPts val="0"/>
                        </a:spcBef>
                        <a:spcAft>
                          <a:spcPts val="0"/>
                        </a:spcAft>
                      </a:pPr>
                      <a:r>
                        <a:rPr lang="en-US" sz="1200" b="1" dirty="0">
                          <a:solidFill>
                            <a:schemeClr val="bg1"/>
                          </a:solidFill>
                          <a:effectLst/>
                        </a:rPr>
                        <a:t>Base Name:</a:t>
                      </a:r>
                      <a:endParaRPr lang="en-US" sz="1200" b="1" dirty="0">
                        <a:solidFill>
                          <a:schemeClr val="bg1"/>
                        </a:solidFill>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effectLst/>
                        </a:rPr>
                        <a:t>Example </a:t>
                      </a:r>
                      <a:endParaRPr lang="en-US" sz="1200" b="1" dirty="0">
                        <a:effectLst/>
                        <a:latin typeface="Times New Roman"/>
                        <a:ea typeface="Times New Roman"/>
                      </a:endParaRPr>
                    </a:p>
                  </a:txBody>
                  <a:tcPr marL="73025" marR="73025" marT="27305" marB="27305" anchor="ctr"/>
                </a:tc>
              </a:tr>
              <a:tr h="0">
                <a:tc>
                  <a:txBody>
                    <a:bodyPr/>
                    <a:lstStyle/>
                    <a:p>
                      <a:pPr marL="0" marR="0" algn="just">
                        <a:spcBef>
                          <a:spcPts val="0"/>
                        </a:spcBef>
                        <a:spcAft>
                          <a:spcPts val="0"/>
                        </a:spcAft>
                      </a:pPr>
                      <a:r>
                        <a:rPr lang="en-US" sz="1200" dirty="0" smtClean="0">
                          <a:effectLst/>
                        </a:rPr>
                        <a:t>Value Set Version</a:t>
                      </a:r>
                      <a:r>
                        <a:rPr lang="en-US" sz="1200" dirty="0">
                          <a:effectLst/>
                        </a:rPr>
                        <a:t>:</a:t>
                      </a:r>
                      <a:endParaRPr lang="en-US" sz="1200" dirty="0">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effectLst/>
                          <a:latin typeface="+mn-lt"/>
                          <a:ea typeface="+mn-ea"/>
                        </a:rPr>
                        <a:t>X.X</a:t>
                      </a:r>
                      <a:endParaRPr lang="en-US" sz="1200" b="1" dirty="0">
                        <a:effectLst/>
                        <a:latin typeface="Times New Roman"/>
                        <a:ea typeface="Times New Roman"/>
                      </a:endParaRPr>
                    </a:p>
                  </a:txBody>
                  <a:tcPr marL="73025" marR="73025" marT="27305" marB="27305" anchor="ctr"/>
                </a:tc>
                <a:tc>
                  <a:txBody>
                    <a:bodyPr/>
                    <a:lstStyle/>
                    <a:p>
                      <a:pPr marL="0" marR="0" algn="just">
                        <a:spcBef>
                          <a:spcPts val="0"/>
                        </a:spcBef>
                        <a:spcAft>
                          <a:spcPts val="0"/>
                        </a:spcAft>
                      </a:pPr>
                      <a:r>
                        <a:rPr lang="en-US" sz="1200" b="1" dirty="0" smtClean="0">
                          <a:solidFill>
                            <a:schemeClr val="bg1"/>
                          </a:solidFill>
                          <a:effectLst/>
                        </a:rPr>
                        <a:t>Source/Code</a:t>
                      </a:r>
                      <a:r>
                        <a:rPr lang="en-US" sz="1200" b="1" baseline="0" dirty="0" smtClean="0">
                          <a:solidFill>
                            <a:schemeClr val="bg1"/>
                          </a:solidFill>
                          <a:effectLst/>
                        </a:rPr>
                        <a:t> System</a:t>
                      </a:r>
                      <a:r>
                        <a:rPr lang="en-US" sz="1200" b="1" dirty="0" smtClean="0">
                          <a:solidFill>
                            <a:schemeClr val="bg1"/>
                          </a:solidFill>
                          <a:effectLst/>
                        </a:rPr>
                        <a:t>:</a:t>
                      </a:r>
                      <a:endParaRPr lang="en-US" sz="1200" b="1" dirty="0">
                        <a:solidFill>
                          <a:schemeClr val="bg1"/>
                        </a:solidFill>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effectLst/>
                          <a:latin typeface="+mn-lt"/>
                          <a:ea typeface="+mn-ea"/>
                        </a:rPr>
                        <a:t>LONIC</a:t>
                      </a:r>
                      <a:r>
                        <a:rPr lang="en-US" sz="1200" b="1" baseline="0" dirty="0" smtClean="0">
                          <a:effectLst/>
                          <a:latin typeface="+mn-lt"/>
                          <a:ea typeface="+mn-ea"/>
                        </a:rPr>
                        <a:t> Y.X.X</a:t>
                      </a:r>
                      <a:endParaRPr lang="en-US" sz="1200" b="1" dirty="0">
                        <a:effectLst/>
                        <a:latin typeface="Times New Roman"/>
                        <a:ea typeface="Times New Roman"/>
                      </a:endParaRPr>
                    </a:p>
                  </a:txBody>
                  <a:tcPr marL="73025" marR="73025" marT="27305" marB="27305" anchor="ctr"/>
                </a:tc>
              </a:tr>
              <a:tr h="0">
                <a:tc>
                  <a:txBody>
                    <a:bodyPr/>
                    <a:lstStyle/>
                    <a:p>
                      <a:pPr marL="0" marR="0" algn="just">
                        <a:spcBef>
                          <a:spcPts val="0"/>
                        </a:spcBef>
                        <a:spcAft>
                          <a:spcPts val="0"/>
                        </a:spcAft>
                      </a:pPr>
                      <a:r>
                        <a:rPr lang="en-US" sz="1200" dirty="0">
                          <a:effectLst/>
                        </a:rPr>
                        <a:t>Value Set </a:t>
                      </a:r>
                      <a:r>
                        <a:rPr lang="en-US" sz="1200" dirty="0" smtClean="0">
                          <a:effectLst/>
                        </a:rPr>
                        <a:t>Locality:</a:t>
                      </a:r>
                      <a:endParaRPr lang="en-US" sz="1200" dirty="0">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effectLst/>
                          <a:latin typeface="+mn-lt"/>
                          <a:ea typeface="+mn-ea"/>
                        </a:rPr>
                        <a:t>External</a:t>
                      </a:r>
                      <a:endParaRPr lang="en-US" sz="1200" b="1" dirty="0">
                        <a:effectLst/>
                        <a:latin typeface="Times New Roman"/>
                        <a:ea typeface="Times New Roman"/>
                      </a:endParaRPr>
                    </a:p>
                  </a:txBody>
                  <a:tcPr marL="73025" marR="73025" marT="27305" marB="27305"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effectLst/>
                        </a:rPr>
                        <a:t>Content Definition:</a:t>
                      </a:r>
                      <a:endParaRPr lang="en-US" sz="1200" b="1" dirty="0" smtClean="0">
                        <a:solidFill>
                          <a:schemeClr val="bg1"/>
                        </a:solidFill>
                        <a:effectLst/>
                        <a:latin typeface="Times New Roman"/>
                        <a:ea typeface="Times New Roman"/>
                      </a:endParaRPr>
                    </a:p>
                  </a:txBody>
                  <a:tcPr marL="73025" marR="73025" marT="27305" marB="27305" anchor="ctr">
                    <a:solidFill>
                      <a:srgbClr val="0070C0"/>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000000"/>
                          </a:solidFill>
                          <a:effectLst/>
                          <a:uLnTx/>
                          <a:uFillTx/>
                          <a:latin typeface="+mn-lt"/>
                        </a:rPr>
                        <a:t>Extensional</a:t>
                      </a:r>
                      <a:endParaRPr kumimoji="0" lang="en-US" sz="1200" b="1" i="0" u="none" strike="noStrike" kern="1200" cap="none" spc="0" normalizeH="0" baseline="0" noProof="0" dirty="0" smtClean="0">
                        <a:ln>
                          <a:noFill/>
                        </a:ln>
                        <a:solidFill>
                          <a:srgbClr val="000000"/>
                        </a:solidFill>
                        <a:effectLst/>
                        <a:uLnTx/>
                        <a:uFillTx/>
                        <a:latin typeface="Times New Roman"/>
                        <a:ea typeface="Times New Roman"/>
                      </a:endParaRPr>
                    </a:p>
                  </a:txBody>
                  <a:tcPr marL="73025" marR="73025" marT="27305" marB="27305" anchor="ctr"/>
                </a:tc>
              </a:tr>
              <a:tr h="0">
                <a:tc>
                  <a:txBody>
                    <a:bodyPr/>
                    <a:lstStyle/>
                    <a:p>
                      <a:pPr marL="0" marR="0" algn="just">
                        <a:spcBef>
                          <a:spcPts val="0"/>
                        </a:spcBef>
                        <a:spcAft>
                          <a:spcPts val="0"/>
                        </a:spcAft>
                      </a:pPr>
                      <a:r>
                        <a:rPr lang="en-US" sz="1200" dirty="0" smtClean="0">
                          <a:effectLst/>
                        </a:rPr>
                        <a:t>Extensibility:</a:t>
                      </a:r>
                      <a:endParaRPr lang="en-US" sz="1200" dirty="0">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solidFill>
                            <a:srgbClr val="FF0000"/>
                          </a:solidFill>
                          <a:effectLst/>
                          <a:latin typeface="+mn-lt"/>
                          <a:ea typeface="+mn-ea"/>
                        </a:rPr>
                        <a:t>Closed</a:t>
                      </a:r>
                      <a:endParaRPr lang="en-US" sz="1200" b="1" dirty="0">
                        <a:solidFill>
                          <a:srgbClr val="FF0000"/>
                        </a:solidFill>
                        <a:effectLst/>
                        <a:latin typeface="Times New Roman"/>
                        <a:ea typeface="Times New Roman"/>
                      </a:endParaRPr>
                    </a:p>
                  </a:txBody>
                  <a:tcPr marL="73025" marR="73025" marT="27305" marB="27305" anchor="ctr"/>
                </a:tc>
                <a:tc>
                  <a:txBody>
                    <a:bodyPr/>
                    <a:lstStyle/>
                    <a:p>
                      <a:pPr marL="0" marR="0" algn="just">
                        <a:spcBef>
                          <a:spcPts val="0"/>
                        </a:spcBef>
                        <a:spcAft>
                          <a:spcPts val="0"/>
                        </a:spcAft>
                      </a:pPr>
                      <a:r>
                        <a:rPr lang="en-US" sz="1200" b="1" dirty="0">
                          <a:solidFill>
                            <a:schemeClr val="bg1"/>
                          </a:solidFill>
                          <a:effectLst/>
                        </a:rPr>
                        <a:t>Stability:</a:t>
                      </a:r>
                      <a:endParaRPr lang="en-US" sz="1200" b="1" dirty="0">
                        <a:solidFill>
                          <a:schemeClr val="bg1"/>
                        </a:solidFill>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solidFill>
                            <a:srgbClr val="FF0000"/>
                          </a:solidFill>
                          <a:effectLst/>
                          <a:latin typeface="+mn-lt"/>
                          <a:ea typeface="+mn-ea"/>
                        </a:rPr>
                        <a:t>Dynamic</a:t>
                      </a:r>
                      <a:endParaRPr lang="en-US" sz="1200" b="1" dirty="0">
                        <a:solidFill>
                          <a:srgbClr val="FF0000"/>
                        </a:solidFill>
                        <a:effectLst/>
                        <a:latin typeface="Times New Roman"/>
                        <a:ea typeface="Times New Roman"/>
                      </a:endParaRPr>
                    </a:p>
                  </a:txBody>
                  <a:tcPr marL="73025" marR="73025" marT="27305" marB="27305" anchor="ctr"/>
                </a:tc>
              </a:tr>
              <a:tr h="0">
                <a:tc>
                  <a:txBody>
                    <a:bodyPr/>
                    <a:lstStyle/>
                    <a:p>
                      <a:pPr marL="0" marR="0" algn="just">
                        <a:spcBef>
                          <a:spcPts val="0"/>
                        </a:spcBef>
                        <a:spcAft>
                          <a:spcPts val="0"/>
                        </a:spcAft>
                      </a:pPr>
                      <a:r>
                        <a:rPr lang="en-US" sz="1200" dirty="0" smtClean="0">
                          <a:effectLst/>
                          <a:latin typeface="+mn-lt"/>
                          <a:ea typeface="Times New Roman"/>
                        </a:rPr>
                        <a:t>Purpose</a:t>
                      </a:r>
                      <a:endParaRPr lang="en-US" sz="1200" dirty="0">
                        <a:effectLst/>
                        <a:latin typeface="+mn-lt"/>
                        <a:ea typeface="Times New Roman"/>
                      </a:endParaRPr>
                    </a:p>
                  </a:txBody>
                  <a:tcPr marL="73025" marR="73025" marT="27305" marB="27305" anchor="ctr">
                    <a:solidFill>
                      <a:srgbClr val="0070C0"/>
                    </a:solidFill>
                  </a:tcPr>
                </a:tc>
                <a:tc gridSpan="3">
                  <a:txBody>
                    <a:bodyPr/>
                    <a:lstStyle/>
                    <a:p>
                      <a:pPr marL="0" marR="0" algn="just">
                        <a:spcBef>
                          <a:spcPts val="0"/>
                        </a:spcBef>
                        <a:spcAft>
                          <a:spcPts val="0"/>
                        </a:spcAft>
                      </a:pPr>
                      <a:r>
                        <a:rPr lang="en-US" sz="1200" b="1" dirty="0" smtClean="0">
                          <a:solidFill>
                            <a:schemeClr val="tx1"/>
                          </a:solidFill>
                          <a:effectLst/>
                          <a:latin typeface="+mn-lt"/>
                          <a:ea typeface="Times New Roman"/>
                        </a:rPr>
                        <a:t>This is a value set is for demonstration purposes.</a:t>
                      </a:r>
                      <a:endParaRPr lang="en-US" sz="1200" b="1" dirty="0">
                        <a:solidFill>
                          <a:schemeClr val="tx1"/>
                        </a:solidFill>
                        <a:effectLst/>
                        <a:latin typeface="+mn-lt"/>
                        <a:ea typeface="Times New Roman"/>
                      </a:endParaRPr>
                    </a:p>
                  </a:txBody>
                  <a:tcPr marL="73025" marR="73025" marT="27305" marB="27305" anchor="ctr"/>
                </a:tc>
                <a:tc hMerge="1">
                  <a:txBody>
                    <a:bodyPr/>
                    <a:lstStyle/>
                    <a:p>
                      <a:pPr marL="0" marR="0" algn="just">
                        <a:spcBef>
                          <a:spcPts val="0"/>
                        </a:spcBef>
                        <a:spcAft>
                          <a:spcPts val="0"/>
                        </a:spcAft>
                      </a:pPr>
                      <a:endParaRPr lang="en-US" sz="1200" b="1" dirty="0">
                        <a:solidFill>
                          <a:schemeClr val="bg1"/>
                        </a:solidFill>
                        <a:effectLst/>
                        <a:latin typeface="Times New Roman"/>
                        <a:ea typeface="Times New Roman"/>
                      </a:endParaRPr>
                    </a:p>
                  </a:txBody>
                  <a:tcPr marL="73025" marR="73025" marT="27305" marB="27305" anchor="ctr">
                    <a:solidFill>
                      <a:srgbClr val="0070C0"/>
                    </a:solidFill>
                  </a:tcPr>
                </a:tc>
                <a:tc hMerge="1">
                  <a:txBody>
                    <a:bodyPr/>
                    <a:lstStyle/>
                    <a:p>
                      <a:pPr marL="0" marR="0" algn="just">
                        <a:spcBef>
                          <a:spcPts val="0"/>
                        </a:spcBef>
                        <a:spcAft>
                          <a:spcPts val="0"/>
                        </a:spcAft>
                      </a:pPr>
                      <a:endParaRPr lang="en-US" sz="1200" b="1" dirty="0">
                        <a:solidFill>
                          <a:srgbClr val="FF0000"/>
                        </a:solidFill>
                        <a:effectLst/>
                        <a:latin typeface="Times New Roman"/>
                        <a:ea typeface="Times New Roman"/>
                      </a:endParaRPr>
                    </a:p>
                  </a:txBody>
                  <a:tcPr marL="73025" marR="73025" marT="27305" marB="27305" anchor="ct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21229955"/>
              </p:ext>
            </p:extLst>
          </p:nvPr>
        </p:nvGraphicFramePr>
        <p:xfrm>
          <a:off x="2362200" y="3048000"/>
          <a:ext cx="6400800" cy="2545080"/>
        </p:xfrm>
        <a:graphic>
          <a:graphicData uri="http://schemas.openxmlformats.org/drawingml/2006/table">
            <a:tbl>
              <a:tblPr firstRow="1" bandRow="1">
                <a:tableStyleId>{2D5ABB26-0587-4C30-8999-92F81FD0307C}</a:tableStyleId>
              </a:tblPr>
              <a:tblGrid>
                <a:gridCol w="2080260"/>
                <a:gridCol w="4320540"/>
              </a:tblGrid>
              <a:tr h="370840">
                <a:tc>
                  <a:txBody>
                    <a:bodyPr/>
                    <a:lstStyle/>
                    <a:p>
                      <a:r>
                        <a:rPr lang="en-US" sz="1100" b="1" dirty="0" smtClean="0">
                          <a:solidFill>
                            <a:schemeClr val="bg1"/>
                          </a:solidFill>
                        </a:rPr>
                        <a:t>Conformance Requirements</a:t>
                      </a:r>
                      <a:endParaRPr lang="en-US" sz="11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171450" indent="-171450">
                        <a:buFont typeface="Wingdings" panose="05000000000000000000" pitchFamily="2" charset="2"/>
                        <a:buChar char="Ø"/>
                      </a:pPr>
                      <a:r>
                        <a:rPr lang="en-US" sz="1000" b="1" dirty="0" smtClean="0"/>
                        <a:t>The system</a:t>
                      </a:r>
                      <a:r>
                        <a:rPr lang="en-US" sz="1000" b="1" baseline="0" dirty="0" smtClean="0"/>
                        <a:t> </a:t>
                      </a:r>
                      <a:r>
                        <a:rPr lang="en-US" sz="1000" b="1" dirty="0" smtClean="0"/>
                        <a:t>SHALL support the codes A, C, and F.</a:t>
                      </a:r>
                    </a:p>
                    <a:p>
                      <a:pPr marL="171450" indent="-171450">
                        <a:buFont typeface="Wingdings" panose="05000000000000000000" pitchFamily="2" charset="2"/>
                        <a:buChar char="Ø"/>
                      </a:pPr>
                      <a:r>
                        <a:rPr lang="en-US" sz="1000" b="1" dirty="0" smtClean="0"/>
                        <a:t>The system SHALL NOT support codes D and 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70840">
                <a:tc>
                  <a:txBody>
                    <a:bodyPr/>
                    <a:lstStyle/>
                    <a:p>
                      <a:r>
                        <a:rPr lang="en-US" sz="1100" b="1" dirty="0" smtClean="0">
                          <a:solidFill>
                            <a:schemeClr val="bg1"/>
                          </a:solidFill>
                        </a:rPr>
                        <a:t>Specification Options for a Derived Profile</a:t>
                      </a:r>
                    </a:p>
                    <a:p>
                      <a:endParaRPr lang="en-US" sz="11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171450" indent="-171450">
                        <a:buFont typeface="Wingdings" panose="05000000000000000000" pitchFamily="2" charset="2"/>
                        <a:buChar char="Ø"/>
                      </a:pPr>
                      <a:r>
                        <a:rPr lang="en-US" sz="1000" b="1" dirty="0" smtClean="0"/>
                        <a:t>In a Constrainable Profile the code B MAY BE further specified as R or E, or remain P</a:t>
                      </a:r>
                    </a:p>
                    <a:p>
                      <a:pPr marL="171450" indent="-171450">
                        <a:buFont typeface="Wingdings" panose="05000000000000000000" pitchFamily="2" charset="2"/>
                        <a:buChar char="Ø"/>
                      </a:pPr>
                      <a:r>
                        <a:rPr lang="en-US" sz="1000" b="1" dirty="0" smtClean="0"/>
                        <a:t>In an Implementation Profile the code B SHALL BE further specified as R or E</a:t>
                      </a:r>
                    </a:p>
                    <a:p>
                      <a:pPr marL="171450" indent="-171450">
                        <a:buFont typeface="Wingdings" panose="05000000000000000000" pitchFamily="2" charset="2"/>
                        <a:buChar char="Ø"/>
                      </a:pPr>
                      <a:r>
                        <a:rPr lang="en-US" sz="1000" b="1" dirty="0" smtClean="0">
                          <a:solidFill>
                            <a:srgbClr val="FF0000"/>
                          </a:solidFill>
                        </a:rPr>
                        <a:t>Additional codes are NOT allowed to be added to the value 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70840">
                <a:tc>
                  <a:txBody>
                    <a:bodyPr/>
                    <a:lstStyle/>
                    <a:p>
                      <a:r>
                        <a:rPr lang="en-US" sz="1100" b="1" dirty="0" smtClean="0">
                          <a:solidFill>
                            <a:schemeClr val="bg1"/>
                          </a:solidFill>
                        </a:rPr>
                        <a:t>Testing (If the Constrainable Profile is all I know about)</a:t>
                      </a:r>
                    </a:p>
                    <a:p>
                      <a:endParaRPr lang="en-US" sz="11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171450" indent="-171450">
                        <a:buFont typeface="Wingdings" panose="05000000000000000000" pitchFamily="2" charset="2"/>
                        <a:buChar char="Ø"/>
                      </a:pPr>
                      <a:r>
                        <a:rPr lang="en-US" sz="1000" b="1" dirty="0" smtClean="0"/>
                        <a:t>Support for codes A, C, and F can be tested</a:t>
                      </a:r>
                    </a:p>
                    <a:p>
                      <a:pPr marL="171450" indent="-171450">
                        <a:buFont typeface="Wingdings" panose="05000000000000000000" pitchFamily="2" charset="2"/>
                        <a:buChar char="Ø"/>
                      </a:pPr>
                      <a:r>
                        <a:rPr lang="en-US" sz="1000" b="1" dirty="0" smtClean="0"/>
                        <a:t>Non-support for code D and E can be tested</a:t>
                      </a:r>
                    </a:p>
                    <a:p>
                      <a:pPr marL="171450" indent="-171450">
                        <a:buFont typeface="Wingdings" panose="05000000000000000000" pitchFamily="2" charset="2"/>
                        <a:buChar char="Ø"/>
                      </a:pPr>
                      <a:r>
                        <a:rPr lang="en-US" sz="1000" b="1" dirty="0" smtClean="0"/>
                        <a:t>B cannot be tested because the usage requirement is unknown</a:t>
                      </a:r>
                    </a:p>
                    <a:p>
                      <a:pPr marL="171450" indent="-171450">
                        <a:buFont typeface="Wingdings" panose="05000000000000000000" pitchFamily="2" charset="2"/>
                        <a:buChar char="Ø"/>
                      </a:pPr>
                      <a:r>
                        <a:rPr lang="en-US" sz="1000" b="1" dirty="0" smtClean="0">
                          <a:solidFill>
                            <a:srgbClr val="FF0000"/>
                          </a:solidFill>
                        </a:rPr>
                        <a:t>Additional codes CAN</a:t>
                      </a:r>
                      <a:r>
                        <a:rPr lang="en-US" sz="1000" b="1" baseline="0" dirty="0" smtClean="0">
                          <a:solidFill>
                            <a:srgbClr val="FF0000"/>
                          </a:solidFill>
                        </a:rPr>
                        <a:t> BE</a:t>
                      </a:r>
                      <a:r>
                        <a:rPr lang="en-US" sz="1000" b="1" dirty="0" smtClean="0">
                          <a:solidFill>
                            <a:srgbClr val="FF0000"/>
                          </a:solidFill>
                        </a:rPr>
                        <a:t> tested (if</a:t>
                      </a:r>
                      <a:r>
                        <a:rPr lang="en-US" sz="1000" b="1" baseline="0" dirty="0" smtClean="0">
                          <a:solidFill>
                            <a:srgbClr val="FF0000"/>
                          </a:solidFill>
                        </a:rPr>
                        <a:t> present then it is an error)</a:t>
                      </a:r>
                      <a:endParaRPr lang="en-US" sz="1000" b="1"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70840">
                <a:tc>
                  <a:txBody>
                    <a:bodyPr/>
                    <a:lstStyle/>
                    <a:p>
                      <a:r>
                        <a:rPr lang="en-US" sz="1100" b="1" dirty="0" smtClean="0">
                          <a:solidFill>
                            <a:schemeClr val="bg1"/>
                          </a:solidFill>
                        </a:rPr>
                        <a:t>Testing (if the Implementation Profile is provided)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171450" indent="-171450">
                        <a:buFont typeface="Wingdings" panose="05000000000000000000" pitchFamily="2" charset="2"/>
                        <a:buChar char="Ø"/>
                      </a:pPr>
                      <a:r>
                        <a:rPr lang="en-US" sz="1000" b="1" dirty="0" smtClean="0"/>
                        <a:t>All codes in the value set can be tested</a:t>
                      </a:r>
                    </a:p>
                    <a:p>
                      <a:pPr marL="171450" indent="-171450">
                        <a:buFont typeface="Wingdings" panose="05000000000000000000" pitchFamily="2" charset="2"/>
                        <a:buChar char="Ø"/>
                      </a:pPr>
                      <a:r>
                        <a:rPr lang="en-US" sz="1000" b="1" dirty="0" smtClean="0"/>
                        <a:t>In this case B</a:t>
                      </a:r>
                      <a:r>
                        <a:rPr lang="en-US" sz="1000" b="1" baseline="0" dirty="0" smtClean="0"/>
                        <a:t> would have had to be specified as R or E</a:t>
                      </a:r>
                      <a:endParaRPr lang="en-US" sz="1000" b="1" dirty="0" smtClean="0"/>
                    </a:p>
                    <a:p>
                      <a:pPr marL="171450" indent="-171450">
                        <a:buFont typeface="Wingdings" panose="05000000000000000000" pitchFamily="2" charset="2"/>
                        <a:buChar char="Ø"/>
                      </a:pPr>
                      <a:endParaRPr lang="en-US"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29221718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4" y="279400"/>
            <a:ext cx="8334375" cy="461665"/>
          </a:xfrm>
        </p:spPr>
        <p:txBody>
          <a:bodyPr/>
          <a:lstStyle/>
          <a:p>
            <a:r>
              <a:rPr lang="en-US" dirty="0" smtClean="0"/>
              <a:t>Example: Untangling Value Set Usage – Typical Approach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9492365"/>
              </p:ext>
            </p:extLst>
          </p:nvPr>
        </p:nvGraphicFramePr>
        <p:xfrm>
          <a:off x="685800" y="3352800"/>
          <a:ext cx="7377997" cy="1440180"/>
        </p:xfrm>
        <a:graphic>
          <a:graphicData uri="http://schemas.openxmlformats.org/drawingml/2006/table">
            <a:tbl>
              <a:tblPr firstRow="1" firstCol="1" lastRow="1" lastCol="1" bandRow="1" bandCol="1"/>
              <a:tblGrid>
                <a:gridCol w="779855"/>
                <a:gridCol w="3903356"/>
                <a:gridCol w="2694786"/>
              </a:tblGrid>
              <a:tr h="240030">
                <a:tc gridSpan="3">
                  <a:txBody>
                    <a:bodyPr/>
                    <a:lstStyle/>
                    <a:p>
                      <a:pPr marL="0" marR="0" algn="ctr">
                        <a:spcBef>
                          <a:spcPts val="0"/>
                        </a:spcBef>
                        <a:spcAft>
                          <a:spcPts val="0"/>
                        </a:spcAft>
                      </a:pPr>
                      <a:r>
                        <a:rPr lang="en-US" sz="1200" dirty="0" smtClean="0">
                          <a:effectLst/>
                          <a:latin typeface="Times New Roman"/>
                          <a:ea typeface="Times New Roman"/>
                        </a:rPr>
                        <a:t>HL70155 – Accept/Application</a:t>
                      </a:r>
                      <a:r>
                        <a:rPr lang="en-US" sz="1200" baseline="0" dirty="0" smtClean="0">
                          <a:effectLst/>
                          <a:latin typeface="Times New Roman"/>
                          <a:ea typeface="Times New Roman"/>
                        </a:rPr>
                        <a:t> </a:t>
                      </a:r>
                      <a:r>
                        <a:rPr lang="en-US" sz="1200" dirty="0" smtClean="0">
                          <a:effectLst/>
                          <a:latin typeface="Times New Roman"/>
                          <a:ea typeface="Times New Roman"/>
                        </a:rPr>
                        <a:t>Acknowledgment</a:t>
                      </a:r>
                      <a:r>
                        <a:rPr lang="en-US" sz="1200" baseline="0" dirty="0" smtClean="0">
                          <a:effectLst/>
                          <a:latin typeface="Times New Roman"/>
                          <a:ea typeface="Times New Roman"/>
                        </a:rPr>
                        <a:t> Conditions – Code System</a:t>
                      </a:r>
                      <a:endParaRPr lang="en-US" sz="1200" dirty="0">
                        <a:effectLst/>
                        <a:latin typeface="Times New Roman"/>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hMerge="1">
                  <a:txBody>
                    <a:bodyPr/>
                    <a:lstStyle/>
                    <a:p>
                      <a:endParaRPr lang="en-US"/>
                    </a:p>
                  </a:txBody>
                  <a:tcPr/>
                </a:tc>
                <a:tc hMerge="1">
                  <a:txBody>
                    <a:bodyPr/>
                    <a:lstStyle/>
                    <a:p>
                      <a:endParaRPr lang="en-US"/>
                    </a:p>
                  </a:txBody>
                  <a:tcPr/>
                </a:tc>
              </a:tr>
              <a:tr h="240030">
                <a:tc>
                  <a:txBody>
                    <a:bodyPr/>
                    <a:lstStyle/>
                    <a:p>
                      <a:pPr marL="0" marR="0" algn="just">
                        <a:spcBef>
                          <a:spcPts val="0"/>
                        </a:spcBef>
                        <a:spcAft>
                          <a:spcPts val="0"/>
                        </a:spcAft>
                      </a:pPr>
                      <a:r>
                        <a:rPr lang="en-US" sz="1200">
                          <a:effectLst/>
                          <a:latin typeface="Times New Roman"/>
                          <a:ea typeface="Times New Roman"/>
                        </a:rPr>
                        <a:t>Value</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dirty="0">
                          <a:effectLst/>
                          <a:latin typeface="Times New Roman"/>
                          <a:ea typeface="Times New Roman"/>
                        </a:rPr>
                        <a:t>Description</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a:effectLst/>
                          <a:latin typeface="Times New Roman"/>
                          <a:ea typeface="Times New Roman"/>
                        </a:rPr>
                        <a:t>Comment</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r>
              <a:tr h="240030">
                <a:tc>
                  <a:txBody>
                    <a:bodyPr/>
                    <a:lstStyle/>
                    <a:p>
                      <a:pPr marL="0" marR="0" algn="just">
                        <a:spcBef>
                          <a:spcPts val="0"/>
                        </a:spcBef>
                        <a:spcAft>
                          <a:spcPts val="0"/>
                        </a:spcAft>
                      </a:pPr>
                      <a:r>
                        <a:rPr lang="en-US" sz="1200">
                          <a:effectLst/>
                          <a:latin typeface="Times New Roman"/>
                          <a:ea typeface="Times New Roman"/>
                        </a:rPr>
                        <a:t>AL</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Always</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40030">
                <a:tc>
                  <a:txBody>
                    <a:bodyPr/>
                    <a:lstStyle/>
                    <a:p>
                      <a:pPr marL="0" marR="0" algn="just">
                        <a:spcBef>
                          <a:spcPts val="0"/>
                        </a:spcBef>
                        <a:spcAft>
                          <a:spcPts val="0"/>
                        </a:spcAft>
                      </a:pPr>
                      <a:r>
                        <a:rPr lang="en-US" sz="1200">
                          <a:effectLst/>
                          <a:latin typeface="Times New Roman"/>
                          <a:ea typeface="Times New Roman"/>
                        </a:rPr>
                        <a:t>ER</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Error/reject conditions</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40030">
                <a:tc>
                  <a:txBody>
                    <a:bodyPr/>
                    <a:lstStyle/>
                    <a:p>
                      <a:pPr marL="0" marR="0" algn="just">
                        <a:spcBef>
                          <a:spcPts val="0"/>
                        </a:spcBef>
                        <a:spcAft>
                          <a:spcPts val="0"/>
                        </a:spcAft>
                      </a:pPr>
                      <a:r>
                        <a:rPr lang="en-US" sz="1200">
                          <a:effectLst/>
                          <a:latin typeface="Times New Roman"/>
                          <a:ea typeface="Times New Roman"/>
                        </a:rPr>
                        <a:t>NE</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Never</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40030">
                <a:tc>
                  <a:txBody>
                    <a:bodyPr/>
                    <a:lstStyle/>
                    <a:p>
                      <a:pPr marL="0" marR="0" algn="just">
                        <a:spcBef>
                          <a:spcPts val="0"/>
                        </a:spcBef>
                        <a:spcAft>
                          <a:spcPts val="0"/>
                        </a:spcAft>
                      </a:pPr>
                      <a:r>
                        <a:rPr lang="en-US" sz="1200">
                          <a:effectLst/>
                          <a:latin typeface="Times New Roman"/>
                          <a:ea typeface="Times New Roman"/>
                        </a:rPr>
                        <a:t>SU</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Successful completion only</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 </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37455571"/>
              </p:ext>
            </p:extLst>
          </p:nvPr>
        </p:nvGraphicFramePr>
        <p:xfrm>
          <a:off x="762000" y="1669197"/>
          <a:ext cx="7162843" cy="1606550"/>
        </p:xfrm>
        <a:graphic>
          <a:graphicData uri="http://schemas.openxmlformats.org/drawingml/2006/table">
            <a:tbl>
              <a:tblPr/>
              <a:tblGrid>
                <a:gridCol w="550248"/>
                <a:gridCol w="1732099"/>
                <a:gridCol w="393659"/>
                <a:gridCol w="708586"/>
                <a:gridCol w="1102245"/>
                <a:gridCol w="922700"/>
                <a:gridCol w="1753306"/>
              </a:tblGrid>
              <a:tr h="231775">
                <a:tc gridSpan="7">
                  <a:txBody>
                    <a:bodyPr/>
                    <a:lstStyle/>
                    <a:p>
                      <a:pPr marL="0" marR="0" algn="ctr">
                        <a:spcBef>
                          <a:spcPts val="0"/>
                        </a:spcBef>
                        <a:spcAft>
                          <a:spcPts val="0"/>
                        </a:spcAft>
                      </a:pPr>
                      <a:r>
                        <a:rPr lang="fr-FR" sz="1200" dirty="0">
                          <a:effectLst/>
                          <a:latin typeface="Times New Roman"/>
                          <a:ea typeface="Times New Roman"/>
                        </a:rPr>
                        <a:t>Message Header Segment (MSH)</a:t>
                      </a:r>
                      <a:endParaRPr lang="en-US" sz="1200" dirty="0">
                        <a:effectLst/>
                        <a:latin typeface="Times New Roman"/>
                        <a:ea typeface="Times New Roman"/>
                      </a:endParaRPr>
                    </a:p>
                  </a:txBody>
                  <a:tcPr marL="36830" marR="3683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31775">
                <a:tc>
                  <a:txBody>
                    <a:bodyPr/>
                    <a:lstStyle/>
                    <a:p>
                      <a:pPr marL="0" marR="0" algn="just">
                        <a:spcBef>
                          <a:spcPts val="0"/>
                        </a:spcBef>
                        <a:spcAft>
                          <a:spcPts val="0"/>
                        </a:spcAft>
                      </a:pPr>
                      <a:r>
                        <a:rPr lang="en-US" sz="1200">
                          <a:effectLst/>
                          <a:latin typeface="Times New Roman"/>
                          <a:ea typeface="Times New Roman"/>
                        </a:rPr>
                        <a:t>Seq</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dirty="0">
                          <a:effectLst/>
                          <a:latin typeface="Times New Roman"/>
                          <a:ea typeface="Times New Roman"/>
                        </a:rPr>
                        <a:t>Element Name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a:effectLst/>
                          <a:latin typeface="Times New Roman"/>
                          <a:ea typeface="Times New Roman"/>
                        </a:rPr>
                        <a:t>DT</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a:effectLst/>
                          <a:latin typeface="Times New Roman"/>
                          <a:ea typeface="Times New Roman"/>
                        </a:rPr>
                        <a:t>Usage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a:effectLst/>
                          <a:latin typeface="Times New Roman"/>
                          <a:ea typeface="Times New Roman"/>
                        </a:rPr>
                        <a:t>Cardinality</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a:effectLst/>
                          <a:latin typeface="Times New Roman"/>
                          <a:ea typeface="Times New Roman"/>
                        </a:rPr>
                        <a:t>Value Set</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a:effectLst/>
                          <a:latin typeface="Times New Roman"/>
                          <a:ea typeface="Times New Roman"/>
                        </a:rPr>
                        <a:t>Comments</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r>
              <a:tr h="205740">
                <a:tc>
                  <a:txBody>
                    <a:bodyPr/>
                    <a:lstStyle/>
                    <a:p>
                      <a:pPr marL="0" marR="0" algn="just">
                        <a:spcBef>
                          <a:spcPts val="0"/>
                        </a:spcBef>
                        <a:spcAft>
                          <a:spcPts val="0"/>
                        </a:spcAft>
                      </a:pPr>
                      <a:r>
                        <a:rPr lang="en-US" sz="1200">
                          <a:effectLst/>
                          <a:latin typeface="Times New Roman"/>
                          <a:ea typeface="Times New Roman"/>
                        </a:rPr>
                        <a:t>…</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12090">
                <a:tc>
                  <a:txBody>
                    <a:bodyPr/>
                    <a:lstStyle/>
                    <a:p>
                      <a:pPr marL="0" marR="0" algn="just">
                        <a:spcBef>
                          <a:spcPts val="0"/>
                        </a:spcBef>
                        <a:spcAft>
                          <a:spcPts val="0"/>
                        </a:spcAft>
                      </a:pPr>
                      <a:r>
                        <a:rPr lang="en-US" sz="1200">
                          <a:effectLst/>
                          <a:latin typeface="Times New Roman"/>
                          <a:ea typeface="Times New Roman"/>
                        </a:rPr>
                        <a:t>15</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Accept Acknowledgment Type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ID</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R</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[1..1]</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HL70155</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05740">
                <a:tc>
                  <a:txBody>
                    <a:bodyPr/>
                    <a:lstStyle/>
                    <a:p>
                      <a:pPr marL="0" marR="0" algn="just">
                        <a:spcBef>
                          <a:spcPts val="0"/>
                        </a:spcBef>
                        <a:spcAft>
                          <a:spcPts val="0"/>
                        </a:spcAft>
                      </a:pPr>
                      <a:r>
                        <a:rPr lang="en-US" sz="1200">
                          <a:effectLst/>
                          <a:latin typeface="Times New Roman"/>
                          <a:ea typeface="Times New Roman"/>
                        </a:rPr>
                        <a:t>16</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Application Acknowledgment Type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ID</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R</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[1..1]</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smtClean="0">
                          <a:effectLst/>
                          <a:latin typeface="Times New Roman"/>
                          <a:ea typeface="Times New Roman"/>
                        </a:rPr>
                        <a:t>HL70155</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05740">
                <a:tc>
                  <a:txBody>
                    <a:bodyPr/>
                    <a:lstStyle/>
                    <a:p>
                      <a:pPr marL="0" marR="0" algn="just">
                        <a:spcBef>
                          <a:spcPts val="0"/>
                        </a:spcBef>
                        <a:spcAft>
                          <a:spcPts val="0"/>
                        </a:spcAft>
                      </a:pPr>
                      <a:r>
                        <a:rPr lang="en-US" sz="1200">
                          <a:effectLst/>
                          <a:latin typeface="Times New Roman"/>
                          <a:ea typeface="Times New Roman"/>
                        </a:rPr>
                        <a:t>…</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bl>
          </a:graphicData>
        </a:graphic>
      </p:graphicFrame>
      <p:sp>
        <p:nvSpPr>
          <p:cNvPr id="6" name="TextBox 5"/>
          <p:cNvSpPr txBox="1"/>
          <p:nvPr/>
        </p:nvSpPr>
        <p:spPr>
          <a:xfrm>
            <a:off x="381000" y="762000"/>
            <a:ext cx="8382000"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This example illustrates </a:t>
            </a:r>
            <a:r>
              <a:rPr lang="en-US" sz="1600" dirty="0"/>
              <a:t>the case where the same original HL7 Table is needed to be used for different message elements. In this case multiple value sets are created that draw upon the base HL7 Table (i.e., code system</a:t>
            </a:r>
            <a:r>
              <a:rPr lang="en-US" sz="1600" dirty="0" smtClean="0"/>
              <a:t>) </a:t>
            </a:r>
            <a:r>
              <a:rPr lang="en-US" sz="1600" dirty="0" smtClean="0">
                <a:sym typeface="Wingdings" panose="05000000000000000000" pitchFamily="2" charset="2"/>
              </a:rPr>
              <a:t> See Next Slide.</a:t>
            </a:r>
            <a:endParaRPr lang="en-US" sz="1600" dirty="0"/>
          </a:p>
        </p:txBody>
      </p:sp>
      <p:sp>
        <p:nvSpPr>
          <p:cNvPr id="3" name="TextBox 2"/>
          <p:cNvSpPr txBox="1"/>
          <p:nvPr/>
        </p:nvSpPr>
        <p:spPr>
          <a:xfrm>
            <a:off x="152400" y="4876800"/>
            <a:ext cx="8610600" cy="1169551"/>
          </a:xfrm>
          <a:prstGeom prst="rect">
            <a:avLst/>
          </a:prstGeom>
          <a:noFill/>
        </p:spPr>
        <p:txBody>
          <a:bodyPr wrap="square" rtlCol="0">
            <a:spAutoFit/>
          </a:bodyPr>
          <a:lstStyle/>
          <a:p>
            <a:pPr marL="285750" indent="-285750">
              <a:buFont typeface="Wingdings" panose="05000000000000000000" pitchFamily="2" charset="2"/>
              <a:buChar char="Ø"/>
            </a:pPr>
            <a:r>
              <a:rPr lang="en-US" sz="1400" dirty="0" smtClean="0"/>
              <a:t>Specification is what is in LOI and what is typically specified in implementation guides</a:t>
            </a:r>
          </a:p>
          <a:p>
            <a:pPr marL="285750" indent="-285750">
              <a:buFont typeface="Wingdings" panose="05000000000000000000" pitchFamily="2" charset="2"/>
              <a:buChar char="Ø"/>
            </a:pPr>
            <a:r>
              <a:rPr lang="en-US" sz="1400" dirty="0" smtClean="0"/>
              <a:t>Implications are that all codes for MSH.15 and MSH.16 are required to be supported and are valid; we determined this is not the case</a:t>
            </a:r>
          </a:p>
          <a:p>
            <a:pPr marL="285750" indent="-285750">
              <a:buFont typeface="Wingdings" panose="05000000000000000000" pitchFamily="2" charset="2"/>
              <a:buChar char="Ø"/>
            </a:pPr>
            <a:r>
              <a:rPr lang="en-US" sz="1400" dirty="0" smtClean="0"/>
              <a:t>Our current solution is to make explicit requirements (conformance statements) for their appropriate use</a:t>
            </a:r>
          </a:p>
          <a:p>
            <a:pPr marL="742950" lvl="1" indent="-285750">
              <a:buFont typeface="Wingdings" panose="05000000000000000000" pitchFamily="2" charset="2"/>
              <a:buChar char="Ø"/>
            </a:pPr>
            <a:r>
              <a:rPr lang="en-US" sz="1400" dirty="0" smtClean="0"/>
              <a:t>This is OK, especially for small value sets (are there alternatives?)</a:t>
            </a:r>
            <a:endParaRPr lang="en-US" sz="1400" dirty="0"/>
          </a:p>
        </p:txBody>
      </p:sp>
    </p:spTree>
    <p:extLst>
      <p:ext uri="{BB962C8B-B14F-4D97-AF65-F5344CB8AC3E}">
        <p14:creationId xmlns:p14="http://schemas.microsoft.com/office/powerpoint/2010/main" val="8284011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4" y="279401"/>
            <a:ext cx="8410575" cy="482600"/>
          </a:xfrm>
        </p:spPr>
        <p:txBody>
          <a:bodyPr/>
          <a:lstStyle/>
          <a:p>
            <a:r>
              <a:rPr lang="en-US" dirty="0" smtClean="0"/>
              <a:t>Example: Untangling Value Set Usage – Alternative Approach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72876418"/>
              </p:ext>
            </p:extLst>
          </p:nvPr>
        </p:nvGraphicFramePr>
        <p:xfrm>
          <a:off x="348532" y="3048000"/>
          <a:ext cx="8353836" cy="1440180"/>
        </p:xfrm>
        <a:graphic>
          <a:graphicData uri="http://schemas.openxmlformats.org/drawingml/2006/table">
            <a:tbl>
              <a:tblPr firstRow="1" firstCol="1" lastRow="1" lastCol="1" bandRow="1" bandCol="1"/>
              <a:tblGrid>
                <a:gridCol w="779855"/>
                <a:gridCol w="3903356"/>
                <a:gridCol w="607057"/>
                <a:gridCol w="3063568"/>
              </a:tblGrid>
              <a:tr h="240030">
                <a:tc gridSpan="4">
                  <a:txBody>
                    <a:bodyPr/>
                    <a:lstStyle/>
                    <a:p>
                      <a:pPr marL="0" marR="0" algn="ctr">
                        <a:spcBef>
                          <a:spcPts val="0"/>
                        </a:spcBef>
                        <a:spcAft>
                          <a:spcPts val="0"/>
                        </a:spcAft>
                      </a:pPr>
                      <a:r>
                        <a:rPr lang="en-US" sz="1200" dirty="0">
                          <a:effectLst/>
                          <a:latin typeface="Times New Roman"/>
                          <a:ea typeface="Times New Roman"/>
                        </a:rPr>
                        <a:t>LOI_HL70155_</a:t>
                      </a:r>
                      <a:r>
                        <a:rPr lang="en-US" sz="1200" dirty="0">
                          <a:solidFill>
                            <a:srgbClr val="FF0000"/>
                          </a:solidFill>
                          <a:effectLst/>
                          <a:latin typeface="Times New Roman"/>
                          <a:ea typeface="Times New Roman"/>
                        </a:rPr>
                        <a:t>1</a:t>
                      </a:r>
                      <a:r>
                        <a:rPr lang="en-US" sz="1200" dirty="0">
                          <a:effectLst/>
                          <a:latin typeface="Times New Roman"/>
                          <a:ea typeface="Times New Roman"/>
                        </a:rPr>
                        <a:t> - </a:t>
                      </a:r>
                      <a:r>
                        <a:rPr lang="en-US" sz="1200" dirty="0">
                          <a:solidFill>
                            <a:srgbClr val="FF0000"/>
                          </a:solidFill>
                          <a:effectLst/>
                          <a:latin typeface="Times New Roman"/>
                          <a:ea typeface="Times New Roman"/>
                        </a:rPr>
                        <a:t>Accept</a:t>
                      </a:r>
                      <a:r>
                        <a:rPr lang="en-US" sz="1200" dirty="0">
                          <a:effectLst/>
                          <a:latin typeface="Times New Roman"/>
                          <a:ea typeface="Times New Roman"/>
                        </a:rPr>
                        <a:t> Acknowledgment </a:t>
                      </a:r>
                      <a:r>
                        <a:rPr lang="en-US" sz="1200" dirty="0" smtClean="0">
                          <a:solidFill>
                            <a:srgbClr val="FF0000"/>
                          </a:solidFill>
                          <a:effectLst/>
                          <a:latin typeface="Times New Roman"/>
                          <a:ea typeface="Times New Roman"/>
                        </a:rPr>
                        <a:t>Value</a:t>
                      </a:r>
                      <a:r>
                        <a:rPr lang="en-US" sz="1200" baseline="0" dirty="0" smtClean="0">
                          <a:solidFill>
                            <a:srgbClr val="FF0000"/>
                          </a:solidFill>
                          <a:effectLst/>
                          <a:latin typeface="Times New Roman"/>
                          <a:ea typeface="Times New Roman"/>
                        </a:rPr>
                        <a:t> </a:t>
                      </a:r>
                      <a:r>
                        <a:rPr lang="en-US" sz="1200" dirty="0" smtClean="0">
                          <a:solidFill>
                            <a:srgbClr val="FF0000"/>
                          </a:solidFill>
                          <a:effectLst/>
                          <a:latin typeface="Times New Roman"/>
                          <a:ea typeface="Times New Roman"/>
                        </a:rPr>
                        <a:t>Set</a:t>
                      </a:r>
                      <a:endParaRPr lang="en-US" sz="1200" dirty="0">
                        <a:solidFill>
                          <a:srgbClr val="FF0000"/>
                        </a:solidFill>
                        <a:effectLst/>
                        <a:latin typeface="Times New Roman"/>
                        <a:ea typeface="Times New Roman"/>
                      </a:endParaRP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40030">
                <a:tc>
                  <a:txBody>
                    <a:bodyPr/>
                    <a:lstStyle/>
                    <a:p>
                      <a:pPr marL="0" marR="0" algn="just">
                        <a:spcBef>
                          <a:spcPts val="0"/>
                        </a:spcBef>
                        <a:spcAft>
                          <a:spcPts val="0"/>
                        </a:spcAft>
                      </a:pPr>
                      <a:r>
                        <a:rPr lang="en-US" sz="1200">
                          <a:effectLst/>
                          <a:latin typeface="Times New Roman"/>
                          <a:ea typeface="Times New Roman"/>
                        </a:rPr>
                        <a:t>Value</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a:effectLst/>
                          <a:latin typeface="Times New Roman"/>
                          <a:ea typeface="Times New Roman"/>
                        </a:rPr>
                        <a:t>Description</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a:effectLst/>
                          <a:latin typeface="Times New Roman"/>
                          <a:ea typeface="Times New Roman"/>
                        </a:rPr>
                        <a:t>Usage</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a:effectLst/>
                          <a:latin typeface="Times New Roman"/>
                          <a:ea typeface="Times New Roman"/>
                        </a:rPr>
                        <a:t>Comment</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r>
              <a:tr h="240030">
                <a:tc>
                  <a:txBody>
                    <a:bodyPr/>
                    <a:lstStyle/>
                    <a:p>
                      <a:pPr marL="0" marR="0" algn="just">
                        <a:spcBef>
                          <a:spcPts val="0"/>
                        </a:spcBef>
                        <a:spcAft>
                          <a:spcPts val="0"/>
                        </a:spcAft>
                      </a:pPr>
                      <a:r>
                        <a:rPr lang="en-US" sz="1200">
                          <a:effectLst/>
                          <a:latin typeface="Times New Roman"/>
                          <a:ea typeface="Times New Roman"/>
                        </a:rPr>
                        <a:t>AL</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Always</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R</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40030">
                <a:tc>
                  <a:txBody>
                    <a:bodyPr/>
                    <a:lstStyle/>
                    <a:p>
                      <a:pPr marL="0" marR="0" algn="just">
                        <a:spcBef>
                          <a:spcPts val="0"/>
                        </a:spcBef>
                        <a:spcAft>
                          <a:spcPts val="0"/>
                        </a:spcAft>
                      </a:pPr>
                      <a:r>
                        <a:rPr lang="en-US" sz="1200">
                          <a:effectLst/>
                          <a:latin typeface="Times New Roman"/>
                          <a:ea typeface="Times New Roman"/>
                        </a:rPr>
                        <a:t>ER</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Error/reject conditions</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E</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40030">
                <a:tc>
                  <a:txBody>
                    <a:bodyPr/>
                    <a:lstStyle/>
                    <a:p>
                      <a:pPr marL="0" marR="0" algn="just">
                        <a:spcBef>
                          <a:spcPts val="0"/>
                        </a:spcBef>
                        <a:spcAft>
                          <a:spcPts val="0"/>
                        </a:spcAft>
                      </a:pPr>
                      <a:r>
                        <a:rPr lang="en-US" sz="1200">
                          <a:effectLst/>
                          <a:latin typeface="Times New Roman"/>
                          <a:ea typeface="Times New Roman"/>
                        </a:rPr>
                        <a:t>NE</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Never</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P</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 </a:t>
                      </a:r>
                      <a:r>
                        <a:rPr lang="en-US" sz="1200" dirty="0" smtClean="0">
                          <a:effectLst/>
                          <a:latin typeface="Times New Roman"/>
                          <a:ea typeface="Times New Roman"/>
                        </a:rPr>
                        <a:t>”Describe circumstance where appropriate”</a:t>
                      </a:r>
                      <a:endParaRPr lang="en-US" sz="1200" dirty="0">
                        <a:effectLst/>
                        <a:latin typeface="Times New Roman"/>
                        <a:ea typeface="Times New Roman"/>
                      </a:endParaRP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40030">
                <a:tc>
                  <a:txBody>
                    <a:bodyPr/>
                    <a:lstStyle/>
                    <a:p>
                      <a:pPr marL="0" marR="0" algn="just">
                        <a:spcBef>
                          <a:spcPts val="0"/>
                        </a:spcBef>
                        <a:spcAft>
                          <a:spcPts val="0"/>
                        </a:spcAft>
                      </a:pPr>
                      <a:r>
                        <a:rPr lang="en-US" sz="1200">
                          <a:effectLst/>
                          <a:latin typeface="Times New Roman"/>
                          <a:ea typeface="Times New Roman"/>
                        </a:rPr>
                        <a:t>SU</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Successful completion only</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E</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 </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518480736"/>
              </p:ext>
            </p:extLst>
          </p:nvPr>
        </p:nvGraphicFramePr>
        <p:xfrm>
          <a:off x="351183" y="1295400"/>
          <a:ext cx="8186356" cy="1606550"/>
        </p:xfrm>
        <a:graphic>
          <a:graphicData uri="http://schemas.openxmlformats.org/drawingml/2006/table">
            <a:tbl>
              <a:tblPr/>
              <a:tblGrid>
                <a:gridCol w="550248"/>
                <a:gridCol w="1732099"/>
                <a:gridCol w="393659"/>
                <a:gridCol w="708586"/>
                <a:gridCol w="1102245"/>
                <a:gridCol w="1181780"/>
                <a:gridCol w="1295400"/>
                <a:gridCol w="1222339"/>
              </a:tblGrid>
              <a:tr h="231775">
                <a:tc gridSpan="8">
                  <a:txBody>
                    <a:bodyPr/>
                    <a:lstStyle/>
                    <a:p>
                      <a:pPr marL="0" marR="0" algn="ctr">
                        <a:spcBef>
                          <a:spcPts val="0"/>
                        </a:spcBef>
                        <a:spcAft>
                          <a:spcPts val="0"/>
                        </a:spcAft>
                      </a:pPr>
                      <a:r>
                        <a:rPr lang="fr-FR" sz="1200" dirty="0">
                          <a:effectLst/>
                          <a:latin typeface="Times New Roman"/>
                          <a:ea typeface="Times New Roman"/>
                        </a:rPr>
                        <a:t>Message Header Segment (MSH)</a:t>
                      </a:r>
                      <a:endParaRPr lang="en-US" sz="1200" dirty="0">
                        <a:effectLst/>
                        <a:latin typeface="Times New Roman"/>
                        <a:ea typeface="Times New Roman"/>
                      </a:endParaRPr>
                    </a:p>
                  </a:txBody>
                  <a:tcPr marL="36830" marR="3683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31775">
                <a:tc>
                  <a:txBody>
                    <a:bodyPr/>
                    <a:lstStyle/>
                    <a:p>
                      <a:pPr marL="0" marR="0" algn="just">
                        <a:spcBef>
                          <a:spcPts val="0"/>
                        </a:spcBef>
                        <a:spcAft>
                          <a:spcPts val="0"/>
                        </a:spcAft>
                      </a:pPr>
                      <a:r>
                        <a:rPr lang="en-US" sz="1200">
                          <a:effectLst/>
                          <a:latin typeface="Times New Roman"/>
                          <a:ea typeface="Times New Roman"/>
                        </a:rPr>
                        <a:t>Seq</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a:effectLst/>
                          <a:latin typeface="Times New Roman"/>
                          <a:ea typeface="Times New Roman"/>
                        </a:rPr>
                        <a:t>Element Name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a:effectLst/>
                          <a:latin typeface="Times New Roman"/>
                          <a:ea typeface="Times New Roman"/>
                        </a:rPr>
                        <a:t>DT</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a:effectLst/>
                          <a:latin typeface="Times New Roman"/>
                          <a:ea typeface="Times New Roman"/>
                        </a:rPr>
                        <a:t>Usage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a:effectLst/>
                          <a:latin typeface="Times New Roman"/>
                          <a:ea typeface="Times New Roman"/>
                        </a:rPr>
                        <a:t>Cardinality</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a:effectLst/>
                          <a:latin typeface="Times New Roman"/>
                          <a:ea typeface="Times New Roman"/>
                        </a:rPr>
                        <a:t>Value Set</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dirty="0" smtClean="0">
                          <a:effectLst/>
                          <a:latin typeface="Times New Roman"/>
                          <a:ea typeface="Times New Roman"/>
                        </a:rPr>
                        <a:t>Binding Strength</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a:effectLst/>
                          <a:latin typeface="Times New Roman"/>
                          <a:ea typeface="Times New Roman"/>
                        </a:rPr>
                        <a:t>Comments</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r>
              <a:tr h="205740">
                <a:tc>
                  <a:txBody>
                    <a:bodyPr/>
                    <a:lstStyle/>
                    <a:p>
                      <a:pPr marL="0" marR="0" algn="just">
                        <a:spcBef>
                          <a:spcPts val="0"/>
                        </a:spcBef>
                        <a:spcAft>
                          <a:spcPts val="0"/>
                        </a:spcAft>
                      </a:pPr>
                      <a:r>
                        <a:rPr lang="en-US" sz="1200">
                          <a:effectLst/>
                          <a:latin typeface="Times New Roman"/>
                          <a:ea typeface="Times New Roman"/>
                        </a:rPr>
                        <a:t>…</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12090">
                <a:tc>
                  <a:txBody>
                    <a:bodyPr/>
                    <a:lstStyle/>
                    <a:p>
                      <a:pPr marL="0" marR="0" algn="just">
                        <a:spcBef>
                          <a:spcPts val="0"/>
                        </a:spcBef>
                        <a:spcAft>
                          <a:spcPts val="0"/>
                        </a:spcAft>
                      </a:pPr>
                      <a:r>
                        <a:rPr lang="en-US" sz="1200">
                          <a:effectLst/>
                          <a:latin typeface="Times New Roman"/>
                          <a:ea typeface="Times New Roman"/>
                        </a:rPr>
                        <a:t>15</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Accept Acknowledgment Type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ID</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R</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[1..1]</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LOI_HL70155_1</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FFF00"/>
                    </a:solidFill>
                  </a:tcPr>
                </a:tc>
                <a:tc>
                  <a:txBody>
                    <a:bodyPr/>
                    <a:lstStyle/>
                    <a:p>
                      <a:pPr marL="0" marR="0" algn="just">
                        <a:spcBef>
                          <a:spcPts val="0"/>
                        </a:spcBef>
                        <a:spcAft>
                          <a:spcPts val="0"/>
                        </a:spcAft>
                      </a:pPr>
                      <a:r>
                        <a:rPr lang="en-US" sz="1200" dirty="0" smtClean="0">
                          <a:effectLst/>
                          <a:latin typeface="Times New Roman"/>
                          <a:ea typeface="Times New Roman"/>
                        </a:rPr>
                        <a:t>Required</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FFF00"/>
                    </a:solidFill>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05740">
                <a:tc>
                  <a:txBody>
                    <a:bodyPr/>
                    <a:lstStyle/>
                    <a:p>
                      <a:pPr marL="0" marR="0" algn="just">
                        <a:spcBef>
                          <a:spcPts val="0"/>
                        </a:spcBef>
                        <a:spcAft>
                          <a:spcPts val="0"/>
                        </a:spcAft>
                      </a:pPr>
                      <a:r>
                        <a:rPr lang="en-US" sz="1200">
                          <a:effectLst/>
                          <a:latin typeface="Times New Roman"/>
                          <a:ea typeface="Times New Roman"/>
                        </a:rPr>
                        <a:t>16</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Application Acknowledgment Type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ID</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R</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[1..1]</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LOI_HL70155_2</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FFF00"/>
                    </a:solidFill>
                  </a:tcPr>
                </a:tc>
                <a:tc>
                  <a:txBody>
                    <a:bodyPr/>
                    <a:lstStyle/>
                    <a:p>
                      <a:pPr marL="0" marR="0" algn="just">
                        <a:spcBef>
                          <a:spcPts val="0"/>
                        </a:spcBef>
                        <a:spcAft>
                          <a:spcPts val="0"/>
                        </a:spcAft>
                      </a:pPr>
                      <a:r>
                        <a:rPr lang="en-US" sz="1200" dirty="0" smtClean="0">
                          <a:effectLst/>
                          <a:latin typeface="Times New Roman"/>
                          <a:ea typeface="Times New Roman"/>
                        </a:rPr>
                        <a:t>Required</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FFF00"/>
                    </a:solidFill>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05740">
                <a:tc>
                  <a:txBody>
                    <a:bodyPr/>
                    <a:lstStyle/>
                    <a:p>
                      <a:pPr marL="0" marR="0" algn="just">
                        <a:spcBef>
                          <a:spcPts val="0"/>
                        </a:spcBef>
                        <a:spcAft>
                          <a:spcPts val="0"/>
                        </a:spcAft>
                      </a:pPr>
                      <a:r>
                        <a:rPr lang="en-US" sz="1200">
                          <a:effectLst/>
                          <a:latin typeface="Times New Roman"/>
                          <a:ea typeface="Times New Roman"/>
                        </a:rPr>
                        <a:t>…</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 </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bl>
          </a:graphicData>
        </a:graphic>
      </p:graphicFrame>
      <p:sp>
        <p:nvSpPr>
          <p:cNvPr id="6" name="TextBox 5"/>
          <p:cNvSpPr txBox="1"/>
          <p:nvPr/>
        </p:nvSpPr>
        <p:spPr>
          <a:xfrm>
            <a:off x="365097" y="685800"/>
            <a:ext cx="8382000"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Two value sets are created drawn from the same code system</a:t>
            </a:r>
          </a:p>
          <a:p>
            <a:pPr marL="285750" indent="-285750">
              <a:buFont typeface="Arial" panose="020B0604020202020204" pitchFamily="34" charset="0"/>
              <a:buChar char="•"/>
            </a:pPr>
            <a:r>
              <a:rPr lang="en-US" sz="1600" dirty="0" smtClean="0"/>
              <a:t>Need to define value set meta data attributes (e.g., here the extensibility is closed)</a:t>
            </a:r>
            <a:endParaRPr lang="en-US" sz="1600" dirty="0"/>
          </a:p>
        </p:txBody>
      </p:sp>
      <p:graphicFrame>
        <p:nvGraphicFramePr>
          <p:cNvPr id="7" name="Content Placeholder 3"/>
          <p:cNvGraphicFramePr>
            <a:graphicFrameLocks/>
          </p:cNvGraphicFramePr>
          <p:nvPr>
            <p:extLst>
              <p:ext uri="{D42A27DB-BD31-4B8C-83A1-F6EECF244321}">
                <p14:modId xmlns:p14="http://schemas.microsoft.com/office/powerpoint/2010/main" val="114969148"/>
              </p:ext>
            </p:extLst>
          </p:nvPr>
        </p:nvGraphicFramePr>
        <p:xfrm>
          <a:off x="345219" y="4648200"/>
          <a:ext cx="8353836" cy="1440180"/>
        </p:xfrm>
        <a:graphic>
          <a:graphicData uri="http://schemas.openxmlformats.org/drawingml/2006/table">
            <a:tbl>
              <a:tblPr firstRow="1" firstCol="1" lastRow="1" lastCol="1" bandRow="1" bandCol="1"/>
              <a:tblGrid>
                <a:gridCol w="779855"/>
                <a:gridCol w="3903356"/>
                <a:gridCol w="610370"/>
                <a:gridCol w="3060255"/>
              </a:tblGrid>
              <a:tr h="240030">
                <a:tc gridSpan="4">
                  <a:txBody>
                    <a:bodyPr/>
                    <a:lstStyle/>
                    <a:p>
                      <a:pPr marL="0" marR="0" algn="ctr">
                        <a:spcBef>
                          <a:spcPts val="0"/>
                        </a:spcBef>
                        <a:spcAft>
                          <a:spcPts val="0"/>
                        </a:spcAft>
                      </a:pPr>
                      <a:r>
                        <a:rPr lang="en-US" sz="1200" dirty="0" smtClean="0">
                          <a:effectLst/>
                          <a:latin typeface="Times New Roman"/>
                          <a:ea typeface="Times New Roman"/>
                        </a:rPr>
                        <a:t>LOI_HL70155_</a:t>
                      </a:r>
                      <a:r>
                        <a:rPr lang="en-US" sz="1200" dirty="0" smtClean="0">
                          <a:solidFill>
                            <a:srgbClr val="FF0000"/>
                          </a:solidFill>
                          <a:effectLst/>
                          <a:latin typeface="Times New Roman"/>
                          <a:ea typeface="Times New Roman"/>
                        </a:rPr>
                        <a:t>2</a:t>
                      </a:r>
                      <a:r>
                        <a:rPr lang="en-US" sz="1200" dirty="0" smtClean="0">
                          <a:effectLst/>
                          <a:latin typeface="Times New Roman"/>
                          <a:ea typeface="Times New Roman"/>
                        </a:rPr>
                        <a:t> – </a:t>
                      </a:r>
                      <a:r>
                        <a:rPr lang="en-US" sz="1200" kern="1200" dirty="0" smtClean="0">
                          <a:solidFill>
                            <a:srgbClr val="FF0000"/>
                          </a:solidFill>
                          <a:effectLst/>
                          <a:latin typeface="Times New Roman"/>
                          <a:ea typeface="Times New Roman"/>
                          <a:cs typeface="+mn-cs"/>
                        </a:rPr>
                        <a:t>Application</a:t>
                      </a:r>
                      <a:r>
                        <a:rPr lang="en-US" sz="1200" baseline="0" dirty="0" smtClean="0">
                          <a:effectLst/>
                          <a:latin typeface="Times New Roman"/>
                          <a:ea typeface="Times New Roman"/>
                        </a:rPr>
                        <a:t> </a:t>
                      </a:r>
                      <a:r>
                        <a:rPr lang="en-US" sz="1200" dirty="0" smtClean="0">
                          <a:effectLst/>
                          <a:latin typeface="Times New Roman"/>
                          <a:ea typeface="Times New Roman"/>
                        </a:rPr>
                        <a:t>Acknowledgment </a:t>
                      </a:r>
                      <a:r>
                        <a:rPr lang="en-US" sz="1200" dirty="0">
                          <a:solidFill>
                            <a:srgbClr val="FF0000"/>
                          </a:solidFill>
                          <a:effectLst/>
                          <a:latin typeface="Times New Roman"/>
                          <a:ea typeface="Times New Roman"/>
                        </a:rPr>
                        <a:t>Value Set</a:t>
                      </a:r>
                    </a:p>
                  </a:txBody>
                  <a:tcPr marL="45450" marR="4545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40030">
                <a:tc>
                  <a:txBody>
                    <a:bodyPr/>
                    <a:lstStyle/>
                    <a:p>
                      <a:pPr marL="0" marR="0" algn="just">
                        <a:spcBef>
                          <a:spcPts val="0"/>
                        </a:spcBef>
                        <a:spcAft>
                          <a:spcPts val="0"/>
                        </a:spcAft>
                      </a:pPr>
                      <a:r>
                        <a:rPr lang="en-US" sz="1200">
                          <a:effectLst/>
                          <a:latin typeface="Times New Roman"/>
                          <a:ea typeface="Times New Roman"/>
                        </a:rPr>
                        <a:t>Value</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dirty="0">
                          <a:effectLst/>
                          <a:latin typeface="Times New Roman"/>
                          <a:ea typeface="Times New Roman"/>
                        </a:rPr>
                        <a:t>Description</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a:effectLst/>
                          <a:latin typeface="Times New Roman"/>
                          <a:ea typeface="Times New Roman"/>
                        </a:rPr>
                        <a:t>Usage</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dirty="0">
                          <a:effectLst/>
                          <a:latin typeface="Times New Roman"/>
                          <a:ea typeface="Times New Roman"/>
                        </a:rPr>
                        <a:t>Comment</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r>
              <a:tr h="240030">
                <a:tc>
                  <a:txBody>
                    <a:bodyPr/>
                    <a:lstStyle/>
                    <a:p>
                      <a:pPr marL="0" marR="0" algn="just">
                        <a:spcBef>
                          <a:spcPts val="0"/>
                        </a:spcBef>
                        <a:spcAft>
                          <a:spcPts val="0"/>
                        </a:spcAft>
                      </a:pPr>
                      <a:r>
                        <a:rPr lang="en-US" sz="1200">
                          <a:effectLst/>
                          <a:latin typeface="Times New Roman"/>
                          <a:ea typeface="Times New Roman"/>
                        </a:rPr>
                        <a:t>AL</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Always</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E</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40030">
                <a:tc>
                  <a:txBody>
                    <a:bodyPr/>
                    <a:lstStyle/>
                    <a:p>
                      <a:pPr marL="0" marR="0" algn="just">
                        <a:spcBef>
                          <a:spcPts val="0"/>
                        </a:spcBef>
                        <a:spcAft>
                          <a:spcPts val="0"/>
                        </a:spcAft>
                      </a:pPr>
                      <a:r>
                        <a:rPr lang="en-US" sz="1200">
                          <a:effectLst/>
                          <a:latin typeface="Times New Roman"/>
                          <a:ea typeface="Times New Roman"/>
                        </a:rPr>
                        <a:t>ER</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Error/reject conditions</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E</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 </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40030">
                <a:tc>
                  <a:txBody>
                    <a:bodyPr/>
                    <a:lstStyle/>
                    <a:p>
                      <a:pPr marL="0" marR="0" algn="just">
                        <a:spcBef>
                          <a:spcPts val="0"/>
                        </a:spcBef>
                        <a:spcAft>
                          <a:spcPts val="0"/>
                        </a:spcAft>
                      </a:pPr>
                      <a:r>
                        <a:rPr lang="en-US" sz="1200">
                          <a:effectLst/>
                          <a:latin typeface="Times New Roman"/>
                          <a:ea typeface="Times New Roman"/>
                        </a:rPr>
                        <a:t>NE</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Never</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R</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a:ea typeface="Times New Roman"/>
                        </a:rPr>
                        <a:t> </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40030">
                <a:tc>
                  <a:txBody>
                    <a:bodyPr/>
                    <a:lstStyle/>
                    <a:p>
                      <a:pPr marL="0" marR="0" algn="just">
                        <a:spcBef>
                          <a:spcPts val="0"/>
                        </a:spcBef>
                        <a:spcAft>
                          <a:spcPts val="0"/>
                        </a:spcAft>
                      </a:pPr>
                      <a:r>
                        <a:rPr lang="en-US" sz="1200">
                          <a:effectLst/>
                          <a:latin typeface="Times New Roman"/>
                          <a:ea typeface="Times New Roman"/>
                        </a:rPr>
                        <a:t>SU</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Successful completion only</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P</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a:ea typeface="Times New Roman"/>
                        </a:rPr>
                        <a:t> </a:t>
                      </a:r>
                    </a:p>
                  </a:txBody>
                  <a:tcPr marL="45450" marR="45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959324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Using Multiple Code Systems</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427851641"/>
              </p:ext>
            </p:extLst>
          </p:nvPr>
        </p:nvGraphicFramePr>
        <p:xfrm>
          <a:off x="457200" y="2895600"/>
          <a:ext cx="8251513" cy="2994660"/>
        </p:xfrm>
        <a:graphic>
          <a:graphicData uri="http://schemas.openxmlformats.org/drawingml/2006/table">
            <a:tbl>
              <a:tblPr firstRow="1" firstCol="1" lastRow="1" lastCol="1" bandRow="1" bandCol="1"/>
              <a:tblGrid>
                <a:gridCol w="808648"/>
                <a:gridCol w="3839552"/>
                <a:gridCol w="1295400"/>
                <a:gridCol w="2307913"/>
              </a:tblGrid>
              <a:tr h="316230">
                <a:tc gridSpan="4">
                  <a:txBody>
                    <a:bodyPr/>
                    <a:lstStyle/>
                    <a:p>
                      <a:pPr marL="0" marR="0" algn="ctr">
                        <a:spcBef>
                          <a:spcPts val="0"/>
                        </a:spcBef>
                        <a:spcAft>
                          <a:spcPts val="0"/>
                        </a:spcAft>
                      </a:pPr>
                      <a:r>
                        <a:rPr lang="en-US" sz="1600" dirty="0" smtClean="0"/>
                        <a:t>Observation Identifier (Syndromic Surveillance)</a:t>
                      </a:r>
                      <a:endParaRPr lang="en-US" sz="1600" b="1" dirty="0">
                        <a:effectLst/>
                        <a:latin typeface="Times New Roman"/>
                        <a:ea typeface="Times New Roman"/>
                      </a:endParaRPr>
                    </a:p>
                  </a:txBody>
                  <a:tcPr marL="36830" marR="3683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40030">
                <a:tc>
                  <a:txBody>
                    <a:bodyPr/>
                    <a:lstStyle/>
                    <a:p>
                      <a:pPr marL="0" marR="0" algn="just">
                        <a:spcBef>
                          <a:spcPts val="0"/>
                        </a:spcBef>
                        <a:spcAft>
                          <a:spcPts val="0"/>
                        </a:spcAft>
                      </a:pPr>
                      <a:r>
                        <a:rPr lang="en-US" sz="1200">
                          <a:effectLst/>
                          <a:latin typeface="Times New Roman"/>
                          <a:ea typeface="Times New Roman"/>
                        </a:rPr>
                        <a:t>Value</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a:effectLst/>
                          <a:latin typeface="Times New Roman"/>
                          <a:ea typeface="Times New Roman"/>
                        </a:rPr>
                        <a:t>Description</a:t>
                      </a: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dirty="0" smtClean="0">
                          <a:solidFill>
                            <a:schemeClr val="tx1"/>
                          </a:solidFill>
                          <a:effectLst/>
                          <a:latin typeface="Times New Roman"/>
                          <a:ea typeface="Times New Roman"/>
                        </a:rPr>
                        <a:t>Code</a:t>
                      </a:r>
                      <a:r>
                        <a:rPr lang="en-US" sz="1200" baseline="0" dirty="0" smtClean="0">
                          <a:solidFill>
                            <a:schemeClr val="tx1"/>
                          </a:solidFill>
                          <a:effectLst/>
                          <a:latin typeface="Times New Roman"/>
                          <a:ea typeface="Times New Roman"/>
                        </a:rPr>
                        <a:t> System</a:t>
                      </a:r>
                      <a:endParaRPr lang="en-US" sz="1200" dirty="0">
                        <a:solidFill>
                          <a:srgbClr val="FF0000"/>
                        </a:solidFill>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lgn="just">
                        <a:spcBef>
                          <a:spcPts val="0"/>
                        </a:spcBef>
                        <a:spcAft>
                          <a:spcPts val="0"/>
                        </a:spcAft>
                      </a:pPr>
                      <a:r>
                        <a:rPr lang="en-US" sz="1200" dirty="0" smtClean="0">
                          <a:effectLst/>
                          <a:latin typeface="Times New Roman"/>
                          <a:ea typeface="Times New Roman"/>
                        </a:rPr>
                        <a:t>Comments</a:t>
                      </a:r>
                      <a:endParaRPr lang="en-US" sz="1200" dirty="0">
                        <a:effectLst/>
                        <a:latin typeface="Times New Roman"/>
                        <a:ea typeface="Times New Roman"/>
                      </a:endParaRPr>
                    </a:p>
                  </a:txBody>
                  <a:tcPr marL="36830" marR="3683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r>
              <a:tr h="240030">
                <a:tc>
                  <a:txBody>
                    <a:bodyPr/>
                    <a:lstStyle/>
                    <a:p>
                      <a:r>
                        <a:rPr lang="en-US" sz="1000" dirty="0">
                          <a:effectLst/>
                        </a:rPr>
                        <a:t>11289-6</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r>
                        <a:rPr lang="en-US" sz="1000" dirty="0">
                          <a:effectLst/>
                        </a:rPr>
                        <a:t>Body </a:t>
                      </a:r>
                      <a:r>
                        <a:rPr lang="en-US" sz="1000" dirty="0" err="1">
                          <a:effectLst/>
                        </a:rPr>
                        <a:t>temperature:Temp:Enctrfrst:Patient:Qn</a:t>
                      </a:r>
                      <a:r>
                        <a:rPr lang="en-US" sz="1000" dirty="0">
                          <a:effectLst/>
                        </a:rPr>
                        <a:t>:</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r>
                        <a:rPr lang="en-US" sz="1000">
                          <a:effectLst/>
                        </a:rPr>
                        <a:t>LN</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endParaRPr lang="en-US" sz="1000" dirty="0">
                        <a:effectLst/>
                      </a:endParaRP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40030">
                <a:tc>
                  <a:txBody>
                    <a:bodyPr/>
                    <a:lstStyle/>
                    <a:p>
                      <a:r>
                        <a:rPr lang="en-US" sz="1000">
                          <a:effectLst/>
                        </a:rPr>
                        <a:t>11368-8</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r>
                        <a:rPr lang="en-US" sz="1000" dirty="0">
                          <a:effectLst/>
                        </a:rPr>
                        <a:t>Illness or injury onset date and </a:t>
                      </a:r>
                      <a:r>
                        <a:rPr lang="en-US" sz="1000" dirty="0" err="1">
                          <a:effectLst/>
                        </a:rPr>
                        <a:t>time:TmStp:Pt:Patient:Qn</a:t>
                      </a:r>
                      <a:r>
                        <a:rPr lang="en-US" sz="1000" dirty="0">
                          <a:effectLst/>
                        </a:rPr>
                        <a:t>:</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r>
                        <a:rPr lang="en-US" sz="1000">
                          <a:effectLst/>
                        </a:rPr>
                        <a:t>LN</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endParaRPr lang="en-US" sz="1000" dirty="0">
                        <a:effectLst/>
                      </a:endParaRP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40030">
                <a:tc>
                  <a:txBody>
                    <a:bodyPr/>
                    <a:lstStyle/>
                    <a:p>
                      <a:r>
                        <a:rPr lang="en-US" sz="1000">
                          <a:effectLst/>
                        </a:rPr>
                        <a:t>21612-7</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r>
                        <a:rPr lang="en-US" sz="1000" dirty="0">
                          <a:effectLst/>
                        </a:rPr>
                        <a:t>Age Time Patient Reported</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r>
                        <a:rPr lang="en-US" sz="1000">
                          <a:effectLst/>
                        </a:rPr>
                        <a:t>LN</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endParaRPr lang="en-US" sz="1000" dirty="0">
                        <a:effectLst/>
                      </a:endParaRP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40030">
                <a:tc>
                  <a:txBody>
                    <a:bodyPr/>
                    <a:lstStyle/>
                    <a:p>
                      <a:r>
                        <a:rPr lang="en-US" sz="1000">
                          <a:effectLst/>
                        </a:rPr>
                        <a:t>44833-2</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r>
                        <a:rPr lang="en-US" sz="1000" dirty="0" err="1">
                          <a:effectLst/>
                        </a:rPr>
                        <a:t>Diagnosis.preliminary:Imp:Pt:Patient:Nom</a:t>
                      </a:r>
                      <a:r>
                        <a:rPr lang="en-US" sz="1000" dirty="0">
                          <a:effectLst/>
                        </a:rPr>
                        <a:t>:</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r>
                        <a:rPr lang="en-US" sz="1000">
                          <a:effectLst/>
                        </a:rPr>
                        <a:t>LN</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endParaRPr lang="en-US" sz="1000" dirty="0">
                        <a:effectLst/>
                      </a:endParaRP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40030">
                <a:tc>
                  <a:txBody>
                    <a:bodyPr/>
                    <a:lstStyle/>
                    <a:p>
                      <a:r>
                        <a:rPr lang="en-US" sz="1000">
                          <a:effectLst/>
                        </a:rPr>
                        <a:t>54094-8</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r>
                        <a:rPr lang="en-US" sz="1000" dirty="0">
                          <a:effectLst/>
                        </a:rPr>
                        <a:t>Triage </a:t>
                      </a:r>
                      <a:r>
                        <a:rPr lang="en-US" sz="1000" dirty="0" err="1">
                          <a:effectLst/>
                        </a:rPr>
                        <a:t>note:Find:Pt:Emergency</a:t>
                      </a:r>
                      <a:r>
                        <a:rPr lang="en-US" sz="1000" dirty="0">
                          <a:effectLst/>
                        </a:rPr>
                        <a:t> </a:t>
                      </a:r>
                      <a:r>
                        <a:rPr lang="en-US" sz="1000" dirty="0" err="1">
                          <a:effectLst/>
                        </a:rPr>
                        <a:t>department:Doc</a:t>
                      </a:r>
                      <a:r>
                        <a:rPr lang="en-US" sz="1000" dirty="0">
                          <a:effectLst/>
                        </a:rPr>
                        <a:t>:</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r>
                        <a:rPr lang="en-US" sz="1000">
                          <a:effectLst/>
                        </a:rPr>
                        <a:t>LN</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endParaRPr lang="en-US" sz="1000" dirty="0">
                        <a:effectLst/>
                      </a:endParaRP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40030">
                <a:tc>
                  <a:txBody>
                    <a:bodyPr/>
                    <a:lstStyle/>
                    <a:p>
                      <a:r>
                        <a:rPr lang="en-US" sz="1000">
                          <a:effectLst/>
                        </a:rPr>
                        <a:t>59408-5</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r>
                        <a:rPr lang="en-US" sz="1000" dirty="0">
                          <a:effectLst/>
                        </a:rPr>
                        <a:t>Oxygen </a:t>
                      </a:r>
                      <a:r>
                        <a:rPr lang="en-US" sz="1000" dirty="0" err="1">
                          <a:effectLst/>
                        </a:rPr>
                        <a:t>saturation:MFr:Pt:BldA:Qn:Pulse</a:t>
                      </a:r>
                      <a:r>
                        <a:rPr lang="en-US" sz="1000" dirty="0">
                          <a:effectLst/>
                        </a:rPr>
                        <a:t> </a:t>
                      </a:r>
                      <a:r>
                        <a:rPr lang="en-US" sz="1000" dirty="0" err="1">
                          <a:effectLst/>
                        </a:rPr>
                        <a:t>oximetry</a:t>
                      </a:r>
                      <a:endParaRPr lang="en-US" sz="1000" dirty="0">
                        <a:effectLst/>
                      </a:endParaRP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r>
                        <a:rPr lang="en-US" sz="1000">
                          <a:effectLst/>
                        </a:rPr>
                        <a:t>LN</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endParaRPr lang="en-US" sz="1000" dirty="0">
                        <a:effectLst/>
                      </a:endParaRP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40030">
                <a:tc>
                  <a:txBody>
                    <a:bodyPr/>
                    <a:lstStyle/>
                    <a:p>
                      <a:r>
                        <a:rPr lang="en-US" sz="1000">
                          <a:effectLst/>
                        </a:rPr>
                        <a:t>8661-1</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r>
                        <a:rPr lang="en-US" sz="1000">
                          <a:effectLst/>
                        </a:rPr>
                        <a:t>Chief complaint:Find:Pt:Patient:Nom:Reported</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r>
                        <a:rPr lang="en-US" sz="1000" dirty="0">
                          <a:effectLst/>
                        </a:rPr>
                        <a:t>LN</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endParaRPr lang="en-US" sz="1000" dirty="0">
                        <a:effectLst/>
                      </a:endParaRP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40030">
                <a:tc>
                  <a:txBody>
                    <a:bodyPr/>
                    <a:lstStyle/>
                    <a:p>
                      <a:r>
                        <a:rPr lang="en-US" sz="1000">
                          <a:effectLst/>
                        </a:rPr>
                        <a:t>SS001</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r>
                        <a:rPr lang="en-US" sz="1000" dirty="0">
                          <a:effectLst/>
                        </a:rPr>
                        <a:t>Treating Facility Identifier</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r>
                        <a:rPr lang="en-US" sz="1000" dirty="0">
                          <a:effectLst/>
                        </a:rPr>
                        <a:t>PHINQUESTION</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endParaRPr lang="en-US" sz="1000" dirty="0">
                        <a:effectLst/>
                      </a:endParaRP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40030">
                <a:tc>
                  <a:txBody>
                    <a:bodyPr/>
                    <a:lstStyle/>
                    <a:p>
                      <a:r>
                        <a:rPr lang="en-US" sz="1000">
                          <a:effectLst/>
                        </a:rPr>
                        <a:t>SS002</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r>
                        <a:rPr lang="en-US" sz="1000">
                          <a:effectLst/>
                        </a:rPr>
                        <a:t>Treating Facility Location</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r>
                        <a:rPr lang="en-US" sz="1000" dirty="0">
                          <a:effectLst/>
                        </a:rPr>
                        <a:t>PHINQUESTION</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endParaRPr lang="en-US" sz="1000" dirty="0">
                        <a:effectLst/>
                      </a:endParaRP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240030">
                <a:tc>
                  <a:txBody>
                    <a:bodyPr/>
                    <a:lstStyle/>
                    <a:p>
                      <a:r>
                        <a:rPr lang="en-US" sz="1000" dirty="0">
                          <a:effectLst/>
                        </a:rPr>
                        <a:t>SS003</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r>
                        <a:rPr lang="en-US" sz="1000" dirty="0">
                          <a:effectLst/>
                        </a:rPr>
                        <a:t>Facility / Visit Type</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r>
                        <a:rPr lang="en-US" sz="1000" dirty="0">
                          <a:effectLst/>
                        </a:rPr>
                        <a:t>PHINQUESTION</a:t>
                      </a: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endParaRPr lang="en-US" sz="1000" dirty="0">
                        <a:effectLst/>
                      </a:endParaRPr>
                    </a:p>
                  </a:txBody>
                  <a:tcPr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bl>
          </a:graphicData>
        </a:graphic>
      </p:graphicFrame>
      <p:graphicFrame>
        <p:nvGraphicFramePr>
          <p:cNvPr id="10" name="Content Placeholder 3"/>
          <p:cNvGraphicFramePr>
            <a:graphicFrameLocks/>
          </p:cNvGraphicFramePr>
          <p:nvPr>
            <p:extLst>
              <p:ext uri="{D42A27DB-BD31-4B8C-83A1-F6EECF244321}">
                <p14:modId xmlns:p14="http://schemas.microsoft.com/office/powerpoint/2010/main" val="2695908346"/>
              </p:ext>
            </p:extLst>
          </p:nvPr>
        </p:nvGraphicFramePr>
        <p:xfrm>
          <a:off x="609600" y="1066800"/>
          <a:ext cx="7391400" cy="1370330"/>
        </p:xfrm>
        <a:graphic>
          <a:graphicData uri="http://schemas.openxmlformats.org/drawingml/2006/table">
            <a:tbl>
              <a:tblPr firstRow="1" firstCol="1" bandRow="1">
                <a:tableStyleId>{00A15C55-8517-42AA-B614-E9B94910E393}</a:tableStyleId>
              </a:tblPr>
              <a:tblGrid>
                <a:gridCol w="1447800"/>
                <a:gridCol w="2288512"/>
                <a:gridCol w="1786932"/>
                <a:gridCol w="1868156"/>
              </a:tblGrid>
              <a:tr h="0">
                <a:tc>
                  <a:txBody>
                    <a:bodyPr/>
                    <a:lstStyle/>
                    <a:p>
                      <a:pPr marL="0" marR="0" algn="just">
                        <a:spcBef>
                          <a:spcPts val="0"/>
                        </a:spcBef>
                        <a:spcAft>
                          <a:spcPts val="0"/>
                        </a:spcAft>
                      </a:pPr>
                      <a:r>
                        <a:rPr lang="en-US" sz="1200" dirty="0">
                          <a:effectLst/>
                        </a:rPr>
                        <a:t>Attribute</a:t>
                      </a:r>
                      <a:endParaRPr lang="en-US" sz="1200" dirty="0">
                        <a:effectLst/>
                        <a:latin typeface="Times New Roman"/>
                        <a:ea typeface="Times New Roman"/>
                      </a:endParaRPr>
                    </a:p>
                  </a:txBody>
                  <a:tcPr marL="73025" marR="73025" marT="0" marB="0" anchor="ctr"/>
                </a:tc>
                <a:tc>
                  <a:txBody>
                    <a:bodyPr/>
                    <a:lstStyle/>
                    <a:p>
                      <a:pPr marL="0" marR="0" algn="just">
                        <a:spcBef>
                          <a:spcPts val="0"/>
                        </a:spcBef>
                        <a:spcAft>
                          <a:spcPts val="0"/>
                        </a:spcAft>
                      </a:pPr>
                      <a:r>
                        <a:rPr lang="en-US" sz="1200" dirty="0">
                          <a:effectLst/>
                        </a:rPr>
                        <a:t>Value</a:t>
                      </a:r>
                      <a:endParaRPr lang="en-US" sz="1200" dirty="0">
                        <a:effectLst/>
                        <a:latin typeface="Times New Roman"/>
                        <a:ea typeface="Times New Roman"/>
                      </a:endParaRPr>
                    </a:p>
                  </a:txBody>
                  <a:tcPr marL="73025" marR="73025" marT="0" marB="0" anchor="ctr"/>
                </a:tc>
                <a:tc>
                  <a:txBody>
                    <a:bodyPr/>
                    <a:lstStyle/>
                    <a:p>
                      <a:pPr marL="0" marR="0" algn="just">
                        <a:spcBef>
                          <a:spcPts val="0"/>
                        </a:spcBef>
                        <a:spcAft>
                          <a:spcPts val="0"/>
                        </a:spcAft>
                      </a:pPr>
                      <a:r>
                        <a:rPr lang="en-US" sz="1200" dirty="0">
                          <a:effectLst/>
                        </a:rPr>
                        <a:t>Attribute</a:t>
                      </a:r>
                      <a:endParaRPr lang="en-US" sz="1200" dirty="0">
                        <a:effectLst/>
                        <a:latin typeface="Times New Roman"/>
                        <a:ea typeface="Times New Roman"/>
                      </a:endParaRPr>
                    </a:p>
                  </a:txBody>
                  <a:tcPr marL="73025" marR="73025" marT="0" marB="0" anchor="ctr"/>
                </a:tc>
                <a:tc>
                  <a:txBody>
                    <a:bodyPr/>
                    <a:lstStyle/>
                    <a:p>
                      <a:pPr marL="0" marR="0" algn="just">
                        <a:spcBef>
                          <a:spcPts val="0"/>
                        </a:spcBef>
                        <a:spcAft>
                          <a:spcPts val="0"/>
                        </a:spcAft>
                      </a:pPr>
                      <a:r>
                        <a:rPr lang="en-US" sz="1200" dirty="0">
                          <a:effectLst/>
                        </a:rPr>
                        <a:t>Value</a:t>
                      </a:r>
                      <a:endParaRPr lang="en-US" sz="1200" dirty="0">
                        <a:effectLst/>
                        <a:latin typeface="Times New Roman"/>
                        <a:ea typeface="Times New Roman"/>
                      </a:endParaRPr>
                    </a:p>
                  </a:txBody>
                  <a:tcPr marL="73025" marR="73025" marT="0" marB="0" anchor="ctr"/>
                </a:tc>
              </a:tr>
              <a:tr h="0">
                <a:tc>
                  <a:txBody>
                    <a:bodyPr/>
                    <a:lstStyle/>
                    <a:p>
                      <a:pPr marL="0" marR="0" algn="just">
                        <a:spcBef>
                          <a:spcPts val="0"/>
                        </a:spcBef>
                        <a:spcAft>
                          <a:spcPts val="0"/>
                        </a:spcAft>
                      </a:pPr>
                      <a:r>
                        <a:rPr lang="en-US" sz="1200">
                          <a:effectLst/>
                        </a:rPr>
                        <a:t>ID:</a:t>
                      </a:r>
                      <a:endParaRPr lang="en-US" sz="1200">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effectLst/>
                          <a:latin typeface="+mn-lt"/>
                          <a:ea typeface="+mn-ea"/>
                        </a:rPr>
                        <a:t>2.16.840.1.114222.4.11.3589</a:t>
                      </a:r>
                      <a:endParaRPr lang="en-US" sz="1200" b="1" dirty="0">
                        <a:effectLst/>
                        <a:latin typeface="Times New Roman"/>
                        <a:ea typeface="Times New Roman"/>
                      </a:endParaRPr>
                    </a:p>
                  </a:txBody>
                  <a:tcPr marL="73025" marR="73025" marT="27305" marB="27305" anchor="ctr"/>
                </a:tc>
                <a:tc>
                  <a:txBody>
                    <a:bodyPr/>
                    <a:lstStyle/>
                    <a:p>
                      <a:pPr marL="0" marR="0" algn="just">
                        <a:spcBef>
                          <a:spcPts val="0"/>
                        </a:spcBef>
                        <a:spcAft>
                          <a:spcPts val="0"/>
                        </a:spcAft>
                      </a:pPr>
                      <a:r>
                        <a:rPr lang="en-US" sz="1200" b="1" dirty="0">
                          <a:solidFill>
                            <a:schemeClr val="bg1"/>
                          </a:solidFill>
                          <a:effectLst/>
                        </a:rPr>
                        <a:t>Base ID:</a:t>
                      </a:r>
                      <a:endParaRPr lang="en-US" sz="1200" b="1" dirty="0">
                        <a:solidFill>
                          <a:schemeClr val="bg1"/>
                        </a:solidFill>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endParaRPr lang="en-US" sz="1200" b="1" dirty="0">
                        <a:effectLst/>
                        <a:latin typeface="Times New Roman"/>
                        <a:ea typeface="Times New Roman"/>
                      </a:endParaRPr>
                    </a:p>
                  </a:txBody>
                  <a:tcPr marL="73025" marR="73025" marT="27305" marB="27305" anchor="ctr"/>
                </a:tc>
              </a:tr>
              <a:tr h="0">
                <a:tc>
                  <a:txBody>
                    <a:bodyPr/>
                    <a:lstStyle/>
                    <a:p>
                      <a:pPr marL="0" marR="0" algn="just">
                        <a:spcBef>
                          <a:spcPts val="0"/>
                        </a:spcBef>
                        <a:spcAft>
                          <a:spcPts val="0"/>
                        </a:spcAft>
                      </a:pPr>
                      <a:r>
                        <a:rPr lang="en-US" sz="1200">
                          <a:effectLst/>
                        </a:rPr>
                        <a:t>Name:</a:t>
                      </a:r>
                      <a:endParaRPr lang="en-US" sz="1200">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effectLst/>
                        </a:rPr>
                        <a:t>Observation</a:t>
                      </a:r>
                      <a:r>
                        <a:rPr lang="en-US" sz="1200" b="1" baseline="0" dirty="0" smtClean="0">
                          <a:effectLst/>
                        </a:rPr>
                        <a:t> </a:t>
                      </a:r>
                      <a:r>
                        <a:rPr lang="en-US" sz="1200" b="1" dirty="0" smtClean="0">
                          <a:effectLst/>
                        </a:rPr>
                        <a:t>Identifier (SS)</a:t>
                      </a:r>
                    </a:p>
                  </a:txBody>
                  <a:tcPr marL="73025" marR="73025" marT="27305" marB="27305" anchor="ctr"/>
                </a:tc>
                <a:tc>
                  <a:txBody>
                    <a:bodyPr/>
                    <a:lstStyle/>
                    <a:p>
                      <a:pPr marL="0" marR="0" algn="just">
                        <a:spcBef>
                          <a:spcPts val="0"/>
                        </a:spcBef>
                        <a:spcAft>
                          <a:spcPts val="0"/>
                        </a:spcAft>
                      </a:pPr>
                      <a:r>
                        <a:rPr lang="en-US" sz="1200" b="1" dirty="0">
                          <a:solidFill>
                            <a:schemeClr val="bg1"/>
                          </a:solidFill>
                          <a:effectLst/>
                        </a:rPr>
                        <a:t>Base Name:</a:t>
                      </a:r>
                      <a:endParaRPr lang="en-US" sz="1200" b="1" dirty="0">
                        <a:solidFill>
                          <a:schemeClr val="bg1"/>
                        </a:solidFill>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effectLst/>
                        </a:rPr>
                        <a:t>Observation</a:t>
                      </a:r>
                      <a:r>
                        <a:rPr lang="en-US" sz="1200" b="1" baseline="0" dirty="0" smtClean="0">
                          <a:effectLst/>
                        </a:rPr>
                        <a:t> </a:t>
                      </a:r>
                      <a:r>
                        <a:rPr lang="en-US" sz="1200" b="1" dirty="0" smtClean="0">
                          <a:effectLst/>
                        </a:rPr>
                        <a:t>Identifier </a:t>
                      </a:r>
                      <a:endParaRPr lang="en-US" sz="1200" b="1" dirty="0">
                        <a:effectLst/>
                        <a:latin typeface="Times New Roman"/>
                        <a:ea typeface="Times New Roman"/>
                      </a:endParaRPr>
                    </a:p>
                  </a:txBody>
                  <a:tcPr marL="73025" marR="73025" marT="27305" marB="27305" anchor="ctr"/>
                </a:tc>
              </a:tr>
              <a:tr h="0">
                <a:tc>
                  <a:txBody>
                    <a:bodyPr/>
                    <a:lstStyle/>
                    <a:p>
                      <a:pPr marL="0" marR="0" algn="just">
                        <a:spcBef>
                          <a:spcPts val="0"/>
                        </a:spcBef>
                        <a:spcAft>
                          <a:spcPts val="0"/>
                        </a:spcAft>
                      </a:pPr>
                      <a:r>
                        <a:rPr lang="en-US" sz="1200" dirty="0">
                          <a:effectLst/>
                        </a:rPr>
                        <a:t>Version:</a:t>
                      </a:r>
                      <a:endParaRPr lang="en-US" sz="1200" dirty="0">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effectLst/>
                        </a:rPr>
                        <a:t>1.0</a:t>
                      </a:r>
                      <a:endParaRPr lang="en-US" sz="1200" b="1" dirty="0">
                        <a:effectLst/>
                        <a:latin typeface="Times New Roman"/>
                        <a:ea typeface="Times New Roman"/>
                      </a:endParaRPr>
                    </a:p>
                  </a:txBody>
                  <a:tcPr marL="73025" marR="73025" marT="27305" marB="27305" anchor="ctr"/>
                </a:tc>
                <a:tc>
                  <a:txBody>
                    <a:bodyPr/>
                    <a:lstStyle/>
                    <a:p>
                      <a:pPr marL="0" marR="0" algn="just">
                        <a:spcBef>
                          <a:spcPts val="0"/>
                        </a:spcBef>
                        <a:spcAft>
                          <a:spcPts val="0"/>
                        </a:spcAft>
                      </a:pPr>
                      <a:r>
                        <a:rPr lang="en-US" sz="1200" b="1" dirty="0" smtClean="0">
                          <a:solidFill>
                            <a:schemeClr val="bg1"/>
                          </a:solidFill>
                          <a:effectLst/>
                        </a:rPr>
                        <a:t>Code</a:t>
                      </a:r>
                      <a:r>
                        <a:rPr lang="en-US" sz="1200" b="1" baseline="0" dirty="0" smtClean="0">
                          <a:solidFill>
                            <a:schemeClr val="bg1"/>
                          </a:solidFill>
                          <a:effectLst/>
                        </a:rPr>
                        <a:t> System</a:t>
                      </a:r>
                      <a:r>
                        <a:rPr lang="en-US" sz="1200" b="1" dirty="0" smtClean="0">
                          <a:solidFill>
                            <a:schemeClr val="bg1"/>
                          </a:solidFill>
                          <a:effectLst/>
                        </a:rPr>
                        <a:t>:</a:t>
                      </a:r>
                      <a:endParaRPr lang="en-US" sz="1200" b="1" dirty="0">
                        <a:solidFill>
                          <a:schemeClr val="bg1"/>
                        </a:solidFill>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effectLst/>
                          <a:latin typeface="+mn-lt"/>
                          <a:ea typeface="+mn-ea"/>
                        </a:rPr>
                        <a:t>LN</a:t>
                      </a:r>
                      <a:r>
                        <a:rPr lang="en-US" sz="1200" b="1" baseline="0" dirty="0" smtClean="0">
                          <a:effectLst/>
                          <a:latin typeface="+mn-lt"/>
                          <a:ea typeface="+mn-ea"/>
                        </a:rPr>
                        <a:t>; PHINQUESTION</a:t>
                      </a:r>
                      <a:endParaRPr lang="en-US" sz="1200" b="1" dirty="0">
                        <a:effectLst/>
                        <a:latin typeface="Times New Roman"/>
                        <a:ea typeface="Times New Roman"/>
                      </a:endParaRPr>
                    </a:p>
                  </a:txBody>
                  <a:tcPr marL="73025" marR="73025" marT="27305" marB="27305" anchor="ctr"/>
                </a:tc>
              </a:tr>
              <a:tr h="0">
                <a:tc>
                  <a:txBody>
                    <a:bodyPr/>
                    <a:lstStyle/>
                    <a:p>
                      <a:pPr marL="0" marR="0" algn="just">
                        <a:spcBef>
                          <a:spcPts val="0"/>
                        </a:spcBef>
                        <a:spcAft>
                          <a:spcPts val="0"/>
                        </a:spcAft>
                      </a:pPr>
                      <a:r>
                        <a:rPr lang="en-US" sz="1200" dirty="0">
                          <a:effectLst/>
                        </a:rPr>
                        <a:t>Value Set Type:</a:t>
                      </a:r>
                      <a:endParaRPr lang="en-US" sz="1200" dirty="0">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effectLst/>
                          <a:latin typeface="+mn-lt"/>
                          <a:ea typeface="+mn-ea"/>
                        </a:rPr>
                        <a:t>External</a:t>
                      </a:r>
                      <a:endParaRPr lang="en-US" sz="1200" b="1" dirty="0">
                        <a:effectLst/>
                        <a:latin typeface="Times New Roman"/>
                        <a:ea typeface="Times New Roman"/>
                      </a:endParaRPr>
                    </a:p>
                  </a:txBody>
                  <a:tcPr marL="73025" marR="73025" marT="27305" marB="27305"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bg1"/>
                          </a:solidFill>
                          <a:effectLst/>
                        </a:rPr>
                        <a:t>Content Definition:</a:t>
                      </a:r>
                      <a:endParaRPr lang="en-US" sz="1200" b="1" dirty="0" smtClean="0">
                        <a:solidFill>
                          <a:schemeClr val="bg1"/>
                        </a:solidFill>
                        <a:effectLst/>
                        <a:latin typeface="Times New Roman"/>
                        <a:ea typeface="Times New Roman"/>
                      </a:endParaRPr>
                    </a:p>
                  </a:txBody>
                  <a:tcPr marL="73025" marR="73025" marT="27305" marB="27305" anchor="ctr">
                    <a:solidFill>
                      <a:srgbClr val="0070C0"/>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000000"/>
                          </a:solidFill>
                          <a:effectLst/>
                          <a:uLnTx/>
                          <a:uFillTx/>
                          <a:latin typeface="+mn-lt"/>
                        </a:rPr>
                        <a:t>Extensional</a:t>
                      </a:r>
                      <a:endParaRPr kumimoji="0" lang="en-US" sz="1200" b="1" i="0" u="none" strike="noStrike" kern="1200" cap="none" spc="0" normalizeH="0" baseline="0" noProof="0" dirty="0" smtClean="0">
                        <a:ln>
                          <a:noFill/>
                        </a:ln>
                        <a:solidFill>
                          <a:srgbClr val="000000"/>
                        </a:solidFill>
                        <a:effectLst/>
                        <a:uLnTx/>
                        <a:uFillTx/>
                        <a:latin typeface="Times New Roman"/>
                        <a:ea typeface="Times New Roman"/>
                      </a:endParaRPr>
                    </a:p>
                  </a:txBody>
                  <a:tcPr marL="73025" marR="73025" marT="27305" marB="27305" anchor="ctr"/>
                </a:tc>
              </a:tr>
              <a:tr h="0">
                <a:tc>
                  <a:txBody>
                    <a:bodyPr/>
                    <a:lstStyle/>
                    <a:p>
                      <a:pPr marL="0" marR="0" algn="just">
                        <a:spcBef>
                          <a:spcPts val="0"/>
                        </a:spcBef>
                        <a:spcAft>
                          <a:spcPts val="0"/>
                        </a:spcAft>
                      </a:pPr>
                      <a:r>
                        <a:rPr lang="en-US" sz="1200" dirty="0" smtClean="0">
                          <a:effectLst/>
                        </a:rPr>
                        <a:t>Extensibility:</a:t>
                      </a:r>
                      <a:endParaRPr lang="en-US" sz="1200" dirty="0">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effectLst/>
                          <a:latin typeface="+mn-lt"/>
                          <a:ea typeface="+mn-ea"/>
                        </a:rPr>
                        <a:t>Open</a:t>
                      </a:r>
                      <a:endParaRPr lang="en-US" sz="1200" b="1" dirty="0">
                        <a:effectLst/>
                        <a:latin typeface="Times New Roman"/>
                        <a:ea typeface="Times New Roman"/>
                      </a:endParaRPr>
                    </a:p>
                  </a:txBody>
                  <a:tcPr marL="73025" marR="73025" marT="27305" marB="27305" anchor="ctr"/>
                </a:tc>
                <a:tc>
                  <a:txBody>
                    <a:bodyPr/>
                    <a:lstStyle/>
                    <a:p>
                      <a:pPr marL="0" marR="0" algn="just">
                        <a:spcBef>
                          <a:spcPts val="0"/>
                        </a:spcBef>
                        <a:spcAft>
                          <a:spcPts val="0"/>
                        </a:spcAft>
                      </a:pPr>
                      <a:r>
                        <a:rPr lang="en-US" sz="1200" b="1" dirty="0">
                          <a:solidFill>
                            <a:schemeClr val="bg1"/>
                          </a:solidFill>
                          <a:effectLst/>
                        </a:rPr>
                        <a:t>Stability:</a:t>
                      </a:r>
                      <a:endParaRPr lang="en-US" sz="1200" b="1" dirty="0">
                        <a:solidFill>
                          <a:schemeClr val="bg1"/>
                        </a:solidFill>
                        <a:effectLst/>
                        <a:latin typeface="Times New Roman"/>
                        <a:ea typeface="Times New Roman"/>
                      </a:endParaRPr>
                    </a:p>
                  </a:txBody>
                  <a:tcPr marL="73025" marR="73025" marT="27305" marB="27305" anchor="ctr">
                    <a:solidFill>
                      <a:srgbClr val="0070C0"/>
                    </a:solidFill>
                  </a:tcPr>
                </a:tc>
                <a:tc>
                  <a:txBody>
                    <a:bodyPr/>
                    <a:lstStyle/>
                    <a:p>
                      <a:pPr marL="0" marR="0" algn="just">
                        <a:spcBef>
                          <a:spcPts val="0"/>
                        </a:spcBef>
                        <a:spcAft>
                          <a:spcPts val="0"/>
                        </a:spcAft>
                      </a:pPr>
                      <a:r>
                        <a:rPr lang="en-US" sz="1200" b="1" dirty="0" smtClean="0">
                          <a:effectLst/>
                          <a:latin typeface="+mn-lt"/>
                          <a:ea typeface="+mn-ea"/>
                        </a:rPr>
                        <a:t>Dynamic</a:t>
                      </a:r>
                      <a:endParaRPr lang="en-US" sz="1200" b="1" dirty="0">
                        <a:effectLst/>
                        <a:latin typeface="Times New Roman"/>
                        <a:ea typeface="Times New Roman"/>
                      </a:endParaRPr>
                    </a:p>
                  </a:txBody>
                  <a:tcPr marL="73025" marR="73025" marT="27305" marB="27305" anchor="ctr"/>
                </a:tc>
              </a:tr>
            </a:tbl>
          </a:graphicData>
        </a:graphic>
      </p:graphicFrame>
    </p:spTree>
    <p:extLst>
      <p:ext uri="{BB962C8B-B14F-4D97-AF65-F5344CB8AC3E}">
        <p14:creationId xmlns:p14="http://schemas.microsoft.com/office/powerpoint/2010/main" val="18691376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Conformance</a:t>
            </a:r>
            <a:endParaRPr lang="en-US" dirty="0"/>
          </a:p>
        </p:txBody>
      </p:sp>
      <p:sp>
        <p:nvSpPr>
          <p:cNvPr id="3" name="Content Placeholder 2"/>
          <p:cNvSpPr>
            <a:spLocks noGrp="1"/>
          </p:cNvSpPr>
          <p:nvPr>
            <p:ph idx="1"/>
          </p:nvPr>
        </p:nvSpPr>
        <p:spPr/>
        <p:txBody>
          <a:bodyPr/>
          <a:lstStyle/>
          <a:p>
            <a:r>
              <a:rPr lang="en-US" dirty="0" smtClean="0"/>
              <a:t>Usage</a:t>
            </a:r>
          </a:p>
          <a:p>
            <a:pPr lvl="1"/>
            <a:r>
              <a:rPr lang="en-US" dirty="0" smtClean="0"/>
              <a:t>Required: The System SHALL support all R-Required codes.</a:t>
            </a:r>
          </a:p>
          <a:p>
            <a:pPr lvl="1"/>
            <a:r>
              <a:rPr lang="en-US" dirty="0" smtClean="0"/>
              <a:t>Excluded: The System SHALL NOT support E-Excluded codes.</a:t>
            </a:r>
          </a:p>
          <a:p>
            <a:pPr lvl="1"/>
            <a:r>
              <a:rPr lang="en-US" dirty="0" smtClean="0"/>
              <a:t>Permitted: Determined to be R or E in a derived profile. However, in a constrainable profile testing will treat P as a MAY. If it is present an error can’t be issue, and test cases can’t require it.</a:t>
            </a:r>
          </a:p>
          <a:p>
            <a:r>
              <a:rPr lang="en-US" dirty="0" smtClean="0"/>
              <a:t>Extensibility</a:t>
            </a:r>
          </a:p>
          <a:p>
            <a:pPr lvl="1"/>
            <a:r>
              <a:rPr lang="en-US" dirty="0" smtClean="0"/>
              <a:t>Closed: All codes not explicitly listed default to E-Excluded usage</a:t>
            </a:r>
          </a:p>
          <a:p>
            <a:pPr marL="917575" lvl="2" indent="-342900">
              <a:buFont typeface="+mj-lt"/>
              <a:buAutoNum type="arabicPeriod"/>
            </a:pPr>
            <a:r>
              <a:rPr lang="en-US" dirty="0" smtClean="0">
                <a:solidFill>
                  <a:srgbClr val="000000"/>
                </a:solidFill>
                <a:latin typeface="Calibri" pitchFamily="34" charset="0"/>
              </a:rPr>
              <a:t>The </a:t>
            </a:r>
            <a:r>
              <a:rPr lang="en-US" dirty="0">
                <a:solidFill>
                  <a:srgbClr val="000000"/>
                </a:solidFill>
                <a:latin typeface="Calibri" pitchFamily="34" charset="0"/>
              </a:rPr>
              <a:t>system SHALL support </a:t>
            </a:r>
            <a:r>
              <a:rPr lang="en-US" dirty="0" smtClean="0">
                <a:solidFill>
                  <a:srgbClr val="000000"/>
                </a:solidFill>
                <a:latin typeface="Calibri" pitchFamily="34" charset="0"/>
              </a:rPr>
              <a:t>the R codes</a:t>
            </a:r>
          </a:p>
          <a:p>
            <a:pPr marL="917575" lvl="2" indent="-342900">
              <a:buFont typeface="+mj-lt"/>
              <a:buAutoNum type="arabicPeriod"/>
            </a:pPr>
            <a:r>
              <a:rPr lang="en-US" dirty="0" smtClean="0">
                <a:solidFill>
                  <a:srgbClr val="000000"/>
                </a:solidFill>
                <a:latin typeface="Calibri" pitchFamily="34" charset="0"/>
              </a:rPr>
              <a:t>The system SHALL NOT support the E codes</a:t>
            </a:r>
          </a:p>
          <a:p>
            <a:pPr marL="917575" lvl="2" indent="-342900">
              <a:buFont typeface="+mj-lt"/>
              <a:buAutoNum type="arabicPeriod"/>
            </a:pPr>
            <a:r>
              <a:rPr lang="en-US" dirty="0" smtClean="0">
                <a:solidFill>
                  <a:srgbClr val="000000"/>
                </a:solidFill>
                <a:latin typeface="Calibri" pitchFamily="34" charset="0"/>
              </a:rPr>
              <a:t>The system MAY support the P codes</a:t>
            </a:r>
            <a:endParaRPr lang="en-US" dirty="0">
              <a:solidFill>
                <a:srgbClr val="000000"/>
              </a:solidFill>
              <a:latin typeface="Calibri" pitchFamily="34" charset="0"/>
            </a:endParaRPr>
          </a:p>
          <a:p>
            <a:pPr lvl="1"/>
            <a:r>
              <a:rPr lang="en-US" dirty="0" smtClean="0"/>
              <a:t>Open: All codes not explicitly listed default to P-Permitted usage</a:t>
            </a:r>
            <a:endParaRPr lang="en-US" dirty="0"/>
          </a:p>
        </p:txBody>
      </p:sp>
    </p:spTree>
    <p:extLst>
      <p:ext uri="{BB962C8B-B14F-4D97-AF65-F5344CB8AC3E}">
        <p14:creationId xmlns:p14="http://schemas.microsoft.com/office/powerpoint/2010/main" val="31410329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Set Consistency with Respect to the Profile Type</a:t>
            </a:r>
            <a:endParaRPr lang="en-US" dirty="0"/>
          </a:p>
        </p:txBody>
      </p:sp>
      <p:sp>
        <p:nvSpPr>
          <p:cNvPr id="3" name="Content Placeholder 2"/>
          <p:cNvSpPr>
            <a:spLocks noGrp="1"/>
          </p:cNvSpPr>
          <p:nvPr>
            <p:ph idx="1"/>
          </p:nvPr>
        </p:nvSpPr>
        <p:spPr/>
        <p:txBody>
          <a:bodyPr>
            <a:normAutofit fontScale="92500"/>
          </a:bodyPr>
          <a:lstStyle/>
          <a:p>
            <a:r>
              <a:rPr lang="en-US" dirty="0" smtClean="0"/>
              <a:t>When building a value set that is unattached to a conformance profile, the value set will assume properties of being bound to a constrainable profile—there is no other alternative</a:t>
            </a:r>
          </a:p>
          <a:p>
            <a:pPr lvl="1"/>
            <a:r>
              <a:rPr lang="en-US" dirty="0" smtClean="0"/>
              <a:t>Unless the creator explicitly states that the intent of the value set is for an implementation profile</a:t>
            </a:r>
          </a:p>
          <a:p>
            <a:pPr lvl="1"/>
            <a:r>
              <a:rPr lang="en-US" dirty="0" smtClean="0"/>
              <a:t>An option in the tooling sets the consistency check function to constrainable or implementation</a:t>
            </a:r>
          </a:p>
          <a:p>
            <a:pPr lvl="1"/>
            <a:r>
              <a:rPr lang="en-US" dirty="0" smtClean="0"/>
              <a:t>This is not to say that the value set now has to be bound in this manner; it only indicates how the value set is being checked for correctness</a:t>
            </a:r>
          </a:p>
          <a:p>
            <a:r>
              <a:rPr lang="en-US" dirty="0" smtClean="0"/>
              <a:t>Therefore, by default consistency checks are performed with respect to a constrainable profile (option to change to implementable)</a:t>
            </a:r>
          </a:p>
          <a:p>
            <a:r>
              <a:rPr lang="en-US" dirty="0" smtClean="0"/>
              <a:t>If the value set is ultimately bound to an implementation profile then additional consistency checks can be performed (when the binding is applied)</a:t>
            </a:r>
          </a:p>
          <a:p>
            <a:r>
              <a:rPr lang="en-US" dirty="0" smtClean="0"/>
              <a:t>The next slide indicates the consistency checks that apply depending on the context</a:t>
            </a:r>
            <a:endParaRPr lang="en-US" dirty="0"/>
          </a:p>
        </p:txBody>
      </p:sp>
    </p:spTree>
    <p:extLst>
      <p:ext uri="{BB962C8B-B14F-4D97-AF65-F5344CB8AC3E}">
        <p14:creationId xmlns:p14="http://schemas.microsoft.com/office/powerpoint/2010/main" val="36680300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 Checks</a:t>
            </a:r>
            <a:endParaRPr lang="en-US" dirty="0"/>
          </a:p>
        </p:txBody>
      </p:sp>
      <p:sp>
        <p:nvSpPr>
          <p:cNvPr id="3" name="Content Placeholder 2"/>
          <p:cNvSpPr>
            <a:spLocks noGrp="1"/>
          </p:cNvSpPr>
          <p:nvPr>
            <p:ph idx="1"/>
          </p:nvPr>
        </p:nvSpPr>
        <p:spPr/>
        <p:txBody>
          <a:bodyPr/>
          <a:lstStyle/>
          <a:p>
            <a:r>
              <a:rPr lang="en-US" dirty="0" smtClean="0"/>
              <a:t>Setting = Constrainable</a:t>
            </a:r>
          </a:p>
          <a:p>
            <a:pPr lvl="1"/>
            <a:r>
              <a:rPr lang="en-US" dirty="0" smtClean="0"/>
              <a:t>Tool will provide constraints but some maybe imported</a:t>
            </a:r>
          </a:p>
          <a:p>
            <a:pPr lvl="1"/>
            <a:r>
              <a:rPr lang="en-US" dirty="0"/>
              <a:t>Usage: Only </a:t>
            </a:r>
            <a:r>
              <a:rPr lang="en-US" dirty="0" smtClean="0"/>
              <a:t>R, P, and </a:t>
            </a:r>
            <a:r>
              <a:rPr lang="en-US" dirty="0"/>
              <a:t>E</a:t>
            </a:r>
          </a:p>
          <a:p>
            <a:pPr lvl="1"/>
            <a:r>
              <a:rPr lang="en-US" dirty="0"/>
              <a:t>Extensibility: </a:t>
            </a:r>
            <a:r>
              <a:rPr lang="en-US" dirty="0" smtClean="0"/>
              <a:t>Closed/Open</a:t>
            </a:r>
            <a:endParaRPr lang="en-US" dirty="0"/>
          </a:p>
          <a:p>
            <a:pPr lvl="1"/>
            <a:r>
              <a:rPr lang="en-US" dirty="0"/>
              <a:t>Stability: Static/Dynamic</a:t>
            </a:r>
          </a:p>
          <a:p>
            <a:pPr lvl="1"/>
            <a:r>
              <a:rPr lang="en-US" dirty="0"/>
              <a:t>Content Definition: Extensional/Intensional</a:t>
            </a:r>
          </a:p>
          <a:p>
            <a:pPr lvl="1"/>
            <a:r>
              <a:rPr lang="en-US" dirty="0"/>
              <a:t>Locality: Internal/External</a:t>
            </a:r>
          </a:p>
          <a:p>
            <a:pPr lvl="1"/>
            <a:r>
              <a:rPr lang="en-US" dirty="0" smtClean="0"/>
              <a:t>Free Edit Allowed</a:t>
            </a:r>
          </a:p>
          <a:p>
            <a:r>
              <a:rPr lang="en-US" dirty="0" smtClean="0"/>
              <a:t>Setting = Implementable</a:t>
            </a:r>
          </a:p>
          <a:p>
            <a:pPr lvl="1"/>
            <a:r>
              <a:rPr lang="en-US" dirty="0" smtClean="0"/>
              <a:t>Usage: Only R and E</a:t>
            </a:r>
          </a:p>
          <a:p>
            <a:pPr lvl="1"/>
            <a:r>
              <a:rPr lang="en-US" dirty="0" smtClean="0"/>
              <a:t>Extensibility: Only Closed</a:t>
            </a:r>
          </a:p>
          <a:p>
            <a:pPr lvl="1"/>
            <a:r>
              <a:rPr lang="en-US" dirty="0" smtClean="0"/>
              <a:t>Stability: Static/Dynamic</a:t>
            </a:r>
          </a:p>
          <a:p>
            <a:pPr lvl="1"/>
            <a:r>
              <a:rPr lang="en-US" dirty="0" smtClean="0"/>
              <a:t>Content Definition: Extensional/Intensional</a:t>
            </a:r>
          </a:p>
          <a:p>
            <a:pPr lvl="1"/>
            <a:r>
              <a:rPr lang="en-US" dirty="0" smtClean="0"/>
              <a:t>Locality: Internal/External</a:t>
            </a:r>
          </a:p>
          <a:p>
            <a:pPr lvl="1"/>
            <a:r>
              <a:rPr lang="en-US" dirty="0" smtClean="0"/>
              <a:t>Only codes from code systems can be added (no free edit)</a:t>
            </a:r>
            <a:endParaRPr lang="en-US" dirty="0"/>
          </a:p>
        </p:txBody>
      </p:sp>
    </p:spTree>
    <p:extLst>
      <p:ext uri="{BB962C8B-B14F-4D97-AF65-F5344CB8AC3E}">
        <p14:creationId xmlns:p14="http://schemas.microsoft.com/office/powerpoint/2010/main" val="22453259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5" descr="option4"/>
          <p:cNvPicPr>
            <a:picLocks noChangeAspect="1" noChangeArrowheads="1"/>
          </p:cNvPicPr>
          <p:nvPr/>
        </p:nvPicPr>
        <p:blipFill>
          <a:blip r:embed="rId3" cstate="print"/>
          <a:srcRect/>
          <a:stretch>
            <a:fillRect/>
          </a:stretch>
        </p:blipFill>
        <p:spPr bwMode="auto">
          <a:xfrm>
            <a:off x="3578225" y="2141538"/>
            <a:ext cx="5565775" cy="2974975"/>
          </a:xfrm>
          <a:prstGeom prst="rect">
            <a:avLst/>
          </a:prstGeom>
          <a:noFill/>
          <a:ln w="9525">
            <a:noFill/>
            <a:miter lim="800000"/>
            <a:headEnd/>
            <a:tailEnd/>
          </a:ln>
        </p:spPr>
      </p:pic>
      <p:sp>
        <p:nvSpPr>
          <p:cNvPr id="3075" name="Rectangle 18"/>
          <p:cNvSpPr>
            <a:spLocks noChangeArrowheads="1"/>
          </p:cNvSpPr>
          <p:nvPr/>
        </p:nvSpPr>
        <p:spPr bwMode="auto">
          <a:xfrm>
            <a:off x="533400" y="2209800"/>
            <a:ext cx="8248650" cy="781752"/>
          </a:xfrm>
          <a:prstGeom prst="rect">
            <a:avLst/>
          </a:prstGeom>
          <a:noFill/>
          <a:ln w="9525" algn="ctr">
            <a:noFill/>
            <a:miter lim="800000"/>
            <a:headEnd/>
            <a:tailEnd/>
          </a:ln>
        </p:spPr>
        <p:txBody>
          <a:bodyPr wrap="square">
            <a:spAutoFit/>
          </a:bodyPr>
          <a:lstStyle/>
          <a:p>
            <a:pPr fontAlgn="base">
              <a:lnSpc>
                <a:spcPct val="80000"/>
              </a:lnSpc>
              <a:spcBef>
                <a:spcPct val="0"/>
              </a:spcBef>
              <a:spcAft>
                <a:spcPct val="0"/>
              </a:spcAft>
              <a:defRPr/>
            </a:pPr>
            <a:r>
              <a:rPr lang="en-US" sz="3200" dirty="0" smtClean="0">
                <a:solidFill>
                  <a:srgbClr val="012445"/>
                </a:solidFill>
                <a:latin typeface="Franklin Gothic Medium" pitchFamily="34" charset="0"/>
              </a:rPr>
              <a:t>HL7 V2 Vocabulary Specification</a:t>
            </a:r>
            <a:endParaRPr lang="en-US" sz="3200" dirty="0">
              <a:solidFill>
                <a:srgbClr val="012445"/>
              </a:solidFill>
              <a:latin typeface="Franklin Gothic Medium" pitchFamily="34" charset="0"/>
            </a:endParaRPr>
          </a:p>
          <a:p>
            <a:pPr fontAlgn="base">
              <a:lnSpc>
                <a:spcPct val="80000"/>
              </a:lnSpc>
              <a:spcBef>
                <a:spcPct val="0"/>
              </a:spcBef>
              <a:spcAft>
                <a:spcPct val="0"/>
              </a:spcAft>
              <a:defRPr/>
            </a:pPr>
            <a:r>
              <a:rPr lang="en-US" sz="2400" i="1" dirty="0" smtClean="0">
                <a:solidFill>
                  <a:srgbClr val="012445"/>
                </a:solidFill>
              </a:rPr>
              <a:t>NIST Implementation and Mappings</a:t>
            </a:r>
          </a:p>
        </p:txBody>
      </p:sp>
    </p:spTree>
    <p:extLst>
      <p:ext uri="{BB962C8B-B14F-4D97-AF65-F5344CB8AC3E}">
        <p14:creationId xmlns:p14="http://schemas.microsoft.com/office/powerpoint/2010/main" val="3261706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Picture</a:t>
            </a:r>
            <a:endParaRPr lang="en-US" dirty="0"/>
          </a:p>
        </p:txBody>
      </p:sp>
      <p:sp>
        <p:nvSpPr>
          <p:cNvPr id="4" name="Rounded Rectangle 3"/>
          <p:cNvSpPr/>
          <p:nvPr/>
        </p:nvSpPr>
        <p:spPr bwMode="auto">
          <a:xfrm>
            <a:off x="457200" y="914400"/>
            <a:ext cx="3429000" cy="990600"/>
          </a:xfrm>
          <a:prstGeom prst="round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Value Set Package -  </a:t>
            </a:r>
            <a:r>
              <a:rPr lang="en-US" sz="1100" dirty="0" smtClean="0"/>
              <a:t>Package </a:t>
            </a:r>
            <a:r>
              <a:rPr lang="en-US" sz="1100" dirty="0"/>
              <a:t>of Spreadsheets for a use case domain (US LAB in this case). </a:t>
            </a:r>
            <a:r>
              <a:rPr lang="en-US" sz="1100" dirty="0" smtClean="0"/>
              <a:t>One </a:t>
            </a:r>
            <a:r>
              <a:rPr lang="en-US" sz="1100" dirty="0"/>
              <a:t>spreadsheet </a:t>
            </a:r>
            <a:r>
              <a:rPr lang="en-US" sz="1100" dirty="0" smtClean="0"/>
              <a:t>file is </a:t>
            </a:r>
            <a:r>
              <a:rPr lang="en-US" sz="1100" dirty="0"/>
              <a:t>created for a concept domain (e.g., Administrative Sex).</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charset="0"/>
            </a:endParaRPr>
          </a:p>
        </p:txBody>
      </p:sp>
      <p:sp>
        <p:nvSpPr>
          <p:cNvPr id="5" name="Rounded Rectangle 4"/>
          <p:cNvSpPr/>
          <p:nvPr/>
        </p:nvSpPr>
        <p:spPr bwMode="auto">
          <a:xfrm>
            <a:off x="451338" y="2825262"/>
            <a:ext cx="3429000" cy="990600"/>
          </a:xfrm>
          <a:prstGeom prst="round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b="1" dirty="0" smtClean="0">
                <a:latin typeface="Arial" charset="0"/>
              </a:rPr>
              <a:t>Value Set Collection – </a:t>
            </a:r>
            <a:r>
              <a:rPr lang="en-US" sz="1100" dirty="0" smtClean="0">
                <a:latin typeface="Arial" charset="0"/>
              </a:rPr>
              <a:t>The set of value sets for a concept domain (organized in a single Spreadsheet file). Contains the value set “global” meta data and a collection of value set definitions.</a:t>
            </a:r>
            <a:endParaRPr kumimoji="0" lang="en-US" sz="1100" i="0" u="none" strike="noStrike" cap="none" normalizeH="0" baseline="0" dirty="0" smtClean="0">
              <a:ln>
                <a:noFill/>
              </a:ln>
              <a:solidFill>
                <a:schemeClr val="tx1"/>
              </a:solidFill>
              <a:effectLst/>
              <a:latin typeface="Arial" charset="0"/>
            </a:endParaRPr>
          </a:p>
        </p:txBody>
      </p:sp>
      <p:sp>
        <p:nvSpPr>
          <p:cNvPr id="6" name="Rounded Rectangle 5"/>
          <p:cNvSpPr/>
          <p:nvPr/>
        </p:nvSpPr>
        <p:spPr bwMode="auto">
          <a:xfrm>
            <a:off x="5300113" y="1867544"/>
            <a:ext cx="3429000" cy="990600"/>
          </a:xfrm>
          <a:prstGeom prst="round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b="1" dirty="0" smtClean="0">
                <a:latin typeface="Arial" charset="0"/>
              </a:rPr>
              <a:t>Implementation Guide – </a:t>
            </a:r>
            <a:r>
              <a:rPr lang="en-US" sz="1100" dirty="0" smtClean="0">
                <a:latin typeface="Arial" charset="0"/>
              </a:rPr>
              <a:t>Collection of message profiles for a targeted use case.</a:t>
            </a:r>
            <a:endParaRPr kumimoji="0" lang="en-US" sz="1100" i="0" u="none" strike="noStrike" cap="none" normalizeH="0" baseline="0" dirty="0" smtClean="0">
              <a:ln>
                <a:noFill/>
              </a:ln>
              <a:solidFill>
                <a:schemeClr val="tx1"/>
              </a:solidFill>
              <a:effectLst/>
              <a:latin typeface="Arial" charset="0"/>
            </a:endParaRPr>
          </a:p>
        </p:txBody>
      </p:sp>
      <p:sp>
        <p:nvSpPr>
          <p:cNvPr id="8" name="Rounded Rectangle 7"/>
          <p:cNvSpPr/>
          <p:nvPr/>
        </p:nvSpPr>
        <p:spPr bwMode="auto">
          <a:xfrm>
            <a:off x="454269" y="4735145"/>
            <a:ext cx="3429000" cy="990600"/>
          </a:xfrm>
          <a:prstGeom prst="round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sz="1400" b="1" dirty="0" smtClean="0">
                <a:latin typeface="Arial" charset="0"/>
              </a:rPr>
              <a:t>Value Set – </a:t>
            </a:r>
            <a:r>
              <a:rPr lang="en-US" sz="1100" dirty="0" smtClean="0"/>
              <a:t>A </a:t>
            </a:r>
            <a:r>
              <a:rPr lang="en-US" sz="1100" dirty="0"/>
              <a:t>value set is defined for every use in the use case domain (i.e., for every message profile in which </a:t>
            </a:r>
            <a:r>
              <a:rPr lang="en-US" sz="1100" dirty="0" smtClean="0"/>
              <a:t>a </a:t>
            </a:r>
            <a:r>
              <a:rPr lang="en-US" sz="1100" dirty="0"/>
              <a:t>message element is bound to a coded concept domain).</a:t>
            </a:r>
            <a:r>
              <a:rPr lang="en-US" sz="1100" dirty="0" smtClean="0"/>
              <a:t> </a:t>
            </a:r>
            <a:endParaRPr kumimoji="0" lang="en-US" sz="1100" i="0" u="none" strike="noStrike" cap="none" normalizeH="0" baseline="0" dirty="0" smtClean="0">
              <a:ln>
                <a:noFill/>
              </a:ln>
              <a:solidFill>
                <a:schemeClr val="tx1"/>
              </a:solidFill>
              <a:effectLst/>
            </a:endParaRPr>
          </a:p>
        </p:txBody>
      </p:sp>
      <p:sp>
        <p:nvSpPr>
          <p:cNvPr id="9" name="Rounded Rectangle 8"/>
          <p:cNvSpPr/>
          <p:nvPr/>
        </p:nvSpPr>
        <p:spPr bwMode="auto">
          <a:xfrm>
            <a:off x="5320813" y="5010673"/>
            <a:ext cx="3429000" cy="990600"/>
          </a:xfrm>
          <a:prstGeom prst="round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sz="1400" b="1" dirty="0" smtClean="0">
                <a:latin typeface="Arial" charset="0"/>
              </a:rPr>
              <a:t>Value Set Library -  </a:t>
            </a:r>
            <a:r>
              <a:rPr lang="en-US" sz="1100" dirty="0" smtClean="0"/>
              <a:t>Set </a:t>
            </a:r>
            <a:r>
              <a:rPr lang="en-US" sz="1100" dirty="0"/>
              <a:t>of value sets that pertain to a given message profile. For example, all the value sets </a:t>
            </a:r>
            <a:r>
              <a:rPr lang="en-US" sz="1100" dirty="0" smtClean="0"/>
              <a:t>that are referenced (i.e., there is a value set binding to a message element) in the LRI GU-RU </a:t>
            </a:r>
            <a:r>
              <a:rPr lang="en-US" sz="1100" dirty="0"/>
              <a:t>message profile</a:t>
            </a:r>
            <a:r>
              <a:rPr lang="en-US" sz="1100" dirty="0" smtClean="0"/>
              <a:t>.</a:t>
            </a:r>
            <a:endParaRPr kumimoji="0" lang="en-US" sz="1100" i="0" u="none" strike="noStrike" cap="none" normalizeH="0" baseline="0" dirty="0" smtClean="0">
              <a:ln>
                <a:noFill/>
              </a:ln>
              <a:solidFill>
                <a:schemeClr val="tx1"/>
              </a:solidFill>
              <a:effectLst/>
              <a:latin typeface="Arial" charset="0"/>
            </a:endParaRPr>
          </a:p>
        </p:txBody>
      </p:sp>
      <p:cxnSp>
        <p:nvCxnSpPr>
          <p:cNvPr id="11" name="Straight Arrow Connector 10"/>
          <p:cNvCxnSpPr>
            <a:stCxn id="4" idx="2"/>
            <a:endCxn id="5" idx="0"/>
          </p:cNvCxnSpPr>
          <p:nvPr/>
        </p:nvCxnSpPr>
        <p:spPr bwMode="auto">
          <a:xfrm flipH="1">
            <a:off x="2165838" y="1905000"/>
            <a:ext cx="5862" cy="920262"/>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6" name="Straight Arrow Connector 15"/>
          <p:cNvCxnSpPr/>
          <p:nvPr/>
        </p:nvCxnSpPr>
        <p:spPr bwMode="auto">
          <a:xfrm flipH="1">
            <a:off x="2159976" y="3816350"/>
            <a:ext cx="5862" cy="920262"/>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18" name="Round Diagonal Corner Rectangle 17"/>
          <p:cNvSpPr/>
          <p:nvPr/>
        </p:nvSpPr>
        <p:spPr bwMode="auto">
          <a:xfrm>
            <a:off x="702650" y="2138484"/>
            <a:ext cx="1278549" cy="482600"/>
          </a:xfrm>
          <a:prstGeom prst="round2DiagRect">
            <a:avLst/>
          </a:prstGeom>
          <a:solidFill>
            <a:srgbClr val="FFCC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rPr>
              <a:t>1 Spreadsheet in the Package</a:t>
            </a:r>
          </a:p>
        </p:txBody>
      </p:sp>
      <p:sp>
        <p:nvSpPr>
          <p:cNvPr id="19" name="Round Diagonal Corner Rectangle 18"/>
          <p:cNvSpPr/>
          <p:nvPr/>
        </p:nvSpPr>
        <p:spPr bwMode="auto">
          <a:xfrm>
            <a:off x="702651" y="4035181"/>
            <a:ext cx="1278548" cy="482600"/>
          </a:xfrm>
          <a:prstGeom prst="round2DiagRect">
            <a:avLst/>
          </a:prstGeom>
          <a:solidFill>
            <a:srgbClr val="FFCC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rPr>
              <a:t>1 Column in the Spreadsheet</a:t>
            </a:r>
          </a:p>
        </p:txBody>
      </p:sp>
      <p:sp>
        <p:nvSpPr>
          <p:cNvPr id="21" name="Round Diagonal Corner Rectangle 20"/>
          <p:cNvSpPr/>
          <p:nvPr/>
        </p:nvSpPr>
        <p:spPr bwMode="auto">
          <a:xfrm>
            <a:off x="2658939" y="5611489"/>
            <a:ext cx="2590801" cy="489875"/>
          </a:xfrm>
          <a:prstGeom prst="round2DiagRect">
            <a:avLst/>
          </a:prstGeom>
          <a:solidFill>
            <a:srgbClr val="FFCC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100" b="1" dirty="0" smtClean="0">
                <a:latin typeface="Arial" charset="0"/>
              </a:rPr>
              <a:t>Every column for a given message profile in the Value Set Package </a:t>
            </a:r>
            <a:endParaRPr kumimoji="0" lang="en-US" sz="1100" b="1" i="0" u="none" strike="noStrike" cap="none" normalizeH="0" baseline="0" dirty="0" smtClean="0">
              <a:ln>
                <a:noFill/>
              </a:ln>
              <a:solidFill>
                <a:schemeClr val="tx1"/>
              </a:solidFill>
              <a:effectLst/>
              <a:latin typeface="Arial" charset="0"/>
            </a:endParaRPr>
          </a:p>
        </p:txBody>
      </p:sp>
      <p:sp>
        <p:nvSpPr>
          <p:cNvPr id="22" name="Rounded Rectangle 21"/>
          <p:cNvSpPr/>
          <p:nvPr/>
        </p:nvSpPr>
        <p:spPr bwMode="auto">
          <a:xfrm>
            <a:off x="5309090" y="288418"/>
            <a:ext cx="3429000" cy="990600"/>
          </a:xfrm>
          <a:prstGeom prst="round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b="1" dirty="0" smtClean="0">
                <a:latin typeface="Arial" charset="0"/>
              </a:rPr>
              <a:t>Extended Use Case Domain – </a:t>
            </a:r>
            <a:r>
              <a:rPr lang="en-US" sz="1100" dirty="0" smtClean="0">
                <a:latin typeface="Arial" charset="0"/>
              </a:rPr>
              <a:t>Collection of implementation guides harmonized to address an extended use case (</a:t>
            </a:r>
            <a:r>
              <a:rPr lang="en-US" sz="1100" dirty="0" err="1" smtClean="0">
                <a:latin typeface="Arial" charset="0"/>
              </a:rPr>
              <a:t>eDOS</a:t>
            </a:r>
            <a:r>
              <a:rPr lang="en-US" sz="1100" dirty="0" smtClean="0">
                <a:latin typeface="Arial" charset="0"/>
              </a:rPr>
              <a:t>, LOI, LRI, EHR-S Lab FR, ELR).</a:t>
            </a:r>
            <a:endParaRPr kumimoji="0" lang="en-US" sz="1100" i="0" u="none" strike="noStrike" cap="none" normalizeH="0" baseline="0" dirty="0" smtClean="0">
              <a:ln>
                <a:noFill/>
              </a:ln>
              <a:solidFill>
                <a:schemeClr val="tx1"/>
              </a:solidFill>
              <a:effectLst/>
              <a:latin typeface="Arial" charset="0"/>
            </a:endParaRPr>
          </a:p>
        </p:txBody>
      </p:sp>
      <p:cxnSp>
        <p:nvCxnSpPr>
          <p:cNvPr id="23" name="Straight Arrow Connector 22"/>
          <p:cNvCxnSpPr>
            <a:stCxn id="4" idx="3"/>
            <a:endCxn id="22" idx="1"/>
          </p:cNvCxnSpPr>
          <p:nvPr/>
        </p:nvCxnSpPr>
        <p:spPr bwMode="auto">
          <a:xfrm flipV="1">
            <a:off x="3886200" y="783718"/>
            <a:ext cx="1422890" cy="625982"/>
          </a:xfrm>
          <a:prstGeom prst="straightConnector1">
            <a:avLst/>
          </a:prstGeom>
          <a:solidFill>
            <a:schemeClr val="accent1"/>
          </a:solidFill>
          <a:ln w="38100" cap="flat" cmpd="sng" algn="ctr">
            <a:solidFill>
              <a:schemeClr val="tx1"/>
            </a:solidFill>
            <a:prstDash val="solid"/>
            <a:round/>
            <a:headEnd type="triangle" w="med" len="med"/>
            <a:tailEnd type="triangle" w="med" len="med"/>
          </a:ln>
          <a:effectLst/>
        </p:spPr>
      </p:cxnSp>
      <p:sp>
        <p:nvSpPr>
          <p:cNvPr id="26" name="TextBox 25"/>
          <p:cNvSpPr txBox="1"/>
          <p:nvPr/>
        </p:nvSpPr>
        <p:spPr>
          <a:xfrm>
            <a:off x="2199541" y="2538095"/>
            <a:ext cx="298938" cy="400110"/>
          </a:xfrm>
          <a:prstGeom prst="rect">
            <a:avLst/>
          </a:prstGeom>
          <a:noFill/>
        </p:spPr>
        <p:txBody>
          <a:bodyPr wrap="square" rtlCol="0">
            <a:spAutoFit/>
          </a:bodyPr>
          <a:lstStyle/>
          <a:p>
            <a:r>
              <a:rPr lang="en-US" sz="2000" dirty="0" smtClean="0"/>
              <a:t>*</a:t>
            </a:r>
            <a:endParaRPr lang="en-US" sz="2000" dirty="0"/>
          </a:p>
        </p:txBody>
      </p:sp>
      <p:sp>
        <p:nvSpPr>
          <p:cNvPr id="27" name="TextBox 26"/>
          <p:cNvSpPr txBox="1"/>
          <p:nvPr/>
        </p:nvSpPr>
        <p:spPr>
          <a:xfrm>
            <a:off x="2199541" y="1913793"/>
            <a:ext cx="298938" cy="338554"/>
          </a:xfrm>
          <a:prstGeom prst="rect">
            <a:avLst/>
          </a:prstGeom>
          <a:noFill/>
        </p:spPr>
        <p:txBody>
          <a:bodyPr wrap="square" rtlCol="0">
            <a:spAutoFit/>
          </a:bodyPr>
          <a:lstStyle/>
          <a:p>
            <a:r>
              <a:rPr lang="en-US" sz="1600" dirty="0"/>
              <a:t>1</a:t>
            </a:r>
          </a:p>
        </p:txBody>
      </p:sp>
      <p:sp>
        <p:nvSpPr>
          <p:cNvPr id="28" name="TextBox 27"/>
          <p:cNvSpPr txBox="1"/>
          <p:nvPr/>
        </p:nvSpPr>
        <p:spPr>
          <a:xfrm>
            <a:off x="2184887" y="3815862"/>
            <a:ext cx="298938" cy="338554"/>
          </a:xfrm>
          <a:prstGeom prst="rect">
            <a:avLst/>
          </a:prstGeom>
          <a:noFill/>
        </p:spPr>
        <p:txBody>
          <a:bodyPr wrap="square" rtlCol="0">
            <a:spAutoFit/>
          </a:bodyPr>
          <a:lstStyle/>
          <a:p>
            <a:r>
              <a:rPr lang="en-US" sz="1600" dirty="0"/>
              <a:t>1</a:t>
            </a:r>
          </a:p>
        </p:txBody>
      </p:sp>
      <p:sp>
        <p:nvSpPr>
          <p:cNvPr id="29" name="TextBox 28"/>
          <p:cNvSpPr txBox="1"/>
          <p:nvPr/>
        </p:nvSpPr>
        <p:spPr>
          <a:xfrm>
            <a:off x="2199541" y="4415661"/>
            <a:ext cx="298938" cy="400110"/>
          </a:xfrm>
          <a:prstGeom prst="rect">
            <a:avLst/>
          </a:prstGeom>
          <a:noFill/>
        </p:spPr>
        <p:txBody>
          <a:bodyPr wrap="square" rtlCol="0">
            <a:spAutoFit/>
          </a:bodyPr>
          <a:lstStyle/>
          <a:p>
            <a:r>
              <a:rPr lang="en-US" sz="2000" dirty="0" smtClean="0"/>
              <a:t>*</a:t>
            </a:r>
            <a:endParaRPr lang="en-US" sz="2000" dirty="0"/>
          </a:p>
        </p:txBody>
      </p:sp>
      <p:sp>
        <p:nvSpPr>
          <p:cNvPr id="30" name="TextBox 29"/>
          <p:cNvSpPr txBox="1"/>
          <p:nvPr/>
        </p:nvSpPr>
        <p:spPr>
          <a:xfrm>
            <a:off x="4927356" y="514519"/>
            <a:ext cx="298938" cy="338554"/>
          </a:xfrm>
          <a:prstGeom prst="rect">
            <a:avLst/>
          </a:prstGeom>
          <a:noFill/>
        </p:spPr>
        <p:txBody>
          <a:bodyPr wrap="square" rtlCol="0">
            <a:spAutoFit/>
          </a:bodyPr>
          <a:lstStyle/>
          <a:p>
            <a:r>
              <a:rPr lang="en-US" sz="1600" dirty="0"/>
              <a:t>1</a:t>
            </a:r>
          </a:p>
        </p:txBody>
      </p:sp>
      <p:sp>
        <p:nvSpPr>
          <p:cNvPr id="31" name="TextBox 30"/>
          <p:cNvSpPr txBox="1"/>
          <p:nvPr/>
        </p:nvSpPr>
        <p:spPr>
          <a:xfrm>
            <a:off x="3876675" y="1006939"/>
            <a:ext cx="298938" cy="338554"/>
          </a:xfrm>
          <a:prstGeom prst="rect">
            <a:avLst/>
          </a:prstGeom>
          <a:noFill/>
        </p:spPr>
        <p:txBody>
          <a:bodyPr wrap="square" rtlCol="0">
            <a:spAutoFit/>
          </a:bodyPr>
          <a:lstStyle/>
          <a:p>
            <a:r>
              <a:rPr lang="en-US" sz="1600" dirty="0"/>
              <a:t>1</a:t>
            </a:r>
          </a:p>
        </p:txBody>
      </p:sp>
      <p:sp>
        <p:nvSpPr>
          <p:cNvPr id="33" name="TextBox 32"/>
          <p:cNvSpPr txBox="1"/>
          <p:nvPr/>
        </p:nvSpPr>
        <p:spPr>
          <a:xfrm>
            <a:off x="7031651" y="4730348"/>
            <a:ext cx="298938" cy="338554"/>
          </a:xfrm>
          <a:prstGeom prst="rect">
            <a:avLst/>
          </a:prstGeom>
          <a:noFill/>
        </p:spPr>
        <p:txBody>
          <a:bodyPr wrap="square" rtlCol="0">
            <a:spAutoFit/>
          </a:bodyPr>
          <a:lstStyle/>
          <a:p>
            <a:r>
              <a:rPr lang="en-US" sz="1600" dirty="0"/>
              <a:t>1</a:t>
            </a:r>
          </a:p>
        </p:txBody>
      </p:sp>
      <p:sp>
        <p:nvSpPr>
          <p:cNvPr id="34" name="TextBox 33"/>
          <p:cNvSpPr txBox="1"/>
          <p:nvPr/>
        </p:nvSpPr>
        <p:spPr>
          <a:xfrm>
            <a:off x="7023590" y="4385688"/>
            <a:ext cx="298938" cy="338554"/>
          </a:xfrm>
          <a:prstGeom prst="rect">
            <a:avLst/>
          </a:prstGeom>
          <a:noFill/>
        </p:spPr>
        <p:txBody>
          <a:bodyPr wrap="square" rtlCol="0">
            <a:spAutoFit/>
          </a:bodyPr>
          <a:lstStyle/>
          <a:p>
            <a:r>
              <a:rPr lang="en-US" sz="1600" dirty="0"/>
              <a:t>1</a:t>
            </a:r>
          </a:p>
        </p:txBody>
      </p:sp>
      <p:sp>
        <p:nvSpPr>
          <p:cNvPr id="35" name="TextBox 34"/>
          <p:cNvSpPr txBox="1"/>
          <p:nvPr/>
        </p:nvSpPr>
        <p:spPr>
          <a:xfrm>
            <a:off x="7035313" y="1240031"/>
            <a:ext cx="298938" cy="338554"/>
          </a:xfrm>
          <a:prstGeom prst="rect">
            <a:avLst/>
          </a:prstGeom>
          <a:noFill/>
        </p:spPr>
        <p:txBody>
          <a:bodyPr wrap="square" rtlCol="0">
            <a:spAutoFit/>
          </a:bodyPr>
          <a:lstStyle/>
          <a:p>
            <a:r>
              <a:rPr lang="en-US" sz="1600" dirty="0"/>
              <a:t>1</a:t>
            </a:r>
          </a:p>
        </p:txBody>
      </p:sp>
      <p:sp>
        <p:nvSpPr>
          <p:cNvPr id="36" name="TextBox 35"/>
          <p:cNvSpPr txBox="1"/>
          <p:nvPr/>
        </p:nvSpPr>
        <p:spPr>
          <a:xfrm>
            <a:off x="7035313" y="2831648"/>
            <a:ext cx="298938" cy="338554"/>
          </a:xfrm>
          <a:prstGeom prst="rect">
            <a:avLst/>
          </a:prstGeom>
          <a:noFill/>
        </p:spPr>
        <p:txBody>
          <a:bodyPr wrap="square" rtlCol="0">
            <a:spAutoFit/>
          </a:bodyPr>
          <a:lstStyle/>
          <a:p>
            <a:r>
              <a:rPr lang="en-US" sz="1600" dirty="0"/>
              <a:t>1</a:t>
            </a:r>
          </a:p>
        </p:txBody>
      </p:sp>
      <p:sp>
        <p:nvSpPr>
          <p:cNvPr id="37" name="TextBox 36"/>
          <p:cNvSpPr txBox="1"/>
          <p:nvPr/>
        </p:nvSpPr>
        <p:spPr>
          <a:xfrm>
            <a:off x="7041909" y="3170202"/>
            <a:ext cx="298938" cy="400110"/>
          </a:xfrm>
          <a:prstGeom prst="rect">
            <a:avLst/>
          </a:prstGeom>
          <a:noFill/>
        </p:spPr>
        <p:txBody>
          <a:bodyPr wrap="square" rtlCol="0">
            <a:spAutoFit/>
          </a:bodyPr>
          <a:lstStyle/>
          <a:p>
            <a:r>
              <a:rPr lang="en-US" sz="2000" dirty="0" smtClean="0"/>
              <a:t>*</a:t>
            </a:r>
            <a:endParaRPr lang="en-US" sz="2000" dirty="0"/>
          </a:p>
        </p:txBody>
      </p:sp>
      <p:sp>
        <p:nvSpPr>
          <p:cNvPr id="38" name="TextBox 37"/>
          <p:cNvSpPr txBox="1"/>
          <p:nvPr/>
        </p:nvSpPr>
        <p:spPr>
          <a:xfrm>
            <a:off x="7035313" y="1608478"/>
            <a:ext cx="298938" cy="400110"/>
          </a:xfrm>
          <a:prstGeom prst="rect">
            <a:avLst/>
          </a:prstGeom>
          <a:noFill/>
        </p:spPr>
        <p:txBody>
          <a:bodyPr wrap="square" rtlCol="0">
            <a:spAutoFit/>
          </a:bodyPr>
          <a:lstStyle/>
          <a:p>
            <a:r>
              <a:rPr lang="en-US" sz="2000" dirty="0" smtClean="0"/>
              <a:t>*</a:t>
            </a:r>
            <a:endParaRPr lang="en-US" sz="2000" dirty="0"/>
          </a:p>
        </p:txBody>
      </p:sp>
      <p:cxnSp>
        <p:nvCxnSpPr>
          <p:cNvPr id="39" name="Straight Arrow Connector 38"/>
          <p:cNvCxnSpPr/>
          <p:nvPr/>
        </p:nvCxnSpPr>
        <p:spPr bwMode="auto">
          <a:xfrm>
            <a:off x="7005455" y="1279018"/>
            <a:ext cx="9158" cy="585072"/>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40" name="Rounded Rectangle 39"/>
          <p:cNvSpPr/>
          <p:nvPr/>
        </p:nvSpPr>
        <p:spPr bwMode="auto">
          <a:xfrm>
            <a:off x="5320813" y="3447212"/>
            <a:ext cx="3429000" cy="990600"/>
          </a:xfrm>
          <a:prstGeom prst="round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b="1" dirty="0" smtClean="0">
                <a:latin typeface="Arial" charset="0"/>
              </a:rPr>
              <a:t>Message Profile – </a:t>
            </a:r>
            <a:r>
              <a:rPr lang="en-US" sz="1100" dirty="0" smtClean="0">
                <a:latin typeface="Arial" charset="0"/>
              </a:rPr>
              <a:t>A message profile equates to an interaction (e.g., send lab result [LRI GU-RU] or send an acknowledgement [LRI GU]).</a:t>
            </a:r>
            <a:endParaRPr kumimoji="0" lang="en-US" sz="1100" i="0" u="none" strike="noStrike" cap="none" normalizeH="0" baseline="0" dirty="0" smtClean="0">
              <a:ln>
                <a:noFill/>
              </a:ln>
              <a:solidFill>
                <a:schemeClr val="tx1"/>
              </a:solidFill>
              <a:effectLst/>
              <a:latin typeface="Arial" charset="0"/>
            </a:endParaRPr>
          </a:p>
        </p:txBody>
      </p:sp>
      <p:cxnSp>
        <p:nvCxnSpPr>
          <p:cNvPr id="42" name="Straight Arrow Connector 41"/>
          <p:cNvCxnSpPr/>
          <p:nvPr/>
        </p:nvCxnSpPr>
        <p:spPr bwMode="auto">
          <a:xfrm>
            <a:off x="7019559" y="4437812"/>
            <a:ext cx="9158" cy="585072"/>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43" name="Straight Arrow Connector 42"/>
          <p:cNvCxnSpPr/>
          <p:nvPr/>
        </p:nvCxnSpPr>
        <p:spPr bwMode="auto">
          <a:xfrm>
            <a:off x="7019559" y="2862140"/>
            <a:ext cx="9158" cy="585072"/>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46" name="Straight Arrow Connector 45"/>
          <p:cNvCxnSpPr>
            <a:endCxn id="9" idx="1"/>
          </p:cNvCxnSpPr>
          <p:nvPr/>
        </p:nvCxnSpPr>
        <p:spPr bwMode="auto">
          <a:xfrm>
            <a:off x="3897923" y="5241698"/>
            <a:ext cx="1422890" cy="264275"/>
          </a:xfrm>
          <a:prstGeom prst="straightConnector1">
            <a:avLst/>
          </a:prstGeom>
          <a:solidFill>
            <a:schemeClr val="accent1"/>
          </a:solidFill>
          <a:ln w="38100" cap="flat" cmpd="sng" algn="ctr">
            <a:solidFill>
              <a:schemeClr val="tx1"/>
            </a:solidFill>
            <a:prstDash val="solid"/>
            <a:round/>
            <a:headEnd type="triangle" w="med" len="med"/>
            <a:tailEnd type="triangle" w="med" len="med"/>
          </a:ln>
          <a:effectLst/>
        </p:spPr>
      </p:cxnSp>
      <p:sp>
        <p:nvSpPr>
          <p:cNvPr id="48" name="TextBox 47"/>
          <p:cNvSpPr txBox="1"/>
          <p:nvPr/>
        </p:nvSpPr>
        <p:spPr>
          <a:xfrm>
            <a:off x="5076825" y="5111016"/>
            <a:ext cx="298938" cy="338554"/>
          </a:xfrm>
          <a:prstGeom prst="rect">
            <a:avLst/>
          </a:prstGeom>
          <a:noFill/>
        </p:spPr>
        <p:txBody>
          <a:bodyPr wrap="square" rtlCol="0">
            <a:spAutoFit/>
          </a:bodyPr>
          <a:lstStyle/>
          <a:p>
            <a:r>
              <a:rPr lang="en-US" sz="1600" dirty="0"/>
              <a:t>1</a:t>
            </a:r>
          </a:p>
        </p:txBody>
      </p:sp>
      <p:sp>
        <p:nvSpPr>
          <p:cNvPr id="49" name="TextBox 48"/>
          <p:cNvSpPr txBox="1"/>
          <p:nvPr/>
        </p:nvSpPr>
        <p:spPr>
          <a:xfrm>
            <a:off x="3848740" y="4910961"/>
            <a:ext cx="298938" cy="400110"/>
          </a:xfrm>
          <a:prstGeom prst="rect">
            <a:avLst/>
          </a:prstGeom>
          <a:noFill/>
        </p:spPr>
        <p:txBody>
          <a:bodyPr wrap="square" rtlCol="0">
            <a:spAutoFit/>
          </a:bodyPr>
          <a:lstStyle/>
          <a:p>
            <a:r>
              <a:rPr lang="en-US" sz="2000" dirty="0" smtClean="0"/>
              <a:t>*</a:t>
            </a:r>
            <a:endParaRPr lang="en-US" sz="2000" dirty="0"/>
          </a:p>
        </p:txBody>
      </p:sp>
    </p:spTree>
    <p:extLst>
      <p:ext uri="{BB962C8B-B14F-4D97-AF65-F5344CB8AC3E}">
        <p14:creationId xmlns:p14="http://schemas.microsoft.com/office/powerpoint/2010/main" val="2366457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 and Relationships of Profiles and Value Sets</a:t>
            </a:r>
            <a:endParaRPr lang="en-US" dirty="0"/>
          </a:p>
        </p:txBody>
      </p:sp>
      <p:sp>
        <p:nvSpPr>
          <p:cNvPr id="3" name="Content Placeholder 2"/>
          <p:cNvSpPr>
            <a:spLocks noGrp="1"/>
          </p:cNvSpPr>
          <p:nvPr>
            <p:ph idx="1"/>
          </p:nvPr>
        </p:nvSpPr>
        <p:spPr/>
        <p:txBody>
          <a:bodyPr>
            <a:normAutofit lnSpcReduction="10000"/>
          </a:bodyPr>
          <a:lstStyle/>
          <a:p>
            <a:r>
              <a:rPr lang="en-US" dirty="0" smtClean="0"/>
              <a:t>Implementation Guide (Integration Profile)</a:t>
            </a:r>
          </a:p>
          <a:p>
            <a:pPr lvl="1"/>
            <a:r>
              <a:rPr lang="en-US" dirty="0" smtClean="0"/>
              <a:t>A collection of conformance profiles (interactions, e.g., messages) grouped together to target a specific workflow</a:t>
            </a:r>
          </a:p>
          <a:p>
            <a:pPr lvl="1"/>
            <a:r>
              <a:rPr lang="en-US" dirty="0" smtClean="0"/>
              <a:t>For example, the HL7 2.5.1 R1.5 Immunization Implementation Guide (which contains 8 conformance profiles). The workflow supports sending and acknowledging immunization reporting, querying for immunizations, and responding with immunization histories and forecasts.</a:t>
            </a:r>
          </a:p>
          <a:p>
            <a:r>
              <a:rPr lang="en-US" dirty="0" smtClean="0"/>
              <a:t>Conformance Profile</a:t>
            </a:r>
          </a:p>
          <a:p>
            <a:pPr lvl="1"/>
            <a:r>
              <a:rPr lang="en-US" dirty="0" smtClean="0"/>
              <a:t>Equates to 1 (and only 1) interaction (message)</a:t>
            </a:r>
          </a:p>
          <a:p>
            <a:pPr lvl="1"/>
            <a:r>
              <a:rPr lang="en-US" dirty="0" smtClean="0"/>
              <a:t>This is the level in which we specify requirements at in the implementation guide (independently, or at least we should be although some guides are comingling requirements).</a:t>
            </a:r>
          </a:p>
          <a:p>
            <a:r>
              <a:rPr lang="en-US" dirty="0" smtClean="0"/>
              <a:t>Value Set Library</a:t>
            </a:r>
          </a:p>
          <a:p>
            <a:pPr lvl="1"/>
            <a:r>
              <a:rPr lang="en-US" dirty="0" smtClean="0"/>
              <a:t>The collection of value sets that pertain to a conformance profile.</a:t>
            </a:r>
          </a:p>
          <a:p>
            <a:pPr lvl="1"/>
            <a:endParaRPr lang="en-US" dirty="0"/>
          </a:p>
          <a:p>
            <a:pPr marL="0" indent="0">
              <a:buNone/>
            </a:pPr>
            <a:r>
              <a:rPr lang="en-US" sz="1600" dirty="0" smtClean="0"/>
              <a:t>Note: These definitions and relationships are conceptual views and not an indication how one might implement. For example, all value set for a given implementation guide could be maintain as a single entity</a:t>
            </a:r>
            <a:r>
              <a:rPr lang="en-US" sz="1600" dirty="0"/>
              <a:t> </a:t>
            </a:r>
            <a:r>
              <a:rPr lang="en-US" sz="1600" dirty="0" smtClean="0"/>
              <a:t>or could reside in a “global” terminology server.</a:t>
            </a:r>
          </a:p>
        </p:txBody>
      </p:sp>
    </p:spTree>
    <p:extLst>
      <p:ext uri="{BB962C8B-B14F-4D97-AF65-F5344CB8AC3E}">
        <p14:creationId xmlns:p14="http://schemas.microsoft.com/office/powerpoint/2010/main" val="41713006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Slides</a:t>
            </a:r>
            <a:endParaRPr lang="en-US" dirty="0"/>
          </a:p>
        </p:txBody>
      </p:sp>
      <p:sp>
        <p:nvSpPr>
          <p:cNvPr id="3" name="Content Placeholder 2"/>
          <p:cNvSpPr>
            <a:spLocks noGrp="1"/>
          </p:cNvSpPr>
          <p:nvPr>
            <p:ph idx="1"/>
          </p:nvPr>
        </p:nvSpPr>
        <p:spPr/>
        <p:txBody>
          <a:bodyPr/>
          <a:lstStyle/>
          <a:p>
            <a:r>
              <a:rPr lang="en-US" dirty="0" smtClean="0"/>
              <a:t>The following slides are work-in-progress slides.</a:t>
            </a:r>
            <a:endParaRPr lang="en-US" dirty="0"/>
          </a:p>
        </p:txBody>
      </p:sp>
    </p:spTree>
    <p:extLst>
      <p:ext uri="{BB962C8B-B14F-4D97-AF65-F5344CB8AC3E}">
        <p14:creationId xmlns:p14="http://schemas.microsoft.com/office/powerpoint/2010/main" val="35051811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Set Organization</a:t>
            </a:r>
            <a:endParaRPr lang="en-US" dirty="0"/>
          </a:p>
        </p:txBody>
      </p:sp>
      <p:sp>
        <p:nvSpPr>
          <p:cNvPr id="3" name="Content Placeholder 2"/>
          <p:cNvSpPr>
            <a:spLocks noGrp="1"/>
          </p:cNvSpPr>
          <p:nvPr>
            <p:ph idx="1"/>
          </p:nvPr>
        </p:nvSpPr>
        <p:spPr/>
        <p:txBody>
          <a:bodyPr>
            <a:normAutofit/>
          </a:bodyPr>
          <a:lstStyle/>
          <a:p>
            <a:r>
              <a:rPr lang="en-US" dirty="0" smtClean="0"/>
              <a:t>Value Set Library</a:t>
            </a:r>
          </a:p>
          <a:p>
            <a:pPr lvl="1"/>
            <a:r>
              <a:rPr lang="en-US" dirty="0" smtClean="0"/>
              <a:t>Contains a collection of value set definitions for a conformance profile</a:t>
            </a:r>
          </a:p>
          <a:p>
            <a:pPr lvl="1"/>
            <a:r>
              <a:rPr lang="en-US" dirty="0" smtClean="0"/>
              <a:t>For every value set spreadsheet in the package extract the value set column for the given conformance profile.</a:t>
            </a:r>
            <a:endParaRPr lang="en-US" dirty="0"/>
          </a:p>
          <a:p>
            <a:r>
              <a:rPr lang="en-US" dirty="0" smtClean="0"/>
              <a:t>Value Set Definition</a:t>
            </a:r>
          </a:p>
          <a:p>
            <a:pPr lvl="1"/>
            <a:r>
              <a:rPr lang="en-US" dirty="0" smtClean="0"/>
              <a:t>Contains the list of value set elements and identification meta data.</a:t>
            </a:r>
          </a:p>
          <a:p>
            <a:r>
              <a:rPr lang="en-US" dirty="0" smtClean="0"/>
              <a:t>Value Set Element</a:t>
            </a:r>
          </a:p>
          <a:p>
            <a:pPr lvl="1"/>
            <a:r>
              <a:rPr lang="en-US" dirty="0" smtClean="0"/>
              <a:t>Code</a:t>
            </a:r>
          </a:p>
          <a:p>
            <a:pPr lvl="1"/>
            <a:r>
              <a:rPr lang="en-US" dirty="0" smtClean="0"/>
              <a:t>Description</a:t>
            </a:r>
          </a:p>
          <a:p>
            <a:pPr lvl="1"/>
            <a:r>
              <a:rPr lang="en-US" dirty="0" smtClean="0"/>
              <a:t>Code System</a:t>
            </a:r>
          </a:p>
          <a:p>
            <a:pPr lvl="1"/>
            <a:r>
              <a:rPr lang="en-US" dirty="0" smtClean="0"/>
              <a:t>Code System Version</a:t>
            </a:r>
          </a:p>
          <a:p>
            <a:pPr lvl="1"/>
            <a:r>
              <a:rPr lang="en-US" dirty="0" smtClean="0"/>
              <a:t>Usage</a:t>
            </a:r>
          </a:p>
          <a:p>
            <a:pPr lvl="2"/>
            <a:r>
              <a:rPr lang="en-US" dirty="0" smtClean="0"/>
              <a:t>Required</a:t>
            </a:r>
          </a:p>
          <a:p>
            <a:pPr lvl="2"/>
            <a:r>
              <a:rPr lang="en-US" dirty="0" smtClean="0"/>
              <a:t>Permitted</a:t>
            </a:r>
          </a:p>
          <a:p>
            <a:pPr lvl="2"/>
            <a:r>
              <a:rPr lang="en-US" dirty="0" smtClean="0"/>
              <a:t>Excluded</a:t>
            </a:r>
            <a:endParaRPr lang="en-US" dirty="0"/>
          </a:p>
          <a:p>
            <a:endParaRPr lang="en-US" dirty="0" smtClean="0"/>
          </a:p>
        </p:txBody>
      </p:sp>
    </p:spTree>
    <p:extLst>
      <p:ext uri="{BB962C8B-B14F-4D97-AF65-F5344CB8AC3E}">
        <p14:creationId xmlns:p14="http://schemas.microsoft.com/office/powerpoint/2010/main" val="42815848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4" y="279400"/>
            <a:ext cx="8334375" cy="461665"/>
          </a:xfrm>
        </p:spPr>
        <p:txBody>
          <a:bodyPr/>
          <a:lstStyle/>
          <a:p>
            <a:r>
              <a:rPr lang="en-US" dirty="0" smtClean="0"/>
              <a:t>Possible Combinations of </a:t>
            </a:r>
            <a:r>
              <a:rPr lang="en-US" dirty="0"/>
              <a:t>Attributes for </a:t>
            </a:r>
            <a:r>
              <a:rPr lang="en-US" dirty="0" smtClean="0"/>
              <a:t>each Value Set</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160483803"/>
              </p:ext>
            </p:extLst>
          </p:nvPr>
        </p:nvGraphicFramePr>
        <p:xfrm>
          <a:off x="914399" y="762001"/>
          <a:ext cx="7543800" cy="5322191"/>
        </p:xfrm>
        <a:graphic>
          <a:graphicData uri="http://schemas.openxmlformats.org/drawingml/2006/table">
            <a:tbl>
              <a:tblPr>
                <a:tableStyleId>{5C22544A-7EE6-4342-B048-85BDC9FD1C3A}</a:tableStyleId>
              </a:tblPr>
              <a:tblGrid>
                <a:gridCol w="609601"/>
                <a:gridCol w="609600"/>
                <a:gridCol w="762000"/>
                <a:gridCol w="914400"/>
                <a:gridCol w="914400"/>
                <a:gridCol w="3733799"/>
              </a:tblGrid>
              <a:tr h="1219199">
                <a:tc>
                  <a:txBody>
                    <a:bodyPr/>
                    <a:lstStyle/>
                    <a:p>
                      <a:pPr algn="ctr" fontAlgn="ctr"/>
                      <a:r>
                        <a:rPr lang="en-US" sz="1000" b="1" u="none" strike="noStrike" dirty="0">
                          <a:effectLst/>
                        </a:rPr>
                        <a:t>Item</a:t>
                      </a:r>
                      <a:endParaRPr lang="en-US" sz="1000" b="1"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u="none" strike="noStrike" dirty="0">
                          <a:effectLst/>
                        </a:rPr>
                        <a:t>Extensibility                                </a:t>
                      </a:r>
                      <a:r>
                        <a:rPr lang="en-US" sz="900" b="1" u="none" strike="noStrike" dirty="0">
                          <a:effectLst/>
                        </a:rPr>
                        <a:t>(Open/Closed)</a:t>
                      </a:r>
                      <a:endParaRPr lang="en-US" sz="1000" b="1" i="0" u="none" strike="noStrike" dirty="0">
                        <a:solidFill>
                          <a:srgbClr val="000000"/>
                        </a:solidFill>
                        <a:effectLst/>
                        <a:latin typeface="Calibri"/>
                      </a:endParaRPr>
                    </a:p>
                  </a:txBody>
                  <a:tcPr marL="8543" marR="8543" marT="8543" marB="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u="none" strike="noStrike" dirty="0">
                          <a:effectLst/>
                        </a:rPr>
                        <a:t>Stability                    </a:t>
                      </a:r>
                      <a:r>
                        <a:rPr lang="en-US" sz="900" b="1" u="none" strike="noStrike" dirty="0">
                          <a:effectLst/>
                        </a:rPr>
                        <a:t>(</a:t>
                      </a:r>
                      <a:r>
                        <a:rPr lang="en-US" sz="900" b="1" u="none" strike="noStrike" dirty="0" smtClean="0">
                          <a:effectLst/>
                        </a:rPr>
                        <a:t>Static/Dynamic</a:t>
                      </a:r>
                      <a:r>
                        <a:rPr lang="en-US" sz="900" b="1" u="none" strike="noStrike" dirty="0">
                          <a:effectLst/>
                        </a:rPr>
                        <a:t>)</a:t>
                      </a:r>
                      <a:endParaRPr lang="en-US" sz="1000" b="1" i="0" u="none" strike="noStrike" dirty="0">
                        <a:solidFill>
                          <a:srgbClr val="000000"/>
                        </a:solidFill>
                        <a:effectLst/>
                        <a:latin typeface="Calibri"/>
                      </a:endParaRPr>
                    </a:p>
                  </a:txBody>
                  <a:tcPr marL="8543" marR="8543" marT="8543" marB="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u="none" strike="noStrike" dirty="0">
                          <a:effectLst/>
                        </a:rPr>
                        <a:t>Code Requirement                                   </a:t>
                      </a:r>
                      <a:r>
                        <a:rPr lang="en-US" sz="900" b="1" u="none" strike="noStrike" dirty="0">
                          <a:effectLst/>
                        </a:rPr>
                        <a:t>(Code Only/                    Text Allowed)</a:t>
                      </a:r>
                      <a:endParaRPr lang="en-US" sz="1000" b="1" i="0" u="none" strike="noStrike" dirty="0">
                        <a:solidFill>
                          <a:srgbClr val="000000"/>
                        </a:solidFill>
                        <a:effectLst/>
                        <a:latin typeface="Calibri"/>
                      </a:endParaRPr>
                    </a:p>
                  </a:txBody>
                  <a:tcPr marL="8543" marR="8543" marT="8543" marB="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u="none" strike="noStrike" dirty="0">
                          <a:effectLst/>
                        </a:rPr>
                        <a:t>Binding Strength                  </a:t>
                      </a:r>
                      <a:r>
                        <a:rPr lang="en-US" sz="800" b="1" u="none" strike="noStrike" dirty="0">
                          <a:effectLst/>
                        </a:rPr>
                        <a:t>(Required/ Suggested/ Undetermined)</a:t>
                      </a:r>
                      <a:endParaRPr lang="en-US" sz="1000" b="1" i="0" u="none" strike="noStrike" dirty="0">
                        <a:solidFill>
                          <a:srgbClr val="000000"/>
                        </a:solidFill>
                        <a:effectLst/>
                        <a:latin typeface="Calibri"/>
                      </a:endParaRPr>
                    </a:p>
                  </a:txBody>
                  <a:tcPr marL="8543" marR="8543" marT="8543" marB="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u="none" strike="noStrike" dirty="0">
                          <a:effectLst/>
                        </a:rPr>
                        <a:t>Implications</a:t>
                      </a:r>
                      <a:endParaRPr lang="en-US" sz="1000" b="1"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0958">
                <a:tc>
                  <a:txBody>
                    <a:bodyPr/>
                    <a:lstStyle/>
                    <a:p>
                      <a:pPr algn="ctr" fontAlgn="ctr"/>
                      <a:r>
                        <a:rPr lang="en-US" sz="1000" b="1" u="none" strike="noStrike" dirty="0">
                          <a:effectLst/>
                        </a:rPr>
                        <a:t>1</a:t>
                      </a:r>
                      <a:endParaRPr lang="en-US" sz="1000" b="1"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Open</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Static</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Code Only</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Required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u="none" strike="noStrike" dirty="0">
                          <a:effectLst/>
                        </a:rPr>
                        <a:t> </a:t>
                      </a:r>
                      <a:endParaRPr lang="en-US" sz="1000" b="0" i="0" u="none" strike="noStrike" dirty="0">
                        <a:solidFill>
                          <a:srgbClr val="000000"/>
                        </a:solidFill>
                        <a:effectLst/>
                        <a:latin typeface="Calibri"/>
                      </a:endParaRPr>
                    </a:p>
                  </a:txBody>
                  <a:tcPr marL="8543" marR="8543" marT="85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0958">
                <a:tc>
                  <a:txBody>
                    <a:bodyPr/>
                    <a:lstStyle/>
                    <a:p>
                      <a:pPr algn="ctr" fontAlgn="ctr"/>
                      <a:r>
                        <a:rPr lang="en-US" sz="1000" b="1" u="none" strike="noStrike" dirty="0">
                          <a:effectLst/>
                        </a:rPr>
                        <a:t>2</a:t>
                      </a:r>
                      <a:endParaRPr lang="en-US" sz="1000" b="1"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Open</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Static</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Code Only</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Suggested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u="none" strike="noStrike" dirty="0">
                          <a:effectLst/>
                        </a:rPr>
                        <a:t> </a:t>
                      </a:r>
                      <a:endParaRPr lang="en-US" sz="1000" b="0" i="0" u="none" strike="noStrike" dirty="0">
                        <a:solidFill>
                          <a:srgbClr val="000000"/>
                        </a:solidFill>
                        <a:effectLst/>
                        <a:latin typeface="Calibri"/>
                      </a:endParaRPr>
                    </a:p>
                  </a:txBody>
                  <a:tcPr marL="8543" marR="8543" marT="85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0958">
                <a:tc>
                  <a:txBody>
                    <a:bodyPr/>
                    <a:lstStyle/>
                    <a:p>
                      <a:pPr algn="ctr" fontAlgn="ctr"/>
                      <a:r>
                        <a:rPr lang="en-US" sz="1000" b="1" u="none" strike="noStrike" dirty="0">
                          <a:effectLst/>
                        </a:rPr>
                        <a:t>3</a:t>
                      </a:r>
                      <a:endParaRPr lang="en-US" sz="1000" b="1"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Open</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Static</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Code Only</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Undetermined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u="none" strike="noStrike" dirty="0">
                          <a:effectLst/>
                        </a:rPr>
                        <a:t> </a:t>
                      </a:r>
                      <a:endParaRPr lang="en-US" sz="1000" b="0" i="0" u="none" strike="noStrike" dirty="0">
                        <a:solidFill>
                          <a:srgbClr val="000000"/>
                        </a:solidFill>
                        <a:effectLst/>
                        <a:latin typeface="Calibri"/>
                      </a:endParaRPr>
                    </a:p>
                  </a:txBody>
                  <a:tcPr marL="8543" marR="8543" marT="85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0958">
                <a:tc>
                  <a:txBody>
                    <a:bodyPr/>
                    <a:lstStyle/>
                    <a:p>
                      <a:pPr algn="ctr" fontAlgn="ctr"/>
                      <a:r>
                        <a:rPr lang="en-US" sz="1000" b="1" u="none" strike="noStrike" dirty="0">
                          <a:effectLst/>
                        </a:rPr>
                        <a:t>4</a:t>
                      </a:r>
                      <a:endParaRPr lang="en-US" sz="1000" b="1"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Open</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Static</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Text Allowed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Required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u="none" strike="noStrike" dirty="0">
                          <a:effectLst/>
                        </a:rPr>
                        <a:t> </a:t>
                      </a:r>
                      <a:endParaRPr lang="en-US" sz="1000" b="0" i="0" u="none" strike="noStrike" dirty="0">
                        <a:solidFill>
                          <a:srgbClr val="000000"/>
                        </a:solidFill>
                        <a:effectLst/>
                        <a:latin typeface="Calibri"/>
                      </a:endParaRPr>
                    </a:p>
                  </a:txBody>
                  <a:tcPr marL="8543" marR="8543" marT="85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0958">
                <a:tc>
                  <a:txBody>
                    <a:bodyPr/>
                    <a:lstStyle/>
                    <a:p>
                      <a:pPr algn="ctr" fontAlgn="ctr"/>
                      <a:r>
                        <a:rPr lang="en-US" sz="1000" b="1" u="none" strike="noStrike" dirty="0">
                          <a:effectLst/>
                        </a:rPr>
                        <a:t>5</a:t>
                      </a:r>
                      <a:endParaRPr lang="en-US" sz="1000" b="1"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Open</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Static</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Text Allowed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Suggested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u="none" strike="noStrike" dirty="0">
                          <a:effectLst/>
                        </a:rPr>
                        <a:t> </a:t>
                      </a:r>
                      <a:endParaRPr lang="en-US" sz="1000" b="0" i="0" u="none" strike="noStrike" dirty="0">
                        <a:solidFill>
                          <a:srgbClr val="000000"/>
                        </a:solidFill>
                        <a:effectLst/>
                        <a:latin typeface="Calibri"/>
                      </a:endParaRPr>
                    </a:p>
                  </a:txBody>
                  <a:tcPr marL="8543" marR="8543" marT="85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0958">
                <a:tc>
                  <a:txBody>
                    <a:bodyPr/>
                    <a:lstStyle/>
                    <a:p>
                      <a:pPr algn="ctr" fontAlgn="ctr"/>
                      <a:r>
                        <a:rPr lang="en-US" sz="1000" b="1" u="none" strike="noStrike" dirty="0">
                          <a:effectLst/>
                        </a:rPr>
                        <a:t>6</a:t>
                      </a:r>
                      <a:endParaRPr lang="en-US" sz="1000" b="1"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Open</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Static</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Text Allowed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Undetermined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u="none" strike="noStrike" dirty="0">
                          <a:effectLst/>
                        </a:rPr>
                        <a:t> </a:t>
                      </a:r>
                      <a:endParaRPr lang="en-US" sz="1000" b="0" i="0" u="none" strike="noStrike" dirty="0">
                        <a:solidFill>
                          <a:srgbClr val="000000"/>
                        </a:solidFill>
                        <a:effectLst/>
                        <a:latin typeface="Calibri"/>
                      </a:endParaRPr>
                    </a:p>
                  </a:txBody>
                  <a:tcPr marL="8543" marR="8543" marT="85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0958">
                <a:tc>
                  <a:txBody>
                    <a:bodyPr/>
                    <a:lstStyle/>
                    <a:p>
                      <a:pPr algn="ctr" fontAlgn="ctr"/>
                      <a:r>
                        <a:rPr lang="en-US" sz="1000" b="1" u="none" strike="noStrike" dirty="0">
                          <a:effectLst/>
                        </a:rPr>
                        <a:t>7</a:t>
                      </a:r>
                      <a:endParaRPr lang="en-US" sz="1000" b="1"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Open</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Dynamic</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Code Only</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Required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u="none" strike="noStrike" dirty="0">
                          <a:effectLst/>
                        </a:rPr>
                        <a:t> </a:t>
                      </a:r>
                      <a:endParaRPr lang="en-US" sz="1000" b="0" i="0" u="none" strike="noStrike" dirty="0">
                        <a:solidFill>
                          <a:srgbClr val="000000"/>
                        </a:solidFill>
                        <a:effectLst/>
                        <a:latin typeface="Calibri"/>
                      </a:endParaRPr>
                    </a:p>
                  </a:txBody>
                  <a:tcPr marL="8543" marR="8543" marT="85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0958">
                <a:tc>
                  <a:txBody>
                    <a:bodyPr/>
                    <a:lstStyle/>
                    <a:p>
                      <a:pPr algn="ctr" fontAlgn="ctr"/>
                      <a:r>
                        <a:rPr lang="en-US" sz="1000" b="1" u="none" strike="noStrike" dirty="0">
                          <a:effectLst/>
                        </a:rPr>
                        <a:t>8</a:t>
                      </a:r>
                      <a:endParaRPr lang="en-US" sz="1000" b="1"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Open</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Dynamic</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Code Only</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Suggested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u="none" strike="noStrike" dirty="0">
                          <a:effectLst/>
                        </a:rPr>
                        <a:t> </a:t>
                      </a:r>
                      <a:endParaRPr lang="en-US" sz="1000" b="0" i="0" u="none" strike="noStrike" dirty="0">
                        <a:solidFill>
                          <a:srgbClr val="000000"/>
                        </a:solidFill>
                        <a:effectLst/>
                        <a:latin typeface="Calibri"/>
                      </a:endParaRPr>
                    </a:p>
                  </a:txBody>
                  <a:tcPr marL="8543" marR="8543" marT="85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0958">
                <a:tc>
                  <a:txBody>
                    <a:bodyPr/>
                    <a:lstStyle/>
                    <a:p>
                      <a:pPr algn="ctr" fontAlgn="ctr"/>
                      <a:r>
                        <a:rPr lang="en-US" sz="1000" b="1" u="none" strike="noStrike" dirty="0">
                          <a:effectLst/>
                        </a:rPr>
                        <a:t>9</a:t>
                      </a:r>
                      <a:endParaRPr lang="en-US" sz="1000" b="1"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Open</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Dynamic</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Code Only</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Undetermined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u="none" strike="noStrike" dirty="0">
                          <a:effectLst/>
                        </a:rPr>
                        <a:t> </a:t>
                      </a:r>
                      <a:endParaRPr lang="en-US" sz="1000" b="0" i="0" u="none" strike="noStrike" dirty="0">
                        <a:solidFill>
                          <a:srgbClr val="000000"/>
                        </a:solidFill>
                        <a:effectLst/>
                        <a:latin typeface="Calibri"/>
                      </a:endParaRPr>
                    </a:p>
                  </a:txBody>
                  <a:tcPr marL="8543" marR="8543" marT="85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0958">
                <a:tc>
                  <a:txBody>
                    <a:bodyPr/>
                    <a:lstStyle/>
                    <a:p>
                      <a:pPr algn="ctr" fontAlgn="ctr"/>
                      <a:r>
                        <a:rPr lang="en-US" sz="1000" b="1" u="none" strike="noStrike" dirty="0">
                          <a:effectLst/>
                        </a:rPr>
                        <a:t>10</a:t>
                      </a:r>
                      <a:endParaRPr lang="en-US" sz="1000" b="1"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Open</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Dynamic</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Text Allowed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Required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u="none" strike="noStrike" dirty="0">
                          <a:effectLst/>
                        </a:rPr>
                        <a:t> </a:t>
                      </a:r>
                      <a:endParaRPr lang="en-US" sz="1000" b="0" i="0" u="none" strike="noStrike" dirty="0">
                        <a:solidFill>
                          <a:srgbClr val="000000"/>
                        </a:solidFill>
                        <a:effectLst/>
                        <a:latin typeface="Calibri"/>
                      </a:endParaRPr>
                    </a:p>
                  </a:txBody>
                  <a:tcPr marL="8543" marR="8543" marT="85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0958">
                <a:tc>
                  <a:txBody>
                    <a:bodyPr/>
                    <a:lstStyle/>
                    <a:p>
                      <a:pPr algn="ctr" fontAlgn="ctr"/>
                      <a:r>
                        <a:rPr lang="en-US" sz="1000" b="1" u="none" strike="noStrike" dirty="0">
                          <a:effectLst/>
                        </a:rPr>
                        <a:t>11</a:t>
                      </a:r>
                      <a:endParaRPr lang="en-US" sz="1000" b="1"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Open</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Dynamic</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Text Allowed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Suggested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u="none" strike="noStrike" dirty="0">
                          <a:effectLst/>
                        </a:rPr>
                        <a:t> </a:t>
                      </a:r>
                      <a:endParaRPr lang="en-US" sz="1000" b="0" i="0" u="none" strike="noStrike" dirty="0">
                        <a:solidFill>
                          <a:srgbClr val="000000"/>
                        </a:solidFill>
                        <a:effectLst/>
                        <a:latin typeface="Calibri"/>
                      </a:endParaRPr>
                    </a:p>
                  </a:txBody>
                  <a:tcPr marL="8543" marR="8543" marT="85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0958">
                <a:tc>
                  <a:txBody>
                    <a:bodyPr/>
                    <a:lstStyle/>
                    <a:p>
                      <a:pPr algn="ctr" fontAlgn="ctr"/>
                      <a:r>
                        <a:rPr lang="en-US" sz="1000" b="1" u="none" strike="noStrike" dirty="0">
                          <a:effectLst/>
                        </a:rPr>
                        <a:t>12</a:t>
                      </a:r>
                      <a:endParaRPr lang="en-US" sz="1000" b="1"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Open</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Dynamic</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Text Allowed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Undetermined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u="none" strike="noStrike" dirty="0">
                          <a:effectLst/>
                        </a:rPr>
                        <a:t> </a:t>
                      </a:r>
                      <a:endParaRPr lang="en-US" sz="1000" b="0" i="0" u="none" strike="noStrike" dirty="0">
                        <a:solidFill>
                          <a:srgbClr val="000000"/>
                        </a:solidFill>
                        <a:effectLst/>
                        <a:latin typeface="Calibri"/>
                      </a:endParaRPr>
                    </a:p>
                  </a:txBody>
                  <a:tcPr marL="8543" marR="8543" marT="85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0958">
                <a:tc>
                  <a:txBody>
                    <a:bodyPr/>
                    <a:lstStyle/>
                    <a:p>
                      <a:pPr algn="ctr" fontAlgn="ctr"/>
                      <a:r>
                        <a:rPr lang="en-US" sz="1000" b="1" u="none" strike="noStrike" dirty="0">
                          <a:effectLst/>
                        </a:rPr>
                        <a:t>13</a:t>
                      </a:r>
                      <a:endParaRPr lang="en-US" sz="1000" b="1"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Closed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Static</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Code Only</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Required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u="none" strike="noStrike" dirty="0">
                          <a:effectLst/>
                        </a:rPr>
                        <a:t> </a:t>
                      </a:r>
                      <a:endParaRPr lang="en-US" sz="1000" b="0" i="0" u="none" strike="noStrike" dirty="0">
                        <a:solidFill>
                          <a:srgbClr val="000000"/>
                        </a:solidFill>
                        <a:effectLst/>
                        <a:latin typeface="Calibri"/>
                      </a:endParaRPr>
                    </a:p>
                  </a:txBody>
                  <a:tcPr marL="8543" marR="8543" marT="85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0958">
                <a:tc>
                  <a:txBody>
                    <a:bodyPr/>
                    <a:lstStyle/>
                    <a:p>
                      <a:pPr algn="ctr" fontAlgn="ctr"/>
                      <a:r>
                        <a:rPr lang="en-US" sz="1000" b="1" u="none" strike="noStrike" dirty="0">
                          <a:effectLst/>
                        </a:rPr>
                        <a:t>14</a:t>
                      </a:r>
                      <a:endParaRPr lang="en-US" sz="1000" b="1"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Closed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Static</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Code Only</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Suggested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u="none" strike="noStrike" dirty="0">
                          <a:effectLst/>
                        </a:rPr>
                        <a:t> </a:t>
                      </a:r>
                      <a:endParaRPr lang="en-US" sz="1000" b="0" i="0" u="none" strike="noStrike" dirty="0">
                        <a:solidFill>
                          <a:srgbClr val="000000"/>
                        </a:solidFill>
                        <a:effectLst/>
                        <a:latin typeface="Calibri"/>
                      </a:endParaRPr>
                    </a:p>
                  </a:txBody>
                  <a:tcPr marL="8543" marR="8543" marT="85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0958">
                <a:tc>
                  <a:txBody>
                    <a:bodyPr/>
                    <a:lstStyle/>
                    <a:p>
                      <a:pPr algn="ctr" fontAlgn="ctr"/>
                      <a:r>
                        <a:rPr lang="en-US" sz="1000" b="1" u="none" strike="noStrike" dirty="0">
                          <a:effectLst/>
                        </a:rPr>
                        <a:t>15</a:t>
                      </a:r>
                      <a:endParaRPr lang="en-US" sz="1000" b="1"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Closed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Static</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Code Only</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smtClean="0">
                          <a:effectLst/>
                        </a:rPr>
                        <a:t>Undetermined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u="none" strike="noStrike" dirty="0">
                          <a:effectLst/>
                        </a:rPr>
                        <a:t> </a:t>
                      </a:r>
                      <a:endParaRPr lang="en-US" sz="1000" b="0" i="0" u="none" strike="noStrike" dirty="0">
                        <a:solidFill>
                          <a:srgbClr val="000000"/>
                        </a:solidFill>
                        <a:effectLst/>
                        <a:latin typeface="Calibri"/>
                      </a:endParaRPr>
                    </a:p>
                  </a:txBody>
                  <a:tcPr marL="8543" marR="8543" marT="85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0958">
                <a:tc>
                  <a:txBody>
                    <a:bodyPr/>
                    <a:lstStyle/>
                    <a:p>
                      <a:pPr algn="ctr" fontAlgn="ctr"/>
                      <a:r>
                        <a:rPr lang="en-US" sz="1000" b="1" u="none" strike="noStrike" dirty="0">
                          <a:effectLst/>
                        </a:rPr>
                        <a:t>16</a:t>
                      </a:r>
                      <a:endParaRPr lang="en-US" sz="1000" b="1"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Closed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Static</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Text Allowed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Required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u="none" strike="noStrike" dirty="0">
                          <a:effectLst/>
                        </a:rPr>
                        <a:t> </a:t>
                      </a:r>
                      <a:endParaRPr lang="en-US" sz="1000" b="0" i="0" u="none" strike="noStrike" dirty="0">
                        <a:solidFill>
                          <a:srgbClr val="000000"/>
                        </a:solidFill>
                        <a:effectLst/>
                        <a:latin typeface="Calibri"/>
                      </a:endParaRPr>
                    </a:p>
                  </a:txBody>
                  <a:tcPr marL="8543" marR="8543" marT="85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0958">
                <a:tc>
                  <a:txBody>
                    <a:bodyPr/>
                    <a:lstStyle/>
                    <a:p>
                      <a:pPr algn="ctr" fontAlgn="ctr"/>
                      <a:r>
                        <a:rPr lang="en-US" sz="1000" b="1" u="none" strike="noStrike" dirty="0">
                          <a:effectLst/>
                        </a:rPr>
                        <a:t>17</a:t>
                      </a:r>
                      <a:endParaRPr lang="en-US" sz="1000" b="1"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Closed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Static</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Text Allowed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Suggested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u="none" strike="noStrike" dirty="0">
                          <a:effectLst/>
                        </a:rPr>
                        <a:t> </a:t>
                      </a:r>
                      <a:endParaRPr lang="en-US" sz="1000" b="0" i="0" u="none" strike="noStrike" dirty="0">
                        <a:solidFill>
                          <a:srgbClr val="000000"/>
                        </a:solidFill>
                        <a:effectLst/>
                        <a:latin typeface="Calibri"/>
                      </a:endParaRPr>
                    </a:p>
                  </a:txBody>
                  <a:tcPr marL="8543" marR="8543" marT="85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0958">
                <a:tc>
                  <a:txBody>
                    <a:bodyPr/>
                    <a:lstStyle/>
                    <a:p>
                      <a:pPr algn="ctr" fontAlgn="ctr"/>
                      <a:r>
                        <a:rPr lang="en-US" sz="1000" b="1" u="none" strike="noStrike" dirty="0">
                          <a:effectLst/>
                        </a:rPr>
                        <a:t>18</a:t>
                      </a:r>
                      <a:endParaRPr lang="en-US" sz="1000" b="1"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Closed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Static</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Text Allowed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Undetermined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u="none" strike="noStrike" dirty="0">
                          <a:effectLst/>
                        </a:rPr>
                        <a:t> </a:t>
                      </a:r>
                      <a:endParaRPr lang="en-US" sz="1000" b="0" i="0" u="none" strike="noStrike" dirty="0">
                        <a:solidFill>
                          <a:srgbClr val="000000"/>
                        </a:solidFill>
                        <a:effectLst/>
                        <a:latin typeface="Calibri"/>
                      </a:endParaRPr>
                    </a:p>
                  </a:txBody>
                  <a:tcPr marL="8543" marR="8543" marT="85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0958">
                <a:tc>
                  <a:txBody>
                    <a:bodyPr/>
                    <a:lstStyle/>
                    <a:p>
                      <a:pPr algn="ctr" fontAlgn="ctr"/>
                      <a:r>
                        <a:rPr lang="en-US" sz="1000" b="1" u="none" strike="noStrike" dirty="0">
                          <a:effectLst/>
                        </a:rPr>
                        <a:t>19</a:t>
                      </a:r>
                      <a:endParaRPr lang="en-US" sz="1000" b="1"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Closed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Dynamic</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Text Allowed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Required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u="none" strike="noStrike" dirty="0">
                          <a:effectLst/>
                        </a:rPr>
                        <a:t> </a:t>
                      </a:r>
                      <a:endParaRPr lang="en-US" sz="1000" b="0" i="0" u="none" strike="noStrike" dirty="0">
                        <a:solidFill>
                          <a:srgbClr val="000000"/>
                        </a:solidFill>
                        <a:effectLst/>
                        <a:latin typeface="Calibri"/>
                      </a:endParaRPr>
                    </a:p>
                  </a:txBody>
                  <a:tcPr marL="8543" marR="8543" marT="85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0958">
                <a:tc>
                  <a:txBody>
                    <a:bodyPr/>
                    <a:lstStyle/>
                    <a:p>
                      <a:pPr algn="ctr" fontAlgn="ctr"/>
                      <a:r>
                        <a:rPr lang="en-US" sz="1000" b="1" u="none" strike="noStrike" dirty="0">
                          <a:effectLst/>
                        </a:rPr>
                        <a:t>20</a:t>
                      </a:r>
                      <a:endParaRPr lang="en-US" sz="1000" b="1"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Closed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Dynamic</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Text Allowed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Suggested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u="none" strike="noStrike" dirty="0">
                          <a:effectLst/>
                        </a:rPr>
                        <a:t> </a:t>
                      </a:r>
                      <a:endParaRPr lang="en-US" sz="1000" b="0" i="0" u="none" strike="noStrike" dirty="0">
                        <a:solidFill>
                          <a:srgbClr val="000000"/>
                        </a:solidFill>
                        <a:effectLst/>
                        <a:latin typeface="Calibri"/>
                      </a:endParaRPr>
                    </a:p>
                  </a:txBody>
                  <a:tcPr marL="8543" marR="8543" marT="85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0958">
                <a:tc>
                  <a:txBody>
                    <a:bodyPr/>
                    <a:lstStyle/>
                    <a:p>
                      <a:pPr algn="ctr" fontAlgn="ctr"/>
                      <a:r>
                        <a:rPr lang="en-US" sz="1000" b="1" u="none" strike="noStrike" dirty="0">
                          <a:effectLst/>
                        </a:rPr>
                        <a:t>21</a:t>
                      </a:r>
                      <a:endParaRPr lang="en-US" sz="1000" b="1"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Closed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Dynamic</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Text Allowed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Undetermined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u="none" strike="noStrike" dirty="0">
                          <a:effectLst/>
                        </a:rPr>
                        <a:t> </a:t>
                      </a:r>
                      <a:endParaRPr lang="en-US" sz="1000" b="0" i="0" u="none" strike="noStrike" dirty="0">
                        <a:solidFill>
                          <a:srgbClr val="000000"/>
                        </a:solidFill>
                        <a:effectLst/>
                        <a:latin typeface="Calibri"/>
                      </a:endParaRPr>
                    </a:p>
                  </a:txBody>
                  <a:tcPr marL="8543" marR="8543" marT="85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0958">
                <a:tc>
                  <a:txBody>
                    <a:bodyPr/>
                    <a:lstStyle/>
                    <a:p>
                      <a:pPr algn="ctr" fontAlgn="ctr"/>
                      <a:r>
                        <a:rPr lang="en-US" sz="1000" b="1" u="none" strike="noStrike" dirty="0">
                          <a:effectLst/>
                        </a:rPr>
                        <a:t>22</a:t>
                      </a:r>
                      <a:endParaRPr lang="en-US" sz="1000" b="1"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Closed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Dynamic</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Code Only</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Required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u="none" strike="noStrike" dirty="0">
                          <a:effectLst/>
                        </a:rPr>
                        <a:t> </a:t>
                      </a:r>
                      <a:endParaRPr lang="en-US" sz="1000" b="0" i="0" u="none" strike="noStrike" dirty="0">
                        <a:solidFill>
                          <a:srgbClr val="000000"/>
                        </a:solidFill>
                        <a:effectLst/>
                        <a:latin typeface="Calibri"/>
                      </a:endParaRPr>
                    </a:p>
                  </a:txBody>
                  <a:tcPr marL="8543" marR="8543" marT="85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0958">
                <a:tc>
                  <a:txBody>
                    <a:bodyPr/>
                    <a:lstStyle/>
                    <a:p>
                      <a:pPr algn="ctr" fontAlgn="ctr"/>
                      <a:r>
                        <a:rPr lang="en-US" sz="1000" b="1" u="none" strike="noStrike" dirty="0">
                          <a:effectLst/>
                        </a:rPr>
                        <a:t>23</a:t>
                      </a:r>
                      <a:endParaRPr lang="en-US" sz="1000" b="1"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Closed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Dynamic</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Code Only</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Suggested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u="none" strike="noStrike" dirty="0">
                          <a:effectLst/>
                        </a:rPr>
                        <a:t> </a:t>
                      </a:r>
                      <a:endParaRPr lang="en-US" sz="1000" b="0" i="0" u="none" strike="noStrike" dirty="0">
                        <a:solidFill>
                          <a:srgbClr val="000000"/>
                        </a:solidFill>
                        <a:effectLst/>
                        <a:latin typeface="Calibri"/>
                      </a:endParaRPr>
                    </a:p>
                  </a:txBody>
                  <a:tcPr marL="8543" marR="8543" marT="85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0958">
                <a:tc>
                  <a:txBody>
                    <a:bodyPr/>
                    <a:lstStyle/>
                    <a:p>
                      <a:pPr algn="ctr" fontAlgn="ctr"/>
                      <a:r>
                        <a:rPr lang="en-US" sz="1000" b="1" u="none" strike="noStrike" dirty="0">
                          <a:effectLst/>
                        </a:rPr>
                        <a:t>24</a:t>
                      </a:r>
                      <a:endParaRPr lang="en-US" sz="1000" b="1"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Closed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Dynamic</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Code Only</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rPr>
                        <a:t>Undetermined</a:t>
                      </a:r>
                      <a:endParaRPr lang="en-US" sz="1000" b="0" i="0" u="none" strike="noStrike" dirty="0">
                        <a:solidFill>
                          <a:srgbClr val="000000"/>
                        </a:solidFill>
                        <a:effectLst/>
                        <a:latin typeface="Calibri"/>
                      </a:endParaRPr>
                    </a:p>
                  </a:txBody>
                  <a:tcPr marL="8543" marR="8543" marT="85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u="none" strike="noStrike" dirty="0">
                          <a:effectLst/>
                        </a:rPr>
                        <a:t> </a:t>
                      </a:r>
                      <a:endParaRPr lang="en-US" sz="1000" b="0" i="0" u="none" strike="noStrike" dirty="0">
                        <a:solidFill>
                          <a:srgbClr val="000000"/>
                        </a:solidFill>
                        <a:effectLst/>
                        <a:latin typeface="Calibri"/>
                      </a:endParaRPr>
                    </a:p>
                  </a:txBody>
                  <a:tcPr marL="8543" marR="8543" marT="85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866239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39288364"/>
              </p:ext>
            </p:extLst>
          </p:nvPr>
        </p:nvGraphicFramePr>
        <p:xfrm>
          <a:off x="152400" y="762000"/>
          <a:ext cx="8915401" cy="2217420"/>
        </p:xfrm>
        <a:graphic>
          <a:graphicData uri="http://schemas.openxmlformats.org/drawingml/2006/table">
            <a:tbl>
              <a:tblPr/>
              <a:tblGrid>
                <a:gridCol w="228600"/>
                <a:gridCol w="1828800"/>
                <a:gridCol w="304800"/>
                <a:gridCol w="533400"/>
                <a:gridCol w="533400"/>
                <a:gridCol w="5486401"/>
              </a:tblGrid>
              <a:tr h="228600">
                <a:tc gridSpan="6">
                  <a:txBody>
                    <a:bodyPr/>
                    <a:lstStyle/>
                    <a:p>
                      <a:pPr marL="0" marR="0" algn="ctr">
                        <a:spcBef>
                          <a:spcPts val="0"/>
                        </a:spcBef>
                        <a:spcAft>
                          <a:spcPts val="600"/>
                        </a:spcAft>
                      </a:pPr>
                      <a:r>
                        <a:rPr lang="en-US" sz="1200" b="1" dirty="0">
                          <a:effectLst/>
                          <a:latin typeface="Times New Roman"/>
                          <a:ea typeface="Times New Roman"/>
                        </a:rPr>
                        <a:t>Table 5‑1. Coded with </a:t>
                      </a:r>
                      <a:r>
                        <a:rPr lang="en-US" sz="1200" b="1" dirty="0" smtClean="0">
                          <a:effectLst/>
                          <a:latin typeface="Times New Roman"/>
                          <a:ea typeface="Times New Roman"/>
                        </a:rPr>
                        <a:t>No Exceptions </a:t>
                      </a:r>
                      <a:r>
                        <a:rPr lang="en-US" sz="1200" b="1" dirty="0">
                          <a:effectLst/>
                          <a:latin typeface="Times New Roman"/>
                          <a:ea typeface="Times New Roman"/>
                        </a:rPr>
                        <a:t>− Code </a:t>
                      </a:r>
                      <a:r>
                        <a:rPr lang="en-US" sz="1200" b="1" dirty="0" smtClean="0">
                          <a:effectLst/>
                          <a:latin typeface="Times New Roman"/>
                          <a:ea typeface="Times New Roman"/>
                        </a:rPr>
                        <a:t>Required </a:t>
                      </a:r>
                      <a:r>
                        <a:rPr lang="en-US" sz="1200" b="1" dirty="0">
                          <a:effectLst/>
                          <a:latin typeface="Times New Roman"/>
                          <a:ea typeface="Times New Roman"/>
                        </a:rPr>
                        <a:t>(</a:t>
                      </a:r>
                      <a:r>
                        <a:rPr lang="en-US" sz="1200" b="1" dirty="0" smtClean="0">
                          <a:effectLst/>
                          <a:latin typeface="Times New Roman"/>
                          <a:ea typeface="Times New Roman"/>
                        </a:rPr>
                        <a:t>CWE_CR)</a:t>
                      </a:r>
                      <a:r>
                        <a:rPr lang="en-US" sz="900" b="1" dirty="0">
                          <a:effectLst/>
                          <a:latin typeface="Times New Roman"/>
                          <a:ea typeface="Times New Roman"/>
                        </a:rPr>
                        <a:t> </a:t>
                      </a:r>
                      <a:r>
                        <a:rPr lang="en-US" sz="1200" b="1" dirty="0" smtClean="0">
                          <a:solidFill>
                            <a:srgbClr val="FF0000"/>
                          </a:solidFill>
                          <a:effectLst/>
                          <a:latin typeface="Times New Roman"/>
                          <a:ea typeface="Times New Roman"/>
                        </a:rPr>
                        <a:t>OR CNE</a:t>
                      </a:r>
                      <a:endParaRPr lang="en-US" sz="1200" b="1" dirty="0">
                        <a:solidFill>
                          <a:srgbClr val="FF0000"/>
                        </a:solidFill>
                        <a:effectLst/>
                        <a:latin typeface="Times New Roman"/>
                        <a:ea typeface="Times New Roman"/>
                      </a:endParaRPr>
                    </a:p>
                  </a:txBody>
                  <a:tcPr marL="36830" marR="3683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28600">
                <a:tc>
                  <a:txBody>
                    <a:bodyPr/>
                    <a:lstStyle/>
                    <a:p>
                      <a:pPr marL="0" marR="0">
                        <a:spcBef>
                          <a:spcPts val="0"/>
                        </a:spcBef>
                        <a:spcAft>
                          <a:spcPts val="0"/>
                        </a:spcAft>
                      </a:pPr>
                      <a:r>
                        <a:rPr lang="en-US" sz="1050" dirty="0" smtClean="0">
                          <a:solidFill>
                            <a:srgbClr val="CC0000"/>
                          </a:solidFill>
                          <a:effectLst/>
                          <a:latin typeface="Lucida Sans"/>
                          <a:ea typeface="Times New Roman"/>
                          <a:cs typeface="Times New Roman"/>
                        </a:rPr>
                        <a:t>S</a:t>
                      </a:r>
                      <a:endParaRPr lang="en-US" sz="1050" dirty="0">
                        <a:solidFill>
                          <a:srgbClr val="CC0000"/>
                        </a:solidFill>
                        <a:effectLst/>
                        <a:latin typeface="Lucida Sans"/>
                        <a:ea typeface="Times New Roman"/>
                        <a:cs typeface="Times New Roman"/>
                      </a:endParaRPr>
                    </a:p>
                  </a:txBody>
                  <a:tcPr marL="36830" marR="3683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spcBef>
                          <a:spcPts val="0"/>
                        </a:spcBef>
                        <a:spcAft>
                          <a:spcPts val="0"/>
                        </a:spcAft>
                      </a:pPr>
                      <a:r>
                        <a:rPr lang="en-US" sz="1050" dirty="0">
                          <a:solidFill>
                            <a:srgbClr val="CC0000"/>
                          </a:solidFill>
                          <a:effectLst/>
                          <a:latin typeface="Lucida Sans"/>
                          <a:ea typeface="Times New Roman"/>
                          <a:cs typeface="Times New Roman"/>
                        </a:rPr>
                        <a:t>Component Name</a:t>
                      </a:r>
                    </a:p>
                  </a:txBody>
                  <a:tcPr marL="36830" marR="3683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spcBef>
                          <a:spcPts val="0"/>
                        </a:spcBef>
                        <a:spcAft>
                          <a:spcPts val="0"/>
                        </a:spcAft>
                      </a:pPr>
                      <a:r>
                        <a:rPr lang="en-US" sz="1050" dirty="0">
                          <a:solidFill>
                            <a:srgbClr val="CC0000"/>
                          </a:solidFill>
                          <a:effectLst/>
                          <a:latin typeface="Lucida Sans"/>
                          <a:ea typeface="Times New Roman"/>
                          <a:cs typeface="Times New Roman"/>
                        </a:rPr>
                        <a:t>DT</a:t>
                      </a:r>
                    </a:p>
                  </a:txBody>
                  <a:tcPr marL="36830" marR="3683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spcBef>
                          <a:spcPts val="0"/>
                        </a:spcBef>
                        <a:spcAft>
                          <a:spcPts val="0"/>
                        </a:spcAft>
                      </a:pPr>
                      <a:r>
                        <a:rPr lang="en-US" sz="1050" dirty="0">
                          <a:solidFill>
                            <a:srgbClr val="CC0000"/>
                          </a:solidFill>
                          <a:effectLst/>
                          <a:latin typeface="Lucida Sans"/>
                          <a:ea typeface="Times New Roman"/>
                          <a:cs typeface="Times New Roman"/>
                        </a:rPr>
                        <a:t>Usage</a:t>
                      </a:r>
                    </a:p>
                  </a:txBody>
                  <a:tcPr marL="36830" marR="3683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spcBef>
                          <a:spcPts val="0"/>
                        </a:spcBef>
                        <a:spcAft>
                          <a:spcPts val="0"/>
                        </a:spcAft>
                      </a:pPr>
                      <a:r>
                        <a:rPr lang="en-US" sz="1050" dirty="0" smtClean="0">
                          <a:solidFill>
                            <a:srgbClr val="CC0000"/>
                          </a:solidFill>
                          <a:effectLst/>
                          <a:latin typeface="Lucida Sans"/>
                          <a:ea typeface="Times New Roman"/>
                          <a:cs typeface="Times New Roman"/>
                        </a:rPr>
                        <a:t>VS</a:t>
                      </a:r>
                      <a:endParaRPr lang="en-US" sz="1050" dirty="0">
                        <a:solidFill>
                          <a:srgbClr val="CC0000"/>
                        </a:solidFill>
                        <a:effectLst/>
                        <a:latin typeface="Lucida Sans"/>
                        <a:ea typeface="Times New Roman"/>
                        <a:cs typeface="Times New Roman"/>
                      </a:endParaRPr>
                    </a:p>
                  </a:txBody>
                  <a:tcPr marL="36830" marR="3683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spcBef>
                          <a:spcPts val="0"/>
                        </a:spcBef>
                        <a:spcAft>
                          <a:spcPts val="0"/>
                        </a:spcAft>
                      </a:pPr>
                      <a:r>
                        <a:rPr lang="en-US" sz="1050" dirty="0">
                          <a:solidFill>
                            <a:srgbClr val="CC0000"/>
                          </a:solidFill>
                          <a:effectLst/>
                          <a:latin typeface="Lucida Sans"/>
                          <a:ea typeface="Times New Roman"/>
                          <a:cs typeface="Times New Roman"/>
                        </a:rPr>
                        <a:t>Comments</a:t>
                      </a:r>
                    </a:p>
                  </a:txBody>
                  <a:tcPr marL="36830" marR="3683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r>
              <a:tr h="0">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1</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Identifier</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ST</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smtClean="0">
                          <a:solidFill>
                            <a:srgbClr val="000000"/>
                          </a:solidFill>
                          <a:effectLst/>
                          <a:latin typeface="Arial Narrow"/>
                          <a:ea typeface="Times New Roman"/>
                          <a:cs typeface="Times New Roman"/>
                        </a:rPr>
                        <a:t>R</a:t>
                      </a:r>
                      <a:endParaRPr lang="en-US" sz="1050" kern="1000" dirty="0">
                        <a:solidFill>
                          <a:srgbClr val="000000"/>
                        </a:solidFill>
                        <a:effectLst/>
                        <a:latin typeface="Arial Narrow"/>
                        <a:ea typeface="Times New Roman"/>
                        <a:cs typeface="Times New Roman"/>
                      </a:endParaRP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0">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2</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Text</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ST</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smtClean="0">
                          <a:solidFill>
                            <a:srgbClr val="000000"/>
                          </a:solidFill>
                          <a:effectLst/>
                          <a:latin typeface="Arial Narrow"/>
                          <a:ea typeface="Times New Roman"/>
                          <a:cs typeface="Times New Roman"/>
                        </a:rPr>
                        <a:t>RE</a:t>
                      </a:r>
                      <a:endParaRPr lang="en-US" sz="1050" kern="1000" dirty="0">
                        <a:solidFill>
                          <a:srgbClr val="000000"/>
                        </a:solidFill>
                        <a:effectLst/>
                        <a:latin typeface="Arial Narrow"/>
                        <a:ea typeface="Times New Roman"/>
                        <a:cs typeface="Times New Roman"/>
                      </a:endParaRP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smtClean="0">
                          <a:solidFill>
                            <a:srgbClr val="000000"/>
                          </a:solidFill>
                          <a:effectLst/>
                          <a:latin typeface="Arial Narrow"/>
                          <a:ea typeface="Times New Roman"/>
                          <a:cs typeface="Times New Roman"/>
                        </a:rPr>
                        <a:t>It </a:t>
                      </a:r>
                      <a:r>
                        <a:rPr lang="en-US" sz="1050" kern="1000" dirty="0">
                          <a:solidFill>
                            <a:srgbClr val="000000"/>
                          </a:solidFill>
                          <a:effectLst/>
                          <a:latin typeface="Arial Narrow"/>
                          <a:ea typeface="Times New Roman"/>
                          <a:cs typeface="Times New Roman"/>
                        </a:rPr>
                        <a:t>is strongly recommended that text be sent to accompany any identifier</a:t>
                      </a:r>
                      <a:r>
                        <a:rPr lang="en-US" sz="1050" kern="1000" dirty="0" smtClean="0">
                          <a:solidFill>
                            <a:srgbClr val="000000"/>
                          </a:solidFill>
                          <a:effectLst/>
                          <a:latin typeface="Arial Narrow"/>
                          <a:ea typeface="Times New Roman"/>
                          <a:cs typeface="Times New Roman"/>
                        </a:rPr>
                        <a:t>.</a:t>
                      </a:r>
                      <a:endParaRPr lang="en-US" sz="1050" kern="1000" dirty="0">
                        <a:solidFill>
                          <a:srgbClr val="000000"/>
                        </a:solidFill>
                        <a:effectLst/>
                        <a:latin typeface="Arial Narrow"/>
                        <a:ea typeface="Times New Roman"/>
                        <a:cs typeface="Times New Roman"/>
                      </a:endParaRP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0">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3</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Name of Coding System</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ID</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R</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HL70396</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Indicates the code </a:t>
                      </a:r>
                      <a:r>
                        <a:rPr lang="en-US" sz="1050" kern="1000" dirty="0" smtClean="0">
                          <a:solidFill>
                            <a:srgbClr val="000000"/>
                          </a:solidFill>
                          <a:effectLst/>
                          <a:latin typeface="Arial Narrow"/>
                          <a:ea typeface="Times New Roman"/>
                          <a:cs typeface="Times New Roman"/>
                        </a:rPr>
                        <a:t>system</a:t>
                      </a:r>
                      <a:r>
                        <a:rPr lang="en-US" sz="1050" kern="1000" baseline="0" dirty="0" smtClean="0">
                          <a:solidFill>
                            <a:srgbClr val="000000"/>
                          </a:solidFill>
                          <a:effectLst/>
                          <a:latin typeface="Arial Narrow"/>
                          <a:ea typeface="Times New Roman"/>
                          <a:cs typeface="Times New Roman"/>
                        </a:rPr>
                        <a:t> </a:t>
                      </a:r>
                      <a:r>
                        <a:rPr lang="en-US" sz="1050" kern="1000" dirty="0" smtClean="0">
                          <a:solidFill>
                            <a:srgbClr val="000000"/>
                          </a:solidFill>
                          <a:effectLst/>
                          <a:latin typeface="Arial Narrow"/>
                          <a:ea typeface="Times New Roman"/>
                          <a:cs typeface="Times New Roman"/>
                        </a:rPr>
                        <a:t>for </a:t>
                      </a:r>
                      <a:r>
                        <a:rPr lang="en-US" sz="1050" kern="1000" dirty="0">
                          <a:solidFill>
                            <a:srgbClr val="000000"/>
                          </a:solidFill>
                          <a:effectLst/>
                          <a:latin typeface="Arial Narrow"/>
                          <a:ea typeface="Times New Roman"/>
                          <a:cs typeface="Times New Roman"/>
                        </a:rPr>
                        <a:t>the identifier or the </a:t>
                      </a:r>
                      <a:r>
                        <a:rPr lang="en-US" sz="1050" kern="1000" dirty="0" smtClean="0">
                          <a:solidFill>
                            <a:srgbClr val="000000"/>
                          </a:solidFill>
                          <a:effectLst/>
                          <a:latin typeface="Arial Narrow"/>
                          <a:ea typeface="Times New Roman"/>
                          <a:cs typeface="Times New Roman"/>
                        </a:rPr>
                        <a:t>code system or value set for the text </a:t>
                      </a:r>
                      <a:r>
                        <a:rPr lang="en-US" sz="1050" kern="1000" dirty="0">
                          <a:solidFill>
                            <a:srgbClr val="000000"/>
                          </a:solidFill>
                          <a:effectLst/>
                          <a:latin typeface="Arial Narrow"/>
                          <a:ea typeface="Times New Roman"/>
                          <a:cs typeface="Times New Roman"/>
                        </a:rPr>
                        <a:t>when an identifier is not found for the concept.</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0">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4</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Alternate Identifier</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ST</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O</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0">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5</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Alternate Text</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ST</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O</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0">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6</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Name of Alternate Coding System</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ID</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O</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HL70396</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0">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7</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Coding System Version ID</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O</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0">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8</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de-DE" sz="1050" kern="1000">
                          <a:solidFill>
                            <a:srgbClr val="000000"/>
                          </a:solidFill>
                          <a:effectLst/>
                          <a:latin typeface="Arial Narrow"/>
                          <a:ea typeface="Times New Roman"/>
                          <a:cs typeface="Times New Roman"/>
                        </a:rPr>
                        <a:t>Alternate Coding System Version ID</a:t>
                      </a:r>
                      <a:endParaRPr lang="en-US" sz="1050" kern="1000" dirty="0">
                        <a:solidFill>
                          <a:srgbClr val="000000"/>
                        </a:solidFill>
                        <a:effectLst/>
                        <a:latin typeface="Arial Narrow"/>
                        <a:ea typeface="Times New Roman"/>
                        <a:cs typeface="Times New Roman"/>
                      </a:endParaRP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O</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0">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9</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Original Text</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ST</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RE</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Original Text is used to convey the text that was the basis for </a:t>
                      </a:r>
                      <a:r>
                        <a:rPr lang="en-US" sz="1050" kern="1000" dirty="0" smtClean="0">
                          <a:solidFill>
                            <a:srgbClr val="000000"/>
                          </a:solidFill>
                          <a:effectLst/>
                          <a:latin typeface="Arial Narrow"/>
                          <a:ea typeface="Times New Roman"/>
                          <a:cs typeface="Times New Roman"/>
                        </a:rPr>
                        <a:t>coding</a:t>
                      </a:r>
                      <a:r>
                        <a:rPr lang="en-US" sz="1050" kern="1000" baseline="0" dirty="0" smtClean="0">
                          <a:solidFill>
                            <a:srgbClr val="000000"/>
                          </a:solidFill>
                          <a:effectLst/>
                          <a:latin typeface="Arial Narrow"/>
                          <a:ea typeface="Times New Roman"/>
                          <a:cs typeface="Times New Roman"/>
                        </a:rPr>
                        <a:t> (CWE.1, CWE.4)</a:t>
                      </a:r>
                      <a:endParaRPr lang="en-US" sz="1050" kern="1000" dirty="0">
                        <a:solidFill>
                          <a:srgbClr val="000000"/>
                        </a:solidFill>
                        <a:effectLst/>
                        <a:latin typeface="Arial Narrow"/>
                        <a:ea typeface="Times New Roman"/>
                        <a:cs typeface="Times New Roman"/>
                      </a:endParaRP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0">
                <a:tc gridSpan="6">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All other elements </a:t>
                      </a:r>
                      <a:r>
                        <a:rPr lang="en-US" sz="1050" kern="1000" dirty="0" smtClean="0">
                          <a:solidFill>
                            <a:srgbClr val="000000"/>
                          </a:solidFill>
                          <a:effectLst/>
                          <a:latin typeface="Arial Narrow"/>
                          <a:ea typeface="Times New Roman"/>
                          <a:cs typeface="Times New Roman"/>
                        </a:rPr>
                        <a:t>optional (in 2.7 and beyond, note 2.6 and 2.7 are different</a:t>
                      </a:r>
                      <a:r>
                        <a:rPr lang="en-US" sz="1050" kern="1000" baseline="0" dirty="0" smtClean="0">
                          <a:solidFill>
                            <a:srgbClr val="000000"/>
                          </a:solidFill>
                          <a:effectLst/>
                          <a:latin typeface="Arial Narrow"/>
                          <a:ea typeface="Times New Roman"/>
                          <a:cs typeface="Times New Roman"/>
                        </a:rPr>
                        <a:t> than 2.5.1 and prior)</a:t>
                      </a:r>
                      <a:endParaRPr lang="en-US" sz="1050" kern="1000" dirty="0">
                        <a:solidFill>
                          <a:srgbClr val="000000"/>
                        </a:solidFill>
                        <a:effectLst/>
                        <a:latin typeface="Arial Narrow"/>
                        <a:ea typeface="Times New Roman"/>
                        <a:cs typeface="Times New Roman"/>
                      </a:endParaRP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90070596"/>
              </p:ext>
            </p:extLst>
          </p:nvPr>
        </p:nvGraphicFramePr>
        <p:xfrm>
          <a:off x="152400" y="3429000"/>
          <a:ext cx="8915401" cy="2588260"/>
        </p:xfrm>
        <a:graphic>
          <a:graphicData uri="http://schemas.openxmlformats.org/drawingml/2006/table">
            <a:tbl>
              <a:tblPr/>
              <a:tblGrid>
                <a:gridCol w="228600"/>
                <a:gridCol w="1828800"/>
                <a:gridCol w="304800"/>
                <a:gridCol w="533400"/>
                <a:gridCol w="533400"/>
                <a:gridCol w="5486401"/>
              </a:tblGrid>
              <a:tr h="228600">
                <a:tc gridSpan="6">
                  <a:txBody>
                    <a:bodyPr/>
                    <a:lstStyle/>
                    <a:p>
                      <a:pPr marL="0" marR="0" algn="ctr">
                        <a:spcBef>
                          <a:spcPts val="0"/>
                        </a:spcBef>
                        <a:spcAft>
                          <a:spcPts val="600"/>
                        </a:spcAft>
                      </a:pPr>
                      <a:r>
                        <a:rPr lang="en-US" sz="1200" b="1" dirty="0">
                          <a:effectLst/>
                          <a:latin typeface="Times New Roman"/>
                          <a:ea typeface="Times New Roman"/>
                        </a:rPr>
                        <a:t>Table 5‑1. Coded with Exceptions − Code Required But May Be Empty (</a:t>
                      </a:r>
                      <a:r>
                        <a:rPr lang="en-US" sz="1200" b="1" dirty="0" smtClean="0">
                          <a:effectLst/>
                          <a:latin typeface="Times New Roman"/>
                          <a:ea typeface="Times New Roman"/>
                        </a:rPr>
                        <a:t>CWE_CRE)</a:t>
                      </a:r>
                      <a:r>
                        <a:rPr lang="en-US" sz="900" b="1" dirty="0">
                          <a:effectLst/>
                          <a:latin typeface="Times New Roman"/>
                          <a:ea typeface="Times New Roman"/>
                        </a:rPr>
                        <a:t> </a:t>
                      </a:r>
                    </a:p>
                  </a:txBody>
                  <a:tcPr marL="36830" marR="3683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28600">
                <a:tc>
                  <a:txBody>
                    <a:bodyPr/>
                    <a:lstStyle/>
                    <a:p>
                      <a:pPr marL="0" marR="0">
                        <a:spcBef>
                          <a:spcPts val="0"/>
                        </a:spcBef>
                        <a:spcAft>
                          <a:spcPts val="0"/>
                        </a:spcAft>
                      </a:pPr>
                      <a:r>
                        <a:rPr lang="en-US" sz="1050" dirty="0" smtClean="0">
                          <a:solidFill>
                            <a:srgbClr val="CC0000"/>
                          </a:solidFill>
                          <a:effectLst/>
                          <a:latin typeface="Lucida Sans"/>
                          <a:ea typeface="Times New Roman"/>
                          <a:cs typeface="Times New Roman"/>
                        </a:rPr>
                        <a:t>S</a:t>
                      </a:r>
                      <a:endParaRPr lang="en-US" sz="1050" dirty="0">
                        <a:solidFill>
                          <a:srgbClr val="CC0000"/>
                        </a:solidFill>
                        <a:effectLst/>
                        <a:latin typeface="Lucida Sans"/>
                        <a:ea typeface="Times New Roman"/>
                        <a:cs typeface="Times New Roman"/>
                      </a:endParaRPr>
                    </a:p>
                  </a:txBody>
                  <a:tcPr marL="36830" marR="3683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spcBef>
                          <a:spcPts val="0"/>
                        </a:spcBef>
                        <a:spcAft>
                          <a:spcPts val="0"/>
                        </a:spcAft>
                      </a:pPr>
                      <a:r>
                        <a:rPr lang="en-US" sz="1050" dirty="0">
                          <a:solidFill>
                            <a:srgbClr val="CC0000"/>
                          </a:solidFill>
                          <a:effectLst/>
                          <a:latin typeface="Lucida Sans"/>
                          <a:ea typeface="Times New Roman"/>
                          <a:cs typeface="Times New Roman"/>
                        </a:rPr>
                        <a:t>Component Name</a:t>
                      </a:r>
                    </a:p>
                  </a:txBody>
                  <a:tcPr marL="36830" marR="3683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spcBef>
                          <a:spcPts val="0"/>
                        </a:spcBef>
                        <a:spcAft>
                          <a:spcPts val="0"/>
                        </a:spcAft>
                      </a:pPr>
                      <a:r>
                        <a:rPr lang="en-US" sz="1050" dirty="0">
                          <a:solidFill>
                            <a:srgbClr val="CC0000"/>
                          </a:solidFill>
                          <a:effectLst/>
                          <a:latin typeface="Lucida Sans"/>
                          <a:ea typeface="Times New Roman"/>
                          <a:cs typeface="Times New Roman"/>
                        </a:rPr>
                        <a:t>DT</a:t>
                      </a:r>
                    </a:p>
                  </a:txBody>
                  <a:tcPr marL="36830" marR="3683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spcBef>
                          <a:spcPts val="0"/>
                        </a:spcBef>
                        <a:spcAft>
                          <a:spcPts val="0"/>
                        </a:spcAft>
                      </a:pPr>
                      <a:r>
                        <a:rPr lang="en-US" sz="1050" dirty="0">
                          <a:solidFill>
                            <a:srgbClr val="CC0000"/>
                          </a:solidFill>
                          <a:effectLst/>
                          <a:latin typeface="Lucida Sans"/>
                          <a:ea typeface="Times New Roman"/>
                          <a:cs typeface="Times New Roman"/>
                        </a:rPr>
                        <a:t>Usage</a:t>
                      </a:r>
                    </a:p>
                  </a:txBody>
                  <a:tcPr marL="36830" marR="3683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spcBef>
                          <a:spcPts val="0"/>
                        </a:spcBef>
                        <a:spcAft>
                          <a:spcPts val="0"/>
                        </a:spcAft>
                      </a:pPr>
                      <a:r>
                        <a:rPr lang="en-US" sz="1050" dirty="0" smtClean="0">
                          <a:solidFill>
                            <a:srgbClr val="CC0000"/>
                          </a:solidFill>
                          <a:effectLst/>
                          <a:latin typeface="Lucida Sans"/>
                          <a:ea typeface="Times New Roman"/>
                          <a:cs typeface="Times New Roman"/>
                        </a:rPr>
                        <a:t>VS</a:t>
                      </a:r>
                      <a:endParaRPr lang="en-US" sz="1050" dirty="0">
                        <a:solidFill>
                          <a:srgbClr val="CC0000"/>
                        </a:solidFill>
                        <a:effectLst/>
                        <a:latin typeface="Lucida Sans"/>
                        <a:ea typeface="Times New Roman"/>
                        <a:cs typeface="Times New Roman"/>
                      </a:endParaRPr>
                    </a:p>
                  </a:txBody>
                  <a:tcPr marL="36830" marR="3683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c>
                  <a:txBody>
                    <a:bodyPr/>
                    <a:lstStyle/>
                    <a:p>
                      <a:pPr marL="0" marR="0">
                        <a:spcBef>
                          <a:spcPts val="0"/>
                        </a:spcBef>
                        <a:spcAft>
                          <a:spcPts val="0"/>
                        </a:spcAft>
                      </a:pPr>
                      <a:r>
                        <a:rPr lang="en-US" sz="1050" dirty="0">
                          <a:solidFill>
                            <a:srgbClr val="CC0000"/>
                          </a:solidFill>
                          <a:effectLst/>
                          <a:latin typeface="Lucida Sans"/>
                          <a:ea typeface="Times New Roman"/>
                          <a:cs typeface="Times New Roman"/>
                        </a:rPr>
                        <a:t>Comments</a:t>
                      </a:r>
                    </a:p>
                  </a:txBody>
                  <a:tcPr marL="36830" marR="3683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solidFill>
                      <a:srgbClr val="F3F3F3"/>
                    </a:solidFill>
                  </a:tcPr>
                </a:tc>
              </a:tr>
              <a:tr h="0">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1</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Identifier</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ST</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RE</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0">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2</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Text</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ST</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C(R/RE)</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Condition Predicate: If CWE_CRE.1 (Identifier) is not valued</a:t>
                      </a:r>
                    </a:p>
                    <a:p>
                      <a:pPr marL="0">
                        <a:spcBef>
                          <a:spcPts val="200"/>
                        </a:spcBef>
                        <a:spcAft>
                          <a:spcPts val="200"/>
                        </a:spcAft>
                      </a:pPr>
                      <a:r>
                        <a:rPr lang="en-US" sz="1050" kern="1000" dirty="0">
                          <a:solidFill>
                            <a:srgbClr val="000000"/>
                          </a:solidFill>
                          <a:effectLst/>
                          <a:latin typeface="Arial Narrow"/>
                          <a:ea typeface="Times New Roman"/>
                          <a:cs typeface="Times New Roman"/>
                        </a:rPr>
                        <a:t>It is strongly recommended that text be sent to accompany any identifier. When a coded value is not known, the text element (CWE_CRE.2) is used to carry the text, not the original text (CWE_CRE.9) element.</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0">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3</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Name of Coding System</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ID</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R</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HL70396</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Indicates the code </a:t>
                      </a:r>
                      <a:r>
                        <a:rPr lang="en-US" sz="1050" kern="1000" dirty="0" smtClean="0">
                          <a:solidFill>
                            <a:srgbClr val="000000"/>
                          </a:solidFill>
                          <a:effectLst/>
                          <a:latin typeface="Arial Narrow"/>
                          <a:ea typeface="Times New Roman"/>
                          <a:cs typeface="Times New Roman"/>
                        </a:rPr>
                        <a:t>system</a:t>
                      </a:r>
                      <a:r>
                        <a:rPr lang="en-US" sz="1050" kern="1000" baseline="0" dirty="0" smtClean="0">
                          <a:solidFill>
                            <a:srgbClr val="000000"/>
                          </a:solidFill>
                          <a:effectLst/>
                          <a:latin typeface="Arial Narrow"/>
                          <a:ea typeface="Times New Roman"/>
                          <a:cs typeface="Times New Roman"/>
                        </a:rPr>
                        <a:t> </a:t>
                      </a:r>
                      <a:r>
                        <a:rPr lang="en-US" sz="1050" kern="1000" dirty="0" smtClean="0">
                          <a:solidFill>
                            <a:srgbClr val="000000"/>
                          </a:solidFill>
                          <a:effectLst/>
                          <a:latin typeface="Arial Narrow"/>
                          <a:ea typeface="Times New Roman"/>
                          <a:cs typeface="Times New Roman"/>
                        </a:rPr>
                        <a:t>for </a:t>
                      </a:r>
                      <a:r>
                        <a:rPr lang="en-US" sz="1050" kern="1000" dirty="0">
                          <a:solidFill>
                            <a:srgbClr val="000000"/>
                          </a:solidFill>
                          <a:effectLst/>
                          <a:latin typeface="Arial Narrow"/>
                          <a:ea typeface="Times New Roman"/>
                          <a:cs typeface="Times New Roman"/>
                        </a:rPr>
                        <a:t>the identifier or the </a:t>
                      </a:r>
                      <a:r>
                        <a:rPr lang="en-US" sz="1050" kern="1000" dirty="0" smtClean="0">
                          <a:solidFill>
                            <a:srgbClr val="000000"/>
                          </a:solidFill>
                          <a:effectLst/>
                          <a:latin typeface="Arial Narrow"/>
                          <a:ea typeface="Times New Roman"/>
                          <a:cs typeface="Times New Roman"/>
                        </a:rPr>
                        <a:t>code system or value set for the text </a:t>
                      </a:r>
                      <a:r>
                        <a:rPr lang="en-US" sz="1050" kern="1000" dirty="0">
                          <a:solidFill>
                            <a:srgbClr val="000000"/>
                          </a:solidFill>
                          <a:effectLst/>
                          <a:latin typeface="Arial Narrow"/>
                          <a:ea typeface="Times New Roman"/>
                          <a:cs typeface="Times New Roman"/>
                        </a:rPr>
                        <a:t>when an identifier is not found for the concept.</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0">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4</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Alternate Identifier</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ST</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O</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0">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5</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Alternate Text</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ST</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O</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0">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6</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Name of Alternate Coding System</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ID</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O</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HL70396</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0">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7</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Coding System Version ID</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O</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0">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8</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de-DE" sz="1050" kern="1000">
                          <a:solidFill>
                            <a:srgbClr val="000000"/>
                          </a:solidFill>
                          <a:effectLst/>
                          <a:latin typeface="Arial Narrow"/>
                          <a:ea typeface="Times New Roman"/>
                          <a:cs typeface="Times New Roman"/>
                        </a:rPr>
                        <a:t>Alternate Coding System Version ID</a:t>
                      </a:r>
                      <a:endParaRPr lang="en-US" sz="1050" kern="1000" dirty="0">
                        <a:solidFill>
                          <a:srgbClr val="000000"/>
                        </a:solidFill>
                        <a:effectLst/>
                        <a:latin typeface="Arial Narrow"/>
                        <a:ea typeface="Times New Roman"/>
                        <a:cs typeface="Times New Roman"/>
                      </a:endParaRP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O</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0">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9</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Original Text</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ST</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RE</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 </a:t>
                      </a: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Original Text is used to convey the text that was the basis for </a:t>
                      </a:r>
                      <a:r>
                        <a:rPr lang="en-US" sz="1050" kern="1000" dirty="0" smtClean="0">
                          <a:solidFill>
                            <a:srgbClr val="000000"/>
                          </a:solidFill>
                          <a:effectLst/>
                          <a:latin typeface="Arial Narrow"/>
                          <a:ea typeface="Times New Roman"/>
                          <a:cs typeface="Times New Roman"/>
                        </a:rPr>
                        <a:t>coding</a:t>
                      </a:r>
                      <a:r>
                        <a:rPr lang="en-US" sz="1050" kern="1000" baseline="0" dirty="0" smtClean="0">
                          <a:solidFill>
                            <a:srgbClr val="000000"/>
                          </a:solidFill>
                          <a:effectLst/>
                          <a:latin typeface="Arial Narrow"/>
                          <a:ea typeface="Times New Roman"/>
                          <a:cs typeface="Times New Roman"/>
                        </a:rPr>
                        <a:t> (CWE.1, CWE.4) or text (CWE.2, CWE.5)</a:t>
                      </a:r>
                      <a:endParaRPr lang="en-US" sz="1050" kern="1000" dirty="0">
                        <a:solidFill>
                          <a:srgbClr val="000000"/>
                        </a:solidFill>
                        <a:effectLst/>
                        <a:latin typeface="Arial Narrow"/>
                        <a:ea typeface="Times New Roman"/>
                        <a:cs typeface="Times New Roman"/>
                      </a:endParaRP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r>
              <a:tr h="0">
                <a:tc gridSpan="6">
                  <a:txBody>
                    <a:bodyPr/>
                    <a:lstStyle/>
                    <a:p>
                      <a:pPr marL="0">
                        <a:spcBef>
                          <a:spcPts val="200"/>
                        </a:spcBef>
                        <a:spcAft>
                          <a:spcPts val="200"/>
                        </a:spcAft>
                      </a:pPr>
                      <a:r>
                        <a:rPr lang="en-US" sz="1050" kern="1000" dirty="0">
                          <a:solidFill>
                            <a:srgbClr val="000000"/>
                          </a:solidFill>
                          <a:effectLst/>
                          <a:latin typeface="Arial Narrow"/>
                          <a:ea typeface="Times New Roman"/>
                          <a:cs typeface="Times New Roman"/>
                        </a:rPr>
                        <a:t>All other elements </a:t>
                      </a:r>
                      <a:r>
                        <a:rPr lang="en-US" sz="1050" kern="1000" dirty="0" smtClean="0">
                          <a:solidFill>
                            <a:srgbClr val="000000"/>
                          </a:solidFill>
                          <a:effectLst/>
                          <a:latin typeface="Arial Narrow"/>
                          <a:ea typeface="Times New Roman"/>
                          <a:cs typeface="Times New Roman"/>
                        </a:rPr>
                        <a:t>optional (in 2.7 and beyond, note 2.6 and 2.7 are different</a:t>
                      </a:r>
                      <a:r>
                        <a:rPr lang="en-US" sz="1050" kern="1000" baseline="0" dirty="0" smtClean="0">
                          <a:solidFill>
                            <a:srgbClr val="000000"/>
                          </a:solidFill>
                          <a:effectLst/>
                          <a:latin typeface="Arial Narrow"/>
                          <a:ea typeface="Times New Roman"/>
                          <a:cs typeface="Times New Roman"/>
                        </a:rPr>
                        <a:t> than 2.5.1 and prior)</a:t>
                      </a:r>
                      <a:endParaRPr lang="en-US" sz="1050" kern="1000" dirty="0">
                        <a:solidFill>
                          <a:srgbClr val="000000"/>
                        </a:solidFill>
                        <a:effectLst/>
                        <a:latin typeface="Arial Narrow"/>
                        <a:ea typeface="Times New Roman"/>
                        <a:cs typeface="Times New Roman"/>
                      </a:endParaRPr>
                    </a:p>
                  </a:txBody>
                  <a:tcPr marL="36830" marR="3683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943634"/>
                      </a:solidFill>
                      <a:prstDash val="solid"/>
                      <a:round/>
                      <a:headEnd type="none" w="med" len="med"/>
                      <a:tailEnd type="none" w="med" len="med"/>
                    </a:lnT>
                    <a:lnB w="19050" cap="flat" cmpd="sng" algn="ctr">
                      <a:solidFill>
                        <a:srgbClr val="943634"/>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2" name="Title 1"/>
          <p:cNvSpPr>
            <a:spLocks noGrp="1"/>
          </p:cNvSpPr>
          <p:nvPr>
            <p:ph type="title"/>
          </p:nvPr>
        </p:nvSpPr>
        <p:spPr>
          <a:xfrm>
            <a:off x="228600" y="152400"/>
            <a:ext cx="8839200" cy="400110"/>
          </a:xfrm>
        </p:spPr>
        <p:txBody>
          <a:bodyPr/>
          <a:lstStyle/>
          <a:p>
            <a:r>
              <a:rPr lang="en-US" sz="2000" dirty="0" smtClean="0"/>
              <a:t>1) Code Required and 2) Code Not Required (Text Allowed) Specifications</a:t>
            </a:r>
            <a:endParaRPr lang="en-US" sz="2000" dirty="0"/>
          </a:p>
        </p:txBody>
      </p:sp>
      <p:sp>
        <p:nvSpPr>
          <p:cNvPr id="7" name="Title 1"/>
          <p:cNvSpPr txBox="1">
            <a:spLocks/>
          </p:cNvSpPr>
          <p:nvPr/>
        </p:nvSpPr>
        <p:spPr bwMode="auto">
          <a:xfrm>
            <a:off x="47625" y="685800"/>
            <a:ext cx="457200" cy="40011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lvl1pPr algn="l" rtl="0" eaLnBrk="0" fontAlgn="base" hangingPunct="0">
              <a:spcBef>
                <a:spcPct val="0"/>
              </a:spcBef>
              <a:spcAft>
                <a:spcPct val="0"/>
              </a:spcAft>
              <a:defRPr sz="2400" b="1">
                <a:solidFill>
                  <a:srgbClr val="012445"/>
                </a:solidFill>
                <a:latin typeface="+mj-lt"/>
                <a:ea typeface="+mj-ea"/>
                <a:cs typeface="+mj-cs"/>
              </a:defRPr>
            </a:lvl1pPr>
            <a:lvl2pPr algn="l" rtl="0" eaLnBrk="0" fontAlgn="base" hangingPunct="0">
              <a:spcBef>
                <a:spcPct val="0"/>
              </a:spcBef>
              <a:spcAft>
                <a:spcPct val="0"/>
              </a:spcAft>
              <a:defRPr sz="2400" b="1">
                <a:solidFill>
                  <a:srgbClr val="012445"/>
                </a:solidFill>
                <a:latin typeface="Franklin Gothic Demi" pitchFamily="34" charset="0"/>
              </a:defRPr>
            </a:lvl2pPr>
            <a:lvl3pPr algn="l" rtl="0" eaLnBrk="0" fontAlgn="base" hangingPunct="0">
              <a:spcBef>
                <a:spcPct val="0"/>
              </a:spcBef>
              <a:spcAft>
                <a:spcPct val="0"/>
              </a:spcAft>
              <a:defRPr sz="2400" b="1">
                <a:solidFill>
                  <a:srgbClr val="012445"/>
                </a:solidFill>
                <a:latin typeface="Franklin Gothic Demi" pitchFamily="34" charset="0"/>
              </a:defRPr>
            </a:lvl3pPr>
            <a:lvl4pPr algn="l" rtl="0" eaLnBrk="0" fontAlgn="base" hangingPunct="0">
              <a:spcBef>
                <a:spcPct val="0"/>
              </a:spcBef>
              <a:spcAft>
                <a:spcPct val="0"/>
              </a:spcAft>
              <a:defRPr sz="2400" b="1">
                <a:solidFill>
                  <a:srgbClr val="012445"/>
                </a:solidFill>
                <a:latin typeface="Franklin Gothic Demi" pitchFamily="34" charset="0"/>
              </a:defRPr>
            </a:lvl4pPr>
            <a:lvl5pPr algn="l" rtl="0" eaLnBrk="0" fontAlgn="base" hangingPunct="0">
              <a:spcBef>
                <a:spcPct val="0"/>
              </a:spcBef>
              <a:spcAft>
                <a:spcPct val="0"/>
              </a:spcAft>
              <a:defRPr sz="2400" b="1">
                <a:solidFill>
                  <a:srgbClr val="012445"/>
                </a:solidFill>
                <a:latin typeface="Franklin Gothic Demi" pitchFamily="34" charset="0"/>
              </a:defRPr>
            </a:lvl5pPr>
            <a:lvl6pPr marL="457200" algn="l" rtl="0" fontAlgn="base">
              <a:spcBef>
                <a:spcPct val="0"/>
              </a:spcBef>
              <a:spcAft>
                <a:spcPct val="0"/>
              </a:spcAft>
              <a:defRPr sz="2400" b="1">
                <a:solidFill>
                  <a:srgbClr val="012445"/>
                </a:solidFill>
                <a:latin typeface="Franklin Gothic Demi" pitchFamily="34" charset="0"/>
              </a:defRPr>
            </a:lvl6pPr>
            <a:lvl7pPr marL="914400" algn="l" rtl="0" fontAlgn="base">
              <a:spcBef>
                <a:spcPct val="0"/>
              </a:spcBef>
              <a:spcAft>
                <a:spcPct val="0"/>
              </a:spcAft>
              <a:defRPr sz="2400" b="1">
                <a:solidFill>
                  <a:srgbClr val="012445"/>
                </a:solidFill>
                <a:latin typeface="Franklin Gothic Demi" pitchFamily="34" charset="0"/>
              </a:defRPr>
            </a:lvl7pPr>
            <a:lvl8pPr marL="1371600" algn="l" rtl="0" fontAlgn="base">
              <a:spcBef>
                <a:spcPct val="0"/>
              </a:spcBef>
              <a:spcAft>
                <a:spcPct val="0"/>
              </a:spcAft>
              <a:defRPr sz="2400" b="1">
                <a:solidFill>
                  <a:srgbClr val="012445"/>
                </a:solidFill>
                <a:latin typeface="Franklin Gothic Demi" pitchFamily="34" charset="0"/>
              </a:defRPr>
            </a:lvl8pPr>
            <a:lvl9pPr marL="1828800" algn="l" rtl="0" fontAlgn="base">
              <a:spcBef>
                <a:spcPct val="0"/>
              </a:spcBef>
              <a:spcAft>
                <a:spcPct val="0"/>
              </a:spcAft>
              <a:defRPr sz="2400" b="1">
                <a:solidFill>
                  <a:srgbClr val="012445"/>
                </a:solidFill>
                <a:latin typeface="Franklin Gothic Demi" pitchFamily="34" charset="0"/>
              </a:defRPr>
            </a:lvl9pPr>
          </a:lstStyle>
          <a:p>
            <a:r>
              <a:rPr lang="en-US" sz="2000" kern="0" dirty="0" smtClean="0"/>
              <a:t>1) </a:t>
            </a:r>
            <a:endParaRPr lang="en-US" sz="2000" kern="0" dirty="0"/>
          </a:p>
        </p:txBody>
      </p:sp>
      <p:sp>
        <p:nvSpPr>
          <p:cNvPr id="8" name="Title 1"/>
          <p:cNvSpPr txBox="1">
            <a:spLocks/>
          </p:cNvSpPr>
          <p:nvPr/>
        </p:nvSpPr>
        <p:spPr bwMode="auto">
          <a:xfrm>
            <a:off x="47625" y="3352800"/>
            <a:ext cx="457200" cy="40011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lvl1pPr algn="l" rtl="0" eaLnBrk="0" fontAlgn="base" hangingPunct="0">
              <a:spcBef>
                <a:spcPct val="0"/>
              </a:spcBef>
              <a:spcAft>
                <a:spcPct val="0"/>
              </a:spcAft>
              <a:defRPr sz="2400" b="1">
                <a:solidFill>
                  <a:srgbClr val="012445"/>
                </a:solidFill>
                <a:latin typeface="+mj-lt"/>
                <a:ea typeface="+mj-ea"/>
                <a:cs typeface="+mj-cs"/>
              </a:defRPr>
            </a:lvl1pPr>
            <a:lvl2pPr algn="l" rtl="0" eaLnBrk="0" fontAlgn="base" hangingPunct="0">
              <a:spcBef>
                <a:spcPct val="0"/>
              </a:spcBef>
              <a:spcAft>
                <a:spcPct val="0"/>
              </a:spcAft>
              <a:defRPr sz="2400" b="1">
                <a:solidFill>
                  <a:srgbClr val="012445"/>
                </a:solidFill>
                <a:latin typeface="Franklin Gothic Demi" pitchFamily="34" charset="0"/>
              </a:defRPr>
            </a:lvl2pPr>
            <a:lvl3pPr algn="l" rtl="0" eaLnBrk="0" fontAlgn="base" hangingPunct="0">
              <a:spcBef>
                <a:spcPct val="0"/>
              </a:spcBef>
              <a:spcAft>
                <a:spcPct val="0"/>
              </a:spcAft>
              <a:defRPr sz="2400" b="1">
                <a:solidFill>
                  <a:srgbClr val="012445"/>
                </a:solidFill>
                <a:latin typeface="Franklin Gothic Demi" pitchFamily="34" charset="0"/>
              </a:defRPr>
            </a:lvl3pPr>
            <a:lvl4pPr algn="l" rtl="0" eaLnBrk="0" fontAlgn="base" hangingPunct="0">
              <a:spcBef>
                <a:spcPct val="0"/>
              </a:spcBef>
              <a:spcAft>
                <a:spcPct val="0"/>
              </a:spcAft>
              <a:defRPr sz="2400" b="1">
                <a:solidFill>
                  <a:srgbClr val="012445"/>
                </a:solidFill>
                <a:latin typeface="Franklin Gothic Demi" pitchFamily="34" charset="0"/>
              </a:defRPr>
            </a:lvl4pPr>
            <a:lvl5pPr algn="l" rtl="0" eaLnBrk="0" fontAlgn="base" hangingPunct="0">
              <a:spcBef>
                <a:spcPct val="0"/>
              </a:spcBef>
              <a:spcAft>
                <a:spcPct val="0"/>
              </a:spcAft>
              <a:defRPr sz="2400" b="1">
                <a:solidFill>
                  <a:srgbClr val="012445"/>
                </a:solidFill>
                <a:latin typeface="Franklin Gothic Demi" pitchFamily="34" charset="0"/>
              </a:defRPr>
            </a:lvl5pPr>
            <a:lvl6pPr marL="457200" algn="l" rtl="0" fontAlgn="base">
              <a:spcBef>
                <a:spcPct val="0"/>
              </a:spcBef>
              <a:spcAft>
                <a:spcPct val="0"/>
              </a:spcAft>
              <a:defRPr sz="2400" b="1">
                <a:solidFill>
                  <a:srgbClr val="012445"/>
                </a:solidFill>
                <a:latin typeface="Franklin Gothic Demi" pitchFamily="34" charset="0"/>
              </a:defRPr>
            </a:lvl6pPr>
            <a:lvl7pPr marL="914400" algn="l" rtl="0" fontAlgn="base">
              <a:spcBef>
                <a:spcPct val="0"/>
              </a:spcBef>
              <a:spcAft>
                <a:spcPct val="0"/>
              </a:spcAft>
              <a:defRPr sz="2400" b="1">
                <a:solidFill>
                  <a:srgbClr val="012445"/>
                </a:solidFill>
                <a:latin typeface="Franklin Gothic Demi" pitchFamily="34" charset="0"/>
              </a:defRPr>
            </a:lvl7pPr>
            <a:lvl8pPr marL="1371600" algn="l" rtl="0" fontAlgn="base">
              <a:spcBef>
                <a:spcPct val="0"/>
              </a:spcBef>
              <a:spcAft>
                <a:spcPct val="0"/>
              </a:spcAft>
              <a:defRPr sz="2400" b="1">
                <a:solidFill>
                  <a:srgbClr val="012445"/>
                </a:solidFill>
                <a:latin typeface="Franklin Gothic Demi" pitchFamily="34" charset="0"/>
              </a:defRPr>
            </a:lvl8pPr>
            <a:lvl9pPr marL="1828800" algn="l" rtl="0" fontAlgn="base">
              <a:spcBef>
                <a:spcPct val="0"/>
              </a:spcBef>
              <a:spcAft>
                <a:spcPct val="0"/>
              </a:spcAft>
              <a:defRPr sz="2400" b="1">
                <a:solidFill>
                  <a:srgbClr val="012445"/>
                </a:solidFill>
                <a:latin typeface="Franklin Gothic Demi" pitchFamily="34" charset="0"/>
              </a:defRPr>
            </a:lvl9pPr>
          </a:lstStyle>
          <a:p>
            <a:r>
              <a:rPr lang="en-US" sz="2000" kern="0" dirty="0"/>
              <a:t>2</a:t>
            </a:r>
            <a:r>
              <a:rPr lang="en-US" sz="2000" kern="0" dirty="0" smtClean="0"/>
              <a:t>) </a:t>
            </a:r>
            <a:endParaRPr lang="en-US" sz="2000" kern="0" dirty="0"/>
          </a:p>
        </p:txBody>
      </p:sp>
      <p:sp>
        <p:nvSpPr>
          <p:cNvPr id="9" name="TextBox 8"/>
          <p:cNvSpPr txBox="1"/>
          <p:nvPr/>
        </p:nvSpPr>
        <p:spPr>
          <a:xfrm>
            <a:off x="7077075" y="990600"/>
            <a:ext cx="1981200" cy="461665"/>
          </a:xfrm>
          <a:prstGeom prst="rect">
            <a:avLst/>
          </a:prstGeom>
          <a:noFill/>
          <a:ln w="19050">
            <a:solidFill>
              <a:schemeClr val="tx1"/>
            </a:solidFill>
          </a:ln>
        </p:spPr>
        <p:txBody>
          <a:bodyPr wrap="square" rtlCol="0">
            <a:spAutoFit/>
          </a:bodyPr>
          <a:lstStyle/>
          <a:p>
            <a:r>
              <a:rPr lang="en-US" sz="1200" dirty="0" smtClean="0">
                <a:solidFill>
                  <a:srgbClr val="FF0000"/>
                </a:solidFill>
              </a:rPr>
              <a:t>Not sure why this shouldn’t be R</a:t>
            </a:r>
            <a:endParaRPr lang="en-US" sz="1200" dirty="0">
              <a:solidFill>
                <a:srgbClr val="FF0000"/>
              </a:solidFill>
            </a:endParaRPr>
          </a:p>
        </p:txBody>
      </p:sp>
      <p:cxnSp>
        <p:nvCxnSpPr>
          <p:cNvPr id="5" name="Straight Arrow Connector 4"/>
          <p:cNvCxnSpPr/>
          <p:nvPr/>
        </p:nvCxnSpPr>
        <p:spPr bwMode="auto">
          <a:xfrm flipH="1">
            <a:off x="2819400" y="1221432"/>
            <a:ext cx="4257675" cy="230833"/>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0" name="TextBox 9"/>
          <p:cNvSpPr txBox="1"/>
          <p:nvPr/>
        </p:nvSpPr>
        <p:spPr>
          <a:xfrm>
            <a:off x="3876675" y="3019336"/>
            <a:ext cx="5181600" cy="430887"/>
          </a:xfrm>
          <a:prstGeom prst="rect">
            <a:avLst/>
          </a:prstGeom>
          <a:noFill/>
          <a:ln>
            <a:solidFill>
              <a:schemeClr val="tx1"/>
            </a:solidFill>
          </a:ln>
        </p:spPr>
        <p:txBody>
          <a:bodyPr wrap="square" rtlCol="0">
            <a:spAutoFit/>
          </a:bodyPr>
          <a:lstStyle/>
          <a:p>
            <a:r>
              <a:rPr lang="en-US" sz="1100" dirty="0" smtClean="0"/>
              <a:t>I think we need to say value set here because it could be from multiple code systems (but maybe only say that when we know it?)</a:t>
            </a:r>
            <a:endParaRPr lang="en-US" sz="1100" dirty="0"/>
          </a:p>
        </p:txBody>
      </p:sp>
      <p:cxnSp>
        <p:nvCxnSpPr>
          <p:cNvPr id="11" name="Straight Arrow Connector 10"/>
          <p:cNvCxnSpPr/>
          <p:nvPr/>
        </p:nvCxnSpPr>
        <p:spPr bwMode="auto">
          <a:xfrm flipH="1" flipV="1">
            <a:off x="7067550" y="1752600"/>
            <a:ext cx="1" cy="126673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978365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4" y="279400"/>
            <a:ext cx="8334375" cy="461665"/>
          </a:xfrm>
        </p:spPr>
        <p:txBody>
          <a:bodyPr/>
          <a:lstStyle/>
          <a:p>
            <a:r>
              <a:rPr lang="en-US" dirty="0" smtClean="0"/>
              <a:t>Possible Combinations of </a:t>
            </a:r>
            <a:r>
              <a:rPr lang="en-US" dirty="0"/>
              <a:t>Attributes for </a:t>
            </a:r>
            <a:r>
              <a:rPr lang="en-US" dirty="0" smtClean="0"/>
              <a:t>each Value Set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29776505"/>
              </p:ext>
            </p:extLst>
          </p:nvPr>
        </p:nvGraphicFramePr>
        <p:xfrm>
          <a:off x="381000" y="990600"/>
          <a:ext cx="8458199" cy="4800604"/>
        </p:xfrm>
        <a:graphic>
          <a:graphicData uri="http://schemas.openxmlformats.org/drawingml/2006/table">
            <a:tbl>
              <a:tblPr>
                <a:tableStyleId>{5C22544A-7EE6-4342-B048-85BDC9FD1C3A}</a:tableStyleId>
              </a:tblPr>
              <a:tblGrid>
                <a:gridCol w="996915"/>
                <a:gridCol w="996915"/>
                <a:gridCol w="996915"/>
                <a:gridCol w="1542103"/>
                <a:gridCol w="3925351"/>
              </a:tblGrid>
              <a:tr h="1402828">
                <a:tc>
                  <a:txBody>
                    <a:bodyPr/>
                    <a:lstStyle/>
                    <a:p>
                      <a:pPr algn="ctr" fontAlgn="ctr"/>
                      <a:r>
                        <a:rPr lang="en-US" sz="1200" b="1" u="none" strike="noStrike" dirty="0">
                          <a:effectLst/>
                        </a:rPr>
                        <a:t>Item</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Extensibility                                </a:t>
                      </a:r>
                      <a:r>
                        <a:rPr lang="en-US" sz="1050" b="1" u="none" strike="noStrike" dirty="0">
                          <a:effectLst/>
                        </a:rPr>
                        <a:t>(Open/Closed)</a:t>
                      </a:r>
                      <a:endParaRPr lang="en-US" sz="1200" b="1" i="0" u="none" strike="noStrike" dirty="0">
                        <a:solidFill>
                          <a:srgbClr val="000000"/>
                        </a:solidFill>
                        <a:effectLst/>
                        <a:latin typeface="Calibri"/>
                      </a:endParaRPr>
                    </a:p>
                  </a:txBody>
                  <a:tcPr marL="9525" marR="9525" marT="9525" marB="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Stability                    </a:t>
                      </a:r>
                      <a:r>
                        <a:rPr lang="en-US" sz="1050" b="1" u="none" strike="noStrike" dirty="0">
                          <a:effectLst/>
                        </a:rPr>
                        <a:t>(Static/Dynamic)</a:t>
                      </a:r>
                      <a:endParaRPr lang="en-US" sz="1200" b="1" i="0" u="none" strike="noStrike" dirty="0">
                        <a:solidFill>
                          <a:srgbClr val="000000"/>
                        </a:solidFill>
                        <a:effectLst/>
                        <a:latin typeface="Calibri"/>
                      </a:endParaRPr>
                    </a:p>
                  </a:txBody>
                  <a:tcPr marL="9525" marR="9525" marT="9525" marB="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Binding Strength                  </a:t>
                      </a:r>
                      <a:r>
                        <a:rPr lang="en-US" sz="1000" b="1" u="none" strike="noStrike" dirty="0">
                          <a:effectLst/>
                        </a:rPr>
                        <a:t>(Required/ </a:t>
                      </a:r>
                      <a:r>
                        <a:rPr lang="en-US" sz="1000" b="1" u="none" strike="noStrike" dirty="0" smtClean="0">
                          <a:effectLst/>
                        </a:rPr>
                        <a:t>  Suggested</a:t>
                      </a:r>
                      <a:r>
                        <a:rPr lang="en-US" sz="1000" b="1" u="none" strike="noStrike" dirty="0">
                          <a:effectLst/>
                        </a:rPr>
                        <a:t>/ Undetermined)</a:t>
                      </a:r>
                      <a:endParaRPr lang="en-US" sz="1200" b="1" i="0" u="none" strike="noStrike" dirty="0">
                        <a:solidFill>
                          <a:srgbClr val="000000"/>
                        </a:solidFill>
                        <a:effectLst/>
                        <a:latin typeface="Calibri"/>
                      </a:endParaRPr>
                    </a:p>
                  </a:txBody>
                  <a:tcPr marL="9525" marR="9525" marT="9525" marB="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Implications</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148">
                <a:tc>
                  <a:txBody>
                    <a:bodyPr/>
                    <a:lstStyle/>
                    <a:p>
                      <a:pPr algn="ctr" fontAlgn="ctr"/>
                      <a:r>
                        <a:rPr lang="en-US" sz="1200" b="1" u="none" strike="noStrike" dirty="0">
                          <a:effectLst/>
                        </a:rPr>
                        <a:t>1</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Open</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Static</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Required</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148">
                <a:tc>
                  <a:txBody>
                    <a:bodyPr/>
                    <a:lstStyle/>
                    <a:p>
                      <a:pPr algn="ctr" fontAlgn="ctr"/>
                      <a:r>
                        <a:rPr lang="en-US" sz="1200" b="1" u="none" strike="noStrike" dirty="0">
                          <a:effectLst/>
                        </a:rPr>
                        <a:t>2</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Open</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Static</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Suggested</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148">
                <a:tc>
                  <a:txBody>
                    <a:bodyPr/>
                    <a:lstStyle/>
                    <a:p>
                      <a:pPr algn="ctr" fontAlgn="ctr"/>
                      <a:r>
                        <a:rPr lang="en-US" sz="1200" b="1" u="none" strike="noStrike" dirty="0">
                          <a:effectLst/>
                        </a:rPr>
                        <a:t>3</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Open</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Static</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Undetermined</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148">
                <a:tc>
                  <a:txBody>
                    <a:bodyPr/>
                    <a:lstStyle/>
                    <a:p>
                      <a:pPr algn="ctr" fontAlgn="ctr"/>
                      <a:r>
                        <a:rPr lang="en-US" sz="1200" b="1" u="none" strike="noStrike" dirty="0">
                          <a:effectLst/>
                        </a:rPr>
                        <a:t>7</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Open</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Dynamic</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Required</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148">
                <a:tc>
                  <a:txBody>
                    <a:bodyPr/>
                    <a:lstStyle/>
                    <a:p>
                      <a:pPr algn="ctr" fontAlgn="ctr"/>
                      <a:r>
                        <a:rPr lang="en-US" sz="1200" b="1" u="none" strike="noStrike" dirty="0">
                          <a:effectLst/>
                        </a:rPr>
                        <a:t>8</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Open</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Dynamic</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Suggested</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148">
                <a:tc>
                  <a:txBody>
                    <a:bodyPr/>
                    <a:lstStyle/>
                    <a:p>
                      <a:pPr algn="ctr" fontAlgn="ctr"/>
                      <a:r>
                        <a:rPr lang="en-US" sz="1200" b="1" u="none" strike="noStrike" dirty="0">
                          <a:effectLst/>
                        </a:rPr>
                        <a:t>9</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Open</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Dynamic</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Undetermined</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148">
                <a:tc>
                  <a:txBody>
                    <a:bodyPr/>
                    <a:lstStyle/>
                    <a:p>
                      <a:pPr algn="ctr" fontAlgn="ctr"/>
                      <a:r>
                        <a:rPr lang="en-US" sz="1200" b="1" u="none" strike="noStrike" dirty="0">
                          <a:effectLst/>
                        </a:rPr>
                        <a:t>10</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Closed</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Static</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Required</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148">
                <a:tc>
                  <a:txBody>
                    <a:bodyPr/>
                    <a:lstStyle/>
                    <a:p>
                      <a:pPr algn="ctr" fontAlgn="ctr"/>
                      <a:r>
                        <a:rPr lang="en-US" sz="1200" b="1" u="none" strike="noStrike" dirty="0">
                          <a:effectLst/>
                        </a:rPr>
                        <a:t>11</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Closed</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Static</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Suggested</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148">
                <a:tc>
                  <a:txBody>
                    <a:bodyPr/>
                    <a:lstStyle/>
                    <a:p>
                      <a:pPr algn="ctr" fontAlgn="ctr"/>
                      <a:r>
                        <a:rPr lang="en-US" sz="1200" b="1" u="none" strike="noStrike" dirty="0">
                          <a:effectLst/>
                        </a:rPr>
                        <a:t>12</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Closed</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Static</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Undetermined</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148">
                <a:tc>
                  <a:txBody>
                    <a:bodyPr/>
                    <a:lstStyle/>
                    <a:p>
                      <a:pPr algn="ctr" fontAlgn="ctr"/>
                      <a:r>
                        <a:rPr lang="en-US" sz="1200" b="1" u="none" strike="noStrike" dirty="0">
                          <a:effectLst/>
                        </a:rPr>
                        <a:t>13</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Closed</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Dynamic</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Required</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148">
                <a:tc>
                  <a:txBody>
                    <a:bodyPr/>
                    <a:lstStyle/>
                    <a:p>
                      <a:pPr algn="ctr" fontAlgn="ctr"/>
                      <a:r>
                        <a:rPr lang="en-US" sz="1200" b="1" u="none" strike="noStrike" dirty="0">
                          <a:effectLst/>
                        </a:rPr>
                        <a:t>14</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Closed</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Dynamic</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Suggested</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148">
                <a:tc>
                  <a:txBody>
                    <a:bodyPr/>
                    <a:lstStyle/>
                    <a:p>
                      <a:pPr algn="ctr" fontAlgn="ctr"/>
                      <a:r>
                        <a:rPr lang="en-US" sz="1200" b="1" u="none" strike="noStrike" dirty="0">
                          <a:effectLst/>
                        </a:rPr>
                        <a:t>15</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Closed</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Dynamic</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Undetermined</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3121876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4" y="279400"/>
            <a:ext cx="8334375" cy="461665"/>
          </a:xfrm>
        </p:spPr>
        <p:txBody>
          <a:bodyPr/>
          <a:lstStyle/>
          <a:p>
            <a:r>
              <a:rPr lang="en-US" dirty="0" smtClean="0"/>
              <a:t>Constrainable Profile/Required to be Supported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11810393"/>
              </p:ext>
            </p:extLst>
          </p:nvPr>
        </p:nvGraphicFramePr>
        <p:xfrm>
          <a:off x="381000" y="990600"/>
          <a:ext cx="8458199" cy="5212781"/>
        </p:xfrm>
        <a:graphic>
          <a:graphicData uri="http://schemas.openxmlformats.org/drawingml/2006/table">
            <a:tbl>
              <a:tblPr>
                <a:tableStyleId>{5C22544A-7EE6-4342-B048-85BDC9FD1C3A}</a:tableStyleId>
              </a:tblPr>
              <a:tblGrid>
                <a:gridCol w="1905000"/>
                <a:gridCol w="457200"/>
                <a:gridCol w="628545"/>
                <a:gridCol w="1542103"/>
                <a:gridCol w="3925351"/>
              </a:tblGrid>
              <a:tr h="1402828">
                <a:tc>
                  <a:txBody>
                    <a:bodyPr/>
                    <a:lstStyle/>
                    <a:p>
                      <a:pPr algn="ctr" fontAlgn="ctr"/>
                      <a:r>
                        <a:rPr lang="en-US" sz="1200" b="1" u="none" strike="noStrike" dirty="0">
                          <a:effectLst/>
                        </a:rPr>
                        <a:t>Item</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smtClean="0">
                          <a:solidFill>
                            <a:srgbClr val="000000"/>
                          </a:solidFill>
                          <a:effectLst/>
                          <a:latin typeface="Calibri"/>
                        </a:rPr>
                        <a:t>Internal</a:t>
                      </a:r>
                    </a:p>
                    <a:p>
                      <a:pPr algn="ctr" fontAlgn="ctr"/>
                      <a:r>
                        <a:rPr lang="en-US" sz="1200" b="1" i="0" u="none" strike="noStrike" dirty="0" smtClean="0">
                          <a:solidFill>
                            <a:srgbClr val="000000"/>
                          </a:solidFill>
                          <a:effectLst/>
                          <a:latin typeface="Calibri"/>
                        </a:rPr>
                        <a:t>Allow Local Codes</a:t>
                      </a:r>
                    </a:p>
                    <a:p>
                      <a:pPr algn="ctr" fontAlgn="ctr"/>
                      <a:endParaRPr lang="en-US" sz="1200" b="1" i="0" u="none" strike="noStrike" dirty="0" smtClean="0">
                        <a:solidFill>
                          <a:srgbClr val="000000"/>
                        </a:solidFill>
                        <a:effectLst/>
                        <a:latin typeface="Calibri"/>
                      </a:endParaRPr>
                    </a:p>
                    <a:p>
                      <a:pPr algn="ctr" fontAlgn="ct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Stability                    </a:t>
                      </a:r>
                      <a:r>
                        <a:rPr lang="en-US" sz="1050" b="1" u="none" strike="noStrike" dirty="0">
                          <a:effectLst/>
                        </a:rPr>
                        <a:t>(Static/Dynamic)</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Binding Strength                  </a:t>
                      </a:r>
                      <a:r>
                        <a:rPr lang="en-US" sz="1000" b="1" u="none" strike="noStrike" dirty="0">
                          <a:effectLst/>
                        </a:rPr>
                        <a:t>(Required/ </a:t>
                      </a:r>
                      <a:r>
                        <a:rPr lang="en-US" sz="1000" b="1" u="none" strike="noStrike" dirty="0" smtClean="0">
                          <a:effectLst/>
                        </a:rPr>
                        <a:t>  Suggested</a:t>
                      </a:r>
                      <a:r>
                        <a:rPr lang="en-US" sz="1000" b="1" u="none" strike="noStrike" dirty="0">
                          <a:effectLst/>
                        </a:rPr>
                        <a:t>/ Undetermined)</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Implications</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148">
                <a:tc>
                  <a:txBody>
                    <a:bodyPr/>
                    <a:lstStyle/>
                    <a:p>
                      <a:pPr algn="l" fontAlgn="b"/>
                      <a:r>
                        <a:rPr lang="en-US" sz="1100" b="1" u="none" strike="noStrike" dirty="0" smtClean="0">
                          <a:effectLst/>
                        </a:rPr>
                        <a:t>Allow local codes; Fixed</a:t>
                      </a:r>
                      <a:r>
                        <a:rPr lang="en-US" sz="1100" b="1" u="none" strike="noStrike" baseline="0" dirty="0" smtClean="0">
                          <a:effectLst/>
                        </a:rPr>
                        <a:t> codes; Internal to Guide; Enumerated List</a:t>
                      </a:r>
                      <a:endParaRPr lang="en-US" sz="1100" b="1" i="0" u="none" strike="noStrike" dirty="0" smtClean="0">
                        <a:solidFill>
                          <a:srgbClr val="000000"/>
                        </a:solidFill>
                        <a:effectLst/>
                        <a:latin typeface="Calibri"/>
                      </a:endParaRPr>
                    </a:p>
                    <a:p>
                      <a:pPr algn="ctr" fontAlgn="ct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Open</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Static</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Required</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smtClean="0">
                          <a:effectLst/>
                        </a:rPr>
                        <a:t>Required</a:t>
                      </a:r>
                      <a:r>
                        <a:rPr lang="en-US" sz="1100" u="none" strike="noStrike" baseline="0" dirty="0" smtClean="0">
                          <a:effectLst/>
                        </a:rPr>
                        <a:t> to be supported; </a:t>
                      </a:r>
                      <a:r>
                        <a:rPr lang="en-US" sz="1100" u="none" strike="noStrike" dirty="0" smtClean="0">
                          <a:effectLst/>
                        </a:rPr>
                        <a:t>Allow local codes; Fixed</a:t>
                      </a:r>
                      <a:r>
                        <a:rPr lang="en-US" sz="1100" u="none" strike="noStrike" baseline="0" dirty="0" smtClean="0">
                          <a:effectLst/>
                        </a:rPr>
                        <a:t> codes; Internal to Guide; Enumerated List</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148">
                <a:tc>
                  <a:txBody>
                    <a:bodyPr/>
                    <a:lstStyle/>
                    <a:p>
                      <a:pPr algn="ctr" fontAlgn="ctr"/>
                      <a:r>
                        <a:rPr lang="en-US" sz="1200" b="1" u="none" strike="noStrike" dirty="0">
                          <a:effectLst/>
                        </a:rPr>
                        <a:t>2</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Open</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Static</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Suggested</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148">
                <a:tc>
                  <a:txBody>
                    <a:bodyPr/>
                    <a:lstStyle/>
                    <a:p>
                      <a:pPr algn="ctr" fontAlgn="ctr"/>
                      <a:r>
                        <a:rPr lang="en-US" sz="1200" b="1" u="none" strike="noStrike" dirty="0">
                          <a:effectLst/>
                        </a:rPr>
                        <a:t>3</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Open</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Static</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Undetermined</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148">
                <a:tc>
                  <a:txBody>
                    <a:bodyPr/>
                    <a:lstStyle/>
                    <a:p>
                      <a:pPr algn="ctr" fontAlgn="ctr"/>
                      <a:r>
                        <a:rPr lang="en-US" sz="1200" b="1" u="none" strike="noStrike" dirty="0">
                          <a:effectLst/>
                        </a:rPr>
                        <a:t>7</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Open</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Dynamic</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Required</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148">
                <a:tc>
                  <a:txBody>
                    <a:bodyPr/>
                    <a:lstStyle/>
                    <a:p>
                      <a:pPr algn="ctr" fontAlgn="ctr"/>
                      <a:r>
                        <a:rPr lang="en-US" sz="1200" b="1" u="none" strike="noStrike" dirty="0">
                          <a:effectLst/>
                        </a:rPr>
                        <a:t>8</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Open</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Dynamic</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Suggested</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148">
                <a:tc>
                  <a:txBody>
                    <a:bodyPr/>
                    <a:lstStyle/>
                    <a:p>
                      <a:pPr algn="ctr" fontAlgn="ctr"/>
                      <a:r>
                        <a:rPr lang="en-US" sz="1200" b="1" u="none" strike="noStrike" dirty="0">
                          <a:effectLst/>
                        </a:rPr>
                        <a:t>9</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Open</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Dynamic</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Undetermined</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148">
                <a:tc>
                  <a:txBody>
                    <a:bodyPr/>
                    <a:lstStyle/>
                    <a:p>
                      <a:pPr algn="ctr" fontAlgn="ctr"/>
                      <a:r>
                        <a:rPr lang="en-US" sz="1200" b="1" u="none" strike="noStrike" dirty="0">
                          <a:effectLst/>
                        </a:rPr>
                        <a:t>10</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Closed</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Static</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Required</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148">
                <a:tc>
                  <a:txBody>
                    <a:bodyPr/>
                    <a:lstStyle/>
                    <a:p>
                      <a:pPr algn="ctr" fontAlgn="ctr"/>
                      <a:r>
                        <a:rPr lang="en-US" sz="1200" b="1" u="none" strike="noStrike" dirty="0">
                          <a:effectLst/>
                        </a:rPr>
                        <a:t>11</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Closed</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Static</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Suggested</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148">
                <a:tc>
                  <a:txBody>
                    <a:bodyPr/>
                    <a:lstStyle/>
                    <a:p>
                      <a:pPr algn="ctr" fontAlgn="ctr"/>
                      <a:r>
                        <a:rPr lang="en-US" sz="1200" b="1" u="none" strike="noStrike" dirty="0">
                          <a:effectLst/>
                        </a:rPr>
                        <a:t>12</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Closed</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Static</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Undetermined</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148">
                <a:tc>
                  <a:txBody>
                    <a:bodyPr/>
                    <a:lstStyle/>
                    <a:p>
                      <a:pPr algn="ctr" fontAlgn="ctr"/>
                      <a:r>
                        <a:rPr lang="en-US" sz="1200" b="1" u="none" strike="noStrike" dirty="0">
                          <a:effectLst/>
                        </a:rPr>
                        <a:t>13</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Closed</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Dynamic</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Required</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148">
                <a:tc>
                  <a:txBody>
                    <a:bodyPr/>
                    <a:lstStyle/>
                    <a:p>
                      <a:pPr algn="ctr" fontAlgn="ctr"/>
                      <a:r>
                        <a:rPr lang="en-US" sz="1200" b="1" u="none" strike="noStrike" dirty="0">
                          <a:effectLst/>
                        </a:rPr>
                        <a:t>14</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Closed</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Dynamic</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Suggested</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148">
                <a:tc>
                  <a:txBody>
                    <a:bodyPr/>
                    <a:lstStyle/>
                    <a:p>
                      <a:pPr algn="ctr" fontAlgn="ctr"/>
                      <a:r>
                        <a:rPr lang="en-US" sz="1200" b="1" u="none" strike="noStrike" dirty="0">
                          <a:effectLst/>
                        </a:rPr>
                        <a:t>15</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Closed</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Dynamic</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Undetermined</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61526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Constrainable Profile/Required Binding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5256253"/>
              </p:ext>
            </p:extLst>
          </p:nvPr>
        </p:nvGraphicFramePr>
        <p:xfrm>
          <a:off x="390525" y="831850"/>
          <a:ext cx="8353424" cy="2748280"/>
        </p:xfrm>
        <a:graphic>
          <a:graphicData uri="http://schemas.openxmlformats.org/drawingml/2006/table">
            <a:tbl>
              <a:tblPr firstRow="1" bandRow="1">
                <a:tableStyleId>{21E4AEA4-8DFA-4A89-87EB-49C32662AFE0}</a:tableStyleId>
              </a:tblPr>
              <a:tblGrid>
                <a:gridCol w="1438275"/>
                <a:gridCol w="1295400"/>
                <a:gridCol w="990600"/>
                <a:gridCol w="4629149"/>
              </a:tblGrid>
              <a:tr h="370840">
                <a:tc>
                  <a:txBody>
                    <a:bodyPr/>
                    <a:lstStyle/>
                    <a:p>
                      <a:r>
                        <a:rPr lang="en-US" sz="1400" dirty="0" smtClean="0"/>
                        <a:t>Classification</a:t>
                      </a:r>
                      <a:endParaRPr lang="en-US" sz="1400" dirty="0"/>
                    </a:p>
                  </a:txBody>
                  <a:tcPr/>
                </a:tc>
                <a:tc>
                  <a:txBody>
                    <a:bodyPr/>
                    <a:lstStyle/>
                    <a:p>
                      <a:r>
                        <a:rPr lang="en-US" sz="1400" dirty="0" smtClean="0"/>
                        <a:t>Extensibility</a:t>
                      </a:r>
                      <a:endParaRPr lang="en-US" sz="1400" dirty="0"/>
                    </a:p>
                  </a:txBody>
                  <a:tcPr/>
                </a:tc>
                <a:tc>
                  <a:txBody>
                    <a:bodyPr/>
                    <a:lstStyle/>
                    <a:p>
                      <a:r>
                        <a:rPr lang="en-US" sz="1400" dirty="0" smtClean="0"/>
                        <a:t>Stability</a:t>
                      </a:r>
                      <a:endParaRPr lang="en-US" sz="1400" dirty="0"/>
                    </a:p>
                  </a:txBody>
                  <a:tcPr/>
                </a:tc>
                <a:tc>
                  <a:txBody>
                    <a:bodyPr/>
                    <a:lstStyle/>
                    <a:p>
                      <a:r>
                        <a:rPr lang="en-US" sz="1400" dirty="0" smtClean="0"/>
                        <a:t>Implication</a:t>
                      </a:r>
                      <a:endParaRPr lang="en-US" sz="1400" dirty="0"/>
                    </a:p>
                  </a:txBody>
                  <a:tcPr/>
                </a:tc>
              </a:tr>
              <a:tr h="370840">
                <a:tc>
                  <a:txBody>
                    <a:bodyPr/>
                    <a:lstStyle/>
                    <a:p>
                      <a:r>
                        <a:rPr lang="en-US" sz="1200" dirty="0" smtClean="0"/>
                        <a:t>1-Open/Static</a:t>
                      </a:r>
                      <a:endParaRPr lang="en-US" sz="1200" dirty="0"/>
                    </a:p>
                  </a:txBody>
                  <a:tcPr/>
                </a:tc>
                <a:tc>
                  <a:txBody>
                    <a:bodyPr/>
                    <a:lstStyle/>
                    <a:p>
                      <a:r>
                        <a:rPr lang="en-US" sz="1200" dirty="0" smtClean="0"/>
                        <a:t>Open</a:t>
                      </a:r>
                      <a:endParaRPr lang="en-US" sz="1200" dirty="0"/>
                    </a:p>
                  </a:txBody>
                  <a:tcPr/>
                </a:tc>
                <a:tc>
                  <a:txBody>
                    <a:bodyPr/>
                    <a:lstStyle/>
                    <a:p>
                      <a:r>
                        <a:rPr lang="en-US" sz="1200" dirty="0" smtClean="0"/>
                        <a:t>Static</a:t>
                      </a:r>
                      <a:endParaRPr lang="en-US" sz="1200" dirty="0"/>
                    </a:p>
                  </a:txBody>
                  <a:tcPr/>
                </a:tc>
                <a:tc>
                  <a:txBody>
                    <a:bodyPr/>
                    <a:lstStyle/>
                    <a:p>
                      <a:r>
                        <a:rPr lang="en-US" sz="1100" b="1" dirty="0" smtClean="0"/>
                        <a:t>Local codes can be added to the</a:t>
                      </a:r>
                      <a:r>
                        <a:rPr lang="en-US" sz="1100" b="1" baseline="0" dirty="0" smtClean="0"/>
                        <a:t> value set. The stewards of the value set can not modify the value set.</a:t>
                      </a:r>
                      <a:endParaRPr lang="en-US" sz="1100" b="1" dirty="0"/>
                    </a:p>
                  </a:txBody>
                  <a:tcPr/>
                </a:tc>
              </a:tr>
              <a:tr h="370840">
                <a:tc>
                  <a:txBody>
                    <a:bodyPr/>
                    <a:lstStyle/>
                    <a:p>
                      <a:r>
                        <a:rPr lang="en-US" sz="1200" dirty="0" smtClean="0"/>
                        <a:t>2-Open/Dynamic</a:t>
                      </a:r>
                      <a:endParaRPr lang="en-US" sz="1200" dirty="0"/>
                    </a:p>
                  </a:txBody>
                  <a:tcPr/>
                </a:tc>
                <a:tc>
                  <a:txBody>
                    <a:bodyPr/>
                    <a:lstStyle/>
                    <a:p>
                      <a:r>
                        <a:rPr lang="en-US" sz="1200" dirty="0" smtClean="0"/>
                        <a:t>Open</a:t>
                      </a:r>
                      <a:endParaRPr lang="en-US" sz="1200" dirty="0"/>
                    </a:p>
                  </a:txBody>
                  <a:tcPr/>
                </a:tc>
                <a:tc>
                  <a:txBody>
                    <a:bodyPr/>
                    <a:lstStyle/>
                    <a:p>
                      <a:r>
                        <a:rPr lang="en-US" sz="1200" dirty="0" smtClean="0"/>
                        <a:t>Dynamic</a:t>
                      </a:r>
                      <a:endParaRPr lang="en-US" sz="1200" dirty="0"/>
                    </a:p>
                  </a:txBody>
                  <a:tcPr/>
                </a:tc>
                <a:tc>
                  <a:txBody>
                    <a:bodyPr/>
                    <a:lstStyle/>
                    <a:p>
                      <a:r>
                        <a:rPr lang="en-US" sz="1100" b="1" dirty="0" smtClean="0"/>
                        <a:t>Local codes can be added to the</a:t>
                      </a:r>
                      <a:r>
                        <a:rPr lang="en-US" sz="1100" b="1" baseline="0" dirty="0" smtClean="0"/>
                        <a:t> value set. </a:t>
                      </a:r>
                      <a:r>
                        <a:rPr lang="en-US" sz="1100" b="1" dirty="0" smtClean="0"/>
                        <a:t>The stewards of the value set may change the codes</a:t>
                      </a:r>
                      <a:r>
                        <a:rPr lang="en-US" sz="1100" b="1" baseline="0" dirty="0" smtClean="0"/>
                        <a:t> in the value set at their discretion. Implementers are expected to changed implementations accordingly and consult with trading partners. </a:t>
                      </a:r>
                      <a:endParaRPr lang="en-US" sz="1100" b="1" dirty="0"/>
                    </a:p>
                  </a:txBody>
                  <a:tcPr/>
                </a:tc>
              </a:tr>
              <a:tr h="370840">
                <a:tc>
                  <a:txBody>
                    <a:bodyPr/>
                    <a:lstStyle/>
                    <a:p>
                      <a:r>
                        <a:rPr lang="en-US" sz="1200" dirty="0" smtClean="0"/>
                        <a:t>3-Closed/Static</a:t>
                      </a:r>
                      <a:endParaRPr lang="en-US" sz="1200" dirty="0"/>
                    </a:p>
                  </a:txBody>
                  <a:tcPr/>
                </a:tc>
                <a:tc>
                  <a:txBody>
                    <a:bodyPr/>
                    <a:lstStyle/>
                    <a:p>
                      <a:r>
                        <a:rPr lang="en-US" sz="1200" dirty="0" smtClean="0"/>
                        <a:t>Closed</a:t>
                      </a:r>
                      <a:endParaRPr lang="en-US" sz="1200" dirty="0"/>
                    </a:p>
                  </a:txBody>
                  <a:tcPr/>
                </a:tc>
                <a:tc>
                  <a:txBody>
                    <a:bodyPr/>
                    <a:lstStyle/>
                    <a:p>
                      <a:r>
                        <a:rPr lang="en-US" sz="1200" dirty="0" smtClean="0"/>
                        <a:t>Static</a:t>
                      </a:r>
                      <a:endParaRPr lang="en-US" sz="1200" dirty="0"/>
                    </a:p>
                  </a:txBody>
                  <a:tcPr/>
                </a:tc>
                <a:tc>
                  <a:txBody>
                    <a:bodyPr/>
                    <a:lstStyle/>
                    <a:p>
                      <a:r>
                        <a:rPr lang="en-US" sz="1100" b="1" dirty="0" smtClean="0"/>
                        <a:t>The value set is fixed to the publish codes; no modifications can be made.</a:t>
                      </a:r>
                      <a:endParaRPr lang="en-US" sz="1100" b="1" dirty="0"/>
                    </a:p>
                  </a:txBody>
                  <a:tcPr/>
                </a:tc>
              </a:tr>
              <a:tr h="370840">
                <a:tc>
                  <a:txBody>
                    <a:bodyPr/>
                    <a:lstStyle/>
                    <a:p>
                      <a:r>
                        <a:rPr lang="en-US" sz="1200" dirty="0" smtClean="0"/>
                        <a:t>4-Closed/Dynamic</a:t>
                      </a:r>
                      <a:endParaRPr lang="en-US" sz="1200" dirty="0"/>
                    </a:p>
                  </a:txBody>
                  <a:tcPr/>
                </a:tc>
                <a:tc>
                  <a:txBody>
                    <a:bodyPr/>
                    <a:lstStyle/>
                    <a:p>
                      <a:r>
                        <a:rPr lang="en-US" sz="1200" dirty="0" smtClean="0"/>
                        <a:t>Closed</a:t>
                      </a:r>
                      <a:endParaRPr lang="en-US" sz="1200" dirty="0"/>
                    </a:p>
                  </a:txBody>
                  <a:tcPr/>
                </a:tc>
                <a:tc>
                  <a:txBody>
                    <a:bodyPr/>
                    <a:lstStyle/>
                    <a:p>
                      <a:r>
                        <a:rPr lang="en-US" sz="1200" dirty="0" smtClean="0"/>
                        <a:t>Dynamic</a:t>
                      </a:r>
                      <a:endParaRPr lang="en-US" sz="1200" dirty="0"/>
                    </a:p>
                  </a:txBody>
                  <a:tcPr/>
                </a:tc>
                <a:tc>
                  <a:txBody>
                    <a:bodyPr/>
                    <a:lstStyle/>
                    <a:p>
                      <a:r>
                        <a:rPr lang="en-US" sz="1100" b="1" dirty="0" smtClean="0"/>
                        <a:t>The stewards of the value set may change the codes</a:t>
                      </a:r>
                      <a:r>
                        <a:rPr lang="en-US" sz="1100" b="1" baseline="0" dirty="0" smtClean="0"/>
                        <a:t> in the value set at their discretion. Implementers are expected to changed implementations accordingly and consult with trading partners. Implementers can’t add local codes.</a:t>
                      </a:r>
                      <a:endParaRPr lang="en-US" sz="1100" b="1" dirty="0"/>
                    </a:p>
                  </a:txBody>
                  <a:tcPr/>
                </a:tc>
              </a:tr>
            </a:tbl>
          </a:graphicData>
        </a:graphic>
      </p:graphicFrame>
    </p:spTree>
    <p:extLst>
      <p:ext uri="{BB962C8B-B14F-4D97-AF65-F5344CB8AC3E}">
        <p14:creationId xmlns:p14="http://schemas.microsoft.com/office/powerpoint/2010/main" val="3703068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Constrainable Profile/Required Binding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2751274"/>
              </p:ext>
            </p:extLst>
          </p:nvPr>
        </p:nvGraphicFramePr>
        <p:xfrm>
          <a:off x="228601" y="831850"/>
          <a:ext cx="8686798" cy="4592320"/>
        </p:xfrm>
        <a:graphic>
          <a:graphicData uri="http://schemas.openxmlformats.org/drawingml/2006/table">
            <a:tbl>
              <a:tblPr firstRow="1" bandRow="1">
                <a:tableStyleId>{21E4AEA4-8DFA-4A89-87EB-49C32662AFE0}</a:tableStyleId>
              </a:tblPr>
              <a:tblGrid>
                <a:gridCol w="1478812"/>
                <a:gridCol w="1331911"/>
                <a:gridCol w="1018519"/>
                <a:gridCol w="2428778"/>
                <a:gridCol w="2428778"/>
              </a:tblGrid>
              <a:tr h="370840">
                <a:tc>
                  <a:txBody>
                    <a:bodyPr/>
                    <a:lstStyle/>
                    <a:p>
                      <a:r>
                        <a:rPr lang="en-US" sz="1400" dirty="0" smtClean="0"/>
                        <a:t>Classification</a:t>
                      </a:r>
                      <a:endParaRPr lang="en-US" sz="1400" dirty="0"/>
                    </a:p>
                  </a:txBody>
                  <a:tcPr/>
                </a:tc>
                <a:tc>
                  <a:txBody>
                    <a:bodyPr/>
                    <a:lstStyle/>
                    <a:p>
                      <a:r>
                        <a:rPr lang="en-US" sz="1400" dirty="0" smtClean="0"/>
                        <a:t>Extensibility</a:t>
                      </a:r>
                      <a:endParaRPr lang="en-US" sz="1400" dirty="0"/>
                    </a:p>
                  </a:txBody>
                  <a:tcPr/>
                </a:tc>
                <a:tc>
                  <a:txBody>
                    <a:bodyPr/>
                    <a:lstStyle/>
                    <a:p>
                      <a:r>
                        <a:rPr lang="en-US" sz="1400" dirty="0" smtClean="0"/>
                        <a:t>Stability</a:t>
                      </a:r>
                      <a:endParaRPr lang="en-US" sz="1400" dirty="0"/>
                    </a:p>
                  </a:txBody>
                  <a:tcPr/>
                </a:tc>
                <a:tc>
                  <a:txBody>
                    <a:bodyPr/>
                    <a:lstStyle/>
                    <a:p>
                      <a:r>
                        <a:rPr lang="en-US" sz="1400" dirty="0" smtClean="0"/>
                        <a:t>Implication</a:t>
                      </a:r>
                      <a:endParaRPr lang="en-US" sz="1400" dirty="0"/>
                    </a:p>
                  </a:txBody>
                  <a:tcPr/>
                </a:tc>
                <a:tc>
                  <a:txBody>
                    <a:bodyPr/>
                    <a:lstStyle/>
                    <a:p>
                      <a:endParaRPr lang="en-US" sz="1400" dirty="0"/>
                    </a:p>
                  </a:txBody>
                  <a:tcPr/>
                </a:tc>
              </a:tr>
              <a:tr h="370840">
                <a:tc>
                  <a:txBody>
                    <a:bodyPr/>
                    <a:lstStyle/>
                    <a:p>
                      <a:r>
                        <a:rPr lang="en-US" sz="1200" dirty="0" smtClean="0"/>
                        <a:t>1-Open/Static</a:t>
                      </a:r>
                      <a:endParaRPr lang="en-US" sz="1200" dirty="0"/>
                    </a:p>
                  </a:txBody>
                  <a:tcPr/>
                </a:tc>
                <a:tc>
                  <a:txBody>
                    <a:bodyPr/>
                    <a:lstStyle/>
                    <a:p>
                      <a:r>
                        <a:rPr lang="en-US" sz="1200" dirty="0" smtClean="0"/>
                        <a:t>Open</a:t>
                      </a:r>
                      <a:endParaRPr lang="en-US" sz="1200" dirty="0"/>
                    </a:p>
                  </a:txBody>
                  <a:tcPr/>
                </a:tc>
                <a:tc>
                  <a:txBody>
                    <a:bodyPr/>
                    <a:lstStyle/>
                    <a:p>
                      <a:r>
                        <a:rPr lang="en-US" sz="1200" dirty="0" smtClean="0"/>
                        <a:t>Static</a:t>
                      </a:r>
                      <a:endParaRPr lang="en-US" sz="1200" dirty="0"/>
                    </a:p>
                  </a:txBody>
                  <a:tcPr/>
                </a:tc>
                <a:tc>
                  <a:txBody>
                    <a:bodyPr/>
                    <a:lstStyle/>
                    <a:p>
                      <a:r>
                        <a:rPr lang="en-US" sz="1100" b="1" dirty="0" smtClean="0"/>
                        <a:t>Local codes can be added to the</a:t>
                      </a:r>
                      <a:r>
                        <a:rPr lang="en-US" sz="1100" b="1" baseline="0" dirty="0" smtClean="0"/>
                        <a:t> value set. The stewards of the value set can not modify the value set.</a:t>
                      </a:r>
                      <a:endParaRPr lang="en-US" sz="1100" b="1" dirty="0"/>
                    </a:p>
                  </a:txBody>
                  <a:tcPr/>
                </a:tc>
                <a:tc>
                  <a:txBody>
                    <a:bodyPr/>
                    <a:lstStyle/>
                    <a:p>
                      <a:endParaRPr lang="en-US" sz="1100" b="1" dirty="0"/>
                    </a:p>
                  </a:txBody>
                  <a:tcPr/>
                </a:tc>
              </a:tr>
              <a:tr h="370840">
                <a:tc>
                  <a:txBody>
                    <a:bodyPr/>
                    <a:lstStyle/>
                    <a:p>
                      <a:r>
                        <a:rPr lang="en-US" sz="1200" dirty="0" smtClean="0"/>
                        <a:t>2-Open/Dynamic</a:t>
                      </a:r>
                      <a:endParaRPr lang="en-US" sz="1200" dirty="0"/>
                    </a:p>
                  </a:txBody>
                  <a:tcPr/>
                </a:tc>
                <a:tc>
                  <a:txBody>
                    <a:bodyPr/>
                    <a:lstStyle/>
                    <a:p>
                      <a:r>
                        <a:rPr lang="en-US" sz="1200" dirty="0" smtClean="0"/>
                        <a:t>Open</a:t>
                      </a:r>
                      <a:endParaRPr lang="en-US" sz="1200" dirty="0"/>
                    </a:p>
                  </a:txBody>
                  <a:tcPr/>
                </a:tc>
                <a:tc>
                  <a:txBody>
                    <a:bodyPr/>
                    <a:lstStyle/>
                    <a:p>
                      <a:r>
                        <a:rPr lang="en-US" sz="1200" dirty="0" smtClean="0"/>
                        <a:t>Dynamic</a:t>
                      </a:r>
                      <a:endParaRPr lang="en-US" sz="1200" dirty="0"/>
                    </a:p>
                  </a:txBody>
                  <a:tcPr/>
                </a:tc>
                <a:tc>
                  <a:txBody>
                    <a:bodyPr/>
                    <a:lstStyle/>
                    <a:p>
                      <a:r>
                        <a:rPr lang="en-US" sz="1100" b="1" dirty="0" smtClean="0"/>
                        <a:t>Local codes can be added to the</a:t>
                      </a:r>
                      <a:r>
                        <a:rPr lang="en-US" sz="1100" b="1" baseline="0" dirty="0" smtClean="0"/>
                        <a:t> value set. </a:t>
                      </a:r>
                      <a:r>
                        <a:rPr lang="en-US" sz="1100" b="1" dirty="0" smtClean="0"/>
                        <a:t>The stewards of the value set may change the codes</a:t>
                      </a:r>
                      <a:r>
                        <a:rPr lang="en-US" sz="1100" b="1" baseline="0" dirty="0" smtClean="0"/>
                        <a:t> in the value set at their discretion. Implementers are expected to changed implementations accordingly and consult with trading partners. </a:t>
                      </a:r>
                      <a:endParaRPr lang="en-US" sz="1100" b="1" dirty="0"/>
                    </a:p>
                  </a:txBody>
                  <a:tcPr/>
                </a:tc>
                <a:tc>
                  <a:txBody>
                    <a:bodyPr/>
                    <a:lstStyle/>
                    <a:p>
                      <a:endParaRPr lang="en-US" sz="1100" b="1" dirty="0"/>
                    </a:p>
                  </a:txBody>
                  <a:tcPr/>
                </a:tc>
              </a:tr>
              <a:tr h="370840">
                <a:tc>
                  <a:txBody>
                    <a:bodyPr/>
                    <a:lstStyle/>
                    <a:p>
                      <a:r>
                        <a:rPr lang="en-US" sz="1200" dirty="0" smtClean="0"/>
                        <a:t>3-Closed/Static</a:t>
                      </a:r>
                      <a:endParaRPr lang="en-US" sz="1200" dirty="0"/>
                    </a:p>
                  </a:txBody>
                  <a:tcPr/>
                </a:tc>
                <a:tc>
                  <a:txBody>
                    <a:bodyPr/>
                    <a:lstStyle/>
                    <a:p>
                      <a:r>
                        <a:rPr lang="en-US" sz="1200" dirty="0" smtClean="0"/>
                        <a:t>Closed</a:t>
                      </a:r>
                      <a:endParaRPr lang="en-US" sz="1200" dirty="0"/>
                    </a:p>
                  </a:txBody>
                  <a:tcPr/>
                </a:tc>
                <a:tc>
                  <a:txBody>
                    <a:bodyPr/>
                    <a:lstStyle/>
                    <a:p>
                      <a:r>
                        <a:rPr lang="en-US" sz="1200" dirty="0" smtClean="0"/>
                        <a:t>Static</a:t>
                      </a:r>
                      <a:endParaRPr lang="en-US" sz="1200" dirty="0"/>
                    </a:p>
                  </a:txBody>
                  <a:tcPr/>
                </a:tc>
                <a:tc>
                  <a:txBody>
                    <a:bodyPr/>
                    <a:lstStyle/>
                    <a:p>
                      <a:r>
                        <a:rPr lang="en-US" sz="1100" b="1" dirty="0" smtClean="0"/>
                        <a:t>The value set is fixed to the publish codes; no modifications can be made.</a:t>
                      </a:r>
                      <a:endParaRPr lang="en-US" sz="1100" b="1" dirty="0"/>
                    </a:p>
                  </a:txBody>
                  <a:tcPr/>
                </a:tc>
                <a:tc>
                  <a:txBody>
                    <a:bodyPr/>
                    <a:lstStyle/>
                    <a:p>
                      <a:endParaRPr lang="en-US" sz="1100" b="1" dirty="0"/>
                    </a:p>
                  </a:txBody>
                  <a:tcPr/>
                </a:tc>
              </a:tr>
              <a:tr h="370840">
                <a:tc>
                  <a:txBody>
                    <a:bodyPr/>
                    <a:lstStyle/>
                    <a:p>
                      <a:r>
                        <a:rPr lang="en-US" sz="1200" dirty="0" smtClean="0"/>
                        <a:t>4-Closed/Dynamic</a:t>
                      </a:r>
                      <a:endParaRPr lang="en-US" sz="1200" dirty="0"/>
                    </a:p>
                  </a:txBody>
                  <a:tcPr/>
                </a:tc>
                <a:tc>
                  <a:txBody>
                    <a:bodyPr/>
                    <a:lstStyle/>
                    <a:p>
                      <a:r>
                        <a:rPr lang="en-US" sz="1200" dirty="0" smtClean="0"/>
                        <a:t>Closed</a:t>
                      </a:r>
                      <a:endParaRPr lang="en-US" sz="1200" dirty="0"/>
                    </a:p>
                  </a:txBody>
                  <a:tcPr/>
                </a:tc>
                <a:tc>
                  <a:txBody>
                    <a:bodyPr/>
                    <a:lstStyle/>
                    <a:p>
                      <a:r>
                        <a:rPr lang="en-US" sz="1200" dirty="0" smtClean="0"/>
                        <a:t>Dynamic</a:t>
                      </a:r>
                      <a:endParaRPr lang="en-US" sz="1200" dirty="0"/>
                    </a:p>
                  </a:txBody>
                  <a:tcPr/>
                </a:tc>
                <a:tc>
                  <a:txBody>
                    <a:bodyPr/>
                    <a:lstStyle/>
                    <a:p>
                      <a:r>
                        <a:rPr lang="en-US" sz="1100" b="1" dirty="0" smtClean="0"/>
                        <a:t>The stewards of the value set may change the codes</a:t>
                      </a:r>
                      <a:r>
                        <a:rPr lang="en-US" sz="1100" b="1" baseline="0" dirty="0" smtClean="0"/>
                        <a:t> in the value set at their discretion. Implementers are expected to changed implementations accordingly and consult with trading partners. Implementers can’t add local codes.</a:t>
                      </a:r>
                      <a:endParaRPr lang="en-US" sz="1100" b="1" dirty="0"/>
                    </a:p>
                  </a:txBody>
                  <a:tcPr/>
                </a:tc>
                <a:tc>
                  <a:txBody>
                    <a:bodyPr/>
                    <a:lstStyle/>
                    <a:p>
                      <a:endParaRPr lang="en-US" sz="1100" b="1" dirty="0"/>
                    </a:p>
                  </a:txBody>
                  <a:tcPr/>
                </a:tc>
              </a:tr>
            </a:tbl>
          </a:graphicData>
        </a:graphic>
      </p:graphicFrame>
    </p:spTree>
    <p:extLst>
      <p:ext uri="{BB962C8B-B14F-4D97-AF65-F5344CB8AC3E}">
        <p14:creationId xmlns:p14="http://schemas.microsoft.com/office/powerpoint/2010/main" val="36979148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4" y="279400"/>
            <a:ext cx="8334375" cy="461665"/>
          </a:xfrm>
        </p:spPr>
        <p:txBody>
          <a:bodyPr/>
          <a:lstStyle/>
          <a:p>
            <a:r>
              <a:rPr lang="en-US" dirty="0" smtClean="0"/>
              <a:t>Constrainable Profiles / Binding Strength: Required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8661181"/>
              </p:ext>
            </p:extLst>
          </p:nvPr>
        </p:nvGraphicFramePr>
        <p:xfrm>
          <a:off x="304800" y="1066800"/>
          <a:ext cx="8534400" cy="4876803"/>
        </p:xfrm>
        <a:graphic>
          <a:graphicData uri="http://schemas.openxmlformats.org/drawingml/2006/table">
            <a:tbl>
              <a:tblPr>
                <a:tableStyleId>{5C22544A-7EE6-4342-B048-85BDC9FD1C3A}</a:tableStyleId>
              </a:tblPr>
              <a:tblGrid>
                <a:gridCol w="1043460"/>
                <a:gridCol w="1043460"/>
                <a:gridCol w="1043460"/>
                <a:gridCol w="5404020"/>
              </a:tblGrid>
              <a:tr h="1371603">
                <a:tc>
                  <a:txBody>
                    <a:bodyPr/>
                    <a:lstStyle/>
                    <a:p>
                      <a:pPr algn="ctr" fontAlgn="ctr"/>
                      <a:r>
                        <a:rPr lang="en-US" sz="1200" b="1" u="none" strike="noStrike" dirty="0">
                          <a:effectLst/>
                        </a:rPr>
                        <a:t>Item</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Extensibility                                (Open/Closed)</a:t>
                      </a:r>
                      <a:endParaRPr lang="en-US" sz="1200" b="1" i="0" u="none" strike="noStrike" dirty="0">
                        <a:solidFill>
                          <a:srgbClr val="000000"/>
                        </a:solidFill>
                        <a:effectLst/>
                        <a:latin typeface="Calibri"/>
                      </a:endParaRPr>
                    </a:p>
                  </a:txBody>
                  <a:tcPr marL="9525" marR="9525" marT="9525" marB="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Stability                    (Static/Dynamic)</a:t>
                      </a:r>
                      <a:endParaRPr lang="en-US" sz="1200" b="1" i="0" u="none" strike="noStrike" dirty="0">
                        <a:solidFill>
                          <a:srgbClr val="000000"/>
                        </a:solidFill>
                        <a:effectLst/>
                        <a:latin typeface="Calibri"/>
                      </a:endParaRPr>
                    </a:p>
                  </a:txBody>
                  <a:tcPr marL="9525" marR="9525" marT="9525" marB="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Implications</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14400">
                <a:tc>
                  <a:txBody>
                    <a:bodyPr/>
                    <a:lstStyle/>
                    <a:p>
                      <a:pPr algn="ctr" fontAlgn="ctr"/>
                      <a:r>
                        <a:rPr lang="en-US" sz="1200" b="1" u="none" strike="noStrike" dirty="0">
                          <a:effectLst/>
                        </a:rPr>
                        <a:t>1</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Open</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Static</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r>
                        <a:rPr lang="en-US" sz="1100" u="none" strike="noStrike" dirty="0" err="1" smtClean="0">
                          <a:effectLst/>
                        </a:rPr>
                        <a:t>dfsewewe</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8197">
                <a:tc>
                  <a:txBody>
                    <a:bodyPr/>
                    <a:lstStyle/>
                    <a:p>
                      <a:pPr algn="ctr" fontAlgn="ctr"/>
                      <a:r>
                        <a:rPr lang="en-US" sz="1200" b="1" u="none" strike="noStrike" dirty="0">
                          <a:effectLst/>
                        </a:rPr>
                        <a:t>2</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rPr>
                        <a:t>Open</a:t>
                      </a:r>
                      <a:endParaRPr lang="en-US" sz="11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Dynamic</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14400">
                <a:tc>
                  <a:txBody>
                    <a:bodyPr/>
                    <a:lstStyle/>
                    <a:p>
                      <a:pPr algn="ctr" fontAlgn="ctr"/>
                      <a:r>
                        <a:rPr lang="en-US" sz="1200" b="1" u="none" strike="noStrike" dirty="0">
                          <a:effectLst/>
                        </a:rPr>
                        <a:t>3</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rPr>
                        <a:t>Closed</a:t>
                      </a:r>
                      <a:endParaRPr lang="en-US" sz="11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Static</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8203">
                <a:tc>
                  <a:txBody>
                    <a:bodyPr/>
                    <a:lstStyle/>
                    <a:p>
                      <a:pPr algn="ctr" fontAlgn="ctr"/>
                      <a:r>
                        <a:rPr lang="en-US" sz="1200" b="1" u="none" strike="noStrike" dirty="0">
                          <a:effectLst/>
                        </a:rPr>
                        <a:t>4</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rPr>
                        <a:t>Closed</a:t>
                      </a:r>
                      <a:endParaRPr lang="en-US" sz="11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Dynamic</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617085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 LAB Extended Use Case Domain</a:t>
            </a:r>
            <a:endParaRPr lang="en-US" dirty="0"/>
          </a:p>
        </p:txBody>
      </p:sp>
      <p:sp>
        <p:nvSpPr>
          <p:cNvPr id="4" name="Rounded Rectangle 3"/>
          <p:cNvSpPr/>
          <p:nvPr/>
        </p:nvSpPr>
        <p:spPr bwMode="auto">
          <a:xfrm>
            <a:off x="235703" y="879962"/>
            <a:ext cx="7770850" cy="2963239"/>
          </a:xfrm>
          <a:prstGeom prst="round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sp>
        <p:nvSpPr>
          <p:cNvPr id="5" name="TextBox 4"/>
          <p:cNvSpPr txBox="1"/>
          <p:nvPr/>
        </p:nvSpPr>
        <p:spPr>
          <a:xfrm>
            <a:off x="276225" y="3936178"/>
            <a:ext cx="8047160" cy="523220"/>
          </a:xfrm>
          <a:prstGeom prst="rect">
            <a:avLst/>
          </a:prstGeom>
          <a:noFill/>
        </p:spPr>
        <p:txBody>
          <a:bodyPr wrap="square" rtlCol="0">
            <a:spAutoFit/>
          </a:bodyPr>
          <a:lstStyle/>
          <a:p>
            <a:r>
              <a:rPr lang="en-US" sz="1400" b="1" dirty="0" smtClean="0"/>
              <a:t>Value Set Package </a:t>
            </a:r>
            <a:r>
              <a:rPr lang="en-US" sz="1400" dirty="0" smtClean="0"/>
              <a:t>– Package of Spreadsheets for an extended use case domain (US LAB in this case). Each spreadsheet is created for a concept domain (e.g., Administrative Sex).</a:t>
            </a:r>
            <a:endParaRPr lang="en-US" sz="1400" dirty="0"/>
          </a:p>
        </p:txBody>
      </p:sp>
      <p:grpSp>
        <p:nvGrpSpPr>
          <p:cNvPr id="6" name="Group 5"/>
          <p:cNvGrpSpPr/>
          <p:nvPr/>
        </p:nvGrpSpPr>
        <p:grpSpPr>
          <a:xfrm>
            <a:off x="276225" y="4558800"/>
            <a:ext cx="8229600" cy="1447800"/>
            <a:chOff x="381000" y="1371600"/>
            <a:chExt cx="8229600" cy="1447800"/>
          </a:xfrm>
        </p:grpSpPr>
        <p:sp>
          <p:nvSpPr>
            <p:cNvPr id="7" name="Rectangle 6"/>
            <p:cNvSpPr/>
            <p:nvPr/>
          </p:nvSpPr>
          <p:spPr bwMode="auto">
            <a:xfrm>
              <a:off x="381000" y="1371600"/>
              <a:ext cx="8229600" cy="1447800"/>
            </a:xfrm>
            <a:prstGeom prst="rect">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grpSp>
          <p:nvGrpSpPr>
            <p:cNvPr id="8" name="Group 7"/>
            <p:cNvGrpSpPr/>
            <p:nvPr/>
          </p:nvGrpSpPr>
          <p:grpSpPr>
            <a:xfrm>
              <a:off x="5430362" y="1676399"/>
              <a:ext cx="1295400" cy="1016977"/>
              <a:chOff x="990600" y="3801208"/>
              <a:chExt cx="1295400" cy="1016977"/>
            </a:xfrm>
          </p:grpSpPr>
          <p:sp>
            <p:nvSpPr>
              <p:cNvPr id="74" name="Rectangle 73"/>
              <p:cNvSpPr/>
              <p:nvPr/>
            </p:nvSpPr>
            <p:spPr bwMode="auto">
              <a:xfrm>
                <a:off x="990600" y="3810000"/>
                <a:ext cx="1295400" cy="9906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75" name="Straight Connector 74"/>
              <p:cNvCxnSpPr/>
              <p:nvPr/>
            </p:nvCxnSpPr>
            <p:spPr bwMode="auto">
              <a:xfrm>
                <a:off x="990600" y="3886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6" name="Straight Connector 75"/>
              <p:cNvCxnSpPr/>
              <p:nvPr/>
            </p:nvCxnSpPr>
            <p:spPr bwMode="auto">
              <a:xfrm>
                <a:off x="990600" y="40386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7" name="Straight Connector 76"/>
              <p:cNvCxnSpPr/>
              <p:nvPr/>
            </p:nvCxnSpPr>
            <p:spPr bwMode="auto">
              <a:xfrm>
                <a:off x="990600" y="41910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8" name="Straight Connector 77"/>
              <p:cNvCxnSpPr/>
              <p:nvPr/>
            </p:nvCxnSpPr>
            <p:spPr bwMode="auto">
              <a:xfrm>
                <a:off x="990600" y="43434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9" name="Straight Connector 78"/>
              <p:cNvCxnSpPr/>
              <p:nvPr/>
            </p:nvCxnSpPr>
            <p:spPr bwMode="auto">
              <a:xfrm>
                <a:off x="990600" y="44958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0" name="Straight Connector 79"/>
              <p:cNvCxnSpPr/>
              <p:nvPr/>
            </p:nvCxnSpPr>
            <p:spPr bwMode="auto">
              <a:xfrm>
                <a:off x="990600" y="4648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1" name="Straight Connector 80"/>
              <p:cNvCxnSpPr/>
              <p:nvPr/>
            </p:nvCxnSpPr>
            <p:spPr bwMode="auto">
              <a:xfrm>
                <a:off x="11430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2" name="Straight Connector 81"/>
              <p:cNvCxnSpPr/>
              <p:nvPr/>
            </p:nvCxnSpPr>
            <p:spPr bwMode="auto">
              <a:xfrm>
                <a:off x="1295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3" name="Straight Connector 82"/>
              <p:cNvCxnSpPr/>
              <p:nvPr/>
            </p:nvCxnSpPr>
            <p:spPr bwMode="auto">
              <a:xfrm>
                <a:off x="14478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4" name="Straight Connector 83"/>
              <p:cNvCxnSpPr/>
              <p:nvPr/>
            </p:nvCxnSpPr>
            <p:spPr bwMode="auto">
              <a:xfrm>
                <a:off x="16002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5" name="Straight Connector 84"/>
              <p:cNvCxnSpPr/>
              <p:nvPr/>
            </p:nvCxnSpPr>
            <p:spPr bwMode="auto">
              <a:xfrm>
                <a:off x="17526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6" name="Straight Connector 85"/>
              <p:cNvCxnSpPr/>
              <p:nvPr/>
            </p:nvCxnSpPr>
            <p:spPr bwMode="auto">
              <a:xfrm>
                <a:off x="1905000" y="3827585"/>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7" name="Straight Connector 86"/>
              <p:cNvCxnSpPr/>
              <p:nvPr/>
            </p:nvCxnSpPr>
            <p:spPr bwMode="auto">
              <a:xfrm>
                <a:off x="2057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9" name="TextBox 8"/>
            <p:cNvSpPr txBox="1"/>
            <p:nvPr/>
          </p:nvSpPr>
          <p:spPr>
            <a:xfrm>
              <a:off x="647700" y="1459521"/>
              <a:ext cx="1260281" cy="246221"/>
            </a:xfrm>
            <a:prstGeom prst="rect">
              <a:avLst/>
            </a:prstGeom>
            <a:noFill/>
          </p:spPr>
          <p:txBody>
            <a:bodyPr wrap="none" rtlCol="0">
              <a:spAutoFit/>
            </a:bodyPr>
            <a:lstStyle/>
            <a:p>
              <a:r>
                <a:rPr lang="en-US" sz="1000" dirty="0" smtClean="0"/>
                <a:t>HL70001_US_LAB</a:t>
              </a:r>
              <a:endParaRPr lang="en-US" sz="1000" dirty="0"/>
            </a:p>
          </p:txBody>
        </p:sp>
        <p:sp>
          <p:nvSpPr>
            <p:cNvPr id="10" name="TextBox 9"/>
            <p:cNvSpPr txBox="1"/>
            <p:nvPr/>
          </p:nvSpPr>
          <p:spPr>
            <a:xfrm>
              <a:off x="2245687" y="1450693"/>
              <a:ext cx="1260281" cy="246221"/>
            </a:xfrm>
            <a:prstGeom prst="rect">
              <a:avLst/>
            </a:prstGeom>
            <a:noFill/>
          </p:spPr>
          <p:txBody>
            <a:bodyPr wrap="none" rtlCol="0">
              <a:spAutoFit/>
            </a:bodyPr>
            <a:lstStyle/>
            <a:p>
              <a:r>
                <a:rPr lang="en-US" sz="1000" dirty="0" smtClean="0"/>
                <a:t>HL70005_US_LAB</a:t>
              </a:r>
              <a:endParaRPr lang="en-US" sz="1000" dirty="0"/>
            </a:p>
          </p:txBody>
        </p:sp>
        <p:sp>
          <p:nvSpPr>
            <p:cNvPr id="11" name="TextBox 10"/>
            <p:cNvSpPr txBox="1"/>
            <p:nvPr/>
          </p:nvSpPr>
          <p:spPr>
            <a:xfrm>
              <a:off x="3826422" y="1447763"/>
              <a:ext cx="1260281" cy="246221"/>
            </a:xfrm>
            <a:prstGeom prst="rect">
              <a:avLst/>
            </a:prstGeom>
            <a:noFill/>
          </p:spPr>
          <p:txBody>
            <a:bodyPr wrap="none" rtlCol="0">
              <a:spAutoFit/>
            </a:bodyPr>
            <a:lstStyle/>
            <a:p>
              <a:r>
                <a:rPr lang="en-US" sz="1000" dirty="0" smtClean="0"/>
                <a:t>HL70078_US_LAB</a:t>
              </a:r>
              <a:endParaRPr lang="en-US" sz="1000" dirty="0"/>
            </a:p>
          </p:txBody>
        </p:sp>
        <p:sp>
          <p:nvSpPr>
            <p:cNvPr id="12" name="TextBox 11"/>
            <p:cNvSpPr txBox="1"/>
            <p:nvPr/>
          </p:nvSpPr>
          <p:spPr>
            <a:xfrm>
              <a:off x="5416416" y="1443367"/>
              <a:ext cx="1260281" cy="246221"/>
            </a:xfrm>
            <a:prstGeom prst="rect">
              <a:avLst/>
            </a:prstGeom>
            <a:noFill/>
          </p:spPr>
          <p:txBody>
            <a:bodyPr wrap="none" rtlCol="0">
              <a:spAutoFit/>
            </a:bodyPr>
            <a:lstStyle/>
            <a:p>
              <a:r>
                <a:rPr lang="en-US" sz="1000" dirty="0" smtClean="0"/>
                <a:t>HL70203_US_LAB</a:t>
              </a:r>
              <a:endParaRPr lang="en-US" sz="1000" dirty="0"/>
            </a:p>
          </p:txBody>
        </p:sp>
        <p:sp>
          <p:nvSpPr>
            <p:cNvPr id="13" name="TextBox 12"/>
            <p:cNvSpPr txBox="1"/>
            <p:nvPr/>
          </p:nvSpPr>
          <p:spPr>
            <a:xfrm>
              <a:off x="7093219" y="1456555"/>
              <a:ext cx="1135247" cy="246221"/>
            </a:xfrm>
            <a:prstGeom prst="rect">
              <a:avLst/>
            </a:prstGeom>
            <a:noFill/>
          </p:spPr>
          <p:txBody>
            <a:bodyPr wrap="none" rtlCol="0">
              <a:spAutoFit/>
            </a:bodyPr>
            <a:lstStyle/>
            <a:p>
              <a:r>
                <a:rPr lang="en-US" sz="1000" dirty="0" smtClean="0"/>
                <a:t>LONIC_US_LAB</a:t>
              </a:r>
              <a:endParaRPr lang="en-US" sz="1000" dirty="0"/>
            </a:p>
          </p:txBody>
        </p:sp>
        <p:grpSp>
          <p:nvGrpSpPr>
            <p:cNvPr id="14" name="Group 13"/>
            <p:cNvGrpSpPr/>
            <p:nvPr/>
          </p:nvGrpSpPr>
          <p:grpSpPr>
            <a:xfrm>
              <a:off x="3832359" y="1693984"/>
              <a:ext cx="1295400" cy="1016977"/>
              <a:chOff x="990600" y="3801208"/>
              <a:chExt cx="1295400" cy="1016977"/>
            </a:xfrm>
          </p:grpSpPr>
          <p:sp>
            <p:nvSpPr>
              <p:cNvPr id="60" name="Rectangle 59"/>
              <p:cNvSpPr/>
              <p:nvPr/>
            </p:nvSpPr>
            <p:spPr bwMode="auto">
              <a:xfrm>
                <a:off x="990600" y="3810000"/>
                <a:ext cx="1295400" cy="9906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61" name="Straight Connector 60"/>
              <p:cNvCxnSpPr/>
              <p:nvPr/>
            </p:nvCxnSpPr>
            <p:spPr bwMode="auto">
              <a:xfrm>
                <a:off x="990600" y="3886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Straight Connector 61"/>
              <p:cNvCxnSpPr/>
              <p:nvPr/>
            </p:nvCxnSpPr>
            <p:spPr bwMode="auto">
              <a:xfrm>
                <a:off x="990600" y="40386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a:off x="990600" y="41910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4" name="Straight Connector 63"/>
              <p:cNvCxnSpPr/>
              <p:nvPr/>
            </p:nvCxnSpPr>
            <p:spPr bwMode="auto">
              <a:xfrm>
                <a:off x="990600" y="43434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5" name="Straight Connector 64"/>
              <p:cNvCxnSpPr/>
              <p:nvPr/>
            </p:nvCxnSpPr>
            <p:spPr bwMode="auto">
              <a:xfrm>
                <a:off x="990600" y="44958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6" name="Straight Connector 65"/>
              <p:cNvCxnSpPr/>
              <p:nvPr/>
            </p:nvCxnSpPr>
            <p:spPr bwMode="auto">
              <a:xfrm>
                <a:off x="990600" y="4648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7" name="Straight Connector 66"/>
              <p:cNvCxnSpPr/>
              <p:nvPr/>
            </p:nvCxnSpPr>
            <p:spPr bwMode="auto">
              <a:xfrm>
                <a:off x="11430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8" name="Straight Connector 67"/>
              <p:cNvCxnSpPr/>
              <p:nvPr/>
            </p:nvCxnSpPr>
            <p:spPr bwMode="auto">
              <a:xfrm>
                <a:off x="1295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9" name="Straight Connector 68"/>
              <p:cNvCxnSpPr/>
              <p:nvPr/>
            </p:nvCxnSpPr>
            <p:spPr bwMode="auto">
              <a:xfrm>
                <a:off x="14478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0" name="Straight Connector 69"/>
              <p:cNvCxnSpPr/>
              <p:nvPr/>
            </p:nvCxnSpPr>
            <p:spPr bwMode="auto">
              <a:xfrm>
                <a:off x="16002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1" name="Straight Connector 70"/>
              <p:cNvCxnSpPr/>
              <p:nvPr/>
            </p:nvCxnSpPr>
            <p:spPr bwMode="auto">
              <a:xfrm>
                <a:off x="17526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2" name="Straight Connector 71"/>
              <p:cNvCxnSpPr/>
              <p:nvPr/>
            </p:nvCxnSpPr>
            <p:spPr bwMode="auto">
              <a:xfrm>
                <a:off x="1905000" y="3827585"/>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a:off x="2057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15" name="Group 14"/>
            <p:cNvGrpSpPr/>
            <p:nvPr/>
          </p:nvGrpSpPr>
          <p:grpSpPr>
            <a:xfrm>
              <a:off x="2234355" y="1685192"/>
              <a:ext cx="1295400" cy="1016977"/>
              <a:chOff x="990600" y="3801208"/>
              <a:chExt cx="1295400" cy="1016977"/>
            </a:xfrm>
          </p:grpSpPr>
          <p:sp>
            <p:nvSpPr>
              <p:cNvPr id="46" name="Rectangle 45"/>
              <p:cNvSpPr/>
              <p:nvPr/>
            </p:nvSpPr>
            <p:spPr bwMode="auto">
              <a:xfrm>
                <a:off x="990600" y="3810000"/>
                <a:ext cx="1295400" cy="9906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47" name="Straight Connector 46"/>
              <p:cNvCxnSpPr/>
              <p:nvPr/>
            </p:nvCxnSpPr>
            <p:spPr bwMode="auto">
              <a:xfrm>
                <a:off x="990600" y="3886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990600" y="40386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a:off x="990600" y="41910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a:off x="990600" y="43434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Connector 50"/>
              <p:cNvCxnSpPr/>
              <p:nvPr/>
            </p:nvCxnSpPr>
            <p:spPr bwMode="auto">
              <a:xfrm>
                <a:off x="990600" y="44958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a:off x="990600" y="4648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a:off x="11430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4" name="Straight Connector 53"/>
              <p:cNvCxnSpPr/>
              <p:nvPr/>
            </p:nvCxnSpPr>
            <p:spPr bwMode="auto">
              <a:xfrm>
                <a:off x="1295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5" name="Straight Connector 54"/>
              <p:cNvCxnSpPr/>
              <p:nvPr/>
            </p:nvCxnSpPr>
            <p:spPr bwMode="auto">
              <a:xfrm>
                <a:off x="14478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a:off x="16002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a:off x="17526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8" name="Straight Connector 57"/>
              <p:cNvCxnSpPr/>
              <p:nvPr/>
            </p:nvCxnSpPr>
            <p:spPr bwMode="auto">
              <a:xfrm>
                <a:off x="1905000" y="3827585"/>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a:off x="2057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16" name="Group 15"/>
            <p:cNvGrpSpPr/>
            <p:nvPr/>
          </p:nvGrpSpPr>
          <p:grpSpPr>
            <a:xfrm>
              <a:off x="647700" y="1696914"/>
              <a:ext cx="1295400" cy="1016977"/>
              <a:chOff x="990600" y="3801208"/>
              <a:chExt cx="1295400" cy="1016977"/>
            </a:xfrm>
          </p:grpSpPr>
          <p:sp>
            <p:nvSpPr>
              <p:cNvPr id="32" name="Rectangle 31"/>
              <p:cNvSpPr/>
              <p:nvPr/>
            </p:nvSpPr>
            <p:spPr bwMode="auto">
              <a:xfrm>
                <a:off x="990600" y="3810000"/>
                <a:ext cx="1295400" cy="9906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33" name="Straight Connector 32"/>
              <p:cNvCxnSpPr/>
              <p:nvPr/>
            </p:nvCxnSpPr>
            <p:spPr bwMode="auto">
              <a:xfrm>
                <a:off x="990600" y="3886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a:off x="990600" y="40386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Straight Connector 34"/>
              <p:cNvCxnSpPr/>
              <p:nvPr/>
            </p:nvCxnSpPr>
            <p:spPr bwMode="auto">
              <a:xfrm>
                <a:off x="990600" y="41910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Straight Connector 35"/>
              <p:cNvCxnSpPr/>
              <p:nvPr/>
            </p:nvCxnSpPr>
            <p:spPr bwMode="auto">
              <a:xfrm>
                <a:off x="990600" y="43434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990600" y="44958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990600" y="4648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a:off x="11430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a:off x="1295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a:off x="14478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a:off x="16002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Straight Connector 42"/>
              <p:cNvCxnSpPr/>
              <p:nvPr/>
            </p:nvCxnSpPr>
            <p:spPr bwMode="auto">
              <a:xfrm>
                <a:off x="17526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a:off x="1905000" y="3827585"/>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a:off x="2057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17" name="Group 16"/>
            <p:cNvGrpSpPr/>
            <p:nvPr/>
          </p:nvGrpSpPr>
          <p:grpSpPr>
            <a:xfrm>
              <a:off x="7041292" y="1661745"/>
              <a:ext cx="1295400" cy="1016977"/>
              <a:chOff x="990600" y="3801208"/>
              <a:chExt cx="1295400" cy="1016977"/>
            </a:xfrm>
          </p:grpSpPr>
          <p:sp>
            <p:nvSpPr>
              <p:cNvPr id="18" name="Rectangle 17"/>
              <p:cNvSpPr/>
              <p:nvPr/>
            </p:nvSpPr>
            <p:spPr bwMode="auto">
              <a:xfrm>
                <a:off x="990600" y="3810000"/>
                <a:ext cx="1295400" cy="9906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19" name="Straight Connector 18"/>
              <p:cNvCxnSpPr/>
              <p:nvPr/>
            </p:nvCxnSpPr>
            <p:spPr bwMode="auto">
              <a:xfrm>
                <a:off x="990600" y="3886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990600" y="40386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a:off x="990600" y="41910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990600" y="43434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990600" y="44958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990600" y="4648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11430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1295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14478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16002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17526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a:off x="1905000" y="3827585"/>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a:off x="2057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sp>
        <p:nvSpPr>
          <p:cNvPr id="89" name="Rounded Rectangle 88"/>
          <p:cNvSpPr/>
          <p:nvPr/>
        </p:nvSpPr>
        <p:spPr bwMode="auto">
          <a:xfrm>
            <a:off x="591718" y="1114855"/>
            <a:ext cx="3365229" cy="1179171"/>
          </a:xfrm>
          <a:prstGeom prst="roundRect">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90" name="TextBox 89"/>
          <p:cNvSpPr txBox="1"/>
          <p:nvPr/>
        </p:nvSpPr>
        <p:spPr>
          <a:xfrm>
            <a:off x="620266" y="1158716"/>
            <a:ext cx="2659014" cy="307777"/>
          </a:xfrm>
          <a:prstGeom prst="rect">
            <a:avLst/>
          </a:prstGeom>
          <a:noFill/>
        </p:spPr>
        <p:txBody>
          <a:bodyPr wrap="square" rtlCol="0">
            <a:spAutoFit/>
          </a:bodyPr>
          <a:lstStyle/>
          <a:p>
            <a:r>
              <a:rPr lang="en-US" sz="1400" b="1" dirty="0" err="1" smtClean="0"/>
              <a:t>eDOS</a:t>
            </a:r>
            <a:r>
              <a:rPr lang="en-US" sz="1400" b="1" dirty="0" smtClean="0"/>
              <a:t> Implementation Guide</a:t>
            </a:r>
            <a:endParaRPr lang="en-US" sz="1400" dirty="0"/>
          </a:p>
        </p:txBody>
      </p:sp>
      <p:sp>
        <p:nvSpPr>
          <p:cNvPr id="91" name="Rounded Rectangle 90"/>
          <p:cNvSpPr/>
          <p:nvPr/>
        </p:nvSpPr>
        <p:spPr bwMode="auto">
          <a:xfrm>
            <a:off x="4338580" y="1114855"/>
            <a:ext cx="3365229" cy="1179171"/>
          </a:xfrm>
          <a:prstGeom prst="roundRect">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92" name="TextBox 91"/>
          <p:cNvSpPr txBox="1"/>
          <p:nvPr/>
        </p:nvSpPr>
        <p:spPr>
          <a:xfrm>
            <a:off x="4367128" y="1158716"/>
            <a:ext cx="2659014" cy="307777"/>
          </a:xfrm>
          <a:prstGeom prst="rect">
            <a:avLst/>
          </a:prstGeom>
          <a:noFill/>
        </p:spPr>
        <p:txBody>
          <a:bodyPr wrap="square" rtlCol="0">
            <a:spAutoFit/>
          </a:bodyPr>
          <a:lstStyle/>
          <a:p>
            <a:r>
              <a:rPr lang="en-US" sz="1400" b="1" dirty="0" smtClean="0"/>
              <a:t>LOI Implementation Guide</a:t>
            </a:r>
            <a:endParaRPr lang="en-US" sz="1400" dirty="0"/>
          </a:p>
        </p:txBody>
      </p:sp>
      <p:sp>
        <p:nvSpPr>
          <p:cNvPr id="93" name="Rounded Rectangle 92"/>
          <p:cNvSpPr/>
          <p:nvPr/>
        </p:nvSpPr>
        <p:spPr bwMode="auto">
          <a:xfrm>
            <a:off x="591718" y="2455384"/>
            <a:ext cx="3365229" cy="1131403"/>
          </a:xfrm>
          <a:prstGeom prst="roundRect">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94" name="TextBox 93"/>
          <p:cNvSpPr txBox="1"/>
          <p:nvPr/>
        </p:nvSpPr>
        <p:spPr>
          <a:xfrm>
            <a:off x="620266" y="2499245"/>
            <a:ext cx="2659014" cy="307777"/>
          </a:xfrm>
          <a:prstGeom prst="rect">
            <a:avLst/>
          </a:prstGeom>
          <a:noFill/>
        </p:spPr>
        <p:txBody>
          <a:bodyPr wrap="square" rtlCol="0">
            <a:spAutoFit/>
          </a:bodyPr>
          <a:lstStyle/>
          <a:p>
            <a:r>
              <a:rPr lang="en-US" sz="1400" b="1" dirty="0" smtClean="0"/>
              <a:t>LRI Implementation Guide</a:t>
            </a:r>
            <a:endParaRPr lang="en-US" sz="1400" dirty="0"/>
          </a:p>
        </p:txBody>
      </p:sp>
      <p:sp>
        <p:nvSpPr>
          <p:cNvPr id="95" name="Rounded Rectangle 94"/>
          <p:cNvSpPr/>
          <p:nvPr/>
        </p:nvSpPr>
        <p:spPr bwMode="auto">
          <a:xfrm>
            <a:off x="4359853" y="2463672"/>
            <a:ext cx="3365229" cy="1123115"/>
          </a:xfrm>
          <a:prstGeom prst="roundRect">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96" name="TextBox 95"/>
          <p:cNvSpPr txBox="1"/>
          <p:nvPr/>
        </p:nvSpPr>
        <p:spPr>
          <a:xfrm>
            <a:off x="4388401" y="2507533"/>
            <a:ext cx="2659014" cy="307777"/>
          </a:xfrm>
          <a:prstGeom prst="rect">
            <a:avLst/>
          </a:prstGeom>
          <a:noFill/>
        </p:spPr>
        <p:txBody>
          <a:bodyPr wrap="square" rtlCol="0">
            <a:spAutoFit/>
          </a:bodyPr>
          <a:lstStyle/>
          <a:p>
            <a:r>
              <a:rPr lang="en-US" sz="1400" b="1" dirty="0" smtClean="0"/>
              <a:t>ELR Implementation Guide</a:t>
            </a:r>
            <a:endParaRPr lang="en-US" sz="1400" dirty="0"/>
          </a:p>
        </p:txBody>
      </p:sp>
      <p:sp>
        <p:nvSpPr>
          <p:cNvPr id="97" name="Rectangle 96"/>
          <p:cNvSpPr/>
          <p:nvPr/>
        </p:nvSpPr>
        <p:spPr bwMode="auto">
          <a:xfrm>
            <a:off x="809203" y="2879574"/>
            <a:ext cx="762000" cy="53374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ORU</a:t>
            </a: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latin typeface="Arial" charset="0"/>
              </a:rPr>
              <a:t>Profile</a:t>
            </a:r>
            <a:endParaRPr kumimoji="0" lang="en-US" sz="1200" b="1" i="0" u="none" strike="noStrike" cap="none" normalizeH="0" baseline="0" dirty="0" smtClean="0">
              <a:ln>
                <a:noFill/>
              </a:ln>
              <a:solidFill>
                <a:schemeClr val="tx1"/>
              </a:solidFill>
              <a:effectLst/>
              <a:latin typeface="Arial" charset="0"/>
            </a:endParaRPr>
          </a:p>
        </p:txBody>
      </p:sp>
      <p:sp>
        <p:nvSpPr>
          <p:cNvPr id="98" name="Rectangle 97"/>
          <p:cNvSpPr/>
          <p:nvPr/>
        </p:nvSpPr>
        <p:spPr bwMode="auto">
          <a:xfrm>
            <a:off x="1786258" y="2880292"/>
            <a:ext cx="762000" cy="53374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latin typeface="Arial" charset="0"/>
              </a:rPr>
              <a:t>ACK</a:t>
            </a:r>
            <a:endParaRPr kumimoji="0" lang="en-US" sz="1200" b="1" i="0" u="none" strike="noStrike" cap="none" normalizeH="0" baseline="0" dirty="0" smtClean="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latin typeface="Arial" charset="0"/>
              </a:rPr>
              <a:t>Profile</a:t>
            </a:r>
            <a:endParaRPr kumimoji="0" lang="en-US" sz="1200" b="1" i="0" u="none" strike="noStrike" cap="none" normalizeH="0" baseline="0" dirty="0" smtClean="0">
              <a:ln>
                <a:noFill/>
              </a:ln>
              <a:solidFill>
                <a:schemeClr val="tx1"/>
              </a:solidFill>
              <a:effectLst/>
              <a:latin typeface="Arial" charset="0"/>
            </a:endParaRPr>
          </a:p>
        </p:txBody>
      </p:sp>
      <p:sp>
        <p:nvSpPr>
          <p:cNvPr id="99" name="Rectangle 98"/>
          <p:cNvSpPr/>
          <p:nvPr/>
        </p:nvSpPr>
        <p:spPr bwMode="auto">
          <a:xfrm>
            <a:off x="778225" y="1594484"/>
            <a:ext cx="762000" cy="53374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latin typeface="Arial" charset="0"/>
              </a:rPr>
              <a:t>M04</a:t>
            </a:r>
            <a:endParaRPr kumimoji="0" lang="en-US" sz="1200" b="1" i="0" u="none" strike="noStrike" cap="none" normalizeH="0" baseline="0" dirty="0" smtClean="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latin typeface="Arial" charset="0"/>
              </a:rPr>
              <a:t>Profile</a:t>
            </a:r>
            <a:endParaRPr kumimoji="0" lang="en-US" sz="1200" b="1" i="0" u="none" strike="noStrike" cap="none" normalizeH="0" baseline="0" dirty="0" smtClean="0">
              <a:ln>
                <a:noFill/>
              </a:ln>
              <a:solidFill>
                <a:schemeClr val="tx1"/>
              </a:solidFill>
              <a:effectLst/>
              <a:latin typeface="Arial" charset="0"/>
            </a:endParaRPr>
          </a:p>
        </p:txBody>
      </p:sp>
      <p:sp>
        <p:nvSpPr>
          <p:cNvPr id="100" name="Rectangle 99"/>
          <p:cNvSpPr/>
          <p:nvPr/>
        </p:nvSpPr>
        <p:spPr bwMode="auto">
          <a:xfrm>
            <a:off x="1755280" y="1595202"/>
            <a:ext cx="762000" cy="53374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latin typeface="Arial" charset="0"/>
              </a:rPr>
              <a:t>M08</a:t>
            </a:r>
            <a:endParaRPr kumimoji="0" lang="en-US" sz="1200" b="1" i="0" u="none" strike="noStrike" cap="none" normalizeH="0" baseline="0" dirty="0" smtClean="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latin typeface="Arial" charset="0"/>
              </a:rPr>
              <a:t>Profile</a:t>
            </a:r>
            <a:endParaRPr kumimoji="0" lang="en-US" sz="1200" b="1" i="0" u="none" strike="noStrike" cap="none" normalizeH="0" baseline="0" dirty="0" smtClean="0">
              <a:ln>
                <a:noFill/>
              </a:ln>
              <a:solidFill>
                <a:schemeClr val="tx1"/>
              </a:solidFill>
              <a:effectLst/>
              <a:latin typeface="Arial" charset="0"/>
            </a:endParaRPr>
          </a:p>
        </p:txBody>
      </p:sp>
      <p:sp>
        <p:nvSpPr>
          <p:cNvPr id="102" name="Rectangle 101"/>
          <p:cNvSpPr/>
          <p:nvPr/>
        </p:nvSpPr>
        <p:spPr bwMode="auto">
          <a:xfrm>
            <a:off x="2703787" y="1582788"/>
            <a:ext cx="762000" cy="53374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latin typeface="Arial" charset="0"/>
              </a:rPr>
              <a:t>M10</a:t>
            </a:r>
            <a:endParaRPr kumimoji="0" lang="en-US" sz="1200" b="1" i="0" u="none" strike="noStrike" cap="none" normalizeH="0" baseline="0" dirty="0" smtClean="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latin typeface="Arial" charset="0"/>
              </a:rPr>
              <a:t>Profile</a:t>
            </a:r>
            <a:endParaRPr kumimoji="0" lang="en-US" sz="1200" b="1" i="0" u="none" strike="noStrike" cap="none" normalizeH="0" baseline="0" dirty="0" smtClean="0">
              <a:ln>
                <a:noFill/>
              </a:ln>
              <a:solidFill>
                <a:schemeClr val="tx1"/>
              </a:solidFill>
              <a:effectLst/>
              <a:latin typeface="Arial" charset="0"/>
            </a:endParaRPr>
          </a:p>
        </p:txBody>
      </p:sp>
      <p:sp>
        <p:nvSpPr>
          <p:cNvPr id="103" name="Rectangle 102"/>
          <p:cNvSpPr/>
          <p:nvPr/>
        </p:nvSpPr>
        <p:spPr bwMode="auto">
          <a:xfrm>
            <a:off x="4502903" y="1590465"/>
            <a:ext cx="762000" cy="53374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latin typeface="Arial" charset="0"/>
              </a:rPr>
              <a:t>OML</a:t>
            </a:r>
            <a:endParaRPr kumimoji="0" lang="en-US" sz="1200" b="1" i="0" u="none" strike="noStrike" cap="none" normalizeH="0" baseline="0" dirty="0" smtClean="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latin typeface="Arial" charset="0"/>
              </a:rPr>
              <a:t>Profile</a:t>
            </a:r>
            <a:endParaRPr kumimoji="0" lang="en-US" sz="1200" b="1" i="0" u="none" strike="noStrike" cap="none" normalizeH="0" baseline="0" dirty="0" smtClean="0">
              <a:ln>
                <a:noFill/>
              </a:ln>
              <a:solidFill>
                <a:schemeClr val="tx1"/>
              </a:solidFill>
              <a:effectLst/>
              <a:latin typeface="Arial" charset="0"/>
            </a:endParaRPr>
          </a:p>
        </p:txBody>
      </p:sp>
      <p:sp>
        <p:nvSpPr>
          <p:cNvPr id="104" name="Rectangle 103"/>
          <p:cNvSpPr/>
          <p:nvPr/>
        </p:nvSpPr>
        <p:spPr bwMode="auto">
          <a:xfrm>
            <a:off x="4532124" y="2880292"/>
            <a:ext cx="762000" cy="53374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ORU</a:t>
            </a: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latin typeface="Arial" charset="0"/>
              </a:rPr>
              <a:t>Profile</a:t>
            </a:r>
            <a:endParaRPr kumimoji="0" lang="en-US" sz="1200" b="1" i="0" u="none" strike="noStrike" cap="none" normalizeH="0" baseline="0" dirty="0" smtClean="0">
              <a:ln>
                <a:noFill/>
              </a:ln>
              <a:solidFill>
                <a:schemeClr val="tx1"/>
              </a:solidFill>
              <a:effectLst/>
              <a:latin typeface="Arial" charset="0"/>
            </a:endParaRPr>
          </a:p>
        </p:txBody>
      </p:sp>
      <p:sp>
        <p:nvSpPr>
          <p:cNvPr id="105" name="Rectangle 104"/>
          <p:cNvSpPr/>
          <p:nvPr/>
        </p:nvSpPr>
        <p:spPr bwMode="auto">
          <a:xfrm>
            <a:off x="5493583" y="1593249"/>
            <a:ext cx="762000" cy="53374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latin typeface="Arial" charset="0"/>
              </a:rPr>
              <a:t>ACK</a:t>
            </a:r>
            <a:endParaRPr kumimoji="0" lang="en-US" sz="1200" b="1" i="0" u="none" strike="noStrike" cap="none" normalizeH="0" baseline="0" dirty="0" smtClean="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latin typeface="Arial" charset="0"/>
              </a:rPr>
              <a:t>Profile</a:t>
            </a:r>
            <a:endParaRPr kumimoji="0" lang="en-US" sz="1200" b="1" i="0" u="none" strike="noStrike" cap="none" normalizeH="0" baseline="0" dirty="0" smtClean="0">
              <a:ln>
                <a:noFill/>
              </a:ln>
              <a:solidFill>
                <a:schemeClr val="tx1"/>
              </a:solidFill>
              <a:effectLst/>
              <a:latin typeface="Arial" charset="0"/>
            </a:endParaRPr>
          </a:p>
        </p:txBody>
      </p:sp>
      <p:sp>
        <p:nvSpPr>
          <p:cNvPr id="106" name="Rectangle 105"/>
          <p:cNvSpPr/>
          <p:nvPr/>
        </p:nvSpPr>
        <p:spPr bwMode="auto">
          <a:xfrm>
            <a:off x="5493583" y="2872727"/>
            <a:ext cx="762000" cy="53374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latin typeface="Arial" charset="0"/>
              </a:rPr>
              <a:t>ACK</a:t>
            </a:r>
            <a:endParaRPr kumimoji="0" lang="en-US" sz="1200" b="1" i="0" u="none" strike="noStrike" cap="none" normalizeH="0" baseline="0" dirty="0" smtClean="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200" b="1" dirty="0" smtClean="0">
                <a:latin typeface="Arial" charset="0"/>
              </a:rPr>
              <a:t>Profile</a:t>
            </a:r>
            <a:endParaRPr kumimoji="0" lang="en-US" sz="1200" b="1" i="0" u="none" strike="noStrike" cap="none" normalizeH="0" baseline="0" dirty="0" smtClean="0">
              <a:ln>
                <a:noFill/>
              </a:ln>
              <a:solidFill>
                <a:schemeClr val="tx1"/>
              </a:solidFill>
              <a:effectLst/>
              <a:latin typeface="Arial" charset="0"/>
            </a:endParaRPr>
          </a:p>
        </p:txBody>
      </p:sp>
      <p:sp>
        <p:nvSpPr>
          <p:cNvPr id="107" name="TextBox 106"/>
          <p:cNvSpPr txBox="1"/>
          <p:nvPr/>
        </p:nvSpPr>
        <p:spPr>
          <a:xfrm>
            <a:off x="3436505" y="1737305"/>
            <a:ext cx="515924" cy="461665"/>
          </a:xfrm>
          <a:prstGeom prst="rect">
            <a:avLst/>
          </a:prstGeom>
          <a:noFill/>
        </p:spPr>
        <p:txBody>
          <a:bodyPr wrap="square" rtlCol="0">
            <a:spAutoFit/>
          </a:bodyPr>
          <a:lstStyle/>
          <a:p>
            <a:r>
              <a:rPr lang="en-US" sz="2400" dirty="0" smtClean="0"/>
              <a:t>…</a:t>
            </a:r>
            <a:endParaRPr lang="en-US" sz="2400" dirty="0"/>
          </a:p>
        </p:txBody>
      </p:sp>
      <p:sp>
        <p:nvSpPr>
          <p:cNvPr id="108" name="TextBox 107"/>
          <p:cNvSpPr txBox="1"/>
          <p:nvPr/>
        </p:nvSpPr>
        <p:spPr>
          <a:xfrm>
            <a:off x="2534209" y="3039946"/>
            <a:ext cx="515924" cy="461665"/>
          </a:xfrm>
          <a:prstGeom prst="rect">
            <a:avLst/>
          </a:prstGeom>
          <a:noFill/>
        </p:spPr>
        <p:txBody>
          <a:bodyPr wrap="square" rtlCol="0">
            <a:spAutoFit/>
          </a:bodyPr>
          <a:lstStyle/>
          <a:p>
            <a:r>
              <a:rPr lang="en-US" sz="2400" dirty="0" smtClean="0"/>
              <a:t>…</a:t>
            </a:r>
            <a:endParaRPr lang="en-US" sz="2400" dirty="0"/>
          </a:p>
        </p:txBody>
      </p:sp>
      <p:sp>
        <p:nvSpPr>
          <p:cNvPr id="109" name="TextBox 108"/>
          <p:cNvSpPr txBox="1"/>
          <p:nvPr/>
        </p:nvSpPr>
        <p:spPr>
          <a:xfrm>
            <a:off x="6284884" y="1748073"/>
            <a:ext cx="515924" cy="461665"/>
          </a:xfrm>
          <a:prstGeom prst="rect">
            <a:avLst/>
          </a:prstGeom>
          <a:noFill/>
        </p:spPr>
        <p:txBody>
          <a:bodyPr wrap="square" rtlCol="0">
            <a:spAutoFit/>
          </a:bodyPr>
          <a:lstStyle/>
          <a:p>
            <a:r>
              <a:rPr lang="en-US" sz="2400" dirty="0" smtClean="0"/>
              <a:t>…</a:t>
            </a:r>
            <a:endParaRPr lang="en-US" sz="2400" dirty="0"/>
          </a:p>
        </p:txBody>
      </p:sp>
      <p:sp>
        <p:nvSpPr>
          <p:cNvPr id="110" name="TextBox 109"/>
          <p:cNvSpPr txBox="1"/>
          <p:nvPr/>
        </p:nvSpPr>
        <p:spPr>
          <a:xfrm>
            <a:off x="6264286" y="3021085"/>
            <a:ext cx="515924" cy="461665"/>
          </a:xfrm>
          <a:prstGeom prst="rect">
            <a:avLst/>
          </a:prstGeom>
          <a:noFill/>
        </p:spPr>
        <p:txBody>
          <a:bodyPr wrap="square" rtlCol="0">
            <a:spAutoFit/>
          </a:bodyPr>
          <a:lstStyle/>
          <a:p>
            <a:r>
              <a:rPr lang="en-US" sz="2400" dirty="0" smtClean="0"/>
              <a:t>…</a:t>
            </a:r>
            <a:endParaRPr lang="en-US" sz="2400" dirty="0"/>
          </a:p>
        </p:txBody>
      </p:sp>
    </p:spTree>
    <p:extLst>
      <p:ext uri="{BB962C8B-B14F-4D97-AF65-F5344CB8AC3E}">
        <p14:creationId xmlns:p14="http://schemas.microsoft.com/office/powerpoint/2010/main" val="17052345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4" y="279400"/>
            <a:ext cx="8334375" cy="461665"/>
          </a:xfrm>
        </p:spPr>
        <p:txBody>
          <a:bodyPr/>
          <a:lstStyle/>
          <a:p>
            <a:r>
              <a:rPr lang="en-US" dirty="0" smtClean="0"/>
              <a:t>Constrainable Profile/Binding Strength: Suggested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4976861"/>
              </p:ext>
            </p:extLst>
          </p:nvPr>
        </p:nvGraphicFramePr>
        <p:xfrm>
          <a:off x="304800" y="1066800"/>
          <a:ext cx="8534400" cy="4876803"/>
        </p:xfrm>
        <a:graphic>
          <a:graphicData uri="http://schemas.openxmlformats.org/drawingml/2006/table">
            <a:tbl>
              <a:tblPr>
                <a:tableStyleId>{5C22544A-7EE6-4342-B048-85BDC9FD1C3A}</a:tableStyleId>
              </a:tblPr>
              <a:tblGrid>
                <a:gridCol w="1043460"/>
                <a:gridCol w="1043460"/>
                <a:gridCol w="1043460"/>
                <a:gridCol w="5404020"/>
              </a:tblGrid>
              <a:tr h="1371603">
                <a:tc>
                  <a:txBody>
                    <a:bodyPr/>
                    <a:lstStyle/>
                    <a:p>
                      <a:pPr algn="ctr" fontAlgn="ctr"/>
                      <a:r>
                        <a:rPr lang="en-US" sz="1200" b="1" u="none" strike="noStrike" dirty="0">
                          <a:effectLst/>
                        </a:rPr>
                        <a:t>Item</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Extensibility                                (Open/Closed)</a:t>
                      </a:r>
                      <a:endParaRPr lang="en-US" sz="1200" b="1" i="0" u="none" strike="noStrike" dirty="0">
                        <a:solidFill>
                          <a:srgbClr val="000000"/>
                        </a:solidFill>
                        <a:effectLst/>
                        <a:latin typeface="Calibri"/>
                      </a:endParaRPr>
                    </a:p>
                  </a:txBody>
                  <a:tcPr marL="9525" marR="9525" marT="9525" marB="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Stability                    (Static/Dynamic)</a:t>
                      </a:r>
                      <a:endParaRPr lang="en-US" sz="1200" b="1" i="0" u="none" strike="noStrike" dirty="0">
                        <a:solidFill>
                          <a:srgbClr val="000000"/>
                        </a:solidFill>
                        <a:effectLst/>
                        <a:latin typeface="Calibri"/>
                      </a:endParaRPr>
                    </a:p>
                  </a:txBody>
                  <a:tcPr marL="9525" marR="9525" marT="9525" marB="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Implications</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14400">
                <a:tc>
                  <a:txBody>
                    <a:bodyPr/>
                    <a:lstStyle/>
                    <a:p>
                      <a:pPr algn="ctr" fontAlgn="ctr"/>
                      <a:r>
                        <a:rPr lang="en-US" sz="1200" b="1" u="none" strike="noStrike" dirty="0">
                          <a:effectLst/>
                        </a:rPr>
                        <a:t>1</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Open</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Static</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8197">
                <a:tc>
                  <a:txBody>
                    <a:bodyPr/>
                    <a:lstStyle/>
                    <a:p>
                      <a:pPr algn="ctr" fontAlgn="ctr"/>
                      <a:r>
                        <a:rPr lang="en-US" sz="1200" b="1" u="none" strike="noStrike" dirty="0">
                          <a:effectLst/>
                        </a:rPr>
                        <a:t>2</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rPr>
                        <a:t>Open</a:t>
                      </a:r>
                      <a:endParaRPr lang="en-US" sz="11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Dynamic</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14400">
                <a:tc>
                  <a:txBody>
                    <a:bodyPr/>
                    <a:lstStyle/>
                    <a:p>
                      <a:pPr algn="ctr" fontAlgn="ctr"/>
                      <a:r>
                        <a:rPr lang="en-US" sz="1200" b="1" u="none" strike="noStrike" dirty="0">
                          <a:effectLst/>
                        </a:rPr>
                        <a:t>3</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rPr>
                        <a:t>Closed</a:t>
                      </a:r>
                      <a:endParaRPr lang="en-US" sz="11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Static</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8203">
                <a:tc>
                  <a:txBody>
                    <a:bodyPr/>
                    <a:lstStyle/>
                    <a:p>
                      <a:pPr algn="ctr" fontAlgn="ctr"/>
                      <a:r>
                        <a:rPr lang="en-US" sz="1200" b="1" u="none" strike="noStrike" dirty="0">
                          <a:effectLst/>
                        </a:rPr>
                        <a:t>4</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rPr>
                        <a:t>Closed</a:t>
                      </a:r>
                      <a:endParaRPr lang="en-US" sz="11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Dynamic</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834548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4" y="279400"/>
            <a:ext cx="8334375" cy="461665"/>
          </a:xfrm>
        </p:spPr>
        <p:txBody>
          <a:bodyPr/>
          <a:lstStyle/>
          <a:p>
            <a:r>
              <a:rPr lang="en-US" dirty="0" smtClean="0"/>
              <a:t>Implementable Profiles / Binding Strength: Required</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432383455"/>
              </p:ext>
            </p:extLst>
          </p:nvPr>
        </p:nvGraphicFramePr>
        <p:xfrm>
          <a:off x="304800" y="1066800"/>
          <a:ext cx="8534400" cy="3124206"/>
        </p:xfrm>
        <a:graphic>
          <a:graphicData uri="http://schemas.openxmlformats.org/drawingml/2006/table">
            <a:tbl>
              <a:tblPr>
                <a:tableStyleId>{5C22544A-7EE6-4342-B048-85BDC9FD1C3A}</a:tableStyleId>
              </a:tblPr>
              <a:tblGrid>
                <a:gridCol w="1043460"/>
                <a:gridCol w="1043460"/>
                <a:gridCol w="1043460"/>
                <a:gridCol w="5404020"/>
              </a:tblGrid>
              <a:tr h="1371603">
                <a:tc>
                  <a:txBody>
                    <a:bodyPr/>
                    <a:lstStyle/>
                    <a:p>
                      <a:pPr algn="ctr" fontAlgn="ctr"/>
                      <a:r>
                        <a:rPr lang="en-US" sz="1200" b="1" u="none" strike="noStrike" dirty="0">
                          <a:effectLst/>
                        </a:rPr>
                        <a:t>Item</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Extensibility                                (Open/Closed)</a:t>
                      </a:r>
                      <a:endParaRPr lang="en-US" sz="1200" b="1" i="0" u="none" strike="noStrike" dirty="0">
                        <a:solidFill>
                          <a:srgbClr val="000000"/>
                        </a:solidFill>
                        <a:effectLst/>
                        <a:latin typeface="Calibri"/>
                      </a:endParaRPr>
                    </a:p>
                  </a:txBody>
                  <a:tcPr marL="9525" marR="9525" marT="9525" marB="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Stability                    (Static/Dynamic)</a:t>
                      </a:r>
                      <a:endParaRPr lang="en-US" sz="1200" b="1" i="0" u="none" strike="noStrike" dirty="0">
                        <a:solidFill>
                          <a:srgbClr val="000000"/>
                        </a:solidFill>
                        <a:effectLst/>
                        <a:latin typeface="Calibri"/>
                      </a:endParaRPr>
                    </a:p>
                  </a:txBody>
                  <a:tcPr marL="9525" marR="9525" marT="9525" marB="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u="none" strike="noStrike" dirty="0">
                          <a:effectLst/>
                        </a:rPr>
                        <a:t>Implications</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14400">
                <a:tc>
                  <a:txBody>
                    <a:bodyPr/>
                    <a:lstStyle/>
                    <a:p>
                      <a:pPr algn="ctr" fontAlgn="ctr"/>
                      <a:r>
                        <a:rPr lang="en-US" sz="1200" b="1" i="0" u="none" strike="noStrike" dirty="0">
                          <a:solidFill>
                            <a:schemeClr val="dk1"/>
                          </a:solidFill>
                          <a:effectLst/>
                          <a:latin typeface="+mn-lt"/>
                        </a:rPr>
                        <a:t>1</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rPr>
                        <a:t>Closed</a:t>
                      </a:r>
                      <a:endParaRPr lang="en-US" sz="11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Static</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8203">
                <a:tc>
                  <a:txBody>
                    <a:bodyPr/>
                    <a:lstStyle/>
                    <a:p>
                      <a:pPr algn="ctr" fontAlgn="ctr"/>
                      <a:r>
                        <a:rPr lang="en-US" sz="1200" b="1" i="0" u="none" strike="noStrike" dirty="0">
                          <a:solidFill>
                            <a:schemeClr val="dk1"/>
                          </a:solidFill>
                          <a:effectLst/>
                          <a:latin typeface="+mn-lt"/>
                        </a:rPr>
                        <a:t>2</a:t>
                      </a:r>
                      <a:endParaRPr lang="en-US" sz="12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effectLst/>
                        </a:rPr>
                        <a:t>Closed</a:t>
                      </a:r>
                      <a:endParaRPr lang="en-US" sz="11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Dynamic</a:t>
                      </a:r>
                      <a:endParaRPr lang="en-US" sz="11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47510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182566"/>
            <a:ext cx="8229600" cy="468842"/>
          </a:xfrm>
        </p:spPr>
        <p:txBody>
          <a:bodyPr/>
          <a:lstStyle/>
          <a:p>
            <a:r>
              <a:rPr lang="en-US" dirty="0" smtClean="0"/>
              <a:t>Value Set Package</a:t>
            </a:r>
            <a:endParaRPr lang="en-US" dirty="0"/>
          </a:p>
        </p:txBody>
      </p:sp>
      <p:sp>
        <p:nvSpPr>
          <p:cNvPr id="4" name="Rounded Rectangle 3"/>
          <p:cNvSpPr/>
          <p:nvPr/>
        </p:nvSpPr>
        <p:spPr bwMode="auto">
          <a:xfrm>
            <a:off x="276225" y="685800"/>
            <a:ext cx="8534400" cy="5347758"/>
          </a:xfrm>
          <a:prstGeom prst="round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sp>
        <p:nvSpPr>
          <p:cNvPr id="5" name="TextBox 4"/>
          <p:cNvSpPr txBox="1"/>
          <p:nvPr/>
        </p:nvSpPr>
        <p:spPr>
          <a:xfrm>
            <a:off x="611065" y="817406"/>
            <a:ext cx="8047160" cy="523220"/>
          </a:xfrm>
          <a:prstGeom prst="rect">
            <a:avLst/>
          </a:prstGeom>
          <a:noFill/>
        </p:spPr>
        <p:txBody>
          <a:bodyPr wrap="square" rtlCol="0">
            <a:spAutoFit/>
          </a:bodyPr>
          <a:lstStyle/>
          <a:p>
            <a:r>
              <a:rPr lang="en-US" sz="1400" b="1" dirty="0" smtClean="0"/>
              <a:t>Value Set Package </a:t>
            </a:r>
            <a:r>
              <a:rPr lang="en-US" sz="1400" dirty="0" smtClean="0"/>
              <a:t>– Package of Spreadsheets for an extended use case domain (US LAB in this case). Each spreadsheet is created for a concept domain (e.g., Administrative Sex).</a:t>
            </a:r>
            <a:endParaRPr lang="en-US" sz="1400" dirty="0"/>
          </a:p>
        </p:txBody>
      </p:sp>
      <p:grpSp>
        <p:nvGrpSpPr>
          <p:cNvPr id="6" name="Group 5"/>
          <p:cNvGrpSpPr/>
          <p:nvPr/>
        </p:nvGrpSpPr>
        <p:grpSpPr>
          <a:xfrm>
            <a:off x="413971" y="1382274"/>
            <a:ext cx="8229600" cy="1447800"/>
            <a:chOff x="381000" y="1371600"/>
            <a:chExt cx="8229600" cy="1447800"/>
          </a:xfrm>
        </p:grpSpPr>
        <p:sp>
          <p:nvSpPr>
            <p:cNvPr id="7" name="Rectangle 6"/>
            <p:cNvSpPr/>
            <p:nvPr/>
          </p:nvSpPr>
          <p:spPr bwMode="auto">
            <a:xfrm>
              <a:off x="381000" y="1371600"/>
              <a:ext cx="8229600" cy="1447800"/>
            </a:xfrm>
            <a:prstGeom prst="rect">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grpSp>
          <p:nvGrpSpPr>
            <p:cNvPr id="8" name="Group 7"/>
            <p:cNvGrpSpPr/>
            <p:nvPr/>
          </p:nvGrpSpPr>
          <p:grpSpPr>
            <a:xfrm>
              <a:off x="5430362" y="1676399"/>
              <a:ext cx="1295400" cy="1016977"/>
              <a:chOff x="990600" y="3801208"/>
              <a:chExt cx="1295400" cy="1016977"/>
            </a:xfrm>
          </p:grpSpPr>
          <p:sp>
            <p:nvSpPr>
              <p:cNvPr id="74" name="Rectangle 73"/>
              <p:cNvSpPr/>
              <p:nvPr/>
            </p:nvSpPr>
            <p:spPr bwMode="auto">
              <a:xfrm>
                <a:off x="990600" y="3810000"/>
                <a:ext cx="1295400" cy="9906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75" name="Straight Connector 74"/>
              <p:cNvCxnSpPr/>
              <p:nvPr/>
            </p:nvCxnSpPr>
            <p:spPr bwMode="auto">
              <a:xfrm>
                <a:off x="990600" y="3886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6" name="Straight Connector 75"/>
              <p:cNvCxnSpPr/>
              <p:nvPr/>
            </p:nvCxnSpPr>
            <p:spPr bwMode="auto">
              <a:xfrm>
                <a:off x="990600" y="40386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7" name="Straight Connector 76"/>
              <p:cNvCxnSpPr/>
              <p:nvPr/>
            </p:nvCxnSpPr>
            <p:spPr bwMode="auto">
              <a:xfrm>
                <a:off x="990600" y="41910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8" name="Straight Connector 77"/>
              <p:cNvCxnSpPr/>
              <p:nvPr/>
            </p:nvCxnSpPr>
            <p:spPr bwMode="auto">
              <a:xfrm>
                <a:off x="990600" y="43434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9" name="Straight Connector 78"/>
              <p:cNvCxnSpPr/>
              <p:nvPr/>
            </p:nvCxnSpPr>
            <p:spPr bwMode="auto">
              <a:xfrm>
                <a:off x="990600" y="44958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0" name="Straight Connector 79"/>
              <p:cNvCxnSpPr/>
              <p:nvPr/>
            </p:nvCxnSpPr>
            <p:spPr bwMode="auto">
              <a:xfrm>
                <a:off x="990600" y="4648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1" name="Straight Connector 80"/>
              <p:cNvCxnSpPr/>
              <p:nvPr/>
            </p:nvCxnSpPr>
            <p:spPr bwMode="auto">
              <a:xfrm>
                <a:off x="11430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2" name="Straight Connector 81"/>
              <p:cNvCxnSpPr/>
              <p:nvPr/>
            </p:nvCxnSpPr>
            <p:spPr bwMode="auto">
              <a:xfrm>
                <a:off x="1295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3" name="Straight Connector 82"/>
              <p:cNvCxnSpPr/>
              <p:nvPr/>
            </p:nvCxnSpPr>
            <p:spPr bwMode="auto">
              <a:xfrm>
                <a:off x="14478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4" name="Straight Connector 83"/>
              <p:cNvCxnSpPr/>
              <p:nvPr/>
            </p:nvCxnSpPr>
            <p:spPr bwMode="auto">
              <a:xfrm>
                <a:off x="16002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5" name="Straight Connector 84"/>
              <p:cNvCxnSpPr/>
              <p:nvPr/>
            </p:nvCxnSpPr>
            <p:spPr bwMode="auto">
              <a:xfrm>
                <a:off x="17526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6" name="Straight Connector 85"/>
              <p:cNvCxnSpPr/>
              <p:nvPr/>
            </p:nvCxnSpPr>
            <p:spPr bwMode="auto">
              <a:xfrm>
                <a:off x="1905000" y="3827585"/>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7" name="Straight Connector 86"/>
              <p:cNvCxnSpPr/>
              <p:nvPr/>
            </p:nvCxnSpPr>
            <p:spPr bwMode="auto">
              <a:xfrm>
                <a:off x="2057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9" name="TextBox 8"/>
            <p:cNvSpPr txBox="1"/>
            <p:nvPr/>
          </p:nvSpPr>
          <p:spPr>
            <a:xfrm>
              <a:off x="647700" y="1459521"/>
              <a:ext cx="1260281" cy="246221"/>
            </a:xfrm>
            <a:prstGeom prst="rect">
              <a:avLst/>
            </a:prstGeom>
            <a:noFill/>
          </p:spPr>
          <p:txBody>
            <a:bodyPr wrap="none" rtlCol="0">
              <a:spAutoFit/>
            </a:bodyPr>
            <a:lstStyle/>
            <a:p>
              <a:r>
                <a:rPr lang="en-US" sz="1000" dirty="0" smtClean="0"/>
                <a:t>HL70001_US_LAB</a:t>
              </a:r>
              <a:endParaRPr lang="en-US" sz="1000" dirty="0"/>
            </a:p>
          </p:txBody>
        </p:sp>
        <p:sp>
          <p:nvSpPr>
            <p:cNvPr id="10" name="TextBox 9"/>
            <p:cNvSpPr txBox="1"/>
            <p:nvPr/>
          </p:nvSpPr>
          <p:spPr>
            <a:xfrm>
              <a:off x="2245687" y="1450693"/>
              <a:ext cx="1260281" cy="246221"/>
            </a:xfrm>
            <a:prstGeom prst="rect">
              <a:avLst/>
            </a:prstGeom>
            <a:noFill/>
          </p:spPr>
          <p:txBody>
            <a:bodyPr wrap="none" rtlCol="0">
              <a:spAutoFit/>
            </a:bodyPr>
            <a:lstStyle/>
            <a:p>
              <a:r>
                <a:rPr lang="en-US" sz="1000" dirty="0" smtClean="0"/>
                <a:t>HL70005_US_LAB</a:t>
              </a:r>
              <a:endParaRPr lang="en-US" sz="1000" dirty="0"/>
            </a:p>
          </p:txBody>
        </p:sp>
        <p:sp>
          <p:nvSpPr>
            <p:cNvPr id="11" name="TextBox 10"/>
            <p:cNvSpPr txBox="1"/>
            <p:nvPr/>
          </p:nvSpPr>
          <p:spPr>
            <a:xfrm>
              <a:off x="3826422" y="1447763"/>
              <a:ext cx="1260281" cy="246221"/>
            </a:xfrm>
            <a:prstGeom prst="rect">
              <a:avLst/>
            </a:prstGeom>
            <a:noFill/>
          </p:spPr>
          <p:txBody>
            <a:bodyPr wrap="none" rtlCol="0">
              <a:spAutoFit/>
            </a:bodyPr>
            <a:lstStyle/>
            <a:p>
              <a:r>
                <a:rPr lang="en-US" sz="1000" dirty="0" smtClean="0"/>
                <a:t>HL70078_US_LAB</a:t>
              </a:r>
              <a:endParaRPr lang="en-US" sz="1000" dirty="0"/>
            </a:p>
          </p:txBody>
        </p:sp>
        <p:sp>
          <p:nvSpPr>
            <p:cNvPr id="12" name="TextBox 11"/>
            <p:cNvSpPr txBox="1"/>
            <p:nvPr/>
          </p:nvSpPr>
          <p:spPr>
            <a:xfrm>
              <a:off x="5416416" y="1443367"/>
              <a:ext cx="1260281" cy="246221"/>
            </a:xfrm>
            <a:prstGeom prst="rect">
              <a:avLst/>
            </a:prstGeom>
            <a:noFill/>
          </p:spPr>
          <p:txBody>
            <a:bodyPr wrap="none" rtlCol="0">
              <a:spAutoFit/>
            </a:bodyPr>
            <a:lstStyle/>
            <a:p>
              <a:r>
                <a:rPr lang="en-US" sz="1000" dirty="0" smtClean="0"/>
                <a:t>HL70203_US_LAB</a:t>
              </a:r>
              <a:endParaRPr lang="en-US" sz="1000" dirty="0"/>
            </a:p>
          </p:txBody>
        </p:sp>
        <p:sp>
          <p:nvSpPr>
            <p:cNvPr id="13" name="TextBox 12"/>
            <p:cNvSpPr txBox="1"/>
            <p:nvPr/>
          </p:nvSpPr>
          <p:spPr>
            <a:xfrm>
              <a:off x="7093219" y="1456555"/>
              <a:ext cx="1135247" cy="246221"/>
            </a:xfrm>
            <a:prstGeom prst="rect">
              <a:avLst/>
            </a:prstGeom>
            <a:noFill/>
          </p:spPr>
          <p:txBody>
            <a:bodyPr wrap="none" rtlCol="0">
              <a:spAutoFit/>
            </a:bodyPr>
            <a:lstStyle/>
            <a:p>
              <a:r>
                <a:rPr lang="en-US" sz="1000" dirty="0" smtClean="0"/>
                <a:t>LONIC_US_LAB</a:t>
              </a:r>
              <a:endParaRPr lang="en-US" sz="1000" dirty="0"/>
            </a:p>
          </p:txBody>
        </p:sp>
        <p:grpSp>
          <p:nvGrpSpPr>
            <p:cNvPr id="14" name="Group 13"/>
            <p:cNvGrpSpPr/>
            <p:nvPr/>
          </p:nvGrpSpPr>
          <p:grpSpPr>
            <a:xfrm>
              <a:off x="3832359" y="1693984"/>
              <a:ext cx="1295400" cy="1016977"/>
              <a:chOff x="990600" y="3801208"/>
              <a:chExt cx="1295400" cy="1016977"/>
            </a:xfrm>
          </p:grpSpPr>
          <p:sp>
            <p:nvSpPr>
              <p:cNvPr id="60" name="Rectangle 59"/>
              <p:cNvSpPr/>
              <p:nvPr/>
            </p:nvSpPr>
            <p:spPr bwMode="auto">
              <a:xfrm>
                <a:off x="990600" y="3810000"/>
                <a:ext cx="1295400" cy="9906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61" name="Straight Connector 60"/>
              <p:cNvCxnSpPr/>
              <p:nvPr/>
            </p:nvCxnSpPr>
            <p:spPr bwMode="auto">
              <a:xfrm>
                <a:off x="990600" y="3886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Straight Connector 61"/>
              <p:cNvCxnSpPr/>
              <p:nvPr/>
            </p:nvCxnSpPr>
            <p:spPr bwMode="auto">
              <a:xfrm>
                <a:off x="990600" y="40386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a:off x="990600" y="41910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4" name="Straight Connector 63"/>
              <p:cNvCxnSpPr/>
              <p:nvPr/>
            </p:nvCxnSpPr>
            <p:spPr bwMode="auto">
              <a:xfrm>
                <a:off x="990600" y="43434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5" name="Straight Connector 64"/>
              <p:cNvCxnSpPr/>
              <p:nvPr/>
            </p:nvCxnSpPr>
            <p:spPr bwMode="auto">
              <a:xfrm>
                <a:off x="990600" y="44958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6" name="Straight Connector 65"/>
              <p:cNvCxnSpPr/>
              <p:nvPr/>
            </p:nvCxnSpPr>
            <p:spPr bwMode="auto">
              <a:xfrm>
                <a:off x="990600" y="4648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7" name="Straight Connector 66"/>
              <p:cNvCxnSpPr/>
              <p:nvPr/>
            </p:nvCxnSpPr>
            <p:spPr bwMode="auto">
              <a:xfrm>
                <a:off x="11430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8" name="Straight Connector 67"/>
              <p:cNvCxnSpPr/>
              <p:nvPr/>
            </p:nvCxnSpPr>
            <p:spPr bwMode="auto">
              <a:xfrm>
                <a:off x="1295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9" name="Straight Connector 68"/>
              <p:cNvCxnSpPr/>
              <p:nvPr/>
            </p:nvCxnSpPr>
            <p:spPr bwMode="auto">
              <a:xfrm>
                <a:off x="14478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0" name="Straight Connector 69"/>
              <p:cNvCxnSpPr/>
              <p:nvPr/>
            </p:nvCxnSpPr>
            <p:spPr bwMode="auto">
              <a:xfrm>
                <a:off x="16002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1" name="Straight Connector 70"/>
              <p:cNvCxnSpPr/>
              <p:nvPr/>
            </p:nvCxnSpPr>
            <p:spPr bwMode="auto">
              <a:xfrm>
                <a:off x="17526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2" name="Straight Connector 71"/>
              <p:cNvCxnSpPr/>
              <p:nvPr/>
            </p:nvCxnSpPr>
            <p:spPr bwMode="auto">
              <a:xfrm>
                <a:off x="1905000" y="3827585"/>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a:off x="2057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15" name="Group 14"/>
            <p:cNvGrpSpPr/>
            <p:nvPr/>
          </p:nvGrpSpPr>
          <p:grpSpPr>
            <a:xfrm>
              <a:off x="2234355" y="1685192"/>
              <a:ext cx="1295400" cy="1016977"/>
              <a:chOff x="990600" y="3801208"/>
              <a:chExt cx="1295400" cy="1016977"/>
            </a:xfrm>
          </p:grpSpPr>
          <p:sp>
            <p:nvSpPr>
              <p:cNvPr id="46" name="Rectangle 45"/>
              <p:cNvSpPr/>
              <p:nvPr/>
            </p:nvSpPr>
            <p:spPr bwMode="auto">
              <a:xfrm>
                <a:off x="990600" y="3810000"/>
                <a:ext cx="1295400" cy="9906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47" name="Straight Connector 46"/>
              <p:cNvCxnSpPr/>
              <p:nvPr/>
            </p:nvCxnSpPr>
            <p:spPr bwMode="auto">
              <a:xfrm>
                <a:off x="990600" y="3886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990600" y="40386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a:off x="990600" y="41910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a:off x="990600" y="43434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Connector 50"/>
              <p:cNvCxnSpPr/>
              <p:nvPr/>
            </p:nvCxnSpPr>
            <p:spPr bwMode="auto">
              <a:xfrm>
                <a:off x="990600" y="44958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a:off x="990600" y="4648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a:off x="11430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4" name="Straight Connector 53"/>
              <p:cNvCxnSpPr/>
              <p:nvPr/>
            </p:nvCxnSpPr>
            <p:spPr bwMode="auto">
              <a:xfrm>
                <a:off x="1295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5" name="Straight Connector 54"/>
              <p:cNvCxnSpPr/>
              <p:nvPr/>
            </p:nvCxnSpPr>
            <p:spPr bwMode="auto">
              <a:xfrm>
                <a:off x="14478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a:off x="16002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a:off x="17526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8" name="Straight Connector 57"/>
              <p:cNvCxnSpPr/>
              <p:nvPr/>
            </p:nvCxnSpPr>
            <p:spPr bwMode="auto">
              <a:xfrm>
                <a:off x="1905000" y="3827585"/>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a:off x="2057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16" name="Group 15"/>
            <p:cNvGrpSpPr/>
            <p:nvPr/>
          </p:nvGrpSpPr>
          <p:grpSpPr>
            <a:xfrm>
              <a:off x="647700" y="1696914"/>
              <a:ext cx="1295400" cy="1016977"/>
              <a:chOff x="990600" y="3801208"/>
              <a:chExt cx="1295400" cy="1016977"/>
            </a:xfrm>
          </p:grpSpPr>
          <p:sp>
            <p:nvSpPr>
              <p:cNvPr id="32" name="Rectangle 31"/>
              <p:cNvSpPr/>
              <p:nvPr/>
            </p:nvSpPr>
            <p:spPr bwMode="auto">
              <a:xfrm>
                <a:off x="990600" y="3810000"/>
                <a:ext cx="1295400" cy="9906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33" name="Straight Connector 32"/>
              <p:cNvCxnSpPr/>
              <p:nvPr/>
            </p:nvCxnSpPr>
            <p:spPr bwMode="auto">
              <a:xfrm>
                <a:off x="990600" y="3886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a:off x="990600" y="40386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Straight Connector 34"/>
              <p:cNvCxnSpPr/>
              <p:nvPr/>
            </p:nvCxnSpPr>
            <p:spPr bwMode="auto">
              <a:xfrm>
                <a:off x="990600" y="41910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Straight Connector 35"/>
              <p:cNvCxnSpPr/>
              <p:nvPr/>
            </p:nvCxnSpPr>
            <p:spPr bwMode="auto">
              <a:xfrm>
                <a:off x="990600" y="43434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990600" y="44958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990600" y="4648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a:off x="11430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a:off x="1295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a:off x="14478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a:off x="16002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Straight Connector 42"/>
              <p:cNvCxnSpPr/>
              <p:nvPr/>
            </p:nvCxnSpPr>
            <p:spPr bwMode="auto">
              <a:xfrm>
                <a:off x="17526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a:off x="1905000" y="3827585"/>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a:off x="2057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17" name="Group 16"/>
            <p:cNvGrpSpPr/>
            <p:nvPr/>
          </p:nvGrpSpPr>
          <p:grpSpPr>
            <a:xfrm>
              <a:off x="7041292" y="1661745"/>
              <a:ext cx="1295400" cy="1016977"/>
              <a:chOff x="990600" y="3801208"/>
              <a:chExt cx="1295400" cy="1016977"/>
            </a:xfrm>
          </p:grpSpPr>
          <p:sp>
            <p:nvSpPr>
              <p:cNvPr id="18" name="Rectangle 17"/>
              <p:cNvSpPr/>
              <p:nvPr/>
            </p:nvSpPr>
            <p:spPr bwMode="auto">
              <a:xfrm>
                <a:off x="990600" y="3810000"/>
                <a:ext cx="1295400" cy="9906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19" name="Straight Connector 18"/>
              <p:cNvCxnSpPr/>
              <p:nvPr/>
            </p:nvCxnSpPr>
            <p:spPr bwMode="auto">
              <a:xfrm>
                <a:off x="990600" y="3886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990600" y="40386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a:off x="990600" y="41910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990600" y="43434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990600" y="44958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990600" y="4648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11430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1295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14478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16002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17526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a:off x="1905000" y="3827585"/>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a:off x="2057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sp>
        <p:nvSpPr>
          <p:cNvPr id="88" name="TextBox 87"/>
          <p:cNvSpPr txBox="1"/>
          <p:nvPr/>
        </p:nvSpPr>
        <p:spPr>
          <a:xfrm>
            <a:off x="575494" y="2903344"/>
            <a:ext cx="8047160" cy="523220"/>
          </a:xfrm>
          <a:prstGeom prst="rect">
            <a:avLst/>
          </a:prstGeom>
          <a:noFill/>
        </p:spPr>
        <p:txBody>
          <a:bodyPr wrap="square" rtlCol="0">
            <a:spAutoFit/>
          </a:bodyPr>
          <a:lstStyle/>
          <a:p>
            <a:r>
              <a:rPr lang="en-US" sz="1400" b="1" dirty="0" smtClean="0"/>
              <a:t>Value Sets </a:t>
            </a:r>
            <a:r>
              <a:rPr lang="en-US" sz="1400" dirty="0" smtClean="0"/>
              <a:t>– A value set is defined for every use in the extended use case domain (i.e., for every message profile in which a message element is bound to a coded concept domain). </a:t>
            </a:r>
            <a:endParaRPr lang="en-US" sz="1400" dirty="0"/>
          </a:p>
        </p:txBody>
      </p:sp>
      <p:pic>
        <p:nvPicPr>
          <p:cNvPr id="89" name="Picture 88"/>
          <p:cNvPicPr>
            <a:picLocks noChangeAspect="1"/>
          </p:cNvPicPr>
          <p:nvPr/>
        </p:nvPicPr>
        <p:blipFill>
          <a:blip r:embed="rId2"/>
          <a:stretch>
            <a:fillRect/>
          </a:stretch>
        </p:blipFill>
        <p:spPr>
          <a:xfrm>
            <a:off x="4017730" y="3536357"/>
            <a:ext cx="4298611" cy="2177403"/>
          </a:xfrm>
          <a:prstGeom prst="rect">
            <a:avLst/>
          </a:prstGeom>
        </p:spPr>
      </p:pic>
      <p:pic>
        <p:nvPicPr>
          <p:cNvPr id="3" name="Picture 2"/>
          <p:cNvPicPr>
            <a:picLocks noChangeAspect="1"/>
          </p:cNvPicPr>
          <p:nvPr/>
        </p:nvPicPr>
        <p:blipFill>
          <a:blip r:embed="rId3"/>
          <a:stretch>
            <a:fillRect/>
          </a:stretch>
        </p:blipFill>
        <p:spPr>
          <a:xfrm>
            <a:off x="413971" y="3734600"/>
            <a:ext cx="3256968" cy="1798443"/>
          </a:xfrm>
          <a:prstGeom prst="rect">
            <a:avLst/>
          </a:prstGeom>
        </p:spPr>
      </p:pic>
      <p:cxnSp>
        <p:nvCxnSpPr>
          <p:cNvPr id="93" name="Straight Connector 92"/>
          <p:cNvCxnSpPr/>
          <p:nvPr/>
        </p:nvCxnSpPr>
        <p:spPr bwMode="auto">
          <a:xfrm>
            <a:off x="833071" y="5228243"/>
            <a:ext cx="0" cy="609600"/>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96" name="Straight Connector 95"/>
          <p:cNvCxnSpPr/>
          <p:nvPr/>
        </p:nvCxnSpPr>
        <p:spPr bwMode="auto">
          <a:xfrm>
            <a:off x="820934" y="5837843"/>
            <a:ext cx="6710529" cy="0"/>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99" name="Straight Arrow Connector 98"/>
          <p:cNvCxnSpPr/>
          <p:nvPr/>
        </p:nvCxnSpPr>
        <p:spPr bwMode="auto">
          <a:xfrm flipV="1">
            <a:off x="7531463" y="5683403"/>
            <a:ext cx="0" cy="154440"/>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cxnSp>
        <p:nvCxnSpPr>
          <p:cNvPr id="102" name="Straight Connector 101"/>
          <p:cNvCxnSpPr/>
          <p:nvPr/>
        </p:nvCxnSpPr>
        <p:spPr bwMode="auto">
          <a:xfrm>
            <a:off x="2362200" y="3429800"/>
            <a:ext cx="0" cy="762000"/>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103" name="Straight Connector 102"/>
          <p:cNvCxnSpPr/>
          <p:nvPr/>
        </p:nvCxnSpPr>
        <p:spPr bwMode="auto">
          <a:xfrm>
            <a:off x="2362200" y="3429800"/>
            <a:ext cx="4763990" cy="0"/>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106" name="Straight Arrow Connector 105"/>
          <p:cNvCxnSpPr/>
          <p:nvPr/>
        </p:nvCxnSpPr>
        <p:spPr bwMode="auto">
          <a:xfrm>
            <a:off x="7120665" y="3429800"/>
            <a:ext cx="16577" cy="1136820"/>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cxnSp>
        <p:nvCxnSpPr>
          <p:cNvPr id="110" name="Straight Connector 109"/>
          <p:cNvCxnSpPr/>
          <p:nvPr/>
        </p:nvCxnSpPr>
        <p:spPr bwMode="auto">
          <a:xfrm>
            <a:off x="2345092" y="5957358"/>
            <a:ext cx="5795971" cy="0"/>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111" name="Straight Connector 110"/>
          <p:cNvCxnSpPr/>
          <p:nvPr/>
        </p:nvCxnSpPr>
        <p:spPr bwMode="auto">
          <a:xfrm>
            <a:off x="2356675" y="5228243"/>
            <a:ext cx="5525" cy="729115"/>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113" name="Straight Arrow Connector 112"/>
          <p:cNvCxnSpPr/>
          <p:nvPr/>
        </p:nvCxnSpPr>
        <p:spPr bwMode="auto">
          <a:xfrm flipV="1">
            <a:off x="8141063" y="5683403"/>
            <a:ext cx="0" cy="273955"/>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sp>
        <p:nvSpPr>
          <p:cNvPr id="119" name="TextBox 118"/>
          <p:cNvSpPr txBox="1"/>
          <p:nvPr/>
        </p:nvSpPr>
        <p:spPr>
          <a:xfrm>
            <a:off x="1655162" y="3397857"/>
            <a:ext cx="653846" cy="276999"/>
          </a:xfrm>
          <a:prstGeom prst="rect">
            <a:avLst/>
          </a:prstGeom>
          <a:solidFill>
            <a:schemeClr val="bg1"/>
          </a:solidFill>
        </p:spPr>
        <p:txBody>
          <a:bodyPr wrap="square" rtlCol="0">
            <a:spAutoFit/>
          </a:bodyPr>
          <a:lstStyle/>
          <a:p>
            <a:r>
              <a:rPr lang="en-US" sz="1200" b="1" dirty="0" smtClean="0"/>
              <a:t>PID-8</a:t>
            </a:r>
            <a:endParaRPr lang="en-US" sz="1200" b="1" dirty="0"/>
          </a:p>
        </p:txBody>
      </p:sp>
      <p:sp>
        <p:nvSpPr>
          <p:cNvPr id="120" name="TextBox 119"/>
          <p:cNvSpPr txBox="1"/>
          <p:nvPr/>
        </p:nvSpPr>
        <p:spPr>
          <a:xfrm>
            <a:off x="2422187" y="5503629"/>
            <a:ext cx="653846" cy="276999"/>
          </a:xfrm>
          <a:prstGeom prst="rect">
            <a:avLst/>
          </a:prstGeom>
          <a:solidFill>
            <a:schemeClr val="bg1"/>
          </a:solidFill>
        </p:spPr>
        <p:txBody>
          <a:bodyPr wrap="square" rtlCol="0">
            <a:spAutoFit/>
          </a:bodyPr>
          <a:lstStyle/>
          <a:p>
            <a:r>
              <a:rPr lang="en-US" sz="1200" b="1" dirty="0" smtClean="0"/>
              <a:t>PID-8</a:t>
            </a:r>
            <a:endParaRPr lang="en-US" sz="1200" b="1" dirty="0"/>
          </a:p>
        </p:txBody>
      </p:sp>
      <p:sp>
        <p:nvSpPr>
          <p:cNvPr id="121" name="TextBox 120"/>
          <p:cNvSpPr txBox="1"/>
          <p:nvPr/>
        </p:nvSpPr>
        <p:spPr>
          <a:xfrm>
            <a:off x="1127886" y="5549863"/>
            <a:ext cx="653846" cy="276999"/>
          </a:xfrm>
          <a:prstGeom prst="rect">
            <a:avLst/>
          </a:prstGeom>
          <a:solidFill>
            <a:schemeClr val="bg1"/>
          </a:solidFill>
        </p:spPr>
        <p:txBody>
          <a:bodyPr wrap="square" rtlCol="0">
            <a:spAutoFit/>
          </a:bodyPr>
          <a:lstStyle/>
          <a:p>
            <a:r>
              <a:rPr lang="en-US" sz="1200" b="1" dirty="0" smtClean="0"/>
              <a:t>PID-8</a:t>
            </a:r>
            <a:endParaRPr lang="en-US" sz="1200" b="1" dirty="0"/>
          </a:p>
        </p:txBody>
      </p:sp>
      <p:cxnSp>
        <p:nvCxnSpPr>
          <p:cNvPr id="104" name="Straight Connector 103"/>
          <p:cNvCxnSpPr/>
          <p:nvPr/>
        </p:nvCxnSpPr>
        <p:spPr bwMode="auto">
          <a:xfrm>
            <a:off x="1293962" y="2915728"/>
            <a:ext cx="6434810" cy="20902"/>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105" name="Straight Connector 104"/>
          <p:cNvCxnSpPr/>
          <p:nvPr/>
        </p:nvCxnSpPr>
        <p:spPr bwMode="auto">
          <a:xfrm flipV="1">
            <a:off x="1299053" y="2704050"/>
            <a:ext cx="404" cy="209396"/>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107" name="Straight Connector 106"/>
          <p:cNvCxnSpPr/>
          <p:nvPr/>
        </p:nvCxnSpPr>
        <p:spPr bwMode="auto">
          <a:xfrm flipH="1">
            <a:off x="7728772" y="2936630"/>
            <a:ext cx="1494" cy="591238"/>
          </a:xfrm>
          <a:prstGeom prst="line">
            <a:avLst/>
          </a:prstGeom>
          <a:solidFill>
            <a:schemeClr val="accent1"/>
          </a:solidFill>
          <a:ln w="19050" cap="flat" cmpd="sng" algn="ctr">
            <a:solidFill>
              <a:srgbClr val="FF9900"/>
            </a:solidFill>
            <a:prstDash val="solid"/>
            <a:round/>
            <a:headEnd type="none" w="med" len="med"/>
            <a:tailEnd type="triangle" w="med" len="med"/>
          </a:ln>
          <a:effectLst/>
        </p:spPr>
      </p:cxnSp>
    </p:spTree>
    <p:extLst>
      <p:ext uri="{BB962C8B-B14F-4D97-AF65-F5344CB8AC3E}">
        <p14:creationId xmlns:p14="http://schemas.microsoft.com/office/powerpoint/2010/main" val="835841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Column defines a Value Set for a Specific Context</a:t>
            </a:r>
            <a:endParaRPr lang="en-US" dirty="0"/>
          </a:p>
        </p:txBody>
      </p:sp>
      <p:grpSp>
        <p:nvGrpSpPr>
          <p:cNvPr id="144" name="Group 143"/>
          <p:cNvGrpSpPr/>
          <p:nvPr/>
        </p:nvGrpSpPr>
        <p:grpSpPr>
          <a:xfrm>
            <a:off x="381000" y="1143000"/>
            <a:ext cx="8229600" cy="1447800"/>
            <a:chOff x="381000" y="1371600"/>
            <a:chExt cx="8229600" cy="1447800"/>
          </a:xfrm>
        </p:grpSpPr>
        <p:sp>
          <p:nvSpPr>
            <p:cNvPr id="4" name="Rectangle 3"/>
            <p:cNvSpPr/>
            <p:nvPr/>
          </p:nvSpPr>
          <p:spPr bwMode="auto">
            <a:xfrm>
              <a:off x="381000" y="1371600"/>
              <a:ext cx="8229600" cy="1447800"/>
            </a:xfrm>
            <a:prstGeom prst="rect">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grpSp>
          <p:nvGrpSpPr>
            <p:cNvPr id="83" name="Group 82"/>
            <p:cNvGrpSpPr/>
            <p:nvPr/>
          </p:nvGrpSpPr>
          <p:grpSpPr>
            <a:xfrm>
              <a:off x="5430362" y="1676399"/>
              <a:ext cx="1295400" cy="1016977"/>
              <a:chOff x="990600" y="3801208"/>
              <a:chExt cx="1295400" cy="1016977"/>
            </a:xfrm>
          </p:grpSpPr>
          <p:sp>
            <p:nvSpPr>
              <p:cNvPr id="5" name="Rectangle 4"/>
              <p:cNvSpPr/>
              <p:nvPr/>
            </p:nvSpPr>
            <p:spPr bwMode="auto">
              <a:xfrm>
                <a:off x="990600" y="3810000"/>
                <a:ext cx="1295400" cy="9906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8" name="Straight Connector 7"/>
              <p:cNvCxnSpPr/>
              <p:nvPr/>
            </p:nvCxnSpPr>
            <p:spPr bwMode="auto">
              <a:xfrm>
                <a:off x="990600" y="3886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990600" y="40386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990600" y="41910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990600" y="43434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a:off x="990600" y="44958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a:off x="990600" y="4648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a:off x="11430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a:off x="1295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14478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a:off x="16002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a:off x="17526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1905000" y="3827585"/>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a:off x="2057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22" name="TextBox 21"/>
            <p:cNvSpPr txBox="1"/>
            <p:nvPr/>
          </p:nvSpPr>
          <p:spPr>
            <a:xfrm>
              <a:off x="647700" y="1459521"/>
              <a:ext cx="1260281" cy="246221"/>
            </a:xfrm>
            <a:prstGeom prst="rect">
              <a:avLst/>
            </a:prstGeom>
            <a:noFill/>
          </p:spPr>
          <p:txBody>
            <a:bodyPr wrap="none" rtlCol="0">
              <a:spAutoFit/>
            </a:bodyPr>
            <a:lstStyle/>
            <a:p>
              <a:r>
                <a:rPr lang="en-US" sz="1000" dirty="0" smtClean="0"/>
                <a:t>HL70001_US_LAB</a:t>
              </a:r>
              <a:endParaRPr lang="en-US" sz="1000" dirty="0"/>
            </a:p>
          </p:txBody>
        </p:sp>
        <p:sp>
          <p:nvSpPr>
            <p:cNvPr id="23" name="TextBox 22"/>
            <p:cNvSpPr txBox="1"/>
            <p:nvPr/>
          </p:nvSpPr>
          <p:spPr>
            <a:xfrm>
              <a:off x="2245687" y="1450693"/>
              <a:ext cx="1260281" cy="246221"/>
            </a:xfrm>
            <a:prstGeom prst="rect">
              <a:avLst/>
            </a:prstGeom>
            <a:noFill/>
          </p:spPr>
          <p:txBody>
            <a:bodyPr wrap="none" rtlCol="0">
              <a:spAutoFit/>
            </a:bodyPr>
            <a:lstStyle/>
            <a:p>
              <a:r>
                <a:rPr lang="en-US" sz="1000" dirty="0" smtClean="0"/>
                <a:t>HL70005_US_LAB</a:t>
              </a:r>
              <a:endParaRPr lang="en-US" sz="1000" dirty="0"/>
            </a:p>
          </p:txBody>
        </p:sp>
        <p:sp>
          <p:nvSpPr>
            <p:cNvPr id="24" name="TextBox 23"/>
            <p:cNvSpPr txBox="1"/>
            <p:nvPr/>
          </p:nvSpPr>
          <p:spPr>
            <a:xfrm>
              <a:off x="3826422" y="1447763"/>
              <a:ext cx="1260281" cy="246221"/>
            </a:xfrm>
            <a:prstGeom prst="rect">
              <a:avLst/>
            </a:prstGeom>
            <a:noFill/>
          </p:spPr>
          <p:txBody>
            <a:bodyPr wrap="none" rtlCol="0">
              <a:spAutoFit/>
            </a:bodyPr>
            <a:lstStyle/>
            <a:p>
              <a:r>
                <a:rPr lang="en-US" sz="1000" dirty="0" smtClean="0"/>
                <a:t>HL70078_US_LAB</a:t>
              </a:r>
              <a:endParaRPr lang="en-US" sz="1000" dirty="0"/>
            </a:p>
          </p:txBody>
        </p:sp>
        <p:sp>
          <p:nvSpPr>
            <p:cNvPr id="25" name="TextBox 24"/>
            <p:cNvSpPr txBox="1"/>
            <p:nvPr/>
          </p:nvSpPr>
          <p:spPr>
            <a:xfrm>
              <a:off x="5416416" y="1443367"/>
              <a:ext cx="1260281" cy="246221"/>
            </a:xfrm>
            <a:prstGeom prst="rect">
              <a:avLst/>
            </a:prstGeom>
            <a:noFill/>
          </p:spPr>
          <p:txBody>
            <a:bodyPr wrap="none" rtlCol="0">
              <a:spAutoFit/>
            </a:bodyPr>
            <a:lstStyle/>
            <a:p>
              <a:r>
                <a:rPr lang="en-US" sz="1000" dirty="0" smtClean="0"/>
                <a:t>HL70203_US_LAB</a:t>
              </a:r>
              <a:endParaRPr lang="en-US" sz="1000" dirty="0"/>
            </a:p>
          </p:txBody>
        </p:sp>
        <p:sp>
          <p:nvSpPr>
            <p:cNvPr id="26" name="TextBox 25"/>
            <p:cNvSpPr txBox="1"/>
            <p:nvPr/>
          </p:nvSpPr>
          <p:spPr>
            <a:xfrm>
              <a:off x="7093219" y="1456555"/>
              <a:ext cx="1135247" cy="246221"/>
            </a:xfrm>
            <a:prstGeom prst="rect">
              <a:avLst/>
            </a:prstGeom>
            <a:noFill/>
          </p:spPr>
          <p:txBody>
            <a:bodyPr wrap="none" rtlCol="0">
              <a:spAutoFit/>
            </a:bodyPr>
            <a:lstStyle/>
            <a:p>
              <a:r>
                <a:rPr lang="en-US" sz="1000" dirty="0" smtClean="0"/>
                <a:t>LONIC_US_LAB</a:t>
              </a:r>
              <a:endParaRPr lang="en-US" sz="1000" dirty="0"/>
            </a:p>
          </p:txBody>
        </p:sp>
        <p:grpSp>
          <p:nvGrpSpPr>
            <p:cNvPr id="84" name="Group 83"/>
            <p:cNvGrpSpPr/>
            <p:nvPr/>
          </p:nvGrpSpPr>
          <p:grpSpPr>
            <a:xfrm>
              <a:off x="3832359" y="1693984"/>
              <a:ext cx="1295400" cy="1016977"/>
              <a:chOff x="990600" y="3801208"/>
              <a:chExt cx="1295400" cy="1016977"/>
            </a:xfrm>
          </p:grpSpPr>
          <p:sp>
            <p:nvSpPr>
              <p:cNvPr id="85" name="Rectangle 84"/>
              <p:cNvSpPr/>
              <p:nvPr/>
            </p:nvSpPr>
            <p:spPr bwMode="auto">
              <a:xfrm>
                <a:off x="990600" y="3810000"/>
                <a:ext cx="1295400" cy="9906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86" name="Straight Connector 85"/>
              <p:cNvCxnSpPr/>
              <p:nvPr/>
            </p:nvCxnSpPr>
            <p:spPr bwMode="auto">
              <a:xfrm>
                <a:off x="990600" y="3886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7" name="Straight Connector 86"/>
              <p:cNvCxnSpPr/>
              <p:nvPr/>
            </p:nvCxnSpPr>
            <p:spPr bwMode="auto">
              <a:xfrm>
                <a:off x="990600" y="40386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8" name="Straight Connector 87"/>
              <p:cNvCxnSpPr/>
              <p:nvPr/>
            </p:nvCxnSpPr>
            <p:spPr bwMode="auto">
              <a:xfrm>
                <a:off x="990600" y="41910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9" name="Straight Connector 88"/>
              <p:cNvCxnSpPr/>
              <p:nvPr/>
            </p:nvCxnSpPr>
            <p:spPr bwMode="auto">
              <a:xfrm>
                <a:off x="990600" y="43434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0" name="Straight Connector 89"/>
              <p:cNvCxnSpPr/>
              <p:nvPr/>
            </p:nvCxnSpPr>
            <p:spPr bwMode="auto">
              <a:xfrm>
                <a:off x="990600" y="44958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1" name="Straight Connector 90"/>
              <p:cNvCxnSpPr/>
              <p:nvPr/>
            </p:nvCxnSpPr>
            <p:spPr bwMode="auto">
              <a:xfrm>
                <a:off x="990600" y="4648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2" name="Straight Connector 91"/>
              <p:cNvCxnSpPr/>
              <p:nvPr/>
            </p:nvCxnSpPr>
            <p:spPr bwMode="auto">
              <a:xfrm>
                <a:off x="11430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3" name="Straight Connector 92"/>
              <p:cNvCxnSpPr/>
              <p:nvPr/>
            </p:nvCxnSpPr>
            <p:spPr bwMode="auto">
              <a:xfrm>
                <a:off x="1295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4" name="Straight Connector 93"/>
              <p:cNvCxnSpPr/>
              <p:nvPr/>
            </p:nvCxnSpPr>
            <p:spPr bwMode="auto">
              <a:xfrm>
                <a:off x="14478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5" name="Straight Connector 94"/>
              <p:cNvCxnSpPr/>
              <p:nvPr/>
            </p:nvCxnSpPr>
            <p:spPr bwMode="auto">
              <a:xfrm>
                <a:off x="16002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6" name="Straight Connector 95"/>
              <p:cNvCxnSpPr/>
              <p:nvPr/>
            </p:nvCxnSpPr>
            <p:spPr bwMode="auto">
              <a:xfrm>
                <a:off x="17526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7" name="Straight Connector 96"/>
              <p:cNvCxnSpPr/>
              <p:nvPr/>
            </p:nvCxnSpPr>
            <p:spPr bwMode="auto">
              <a:xfrm>
                <a:off x="1905000" y="3827585"/>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8" name="Straight Connector 97"/>
              <p:cNvCxnSpPr/>
              <p:nvPr/>
            </p:nvCxnSpPr>
            <p:spPr bwMode="auto">
              <a:xfrm>
                <a:off x="2057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99" name="Group 98"/>
            <p:cNvGrpSpPr/>
            <p:nvPr/>
          </p:nvGrpSpPr>
          <p:grpSpPr>
            <a:xfrm>
              <a:off x="2234355" y="1685192"/>
              <a:ext cx="1295400" cy="1016977"/>
              <a:chOff x="990600" y="3801208"/>
              <a:chExt cx="1295400" cy="1016977"/>
            </a:xfrm>
          </p:grpSpPr>
          <p:sp>
            <p:nvSpPr>
              <p:cNvPr id="100" name="Rectangle 99"/>
              <p:cNvSpPr/>
              <p:nvPr/>
            </p:nvSpPr>
            <p:spPr bwMode="auto">
              <a:xfrm>
                <a:off x="990600" y="3810000"/>
                <a:ext cx="1295400" cy="9906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101" name="Straight Connector 100"/>
              <p:cNvCxnSpPr/>
              <p:nvPr/>
            </p:nvCxnSpPr>
            <p:spPr bwMode="auto">
              <a:xfrm>
                <a:off x="990600" y="3886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2" name="Straight Connector 101"/>
              <p:cNvCxnSpPr/>
              <p:nvPr/>
            </p:nvCxnSpPr>
            <p:spPr bwMode="auto">
              <a:xfrm>
                <a:off x="990600" y="40386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3" name="Straight Connector 102"/>
              <p:cNvCxnSpPr/>
              <p:nvPr/>
            </p:nvCxnSpPr>
            <p:spPr bwMode="auto">
              <a:xfrm>
                <a:off x="990600" y="41910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4" name="Straight Connector 103"/>
              <p:cNvCxnSpPr/>
              <p:nvPr/>
            </p:nvCxnSpPr>
            <p:spPr bwMode="auto">
              <a:xfrm>
                <a:off x="990600" y="43434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5" name="Straight Connector 104"/>
              <p:cNvCxnSpPr/>
              <p:nvPr/>
            </p:nvCxnSpPr>
            <p:spPr bwMode="auto">
              <a:xfrm>
                <a:off x="990600" y="44958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6" name="Straight Connector 105"/>
              <p:cNvCxnSpPr/>
              <p:nvPr/>
            </p:nvCxnSpPr>
            <p:spPr bwMode="auto">
              <a:xfrm>
                <a:off x="990600" y="4648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7" name="Straight Connector 106"/>
              <p:cNvCxnSpPr/>
              <p:nvPr/>
            </p:nvCxnSpPr>
            <p:spPr bwMode="auto">
              <a:xfrm>
                <a:off x="11430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8" name="Straight Connector 107"/>
              <p:cNvCxnSpPr/>
              <p:nvPr/>
            </p:nvCxnSpPr>
            <p:spPr bwMode="auto">
              <a:xfrm>
                <a:off x="1295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9" name="Straight Connector 108"/>
              <p:cNvCxnSpPr/>
              <p:nvPr/>
            </p:nvCxnSpPr>
            <p:spPr bwMode="auto">
              <a:xfrm>
                <a:off x="14478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0" name="Straight Connector 109"/>
              <p:cNvCxnSpPr/>
              <p:nvPr/>
            </p:nvCxnSpPr>
            <p:spPr bwMode="auto">
              <a:xfrm>
                <a:off x="16002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1" name="Straight Connector 110"/>
              <p:cNvCxnSpPr/>
              <p:nvPr/>
            </p:nvCxnSpPr>
            <p:spPr bwMode="auto">
              <a:xfrm>
                <a:off x="17526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2" name="Straight Connector 111"/>
              <p:cNvCxnSpPr/>
              <p:nvPr/>
            </p:nvCxnSpPr>
            <p:spPr bwMode="auto">
              <a:xfrm>
                <a:off x="1905000" y="3827585"/>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3" name="Straight Connector 112"/>
              <p:cNvCxnSpPr/>
              <p:nvPr/>
            </p:nvCxnSpPr>
            <p:spPr bwMode="auto">
              <a:xfrm>
                <a:off x="2057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114" name="Group 113"/>
            <p:cNvGrpSpPr/>
            <p:nvPr/>
          </p:nvGrpSpPr>
          <p:grpSpPr>
            <a:xfrm>
              <a:off x="647700" y="1696914"/>
              <a:ext cx="1295400" cy="1016977"/>
              <a:chOff x="990600" y="3801208"/>
              <a:chExt cx="1295400" cy="1016977"/>
            </a:xfrm>
          </p:grpSpPr>
          <p:sp>
            <p:nvSpPr>
              <p:cNvPr id="115" name="Rectangle 114"/>
              <p:cNvSpPr/>
              <p:nvPr/>
            </p:nvSpPr>
            <p:spPr bwMode="auto">
              <a:xfrm>
                <a:off x="990600" y="3810000"/>
                <a:ext cx="1295400" cy="9906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116" name="Straight Connector 115"/>
              <p:cNvCxnSpPr/>
              <p:nvPr/>
            </p:nvCxnSpPr>
            <p:spPr bwMode="auto">
              <a:xfrm>
                <a:off x="990600" y="3886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7" name="Straight Connector 116"/>
              <p:cNvCxnSpPr/>
              <p:nvPr/>
            </p:nvCxnSpPr>
            <p:spPr bwMode="auto">
              <a:xfrm>
                <a:off x="990600" y="40386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8" name="Straight Connector 117"/>
              <p:cNvCxnSpPr/>
              <p:nvPr/>
            </p:nvCxnSpPr>
            <p:spPr bwMode="auto">
              <a:xfrm>
                <a:off x="990600" y="41910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9" name="Straight Connector 118"/>
              <p:cNvCxnSpPr/>
              <p:nvPr/>
            </p:nvCxnSpPr>
            <p:spPr bwMode="auto">
              <a:xfrm>
                <a:off x="990600" y="43434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0" name="Straight Connector 119"/>
              <p:cNvCxnSpPr/>
              <p:nvPr/>
            </p:nvCxnSpPr>
            <p:spPr bwMode="auto">
              <a:xfrm>
                <a:off x="990600" y="44958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1" name="Straight Connector 120"/>
              <p:cNvCxnSpPr/>
              <p:nvPr/>
            </p:nvCxnSpPr>
            <p:spPr bwMode="auto">
              <a:xfrm>
                <a:off x="990600" y="4648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2" name="Straight Connector 121"/>
              <p:cNvCxnSpPr/>
              <p:nvPr/>
            </p:nvCxnSpPr>
            <p:spPr bwMode="auto">
              <a:xfrm>
                <a:off x="11430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3" name="Straight Connector 122"/>
              <p:cNvCxnSpPr/>
              <p:nvPr/>
            </p:nvCxnSpPr>
            <p:spPr bwMode="auto">
              <a:xfrm>
                <a:off x="1295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4" name="Straight Connector 123"/>
              <p:cNvCxnSpPr/>
              <p:nvPr/>
            </p:nvCxnSpPr>
            <p:spPr bwMode="auto">
              <a:xfrm>
                <a:off x="14478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5" name="Straight Connector 124"/>
              <p:cNvCxnSpPr/>
              <p:nvPr/>
            </p:nvCxnSpPr>
            <p:spPr bwMode="auto">
              <a:xfrm>
                <a:off x="16002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6" name="Straight Connector 125"/>
              <p:cNvCxnSpPr/>
              <p:nvPr/>
            </p:nvCxnSpPr>
            <p:spPr bwMode="auto">
              <a:xfrm>
                <a:off x="17526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7" name="Straight Connector 126"/>
              <p:cNvCxnSpPr/>
              <p:nvPr/>
            </p:nvCxnSpPr>
            <p:spPr bwMode="auto">
              <a:xfrm>
                <a:off x="1905000" y="3827585"/>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8" name="Straight Connector 127"/>
              <p:cNvCxnSpPr/>
              <p:nvPr/>
            </p:nvCxnSpPr>
            <p:spPr bwMode="auto">
              <a:xfrm>
                <a:off x="2057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129" name="Group 128"/>
            <p:cNvGrpSpPr/>
            <p:nvPr/>
          </p:nvGrpSpPr>
          <p:grpSpPr>
            <a:xfrm>
              <a:off x="7041292" y="1661745"/>
              <a:ext cx="1295400" cy="1016977"/>
              <a:chOff x="990600" y="3801208"/>
              <a:chExt cx="1295400" cy="1016977"/>
            </a:xfrm>
          </p:grpSpPr>
          <p:sp>
            <p:nvSpPr>
              <p:cNvPr id="130" name="Rectangle 129"/>
              <p:cNvSpPr/>
              <p:nvPr/>
            </p:nvSpPr>
            <p:spPr bwMode="auto">
              <a:xfrm>
                <a:off x="990600" y="3810000"/>
                <a:ext cx="1295400" cy="9906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131" name="Straight Connector 130"/>
              <p:cNvCxnSpPr/>
              <p:nvPr/>
            </p:nvCxnSpPr>
            <p:spPr bwMode="auto">
              <a:xfrm>
                <a:off x="990600" y="3886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2" name="Straight Connector 131"/>
              <p:cNvCxnSpPr/>
              <p:nvPr/>
            </p:nvCxnSpPr>
            <p:spPr bwMode="auto">
              <a:xfrm>
                <a:off x="990600" y="40386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3" name="Straight Connector 132"/>
              <p:cNvCxnSpPr/>
              <p:nvPr/>
            </p:nvCxnSpPr>
            <p:spPr bwMode="auto">
              <a:xfrm>
                <a:off x="990600" y="41910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4" name="Straight Connector 133"/>
              <p:cNvCxnSpPr/>
              <p:nvPr/>
            </p:nvCxnSpPr>
            <p:spPr bwMode="auto">
              <a:xfrm>
                <a:off x="990600" y="43434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5" name="Straight Connector 134"/>
              <p:cNvCxnSpPr/>
              <p:nvPr/>
            </p:nvCxnSpPr>
            <p:spPr bwMode="auto">
              <a:xfrm>
                <a:off x="990600" y="44958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6" name="Straight Connector 135"/>
              <p:cNvCxnSpPr/>
              <p:nvPr/>
            </p:nvCxnSpPr>
            <p:spPr bwMode="auto">
              <a:xfrm>
                <a:off x="990600" y="4648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7" name="Straight Connector 136"/>
              <p:cNvCxnSpPr/>
              <p:nvPr/>
            </p:nvCxnSpPr>
            <p:spPr bwMode="auto">
              <a:xfrm>
                <a:off x="11430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8" name="Straight Connector 137"/>
              <p:cNvCxnSpPr/>
              <p:nvPr/>
            </p:nvCxnSpPr>
            <p:spPr bwMode="auto">
              <a:xfrm>
                <a:off x="1295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9" name="Straight Connector 138"/>
              <p:cNvCxnSpPr/>
              <p:nvPr/>
            </p:nvCxnSpPr>
            <p:spPr bwMode="auto">
              <a:xfrm>
                <a:off x="14478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0" name="Straight Connector 139"/>
              <p:cNvCxnSpPr/>
              <p:nvPr/>
            </p:nvCxnSpPr>
            <p:spPr bwMode="auto">
              <a:xfrm>
                <a:off x="16002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1" name="Straight Connector 140"/>
              <p:cNvCxnSpPr/>
              <p:nvPr/>
            </p:nvCxnSpPr>
            <p:spPr bwMode="auto">
              <a:xfrm>
                <a:off x="17526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2" name="Straight Connector 141"/>
              <p:cNvCxnSpPr/>
              <p:nvPr/>
            </p:nvCxnSpPr>
            <p:spPr bwMode="auto">
              <a:xfrm>
                <a:off x="1905000" y="3827585"/>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3" name="Straight Connector 142"/>
              <p:cNvCxnSpPr/>
              <p:nvPr/>
            </p:nvCxnSpPr>
            <p:spPr bwMode="auto">
              <a:xfrm>
                <a:off x="2057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sp>
        <p:nvSpPr>
          <p:cNvPr id="145" name="TextBox 144"/>
          <p:cNvSpPr txBox="1"/>
          <p:nvPr/>
        </p:nvSpPr>
        <p:spPr>
          <a:xfrm>
            <a:off x="290068" y="836666"/>
            <a:ext cx="5597494" cy="307777"/>
          </a:xfrm>
          <a:prstGeom prst="rect">
            <a:avLst/>
          </a:prstGeom>
          <a:noFill/>
        </p:spPr>
        <p:txBody>
          <a:bodyPr wrap="none" rtlCol="0">
            <a:spAutoFit/>
          </a:bodyPr>
          <a:lstStyle/>
          <a:p>
            <a:r>
              <a:rPr lang="en-US" sz="1400" dirty="0" smtClean="0"/>
              <a:t>Value Set Spreadsheet Package for US LAB Implementation Guides</a:t>
            </a:r>
            <a:endParaRPr lang="en-US" sz="1400" dirty="0"/>
          </a:p>
        </p:txBody>
      </p:sp>
      <p:pic>
        <p:nvPicPr>
          <p:cNvPr id="147" name="Picture 146"/>
          <p:cNvPicPr>
            <a:picLocks noChangeAspect="1"/>
          </p:cNvPicPr>
          <p:nvPr/>
        </p:nvPicPr>
        <p:blipFill>
          <a:blip r:embed="rId2"/>
          <a:stretch>
            <a:fillRect/>
          </a:stretch>
        </p:blipFill>
        <p:spPr>
          <a:xfrm>
            <a:off x="1907981" y="2766645"/>
            <a:ext cx="6676932" cy="3382109"/>
          </a:xfrm>
          <a:prstGeom prst="rect">
            <a:avLst/>
          </a:prstGeom>
        </p:spPr>
      </p:pic>
      <p:cxnSp>
        <p:nvCxnSpPr>
          <p:cNvPr id="149" name="Straight Connector 148"/>
          <p:cNvCxnSpPr/>
          <p:nvPr/>
        </p:nvCxnSpPr>
        <p:spPr bwMode="auto">
          <a:xfrm>
            <a:off x="1943100" y="2447191"/>
            <a:ext cx="1205655" cy="32973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1" name="Straight Connector 150"/>
          <p:cNvCxnSpPr/>
          <p:nvPr/>
        </p:nvCxnSpPr>
        <p:spPr bwMode="auto">
          <a:xfrm>
            <a:off x="643686" y="2493342"/>
            <a:ext cx="1311551" cy="352645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 name="Rectangle 2"/>
          <p:cNvSpPr/>
          <p:nvPr/>
        </p:nvSpPr>
        <p:spPr bwMode="auto">
          <a:xfrm>
            <a:off x="6553200" y="3124200"/>
            <a:ext cx="640492" cy="3034833"/>
          </a:xfrm>
          <a:prstGeom prst="rect">
            <a:avLst/>
          </a:prstGeom>
          <a:solidFill>
            <a:schemeClr val="bg1">
              <a:alpha val="0"/>
            </a:schemeClr>
          </a:solid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6" name="TextBox 5"/>
          <p:cNvSpPr txBox="1"/>
          <p:nvPr/>
        </p:nvSpPr>
        <p:spPr>
          <a:xfrm>
            <a:off x="4018924" y="3200400"/>
            <a:ext cx="1430713" cy="646331"/>
          </a:xfrm>
          <a:prstGeom prst="rect">
            <a:avLst/>
          </a:prstGeom>
          <a:noFill/>
          <a:ln w="28575">
            <a:solidFill>
              <a:srgbClr val="FF0000"/>
            </a:solidFill>
          </a:ln>
        </p:spPr>
        <p:txBody>
          <a:bodyPr wrap="none" rtlCol="0">
            <a:spAutoFit/>
          </a:bodyPr>
          <a:lstStyle/>
          <a:p>
            <a:r>
              <a:rPr lang="en-US" dirty="0" smtClean="0">
                <a:solidFill>
                  <a:srgbClr val="FF0000"/>
                </a:solidFill>
              </a:rPr>
              <a:t>Value Set = </a:t>
            </a:r>
          </a:p>
          <a:p>
            <a:r>
              <a:rPr lang="en-US" dirty="0" smtClean="0">
                <a:solidFill>
                  <a:srgbClr val="FF0000"/>
                </a:solidFill>
              </a:rPr>
              <a:t>1 Column</a:t>
            </a:r>
            <a:endParaRPr lang="en-US" dirty="0">
              <a:solidFill>
                <a:srgbClr val="FF0000"/>
              </a:solidFill>
            </a:endParaRPr>
          </a:p>
        </p:txBody>
      </p:sp>
      <p:cxnSp>
        <p:nvCxnSpPr>
          <p:cNvPr id="14" name="Straight Arrow Connector 13"/>
          <p:cNvCxnSpPr>
            <a:stCxn id="6" idx="3"/>
          </p:cNvCxnSpPr>
          <p:nvPr/>
        </p:nvCxnSpPr>
        <p:spPr bwMode="auto">
          <a:xfrm flipV="1">
            <a:off x="5449637" y="3200400"/>
            <a:ext cx="1103563" cy="32316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28" name="TextBox 27"/>
          <p:cNvSpPr txBox="1"/>
          <p:nvPr/>
        </p:nvSpPr>
        <p:spPr>
          <a:xfrm>
            <a:off x="109171" y="4419599"/>
            <a:ext cx="1133475" cy="1200329"/>
          </a:xfrm>
          <a:prstGeom prst="rect">
            <a:avLst/>
          </a:prstGeom>
          <a:noFill/>
          <a:ln>
            <a:solidFill>
              <a:srgbClr val="FF0000"/>
            </a:solidFill>
          </a:ln>
        </p:spPr>
        <p:txBody>
          <a:bodyPr wrap="square" rtlCol="0">
            <a:spAutoFit/>
          </a:bodyPr>
          <a:lstStyle/>
          <a:p>
            <a:r>
              <a:rPr lang="en-US" sz="1200" b="1" dirty="0" smtClean="0"/>
              <a:t>This context can be at different levels, e.g., data type, field, profile</a:t>
            </a:r>
            <a:endParaRPr lang="en-US" sz="1200" b="1" dirty="0"/>
          </a:p>
        </p:txBody>
      </p:sp>
      <p:sp>
        <p:nvSpPr>
          <p:cNvPr id="146" name="TextBox 145"/>
          <p:cNvSpPr txBox="1"/>
          <p:nvPr/>
        </p:nvSpPr>
        <p:spPr>
          <a:xfrm>
            <a:off x="123232" y="2831068"/>
            <a:ext cx="1685077" cy="923330"/>
          </a:xfrm>
          <a:prstGeom prst="rect">
            <a:avLst/>
          </a:prstGeom>
          <a:noFill/>
          <a:ln w="28575">
            <a:solidFill>
              <a:srgbClr val="FF0000"/>
            </a:solidFill>
          </a:ln>
        </p:spPr>
        <p:txBody>
          <a:bodyPr wrap="none" rtlCol="0">
            <a:spAutoFit/>
          </a:bodyPr>
          <a:lstStyle/>
          <a:p>
            <a:r>
              <a:rPr lang="en-US" dirty="0" smtClean="0">
                <a:solidFill>
                  <a:srgbClr val="FF0000"/>
                </a:solidFill>
              </a:rPr>
              <a:t>Value Set</a:t>
            </a:r>
          </a:p>
          <a:p>
            <a:r>
              <a:rPr lang="en-US" dirty="0" smtClean="0">
                <a:solidFill>
                  <a:srgbClr val="FF0000"/>
                </a:solidFill>
              </a:rPr>
              <a:t>Collection = </a:t>
            </a:r>
          </a:p>
          <a:p>
            <a:r>
              <a:rPr lang="en-US" dirty="0" smtClean="0">
                <a:solidFill>
                  <a:srgbClr val="FF0000"/>
                </a:solidFill>
              </a:rPr>
              <a:t>1 Spreadsheet</a:t>
            </a:r>
            <a:endParaRPr lang="en-US" dirty="0">
              <a:solidFill>
                <a:srgbClr val="FF0000"/>
              </a:solidFill>
            </a:endParaRPr>
          </a:p>
        </p:txBody>
      </p:sp>
      <p:cxnSp>
        <p:nvCxnSpPr>
          <p:cNvPr id="148" name="Straight Arrow Connector 147"/>
          <p:cNvCxnSpPr/>
          <p:nvPr/>
        </p:nvCxnSpPr>
        <p:spPr bwMode="auto">
          <a:xfrm flipV="1">
            <a:off x="1823758" y="2920530"/>
            <a:ext cx="247237" cy="119483"/>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9266146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68842"/>
          </a:xfrm>
        </p:spPr>
        <p:txBody>
          <a:bodyPr/>
          <a:lstStyle/>
          <a:p>
            <a:r>
              <a:rPr lang="en-US" dirty="0" smtClean="0"/>
              <a:t>Value Set Library</a:t>
            </a:r>
            <a:endParaRPr lang="en-US" dirty="0"/>
          </a:p>
        </p:txBody>
      </p:sp>
      <p:sp>
        <p:nvSpPr>
          <p:cNvPr id="4" name="Rounded Rectangle 3"/>
          <p:cNvSpPr/>
          <p:nvPr/>
        </p:nvSpPr>
        <p:spPr bwMode="auto">
          <a:xfrm>
            <a:off x="276225" y="748242"/>
            <a:ext cx="8534400" cy="5347758"/>
          </a:xfrm>
          <a:prstGeom prst="roundRect">
            <a:avLst/>
          </a:prstGeom>
          <a:solidFill>
            <a:srgbClr val="99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sp>
        <p:nvSpPr>
          <p:cNvPr id="5" name="TextBox 4"/>
          <p:cNvSpPr txBox="1"/>
          <p:nvPr/>
        </p:nvSpPr>
        <p:spPr>
          <a:xfrm>
            <a:off x="611065" y="879848"/>
            <a:ext cx="8047160" cy="523220"/>
          </a:xfrm>
          <a:prstGeom prst="rect">
            <a:avLst/>
          </a:prstGeom>
          <a:noFill/>
        </p:spPr>
        <p:txBody>
          <a:bodyPr wrap="square" rtlCol="0">
            <a:spAutoFit/>
          </a:bodyPr>
          <a:lstStyle/>
          <a:p>
            <a:r>
              <a:rPr lang="en-US" sz="1400" b="1" dirty="0" smtClean="0"/>
              <a:t>Value Set Library </a:t>
            </a:r>
            <a:r>
              <a:rPr lang="en-US" sz="1400" dirty="0" smtClean="0"/>
              <a:t>– Set of value sets that pertain to a given message profile. For example, all the value sets for the LRI ORU GU RU message profile. </a:t>
            </a:r>
          </a:p>
        </p:txBody>
      </p:sp>
      <p:grpSp>
        <p:nvGrpSpPr>
          <p:cNvPr id="6" name="Group 5"/>
          <p:cNvGrpSpPr/>
          <p:nvPr/>
        </p:nvGrpSpPr>
        <p:grpSpPr>
          <a:xfrm>
            <a:off x="413971" y="1444716"/>
            <a:ext cx="8229600" cy="1447800"/>
            <a:chOff x="381000" y="1371600"/>
            <a:chExt cx="8229600" cy="1447800"/>
          </a:xfrm>
        </p:grpSpPr>
        <p:sp>
          <p:nvSpPr>
            <p:cNvPr id="7" name="Rectangle 6"/>
            <p:cNvSpPr/>
            <p:nvPr/>
          </p:nvSpPr>
          <p:spPr bwMode="auto">
            <a:xfrm>
              <a:off x="381000" y="1371600"/>
              <a:ext cx="8229600" cy="1447800"/>
            </a:xfrm>
            <a:prstGeom prst="rect">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grpSp>
          <p:nvGrpSpPr>
            <p:cNvPr id="8" name="Group 7"/>
            <p:cNvGrpSpPr/>
            <p:nvPr/>
          </p:nvGrpSpPr>
          <p:grpSpPr>
            <a:xfrm>
              <a:off x="5430362" y="1676399"/>
              <a:ext cx="1295400" cy="1016977"/>
              <a:chOff x="990600" y="3801208"/>
              <a:chExt cx="1295400" cy="1016977"/>
            </a:xfrm>
          </p:grpSpPr>
          <p:sp>
            <p:nvSpPr>
              <p:cNvPr id="74" name="Rectangle 73"/>
              <p:cNvSpPr/>
              <p:nvPr/>
            </p:nvSpPr>
            <p:spPr bwMode="auto">
              <a:xfrm>
                <a:off x="990600" y="3810000"/>
                <a:ext cx="1295400" cy="9906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75" name="Straight Connector 74"/>
              <p:cNvCxnSpPr/>
              <p:nvPr/>
            </p:nvCxnSpPr>
            <p:spPr bwMode="auto">
              <a:xfrm>
                <a:off x="990600" y="3886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6" name="Straight Connector 75"/>
              <p:cNvCxnSpPr/>
              <p:nvPr/>
            </p:nvCxnSpPr>
            <p:spPr bwMode="auto">
              <a:xfrm>
                <a:off x="990600" y="40386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7" name="Straight Connector 76"/>
              <p:cNvCxnSpPr/>
              <p:nvPr/>
            </p:nvCxnSpPr>
            <p:spPr bwMode="auto">
              <a:xfrm>
                <a:off x="990600" y="41910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8" name="Straight Connector 77"/>
              <p:cNvCxnSpPr/>
              <p:nvPr/>
            </p:nvCxnSpPr>
            <p:spPr bwMode="auto">
              <a:xfrm>
                <a:off x="990600" y="43434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9" name="Straight Connector 78"/>
              <p:cNvCxnSpPr/>
              <p:nvPr/>
            </p:nvCxnSpPr>
            <p:spPr bwMode="auto">
              <a:xfrm>
                <a:off x="990600" y="44958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0" name="Straight Connector 79"/>
              <p:cNvCxnSpPr/>
              <p:nvPr/>
            </p:nvCxnSpPr>
            <p:spPr bwMode="auto">
              <a:xfrm>
                <a:off x="990600" y="4648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1" name="Straight Connector 80"/>
              <p:cNvCxnSpPr/>
              <p:nvPr/>
            </p:nvCxnSpPr>
            <p:spPr bwMode="auto">
              <a:xfrm>
                <a:off x="11430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2" name="Straight Connector 81"/>
              <p:cNvCxnSpPr/>
              <p:nvPr/>
            </p:nvCxnSpPr>
            <p:spPr bwMode="auto">
              <a:xfrm>
                <a:off x="1295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3" name="Straight Connector 82"/>
              <p:cNvCxnSpPr/>
              <p:nvPr/>
            </p:nvCxnSpPr>
            <p:spPr bwMode="auto">
              <a:xfrm>
                <a:off x="14478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4" name="Straight Connector 83"/>
              <p:cNvCxnSpPr/>
              <p:nvPr/>
            </p:nvCxnSpPr>
            <p:spPr bwMode="auto">
              <a:xfrm>
                <a:off x="16002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5" name="Straight Connector 84"/>
              <p:cNvCxnSpPr/>
              <p:nvPr/>
            </p:nvCxnSpPr>
            <p:spPr bwMode="auto">
              <a:xfrm>
                <a:off x="17526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6" name="Straight Connector 85"/>
              <p:cNvCxnSpPr/>
              <p:nvPr/>
            </p:nvCxnSpPr>
            <p:spPr bwMode="auto">
              <a:xfrm>
                <a:off x="1905000" y="3827585"/>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7" name="Straight Connector 86"/>
              <p:cNvCxnSpPr/>
              <p:nvPr/>
            </p:nvCxnSpPr>
            <p:spPr bwMode="auto">
              <a:xfrm>
                <a:off x="2057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9" name="TextBox 8"/>
            <p:cNvSpPr txBox="1"/>
            <p:nvPr/>
          </p:nvSpPr>
          <p:spPr>
            <a:xfrm>
              <a:off x="647700" y="1459521"/>
              <a:ext cx="1260281" cy="246221"/>
            </a:xfrm>
            <a:prstGeom prst="rect">
              <a:avLst/>
            </a:prstGeom>
            <a:noFill/>
          </p:spPr>
          <p:txBody>
            <a:bodyPr wrap="none" rtlCol="0">
              <a:spAutoFit/>
            </a:bodyPr>
            <a:lstStyle/>
            <a:p>
              <a:r>
                <a:rPr lang="en-US" sz="1000" dirty="0" smtClean="0"/>
                <a:t>HL70001_US_LAB</a:t>
              </a:r>
              <a:endParaRPr lang="en-US" sz="1000" dirty="0"/>
            </a:p>
          </p:txBody>
        </p:sp>
        <p:sp>
          <p:nvSpPr>
            <p:cNvPr id="10" name="TextBox 9"/>
            <p:cNvSpPr txBox="1"/>
            <p:nvPr/>
          </p:nvSpPr>
          <p:spPr>
            <a:xfrm>
              <a:off x="2245687" y="1450693"/>
              <a:ext cx="1260281" cy="246221"/>
            </a:xfrm>
            <a:prstGeom prst="rect">
              <a:avLst/>
            </a:prstGeom>
            <a:noFill/>
          </p:spPr>
          <p:txBody>
            <a:bodyPr wrap="none" rtlCol="0">
              <a:spAutoFit/>
            </a:bodyPr>
            <a:lstStyle/>
            <a:p>
              <a:r>
                <a:rPr lang="en-US" sz="1000" dirty="0" smtClean="0"/>
                <a:t>HL70005_US_LAB</a:t>
              </a:r>
              <a:endParaRPr lang="en-US" sz="1000" dirty="0"/>
            </a:p>
          </p:txBody>
        </p:sp>
        <p:sp>
          <p:nvSpPr>
            <p:cNvPr id="11" name="TextBox 10"/>
            <p:cNvSpPr txBox="1"/>
            <p:nvPr/>
          </p:nvSpPr>
          <p:spPr>
            <a:xfrm>
              <a:off x="3826422" y="1447763"/>
              <a:ext cx="1260281" cy="246221"/>
            </a:xfrm>
            <a:prstGeom prst="rect">
              <a:avLst/>
            </a:prstGeom>
            <a:noFill/>
          </p:spPr>
          <p:txBody>
            <a:bodyPr wrap="none" rtlCol="0">
              <a:spAutoFit/>
            </a:bodyPr>
            <a:lstStyle/>
            <a:p>
              <a:r>
                <a:rPr lang="en-US" sz="1000" dirty="0" smtClean="0"/>
                <a:t>HL70078_US_LAB</a:t>
              </a:r>
              <a:endParaRPr lang="en-US" sz="1000" dirty="0"/>
            </a:p>
          </p:txBody>
        </p:sp>
        <p:sp>
          <p:nvSpPr>
            <p:cNvPr id="12" name="TextBox 11"/>
            <p:cNvSpPr txBox="1"/>
            <p:nvPr/>
          </p:nvSpPr>
          <p:spPr>
            <a:xfrm>
              <a:off x="5416416" y="1443367"/>
              <a:ext cx="1260281" cy="246221"/>
            </a:xfrm>
            <a:prstGeom prst="rect">
              <a:avLst/>
            </a:prstGeom>
            <a:noFill/>
          </p:spPr>
          <p:txBody>
            <a:bodyPr wrap="none" rtlCol="0">
              <a:spAutoFit/>
            </a:bodyPr>
            <a:lstStyle/>
            <a:p>
              <a:r>
                <a:rPr lang="en-US" sz="1000" dirty="0" smtClean="0"/>
                <a:t>HL70203_US_LAB</a:t>
              </a:r>
              <a:endParaRPr lang="en-US" sz="1000" dirty="0"/>
            </a:p>
          </p:txBody>
        </p:sp>
        <p:sp>
          <p:nvSpPr>
            <p:cNvPr id="13" name="TextBox 12"/>
            <p:cNvSpPr txBox="1"/>
            <p:nvPr/>
          </p:nvSpPr>
          <p:spPr>
            <a:xfrm>
              <a:off x="7093219" y="1456555"/>
              <a:ext cx="1135247" cy="246221"/>
            </a:xfrm>
            <a:prstGeom prst="rect">
              <a:avLst/>
            </a:prstGeom>
            <a:noFill/>
          </p:spPr>
          <p:txBody>
            <a:bodyPr wrap="none" rtlCol="0">
              <a:spAutoFit/>
            </a:bodyPr>
            <a:lstStyle/>
            <a:p>
              <a:r>
                <a:rPr lang="en-US" sz="1000" dirty="0" smtClean="0"/>
                <a:t>LONIC_US_LAB</a:t>
              </a:r>
              <a:endParaRPr lang="en-US" sz="1000" dirty="0"/>
            </a:p>
          </p:txBody>
        </p:sp>
        <p:grpSp>
          <p:nvGrpSpPr>
            <p:cNvPr id="14" name="Group 13"/>
            <p:cNvGrpSpPr/>
            <p:nvPr/>
          </p:nvGrpSpPr>
          <p:grpSpPr>
            <a:xfrm>
              <a:off x="3832359" y="1693984"/>
              <a:ext cx="1295400" cy="1016977"/>
              <a:chOff x="990600" y="3801208"/>
              <a:chExt cx="1295400" cy="1016977"/>
            </a:xfrm>
          </p:grpSpPr>
          <p:sp>
            <p:nvSpPr>
              <p:cNvPr id="60" name="Rectangle 59"/>
              <p:cNvSpPr/>
              <p:nvPr/>
            </p:nvSpPr>
            <p:spPr bwMode="auto">
              <a:xfrm>
                <a:off x="990600" y="3810000"/>
                <a:ext cx="1295400" cy="9906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61" name="Straight Connector 60"/>
              <p:cNvCxnSpPr/>
              <p:nvPr/>
            </p:nvCxnSpPr>
            <p:spPr bwMode="auto">
              <a:xfrm>
                <a:off x="990600" y="3886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Straight Connector 61"/>
              <p:cNvCxnSpPr/>
              <p:nvPr/>
            </p:nvCxnSpPr>
            <p:spPr bwMode="auto">
              <a:xfrm>
                <a:off x="990600" y="40386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a:off x="990600" y="41910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4" name="Straight Connector 63"/>
              <p:cNvCxnSpPr/>
              <p:nvPr/>
            </p:nvCxnSpPr>
            <p:spPr bwMode="auto">
              <a:xfrm>
                <a:off x="990600" y="43434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5" name="Straight Connector 64"/>
              <p:cNvCxnSpPr/>
              <p:nvPr/>
            </p:nvCxnSpPr>
            <p:spPr bwMode="auto">
              <a:xfrm>
                <a:off x="990600" y="44958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6" name="Straight Connector 65"/>
              <p:cNvCxnSpPr/>
              <p:nvPr/>
            </p:nvCxnSpPr>
            <p:spPr bwMode="auto">
              <a:xfrm>
                <a:off x="990600" y="4648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7" name="Straight Connector 66"/>
              <p:cNvCxnSpPr/>
              <p:nvPr/>
            </p:nvCxnSpPr>
            <p:spPr bwMode="auto">
              <a:xfrm>
                <a:off x="11430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8" name="Straight Connector 67"/>
              <p:cNvCxnSpPr/>
              <p:nvPr/>
            </p:nvCxnSpPr>
            <p:spPr bwMode="auto">
              <a:xfrm>
                <a:off x="1295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9" name="Straight Connector 68"/>
              <p:cNvCxnSpPr/>
              <p:nvPr/>
            </p:nvCxnSpPr>
            <p:spPr bwMode="auto">
              <a:xfrm>
                <a:off x="14478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0" name="Straight Connector 69"/>
              <p:cNvCxnSpPr/>
              <p:nvPr/>
            </p:nvCxnSpPr>
            <p:spPr bwMode="auto">
              <a:xfrm>
                <a:off x="16002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1" name="Straight Connector 70"/>
              <p:cNvCxnSpPr/>
              <p:nvPr/>
            </p:nvCxnSpPr>
            <p:spPr bwMode="auto">
              <a:xfrm>
                <a:off x="17526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2" name="Straight Connector 71"/>
              <p:cNvCxnSpPr/>
              <p:nvPr/>
            </p:nvCxnSpPr>
            <p:spPr bwMode="auto">
              <a:xfrm>
                <a:off x="1905000" y="3827585"/>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a:off x="2057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15" name="Group 14"/>
            <p:cNvGrpSpPr/>
            <p:nvPr/>
          </p:nvGrpSpPr>
          <p:grpSpPr>
            <a:xfrm>
              <a:off x="2234355" y="1685192"/>
              <a:ext cx="1295400" cy="1016977"/>
              <a:chOff x="990600" y="3801208"/>
              <a:chExt cx="1295400" cy="1016977"/>
            </a:xfrm>
          </p:grpSpPr>
          <p:sp>
            <p:nvSpPr>
              <p:cNvPr id="46" name="Rectangle 45"/>
              <p:cNvSpPr/>
              <p:nvPr/>
            </p:nvSpPr>
            <p:spPr bwMode="auto">
              <a:xfrm>
                <a:off x="990600" y="3810000"/>
                <a:ext cx="1295400" cy="9906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47" name="Straight Connector 46"/>
              <p:cNvCxnSpPr/>
              <p:nvPr/>
            </p:nvCxnSpPr>
            <p:spPr bwMode="auto">
              <a:xfrm>
                <a:off x="990600" y="3886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990600" y="40386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a:off x="990600" y="41910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a:off x="990600" y="43434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Connector 50"/>
              <p:cNvCxnSpPr/>
              <p:nvPr/>
            </p:nvCxnSpPr>
            <p:spPr bwMode="auto">
              <a:xfrm>
                <a:off x="990600" y="44958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a:off x="990600" y="4648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a:off x="11430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4" name="Straight Connector 53"/>
              <p:cNvCxnSpPr/>
              <p:nvPr/>
            </p:nvCxnSpPr>
            <p:spPr bwMode="auto">
              <a:xfrm>
                <a:off x="1295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5" name="Straight Connector 54"/>
              <p:cNvCxnSpPr/>
              <p:nvPr/>
            </p:nvCxnSpPr>
            <p:spPr bwMode="auto">
              <a:xfrm>
                <a:off x="14478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a:off x="16002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a:off x="17526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8" name="Straight Connector 57"/>
              <p:cNvCxnSpPr/>
              <p:nvPr/>
            </p:nvCxnSpPr>
            <p:spPr bwMode="auto">
              <a:xfrm>
                <a:off x="1905000" y="3827585"/>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a:off x="2057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16" name="Group 15"/>
            <p:cNvGrpSpPr/>
            <p:nvPr/>
          </p:nvGrpSpPr>
          <p:grpSpPr>
            <a:xfrm>
              <a:off x="647700" y="1696914"/>
              <a:ext cx="1295400" cy="1016977"/>
              <a:chOff x="990600" y="3801208"/>
              <a:chExt cx="1295400" cy="1016977"/>
            </a:xfrm>
          </p:grpSpPr>
          <p:sp>
            <p:nvSpPr>
              <p:cNvPr id="32" name="Rectangle 31"/>
              <p:cNvSpPr/>
              <p:nvPr/>
            </p:nvSpPr>
            <p:spPr bwMode="auto">
              <a:xfrm>
                <a:off x="990600" y="3810000"/>
                <a:ext cx="1295400" cy="9906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33" name="Straight Connector 32"/>
              <p:cNvCxnSpPr/>
              <p:nvPr/>
            </p:nvCxnSpPr>
            <p:spPr bwMode="auto">
              <a:xfrm>
                <a:off x="990600" y="3886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a:off x="990600" y="40386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Straight Connector 34"/>
              <p:cNvCxnSpPr/>
              <p:nvPr/>
            </p:nvCxnSpPr>
            <p:spPr bwMode="auto">
              <a:xfrm>
                <a:off x="990600" y="41910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Straight Connector 35"/>
              <p:cNvCxnSpPr/>
              <p:nvPr/>
            </p:nvCxnSpPr>
            <p:spPr bwMode="auto">
              <a:xfrm>
                <a:off x="990600" y="43434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990600" y="44958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990600" y="4648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a:off x="11430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a:off x="1295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a:off x="14478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a:off x="16002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Straight Connector 42"/>
              <p:cNvCxnSpPr/>
              <p:nvPr/>
            </p:nvCxnSpPr>
            <p:spPr bwMode="auto">
              <a:xfrm>
                <a:off x="17526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a:off x="1905000" y="3827585"/>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a:off x="2057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17" name="Group 16"/>
            <p:cNvGrpSpPr/>
            <p:nvPr/>
          </p:nvGrpSpPr>
          <p:grpSpPr>
            <a:xfrm>
              <a:off x="7041292" y="1661745"/>
              <a:ext cx="1295400" cy="1016977"/>
              <a:chOff x="990600" y="3801208"/>
              <a:chExt cx="1295400" cy="1016977"/>
            </a:xfrm>
          </p:grpSpPr>
          <p:sp>
            <p:nvSpPr>
              <p:cNvPr id="18" name="Rectangle 17"/>
              <p:cNvSpPr/>
              <p:nvPr/>
            </p:nvSpPr>
            <p:spPr bwMode="auto">
              <a:xfrm>
                <a:off x="990600" y="3810000"/>
                <a:ext cx="1295400" cy="9906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cxnSp>
            <p:nvCxnSpPr>
              <p:cNvPr id="19" name="Straight Connector 18"/>
              <p:cNvCxnSpPr/>
              <p:nvPr/>
            </p:nvCxnSpPr>
            <p:spPr bwMode="auto">
              <a:xfrm>
                <a:off x="990600" y="3886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990600" y="40386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a:off x="990600" y="41910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990600" y="43434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990600" y="44958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990600" y="4648200"/>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11430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1295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14478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16002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1752600" y="3810000"/>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a:off x="1905000" y="3827585"/>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a:off x="2057400" y="3801208"/>
                <a:ext cx="0" cy="9906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sp>
        <p:nvSpPr>
          <p:cNvPr id="88" name="TextBox 87"/>
          <p:cNvSpPr txBox="1"/>
          <p:nvPr/>
        </p:nvSpPr>
        <p:spPr>
          <a:xfrm>
            <a:off x="575494" y="2965786"/>
            <a:ext cx="8047160" cy="523220"/>
          </a:xfrm>
          <a:prstGeom prst="rect">
            <a:avLst/>
          </a:prstGeom>
          <a:noFill/>
        </p:spPr>
        <p:txBody>
          <a:bodyPr wrap="square" rtlCol="0">
            <a:spAutoFit/>
          </a:bodyPr>
          <a:lstStyle/>
          <a:p>
            <a:r>
              <a:rPr lang="en-US" sz="1400" b="1" dirty="0" smtClean="0"/>
              <a:t>Value Sets </a:t>
            </a:r>
            <a:r>
              <a:rPr lang="en-US" sz="1400" dirty="0" smtClean="0"/>
              <a:t>– A value set is defined for every use in the extended use case domain (i.e., for every message profile in which an message element is bound to a coded concept domain). </a:t>
            </a:r>
            <a:endParaRPr lang="en-US" sz="1400" dirty="0"/>
          </a:p>
        </p:txBody>
      </p:sp>
      <p:pic>
        <p:nvPicPr>
          <p:cNvPr id="89" name="Picture 88"/>
          <p:cNvPicPr>
            <a:picLocks noChangeAspect="1"/>
          </p:cNvPicPr>
          <p:nvPr/>
        </p:nvPicPr>
        <p:blipFill>
          <a:blip r:embed="rId2"/>
          <a:stretch>
            <a:fillRect/>
          </a:stretch>
        </p:blipFill>
        <p:spPr>
          <a:xfrm>
            <a:off x="3859393" y="4746626"/>
            <a:ext cx="1632891" cy="827119"/>
          </a:xfrm>
          <a:prstGeom prst="rect">
            <a:avLst/>
          </a:prstGeom>
        </p:spPr>
      </p:pic>
      <p:pic>
        <p:nvPicPr>
          <p:cNvPr id="3" name="Picture 2"/>
          <p:cNvPicPr>
            <a:picLocks noChangeAspect="1"/>
          </p:cNvPicPr>
          <p:nvPr/>
        </p:nvPicPr>
        <p:blipFill>
          <a:blip r:embed="rId3"/>
          <a:stretch>
            <a:fillRect/>
          </a:stretch>
        </p:blipFill>
        <p:spPr>
          <a:xfrm>
            <a:off x="413971" y="3797042"/>
            <a:ext cx="3256968" cy="1798443"/>
          </a:xfrm>
          <a:prstGeom prst="rect">
            <a:avLst/>
          </a:prstGeom>
        </p:spPr>
      </p:pic>
      <p:cxnSp>
        <p:nvCxnSpPr>
          <p:cNvPr id="93" name="Straight Connector 92"/>
          <p:cNvCxnSpPr/>
          <p:nvPr/>
        </p:nvCxnSpPr>
        <p:spPr bwMode="auto">
          <a:xfrm>
            <a:off x="833071" y="5290685"/>
            <a:ext cx="0" cy="609600"/>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96" name="Straight Connector 95"/>
          <p:cNvCxnSpPr/>
          <p:nvPr/>
        </p:nvCxnSpPr>
        <p:spPr bwMode="auto">
          <a:xfrm flipV="1">
            <a:off x="820934" y="5889304"/>
            <a:ext cx="4339796" cy="10981"/>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99" name="Straight Arrow Connector 98"/>
          <p:cNvCxnSpPr/>
          <p:nvPr/>
        </p:nvCxnSpPr>
        <p:spPr bwMode="auto">
          <a:xfrm flipV="1">
            <a:off x="5160730" y="5673584"/>
            <a:ext cx="0" cy="226701"/>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sp>
        <p:nvSpPr>
          <p:cNvPr id="121" name="TextBox 120"/>
          <p:cNvSpPr txBox="1"/>
          <p:nvPr/>
        </p:nvSpPr>
        <p:spPr>
          <a:xfrm>
            <a:off x="1127886" y="5612305"/>
            <a:ext cx="653846" cy="276999"/>
          </a:xfrm>
          <a:prstGeom prst="rect">
            <a:avLst/>
          </a:prstGeom>
          <a:solidFill>
            <a:schemeClr val="bg1"/>
          </a:solidFill>
        </p:spPr>
        <p:txBody>
          <a:bodyPr wrap="square" rtlCol="0">
            <a:spAutoFit/>
          </a:bodyPr>
          <a:lstStyle/>
          <a:p>
            <a:r>
              <a:rPr lang="en-US" sz="1200" b="1" dirty="0" smtClean="0"/>
              <a:t>PID-8</a:t>
            </a:r>
            <a:endParaRPr lang="en-US" sz="1200" b="1" dirty="0"/>
          </a:p>
        </p:txBody>
      </p:sp>
      <p:sp>
        <p:nvSpPr>
          <p:cNvPr id="91" name="TextBox 90"/>
          <p:cNvSpPr txBox="1"/>
          <p:nvPr/>
        </p:nvSpPr>
        <p:spPr>
          <a:xfrm>
            <a:off x="759068" y="1738834"/>
            <a:ext cx="423094" cy="184666"/>
          </a:xfrm>
          <a:prstGeom prst="rect">
            <a:avLst/>
          </a:prstGeom>
          <a:noFill/>
        </p:spPr>
        <p:txBody>
          <a:bodyPr wrap="square" rtlCol="0">
            <a:spAutoFit/>
          </a:bodyPr>
          <a:lstStyle/>
          <a:p>
            <a:r>
              <a:rPr lang="en-US" sz="600" dirty="0" smtClean="0">
                <a:solidFill>
                  <a:srgbClr val="FF0000"/>
                </a:solidFill>
              </a:rPr>
              <a:t>LRI</a:t>
            </a:r>
            <a:endParaRPr lang="en-US" sz="600" dirty="0">
              <a:solidFill>
                <a:srgbClr val="FF0000"/>
              </a:solidFill>
            </a:endParaRPr>
          </a:p>
        </p:txBody>
      </p:sp>
      <p:sp>
        <p:nvSpPr>
          <p:cNvPr id="104" name="TextBox 103"/>
          <p:cNvSpPr txBox="1"/>
          <p:nvPr/>
        </p:nvSpPr>
        <p:spPr>
          <a:xfrm>
            <a:off x="2353078" y="1732594"/>
            <a:ext cx="423094" cy="184666"/>
          </a:xfrm>
          <a:prstGeom prst="rect">
            <a:avLst/>
          </a:prstGeom>
          <a:noFill/>
        </p:spPr>
        <p:txBody>
          <a:bodyPr wrap="square" rtlCol="0">
            <a:spAutoFit/>
          </a:bodyPr>
          <a:lstStyle/>
          <a:p>
            <a:r>
              <a:rPr lang="en-US" sz="600" dirty="0" smtClean="0">
                <a:solidFill>
                  <a:srgbClr val="FF0000"/>
                </a:solidFill>
              </a:rPr>
              <a:t>LRI</a:t>
            </a:r>
            <a:endParaRPr lang="en-US" sz="600" dirty="0">
              <a:solidFill>
                <a:srgbClr val="FF0000"/>
              </a:solidFill>
            </a:endParaRPr>
          </a:p>
        </p:txBody>
      </p:sp>
      <p:sp>
        <p:nvSpPr>
          <p:cNvPr id="105" name="TextBox 104"/>
          <p:cNvSpPr txBox="1"/>
          <p:nvPr/>
        </p:nvSpPr>
        <p:spPr>
          <a:xfrm>
            <a:off x="5694130" y="1723649"/>
            <a:ext cx="423094" cy="184666"/>
          </a:xfrm>
          <a:prstGeom prst="rect">
            <a:avLst/>
          </a:prstGeom>
          <a:noFill/>
        </p:spPr>
        <p:txBody>
          <a:bodyPr wrap="square" rtlCol="0">
            <a:spAutoFit/>
          </a:bodyPr>
          <a:lstStyle/>
          <a:p>
            <a:r>
              <a:rPr lang="en-US" sz="600" dirty="0" smtClean="0">
                <a:solidFill>
                  <a:srgbClr val="FF0000"/>
                </a:solidFill>
              </a:rPr>
              <a:t>LRI</a:t>
            </a:r>
            <a:endParaRPr lang="en-US" sz="600" dirty="0">
              <a:solidFill>
                <a:srgbClr val="FF0000"/>
              </a:solidFill>
            </a:endParaRPr>
          </a:p>
        </p:txBody>
      </p:sp>
      <p:sp>
        <p:nvSpPr>
          <p:cNvPr id="107" name="TextBox 106"/>
          <p:cNvSpPr txBox="1"/>
          <p:nvPr/>
        </p:nvSpPr>
        <p:spPr>
          <a:xfrm>
            <a:off x="5541613" y="1718702"/>
            <a:ext cx="423094" cy="184666"/>
          </a:xfrm>
          <a:prstGeom prst="rect">
            <a:avLst/>
          </a:prstGeom>
          <a:noFill/>
        </p:spPr>
        <p:txBody>
          <a:bodyPr wrap="square" rtlCol="0">
            <a:spAutoFit/>
          </a:bodyPr>
          <a:lstStyle/>
          <a:p>
            <a:r>
              <a:rPr lang="en-US" sz="600" dirty="0" smtClean="0">
                <a:solidFill>
                  <a:srgbClr val="FF0000"/>
                </a:solidFill>
              </a:rPr>
              <a:t>LRI</a:t>
            </a:r>
            <a:endParaRPr lang="en-US" sz="600" dirty="0">
              <a:solidFill>
                <a:srgbClr val="FF0000"/>
              </a:solidFill>
            </a:endParaRPr>
          </a:p>
        </p:txBody>
      </p:sp>
      <p:sp>
        <p:nvSpPr>
          <p:cNvPr id="108" name="TextBox 107"/>
          <p:cNvSpPr txBox="1"/>
          <p:nvPr/>
        </p:nvSpPr>
        <p:spPr>
          <a:xfrm>
            <a:off x="7145025" y="1706416"/>
            <a:ext cx="423094" cy="184666"/>
          </a:xfrm>
          <a:prstGeom prst="rect">
            <a:avLst/>
          </a:prstGeom>
          <a:noFill/>
        </p:spPr>
        <p:txBody>
          <a:bodyPr wrap="square" rtlCol="0">
            <a:spAutoFit/>
          </a:bodyPr>
          <a:lstStyle/>
          <a:p>
            <a:r>
              <a:rPr lang="en-US" sz="600" dirty="0" smtClean="0">
                <a:solidFill>
                  <a:srgbClr val="FF0000"/>
                </a:solidFill>
              </a:rPr>
              <a:t>LRI</a:t>
            </a:r>
            <a:endParaRPr lang="en-US" sz="600" dirty="0">
              <a:solidFill>
                <a:srgbClr val="FF0000"/>
              </a:solidFill>
            </a:endParaRPr>
          </a:p>
        </p:txBody>
      </p:sp>
      <p:sp>
        <p:nvSpPr>
          <p:cNvPr id="109" name="TextBox 108"/>
          <p:cNvSpPr txBox="1"/>
          <p:nvPr/>
        </p:nvSpPr>
        <p:spPr>
          <a:xfrm>
            <a:off x="3937232" y="1736287"/>
            <a:ext cx="423094" cy="184666"/>
          </a:xfrm>
          <a:prstGeom prst="rect">
            <a:avLst/>
          </a:prstGeom>
          <a:noFill/>
        </p:spPr>
        <p:txBody>
          <a:bodyPr wrap="square" rtlCol="0">
            <a:spAutoFit/>
          </a:bodyPr>
          <a:lstStyle/>
          <a:p>
            <a:r>
              <a:rPr lang="en-US" sz="600" dirty="0" smtClean="0">
                <a:solidFill>
                  <a:srgbClr val="FF0000"/>
                </a:solidFill>
              </a:rPr>
              <a:t>LRI</a:t>
            </a:r>
            <a:endParaRPr lang="en-US" sz="600" dirty="0">
              <a:solidFill>
                <a:srgbClr val="FF0000"/>
              </a:solidFill>
            </a:endParaRPr>
          </a:p>
        </p:txBody>
      </p:sp>
      <p:sp>
        <p:nvSpPr>
          <p:cNvPr id="112" name="TextBox 111"/>
          <p:cNvSpPr txBox="1"/>
          <p:nvPr/>
        </p:nvSpPr>
        <p:spPr>
          <a:xfrm>
            <a:off x="5844216" y="1725267"/>
            <a:ext cx="423094" cy="184666"/>
          </a:xfrm>
          <a:prstGeom prst="rect">
            <a:avLst/>
          </a:prstGeom>
          <a:noFill/>
        </p:spPr>
        <p:txBody>
          <a:bodyPr wrap="square" rtlCol="0">
            <a:spAutoFit/>
          </a:bodyPr>
          <a:lstStyle/>
          <a:p>
            <a:r>
              <a:rPr lang="en-US" sz="600" dirty="0" smtClean="0">
                <a:solidFill>
                  <a:srgbClr val="FF0000"/>
                </a:solidFill>
              </a:rPr>
              <a:t>LRI</a:t>
            </a:r>
            <a:endParaRPr lang="en-US" sz="600" dirty="0">
              <a:solidFill>
                <a:srgbClr val="FF0000"/>
              </a:solidFill>
            </a:endParaRPr>
          </a:p>
        </p:txBody>
      </p:sp>
      <p:sp>
        <p:nvSpPr>
          <p:cNvPr id="114" name="TextBox 113"/>
          <p:cNvSpPr txBox="1"/>
          <p:nvPr/>
        </p:nvSpPr>
        <p:spPr>
          <a:xfrm>
            <a:off x="5026293" y="5519905"/>
            <a:ext cx="423094" cy="184666"/>
          </a:xfrm>
          <a:prstGeom prst="rect">
            <a:avLst/>
          </a:prstGeom>
          <a:noFill/>
        </p:spPr>
        <p:txBody>
          <a:bodyPr wrap="square" rtlCol="0">
            <a:spAutoFit/>
          </a:bodyPr>
          <a:lstStyle/>
          <a:p>
            <a:r>
              <a:rPr lang="en-US" sz="600" dirty="0" smtClean="0">
                <a:solidFill>
                  <a:srgbClr val="FF0000"/>
                </a:solidFill>
              </a:rPr>
              <a:t>LRI</a:t>
            </a:r>
            <a:endParaRPr lang="en-US" sz="600" dirty="0">
              <a:solidFill>
                <a:srgbClr val="FF0000"/>
              </a:solidFill>
            </a:endParaRPr>
          </a:p>
        </p:txBody>
      </p:sp>
      <p:cxnSp>
        <p:nvCxnSpPr>
          <p:cNvPr id="95" name="Straight Connector 94"/>
          <p:cNvCxnSpPr/>
          <p:nvPr/>
        </p:nvCxnSpPr>
        <p:spPr bwMode="auto">
          <a:xfrm>
            <a:off x="635126" y="4953000"/>
            <a:ext cx="453793" cy="0"/>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115" name="Straight Connector 114"/>
          <p:cNvCxnSpPr/>
          <p:nvPr/>
        </p:nvCxnSpPr>
        <p:spPr bwMode="auto">
          <a:xfrm>
            <a:off x="635127" y="5334000"/>
            <a:ext cx="453793" cy="0"/>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100" name="Straight Connector 99"/>
          <p:cNvCxnSpPr/>
          <p:nvPr/>
        </p:nvCxnSpPr>
        <p:spPr bwMode="auto">
          <a:xfrm>
            <a:off x="635127" y="4953000"/>
            <a:ext cx="0" cy="381000"/>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118" name="Straight Connector 117"/>
          <p:cNvCxnSpPr/>
          <p:nvPr/>
        </p:nvCxnSpPr>
        <p:spPr bwMode="auto">
          <a:xfrm>
            <a:off x="1088919" y="4953000"/>
            <a:ext cx="0" cy="381000"/>
          </a:xfrm>
          <a:prstGeom prst="line">
            <a:avLst/>
          </a:prstGeom>
          <a:solidFill>
            <a:schemeClr val="accent1"/>
          </a:solidFill>
          <a:ln w="19050" cap="flat" cmpd="sng" algn="ctr">
            <a:solidFill>
              <a:srgbClr val="C00000"/>
            </a:solidFill>
            <a:prstDash val="solid"/>
            <a:round/>
            <a:headEnd type="none" w="med" len="med"/>
            <a:tailEnd type="none" w="med" len="med"/>
          </a:ln>
          <a:effectLst/>
        </p:spPr>
      </p:cxnSp>
      <p:pic>
        <p:nvPicPr>
          <p:cNvPr id="124" name="Picture 123"/>
          <p:cNvPicPr>
            <a:picLocks noChangeAspect="1"/>
          </p:cNvPicPr>
          <p:nvPr/>
        </p:nvPicPr>
        <p:blipFill>
          <a:blip r:embed="rId2"/>
          <a:stretch>
            <a:fillRect/>
          </a:stretch>
        </p:blipFill>
        <p:spPr>
          <a:xfrm>
            <a:off x="3855197" y="3766005"/>
            <a:ext cx="1632891" cy="827119"/>
          </a:xfrm>
          <a:prstGeom prst="rect">
            <a:avLst/>
          </a:prstGeom>
        </p:spPr>
      </p:pic>
      <p:pic>
        <p:nvPicPr>
          <p:cNvPr id="129" name="Picture 128"/>
          <p:cNvPicPr>
            <a:picLocks noChangeAspect="1"/>
          </p:cNvPicPr>
          <p:nvPr/>
        </p:nvPicPr>
        <p:blipFill>
          <a:blip r:embed="rId2"/>
          <a:stretch>
            <a:fillRect/>
          </a:stretch>
        </p:blipFill>
        <p:spPr>
          <a:xfrm>
            <a:off x="4090039" y="4631617"/>
            <a:ext cx="1632891" cy="827119"/>
          </a:xfrm>
          <a:prstGeom prst="rect">
            <a:avLst/>
          </a:prstGeom>
        </p:spPr>
      </p:pic>
      <p:pic>
        <p:nvPicPr>
          <p:cNvPr id="130" name="Picture 129"/>
          <p:cNvPicPr>
            <a:picLocks noChangeAspect="1"/>
          </p:cNvPicPr>
          <p:nvPr/>
        </p:nvPicPr>
        <p:blipFill>
          <a:blip r:embed="rId2"/>
          <a:stretch>
            <a:fillRect/>
          </a:stretch>
        </p:blipFill>
        <p:spPr>
          <a:xfrm>
            <a:off x="4061239" y="3656429"/>
            <a:ext cx="1632891" cy="827119"/>
          </a:xfrm>
          <a:prstGeom prst="rect">
            <a:avLst/>
          </a:prstGeom>
        </p:spPr>
      </p:pic>
      <p:sp>
        <p:nvSpPr>
          <p:cNvPr id="126" name="TextBox 125"/>
          <p:cNvSpPr txBox="1"/>
          <p:nvPr/>
        </p:nvSpPr>
        <p:spPr>
          <a:xfrm>
            <a:off x="5022097" y="4539284"/>
            <a:ext cx="423094" cy="184666"/>
          </a:xfrm>
          <a:prstGeom prst="rect">
            <a:avLst/>
          </a:prstGeom>
          <a:noFill/>
        </p:spPr>
        <p:txBody>
          <a:bodyPr wrap="square" rtlCol="0">
            <a:spAutoFit/>
          </a:bodyPr>
          <a:lstStyle/>
          <a:p>
            <a:r>
              <a:rPr lang="en-US" sz="600" dirty="0" smtClean="0">
                <a:solidFill>
                  <a:srgbClr val="FF0000"/>
                </a:solidFill>
              </a:rPr>
              <a:t>LRI</a:t>
            </a:r>
            <a:endParaRPr lang="en-US" sz="600" dirty="0">
              <a:solidFill>
                <a:srgbClr val="FF0000"/>
              </a:solidFill>
            </a:endParaRPr>
          </a:p>
        </p:txBody>
      </p:sp>
      <p:cxnSp>
        <p:nvCxnSpPr>
          <p:cNvPr id="131" name="Straight Connector 130"/>
          <p:cNvCxnSpPr/>
          <p:nvPr/>
        </p:nvCxnSpPr>
        <p:spPr bwMode="auto">
          <a:xfrm>
            <a:off x="917551" y="2776402"/>
            <a:ext cx="1" cy="705650"/>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134" name="Straight Connector 133"/>
          <p:cNvCxnSpPr/>
          <p:nvPr/>
        </p:nvCxnSpPr>
        <p:spPr bwMode="auto">
          <a:xfrm flipV="1">
            <a:off x="5541613" y="3468472"/>
            <a:ext cx="2092724" cy="3430"/>
          </a:xfrm>
          <a:prstGeom prst="line">
            <a:avLst/>
          </a:prstGeom>
          <a:solidFill>
            <a:schemeClr val="accent1"/>
          </a:solidFill>
          <a:ln w="19050" cap="flat" cmpd="sng" algn="ctr">
            <a:solidFill>
              <a:srgbClr val="FF9900"/>
            </a:solidFill>
            <a:prstDash val="solid"/>
            <a:round/>
            <a:headEnd type="none" w="med" len="med"/>
            <a:tailEnd type="none" w="med" len="med"/>
          </a:ln>
          <a:effectLst/>
        </p:spPr>
      </p:cxnSp>
      <p:sp>
        <p:nvSpPr>
          <p:cNvPr id="136" name="Right Arrow 135"/>
          <p:cNvSpPr/>
          <p:nvPr/>
        </p:nvSpPr>
        <p:spPr bwMode="auto">
          <a:xfrm>
            <a:off x="5773944" y="4483548"/>
            <a:ext cx="603305" cy="337372"/>
          </a:xfrm>
          <a:prstGeom prst="rightArrow">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90" name="Folded Corner 89"/>
          <p:cNvSpPr/>
          <p:nvPr/>
        </p:nvSpPr>
        <p:spPr bwMode="auto">
          <a:xfrm>
            <a:off x="6530133" y="3673948"/>
            <a:ext cx="1458530" cy="1845957"/>
          </a:xfrm>
          <a:prstGeom prst="foldedCorner">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LRI ORU GU RU Value Set Library</a:t>
            </a:r>
          </a:p>
        </p:txBody>
      </p:sp>
      <p:cxnSp>
        <p:nvCxnSpPr>
          <p:cNvPr id="116" name="Straight Connector 115"/>
          <p:cNvCxnSpPr/>
          <p:nvPr/>
        </p:nvCxnSpPr>
        <p:spPr bwMode="auto">
          <a:xfrm flipV="1">
            <a:off x="923547" y="3459358"/>
            <a:ext cx="3038853" cy="14119"/>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120" name="Straight Connector 119"/>
          <p:cNvCxnSpPr/>
          <p:nvPr/>
        </p:nvCxnSpPr>
        <p:spPr bwMode="auto">
          <a:xfrm>
            <a:off x="3961756" y="3459358"/>
            <a:ext cx="0" cy="287147"/>
          </a:xfrm>
          <a:prstGeom prst="line">
            <a:avLst/>
          </a:prstGeom>
          <a:solidFill>
            <a:schemeClr val="accent1"/>
          </a:solidFill>
          <a:ln w="19050" cap="flat" cmpd="sng" algn="ctr">
            <a:solidFill>
              <a:srgbClr val="FF9900"/>
            </a:solidFill>
            <a:prstDash val="solid"/>
            <a:round/>
            <a:headEnd type="none" w="med" len="med"/>
            <a:tailEnd type="triangle" w="med" len="med"/>
          </a:ln>
          <a:effectLst/>
        </p:spPr>
      </p:cxnSp>
      <p:cxnSp>
        <p:nvCxnSpPr>
          <p:cNvPr id="125" name="Straight Connector 124"/>
          <p:cNvCxnSpPr/>
          <p:nvPr/>
        </p:nvCxnSpPr>
        <p:spPr bwMode="auto">
          <a:xfrm>
            <a:off x="7607151" y="2745028"/>
            <a:ext cx="1" cy="705650"/>
          </a:xfrm>
          <a:prstGeom prst="line">
            <a:avLst/>
          </a:prstGeom>
          <a:solidFill>
            <a:schemeClr val="accent1"/>
          </a:solidFill>
          <a:ln w="19050" cap="flat" cmpd="sng" algn="ctr">
            <a:solidFill>
              <a:srgbClr val="FF9900"/>
            </a:solidFill>
            <a:prstDash val="solid"/>
            <a:round/>
            <a:headEnd type="none" w="med" len="med"/>
            <a:tailEnd type="none" w="med" len="med"/>
          </a:ln>
          <a:effectLst/>
        </p:spPr>
      </p:cxnSp>
      <p:cxnSp>
        <p:nvCxnSpPr>
          <p:cNvPr id="127" name="Straight Connector 126"/>
          <p:cNvCxnSpPr/>
          <p:nvPr/>
        </p:nvCxnSpPr>
        <p:spPr bwMode="auto">
          <a:xfrm>
            <a:off x="5541613" y="3471102"/>
            <a:ext cx="12419" cy="195090"/>
          </a:xfrm>
          <a:prstGeom prst="line">
            <a:avLst/>
          </a:prstGeom>
          <a:solidFill>
            <a:schemeClr val="accent1"/>
          </a:solidFill>
          <a:ln w="19050" cap="flat" cmpd="sng" algn="ctr">
            <a:solidFill>
              <a:srgbClr val="FF9900"/>
            </a:solidFill>
            <a:prstDash val="solid"/>
            <a:round/>
            <a:headEnd type="none" w="med" len="med"/>
            <a:tailEnd type="triangle" w="med" len="med"/>
          </a:ln>
          <a:effectLst/>
        </p:spPr>
      </p:cxnSp>
      <p:cxnSp>
        <p:nvCxnSpPr>
          <p:cNvPr id="132" name="Straight Connector 131"/>
          <p:cNvCxnSpPr/>
          <p:nvPr/>
        </p:nvCxnSpPr>
        <p:spPr bwMode="auto">
          <a:xfrm>
            <a:off x="5160730" y="4293344"/>
            <a:ext cx="1402" cy="249724"/>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133" name="Straight Connector 132"/>
          <p:cNvCxnSpPr/>
          <p:nvPr/>
        </p:nvCxnSpPr>
        <p:spPr bwMode="auto">
          <a:xfrm>
            <a:off x="5160730" y="4293344"/>
            <a:ext cx="1591999" cy="0"/>
          </a:xfrm>
          <a:prstGeom prst="line">
            <a:avLst/>
          </a:prstGeom>
          <a:solidFill>
            <a:schemeClr val="accent1"/>
          </a:solidFill>
          <a:ln w="19050" cap="flat" cmpd="sng" algn="ctr">
            <a:solidFill>
              <a:srgbClr val="C00000"/>
            </a:solidFill>
            <a:prstDash val="solid"/>
            <a:round/>
            <a:headEnd type="none" w="med" len="med"/>
            <a:tailEnd type="triangle" w="med" len="med"/>
          </a:ln>
          <a:effectLst/>
        </p:spPr>
      </p:cxnSp>
      <p:cxnSp>
        <p:nvCxnSpPr>
          <p:cNvPr id="135" name="Straight Connector 134"/>
          <p:cNvCxnSpPr/>
          <p:nvPr/>
        </p:nvCxnSpPr>
        <p:spPr bwMode="auto">
          <a:xfrm>
            <a:off x="5168707" y="5290685"/>
            <a:ext cx="1591999" cy="0"/>
          </a:xfrm>
          <a:prstGeom prst="line">
            <a:avLst/>
          </a:prstGeom>
          <a:solidFill>
            <a:schemeClr val="accent1"/>
          </a:solidFill>
          <a:ln w="19050" cap="flat" cmpd="sng" algn="ctr">
            <a:solidFill>
              <a:srgbClr val="C00000"/>
            </a:solidFill>
            <a:prstDash val="solid"/>
            <a:round/>
            <a:headEnd type="none" w="med" len="med"/>
            <a:tailEnd type="triangle" w="med" len="med"/>
          </a:ln>
          <a:effectLst/>
        </p:spPr>
      </p:cxnSp>
      <p:cxnSp>
        <p:nvCxnSpPr>
          <p:cNvPr id="137" name="Straight Connector 136"/>
          <p:cNvCxnSpPr/>
          <p:nvPr/>
        </p:nvCxnSpPr>
        <p:spPr bwMode="auto">
          <a:xfrm>
            <a:off x="5172561" y="5301379"/>
            <a:ext cx="1402" cy="249724"/>
          </a:xfrm>
          <a:prstGeom prst="line">
            <a:avLst/>
          </a:prstGeom>
          <a:solidFill>
            <a:schemeClr val="accent1"/>
          </a:solidFill>
          <a:ln w="19050" cap="flat" cmpd="sng" algn="ctr">
            <a:solidFill>
              <a:srgbClr val="C00000"/>
            </a:solidFill>
            <a:prstDash val="solid"/>
            <a:round/>
            <a:headEnd type="none" w="med" len="med"/>
            <a:tailEnd type="none" w="med" len="med"/>
          </a:ln>
          <a:effectLst/>
        </p:spPr>
      </p:cxnSp>
    </p:spTree>
    <p:extLst>
      <p:ext uri="{BB962C8B-B14F-4D97-AF65-F5344CB8AC3E}">
        <p14:creationId xmlns:p14="http://schemas.microsoft.com/office/powerpoint/2010/main" val="133412255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39029</TotalTime>
  <Words>8483</Words>
  <Application>Microsoft Office PowerPoint</Application>
  <PresentationFormat>On-screen Show (4:3)</PresentationFormat>
  <Paragraphs>2457</Paragraphs>
  <Slides>61</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61</vt:i4>
      </vt:variant>
    </vt:vector>
  </HeadingPairs>
  <TitlesOfParts>
    <vt:vector size="72" baseType="lpstr">
      <vt:lpstr>Arial</vt:lpstr>
      <vt:lpstr>Arial Narrow</vt:lpstr>
      <vt:lpstr>Calibri</vt:lpstr>
      <vt:lpstr>Franklin Gothic Book</vt:lpstr>
      <vt:lpstr>Franklin Gothic Demi</vt:lpstr>
      <vt:lpstr>Franklin Gothic Medium</vt:lpstr>
      <vt:lpstr>Lucida Sans</vt:lpstr>
      <vt:lpstr>Times New Roman</vt:lpstr>
      <vt:lpstr>Verdana</vt:lpstr>
      <vt:lpstr>Wingdings</vt:lpstr>
      <vt:lpstr>Default Design</vt:lpstr>
      <vt:lpstr>PowerPoint Presentation</vt:lpstr>
      <vt:lpstr>Background and Overview</vt:lpstr>
      <vt:lpstr>Considerations for Value Set Specification and Implementation</vt:lpstr>
      <vt:lpstr>Value Set Spreadsheet Package</vt:lpstr>
      <vt:lpstr>Big Picture</vt:lpstr>
      <vt:lpstr>US LAB Extended Use Case Domain</vt:lpstr>
      <vt:lpstr>Value Set Package</vt:lpstr>
      <vt:lpstr>A Column defines a Value Set for a Specific Context</vt:lpstr>
      <vt:lpstr>Value Set Library</vt:lpstr>
      <vt:lpstr>Value Set Library Model (NIST Internal)</vt:lpstr>
      <vt:lpstr>Automatic Generation of Value Set Library</vt:lpstr>
      <vt:lpstr>Anatomy of a Value Set Collection</vt:lpstr>
      <vt:lpstr>Anatomy of a Value Set Collection: Value Set Definitions</vt:lpstr>
      <vt:lpstr>Value Set Naming Convention (Mnemonic Name)</vt:lpstr>
      <vt:lpstr>Value Set identification Convention (OID)</vt:lpstr>
      <vt:lpstr>Binding Location</vt:lpstr>
      <vt:lpstr>Collection of Spreadsheets to Define Value Sets</vt:lpstr>
      <vt:lpstr>Value Sets are Bound to a Specific Message Element</vt:lpstr>
      <vt:lpstr>Statement of Proposal</vt:lpstr>
      <vt:lpstr>Key Observations of the Proposal</vt:lpstr>
      <vt:lpstr>1) Binding a Value Set to a Message Element</vt:lpstr>
      <vt:lpstr>2) Binding Strength</vt:lpstr>
      <vt:lpstr>Short-Hand Notation: Binding and Binding Strength</vt:lpstr>
      <vt:lpstr>3) Value Set Definition</vt:lpstr>
      <vt:lpstr>3A) Value Set Definition – Meta Data</vt:lpstr>
      <vt:lpstr>Value Set Classification</vt:lpstr>
      <vt:lpstr>3B) Set of Codes Specification</vt:lpstr>
      <vt:lpstr>Profile Hierarchy and Value Set Usage Allowable Constraints</vt:lpstr>
      <vt:lpstr>4) Define Value (Code) Usage (Constrainable Profile)</vt:lpstr>
      <vt:lpstr>Extensibility Implications for Unspecified Codes</vt:lpstr>
      <vt:lpstr>5) Handling Coded with Exceptions &amp; Code with No Exception</vt:lpstr>
      <vt:lpstr>Justification for Overriding CWE and CNE Standard Definitions</vt:lpstr>
      <vt:lpstr>Proposed: Handling Coded-with-Exception (Ex. Version 2.5.1)</vt:lpstr>
      <vt:lpstr>Process of Creating a Value Set</vt:lpstr>
      <vt:lpstr>Process of Creating a Value Set – Using Code Usage</vt:lpstr>
      <vt:lpstr>Process of Creating a Value Set (using multiple code systems)</vt:lpstr>
      <vt:lpstr>Process of Creating a Value Set (using multiple code systems)</vt:lpstr>
      <vt:lpstr>Examples Value Set Specifications (Constrainable Profile)</vt:lpstr>
      <vt:lpstr>Implications of the Specification: Example 1</vt:lpstr>
      <vt:lpstr>Implications of the Specification: Example 2</vt:lpstr>
      <vt:lpstr>Implications of the Specification: Example 3</vt:lpstr>
      <vt:lpstr>Implications of the Specification: Example 4</vt:lpstr>
      <vt:lpstr>Example: Untangling Value Set Usage – Typical Approach</vt:lpstr>
      <vt:lpstr>Example: Untangling Value Set Usage – Alternative Approach</vt:lpstr>
      <vt:lpstr>Example: Using Multiple Code Systems</vt:lpstr>
      <vt:lpstr>Conformance</vt:lpstr>
      <vt:lpstr>Value Set Consistency with Respect to the Profile Type</vt:lpstr>
      <vt:lpstr>Consistency Checks</vt:lpstr>
      <vt:lpstr>PowerPoint Presentation</vt:lpstr>
      <vt:lpstr>Definitions and Relationships of Profiles and Value Sets</vt:lpstr>
      <vt:lpstr>Working Slides</vt:lpstr>
      <vt:lpstr>Value Set Organization</vt:lpstr>
      <vt:lpstr>Possible Combinations of Attributes for each Value Set</vt:lpstr>
      <vt:lpstr>1) Code Required and 2) Code Not Required (Text Allowed) Specifications</vt:lpstr>
      <vt:lpstr>Possible Combinations of Attributes for each Value Set</vt:lpstr>
      <vt:lpstr>Constrainable Profile/Required to be Supported</vt:lpstr>
      <vt:lpstr>Constrainable Profile/Required Binding</vt:lpstr>
      <vt:lpstr>Constrainable Profile/Required Binding</vt:lpstr>
      <vt:lpstr>Constrainable Profiles / Binding Strength: Required </vt:lpstr>
      <vt:lpstr>Constrainable Profile/Binding Strength: Suggested</vt:lpstr>
      <vt:lpstr>Implementable Profiles / Binding Strength: Required</vt:lpstr>
    </vt:vector>
  </TitlesOfParts>
  <Company>NIST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robert.snelick@nist.gov</dc:creator>
  <cp:lastModifiedBy>Snelick, Robert D. (Fed)</cp:lastModifiedBy>
  <cp:revision>408</cp:revision>
  <cp:lastPrinted>2014-02-21T17:15:09Z</cp:lastPrinted>
  <dcterms:created xsi:type="dcterms:W3CDTF">2013-09-19T17:24:06Z</dcterms:created>
  <dcterms:modified xsi:type="dcterms:W3CDTF">2016-03-16T17:28:55Z</dcterms:modified>
</cp:coreProperties>
</file>