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media/image59.jpeg" ContentType="image/jpeg"/>
  <Override PartName="/ppt/media/image42.jpeg" ContentType="image/jpeg"/>
  <Override PartName="/ppt/media/image83.png" ContentType="image/png"/>
  <Override PartName="/ppt/media/image58.jpeg" ContentType="image/jpeg"/>
  <Override PartName="/ppt/media/image57.jpeg" ContentType="image/jpeg"/>
  <Override PartName="/ppt/media/image56.jpeg" ContentType="image/jpeg"/>
  <Override PartName="/ppt/media/image55.jpeg" ContentType="image/jpeg"/>
  <Override PartName="/ppt/media/image53.jpeg" ContentType="image/jpeg"/>
  <Override PartName="/ppt/media/image49.jpeg" ContentType="image/jpeg"/>
  <Override PartName="/ppt/media/image88.png" ContentType="image/png"/>
  <Override PartName="/ppt/media/image48.jpeg" ContentType="image/jpeg"/>
  <Override PartName="/ppt/media/image47.jpeg" ContentType="image/jpeg"/>
  <Override PartName="/ppt/media/image46.jpeg" ContentType="image/jpeg"/>
  <Override PartName="/ppt/media/image45.jpeg" ContentType="image/jpeg"/>
  <Override PartName="/ppt/media/image44.jpeg" ContentType="image/jpeg"/>
  <Override PartName="/ppt/media/image43.jpeg" ContentType="image/jpeg"/>
  <Override PartName="/ppt/media/image93.png" ContentType="image/png"/>
  <Override PartName="/ppt/media/image40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112.png" ContentType="image/png"/>
  <Override PartName="/ppt/media/image9.jpeg" ContentType="image/jpeg"/>
  <Override PartName="/ppt/media/image11.jpeg" ContentType="image/jpeg"/>
  <Override PartName="/ppt/media/image28.jpeg" ContentType="image/jpeg"/>
  <Override PartName="/ppt/media/image39.jpeg" ContentType="image/jpeg"/>
  <Override PartName="/ppt/media/image82.png" ContentType="image/png"/>
  <Override PartName="/ppt/media/image8.jpeg" ContentType="image/jpeg"/>
  <Override PartName="/ppt/media/image91.png" ContentType="image/png"/>
  <Override PartName="/ppt/media/image10.jpeg" ContentType="image/jpeg"/>
  <Override PartName="/ppt/media/image27.jpeg" ContentType="image/jpeg"/>
  <Override PartName="/ppt/media/image111.png" ContentType="image/png"/>
  <Override PartName="/ppt/media/image52.jpeg" ContentType="image/jpeg"/>
  <Override PartName="/ppt/media/image13.png" ContentType="image/png"/>
  <Override PartName="/ppt/media/image29.jpeg" ContentType="image/jpeg"/>
  <Override PartName="/ppt/media/image12.jpeg" ContentType="image/jpeg"/>
  <Override PartName="/ppt/media/image54.jpeg" ContentType="image/jpeg"/>
  <Override PartName="/ppt/media/image38.jpeg" ContentType="image/jpeg"/>
  <Override PartName="/ppt/media/image7.jpeg" ContentType="image/jpeg"/>
  <Override PartName="/ppt/media/image81.png" ContentType="image/png"/>
  <Override PartName="/ppt/media/image51.jpeg" ContentType="image/jpeg"/>
  <Override PartName="/ppt/media/image6.jpeg" ContentType="image/jpeg"/>
  <Override PartName="/ppt/media/image50.jpeg" ContentType="image/jpeg"/>
  <Override PartName="/ppt/media/image5.jpeg" ContentType="image/jpeg"/>
  <Override PartName="/ppt/media/image26.jpeg" ContentType="image/jpeg"/>
  <Override PartName="/ppt/media/image101.png" ContentType="image/png"/>
  <Override PartName="/ppt/media/image4.jpeg" ContentType="image/jpeg"/>
  <Override PartName="/ppt/media/image25.jpeg" ContentType="image/jpeg"/>
  <Override PartName="/ppt/media/image37.jpeg" ContentType="image/jpeg"/>
  <Override PartName="/ppt/media/image3.jpeg" ContentType="image/jpeg"/>
  <Override PartName="/ppt/media/image24.jpeg" ContentType="image/jpeg"/>
  <Override PartName="/ppt/media/image95.png" ContentType="image/png"/>
  <Override PartName="/ppt/media/image70.jpeg" ContentType="image/jpeg"/>
  <Override PartName="/ppt/media/image73.jpeg" ContentType="image/jpeg"/>
  <Override PartName="/ppt/media/image109.png" ContentType="image/png"/>
  <Override PartName="/ppt/media/image74.jpeg" ContentType="image/jpeg"/>
  <Override PartName="/ppt/media/image76.jpeg" ContentType="image/jpeg"/>
  <Override PartName="/ppt/media/image102.png" ContentType="image/png"/>
  <Override PartName="/ppt/media/image80.png" ContentType="image/png"/>
  <Override PartName="/ppt/media/image67.jpeg" ContentType="image/jpeg"/>
  <Override PartName="/ppt/media/image86.png" ContentType="image/png"/>
  <Override PartName="/ppt/media/image87.png" ContentType="image/png"/>
  <Override PartName="/ppt/media/image114.png" ContentType="image/png"/>
  <Override PartName="/ppt/media/image64.jpeg" ContentType="image/jpeg"/>
  <Override PartName="/ppt/media/image71.jpeg" ContentType="image/jpeg"/>
  <Override PartName="/ppt/media/image113.png" ContentType="image/png"/>
  <Override PartName="/ppt/media/image99.png" ContentType="image/png"/>
  <Override PartName="/ppt/media/image69.jpeg" ContentType="image/jpeg"/>
  <Override PartName="/ppt/media/image89.png" ContentType="image/png"/>
  <Override PartName="/ppt/media/image90.png" ContentType="image/png"/>
  <Override PartName="/ppt/media/image110.png" ContentType="image/png"/>
  <Override PartName="/ppt/media/image66.jpeg" ContentType="image/jpeg"/>
  <Override PartName="/ppt/media/image108.png" ContentType="image/png"/>
  <Override PartName="/ppt/media/image15.jpeg" ContentType="image/jpeg"/>
  <Override PartName="/ppt/media/image75.jpeg" ContentType="image/jpeg"/>
  <Override PartName="/ppt/media/image105.png" ContentType="image/png"/>
  <Override PartName="/ppt/media/image98.png" ContentType="image/png"/>
  <Override PartName="/ppt/media/image20.jpeg" ContentType="image/jpeg"/>
  <Override PartName="/ppt/media/image104.png" ContentType="image/png"/>
  <Override PartName="/ppt/media/image97.png" ContentType="image/png"/>
  <Override PartName="/ppt/media/image103.png" ContentType="image/png"/>
  <Override PartName="/ppt/media/image96.png" ContentType="image/png"/>
  <Override PartName="/ppt/media/image68.jpeg" ContentType="image/jpeg"/>
  <Override PartName="/ppt/media/image72.jpeg" ContentType="image/jpeg"/>
  <Override PartName="/ppt/media/image92.png" ContentType="image/png"/>
  <Override PartName="/ppt/media/image65.jpeg" ContentType="image/jpeg"/>
  <Override PartName="/ppt/media/image100.png" ContentType="image/png"/>
  <Override PartName="/ppt/media/image63.jpeg" ContentType="image/jpeg"/>
  <Override PartName="/ppt/media/image94.png" ContentType="image/png"/>
  <Override PartName="/ppt/media/image18.jpeg" ContentType="image/jpeg"/>
  <Override PartName="/ppt/media/image17.jpeg" ContentType="image/jpeg"/>
  <Override PartName="/ppt/media/image62.jpeg" ContentType="image/jpeg"/>
  <Override PartName="/ppt/media/image84.png" ContentType="image/png"/>
  <Override PartName="/ppt/media/image79.jpeg" ContentType="image/jpeg"/>
  <Override PartName="/ppt/media/image78.jpeg" ContentType="image/jpeg"/>
  <Override PartName="/ppt/media/image61.jpeg" ContentType="image/jpeg"/>
  <Override PartName="/ppt/media/image77.jpeg" ContentType="image/jpeg"/>
  <Override PartName="/ppt/media/image60.jpeg" ContentType="image/jpeg"/>
  <Override PartName="/ppt/media/image21.jpeg" ContentType="image/jpeg"/>
  <Override PartName="/ppt/media/image19.jpeg" ContentType="image/jpeg"/>
  <Override PartName="/ppt/media/image106.png" ContentType="image/png"/>
  <Override PartName="/ppt/media/image16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85.png" ContentType="image/png"/>
  <Override PartName="/ppt/media/image23.jpeg" ContentType="image/jpeg"/>
  <Override PartName="/ppt/media/image2.jpeg" ContentType="image/jpeg"/>
  <Override PartName="/ppt/media/image36.jpeg" ContentType="image/jpeg"/>
  <Override PartName="/ppt/media/image10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0.jpeg"/><Relationship Id="rId3" Type="http://schemas.openxmlformats.org/officeDocument/2006/relationships/image" Target="../media/image51.jpeg"/><Relationship Id="rId4" Type="http://schemas.openxmlformats.org/officeDocument/2006/relationships/image" Target="../media/image52.jpeg"/><Relationship Id="rId5" Type="http://schemas.openxmlformats.org/officeDocument/2006/relationships/image" Target="../media/image53.jpeg"/><Relationship Id="rId6" Type="http://schemas.openxmlformats.org/officeDocument/2006/relationships/image" Target="../media/image54.jpeg"/><Relationship Id="rId7" Type="http://schemas.openxmlformats.org/officeDocument/2006/relationships/image" Target="../media/image55.jpeg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image" Target="../media/image58.jpeg"/><Relationship Id="rId5" Type="http://schemas.openxmlformats.org/officeDocument/2006/relationships/image" Target="../media/image59.jpeg"/><Relationship Id="rId6" Type="http://schemas.openxmlformats.org/officeDocument/2006/relationships/image" Target="../media/image60.jpeg"/><Relationship Id="rId7" Type="http://schemas.openxmlformats.org/officeDocument/2006/relationships/image" Target="../media/image61.jpeg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62.jpeg"/><Relationship Id="rId3" Type="http://schemas.openxmlformats.org/officeDocument/2006/relationships/image" Target="../media/image63.jpeg"/><Relationship Id="rId4" Type="http://schemas.openxmlformats.org/officeDocument/2006/relationships/image" Target="../media/image64.jpeg"/><Relationship Id="rId5" Type="http://schemas.openxmlformats.org/officeDocument/2006/relationships/image" Target="../media/image65.jpeg"/><Relationship Id="rId6" Type="http://schemas.openxmlformats.org/officeDocument/2006/relationships/image" Target="../media/image66.jpeg"/><Relationship Id="rId7" Type="http://schemas.openxmlformats.org/officeDocument/2006/relationships/image" Target="../media/image67.jpeg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8.jpeg"/><Relationship Id="rId3" Type="http://schemas.openxmlformats.org/officeDocument/2006/relationships/image" Target="../media/image69.jpeg"/><Relationship Id="rId4" Type="http://schemas.openxmlformats.org/officeDocument/2006/relationships/image" Target="../media/image70.jpeg"/><Relationship Id="rId5" Type="http://schemas.openxmlformats.org/officeDocument/2006/relationships/image" Target="../media/image71.jpeg"/><Relationship Id="rId6" Type="http://schemas.openxmlformats.org/officeDocument/2006/relationships/image" Target="../media/image72.jpeg"/><Relationship Id="rId7" Type="http://schemas.openxmlformats.org/officeDocument/2006/relationships/image" Target="../media/image73.jpeg"/><Relationship Id="rId8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74.jpeg"/><Relationship Id="rId3" Type="http://schemas.openxmlformats.org/officeDocument/2006/relationships/image" Target="../media/image75.jpeg"/><Relationship Id="rId4" Type="http://schemas.openxmlformats.org/officeDocument/2006/relationships/image" Target="../media/image76.jpeg"/><Relationship Id="rId5" Type="http://schemas.openxmlformats.org/officeDocument/2006/relationships/image" Target="../media/image77.jpeg"/><Relationship Id="rId6" Type="http://schemas.openxmlformats.org/officeDocument/2006/relationships/image" Target="../media/image78.jpeg"/><Relationship Id="rId7" Type="http://schemas.openxmlformats.org/officeDocument/2006/relationships/image" Target="../media/image79.jpeg"/><Relationship Id="rId8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5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6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11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12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63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64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0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15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716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2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latin typeface="Lato"/>
                <a:hlinkClick r:id="rId16"/>
              </a:rPr>
              <a:t>icons8</a:t>
            </a:r>
            <a:endParaRPr b="0" lang="en-US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latin typeface="Arial"/>
              </a:rPr>
              <a:t>“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latin typeface="Arial"/>
              </a:rPr>
              <a:t>”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9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9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"/>
          <p:cNvSpPr txBox="1"/>
          <p:nvPr/>
        </p:nvSpPr>
        <p:spPr>
          <a:xfrm>
            <a:off x="1371600" y="4515120"/>
            <a:ext cx="5522400" cy="12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2800" spc="-1" strike="noStrike">
                <a:latin typeface="Noto Sans"/>
              </a:rPr>
              <a:t>Summary &amp; Pilot Study</a:t>
            </a:r>
            <a:endParaRPr b="0" lang="en-US" sz="2800" spc="-1" strike="noStrike">
              <a:latin typeface="Arial"/>
            </a:endParaRPr>
          </a:p>
          <a:p>
            <a:pPr algn="r">
              <a:buNone/>
            </a:pPr>
            <a:r>
              <a:rPr b="0" lang="en-US" sz="2000" spc="-1" strike="noStrike">
                <a:latin typeface="Noto Sans"/>
              </a:rPr>
              <a:t>Midterm Exam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latin typeface="Noto Sans"/>
              </a:rPr>
              <a:t>Hwang Jihyun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latin typeface="Noto Sans"/>
              </a:rPr>
              <a:t>02221081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"/>
          <p:cNvSpPr txBox="1"/>
          <p:nvPr/>
        </p:nvSpPr>
        <p:spPr>
          <a:xfrm>
            <a:off x="731520" y="6858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Install Git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91" name="" descr=""/>
          <p:cNvPicPr/>
          <p:nvPr/>
        </p:nvPicPr>
        <p:blipFill>
          <a:blip r:embed="rId1"/>
          <a:srcRect l="2478" t="613" r="18147" b="37266"/>
          <a:stretch/>
        </p:blipFill>
        <p:spPr>
          <a:xfrm>
            <a:off x="915120" y="2743560"/>
            <a:ext cx="8000280" cy="2285640"/>
          </a:xfrm>
          <a:prstGeom prst="rect">
            <a:avLst/>
          </a:prstGeom>
          <a:ln w="0">
            <a:noFill/>
          </a:ln>
        </p:spPr>
      </p:pic>
      <p:sp>
        <p:nvSpPr>
          <p:cNvPr id="792" name=""/>
          <p:cNvSpPr txBox="1"/>
          <p:nvPr/>
        </p:nvSpPr>
        <p:spPr>
          <a:xfrm>
            <a:off x="731520" y="22320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Git clone COVID-19 Vaccination data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93" name="" descr=""/>
          <p:cNvPicPr/>
          <p:nvPr/>
        </p:nvPicPr>
        <p:blipFill>
          <a:blip r:embed="rId2"/>
          <a:stretch/>
        </p:blipFill>
        <p:spPr>
          <a:xfrm>
            <a:off x="762480" y="1371600"/>
            <a:ext cx="4511880" cy="6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"/>
          <p:cNvSpPr txBox="1"/>
          <p:nvPr/>
        </p:nvSpPr>
        <p:spPr>
          <a:xfrm>
            <a:off x="731520" y="4572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Install MySQL &amp; Make Database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95" name="" descr=""/>
          <p:cNvPicPr/>
          <p:nvPr/>
        </p:nvPicPr>
        <p:blipFill>
          <a:blip r:embed="rId1"/>
          <a:stretch/>
        </p:blipFill>
        <p:spPr>
          <a:xfrm>
            <a:off x="685800" y="914400"/>
            <a:ext cx="7000560" cy="2619000"/>
          </a:xfrm>
          <a:prstGeom prst="rect">
            <a:avLst/>
          </a:prstGeom>
          <a:ln w="0">
            <a:noFill/>
          </a:ln>
        </p:spPr>
      </p:pic>
      <p:pic>
        <p:nvPicPr>
          <p:cNvPr id="796" name="" descr=""/>
          <p:cNvPicPr/>
          <p:nvPr/>
        </p:nvPicPr>
        <p:blipFill>
          <a:blip r:embed="rId2"/>
          <a:srcRect l="0" t="0" r="0" b="19602"/>
          <a:stretch/>
        </p:blipFill>
        <p:spPr>
          <a:xfrm>
            <a:off x="914400" y="3657600"/>
            <a:ext cx="247608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"/>
          <p:cNvSpPr txBox="1"/>
          <p:nvPr/>
        </p:nvSpPr>
        <p:spPr>
          <a:xfrm>
            <a:off x="731520" y="1505520"/>
            <a:ext cx="8641080" cy="186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latin typeface="Noto Sans"/>
              </a:rPr>
              <a:t>Supercomputer &amp; Metaverse</a:t>
            </a:r>
            <a:endParaRPr b="0" lang="en-US" sz="4000" spc="-1" strike="noStrike">
              <a:latin typeface="Arial"/>
            </a:endParaRPr>
          </a:p>
          <a:p>
            <a:r>
              <a:rPr b="0" lang="en-US" sz="3200" spc="-1" strike="noStrike">
                <a:latin typeface="Noto Sans"/>
              </a:rPr>
              <a:t>(Week 04)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1051560" y="2971800"/>
            <a:ext cx="809244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1. Pandas DataFrame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"/>
          <p:cNvSpPr txBox="1"/>
          <p:nvPr/>
        </p:nvSpPr>
        <p:spPr>
          <a:xfrm>
            <a:off x="731520" y="2286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Create DataFrame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1" name="" descr=""/>
          <p:cNvPicPr/>
          <p:nvPr/>
        </p:nvPicPr>
        <p:blipFill>
          <a:blip r:embed="rId1"/>
          <a:stretch/>
        </p:blipFill>
        <p:spPr>
          <a:xfrm>
            <a:off x="1371600" y="685800"/>
            <a:ext cx="5943600" cy="48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"/>
          <p:cNvSpPr txBox="1"/>
          <p:nvPr/>
        </p:nvSpPr>
        <p:spPr>
          <a:xfrm>
            <a:off x="731520" y="2286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Search from DataFrame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3" name="" descr=""/>
          <p:cNvPicPr/>
          <p:nvPr/>
        </p:nvPicPr>
        <p:blipFill>
          <a:blip r:embed="rId1"/>
          <a:stretch/>
        </p:blipFill>
        <p:spPr>
          <a:xfrm>
            <a:off x="1188720" y="685800"/>
            <a:ext cx="6355080" cy="46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"/>
          <p:cNvSpPr txBox="1"/>
          <p:nvPr/>
        </p:nvSpPr>
        <p:spPr>
          <a:xfrm>
            <a:off x="731520" y="4572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Add a new column &amp; row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5" name="" descr=""/>
          <p:cNvPicPr/>
          <p:nvPr/>
        </p:nvPicPr>
        <p:blipFill>
          <a:blip r:embed="rId1"/>
          <a:stretch/>
        </p:blipFill>
        <p:spPr>
          <a:xfrm>
            <a:off x="714600" y="1143000"/>
            <a:ext cx="8429400" cy="39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"/>
          <p:cNvSpPr txBox="1"/>
          <p:nvPr/>
        </p:nvSpPr>
        <p:spPr>
          <a:xfrm>
            <a:off x="914400" y="8604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Save DataFrame as csv format &amp;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Read csv as DataFrame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7" name="" descr=""/>
          <p:cNvPicPr/>
          <p:nvPr/>
        </p:nvPicPr>
        <p:blipFill>
          <a:blip r:embed="rId1"/>
          <a:stretch/>
        </p:blipFill>
        <p:spPr>
          <a:xfrm>
            <a:off x="1217520" y="1828800"/>
            <a:ext cx="724068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"/>
          <p:cNvSpPr txBox="1"/>
          <p:nvPr/>
        </p:nvSpPr>
        <p:spPr>
          <a:xfrm>
            <a:off x="960120" y="9144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Set index name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9" name="" descr=""/>
          <p:cNvPicPr/>
          <p:nvPr/>
        </p:nvPicPr>
        <p:blipFill>
          <a:blip r:embed="rId1"/>
          <a:srcRect l="1379" t="0" r="0" b="0"/>
          <a:stretch/>
        </p:blipFill>
        <p:spPr>
          <a:xfrm>
            <a:off x="1143000" y="1600200"/>
            <a:ext cx="73152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"/>
          <p:cNvSpPr txBox="1"/>
          <p:nvPr/>
        </p:nvSpPr>
        <p:spPr>
          <a:xfrm>
            <a:off x="731520" y="1505520"/>
            <a:ext cx="8641080" cy="186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latin typeface="Noto Sans"/>
              </a:rPr>
              <a:t>Stock Market data &amp; MySQL</a:t>
            </a:r>
            <a:endParaRPr b="0" lang="en-US" sz="4000" spc="-1" strike="noStrike">
              <a:latin typeface="Arial"/>
            </a:endParaRPr>
          </a:p>
          <a:p>
            <a:r>
              <a:rPr b="0" lang="en-US" sz="3200" spc="-1" strike="noStrike">
                <a:latin typeface="Noto Sans"/>
              </a:rPr>
              <a:t>(Week 05)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1051560" y="2971800"/>
            <a:ext cx="809244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1. About Stock Market data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2. Connecting MySQL @ Python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3. Make my own table in MySQL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"/>
          <p:cNvSpPr txBox="1"/>
          <p:nvPr/>
        </p:nvSpPr>
        <p:spPr>
          <a:xfrm>
            <a:off x="960120" y="9144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using Yahoo Finance @ python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4" name="" descr=""/>
          <p:cNvPicPr/>
          <p:nvPr/>
        </p:nvPicPr>
        <p:blipFill>
          <a:blip r:embed="rId1"/>
          <a:srcRect l="9877" t="0" r="0" b="0"/>
          <a:stretch/>
        </p:blipFill>
        <p:spPr>
          <a:xfrm>
            <a:off x="228600" y="1600200"/>
            <a:ext cx="6858000" cy="3142800"/>
          </a:xfrm>
          <a:prstGeom prst="rect">
            <a:avLst/>
          </a:prstGeom>
          <a:ln w="0">
            <a:noFill/>
          </a:ln>
        </p:spPr>
      </p:pic>
      <p:pic>
        <p:nvPicPr>
          <p:cNvPr id="815" name="" descr=""/>
          <p:cNvPicPr/>
          <p:nvPr/>
        </p:nvPicPr>
        <p:blipFill>
          <a:blip r:embed="rId2"/>
          <a:stretch/>
        </p:blipFill>
        <p:spPr>
          <a:xfrm>
            <a:off x="6400800" y="1828800"/>
            <a:ext cx="3533400" cy="2707560"/>
          </a:xfrm>
          <a:prstGeom prst="rect">
            <a:avLst/>
          </a:prstGeom>
          <a:ln w="0">
            <a:noFill/>
          </a:ln>
        </p:spPr>
      </p:pic>
      <p:pic>
        <p:nvPicPr>
          <p:cNvPr id="816" name="" descr=""/>
          <p:cNvPicPr/>
          <p:nvPr/>
        </p:nvPicPr>
        <p:blipFill>
          <a:blip r:embed="rId3"/>
          <a:stretch/>
        </p:blipFill>
        <p:spPr>
          <a:xfrm>
            <a:off x="228600" y="4982040"/>
            <a:ext cx="5562360" cy="5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"/>
          <p:cNvSpPr txBox="1"/>
          <p:nvPr/>
        </p:nvSpPr>
        <p:spPr>
          <a:xfrm>
            <a:off x="731520" y="1505520"/>
            <a:ext cx="7498080" cy="186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latin typeface="Noto Sans"/>
              </a:rPr>
              <a:t>Understanding Big Data</a:t>
            </a:r>
            <a:endParaRPr b="0" lang="en-US" sz="4000" spc="-1" strike="noStrike">
              <a:latin typeface="Arial"/>
            </a:endParaRPr>
          </a:p>
          <a:p>
            <a:r>
              <a:rPr b="0" lang="en-US" sz="3200" spc="-1" strike="noStrike">
                <a:latin typeface="Noto Sans"/>
              </a:rPr>
              <a:t>(Week 02)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1051560" y="2971800"/>
            <a:ext cx="8092440" cy="433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1. About Compiler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"/>
          <p:cNvSpPr txBox="1"/>
          <p:nvPr/>
        </p:nvSpPr>
        <p:spPr>
          <a:xfrm>
            <a:off x="731520" y="4572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Download the KOSPI List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8" name="" descr=""/>
          <p:cNvPicPr/>
          <p:nvPr/>
        </p:nvPicPr>
        <p:blipFill>
          <a:blip r:embed="rId1"/>
          <a:stretch/>
        </p:blipFill>
        <p:spPr>
          <a:xfrm>
            <a:off x="1061640" y="914400"/>
            <a:ext cx="7625160" cy="454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 txBox="1"/>
          <p:nvPr/>
        </p:nvSpPr>
        <p:spPr>
          <a:xfrm>
            <a:off x="685800" y="4572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Connect to MySQL in Python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20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7523280" cy="1371600"/>
          </a:xfrm>
          <a:prstGeom prst="rect">
            <a:avLst/>
          </a:prstGeom>
          <a:ln w="0">
            <a:noFill/>
          </a:ln>
        </p:spPr>
      </p:pic>
      <p:pic>
        <p:nvPicPr>
          <p:cNvPr id="821" name="" descr=""/>
          <p:cNvPicPr/>
          <p:nvPr/>
        </p:nvPicPr>
        <p:blipFill>
          <a:blip r:embed="rId2"/>
          <a:stretch/>
        </p:blipFill>
        <p:spPr>
          <a:xfrm>
            <a:off x="228600" y="3391200"/>
            <a:ext cx="9591480" cy="1409400"/>
          </a:xfrm>
          <a:prstGeom prst="rect">
            <a:avLst/>
          </a:prstGeom>
          <a:ln w="0">
            <a:noFill/>
          </a:ln>
        </p:spPr>
      </p:pic>
      <p:sp>
        <p:nvSpPr>
          <p:cNvPr id="822" name=""/>
          <p:cNvSpPr/>
          <p:nvPr/>
        </p:nvSpPr>
        <p:spPr>
          <a:xfrm>
            <a:off x="6028200" y="3657600"/>
            <a:ext cx="4572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"/>
          <p:cNvSpPr txBox="1"/>
          <p:nvPr/>
        </p:nvSpPr>
        <p:spPr>
          <a:xfrm>
            <a:off x="731520" y="9144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Create Connection &amp; MySQL Table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24" name="" descr=""/>
          <p:cNvPicPr/>
          <p:nvPr/>
        </p:nvPicPr>
        <p:blipFill>
          <a:blip r:embed="rId1"/>
          <a:srcRect l="651" t="0" r="0" b="61902"/>
          <a:stretch/>
        </p:blipFill>
        <p:spPr>
          <a:xfrm>
            <a:off x="877320" y="1888200"/>
            <a:ext cx="8254080" cy="1828440"/>
          </a:xfrm>
          <a:prstGeom prst="rect">
            <a:avLst/>
          </a:prstGeom>
          <a:ln w="0">
            <a:noFill/>
          </a:ln>
        </p:spPr>
      </p:pic>
      <p:pic>
        <p:nvPicPr>
          <p:cNvPr id="825" name="" descr=""/>
          <p:cNvPicPr/>
          <p:nvPr/>
        </p:nvPicPr>
        <p:blipFill>
          <a:blip r:embed="rId2"/>
          <a:srcRect l="651" t="31806" r="0" b="61902"/>
          <a:stretch/>
        </p:blipFill>
        <p:spPr>
          <a:xfrm>
            <a:off x="877320" y="3681000"/>
            <a:ext cx="8254080" cy="300600"/>
          </a:xfrm>
          <a:prstGeom prst="rect">
            <a:avLst/>
          </a:prstGeom>
          <a:ln w="0">
            <a:noFill/>
          </a:ln>
        </p:spPr>
      </p:pic>
      <p:pic>
        <p:nvPicPr>
          <p:cNvPr id="826" name="" descr=""/>
          <p:cNvPicPr/>
          <p:nvPr/>
        </p:nvPicPr>
        <p:blipFill>
          <a:blip r:embed="rId3"/>
          <a:srcRect l="11651" t="90448" r="61260" b="747"/>
          <a:stretch/>
        </p:blipFill>
        <p:spPr>
          <a:xfrm>
            <a:off x="1166760" y="3524400"/>
            <a:ext cx="2249280" cy="420840"/>
          </a:xfrm>
          <a:prstGeom prst="rect">
            <a:avLst/>
          </a:prstGeom>
          <a:ln w="0">
            <a:noFill/>
          </a:ln>
        </p:spPr>
      </p:pic>
      <p:pic>
        <p:nvPicPr>
          <p:cNvPr id="827" name="" descr=""/>
          <p:cNvPicPr/>
          <p:nvPr/>
        </p:nvPicPr>
        <p:blipFill>
          <a:blip r:embed="rId4"/>
          <a:srcRect l="69432" t="19038" r="11301" b="76186"/>
          <a:stretch/>
        </p:blipFill>
        <p:spPr>
          <a:xfrm>
            <a:off x="3681000" y="3716640"/>
            <a:ext cx="2057400" cy="227880"/>
          </a:xfrm>
          <a:prstGeom prst="rect">
            <a:avLst/>
          </a:prstGeom>
          <a:ln w="0">
            <a:noFill/>
          </a:ln>
        </p:spPr>
      </p:pic>
      <p:pic>
        <p:nvPicPr>
          <p:cNvPr id="828" name="" descr=""/>
          <p:cNvPicPr/>
          <p:nvPr/>
        </p:nvPicPr>
        <p:blipFill>
          <a:blip r:embed="rId5"/>
          <a:srcRect l="69432" t="19038" r="11301" b="76186"/>
          <a:stretch/>
        </p:blipFill>
        <p:spPr>
          <a:xfrm>
            <a:off x="3416400" y="3681000"/>
            <a:ext cx="2358360" cy="227880"/>
          </a:xfrm>
          <a:prstGeom prst="rect">
            <a:avLst/>
          </a:prstGeom>
          <a:ln w="0">
            <a:noFill/>
          </a:ln>
        </p:spPr>
      </p:pic>
      <p:pic>
        <p:nvPicPr>
          <p:cNvPr id="829" name="" descr=""/>
          <p:cNvPicPr/>
          <p:nvPr/>
        </p:nvPicPr>
        <p:blipFill>
          <a:blip r:embed="rId6"/>
          <a:srcRect l="69432" t="19038" r="11301" b="76186"/>
          <a:stretch/>
        </p:blipFill>
        <p:spPr>
          <a:xfrm>
            <a:off x="1313640" y="3947400"/>
            <a:ext cx="2358360" cy="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"/>
          <p:cNvSpPr txBox="1"/>
          <p:nvPr/>
        </p:nvSpPr>
        <p:spPr>
          <a:xfrm>
            <a:off x="731520" y="1505520"/>
            <a:ext cx="8641080" cy="186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latin typeface="Noto Sans"/>
              </a:rPr>
              <a:t>COVID-19 &amp; </a:t>
            </a:r>
            <a:endParaRPr b="0" lang="en-US" sz="4000" spc="-1" strike="noStrike">
              <a:latin typeface="Arial"/>
            </a:endParaRPr>
          </a:p>
          <a:p>
            <a:r>
              <a:rPr b="1" lang="en-US" sz="4000" spc="-1" strike="noStrike">
                <a:latin typeface="Noto Sans"/>
              </a:rPr>
              <a:t>Government response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1051560" y="2971800"/>
            <a:ext cx="809244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1. Pandas DataFrame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2. Extract target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"/>
          <p:cNvSpPr txBox="1"/>
          <p:nvPr/>
        </p:nvSpPr>
        <p:spPr>
          <a:xfrm>
            <a:off x="685800" y="4572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Download Data sets of OxCGRT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34" name="" descr=""/>
          <p:cNvPicPr/>
          <p:nvPr/>
        </p:nvPicPr>
        <p:blipFill>
          <a:blip r:embed="rId1"/>
          <a:srcRect l="0" t="10750" r="4751" b="30102"/>
          <a:stretch/>
        </p:blipFill>
        <p:spPr>
          <a:xfrm>
            <a:off x="228600" y="914760"/>
            <a:ext cx="9600480" cy="2514240"/>
          </a:xfrm>
          <a:prstGeom prst="rect">
            <a:avLst/>
          </a:prstGeom>
          <a:ln w="0">
            <a:noFill/>
          </a:ln>
        </p:spPr>
      </p:pic>
      <p:pic>
        <p:nvPicPr>
          <p:cNvPr id="835" name="" descr=""/>
          <p:cNvPicPr/>
          <p:nvPr/>
        </p:nvPicPr>
        <p:blipFill>
          <a:blip r:embed="rId2"/>
          <a:srcRect l="4638" t="0" r="0" b="27526"/>
          <a:stretch/>
        </p:blipFill>
        <p:spPr>
          <a:xfrm>
            <a:off x="229320" y="3429000"/>
            <a:ext cx="960048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"/>
          <p:cNvSpPr txBox="1"/>
          <p:nvPr/>
        </p:nvSpPr>
        <p:spPr>
          <a:xfrm>
            <a:off x="685800" y="457200"/>
            <a:ext cx="777240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Noto Sans"/>
              </a:rPr>
              <a:t>Perform a simple correlation analysis : Failed… :(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37" name="" descr=""/>
          <p:cNvPicPr/>
          <p:nvPr/>
        </p:nvPicPr>
        <p:blipFill>
          <a:blip r:embed="rId1"/>
          <a:stretch/>
        </p:blipFill>
        <p:spPr>
          <a:xfrm>
            <a:off x="457200" y="953280"/>
            <a:ext cx="7543800" cy="1789920"/>
          </a:xfrm>
          <a:prstGeom prst="rect">
            <a:avLst/>
          </a:prstGeom>
          <a:ln w="0">
            <a:noFill/>
          </a:ln>
        </p:spPr>
      </p:pic>
      <p:pic>
        <p:nvPicPr>
          <p:cNvPr id="838" name="" descr=""/>
          <p:cNvPicPr/>
          <p:nvPr/>
        </p:nvPicPr>
        <p:blipFill>
          <a:blip r:embed="rId2"/>
          <a:stretch/>
        </p:blipFill>
        <p:spPr>
          <a:xfrm>
            <a:off x="257400" y="3657600"/>
            <a:ext cx="6600600" cy="1790280"/>
          </a:xfrm>
          <a:prstGeom prst="rect">
            <a:avLst/>
          </a:prstGeom>
          <a:ln w="0">
            <a:noFill/>
          </a:ln>
        </p:spPr>
      </p:pic>
      <p:pic>
        <p:nvPicPr>
          <p:cNvPr id="839" name="" descr=""/>
          <p:cNvPicPr/>
          <p:nvPr/>
        </p:nvPicPr>
        <p:blipFill>
          <a:blip r:embed="rId3"/>
          <a:stretch/>
        </p:blipFill>
        <p:spPr>
          <a:xfrm>
            <a:off x="1163160" y="2743200"/>
            <a:ext cx="8916840" cy="1143000"/>
          </a:xfrm>
          <a:prstGeom prst="rect">
            <a:avLst/>
          </a:prstGeom>
          <a:ln w="0">
            <a:noFill/>
          </a:ln>
        </p:spPr>
      </p:pic>
      <p:sp>
        <p:nvSpPr>
          <p:cNvPr id="840" name=""/>
          <p:cNvSpPr/>
          <p:nvPr/>
        </p:nvSpPr>
        <p:spPr>
          <a:xfrm>
            <a:off x="5029200" y="1143000"/>
            <a:ext cx="4572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Shape 3"/>
          <p:cNvSpPr/>
          <p:nvPr/>
        </p:nvSpPr>
        <p:spPr>
          <a:xfrm>
            <a:off x="1371600" y="1205280"/>
            <a:ext cx="63550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latin typeface="Noto Sans"/>
              </a:rPr>
              <a:t>A rough plan of the pilot study</a:t>
            </a:r>
            <a:endParaRPr b="1" lang="en-US" sz="2800" spc="-1" strike="noStrike">
              <a:latin typeface="Noto Sans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914400" y="2395800"/>
            <a:ext cx="8092440" cy="19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1. Study how to learn more about tasks that you couldn't complete before and use them in a variety of ways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2. Analysis of changes in the global exchange rate after COVID-19 and future prospects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Noto Sans"/>
              </a:rPr>
              <a:t>3. Comparison of COVID-19 and Flu Trends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Shape 1"/>
          <p:cNvSpPr/>
          <p:nvPr/>
        </p:nvSpPr>
        <p:spPr>
          <a:xfrm>
            <a:off x="1143000" y="2514600"/>
            <a:ext cx="63550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latin typeface="Noto Sans"/>
              </a:rPr>
              <a:t>Thank You</a:t>
            </a:r>
            <a:endParaRPr b="1" lang="en-US" sz="4200" spc="-1" strike="noStrike">
              <a:latin typeface="Noto Sans"/>
            </a:endParaRPr>
          </a:p>
        </p:txBody>
      </p:sp>
      <p:pic>
        <p:nvPicPr>
          <p:cNvPr id="844" name="" descr=""/>
          <p:cNvPicPr/>
          <p:nvPr/>
        </p:nvPicPr>
        <p:blipFill>
          <a:blip r:embed="rId1"/>
          <a:stretch/>
        </p:blipFill>
        <p:spPr>
          <a:xfrm>
            <a:off x="4800600" y="4810320"/>
            <a:ext cx="2286000" cy="6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"/>
          <p:cNvSpPr txBox="1"/>
          <p:nvPr/>
        </p:nvSpPr>
        <p:spPr>
          <a:xfrm>
            <a:off x="731520" y="397800"/>
            <a:ext cx="56692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Install Python3 program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731520" y="2219400"/>
            <a:ext cx="56692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Run Python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73" name="" descr=""/>
          <p:cNvPicPr/>
          <p:nvPr/>
        </p:nvPicPr>
        <p:blipFill>
          <a:blip r:embed="rId1"/>
          <a:stretch/>
        </p:blipFill>
        <p:spPr>
          <a:xfrm>
            <a:off x="914400" y="2743200"/>
            <a:ext cx="6858000" cy="2138040"/>
          </a:xfrm>
          <a:prstGeom prst="rect">
            <a:avLst/>
          </a:prstGeom>
          <a:ln w="0">
            <a:noFill/>
          </a:ln>
        </p:spPr>
      </p:pic>
      <p:pic>
        <p:nvPicPr>
          <p:cNvPr id="774" name="" descr=""/>
          <p:cNvPicPr/>
          <p:nvPr/>
        </p:nvPicPr>
        <p:blipFill>
          <a:blip r:embed="rId2"/>
          <a:stretch/>
        </p:blipFill>
        <p:spPr>
          <a:xfrm>
            <a:off x="914400" y="1137600"/>
            <a:ext cx="5413320" cy="6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"/>
          <p:cNvSpPr txBox="1"/>
          <p:nvPr/>
        </p:nvSpPr>
        <p:spPr>
          <a:xfrm>
            <a:off x="542520" y="457200"/>
            <a:ext cx="56692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Install Jupyter Lab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76" name="" descr=""/>
          <p:cNvPicPr/>
          <p:nvPr/>
        </p:nvPicPr>
        <p:blipFill>
          <a:blip r:embed="rId1"/>
          <a:stretch/>
        </p:blipFill>
        <p:spPr>
          <a:xfrm>
            <a:off x="752760" y="3020400"/>
            <a:ext cx="6791040" cy="2057040"/>
          </a:xfrm>
          <a:prstGeom prst="rect">
            <a:avLst/>
          </a:prstGeom>
          <a:ln w="0">
            <a:noFill/>
          </a:ln>
        </p:spPr>
      </p:pic>
      <p:sp>
        <p:nvSpPr>
          <p:cNvPr id="777" name=""/>
          <p:cNvSpPr txBox="1"/>
          <p:nvPr/>
        </p:nvSpPr>
        <p:spPr>
          <a:xfrm>
            <a:off x="502920" y="2280600"/>
            <a:ext cx="56692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Run Jupyter Notebook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78" name="" descr=""/>
          <p:cNvPicPr/>
          <p:nvPr/>
        </p:nvPicPr>
        <p:blipFill>
          <a:blip r:embed="rId2"/>
          <a:stretch/>
        </p:blipFill>
        <p:spPr>
          <a:xfrm>
            <a:off x="685800" y="1197000"/>
            <a:ext cx="6400800" cy="79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"/>
          <p:cNvSpPr txBox="1"/>
          <p:nvPr/>
        </p:nvSpPr>
        <p:spPr>
          <a:xfrm>
            <a:off x="731520" y="1505520"/>
            <a:ext cx="8183880" cy="245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>
                <a:latin typeface="Noto Sans"/>
              </a:rPr>
              <a:t>Make my First Python code</a:t>
            </a:r>
            <a:endParaRPr b="0" lang="en-US" sz="4000" spc="-1" strike="noStrike">
              <a:latin typeface="Arial"/>
            </a:endParaRPr>
          </a:p>
          <a:p>
            <a:r>
              <a:rPr b="0" lang="en-US" sz="3200" spc="-1" strike="noStrike">
                <a:latin typeface="Noto Sans"/>
              </a:rPr>
              <a:t>(Week 03)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1051560" y="2971800"/>
            <a:ext cx="8092440" cy="205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Noto Sans"/>
              </a:rPr>
              <a:t>1. ABC of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Noto Sans"/>
              </a:rPr>
              <a:t>2. How to crawl from COVID-19 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Noto Sans"/>
              </a:rPr>
              <a:t>3. Database management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"/>
          <p:cNvSpPr txBox="1"/>
          <p:nvPr/>
        </p:nvSpPr>
        <p:spPr>
          <a:xfrm>
            <a:off x="731520" y="685800"/>
            <a:ext cx="635508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Noto Sans"/>
              </a:rPr>
              <a:t>Grammars </a:t>
            </a:r>
            <a:endParaRPr b="0" lang="en-US" sz="2400" spc="-1" strike="noStrike">
              <a:latin typeface="Arial"/>
            </a:endParaRPr>
          </a:p>
          <a:p>
            <a:r>
              <a:rPr b="1" lang="en-US" sz="2200" spc="-1" strike="noStrike">
                <a:latin typeface="Noto Sans"/>
              </a:rPr>
              <a:t>1. input() &amp; print()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83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750168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"/>
          <p:cNvSpPr txBox="1"/>
          <p:nvPr/>
        </p:nvSpPr>
        <p:spPr>
          <a:xfrm>
            <a:off x="731520" y="685800"/>
            <a:ext cx="635508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Noto Sans"/>
              </a:rPr>
              <a:t>Grammars </a:t>
            </a:r>
            <a:endParaRPr b="0" lang="en-US" sz="2400" spc="-1" strike="noStrike">
              <a:latin typeface="Arial"/>
            </a:endParaRPr>
          </a:p>
          <a:p>
            <a:r>
              <a:rPr b="1" lang="en-US" sz="2200" spc="-1" strike="noStrike">
                <a:latin typeface="Noto Sans"/>
              </a:rPr>
              <a:t>2. if ~ else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85" name="" descr=""/>
          <p:cNvPicPr/>
          <p:nvPr/>
        </p:nvPicPr>
        <p:blipFill>
          <a:blip r:embed="rId1"/>
          <a:srcRect l="0" t="41575" r="0" b="0"/>
          <a:stretch/>
        </p:blipFill>
        <p:spPr>
          <a:xfrm>
            <a:off x="653400" y="1828800"/>
            <a:ext cx="87192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"/>
          <p:cNvSpPr txBox="1"/>
          <p:nvPr/>
        </p:nvSpPr>
        <p:spPr>
          <a:xfrm>
            <a:off x="731520" y="685800"/>
            <a:ext cx="635508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Noto Sans"/>
              </a:rPr>
              <a:t>Grammars </a:t>
            </a:r>
            <a:endParaRPr b="0" lang="en-US" sz="2400" spc="-1" strike="noStrike">
              <a:latin typeface="Arial"/>
            </a:endParaRPr>
          </a:p>
          <a:p>
            <a:r>
              <a:rPr b="1" lang="en-US" sz="2200" spc="-1" strike="noStrike">
                <a:latin typeface="Noto Sans"/>
              </a:rPr>
              <a:t>3. open() &amp; for ~ in ~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87" name="" descr=""/>
          <p:cNvPicPr/>
          <p:nvPr/>
        </p:nvPicPr>
        <p:blipFill>
          <a:blip r:embed="rId1"/>
          <a:stretch/>
        </p:blipFill>
        <p:spPr>
          <a:xfrm>
            <a:off x="697320" y="1828800"/>
            <a:ext cx="8218080" cy="27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"/>
          <p:cNvSpPr txBox="1"/>
          <p:nvPr/>
        </p:nvSpPr>
        <p:spPr>
          <a:xfrm>
            <a:off x="731520" y="685800"/>
            <a:ext cx="635508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Noto Sans"/>
              </a:rPr>
              <a:t>Sample Script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9" name="" descr=""/>
          <p:cNvPicPr/>
          <p:nvPr/>
        </p:nvPicPr>
        <p:blipFill>
          <a:blip r:embed="rId1"/>
          <a:stretch/>
        </p:blipFill>
        <p:spPr>
          <a:xfrm>
            <a:off x="253080" y="1828800"/>
            <a:ext cx="9576720" cy="24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2022-10-31T10:44:30Z</dcterms:created>
  <dc:creator/>
  <dc:description/>
  <dc:language>en-US</dc:language>
  <cp:lastModifiedBy/>
  <dcterms:modified xsi:type="dcterms:W3CDTF">2022-10-31T19:25:07Z</dcterms:modified>
  <cp:revision>7</cp:revision>
  <dc:subject/>
  <dc:title>Grey Elegant</dc:title>
</cp:coreProperties>
</file>