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9" r:id="rId2"/>
    <p:sldMasterId id="2147483681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liao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C4F"/>
    <a:srgbClr val="00FF00"/>
    <a:srgbClr val="E22B00"/>
    <a:srgbClr val="F62F00"/>
    <a:srgbClr val="CC27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8887" autoAdjust="0"/>
  </p:normalViewPr>
  <p:slideViewPr>
    <p:cSldViewPr>
      <p:cViewPr>
        <p:scale>
          <a:sx n="100" d="100"/>
          <a:sy n="100" d="100"/>
        </p:scale>
        <p:origin x="-30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A0232-3DEA-4360-AA81-910FC5652CDF}" type="datetimeFigureOut">
              <a:rPr lang="zh-CN" altLang="en-US" smtClean="0"/>
              <a:pPr/>
              <a:t>2014/12/24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6B7EF-6C24-4438-A9FF-81315829E6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9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47E17-B86D-4BBE-A1E0-2DA4EDF3562C}" type="datetimeFigureOut">
              <a:rPr lang="zh-CN" altLang="en-US" smtClean="0"/>
              <a:pPr/>
              <a:t>2014/12/24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E2CD4-ADC9-480F-BE90-AB748E1D12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1200" dirty="0" smtClean="0">
              <a:solidFill>
                <a:schemeClr val="tx1"/>
              </a:solidFill>
              <a:latin typeface="+mn-lt"/>
              <a:ea typeface="黑体" pitchFamily="49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200" b="0" i="0" u="none" strike="noStrike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E2CD4-ADC9-480F-BE90-AB748E1D12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E2CD4-ADC9-480F-BE90-AB748E1D12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42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8E3B45-085C-4369-BA57-EAF23707E456}" type="datetimeFigureOut">
              <a:rPr lang="zh-CN" altLang="en-US" smtClean="0"/>
              <a:pPr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B00A21-0D5E-40BE-A2B5-6C9D3A4F4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1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ppt封面2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8" r:id="rId3"/>
    <p:sldLayoutId id="2147483689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ppt内页-02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97" r:id="rId3"/>
    <p:sldLayoutId id="2147483698" r:id="rId4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PPT封底-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0"/>
            <a:ext cx="9217026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2049"/>
              </p:ext>
            </p:extLst>
          </p:nvPr>
        </p:nvGraphicFramePr>
        <p:xfrm>
          <a:off x="71406" y="785794"/>
          <a:ext cx="8978788" cy="3939354"/>
        </p:xfrm>
        <a:graphic>
          <a:graphicData uri="http://schemas.openxmlformats.org/drawingml/2006/table">
            <a:tbl>
              <a:tblPr/>
              <a:tblGrid>
                <a:gridCol w="1687671"/>
                <a:gridCol w="56435"/>
                <a:gridCol w="520700"/>
                <a:gridCol w="475940"/>
                <a:gridCol w="522014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298298"/>
              </a:tblGrid>
              <a:tr h="3097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项目状态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项目经理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dirty="0" smtClean="0">
                          <a:solidFill>
                            <a:srgbClr val="FF6600"/>
                          </a:solidFill>
                          <a:latin typeface="Tahoma"/>
                        </a:rPr>
                        <a:t>Y2013</a:t>
                      </a:r>
                      <a:endParaRPr lang="en-US" sz="1000" b="1" i="0" u="none" strike="noStrike" dirty="0">
                        <a:solidFill>
                          <a:srgbClr val="FF6600"/>
                        </a:solidFill>
                        <a:latin typeface="Tahom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6600"/>
                          </a:solidFill>
                          <a:latin typeface="Tahoma"/>
                        </a:rPr>
                        <a:t>Y2014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dirty="0" smtClean="0">
                          <a:solidFill>
                            <a:srgbClr val="FF6600"/>
                          </a:solidFill>
                          <a:latin typeface="Tahoma"/>
                        </a:rPr>
                        <a:t>Y2015</a:t>
                      </a:r>
                      <a:endParaRPr lang="en-US" sz="1000" b="1" i="0" u="none" strike="noStrike" dirty="0">
                        <a:solidFill>
                          <a:srgbClr val="FF6600"/>
                        </a:solidFill>
                        <a:latin typeface="Tahom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9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1.APP4.x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已关闭</a:t>
                      </a:r>
                      <a:endParaRPr lang="zh-CN" altLang="en-US" sz="900" b="0" i="0" u="none" strike="noStrike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   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移动全服务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APP5.0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已启动</a:t>
                      </a:r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吴洪权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自助服务推进项目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已启动</a:t>
                      </a:r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宋康龙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zh-CN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智能电视技术论证和试运行*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已启动</a:t>
                      </a:r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  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人拉人会员发展活动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已关闭</a:t>
                      </a:r>
                      <a:endParaRPr lang="zh-CN" altLang="en-US" sz="900" b="0" i="0" u="none" strike="noStrike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杨  娅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棱镜系统（实时业务事件分发）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已移 交</a:t>
                      </a:r>
                      <a:endParaRPr lang="zh-CN" altLang="en-US" sz="900" b="0" i="0" u="none" strike="noStrike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陆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27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积分商城新版*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待 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陈亚锋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大促销二期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已启动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陈亚峰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世界杯积分竞猜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陈亚峰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 H-Booking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已启动</a:t>
                      </a:r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邵远骏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支付网关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已启动</a:t>
                      </a:r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陈亚锋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流程图: 合并 10"/>
          <p:cNvSpPr/>
          <p:nvPr/>
        </p:nvSpPr>
        <p:spPr bwMode="auto">
          <a:xfrm>
            <a:off x="6949404" y="1785926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2" name="流程图: 合并 11"/>
          <p:cNvSpPr/>
          <p:nvPr/>
        </p:nvSpPr>
        <p:spPr bwMode="auto">
          <a:xfrm>
            <a:off x="8172400" y="1785926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171335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2014/08/04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838" y="171335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2014/12/01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6948264" y="1903413"/>
            <a:ext cx="1440160" cy="25389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4929190" y="2214554"/>
            <a:ext cx="3819274" cy="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流程图: 合并 18"/>
          <p:cNvSpPr/>
          <p:nvPr/>
        </p:nvSpPr>
        <p:spPr bwMode="auto">
          <a:xfrm>
            <a:off x="4857752" y="2071678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0" name="流程图: 合并 19"/>
          <p:cNvSpPr/>
          <p:nvPr/>
        </p:nvSpPr>
        <p:spPr bwMode="auto">
          <a:xfrm>
            <a:off x="6858016" y="2071678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5074" y="199911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2014/7/30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9190" y="199911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2014/1/1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6314" y="2219926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2014/2/28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34" name="流程图: 合并 33"/>
          <p:cNvSpPr/>
          <p:nvPr/>
        </p:nvSpPr>
        <p:spPr bwMode="auto">
          <a:xfrm>
            <a:off x="8072462" y="2293412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43900" y="2284862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2014/11/30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36" name="流程图: 合并 35"/>
          <p:cNvSpPr/>
          <p:nvPr/>
        </p:nvSpPr>
        <p:spPr bwMode="auto">
          <a:xfrm>
            <a:off x="6877396" y="2311540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</a:t>
            </a: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0192" y="2235552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2014/8/15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 flipV="1">
            <a:off x="5429256" y="2435370"/>
            <a:ext cx="2743144" cy="17916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流程图: 合并 39"/>
          <p:cNvSpPr/>
          <p:nvPr/>
        </p:nvSpPr>
        <p:spPr bwMode="auto">
          <a:xfrm>
            <a:off x="6156176" y="2597292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4128" y="2523584"/>
            <a:ext cx="498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宋体" pitchFamily="2" charset="-122"/>
              </a:rPr>
              <a:t>2014/5</a:t>
            </a:r>
            <a:endParaRPr lang="zh-CN" altLang="en-US" sz="800" b="1" dirty="0">
              <a:latin typeface="+mj-lt"/>
              <a:ea typeface="宋体" pitchFamily="2" charset="-122"/>
            </a:endParaRPr>
          </a:p>
        </p:txBody>
      </p:sp>
      <p:sp>
        <p:nvSpPr>
          <p:cNvPr id="42" name="流程图: 合并 41"/>
          <p:cNvSpPr/>
          <p:nvPr/>
        </p:nvSpPr>
        <p:spPr bwMode="auto">
          <a:xfrm>
            <a:off x="6661372" y="2597292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0582" y="2525854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宋体" pitchFamily="2" charset="-122"/>
              </a:rPr>
              <a:t>2014/8</a:t>
            </a:r>
            <a:endParaRPr lang="zh-CN" altLang="en-US" sz="800" b="1" dirty="0">
              <a:latin typeface="+mj-lt"/>
              <a:ea typeface="宋体" pitchFamily="2" charset="-122"/>
            </a:endParaRPr>
          </a:p>
        </p:txBody>
      </p:sp>
      <p:sp>
        <p:nvSpPr>
          <p:cNvPr id="44" name="流程图: 合并 43"/>
          <p:cNvSpPr/>
          <p:nvPr/>
        </p:nvSpPr>
        <p:spPr bwMode="auto">
          <a:xfrm>
            <a:off x="6949404" y="2596162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9908" y="2452156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宋体" pitchFamily="2" charset="-122"/>
              </a:rPr>
              <a:t>2014/7/23</a:t>
            </a:r>
            <a:endParaRPr lang="zh-CN" altLang="en-US" sz="800" b="1" dirty="0">
              <a:latin typeface="+mj-lt"/>
              <a:ea typeface="宋体" pitchFamily="2" charset="-122"/>
            </a:endParaRPr>
          </a:p>
        </p:txBody>
      </p:sp>
      <p:cxnSp>
        <p:nvCxnSpPr>
          <p:cNvPr id="46" name="直接连接符 45"/>
          <p:cNvCxnSpPr>
            <a:stCxn id="40" idx="2"/>
          </p:cNvCxnSpPr>
          <p:nvPr/>
        </p:nvCxnSpPr>
        <p:spPr bwMode="auto">
          <a:xfrm>
            <a:off x="6227614" y="2740168"/>
            <a:ext cx="787528" cy="458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标题 2"/>
          <p:cNvSpPr txBox="1">
            <a:spLocks/>
          </p:cNvSpPr>
          <p:nvPr/>
        </p:nvSpPr>
        <p:spPr>
          <a:xfrm>
            <a:off x="1691680" y="188640"/>
            <a:ext cx="5845175" cy="50006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无线研发团队</a:t>
            </a:r>
          </a:p>
        </p:txBody>
      </p:sp>
      <p:grpSp>
        <p:nvGrpSpPr>
          <p:cNvPr id="2" name="组合 83"/>
          <p:cNvGrpSpPr/>
          <p:nvPr/>
        </p:nvGrpSpPr>
        <p:grpSpPr>
          <a:xfrm>
            <a:off x="7858148" y="-24"/>
            <a:ext cx="1143008" cy="857256"/>
            <a:chOff x="7358082" y="214290"/>
            <a:chExt cx="1143008" cy="857256"/>
          </a:xfrm>
        </p:grpSpPr>
        <p:sp>
          <p:nvSpPr>
            <p:cNvPr id="49" name="TextBox 48"/>
            <p:cNvSpPr txBox="1"/>
            <p:nvPr/>
          </p:nvSpPr>
          <p:spPr>
            <a:xfrm>
              <a:off x="7572396" y="214290"/>
              <a:ext cx="928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项目启动</a:t>
              </a:r>
              <a:endParaRPr lang="zh-CN" altLang="en-US" sz="1100" dirty="0"/>
            </a:p>
          </p:txBody>
        </p:sp>
        <p:grpSp>
          <p:nvGrpSpPr>
            <p:cNvPr id="4" name="组合 82"/>
            <p:cNvGrpSpPr/>
            <p:nvPr/>
          </p:nvGrpSpPr>
          <p:grpSpPr>
            <a:xfrm>
              <a:off x="7358082" y="285728"/>
              <a:ext cx="1143008" cy="785818"/>
              <a:chOff x="7358082" y="285728"/>
              <a:chExt cx="1143008" cy="785818"/>
            </a:xfrm>
          </p:grpSpPr>
          <p:sp>
            <p:nvSpPr>
              <p:cNvPr id="51" name="流程图: 合并 50"/>
              <p:cNvSpPr/>
              <p:nvPr/>
            </p:nvSpPr>
            <p:spPr bwMode="auto">
              <a:xfrm>
                <a:off x="7358082" y="285728"/>
                <a:ext cx="142876" cy="142876"/>
              </a:xfrm>
              <a:prstGeom prst="flowChartMerg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0963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7D"/>
                  </a:buClr>
                  <a:buSzTx/>
                  <a:buFont typeface="Symbol" pitchFamily="18" charset="2"/>
                  <a:buNone/>
                  <a:tabLst/>
                </a:pPr>
                <a:endParaRPr kumimoji="0" lang="zh-CN" alt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流程图: 合并 51"/>
              <p:cNvSpPr/>
              <p:nvPr/>
            </p:nvSpPr>
            <p:spPr bwMode="auto">
              <a:xfrm>
                <a:off x="7358082" y="571480"/>
                <a:ext cx="142876" cy="142876"/>
              </a:xfrm>
              <a:prstGeom prst="flowChartMerge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0963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7D"/>
                  </a:buClr>
                  <a:buSzTx/>
                  <a:buFont typeface="Symbol" pitchFamily="18" charset="2"/>
                  <a:buNone/>
                  <a:tabLst/>
                </a:pPr>
                <a:endParaRPr kumimoji="0" lang="zh-CN" alt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流程图: 合并 52"/>
              <p:cNvSpPr/>
              <p:nvPr/>
            </p:nvSpPr>
            <p:spPr bwMode="auto">
              <a:xfrm>
                <a:off x="7358082" y="857232"/>
                <a:ext cx="142876" cy="142876"/>
              </a:xfrm>
              <a:prstGeom prst="flowChartMerge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0963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7D"/>
                  </a:buClr>
                  <a:buSzTx/>
                  <a:buFont typeface="Symbol" pitchFamily="18" charset="2"/>
                  <a:buNone/>
                  <a:tabLst/>
                </a:pPr>
                <a:endParaRPr kumimoji="0" lang="zh-CN" alt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572396" y="500042"/>
                <a:ext cx="928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 smtClean="0">
                    <a:latin typeface="+mn-ea"/>
                  </a:rPr>
                  <a:t>里 程 碑</a:t>
                </a:r>
                <a:endParaRPr lang="zh-CN" altLang="en-US" sz="1100" dirty="0">
                  <a:latin typeface="+mn-ea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572396" y="809936"/>
                <a:ext cx="928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 smtClean="0"/>
                  <a:t>项目上线</a:t>
                </a:r>
                <a:endParaRPr lang="zh-CN" altLang="en-US" sz="1100" dirty="0"/>
              </a:p>
            </p:txBody>
          </p:sp>
        </p:grpSp>
      </p:grpSp>
      <p:cxnSp>
        <p:nvCxnSpPr>
          <p:cNvPr id="72" name="直接连接符 9"/>
          <p:cNvCxnSpPr/>
          <p:nvPr/>
        </p:nvCxnSpPr>
        <p:spPr bwMode="auto">
          <a:xfrm>
            <a:off x="6804248" y="3320242"/>
            <a:ext cx="1656184" cy="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流程图: 合并 3"/>
          <p:cNvSpPr/>
          <p:nvPr/>
        </p:nvSpPr>
        <p:spPr bwMode="auto">
          <a:xfrm>
            <a:off x="6733380" y="3171086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5" name="流程图: 合并 74"/>
          <p:cNvSpPr/>
          <p:nvPr/>
        </p:nvSpPr>
        <p:spPr bwMode="auto">
          <a:xfrm>
            <a:off x="7519198" y="3171086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9" name="TextBox 4"/>
          <p:cNvSpPr txBox="1"/>
          <p:nvPr/>
        </p:nvSpPr>
        <p:spPr>
          <a:xfrm>
            <a:off x="6156176" y="3105348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2014/6/30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80" name="TextBox 4"/>
          <p:cNvSpPr txBox="1"/>
          <p:nvPr/>
        </p:nvSpPr>
        <p:spPr>
          <a:xfrm>
            <a:off x="6876256" y="309964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</a:t>
            </a:r>
            <a:r>
              <a:rPr lang="zh-CN" altLang="zh-CN" sz="800" b="1" dirty="0" smtClean="0">
                <a:latin typeface="+mj-lt"/>
                <a:ea typeface="黑体" pitchFamily="49" charset="-122"/>
              </a:rPr>
              <a:t>0</a:t>
            </a:r>
            <a:r>
              <a:rPr lang="en-US" altLang="zh-CN" sz="800" b="1" dirty="0" smtClean="0">
                <a:latin typeface="+mj-lt"/>
                <a:ea typeface="黑体" pitchFamily="49" charset="-122"/>
              </a:rPr>
              <a:t>9/30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86" name="TextBox 99"/>
          <p:cNvSpPr txBox="1"/>
          <p:nvPr/>
        </p:nvSpPr>
        <p:spPr>
          <a:xfrm>
            <a:off x="7215206" y="428604"/>
            <a:ext cx="428628" cy="2308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当前</a:t>
            </a:r>
            <a:endParaRPr lang="zh-CN" altLang="en-US" sz="9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rot="5400000">
            <a:off x="5928528" y="2713826"/>
            <a:ext cx="4143403" cy="158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496" y="4802376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2014-06-23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r>
              <a:rPr lang="zh-CN" altLang="zh-CN" sz="1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4.2 2014-07-25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4.2.1 2014-08-14APP4.0 2014-04-10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上线、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4.0.2  2014-04-17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上线、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4.0.3  2014-05-15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上线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APP4.1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； ， 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App4.3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9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Android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上线，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10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日上线。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2. 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移动全服务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App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：开发完成，正在测试中，预计要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日上线（六天工作制进行中）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zh-CN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. 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自助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Pad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，试点门店持续跟进，在线选房比率突破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10.85%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， 时租房已经上线，部署两家门店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marL="88900" lvl="1" indent="-8890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智能电视研发第一家门店试点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部署中（全季虹桥店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）、合肥第二家门店试点部署完毕，目前三家供应商齐测试，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V1.1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版本上线（启动广告，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APP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推广视频）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88900" lvl="1" indent="-8890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</a:pPr>
            <a:r>
              <a:rPr lang="zh-CN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6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棱镜系统，项目已上线，与企业事件总线联合试用中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, APP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小生命周期消息推送开发中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8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大促销二期，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ETT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活动直连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CRM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，目前测试中，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20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日上线，其他需求收集中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zh-CN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0. H Booking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9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日一期上线，目前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CRS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，财务报表支持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已上线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，二期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H-Booking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移动端开发进行中</a:t>
            </a:r>
            <a:endParaRPr lang="en-US" altLang="zh-CN" sz="100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88900" lvl="1" indent="-8890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11.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支付网关：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银联支付功能优化，降低丢单率，测试中。支付网关升级</a:t>
            </a:r>
            <a:endParaRPr lang="en-US" altLang="zh-CN" sz="10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844" y="571480"/>
            <a:ext cx="1785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*代表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2014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创新项目</a:t>
            </a:r>
          </a:p>
          <a:p>
            <a:endParaRPr lang="zh-CN" altLang="en-US" dirty="0"/>
          </a:p>
        </p:txBody>
      </p:sp>
      <p:sp>
        <p:nvSpPr>
          <p:cNvPr id="62" name="TextBox 5"/>
          <p:cNvSpPr txBox="1"/>
          <p:nvPr/>
        </p:nvSpPr>
        <p:spPr>
          <a:xfrm>
            <a:off x="6444208" y="365186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6/12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63" name="直接连接符 9"/>
          <p:cNvCxnSpPr/>
          <p:nvPr/>
        </p:nvCxnSpPr>
        <p:spPr bwMode="auto">
          <a:xfrm>
            <a:off x="5796136" y="3974376"/>
            <a:ext cx="1008112" cy="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4"/>
          <p:cNvSpPr txBox="1"/>
          <p:nvPr/>
        </p:nvSpPr>
        <p:spPr>
          <a:xfrm>
            <a:off x="5364088" y="3651864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2014/4/11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65" name="流程图: 合并 75"/>
          <p:cNvSpPr/>
          <p:nvPr/>
        </p:nvSpPr>
        <p:spPr bwMode="auto">
          <a:xfrm>
            <a:off x="6228184" y="3828650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66" name="流程图: 合并 3"/>
          <p:cNvSpPr/>
          <p:nvPr/>
        </p:nvSpPr>
        <p:spPr bwMode="auto">
          <a:xfrm>
            <a:off x="5729258" y="3830360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67" name="流程图: 合并 7"/>
          <p:cNvSpPr/>
          <p:nvPr/>
        </p:nvSpPr>
        <p:spPr bwMode="auto">
          <a:xfrm>
            <a:off x="6733380" y="3830360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68" name="TextBox 5"/>
          <p:cNvSpPr txBox="1"/>
          <p:nvPr/>
        </p:nvSpPr>
        <p:spPr>
          <a:xfrm>
            <a:off x="6732240" y="365186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7/15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69" name="流程图: 合并 75"/>
          <p:cNvSpPr/>
          <p:nvPr/>
        </p:nvSpPr>
        <p:spPr bwMode="auto">
          <a:xfrm>
            <a:off x="6429388" y="3821810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5929322" y="3645024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2014/5/12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71" name="TextBox 5"/>
          <p:cNvSpPr txBox="1"/>
          <p:nvPr/>
        </p:nvSpPr>
        <p:spPr>
          <a:xfrm>
            <a:off x="6643702" y="2810476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2014/6/30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5364088" y="2636912"/>
            <a:ext cx="714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</a:t>
            </a:r>
            <a:r>
              <a:rPr lang="zh-CN" altLang="zh-CN" sz="800" b="1" dirty="0" smtClean="0">
                <a:latin typeface="+mj-lt"/>
                <a:ea typeface="黑体" pitchFamily="49" charset="-122"/>
              </a:rPr>
              <a:t>0</a:t>
            </a:r>
            <a:r>
              <a:rPr lang="en-US" altLang="zh-CN" sz="800" b="1" dirty="0" smtClean="0">
                <a:latin typeface="+mj-lt"/>
                <a:ea typeface="黑体" pitchFamily="49" charset="-122"/>
              </a:rPr>
              <a:t>4/10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76" name="直接连接符 9"/>
          <p:cNvCxnSpPr/>
          <p:nvPr/>
        </p:nvCxnSpPr>
        <p:spPr bwMode="auto">
          <a:xfrm flipV="1">
            <a:off x="3419872" y="3071810"/>
            <a:ext cx="3223830" cy="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4"/>
          <p:cNvSpPr txBox="1"/>
          <p:nvPr/>
        </p:nvSpPr>
        <p:spPr>
          <a:xfrm>
            <a:off x="3347864" y="2856366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2013/7/11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78" name="流程图: 合并 7"/>
          <p:cNvSpPr/>
          <p:nvPr/>
        </p:nvSpPr>
        <p:spPr bwMode="auto">
          <a:xfrm>
            <a:off x="6572264" y="2928934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4" name="流程图: 合并 75"/>
          <p:cNvSpPr/>
          <p:nvPr/>
        </p:nvSpPr>
        <p:spPr bwMode="auto">
          <a:xfrm>
            <a:off x="5580112" y="2851226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5" name="流程图: 合并 3"/>
          <p:cNvSpPr/>
          <p:nvPr/>
        </p:nvSpPr>
        <p:spPr bwMode="auto">
          <a:xfrm>
            <a:off x="3347864" y="2928934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7" name="流程图: 合并 10"/>
          <p:cNvSpPr/>
          <p:nvPr/>
        </p:nvSpPr>
        <p:spPr bwMode="auto">
          <a:xfrm>
            <a:off x="5572132" y="1500174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8" name="流程图: 合并 11"/>
          <p:cNvSpPr/>
          <p:nvPr/>
        </p:nvSpPr>
        <p:spPr bwMode="auto">
          <a:xfrm>
            <a:off x="6143636" y="1500174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9" name="TextBox 12"/>
          <p:cNvSpPr txBox="1"/>
          <p:nvPr/>
        </p:nvSpPr>
        <p:spPr>
          <a:xfrm>
            <a:off x="5072066" y="135616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2014/3/17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90" name="TextBox 13"/>
          <p:cNvSpPr txBox="1"/>
          <p:nvPr/>
        </p:nvSpPr>
        <p:spPr>
          <a:xfrm>
            <a:off x="6215074" y="135616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2014/5/9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91" name="流程图: 合并 14"/>
          <p:cNvSpPr/>
          <p:nvPr/>
        </p:nvSpPr>
        <p:spPr bwMode="auto">
          <a:xfrm>
            <a:off x="5857884" y="1500174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2" name="TextBox 15"/>
          <p:cNvSpPr txBox="1"/>
          <p:nvPr/>
        </p:nvSpPr>
        <p:spPr>
          <a:xfrm>
            <a:off x="5643570" y="135616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2014/4/17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93" name="直接连接符 16"/>
          <p:cNvCxnSpPr/>
          <p:nvPr/>
        </p:nvCxnSpPr>
        <p:spPr bwMode="auto">
          <a:xfrm>
            <a:off x="5500694" y="1640200"/>
            <a:ext cx="2311666" cy="285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流程图: 合并 11"/>
          <p:cNvSpPr/>
          <p:nvPr/>
        </p:nvSpPr>
        <p:spPr bwMode="auto">
          <a:xfrm>
            <a:off x="7099120" y="1500174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5" name="TextBox 13"/>
          <p:cNvSpPr txBox="1"/>
          <p:nvPr/>
        </p:nvSpPr>
        <p:spPr>
          <a:xfrm>
            <a:off x="7241996" y="135616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</a:t>
            </a:r>
            <a:r>
              <a:rPr lang="zh-CN" altLang="zh-CN" sz="800" b="1" dirty="0" smtClean="0">
                <a:latin typeface="+mj-lt"/>
                <a:ea typeface="黑体" pitchFamily="49" charset="-122"/>
              </a:rPr>
              <a:t>8</a:t>
            </a:r>
            <a:r>
              <a:rPr lang="en-US" altLang="zh-CN" sz="800" b="1" dirty="0" smtClean="0">
                <a:latin typeface="+mj-lt"/>
                <a:ea typeface="黑体" pitchFamily="49" charset="-122"/>
              </a:rPr>
              <a:t>/25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96" name="直接连接符 9"/>
          <p:cNvCxnSpPr/>
          <p:nvPr/>
        </p:nvCxnSpPr>
        <p:spPr bwMode="auto">
          <a:xfrm>
            <a:off x="6660232" y="4292546"/>
            <a:ext cx="2016224" cy="55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流程图: 合并 3"/>
          <p:cNvSpPr/>
          <p:nvPr/>
        </p:nvSpPr>
        <p:spPr bwMode="auto">
          <a:xfrm>
            <a:off x="6589364" y="4143390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8" name="流程图: 合并 74"/>
          <p:cNvSpPr/>
          <p:nvPr/>
        </p:nvSpPr>
        <p:spPr bwMode="auto">
          <a:xfrm>
            <a:off x="7164288" y="4143390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9" name="TextBox 4"/>
          <p:cNvSpPr txBox="1"/>
          <p:nvPr/>
        </p:nvSpPr>
        <p:spPr>
          <a:xfrm>
            <a:off x="6143636" y="3999374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2014/6/30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100" name="TextBox 4"/>
          <p:cNvSpPr txBox="1"/>
          <p:nvPr/>
        </p:nvSpPr>
        <p:spPr>
          <a:xfrm>
            <a:off x="6858016" y="39993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2014/08/30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102" name="流程图: 合并 101"/>
          <p:cNvSpPr/>
          <p:nvPr/>
        </p:nvSpPr>
        <p:spPr bwMode="auto">
          <a:xfrm>
            <a:off x="8605588" y="4150220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86776" y="3999374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2014/12/01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104" name="流程图: 合并 103"/>
          <p:cNvSpPr/>
          <p:nvPr/>
        </p:nvSpPr>
        <p:spPr bwMode="auto">
          <a:xfrm>
            <a:off x="8317556" y="3214116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740352" y="2997532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2014/11/20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107" name="流程图: 合并 75"/>
          <p:cNvSpPr/>
          <p:nvPr/>
        </p:nvSpPr>
        <p:spPr bwMode="auto">
          <a:xfrm>
            <a:off x="7957516" y="3140968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cxnSp>
        <p:nvCxnSpPr>
          <p:cNvPr id="101" name="直接连接符 9"/>
          <p:cNvCxnSpPr/>
          <p:nvPr/>
        </p:nvCxnSpPr>
        <p:spPr bwMode="auto">
          <a:xfrm>
            <a:off x="7536855" y="3645024"/>
            <a:ext cx="989315" cy="684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流程图: 合并 3"/>
          <p:cNvSpPr/>
          <p:nvPr/>
        </p:nvSpPr>
        <p:spPr bwMode="auto">
          <a:xfrm>
            <a:off x="7487512" y="3466362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08" name="流程图: 合并 75"/>
          <p:cNvSpPr/>
          <p:nvPr/>
        </p:nvSpPr>
        <p:spPr bwMode="auto">
          <a:xfrm>
            <a:off x="7994145" y="3466362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143900" y="3362874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2014/11/20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0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24563"/>
              </p:ext>
            </p:extLst>
          </p:nvPr>
        </p:nvGraphicFramePr>
        <p:xfrm>
          <a:off x="107504" y="965030"/>
          <a:ext cx="8963900" cy="3082152"/>
        </p:xfrm>
        <a:graphic>
          <a:graphicData uri="http://schemas.openxmlformats.org/drawingml/2006/table">
            <a:tbl>
              <a:tblPr/>
              <a:tblGrid>
                <a:gridCol w="1678414"/>
                <a:gridCol w="29594"/>
                <a:gridCol w="541910"/>
                <a:gridCol w="475940"/>
                <a:gridCol w="522014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300985"/>
                <a:gridCol w="298298"/>
              </a:tblGrid>
              <a:tr h="27913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项目状态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项目经理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dirty="0" smtClean="0">
                          <a:solidFill>
                            <a:srgbClr val="FF6600"/>
                          </a:solidFill>
                          <a:latin typeface="Tahoma"/>
                        </a:rPr>
                        <a:t>Y2013</a:t>
                      </a:r>
                      <a:endParaRPr lang="en-US" sz="1000" b="1" i="0" u="none" strike="noStrike" dirty="0">
                        <a:solidFill>
                          <a:srgbClr val="FF6600"/>
                        </a:solidFill>
                        <a:latin typeface="Tahom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6600"/>
                          </a:solidFill>
                          <a:latin typeface="Tahoma"/>
                        </a:rPr>
                        <a:t>Y2014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dirty="0" smtClean="0">
                          <a:solidFill>
                            <a:srgbClr val="FF6600"/>
                          </a:solidFill>
                          <a:latin typeface="Tahoma"/>
                        </a:rPr>
                        <a:t>Y2015</a:t>
                      </a:r>
                      <a:endParaRPr lang="en-US" sz="1000" b="1" i="0" u="none" strike="noStrike" dirty="0">
                        <a:solidFill>
                          <a:srgbClr val="FF6600"/>
                        </a:solidFill>
                        <a:latin typeface="Tahom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9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FFFF"/>
                    </a:solidFill>
                  </a:tcPr>
                </a:tc>
              </a:tr>
              <a:tr h="27913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i="1" u="sng" strike="noStrike" dirty="0" smtClean="0">
                          <a:solidFill>
                            <a:srgbClr val="4F81BD"/>
                          </a:solidFill>
                          <a:latin typeface="宋体" pitchFamily="2" charset="-122"/>
                          <a:ea typeface="宋体" pitchFamily="2" charset="-122"/>
                        </a:rPr>
                        <a:t>无线研发团队项目</a:t>
                      </a:r>
                      <a:endParaRPr lang="zh-CN" altLang="en-US" sz="1050" b="1" i="1" u="sng" strike="noStrike" dirty="0">
                        <a:solidFill>
                          <a:srgbClr val="4F81BD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.Wap</a:t>
                      </a:r>
                      <a:r>
                        <a:rPr lang="en-US" altLang="zh-CN" sz="9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APP2.</a:t>
                      </a:r>
                      <a:r>
                        <a:rPr lang="zh-CN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已启动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杨  娅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大促销项目一期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900" b="0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已关闭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　</a:t>
                      </a:r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陈亚锋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智能门锁技术论证和试运行*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未启动</a:t>
                      </a:r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网上商城模式研发*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待   定</a:t>
                      </a:r>
                      <a:endParaRPr lang="zh-CN" altLang="en-US" sz="900" b="0" i="0" u="none" strike="noStrike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陈亚峰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自助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check-out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论证*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暂   停</a:t>
                      </a:r>
                      <a:endParaRPr lang="zh-CN" altLang="en-US" sz="900" b="0" i="0" u="none" strike="noStrike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刘欣欣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城家公寓一期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已启动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C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方宜周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城家公寓二期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C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19.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无线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Portal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认证系统研发二期*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已启动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C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  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陈亚锋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 bwMode="auto">
          <a:xfrm>
            <a:off x="4357686" y="1983710"/>
            <a:ext cx="3958730" cy="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流程图: 合并 18"/>
          <p:cNvSpPr/>
          <p:nvPr/>
        </p:nvSpPr>
        <p:spPr bwMode="auto">
          <a:xfrm>
            <a:off x="4357686" y="1840834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0" name="流程图: 合并 19"/>
          <p:cNvSpPr/>
          <p:nvPr/>
        </p:nvSpPr>
        <p:spPr bwMode="auto">
          <a:xfrm>
            <a:off x="5786446" y="1840834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5156" y="1769396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</a:t>
            </a:r>
            <a:r>
              <a:rPr lang="zh-CN" altLang="zh-CN" sz="800" b="1" dirty="0" smtClean="0">
                <a:latin typeface="+mj-lt"/>
                <a:ea typeface="黑体" pitchFamily="49" charset="-122"/>
              </a:rPr>
              <a:t>8</a:t>
            </a:r>
            <a:r>
              <a:rPr lang="en-US" altLang="zh-CN" sz="800" b="1" dirty="0" smtClean="0">
                <a:latin typeface="+mj-lt"/>
                <a:ea typeface="黑体" pitchFamily="49" charset="-122"/>
              </a:rPr>
              <a:t>/14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3504" y="1769396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2014/4/10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4744" y="1769396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2013/11/15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47" name="标题 2"/>
          <p:cNvSpPr txBox="1">
            <a:spLocks/>
          </p:cNvSpPr>
          <p:nvPr/>
        </p:nvSpPr>
        <p:spPr>
          <a:xfrm>
            <a:off x="1691680" y="188640"/>
            <a:ext cx="5845175" cy="5000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无线研发团队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2" name="组合 83"/>
          <p:cNvGrpSpPr/>
          <p:nvPr/>
        </p:nvGrpSpPr>
        <p:grpSpPr>
          <a:xfrm>
            <a:off x="7358082" y="-24"/>
            <a:ext cx="1143008" cy="857256"/>
            <a:chOff x="7358082" y="214290"/>
            <a:chExt cx="1143008" cy="857256"/>
          </a:xfrm>
        </p:grpSpPr>
        <p:sp>
          <p:nvSpPr>
            <p:cNvPr id="49" name="TextBox 48"/>
            <p:cNvSpPr txBox="1"/>
            <p:nvPr/>
          </p:nvSpPr>
          <p:spPr>
            <a:xfrm>
              <a:off x="7572396" y="214290"/>
              <a:ext cx="928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项目启动</a:t>
              </a:r>
              <a:endParaRPr lang="zh-CN" altLang="en-US" sz="1100" dirty="0"/>
            </a:p>
          </p:txBody>
        </p:sp>
        <p:grpSp>
          <p:nvGrpSpPr>
            <p:cNvPr id="4" name="组合 82"/>
            <p:cNvGrpSpPr/>
            <p:nvPr/>
          </p:nvGrpSpPr>
          <p:grpSpPr>
            <a:xfrm>
              <a:off x="7358082" y="285728"/>
              <a:ext cx="1143008" cy="785818"/>
              <a:chOff x="7358082" y="285728"/>
              <a:chExt cx="1143008" cy="785818"/>
            </a:xfrm>
          </p:grpSpPr>
          <p:sp>
            <p:nvSpPr>
              <p:cNvPr id="51" name="流程图: 合并 50"/>
              <p:cNvSpPr/>
              <p:nvPr/>
            </p:nvSpPr>
            <p:spPr bwMode="auto">
              <a:xfrm>
                <a:off x="7358082" y="285728"/>
                <a:ext cx="142876" cy="142876"/>
              </a:xfrm>
              <a:prstGeom prst="flowChartMerg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0963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7D"/>
                  </a:buClr>
                  <a:buSzTx/>
                  <a:buFont typeface="Symbol" pitchFamily="18" charset="2"/>
                  <a:buNone/>
                  <a:tabLst/>
                </a:pPr>
                <a:endParaRPr kumimoji="0" lang="zh-CN" alt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流程图: 合并 51"/>
              <p:cNvSpPr/>
              <p:nvPr/>
            </p:nvSpPr>
            <p:spPr bwMode="auto">
              <a:xfrm>
                <a:off x="7358082" y="571480"/>
                <a:ext cx="142876" cy="142876"/>
              </a:xfrm>
              <a:prstGeom prst="flowChartMerge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0963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7D"/>
                  </a:buClr>
                  <a:buSzTx/>
                  <a:buFont typeface="Symbol" pitchFamily="18" charset="2"/>
                  <a:buNone/>
                  <a:tabLst/>
                </a:pPr>
                <a:endParaRPr kumimoji="0" lang="zh-CN" alt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流程图: 合并 52"/>
              <p:cNvSpPr/>
              <p:nvPr/>
            </p:nvSpPr>
            <p:spPr bwMode="auto">
              <a:xfrm>
                <a:off x="7358082" y="857232"/>
                <a:ext cx="142876" cy="142876"/>
              </a:xfrm>
              <a:prstGeom prst="flowChartMerge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0963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7D"/>
                  </a:buClr>
                  <a:buSzTx/>
                  <a:buFont typeface="Symbol" pitchFamily="18" charset="2"/>
                  <a:buNone/>
                  <a:tabLst/>
                </a:pPr>
                <a:endParaRPr kumimoji="0" lang="zh-CN" alt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572396" y="500042"/>
                <a:ext cx="928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 smtClean="0">
                    <a:latin typeface="+mn-ea"/>
                  </a:rPr>
                  <a:t>里 程 碑</a:t>
                </a:r>
                <a:endParaRPr lang="zh-CN" altLang="en-US" sz="1100" dirty="0">
                  <a:latin typeface="+mn-ea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572396" y="809936"/>
                <a:ext cx="928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 smtClean="0"/>
                  <a:t>项目上线</a:t>
                </a:r>
                <a:endParaRPr lang="zh-CN" altLang="en-US" sz="1100" dirty="0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142844" y="706591"/>
            <a:ext cx="1785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*代表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2014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创新项目</a:t>
            </a:r>
          </a:p>
          <a:p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42844" y="4143380"/>
            <a:ext cx="8786874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启动日期：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日、里程碑日期：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日（提交测试）、上线日期：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日、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V2.3 8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日发布，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月发布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. H World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站点上线。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日发布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大促销一期，启动日期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2013.8.7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，里程碑日期：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2013.11.15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（提交测试），上线日期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2014.3.18</a:t>
            </a: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智能门锁技术论证与试运行：联调成功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zh-CN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15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网上商城：中兴商城对接中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10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9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日面谈，中兴提供接口。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88900" lvl="1" indent="-8890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</a:pPr>
            <a:r>
              <a:rPr lang="zh-CN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16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.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自助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  <a:cs typeface="Arial" charset="0"/>
              </a:rPr>
              <a:t>Checkin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-Out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论证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（暂停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）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88900" lvl="1" indent="-8890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</a:pPr>
            <a:r>
              <a:rPr lang="zh-CN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7.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城家公寓：项目已启动，一期研发进行中，预计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10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31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日上线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88900" lvl="1" indent="-8890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19.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由翟亚青团队刚移交过来，正在后期筹划中</a:t>
            </a:r>
            <a:endParaRPr lang="en-US" altLang="zh-CN" sz="100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endParaRPr lang="zh-CN" altLang="en-US" sz="105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80" name="流程图: 合并 79"/>
          <p:cNvSpPr/>
          <p:nvPr/>
        </p:nvSpPr>
        <p:spPr bwMode="auto">
          <a:xfrm>
            <a:off x="5857884" y="1840834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4" name="流程图: 合并 83"/>
          <p:cNvSpPr/>
          <p:nvPr/>
        </p:nvSpPr>
        <p:spPr bwMode="auto">
          <a:xfrm>
            <a:off x="6143636" y="1840834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5" name="流程图: 合并 84"/>
          <p:cNvSpPr/>
          <p:nvPr/>
        </p:nvSpPr>
        <p:spPr bwMode="auto">
          <a:xfrm>
            <a:off x="6500826" y="1840834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15008" y="1696828"/>
            <a:ext cx="42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4/17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00760" y="1697958"/>
            <a:ext cx="42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5/15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57950" y="1696828"/>
            <a:ext cx="42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6/23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 bwMode="auto">
          <a:xfrm>
            <a:off x="3500430" y="2267874"/>
            <a:ext cx="2214578" cy="1588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流程图: 合并 92"/>
          <p:cNvSpPr/>
          <p:nvPr/>
        </p:nvSpPr>
        <p:spPr bwMode="auto">
          <a:xfrm>
            <a:off x="3428992" y="2126586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4" name="流程图: 合并 93"/>
          <p:cNvSpPr/>
          <p:nvPr/>
        </p:nvSpPr>
        <p:spPr bwMode="auto">
          <a:xfrm>
            <a:off x="4357686" y="2126586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5" name="流程图: 合并 94"/>
          <p:cNvSpPr/>
          <p:nvPr/>
        </p:nvSpPr>
        <p:spPr bwMode="auto">
          <a:xfrm>
            <a:off x="5572132" y="2126586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6" name="流程图: 合并 95"/>
          <p:cNvSpPr/>
          <p:nvPr/>
        </p:nvSpPr>
        <p:spPr bwMode="auto">
          <a:xfrm>
            <a:off x="7092280" y="1840834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00430" y="205401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2013/8/7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00562" y="205401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2013/11/15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43570" y="205401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2014/3/18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rot="5400000">
            <a:off x="6571469" y="2214555"/>
            <a:ext cx="2858316" cy="79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合并 84"/>
          <p:cNvSpPr/>
          <p:nvPr/>
        </p:nvSpPr>
        <p:spPr bwMode="auto">
          <a:xfrm>
            <a:off x="6949404" y="1831714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63" name="TextBox 88"/>
          <p:cNvSpPr txBox="1"/>
          <p:nvPr/>
        </p:nvSpPr>
        <p:spPr>
          <a:xfrm>
            <a:off x="6879676" y="1688838"/>
            <a:ext cx="42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 b="1" dirty="0" smtClean="0">
                <a:latin typeface="+mj-lt"/>
                <a:ea typeface="黑体" pitchFamily="49" charset="-122"/>
              </a:rPr>
              <a:t>7</a:t>
            </a:r>
            <a:r>
              <a:rPr lang="en-US" altLang="zh-CN" sz="800" b="1" dirty="0" smtClean="0">
                <a:latin typeface="+mj-lt"/>
                <a:ea typeface="黑体" pitchFamily="49" charset="-122"/>
              </a:rPr>
              <a:t>/25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69" name="流程图: 合并 3"/>
          <p:cNvSpPr/>
          <p:nvPr/>
        </p:nvSpPr>
        <p:spPr bwMode="auto">
          <a:xfrm>
            <a:off x="5305925" y="2997512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5377363" y="2924944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2014/2/28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71" name="TextBox 5"/>
          <p:cNvSpPr txBox="1"/>
          <p:nvPr/>
        </p:nvSpPr>
        <p:spPr>
          <a:xfrm>
            <a:off x="6601334" y="2929677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2013/6/30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72" name="流程图: 合并 6"/>
          <p:cNvSpPr/>
          <p:nvPr/>
        </p:nvSpPr>
        <p:spPr bwMode="auto">
          <a:xfrm>
            <a:off x="6529896" y="3002245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3" name="流程图: 合并 7"/>
          <p:cNvSpPr/>
          <p:nvPr/>
        </p:nvSpPr>
        <p:spPr bwMode="auto">
          <a:xfrm>
            <a:off x="7458590" y="3002245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cxnSp>
        <p:nvCxnSpPr>
          <p:cNvPr id="75" name="直接连接符 9"/>
          <p:cNvCxnSpPr/>
          <p:nvPr/>
        </p:nvCxnSpPr>
        <p:spPr bwMode="auto">
          <a:xfrm>
            <a:off x="5372602" y="3145121"/>
            <a:ext cx="2215079" cy="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99"/>
          <p:cNvSpPr txBox="1"/>
          <p:nvPr/>
        </p:nvSpPr>
        <p:spPr>
          <a:xfrm>
            <a:off x="7164288" y="836712"/>
            <a:ext cx="428628" cy="2308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当前</a:t>
            </a:r>
            <a:endParaRPr lang="zh-CN" altLang="en-US" sz="9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" name="流程图: 合并 3"/>
          <p:cNvSpPr/>
          <p:nvPr/>
        </p:nvSpPr>
        <p:spPr bwMode="auto">
          <a:xfrm>
            <a:off x="7004612" y="3285544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6" name="TextBox 4"/>
          <p:cNvSpPr txBox="1"/>
          <p:nvPr/>
        </p:nvSpPr>
        <p:spPr>
          <a:xfrm>
            <a:off x="7025402" y="3212976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</a:t>
            </a:r>
            <a:r>
              <a:rPr lang="zh-CN" altLang="zh-CN" sz="800" b="1" dirty="0" smtClean="0">
                <a:latin typeface="+mj-lt"/>
                <a:ea typeface="黑体" pitchFamily="49" charset="-122"/>
              </a:rPr>
              <a:t>8</a:t>
            </a:r>
            <a:r>
              <a:rPr lang="en-US" altLang="zh-CN" sz="800" b="1" dirty="0" smtClean="0">
                <a:latin typeface="+mj-lt"/>
                <a:ea typeface="黑体" pitchFamily="49" charset="-122"/>
              </a:rPr>
              <a:t>/20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sp>
        <p:nvSpPr>
          <p:cNvPr id="48" name="TextBox 5"/>
          <p:cNvSpPr txBox="1"/>
          <p:nvPr/>
        </p:nvSpPr>
        <p:spPr>
          <a:xfrm>
            <a:off x="7906132" y="3217129"/>
            <a:ext cx="842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2014/10/31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  <p:cxnSp>
        <p:nvCxnSpPr>
          <p:cNvPr id="50" name="直接连接符 9"/>
          <p:cNvCxnSpPr/>
          <p:nvPr/>
        </p:nvCxnSpPr>
        <p:spPr bwMode="auto">
          <a:xfrm>
            <a:off x="7020272" y="3433153"/>
            <a:ext cx="1944216" cy="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流程图: 合并 6"/>
          <p:cNvSpPr/>
          <p:nvPr/>
        </p:nvSpPr>
        <p:spPr bwMode="auto">
          <a:xfrm>
            <a:off x="7834695" y="3290277"/>
            <a:ext cx="142876" cy="142876"/>
          </a:xfrm>
          <a:prstGeom prst="flowChartMerg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7" name="流程图: 合并 56"/>
          <p:cNvSpPr/>
          <p:nvPr/>
        </p:nvSpPr>
        <p:spPr bwMode="auto">
          <a:xfrm>
            <a:off x="6000760" y="2381082"/>
            <a:ext cx="142876" cy="142876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8" name="流程图: 合并 57"/>
          <p:cNvSpPr/>
          <p:nvPr/>
        </p:nvSpPr>
        <p:spPr bwMode="auto">
          <a:xfrm>
            <a:off x="8643172" y="2363276"/>
            <a:ext cx="142876" cy="142876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SzTx/>
              <a:buFont typeface="Symbol" pitchFamily="18" charset="2"/>
              <a:buNone/>
              <a:tabLst/>
            </a:pPr>
            <a:endParaRPr kumimoji="0" lang="zh-CN" altLang="en-US" sz="11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cxnSp>
        <p:nvCxnSpPr>
          <p:cNvPr id="60" name="直接连接符 9"/>
          <p:cNvCxnSpPr/>
          <p:nvPr/>
        </p:nvCxnSpPr>
        <p:spPr bwMode="auto">
          <a:xfrm>
            <a:off x="6072198" y="2533993"/>
            <a:ext cx="2642412" cy="0"/>
          </a:xfrm>
          <a:prstGeom prst="line">
            <a:avLst/>
          </a:prstGeom>
          <a:solidFill>
            <a:srgbClr val="C40C0C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98"/>
          <p:cNvSpPr txBox="1"/>
          <p:nvPr/>
        </p:nvSpPr>
        <p:spPr>
          <a:xfrm>
            <a:off x="8391273" y="2139567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+mj-lt"/>
                <a:ea typeface="黑体" pitchFamily="49" charset="-122"/>
              </a:rPr>
              <a:t>2014/1/28</a:t>
            </a:r>
            <a:endParaRPr lang="zh-CN" altLang="en-US" sz="800" b="1" dirty="0">
              <a:latin typeface="+mj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solidFill>
          <a:srgbClr val="C40C0C"/>
        </a:solidFill>
        <a:ln w="381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2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华住ppt模板</Template>
  <TotalTime>18996</TotalTime>
  <Words>790</Words>
  <Application>Microsoft Office PowerPoint</Application>
  <PresentationFormat>全屏显示(4:3)</PresentationFormat>
  <Paragraphs>341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4_自定义设计</vt:lpstr>
      <vt:lpstr>3_自定义设计</vt:lpstr>
      <vt:lpstr>2_自定义设计</vt:lpstr>
      <vt:lpstr>PowerPoint 演示文稿</vt:lpstr>
      <vt:lpstr>PowerPoint 演示文稿</vt:lpstr>
    </vt:vector>
  </TitlesOfParts>
  <Company>hanting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qywang</dc:creator>
  <cp:lastModifiedBy>邵远骏</cp:lastModifiedBy>
  <cp:revision>1251</cp:revision>
  <dcterms:created xsi:type="dcterms:W3CDTF">2012-08-14T11:18:40Z</dcterms:created>
  <dcterms:modified xsi:type="dcterms:W3CDTF">2014-12-24T10:25:10Z</dcterms:modified>
</cp:coreProperties>
</file>