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9A0E2-F8E1-7748-B23B-3B73EDAB3A8C}" type="datetimeFigureOut">
              <a:rPr lang="en-US" smtClean="0"/>
              <a:t>9/6/18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B7189-3E20-474B-8080-700F7EEB8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2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CCC0-65DE-4AE9-A984-3C31AB9533CF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5CFF-C30A-4B1D-B76F-AE58D346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6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CCC0-65DE-4AE9-A984-3C31AB9533CF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5CFF-C30A-4B1D-B76F-AE58D346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65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CCC0-65DE-4AE9-A984-3C31AB9533CF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5CFF-C30A-4B1D-B76F-AE58D346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3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CCC0-65DE-4AE9-A984-3C31AB9533CF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5CFF-C30A-4B1D-B76F-AE58D346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4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CCC0-65DE-4AE9-A984-3C31AB9533CF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5CFF-C30A-4B1D-B76F-AE58D346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1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CCC0-65DE-4AE9-A984-3C31AB9533CF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5CFF-C30A-4B1D-B76F-AE58D346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9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CCC0-65DE-4AE9-A984-3C31AB9533CF}" type="datetimeFigureOut">
              <a:rPr lang="en-US" smtClean="0"/>
              <a:t>9/6/18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5CFF-C30A-4B1D-B76F-AE58D346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4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CCC0-65DE-4AE9-A984-3C31AB9533CF}" type="datetimeFigureOut">
              <a:rPr lang="en-US" smtClean="0"/>
              <a:t>9/6/18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5CFF-C30A-4B1D-B76F-AE58D346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5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CCC0-65DE-4AE9-A984-3C31AB9533CF}" type="datetimeFigureOut">
              <a:rPr lang="en-US" smtClean="0"/>
              <a:t>9/6/18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5CFF-C30A-4B1D-B76F-AE58D346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9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CCC0-65DE-4AE9-A984-3C31AB9533CF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5CFF-C30A-4B1D-B76F-AE58D346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8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CCC0-65DE-4AE9-A984-3C31AB9533CF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5CFF-C30A-4B1D-B76F-AE58D346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5CCC0-65DE-4AE9-A984-3C31AB9533CF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65CFF-C30A-4B1D-B76F-AE58D346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6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D3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578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36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721626"/>
              </p:ext>
            </p:extLst>
          </p:nvPr>
        </p:nvGraphicFramePr>
        <p:xfrm>
          <a:off x="6420852" y="2164347"/>
          <a:ext cx="1925054" cy="18428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5054"/>
              </a:tblGrid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207034"/>
              </p:ext>
            </p:extLst>
          </p:nvPr>
        </p:nvGraphicFramePr>
        <p:xfrm>
          <a:off x="1640306" y="2152984"/>
          <a:ext cx="310815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815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6673" y="2895418"/>
            <a:ext cx="58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SVG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  <a:endCxn id="5" idx="1"/>
          </p:cNvCxnSpPr>
          <p:nvPr/>
        </p:nvCxnSpPr>
        <p:spPr>
          <a:xfrm>
            <a:off x="838200" y="3080084"/>
            <a:ext cx="802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25842" y="4259179"/>
            <a:ext cx="178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Empty Container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37748" y="2895418"/>
            <a:ext cx="69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10" idx="1"/>
          </p:cNvCxnSpPr>
          <p:nvPr/>
        </p:nvCxnSpPr>
        <p:spPr>
          <a:xfrm>
            <a:off x="4748464" y="3080084"/>
            <a:ext cx="489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5931568" y="3080084"/>
            <a:ext cx="376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2121762"/>
              </p:ext>
            </p:extLst>
          </p:nvPr>
        </p:nvGraphicFramePr>
        <p:xfrm>
          <a:off x="9837821" y="2164347"/>
          <a:ext cx="1925054" cy="18428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5054"/>
              </a:tblGrid>
              <a:tr h="368567">
                <a:tc>
                  <a:txBody>
                    <a:bodyPr/>
                    <a:lstStyle/>
                    <a:p>
                      <a:r>
                        <a:rPr lang="en-US" dirty="0" smtClean="0"/>
                        <a:t>&lt;text&gt;</a:t>
                      </a:r>
                      <a:endParaRPr lang="en-US" dirty="0"/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&lt;text&gt;</a:t>
                      </a:r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&lt;text&gt;</a:t>
                      </a:r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&lt;text&gt;</a:t>
                      </a:r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&lt;text&gt;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7169" y="2895418"/>
            <a:ext cx="69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345906" y="3092115"/>
            <a:ext cx="489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460830" y="3092115"/>
            <a:ext cx="376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924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541" y="69431"/>
            <a:ext cx="10515600" cy="1325563"/>
          </a:xfrm>
        </p:spPr>
        <p:txBody>
          <a:bodyPr/>
          <a:lstStyle/>
          <a:p>
            <a:r>
              <a:rPr lang="en-US" dirty="0" smtClean="0"/>
              <a:t>Enter, Merge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834862"/>
              </p:ext>
            </p:extLst>
          </p:nvPr>
        </p:nvGraphicFramePr>
        <p:xfrm>
          <a:off x="5654341" y="1421161"/>
          <a:ext cx="1254292" cy="2211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4292"/>
              </a:tblGrid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629" y="2158667"/>
            <a:ext cx="58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SVG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0156" y="2342579"/>
            <a:ext cx="802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10750" y="3510397"/>
            <a:ext cx="202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Created Container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68970" y="2164263"/>
            <a:ext cx="69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789448" y="2336898"/>
            <a:ext cx="489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5062790" y="2348929"/>
            <a:ext cx="376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31747" y="2158667"/>
            <a:ext cx="69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017421" y="2355364"/>
            <a:ext cx="337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025567" y="2349768"/>
            <a:ext cx="376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531074"/>
              </p:ext>
            </p:extLst>
          </p:nvPr>
        </p:nvGraphicFramePr>
        <p:xfrm>
          <a:off x="1777666" y="1421161"/>
          <a:ext cx="1925054" cy="18428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5054"/>
              </a:tblGrid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4608092" y="2521564"/>
            <a:ext cx="24570" cy="136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93195" y="3885325"/>
            <a:ext cx="242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[6, 11, 16, 21, 26, 30]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855588"/>
              </p:ext>
            </p:extLst>
          </p:nvPr>
        </p:nvGraphicFramePr>
        <p:xfrm>
          <a:off x="8506830" y="2196779"/>
          <a:ext cx="112344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34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070934" y="2158667"/>
            <a:ext cx="84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630278" y="2352540"/>
            <a:ext cx="489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827920" y="2355311"/>
            <a:ext cx="376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5247618"/>
              </p:ext>
            </p:extLst>
          </p:nvPr>
        </p:nvGraphicFramePr>
        <p:xfrm>
          <a:off x="11243010" y="1422298"/>
          <a:ext cx="887830" cy="2211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830"/>
              </a:tblGrid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043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graphicFrame>
        <p:nvGraphicFramePr>
          <p:cNvPr id="1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668566"/>
              </p:ext>
            </p:extLst>
          </p:nvPr>
        </p:nvGraphicFramePr>
        <p:xfrm>
          <a:off x="6664993" y="2588224"/>
          <a:ext cx="1254292" cy="18428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4292"/>
              </a:tblGrid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25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1640808" y="3509642"/>
            <a:ext cx="802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21402" y="4677460"/>
            <a:ext cx="202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Created Container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79622" y="3331326"/>
            <a:ext cx="69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800100" y="3503961"/>
            <a:ext cx="489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5" idx="3"/>
          </p:cNvCxnSpPr>
          <p:nvPr/>
        </p:nvCxnSpPr>
        <p:spPr>
          <a:xfrm>
            <a:off x="6073442" y="3515992"/>
            <a:ext cx="376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42399" y="3325730"/>
            <a:ext cx="69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028073" y="3522427"/>
            <a:ext cx="337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036219" y="3516831"/>
            <a:ext cx="376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2565516"/>
              </p:ext>
            </p:extLst>
          </p:nvPr>
        </p:nvGraphicFramePr>
        <p:xfrm>
          <a:off x="2788318" y="2588224"/>
          <a:ext cx="1925054" cy="18428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5054"/>
              </a:tblGrid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flipH="1">
            <a:off x="5618744" y="3688627"/>
            <a:ext cx="24570" cy="136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03847" y="5052388"/>
            <a:ext cx="242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[6, 11, 16, 21]</a:t>
            </a:r>
            <a:endParaRPr lang="en-US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075729"/>
              </p:ext>
            </p:extLst>
          </p:nvPr>
        </p:nvGraphicFramePr>
        <p:xfrm>
          <a:off x="9517482" y="3363842"/>
          <a:ext cx="112344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34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732428" y="3319295"/>
            <a:ext cx="69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00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2101850"/>
            <a:ext cx="11087100" cy="2654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58134"/>
            <a:ext cx="4191000" cy="1130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8300" y="5340684"/>
            <a:ext cx="33655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0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Keys: enter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348247"/>
              </p:ext>
            </p:extLst>
          </p:nvPr>
        </p:nvGraphicFramePr>
        <p:xfrm>
          <a:off x="5605712" y="1806171"/>
          <a:ext cx="1254292" cy="2211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4292"/>
              </a:tblGrid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2543677"/>
            <a:ext cx="58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SVG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81527" y="2727589"/>
            <a:ext cx="802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62121" y="3895407"/>
            <a:ext cx="202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Created Container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20341" y="2549273"/>
            <a:ext cx="69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40819" y="2721908"/>
            <a:ext cx="489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2" idx="3"/>
          </p:cNvCxnSpPr>
          <p:nvPr/>
        </p:nvCxnSpPr>
        <p:spPr>
          <a:xfrm>
            <a:off x="5014161" y="2733939"/>
            <a:ext cx="376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83118" y="2543677"/>
            <a:ext cx="69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968792" y="2740374"/>
            <a:ext cx="337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976938" y="2734778"/>
            <a:ext cx="376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1709361"/>
              </p:ext>
            </p:extLst>
          </p:nvPr>
        </p:nvGraphicFramePr>
        <p:xfrm>
          <a:off x="1729037" y="1806171"/>
          <a:ext cx="1925054" cy="18428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5054"/>
              </a:tblGrid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1:5</a:t>
                      </a:r>
                      <a:endParaRPr lang="en-US" dirty="0"/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2:10</a:t>
                      </a:r>
                      <a:endParaRPr lang="en-US" dirty="0"/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3:15</a:t>
                      </a:r>
                      <a:endParaRPr lang="en-US" dirty="0"/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4:20</a:t>
                      </a:r>
                      <a:endParaRPr lang="en-US" dirty="0"/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5:25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H="1">
            <a:off x="4559463" y="2906574"/>
            <a:ext cx="24570" cy="136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44566" y="4270335"/>
            <a:ext cx="2422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[1:6, 2:11, 4:16, 3:21, 5:26, 6:30]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549071"/>
              </p:ext>
            </p:extLst>
          </p:nvPr>
        </p:nvGraphicFramePr>
        <p:xfrm>
          <a:off x="8458201" y="2581789"/>
          <a:ext cx="112344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34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0022305" y="2543677"/>
            <a:ext cx="84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581649" y="2737550"/>
            <a:ext cx="489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0779291" y="2740321"/>
            <a:ext cx="376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789104"/>
              </p:ext>
            </p:extLst>
          </p:nvPr>
        </p:nvGraphicFramePr>
        <p:xfrm>
          <a:off x="11194381" y="1807308"/>
          <a:ext cx="887830" cy="2211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830"/>
              </a:tblGrid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811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Keys:exit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177676"/>
              </p:ext>
            </p:extLst>
          </p:nvPr>
        </p:nvGraphicFramePr>
        <p:xfrm>
          <a:off x="5605712" y="1806171"/>
          <a:ext cx="1254292" cy="18428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4292"/>
              </a:tblGrid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1:6</a:t>
                      </a:r>
                      <a:endParaRPr lang="en-US" dirty="0"/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2:11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3:21</a:t>
                      </a:r>
                      <a:endParaRPr lang="en-US" dirty="0"/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4:16</a:t>
                      </a:r>
                      <a:endParaRPr lang="en-US" dirty="0"/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5:26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2543677"/>
            <a:ext cx="58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SVG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81527" y="2727589"/>
            <a:ext cx="802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62121" y="3895407"/>
            <a:ext cx="202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Created Container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20341" y="2549273"/>
            <a:ext cx="69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40819" y="2721908"/>
            <a:ext cx="489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2" idx="3"/>
          </p:cNvCxnSpPr>
          <p:nvPr/>
        </p:nvCxnSpPr>
        <p:spPr>
          <a:xfrm>
            <a:off x="5014161" y="2733939"/>
            <a:ext cx="376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83118" y="2543677"/>
            <a:ext cx="69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968792" y="2740374"/>
            <a:ext cx="337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976938" y="2734778"/>
            <a:ext cx="376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3"/>
          <p:cNvGraphicFramePr>
            <a:graphicFrameLocks/>
          </p:cNvGraphicFramePr>
          <p:nvPr/>
        </p:nvGraphicFramePr>
        <p:xfrm>
          <a:off x="1729037" y="1806171"/>
          <a:ext cx="1925054" cy="18428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5054"/>
              </a:tblGrid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1:5</a:t>
                      </a:r>
                      <a:endParaRPr lang="en-US" dirty="0"/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2:10</a:t>
                      </a:r>
                      <a:endParaRPr lang="en-US" dirty="0"/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3:15</a:t>
                      </a:r>
                      <a:endParaRPr lang="en-US" dirty="0"/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4:20</a:t>
                      </a:r>
                      <a:endParaRPr lang="en-US" dirty="0"/>
                    </a:p>
                  </a:txBody>
                  <a:tcPr/>
                </a:tc>
              </a:tr>
              <a:tr h="3685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5:25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H="1">
            <a:off x="4559463" y="2906574"/>
            <a:ext cx="24570" cy="136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44566" y="4270335"/>
            <a:ext cx="269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[1:6, 3:21, </a:t>
            </a:r>
            <a:r>
              <a:rPr lang="en-US" dirty="0"/>
              <a:t>4:16,</a:t>
            </a:r>
            <a:r>
              <a:rPr lang="en-US" dirty="0" smtClean="0"/>
              <a:t> 5:26]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8458201" y="2581789"/>
          <a:ext cx="112344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34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2:11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999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487451"/>
            <a:ext cx="10182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D3 layouts take data that you provide and remap or otherwise transform it, thereby generating new data that is more convenient for a specific visual task.</a:t>
            </a:r>
          </a:p>
        </p:txBody>
      </p:sp>
    </p:spTree>
    <p:extLst>
      <p:ext uri="{BB962C8B-B14F-4D97-AF65-F5344CB8AC3E}">
        <p14:creationId xmlns:p14="http://schemas.microsoft.com/office/powerpoint/2010/main" val="1205148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3631"/>
            <a:ext cx="5426242" cy="49329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895" y="1467488"/>
            <a:ext cx="4559968" cy="468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59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Stacked Area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595735"/>
            <a:ext cx="84662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d3.stack()</a:t>
            </a:r>
            <a:r>
              <a:rPr lang="en-US">
                <a:solidFill>
                  <a:srgbClr val="333333"/>
                </a:solidFill>
                <a:latin typeface="Times New Roman" charset="0"/>
              </a:rPr>
              <a:t> converts two-dimensional data into “stacked” data; it calculates a baseline value for each datum, so you can “stack” layers of data on top of one another.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8689"/>
            <a:ext cx="3949700" cy="144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185" y="2548689"/>
            <a:ext cx="4546600" cy="1308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35976"/>
            <a:ext cx="5827295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0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D3 stands for </a:t>
            </a:r>
            <a:r>
              <a:rPr lang="en-US" i="1" dirty="0" smtClean="0"/>
              <a:t>Data-driven Documents.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i="1" dirty="0" smtClean="0"/>
              <a:t>data </a:t>
            </a:r>
            <a:r>
              <a:rPr lang="en-US" dirty="0" smtClean="0"/>
              <a:t>is provided by us. The </a:t>
            </a:r>
            <a:r>
              <a:rPr lang="en-US" i="1" dirty="0" smtClean="0"/>
              <a:t>documents </a:t>
            </a:r>
            <a:r>
              <a:rPr lang="en-US" dirty="0" smtClean="0"/>
              <a:t>are web-based documents(such as HTML or SVG). D3 connects our </a:t>
            </a:r>
            <a:r>
              <a:rPr lang="en-US" i="1" dirty="0" smtClean="0"/>
              <a:t>data </a:t>
            </a:r>
            <a:r>
              <a:rPr lang="en-US" dirty="0" smtClean="0"/>
              <a:t>to our </a:t>
            </a:r>
            <a:r>
              <a:rPr lang="en-US" i="1" dirty="0" smtClean="0"/>
              <a:t>documents.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7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i="1" dirty="0"/>
              <a:t>Loading</a:t>
            </a:r>
            <a:r>
              <a:rPr lang="en-US" dirty="0"/>
              <a:t> data into the browser’s memory</a:t>
            </a:r>
          </a:p>
          <a:p>
            <a:pPr fontAlgn="base"/>
            <a:r>
              <a:rPr lang="en-US" i="1" dirty="0"/>
              <a:t>Binding</a:t>
            </a:r>
            <a:r>
              <a:rPr lang="en-US" dirty="0"/>
              <a:t> data to elements within the document, creating new elements as needed</a:t>
            </a:r>
          </a:p>
          <a:p>
            <a:pPr fontAlgn="base"/>
            <a:r>
              <a:rPr lang="en-US" i="1" dirty="0"/>
              <a:t>Transforming</a:t>
            </a:r>
            <a:r>
              <a:rPr lang="en-US" dirty="0"/>
              <a:t> those elements by interpreting each element’s bound datum and setting its visual properties accordingly</a:t>
            </a:r>
          </a:p>
          <a:p>
            <a:pPr fontAlgn="base"/>
            <a:r>
              <a:rPr lang="en-US" i="1" dirty="0"/>
              <a:t>Transitioning</a:t>
            </a:r>
            <a:r>
              <a:rPr lang="en-US" dirty="0"/>
              <a:t> elements between states in response to user input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Transformation </a:t>
            </a:r>
            <a:r>
              <a:rPr lang="en-US" dirty="0" smtClean="0"/>
              <a:t>step is where the </a:t>
            </a:r>
            <a:r>
              <a:rPr lang="en-US" i="1" dirty="0" smtClean="0"/>
              <a:t>mapping </a:t>
            </a:r>
            <a:r>
              <a:rPr lang="en-US" dirty="0" smtClean="0"/>
              <a:t>between </a:t>
            </a:r>
            <a:r>
              <a:rPr lang="en-US" i="1" dirty="0" smtClean="0"/>
              <a:t>data </a:t>
            </a:r>
            <a:r>
              <a:rPr lang="en-US" dirty="0" smtClean="0"/>
              <a:t>and its corresponding </a:t>
            </a:r>
            <a:r>
              <a:rPr lang="en-US" i="1" dirty="0" smtClean="0"/>
              <a:t>visual </a:t>
            </a:r>
            <a:r>
              <a:rPr lang="en-US" dirty="0" smtClean="0"/>
              <a:t>appearance happens. </a:t>
            </a:r>
          </a:p>
        </p:txBody>
      </p:sp>
    </p:spTree>
    <p:extLst>
      <p:ext uri="{BB962C8B-B14F-4D97-AF65-F5344CB8AC3E}">
        <p14:creationId xmlns:p14="http://schemas.microsoft.com/office/powerpoint/2010/main" val="410098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basics –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0427"/>
            <a:ext cx="10515600" cy="11498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 term </a:t>
            </a:r>
            <a:r>
              <a:rPr lang="en-US" i="1" dirty="0"/>
              <a:t>Document Object Model</a:t>
            </a:r>
            <a:r>
              <a:rPr lang="en-US" dirty="0"/>
              <a:t> refers to the hierarchical structure of </a:t>
            </a:r>
            <a:r>
              <a:rPr lang="en-US" dirty="0" smtClean="0"/>
              <a:t>HTML. So an HTML document is essentially a tree with </a:t>
            </a:r>
            <a:r>
              <a:rPr lang="en-US" i="1" dirty="0" smtClean="0"/>
              <a:t>&lt;html&gt; </a:t>
            </a:r>
            <a:r>
              <a:rPr lang="en-US" dirty="0" smtClean="0"/>
              <a:t>tag as the root.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43" y="2684697"/>
            <a:ext cx="10448557" cy="227999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25978" y="4964687"/>
            <a:ext cx="9607086" cy="2000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Ubuntu Mono"/>
              </a:rPr>
              <a:t>body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the parent element to both of its children, 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Ubuntu Mono"/>
              </a:rPr>
              <a:t>h1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Ubuntu Mono"/>
              </a:rPr>
              <a:t>p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(which are siblings to each other). All elements on the page are descendants of 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Ubuntu Mono"/>
              </a:rPr>
              <a:t>html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443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basics – CSS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494912" cy="8783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Cascading Style Sheets are used to style the visual presentation of DOM </a:t>
            </a:r>
            <a:r>
              <a:rPr lang="en-US" dirty="0" smtClean="0"/>
              <a:t>elements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7" y="2833003"/>
            <a:ext cx="4069034" cy="1326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639" y="2891872"/>
            <a:ext cx="5347473" cy="1342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91" y="4928211"/>
            <a:ext cx="4029569" cy="4953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5638" y="4928212"/>
            <a:ext cx="5540458" cy="92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2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578" y="95842"/>
            <a:ext cx="10515600" cy="1325563"/>
          </a:xfrm>
        </p:spPr>
        <p:txBody>
          <a:bodyPr/>
          <a:lstStyle/>
          <a:p>
            <a:r>
              <a:rPr lang="en-US" dirty="0" smtClean="0"/>
              <a:t>JavaScript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822" y="1217333"/>
            <a:ext cx="10476356" cy="11451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JavaScript is the scripting language that can make pages dynamic by manipulating the DOM after a page has already loaded in the browser.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5295" y="2173564"/>
            <a:ext cx="124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56" y="2585404"/>
            <a:ext cx="1693079" cy="4349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929" y="2606822"/>
            <a:ext cx="3668883" cy="4135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556" y="3295055"/>
            <a:ext cx="1693079" cy="14099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8929" y="3295056"/>
            <a:ext cx="1683104" cy="13499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12763" y="2216072"/>
            <a:ext cx="190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1585" y="2606822"/>
            <a:ext cx="1832908" cy="6334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1585" y="3484018"/>
            <a:ext cx="3963995" cy="7465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556" y="5324727"/>
            <a:ext cx="3792667" cy="93774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8578" y="4855612"/>
            <a:ext cx="124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09401" y="4300570"/>
            <a:ext cx="231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Functional-level scope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209401" y="4608593"/>
            <a:ext cx="66856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In JavaScript, variables are scoped at the function level, meaning they are accessible anywhere within the </a:t>
            </a:r>
            <a:r>
              <a:rPr lang="en-US" b="0" i="1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function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(not block) in which they reside.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31639" y="5324807"/>
            <a:ext cx="2390407" cy="106026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14136" y="5324727"/>
            <a:ext cx="1126045" cy="37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16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-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0975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Console is where you can</a:t>
            </a:r>
          </a:p>
          <a:p>
            <a:r>
              <a:rPr lang="en-US" dirty="0"/>
              <a:t>s</a:t>
            </a:r>
            <a:r>
              <a:rPr lang="en-US" dirty="0" smtClean="0"/>
              <a:t>ee your DOM elements and their CSS properties(even manipulate them) </a:t>
            </a:r>
          </a:p>
          <a:p>
            <a:r>
              <a:rPr lang="en-US" dirty="0" smtClean="0"/>
              <a:t>all the variables in different scopes</a:t>
            </a:r>
          </a:p>
          <a:p>
            <a:r>
              <a:rPr lang="en-US" dirty="0" smtClean="0"/>
              <a:t>Debug your code(set checkpoints in your </a:t>
            </a:r>
            <a:r>
              <a:rPr lang="en-US" dirty="0" err="1" smtClean="0"/>
              <a:t>javascript</a:t>
            </a:r>
            <a:r>
              <a:rPr lang="en-US" dirty="0" smtClean="0"/>
              <a:t> code, step in your code)</a:t>
            </a:r>
          </a:p>
          <a:p>
            <a:r>
              <a:rPr lang="en-US" dirty="0" smtClean="0"/>
              <a:t>Run JavaScript code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6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– SVG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837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Think of the SVG element as a canvas on which your visuals are rendered.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can include a number of visual elements between </a:t>
            </a:r>
            <a:r>
              <a:rPr lang="en-US" dirty="0" err="1" smtClean="0"/>
              <a:t>svg</a:t>
            </a:r>
            <a:r>
              <a:rPr lang="en-US" dirty="0" smtClean="0"/>
              <a:t> tags, including </a:t>
            </a:r>
            <a:r>
              <a:rPr lang="en-US" dirty="0" err="1" smtClean="0"/>
              <a:t>rect</a:t>
            </a:r>
            <a:r>
              <a:rPr lang="en-US" dirty="0" smtClean="0"/>
              <a:t>, circle, ellipse, line, text, and path.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93" y="2732754"/>
            <a:ext cx="8445312" cy="9366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93" y="4576502"/>
            <a:ext cx="8486324" cy="140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4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2248" y="2217322"/>
            <a:ext cx="63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1561936" y="2397847"/>
            <a:ext cx="1397109" cy="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59045" y="2217322"/>
            <a:ext cx="44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D3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402510" y="2393706"/>
            <a:ext cx="1397109" cy="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73528" y="2209040"/>
            <a:ext cx="149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SVG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25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359</Words>
  <Application>Microsoft Macintosh PowerPoint</Application>
  <PresentationFormat>Widescreen</PresentationFormat>
  <Paragraphs>145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Calibri Light</vt:lpstr>
      <vt:lpstr>Times New Roman</vt:lpstr>
      <vt:lpstr>Ubuntu Mono</vt:lpstr>
      <vt:lpstr>Arial</vt:lpstr>
      <vt:lpstr>Office Theme</vt:lpstr>
      <vt:lpstr>D3 Tutorial</vt:lpstr>
      <vt:lpstr>Introduction</vt:lpstr>
      <vt:lpstr>D3 functionality</vt:lpstr>
      <vt:lpstr>Some basics – DOM</vt:lpstr>
      <vt:lpstr>Some basics – CSS selectors</vt:lpstr>
      <vt:lpstr>JavaScript </vt:lpstr>
      <vt:lpstr>JavaScript - Console</vt:lpstr>
      <vt:lpstr>HTML – SVG </vt:lpstr>
      <vt:lpstr>D3</vt:lpstr>
      <vt:lpstr>Enter</vt:lpstr>
      <vt:lpstr>Enter, Merge</vt:lpstr>
      <vt:lpstr>Exit</vt:lpstr>
      <vt:lpstr>Scales</vt:lpstr>
      <vt:lpstr>Keys: enter</vt:lpstr>
      <vt:lpstr>Keys:exit</vt:lpstr>
      <vt:lpstr>Layouts</vt:lpstr>
      <vt:lpstr>Pie Chart</vt:lpstr>
      <vt:lpstr>Stacked Area</vt:lpstr>
    </vt:vector>
  </TitlesOfParts>
  <Company>Arizona State University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 Tutorial</dc:title>
  <dc:creator>Utkarsh Soni</dc:creator>
  <cp:lastModifiedBy>Utkarsh Soni (Student)</cp:lastModifiedBy>
  <cp:revision>22</cp:revision>
  <dcterms:created xsi:type="dcterms:W3CDTF">2018-09-05T19:38:46Z</dcterms:created>
  <dcterms:modified xsi:type="dcterms:W3CDTF">2018-09-06T16:31:16Z</dcterms:modified>
</cp:coreProperties>
</file>