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AAF0-8DF8-EC2B-1EBE-26F931E73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1FE4A-CC14-73DC-EF72-32A24FEB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12AE-0072-A2EA-037B-8C002673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7FA8-78DB-82D5-ABB6-5ED1AF2A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5087-480B-E84A-1B7E-F678D53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6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A226-D3DE-6D13-3E01-67CF0BB6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2BB4B-E99D-1666-EEEB-6B519533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83A3-72E1-496B-6339-370D1114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587B-4AD2-2D29-C979-87AD2FF8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B8EA-5DB2-DB04-378A-1985602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C7A00-47D4-D9AC-3AC5-F7AC0F019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A1977-47D5-5550-BC2D-A7FE3B5B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0EA9-2FAA-3F5D-AEC9-6C1B22B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1D6-48B8-315F-F043-378C8D41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5598-FE70-7FC9-AD77-E3D15242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3DB-1447-5FED-9C95-B51C0D4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3CE-A95B-C4B6-9372-A40D63B7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C903-768E-6116-DD38-23777C5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18B3-8928-46D4-CEDF-8CBF7A45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5DD1-4F0D-C76E-D14C-AA7135C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070C-5780-6261-8580-EF9E0CB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2D73-AE58-E56B-6F88-2ECC71A9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81723-51FB-B27E-B442-06486732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C8F4-73CF-76D6-538A-68673ED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B1E5-A323-DC2D-524C-C87771B9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33F1-9630-04E8-CF19-88B4A7A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17B4-AE9F-3942-29CE-F47F8911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DB711-64EA-C1D7-759F-3DAE40B0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A417-B7CA-B6CB-5553-0425C06D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D959-7E54-B5C0-7B59-892D016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1E12-F02B-1555-0590-9A135192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0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E237-10C8-9537-3960-FBF8232A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B103-CF15-71D3-61A6-83D8EC0C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34A2-8385-0AB6-FA8D-A8B39D4D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5032-AC46-F3B0-9A61-495393D75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9BE2B-D59C-E64F-DB53-916F7000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247D-EDE6-54E1-F232-636878C6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1DA1-D0CC-C11C-A3E9-EA69562A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503B-08A9-D64D-45A4-2F9A21C3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799F-2677-8C22-38E1-ACB9785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E5616-577B-2B85-7510-A2724DD8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C8C82-B449-4526-0331-FA48A9DF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5DFC9-DFC7-8192-71DA-6C3DFBCD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9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AAD3C-90AC-DAAE-4805-0E696079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7C9E0-DE97-2189-592D-F8DE585F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E6E5-9950-FA4C-2B49-061D6FAA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0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B374-2C9B-AE36-D67A-9487FC1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57F8-EB76-4009-29CE-3AEE459A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4DDF-0446-651A-23C9-E102D1D3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E60E-F321-AEAB-143C-C2AEF6A9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AB03-C626-527D-8C8E-EA39DBFE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70BBB-B6A4-4D1F-AE7B-8F5A56C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9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BE6-34B6-1B26-893F-44EAE5AE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01A70-E236-26C9-FEF2-7B48C09B2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1DB54-B9A6-B8BE-48FB-159BE19D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E704B-32AF-A103-3F48-05BFBEEC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C1D3-0BA8-7730-3C10-B3D03FAF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3C22E-3A05-D5E8-BC53-74AE66D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90DE6-F484-A79F-019B-B440E537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BCD3F-6D01-534D-60D7-9050FC955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AB55-91FB-CA4B-8228-159BD511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831E-4921-4853-9DD0-5FE5548794D3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A446-0060-B885-A4B4-9BA7B825E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5386-EE5F-6243-2518-E183D359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2E95-CF4B-4AB5-BE77-F6CED4A9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tebook Image">
            <a:extLst>
              <a:ext uri="{FF2B5EF4-FFF2-40B4-BE49-F238E27FC236}">
                <a16:creationId xmlns:a16="http://schemas.microsoft.com/office/drawing/2014/main" id="{FC6F34B9-16E4-50CB-0BDE-56F8AB05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5" y="759764"/>
            <a:ext cx="7123955" cy="51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CC8D9-64C8-9D15-263B-61FAEC19B541}"/>
              </a:ext>
            </a:extLst>
          </p:cNvPr>
          <p:cNvSpPr txBox="1"/>
          <p:nvPr/>
        </p:nvSpPr>
        <p:spPr>
          <a:xfrm>
            <a:off x="286916" y="1323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revenue generated products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24C87-A4B7-7B02-6152-537D570AB80A}"/>
              </a:ext>
            </a:extLst>
          </p:cNvPr>
          <p:cNvSpPr txBox="1"/>
          <p:nvPr/>
        </p:nvSpPr>
        <p:spPr>
          <a:xfrm>
            <a:off x="7788729" y="612844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0      toys</a:t>
            </a:r>
          </a:p>
          <a:p>
            <a:pPr algn="just"/>
            <a:r>
              <a:rPr lang="en-US" dirty="0"/>
              <a:t>1      </a:t>
            </a:r>
            <a:r>
              <a:rPr lang="en-US" dirty="0" err="1"/>
              <a:t>health_beauty</a:t>
            </a:r>
            <a:endParaRPr lang="en-US" dirty="0"/>
          </a:p>
          <a:p>
            <a:pPr algn="just"/>
            <a:r>
              <a:rPr lang="en-US" dirty="0"/>
              <a:t>2      </a:t>
            </a:r>
            <a:r>
              <a:rPr lang="en-US" dirty="0" err="1"/>
              <a:t>watches_gifts</a:t>
            </a:r>
            <a:endParaRPr lang="en-US" dirty="0"/>
          </a:p>
          <a:p>
            <a:pPr algn="just"/>
            <a:r>
              <a:rPr lang="en-US" dirty="0"/>
              <a:t>3      </a:t>
            </a:r>
            <a:r>
              <a:rPr lang="en-US" dirty="0" err="1"/>
              <a:t>sports_leisure</a:t>
            </a:r>
            <a:endParaRPr lang="en-US" dirty="0"/>
          </a:p>
          <a:p>
            <a:pPr algn="just"/>
            <a:r>
              <a:rPr lang="en-US" dirty="0"/>
              <a:t>4     </a:t>
            </a:r>
            <a:r>
              <a:rPr lang="en-US" dirty="0" err="1"/>
              <a:t>bed_bath_table</a:t>
            </a:r>
            <a:endParaRPr lang="en-US" dirty="0"/>
          </a:p>
          <a:p>
            <a:pPr algn="just"/>
            <a:r>
              <a:rPr lang="en-US" dirty="0"/>
              <a:t>5     </a:t>
            </a:r>
            <a:r>
              <a:rPr lang="en-US" dirty="0" err="1"/>
              <a:t>computers_accessories</a:t>
            </a:r>
            <a:endParaRPr lang="en-US" dirty="0"/>
          </a:p>
          <a:p>
            <a:pPr algn="just"/>
            <a:r>
              <a:rPr lang="en-US" dirty="0"/>
              <a:t>6      </a:t>
            </a:r>
            <a:r>
              <a:rPr lang="en-US" dirty="0" err="1"/>
              <a:t>furniture_decor</a:t>
            </a:r>
            <a:endParaRPr lang="en-US" dirty="0"/>
          </a:p>
          <a:p>
            <a:pPr algn="just"/>
            <a:r>
              <a:rPr lang="en-US" dirty="0"/>
              <a:t>7      </a:t>
            </a:r>
            <a:r>
              <a:rPr lang="en-US" dirty="0" err="1"/>
              <a:t>cool_stuff</a:t>
            </a:r>
            <a:endParaRPr lang="en-US" dirty="0"/>
          </a:p>
          <a:p>
            <a:pPr algn="just"/>
            <a:r>
              <a:rPr lang="en-US" dirty="0"/>
              <a:t>8      housewares</a:t>
            </a:r>
          </a:p>
          <a:p>
            <a:pPr algn="just"/>
            <a:r>
              <a:rPr lang="en-US" dirty="0"/>
              <a:t>9      auto</a:t>
            </a:r>
          </a:p>
          <a:p>
            <a:pPr algn="just"/>
            <a:r>
              <a:rPr lang="en-US" dirty="0"/>
              <a:t>10    </a:t>
            </a:r>
            <a:r>
              <a:rPr lang="en-US" dirty="0" err="1"/>
              <a:t>garden_tools</a:t>
            </a:r>
            <a:endParaRPr lang="en-US" dirty="0"/>
          </a:p>
          <a:p>
            <a:pPr algn="just"/>
            <a:r>
              <a:rPr lang="en-US" dirty="0"/>
              <a:t>11    </a:t>
            </a:r>
            <a:r>
              <a:rPr lang="en-US" dirty="0" err="1"/>
              <a:t>office_furniture</a:t>
            </a:r>
            <a:endParaRPr lang="en-US" dirty="0"/>
          </a:p>
          <a:p>
            <a:pPr algn="just"/>
            <a:r>
              <a:rPr lang="en-US" dirty="0"/>
              <a:t>12    baby</a:t>
            </a:r>
          </a:p>
          <a:p>
            <a:pPr algn="just"/>
            <a:r>
              <a:rPr lang="en-US" dirty="0"/>
              <a:t>13    perfumery</a:t>
            </a:r>
          </a:p>
          <a:p>
            <a:pPr algn="just"/>
            <a:r>
              <a:rPr lang="en-US" dirty="0"/>
              <a:t>14    telephony</a:t>
            </a:r>
          </a:p>
          <a:p>
            <a:pPr algn="just"/>
            <a:r>
              <a:rPr lang="en-US" dirty="0"/>
              <a:t>15    </a:t>
            </a:r>
            <a:r>
              <a:rPr lang="en-US" dirty="0" err="1"/>
              <a:t>pet_shop</a:t>
            </a:r>
            <a:endParaRPr lang="en-US" dirty="0"/>
          </a:p>
          <a:p>
            <a:pPr algn="just"/>
            <a:r>
              <a:rPr lang="en-US" dirty="0"/>
              <a:t>16    stationery</a:t>
            </a:r>
          </a:p>
          <a:p>
            <a:pPr algn="just"/>
            <a:r>
              <a:rPr lang="en-US" dirty="0"/>
              <a:t>17    </a:t>
            </a:r>
            <a:r>
              <a:rPr lang="en-US" dirty="0" err="1"/>
              <a:t>small_appliances</a:t>
            </a:r>
            <a:endParaRPr lang="en-US" dirty="0"/>
          </a:p>
          <a:p>
            <a:pPr algn="just"/>
            <a:r>
              <a:rPr lang="en-US" dirty="0"/>
              <a:t>18    computers</a:t>
            </a:r>
          </a:p>
          <a:p>
            <a:pPr algn="just"/>
            <a:r>
              <a:rPr lang="en-US" dirty="0"/>
              <a:t>19    home_appliances_2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4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3A0276-B4C1-5A96-53B4-CB2F9FC68E54}"/>
              </a:ext>
            </a:extLst>
          </p:cNvPr>
          <p:cNvSpPr txBox="1"/>
          <p:nvPr/>
        </p:nvSpPr>
        <p:spPr>
          <a:xfrm>
            <a:off x="8516518" y="1824050"/>
            <a:ext cx="3389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RFM Quartiles</a:t>
            </a:r>
          </a:p>
          <a:p>
            <a:r>
              <a:rPr lang="en-US" sz="1400" dirty="0"/>
              <a:t>The simples way to create customers segments from RFM model is to use </a:t>
            </a:r>
            <a:r>
              <a:rPr lang="en-US" sz="1400" dirty="0" err="1"/>
              <a:t>quartiles.We</a:t>
            </a:r>
            <a:r>
              <a:rPr lang="en-US" sz="1400" dirty="0"/>
              <a:t> assign score from 1 to 4 to </a:t>
            </a:r>
            <a:r>
              <a:rPr lang="en-US" sz="1400" dirty="0" err="1"/>
              <a:t>Recency,Frequency</a:t>
            </a:r>
            <a:r>
              <a:rPr lang="en-US" sz="1400" dirty="0"/>
              <a:t> and Monetary.4 is the best/</a:t>
            </a:r>
            <a:r>
              <a:rPr lang="en-US" sz="1400" dirty="0" err="1"/>
              <a:t>heighest</a:t>
            </a:r>
            <a:r>
              <a:rPr lang="en-US" sz="1400" dirty="0"/>
              <a:t> value, and 1 is the lowest/worst value. A RFM </a:t>
            </a:r>
            <a:r>
              <a:rPr lang="en-US" sz="1400" dirty="0" err="1"/>
              <a:t>scoreis</a:t>
            </a:r>
            <a:r>
              <a:rPr lang="en-US" sz="1400" dirty="0"/>
              <a:t> calculated simply by combining individual RFM score numbers.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1292-6279-1663-D91F-14CCE8E7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" y="1759523"/>
            <a:ext cx="8491379" cy="2299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C0F7C-5B88-AA49-07C7-10FDB03733E3}"/>
              </a:ext>
            </a:extLst>
          </p:cNvPr>
          <p:cNvSpPr txBox="1"/>
          <p:nvPr/>
        </p:nvSpPr>
        <p:spPr>
          <a:xfrm>
            <a:off x="286917" y="8836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RFM segmentation</a:t>
            </a:r>
          </a:p>
        </p:txBody>
      </p:sp>
    </p:spTree>
    <p:extLst>
      <p:ext uri="{BB962C8B-B14F-4D97-AF65-F5344CB8AC3E}">
        <p14:creationId xmlns:p14="http://schemas.microsoft.com/office/powerpoint/2010/main" val="356560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EF324-CD38-A49B-ED58-9AD03AD3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1" y="1684370"/>
            <a:ext cx="3200400" cy="272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6DA03-AD47-C919-9EBE-1F65CDBE563F}"/>
              </a:ext>
            </a:extLst>
          </p:cNvPr>
          <p:cNvSpPr txBox="1"/>
          <p:nvPr/>
        </p:nvSpPr>
        <p:spPr>
          <a:xfrm>
            <a:off x="72312" y="9116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Plot frequency recency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53833-3209-4698-E3E5-829A69BA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32" y="1684370"/>
            <a:ext cx="3019425" cy="272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C3340-1964-A0B5-74B9-096656D15FAE}"/>
              </a:ext>
            </a:extLst>
          </p:cNvPr>
          <p:cNvSpPr txBox="1"/>
          <p:nvPr/>
        </p:nvSpPr>
        <p:spPr>
          <a:xfrm>
            <a:off x="4289749" y="92869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Plot probability alive matrix</a:t>
            </a:r>
          </a:p>
        </p:txBody>
      </p:sp>
    </p:spTree>
    <p:extLst>
      <p:ext uri="{BB962C8B-B14F-4D97-AF65-F5344CB8AC3E}">
        <p14:creationId xmlns:p14="http://schemas.microsoft.com/office/powerpoint/2010/main" val="261179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FB4595-4297-2CAA-1F80-9BC896DE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42420"/>
            <a:ext cx="36766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5E51D-517B-FB42-2727-AB4AAF171195}"/>
              </a:ext>
            </a:extLst>
          </p:cNvPr>
          <p:cNvSpPr txBox="1"/>
          <p:nvPr/>
        </p:nvSpPr>
        <p:spPr>
          <a:xfrm>
            <a:off x="4476361" y="265009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 is fairly representative of the real data up until four repeat transactions. There are few customers who make more purchases.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33E90-BF00-4CA3-A371-7FBE2A3F7D83}"/>
              </a:ext>
            </a:extLst>
          </p:cNvPr>
          <p:cNvSpPr txBox="1"/>
          <p:nvPr/>
        </p:nvSpPr>
        <p:spPr>
          <a:xfrm>
            <a:off x="333570" y="958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Plot Period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0755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CD60B-1986-6979-480F-F1AF00F7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9" y="1676206"/>
            <a:ext cx="3724275" cy="2609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BD9FE-EB3B-A9B2-4208-71C977213E99}"/>
              </a:ext>
            </a:extLst>
          </p:cNvPr>
          <p:cNvSpPr txBox="1"/>
          <p:nvPr/>
        </p:nvSpPr>
        <p:spPr>
          <a:xfrm>
            <a:off x="212369" y="6597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Cumulative Transaction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F41A9-446D-18EC-5D23-3EC7AE9260D2}"/>
              </a:ext>
            </a:extLst>
          </p:cNvPr>
          <p:cNvSpPr txBox="1"/>
          <p:nvPr/>
        </p:nvSpPr>
        <p:spPr>
          <a:xfrm>
            <a:off x="4187112" y="238096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red line represents the boundary between the calibration period on the left and the holdout period on the right. As you can see, the BG/NBD model does a pretty swell job at predicting cumulative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62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884CC-5917-221A-8D95-A49F9D58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2" y="1741520"/>
            <a:ext cx="4364006" cy="3081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C2077-8035-D855-7260-3CE3687E9F49}"/>
              </a:ext>
            </a:extLst>
          </p:cNvPr>
          <p:cNvSpPr txBox="1"/>
          <p:nvPr/>
        </p:nvSpPr>
        <p:spPr>
          <a:xfrm>
            <a:off x="370893" y="6224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Incremental Transaction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CE5A7-F16E-613F-7592-F11F0AE8E91E}"/>
              </a:ext>
            </a:extLst>
          </p:cNvPr>
          <p:cNvSpPr txBox="1"/>
          <p:nvPr/>
        </p:nvSpPr>
        <p:spPr>
          <a:xfrm>
            <a:off x="4914901" y="23967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shows that the model does a decent job capturing general trends 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9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56BF6-455E-2C8E-F244-5C3D46D8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4" y="1722857"/>
            <a:ext cx="4223269" cy="3045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9EED-B2AB-1ADB-B6F6-B30F3EE251A6}"/>
              </a:ext>
            </a:extLst>
          </p:cNvPr>
          <p:cNvSpPr txBox="1"/>
          <p:nvPr/>
        </p:nvSpPr>
        <p:spPr>
          <a:xfrm>
            <a:off x="324239" y="6690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Conditional Expectations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04855-A08B-4912-F948-ED9BFE021B22}"/>
              </a:ext>
            </a:extLst>
          </p:cNvPr>
          <p:cNvSpPr txBox="1"/>
          <p:nvPr/>
        </p:nvSpPr>
        <p:spPr>
          <a:xfrm>
            <a:off x="4664532" y="250567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 performs well up to three calibration period purchases, but diverges from the holdout data because of the distribution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60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C3D91-FAD9-553E-7408-E79FDCFD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4" y="1373087"/>
            <a:ext cx="7821289" cy="4703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42807-4E50-F433-22B6-DEECB089A80E}"/>
              </a:ext>
            </a:extLst>
          </p:cNvPr>
          <p:cNvSpPr txBox="1"/>
          <p:nvPr/>
        </p:nvSpPr>
        <p:spPr>
          <a:xfrm>
            <a:off x="8395219" y="1726364"/>
            <a:ext cx="3268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Insight:-</a:t>
            </a:r>
          </a:p>
          <a:p>
            <a:r>
              <a:rPr lang="en-US" dirty="0"/>
              <a:t>The above mentioned graph shows 'Toys' which included 20% of the products range generates 80% of the revenue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533E8-D8C2-4754-C906-00DD40B94CC6}"/>
              </a:ext>
            </a:extLst>
          </p:cNvPr>
          <p:cNvSpPr txBox="1"/>
          <p:nvPr/>
        </p:nvSpPr>
        <p:spPr>
          <a:xfrm>
            <a:off x="613488" y="59667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items purchased </a:t>
            </a:r>
            <a:r>
              <a:rPr lang="en-US" dirty="0" err="1"/>
              <a:t>freequently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79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046B6-452E-FA78-EF08-F4A8FEF34FF9}"/>
              </a:ext>
            </a:extLst>
          </p:cNvPr>
          <p:cNvSpPr txBox="1"/>
          <p:nvPr/>
        </p:nvSpPr>
        <p:spPr>
          <a:xfrm>
            <a:off x="155899" y="317241"/>
            <a:ext cx="118802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  <a:p>
            <a:r>
              <a:rPr lang="en-US" sz="1600" dirty="0"/>
              <a:t>Intuition we can get is that:</a:t>
            </a:r>
          </a:p>
          <a:p>
            <a:endParaRPr lang="en-US" sz="1600" dirty="0"/>
          </a:p>
          <a:p>
            <a:r>
              <a:rPr lang="en-US" sz="1600" dirty="0"/>
              <a:t>98% of transactions containing </a:t>
            </a:r>
            <a:r>
              <a:rPr lang="en-US" sz="1600" dirty="0" err="1"/>
              <a:t>bed_bath_table</a:t>
            </a:r>
            <a:r>
              <a:rPr lang="en-US" sz="1600" dirty="0"/>
              <a:t> also contain toys</a:t>
            </a:r>
          </a:p>
          <a:p>
            <a:r>
              <a:rPr lang="en-US" sz="1600" dirty="0"/>
              <a:t>24% of transactions containing toys also contain </a:t>
            </a:r>
            <a:r>
              <a:rPr lang="en-US" sz="1600" dirty="0" err="1"/>
              <a:t>bed_bath_table</a:t>
            </a:r>
            <a:endParaRPr lang="en-US" sz="1600" dirty="0"/>
          </a:p>
          <a:p>
            <a:r>
              <a:rPr lang="en-US" sz="1600" dirty="0"/>
              <a:t>97% of transactions containing </a:t>
            </a:r>
            <a:r>
              <a:rPr lang="en-US" sz="1600" dirty="0" err="1"/>
              <a:t>fashion_bags_accessories</a:t>
            </a:r>
            <a:r>
              <a:rPr lang="en-US" sz="1600" dirty="0"/>
              <a:t> also contain toys There is more chance of the transaction {</a:t>
            </a:r>
            <a:r>
              <a:rPr lang="en-US" sz="1600" dirty="0" err="1"/>
              <a:t>stationery,toys</a:t>
            </a:r>
            <a:r>
              <a:rPr lang="en-US" sz="1600" dirty="0"/>
              <a:t>} or {</a:t>
            </a:r>
            <a:r>
              <a:rPr lang="en-US" sz="1600" dirty="0" err="1"/>
              <a:t>telephony,toys</a:t>
            </a:r>
            <a:r>
              <a:rPr lang="en-US" sz="1600" dirty="0"/>
              <a:t>} than other as we can find the interesting nature of rule by comparing </a:t>
            </a:r>
            <a:r>
              <a:rPr lang="en-US" sz="1600" dirty="0" err="1"/>
              <a:t>lift,leverage</a:t>
            </a:r>
            <a:r>
              <a:rPr lang="en-US" sz="1600" dirty="0"/>
              <a:t> and conviction. A rule is said to be interesting if it is unexpected(</a:t>
            </a:r>
            <a:r>
              <a:rPr lang="en-US" sz="1600" dirty="0" err="1"/>
              <a:t>suprising</a:t>
            </a:r>
            <a:r>
              <a:rPr lang="en-US" sz="1600" dirty="0"/>
              <a:t> to user) and/or actionable(user can do something with it).It's a subjective measure.</a:t>
            </a:r>
          </a:p>
          <a:p>
            <a:endParaRPr lang="en-US" sz="1600" dirty="0"/>
          </a:p>
          <a:p>
            <a:endParaRPr lang="en-US" sz="1600" dirty="0"/>
          </a:p>
          <a:p>
            <a:pPr algn="l"/>
            <a:r>
              <a:rPr lang="en-US" sz="1600" b="0" i="0" dirty="0">
                <a:solidFill>
                  <a:srgbClr val="151515"/>
                </a:solidFill>
                <a:effectLst/>
                <a:latin typeface="Inter"/>
              </a:rPr>
              <a:t>Conclusion</a:t>
            </a:r>
          </a:p>
          <a:p>
            <a:pPr algn="l"/>
            <a:r>
              <a:rPr lang="en-US" sz="1600" b="0" i="0" dirty="0">
                <a:solidFill>
                  <a:srgbClr val="151515"/>
                </a:solidFill>
                <a:effectLst/>
                <a:latin typeface="Inter"/>
              </a:rPr>
              <a:t>As per the analysis, below mentioned are the insights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Toys which holds 20% of the items generates 80% of the revenue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18.4 % of the customers are recurring, whereas 40% of the customers are either lost or on the verge of leaving. Thus we need to look at the core issues, what is leading to this loss.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30.5 % of the customers have joined recently, adding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upto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 a good amount of revenue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Looking at the purchases,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Tillnow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 the most revenue was generated in the month of Oct,2017 with the largest quantity of sales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Based on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Aprirori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categorisation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 of products been done. Hence, leading to easy and structured access of products on the app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Using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Kmeans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, we worked on Expectation Maximization, giving a best case scenario of 4 in Recency, Frequency and Monetary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Frequency Holdouts are in better stage </a:t>
            </a:r>
            <a:r>
              <a:rPr lang="en-US" sz="1600" b="0" i="0" dirty="0" err="1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wrt</a:t>
            </a:r>
            <a:r>
              <a:rPr lang="en-US" sz="1600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 to Model Predictions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96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tebook Image">
            <a:extLst>
              <a:ext uri="{FF2B5EF4-FFF2-40B4-BE49-F238E27FC236}">
                <a16:creationId xmlns:a16="http://schemas.microsoft.com/office/drawing/2014/main" id="{053E6C42-72CA-8A9E-6A28-5EFF5184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9" y="1112968"/>
            <a:ext cx="6019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E64C6-3C98-106E-6CE8-A8E31E578BB7}"/>
              </a:ext>
            </a:extLst>
          </p:cNvPr>
          <p:cNvSpPr txBox="1"/>
          <p:nvPr/>
        </p:nvSpPr>
        <p:spPr>
          <a:xfrm>
            <a:off x="174949" y="3705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20 most number of product delivered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5AB1CF-C853-A2FD-3ACD-51144821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77596"/>
              </p:ext>
            </p:extLst>
          </p:nvPr>
        </p:nvGraphicFramePr>
        <p:xfrm>
          <a:off x="7669374" y="739836"/>
          <a:ext cx="3490038" cy="5231751"/>
        </p:xfrm>
        <a:graphic>
          <a:graphicData uri="http://schemas.openxmlformats.org/drawingml/2006/table">
            <a:tbl>
              <a:tblPr/>
              <a:tblGrid>
                <a:gridCol w="2510378">
                  <a:extLst>
                    <a:ext uri="{9D8B030D-6E8A-4147-A177-3AD203B41FA5}">
                      <a16:colId xmlns:a16="http://schemas.microsoft.com/office/drawing/2014/main" val="4286478852"/>
                    </a:ext>
                  </a:extLst>
                </a:gridCol>
                <a:gridCol w="979660">
                  <a:extLst>
                    <a:ext uri="{9D8B030D-6E8A-4147-A177-3AD203B41FA5}">
                      <a16:colId xmlns:a16="http://schemas.microsoft.com/office/drawing/2014/main" val="3812819261"/>
                    </a:ext>
                  </a:extLst>
                </a:gridCol>
              </a:tblGrid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666206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50719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Health_Beauty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020266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Bed_Bath_Table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31896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Sports_Leisure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39911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Furniture_Decor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00464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25265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Housewares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440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Watches_Gifts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00754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97052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Garden_Tools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69141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64915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Cool_Stuff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668850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Perfumery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74202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9259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49825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Office_Furniture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94948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083372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Pet_Shop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31806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Fashion_Bags_Accessories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21561"/>
                  </a:ext>
                </a:extLst>
              </a:tr>
              <a:tr h="249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28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tebook Image">
            <a:extLst>
              <a:ext uri="{FF2B5EF4-FFF2-40B4-BE49-F238E27FC236}">
                <a16:creationId xmlns:a16="http://schemas.microsoft.com/office/drawing/2014/main" id="{300B73FB-9CE5-A6D6-FB14-A955827C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" y="614654"/>
            <a:ext cx="68103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F38732-F5F9-C41D-6358-EB9AFF47E8C5}"/>
              </a:ext>
            </a:extLst>
          </p:cNvPr>
          <p:cNvSpPr txBox="1"/>
          <p:nvPr/>
        </p:nvSpPr>
        <p:spPr>
          <a:xfrm>
            <a:off x="87572" y="1372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Percentage of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6B230-375B-32F4-E5E9-0AC10BFF12FA}"/>
              </a:ext>
            </a:extLst>
          </p:cNvPr>
          <p:cNvSpPr txBox="1"/>
          <p:nvPr/>
        </p:nvSpPr>
        <p:spPr>
          <a:xfrm>
            <a:off x="7275546" y="1687582"/>
            <a:ext cx="4359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Strategy: Here we can see that all columns have below 45% of null value, so we don't have to drop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7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9ADAE-AB83-EE7A-AE0C-684E5DF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7" y="900210"/>
            <a:ext cx="8334375" cy="3676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8CAEC-1669-E803-F715-945611F1AADD}"/>
              </a:ext>
            </a:extLst>
          </p:cNvPr>
          <p:cNvSpPr txBox="1"/>
          <p:nvPr/>
        </p:nvSpPr>
        <p:spPr>
          <a:xfrm>
            <a:off x="454868" y="2118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Order Purchase Timestamp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C3799-8075-7BD9-7375-F396453691D2}"/>
              </a:ext>
            </a:extLst>
          </p:cNvPr>
          <p:cNvSpPr txBox="1"/>
          <p:nvPr/>
        </p:nvSpPr>
        <p:spPr>
          <a:xfrm>
            <a:off x="8861749" y="1490179"/>
            <a:ext cx="2530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growth of purchase from </a:t>
            </a:r>
            <a:r>
              <a:rPr lang="en-US" dirty="0" err="1"/>
              <a:t>olist</a:t>
            </a:r>
            <a:r>
              <a:rPr lang="en-US" dirty="0"/>
              <a:t> store within these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2C08E-21F5-A1B6-23B0-4594D8A5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827016"/>
            <a:ext cx="8984965" cy="308251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DD62DA0-C4C1-3EA1-5B03-D7FE2D25F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712314"/>
              </p:ext>
            </p:extLst>
          </p:nvPr>
        </p:nvGraphicFramePr>
        <p:xfrm>
          <a:off x="965946" y="4156075"/>
          <a:ext cx="2906258" cy="235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720234" imgH="2202377" progId="Excel.Sheet.12">
                  <p:embed/>
                </p:oleObj>
              </mc:Choice>
              <mc:Fallback>
                <p:oleObj name="Worksheet" r:id="rId3" imgW="2720234" imgH="22023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946" y="4156075"/>
                        <a:ext cx="2906258" cy="2351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EAE8CB-604B-D898-4655-C727BE4322AC}"/>
              </a:ext>
            </a:extLst>
          </p:cNvPr>
          <p:cNvSpPr txBox="1"/>
          <p:nvPr/>
        </p:nvSpPr>
        <p:spPr>
          <a:xfrm>
            <a:off x="1033366" y="350128"/>
            <a:ext cx="898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payment_sequential</a:t>
            </a:r>
            <a:r>
              <a:rPr lang="en-US" dirty="0"/>
              <a:t>                     </a:t>
            </a:r>
            <a:r>
              <a:rPr lang="en-US" dirty="0" err="1"/>
              <a:t>payment_installments</a:t>
            </a:r>
            <a:r>
              <a:rPr lang="en-US" dirty="0"/>
              <a:t>                      </a:t>
            </a:r>
            <a:r>
              <a:rPr lang="en-US" dirty="0" err="1"/>
              <a:t>payment_value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1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13513C-CE52-C576-55CA-13B13C60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1311146"/>
            <a:ext cx="8496300" cy="45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D2C39-A279-0698-0455-CAFE8A2F512E}"/>
              </a:ext>
            </a:extLst>
          </p:cNvPr>
          <p:cNvSpPr txBox="1"/>
          <p:nvPr/>
        </p:nvSpPr>
        <p:spPr>
          <a:xfrm>
            <a:off x="202942" y="3798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Final  Order product category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0786C-3CD8-6677-0F54-8290DAF6E9A7}"/>
              </a:ext>
            </a:extLst>
          </p:cNvPr>
          <p:cNvSpPr txBox="1"/>
          <p:nvPr/>
        </p:nvSpPr>
        <p:spPr>
          <a:xfrm>
            <a:off x="9132337" y="1460435"/>
            <a:ext cx="2549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 1:</a:t>
            </a:r>
          </a:p>
          <a:p>
            <a:r>
              <a:rPr lang="en-US" dirty="0"/>
              <a:t>The most common </a:t>
            </a:r>
            <a:r>
              <a:rPr lang="en-US" dirty="0" err="1"/>
              <a:t>itemsets</a:t>
            </a:r>
            <a:r>
              <a:rPr lang="en-US" dirty="0"/>
              <a:t> consist of a single item.</a:t>
            </a:r>
          </a:p>
          <a:p>
            <a:endParaRPr lang="en-US" dirty="0"/>
          </a:p>
          <a:p>
            <a:r>
              <a:rPr lang="en-US" dirty="0"/>
              <a:t>Insight 2:</a:t>
            </a:r>
          </a:p>
          <a:p>
            <a:r>
              <a:rPr lang="en-US" dirty="0"/>
              <a:t>There's a long tail of categories that consist of infrequently purchased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7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A54B10-F583-6256-11CA-AF6306D0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9" y="1383359"/>
            <a:ext cx="6277418" cy="4952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272A7-B60A-D1F4-D326-E0941D59BCBE}"/>
              </a:ext>
            </a:extLst>
          </p:cNvPr>
          <p:cNvSpPr txBox="1"/>
          <p:nvPr/>
        </p:nvSpPr>
        <p:spPr>
          <a:xfrm>
            <a:off x="315870" y="4610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Order Pay Correlation between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9258F-BA35-8D85-2C27-F4C2B7FC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5" y="1071860"/>
            <a:ext cx="5861035" cy="564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3CF38-0BE6-D7A4-6780-83B66767EC1E}"/>
              </a:ext>
            </a:extLst>
          </p:cNvPr>
          <p:cNvSpPr txBox="1"/>
          <p:nvPr/>
        </p:nvSpPr>
        <p:spPr>
          <a:xfrm>
            <a:off x="352231" y="2772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Plot RFM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74FFA-53D3-4A35-1E6C-834983F23F8A}"/>
              </a:ext>
            </a:extLst>
          </p:cNvPr>
          <p:cNvSpPr txBox="1"/>
          <p:nvPr/>
        </p:nvSpPr>
        <p:spPr>
          <a:xfrm>
            <a:off x="6572639" y="1379672"/>
            <a:ext cx="4938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Insight - we can say that around 49% customers are one time customers and only 51% are recurring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05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4E7C0-BF37-6002-5650-289560C1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20325"/>
            <a:ext cx="8593494" cy="4416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FA74E-BD52-FE1D-F057-D0B4DF71A8BE}"/>
              </a:ext>
            </a:extLst>
          </p:cNvPr>
          <p:cNvSpPr txBox="1"/>
          <p:nvPr/>
        </p:nvSpPr>
        <p:spPr>
          <a:xfrm>
            <a:off x="300135" y="23054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Snake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6DD48-6534-E6D9-64DC-7CF86B51D150}"/>
              </a:ext>
            </a:extLst>
          </p:cNvPr>
          <p:cNvSpPr txBox="1"/>
          <p:nvPr/>
        </p:nvSpPr>
        <p:spPr>
          <a:xfrm>
            <a:off x="8593495" y="45880"/>
            <a:ext cx="3442995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Relative Importance of RFM among K-Means Clusters</a:t>
            </a:r>
          </a:p>
          <a:p>
            <a:r>
              <a:rPr lang="en-US" sz="1400" dirty="0"/>
              <a:t>We can see that our grouped summary of the mean of R, F, M that each cluster of customers places a different emphasis on our 4 features:</a:t>
            </a:r>
          </a:p>
          <a:p>
            <a:endParaRPr lang="en-US" sz="1400" dirty="0"/>
          </a:p>
          <a:p>
            <a:r>
              <a:rPr lang="en-US" sz="1400" dirty="0"/>
              <a:t>Cluster 0</a:t>
            </a:r>
          </a:p>
          <a:p>
            <a:r>
              <a:rPr lang="en-US" sz="1400" dirty="0"/>
              <a:t>It has the highest </a:t>
            </a:r>
            <a:r>
              <a:rPr lang="en-US" sz="1400" dirty="0" err="1"/>
              <a:t>MontaryValue</a:t>
            </a:r>
            <a:r>
              <a:rPr lang="en-US" sz="1400" dirty="0"/>
              <a:t> mean and low Recency mean and the highest frequency mean — This is our ideal customer segment</a:t>
            </a:r>
          </a:p>
          <a:p>
            <a:endParaRPr lang="en-US" sz="1400" dirty="0"/>
          </a:p>
          <a:p>
            <a:r>
              <a:rPr lang="en-US" sz="1400" dirty="0"/>
              <a:t>Cluster 1</a:t>
            </a:r>
          </a:p>
          <a:p>
            <a:r>
              <a:rPr lang="en-US" sz="1400" dirty="0"/>
              <a:t>It performs poorly across R, F, and M. we will need to design campaigns to activate them again.</a:t>
            </a:r>
          </a:p>
          <a:p>
            <a:endParaRPr lang="en-US" sz="1400" dirty="0"/>
          </a:p>
          <a:p>
            <a:r>
              <a:rPr lang="en-US" sz="1400" dirty="0"/>
              <a:t>Cluster 2</a:t>
            </a:r>
          </a:p>
          <a:p>
            <a:r>
              <a:rPr lang="en-US" sz="1400" dirty="0"/>
              <a:t>They shopped with us recently but have not spend as much or as frequently as we would like them to — perhaps some personalization of products targeted at them can help to maximize their lifetime-value and come back to purchase?</a:t>
            </a:r>
          </a:p>
          <a:p>
            <a:endParaRPr lang="en-US" sz="1400" dirty="0"/>
          </a:p>
          <a:p>
            <a:r>
              <a:rPr lang="en-US" sz="1400" dirty="0"/>
              <a:t>Cluster 3</a:t>
            </a:r>
          </a:p>
          <a:p>
            <a:r>
              <a:rPr lang="en-US" sz="1400" dirty="0"/>
              <a:t>It has spent quite a fair amount with us but has not shopped with us in the 3–4 months — We will need to do something before we lose them!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4319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925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Roboto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Urmil Padte</dc:creator>
  <cp:lastModifiedBy>Urmil Padte</cp:lastModifiedBy>
  <cp:revision>2</cp:revision>
  <dcterms:created xsi:type="dcterms:W3CDTF">2022-09-03T08:08:30Z</dcterms:created>
  <dcterms:modified xsi:type="dcterms:W3CDTF">2022-09-03T10:42:38Z</dcterms:modified>
</cp:coreProperties>
</file>