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6/24/2020</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6/24/2020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6/24/2020</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5D3FD-1B29-4BB8-901A-BC90D7507236}"/>
              </a:ext>
            </a:extLst>
          </p:cNvPr>
          <p:cNvSpPr>
            <a:spLocks noGrp="1"/>
          </p:cNvSpPr>
          <p:nvPr>
            <p:ph type="ctrTitle"/>
          </p:nvPr>
        </p:nvSpPr>
        <p:spPr/>
        <p:txBody>
          <a:bodyPr>
            <a:normAutofit/>
          </a:bodyPr>
          <a:lstStyle/>
          <a:p>
            <a:r>
              <a:rPr lang="en-US" sz="5400" dirty="0"/>
              <a:t>Finding the best Mexican food in NYC</a:t>
            </a:r>
          </a:p>
        </p:txBody>
      </p:sp>
      <p:sp>
        <p:nvSpPr>
          <p:cNvPr id="3" name="Subtitle 2">
            <a:extLst>
              <a:ext uri="{FF2B5EF4-FFF2-40B4-BE49-F238E27FC236}">
                <a16:creationId xmlns:a16="http://schemas.microsoft.com/office/drawing/2014/main" id="{453AD694-5279-45B3-9504-07D6377C7AF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78393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39C8E-60C8-4C83-9238-5C2E359CD83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FBCB0B4-B2CD-4598-9B7F-AEB7A8D09274}"/>
              </a:ext>
            </a:extLst>
          </p:cNvPr>
          <p:cNvSpPr>
            <a:spLocks noGrp="1"/>
          </p:cNvSpPr>
          <p:nvPr>
            <p:ph idx="1"/>
          </p:nvPr>
        </p:nvSpPr>
        <p:spPr/>
        <p:txBody>
          <a:bodyPr/>
          <a:lstStyle/>
          <a:p>
            <a:r>
              <a:rPr lang="en-US" dirty="0"/>
              <a:t>The Data frame reveals that Manhattan has the most available Mexican Venues, with the highest rated in its neighborhood of Chinatown. Brooklyn and the Bronx are second and third respectively in frequency yet are tied for first in quality. These two boroughs hold more higher rated and liked restaurants than Manhattan. So for travelers the data recommends that to enjoy quality Mexican cuisine, Brooklyn and  Manhattan are the Boroughs with Chinatown, Greenpoint and Kensington as the highest rated neighborhoods. </a:t>
            </a:r>
          </a:p>
          <a:p>
            <a:endParaRPr lang="en-US" dirty="0"/>
          </a:p>
        </p:txBody>
      </p:sp>
    </p:spTree>
    <p:extLst>
      <p:ext uri="{BB962C8B-B14F-4D97-AF65-F5344CB8AC3E}">
        <p14:creationId xmlns:p14="http://schemas.microsoft.com/office/powerpoint/2010/main" val="1120295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FBA72-B8FA-4EC8-BF16-816B71DBE713}"/>
              </a:ext>
            </a:extLst>
          </p:cNvPr>
          <p:cNvSpPr>
            <a:spLocks noGrp="1"/>
          </p:cNvSpPr>
          <p:nvPr>
            <p:ph type="title"/>
          </p:nvPr>
        </p:nvSpPr>
        <p:spPr/>
        <p:txBody>
          <a:bodyPr/>
          <a:lstStyle/>
          <a:p>
            <a:r>
              <a:rPr lang="en-US" dirty="0"/>
              <a:t>Using a classifier to find a specified venue in large city</a:t>
            </a:r>
          </a:p>
        </p:txBody>
      </p:sp>
      <p:sp>
        <p:nvSpPr>
          <p:cNvPr id="3" name="Content Placeholder 2">
            <a:extLst>
              <a:ext uri="{FF2B5EF4-FFF2-40B4-BE49-F238E27FC236}">
                <a16:creationId xmlns:a16="http://schemas.microsoft.com/office/drawing/2014/main" id="{FAC64735-B0AB-40FB-A617-E329B72AD944}"/>
              </a:ext>
            </a:extLst>
          </p:cNvPr>
          <p:cNvSpPr>
            <a:spLocks noGrp="1"/>
          </p:cNvSpPr>
          <p:nvPr>
            <p:ph idx="1"/>
          </p:nvPr>
        </p:nvSpPr>
        <p:spPr/>
        <p:txBody>
          <a:bodyPr/>
          <a:lstStyle/>
          <a:p>
            <a:r>
              <a:rPr lang="en-US" dirty="0"/>
              <a:t>NYC is a hub for travel and immigration, taking on the mantle of the “melting pot” of the world. As a result there are hundreds of cuisines to choose from in a diverse and densely populated city </a:t>
            </a:r>
          </a:p>
          <a:p>
            <a:r>
              <a:rPr lang="en-US" dirty="0"/>
              <a:t>A classifier that could outline a particular cuisine and its popularity and location would be a useful tool for locals and travelers. </a:t>
            </a:r>
          </a:p>
          <a:p>
            <a:r>
              <a:rPr lang="en-US" dirty="0"/>
              <a:t>In this project, Mexican (and related) Cuisine is chosen due to its popularity and commonality among Americans </a:t>
            </a:r>
          </a:p>
          <a:p>
            <a:pPr marL="0" indent="0">
              <a:buNone/>
            </a:pPr>
            <a:endParaRPr lang="en-US" dirty="0"/>
          </a:p>
        </p:txBody>
      </p:sp>
    </p:spTree>
    <p:extLst>
      <p:ext uri="{BB962C8B-B14F-4D97-AF65-F5344CB8AC3E}">
        <p14:creationId xmlns:p14="http://schemas.microsoft.com/office/powerpoint/2010/main" val="3784179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5C6AD-742F-4351-A97D-917DE6A8BD5C}"/>
              </a:ext>
            </a:extLst>
          </p:cNvPr>
          <p:cNvSpPr>
            <a:spLocks noGrp="1"/>
          </p:cNvSpPr>
          <p:nvPr>
            <p:ph type="title"/>
          </p:nvPr>
        </p:nvSpPr>
        <p:spPr/>
        <p:txBody>
          <a:bodyPr/>
          <a:lstStyle/>
          <a:p>
            <a:r>
              <a:rPr lang="en-US" dirty="0"/>
              <a:t>Data acquisition and cleaning</a:t>
            </a:r>
          </a:p>
        </p:txBody>
      </p:sp>
      <p:sp>
        <p:nvSpPr>
          <p:cNvPr id="3" name="Content Placeholder 2">
            <a:extLst>
              <a:ext uri="{FF2B5EF4-FFF2-40B4-BE49-F238E27FC236}">
                <a16:creationId xmlns:a16="http://schemas.microsoft.com/office/drawing/2014/main" id="{B0105796-100B-4AAB-8B27-6ADB348E0457}"/>
              </a:ext>
            </a:extLst>
          </p:cNvPr>
          <p:cNvSpPr>
            <a:spLocks noGrp="1"/>
          </p:cNvSpPr>
          <p:nvPr>
            <p:ph idx="1"/>
          </p:nvPr>
        </p:nvSpPr>
        <p:spPr/>
        <p:txBody>
          <a:bodyPr/>
          <a:lstStyle/>
          <a:p>
            <a:r>
              <a:rPr lang="en-US" dirty="0"/>
              <a:t>NYC City Data (2018) scrapped from: </a:t>
            </a:r>
            <a:r>
              <a:rPr lang="en-US" dirty="0">
                <a:hlinkClick r:id="rId2"/>
              </a:rPr>
              <a:t>https://cocl.us/new_york_dataset</a:t>
            </a:r>
            <a:endParaRPr lang="en-US" dirty="0"/>
          </a:p>
          <a:p>
            <a:r>
              <a:rPr lang="en-US" dirty="0"/>
              <a:t>Venue Data was taken from Foursquare API </a:t>
            </a:r>
          </a:p>
          <a:p>
            <a:r>
              <a:rPr lang="en-US" dirty="0"/>
              <a:t>NYC Borough and Neighborhood boundaries: : https://data.cityofnewyork.us/City-Government/Borough-Boundaries/tqmj-j8zm</a:t>
            </a:r>
          </a:p>
          <a:p>
            <a:endParaRPr lang="en-US" dirty="0"/>
          </a:p>
        </p:txBody>
      </p:sp>
    </p:spTree>
    <p:extLst>
      <p:ext uri="{BB962C8B-B14F-4D97-AF65-F5344CB8AC3E}">
        <p14:creationId xmlns:p14="http://schemas.microsoft.com/office/powerpoint/2010/main" val="2764490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1D7A-C793-41DB-832C-940DACEE237A}"/>
              </a:ext>
            </a:extLst>
          </p:cNvPr>
          <p:cNvSpPr>
            <a:spLocks noGrp="1"/>
          </p:cNvSpPr>
          <p:nvPr>
            <p:ph type="title"/>
          </p:nvPr>
        </p:nvSpPr>
        <p:spPr/>
        <p:txBody>
          <a:bodyPr/>
          <a:lstStyle/>
          <a:p>
            <a:r>
              <a:rPr lang="en-US" dirty="0"/>
              <a:t>Organizing boroughs by neighborhood density. </a:t>
            </a:r>
          </a:p>
        </p:txBody>
      </p:sp>
      <p:pic>
        <p:nvPicPr>
          <p:cNvPr id="4" name="Content Placeholder 3">
            <a:extLst>
              <a:ext uri="{FF2B5EF4-FFF2-40B4-BE49-F238E27FC236}">
                <a16:creationId xmlns:a16="http://schemas.microsoft.com/office/drawing/2014/main" id="{07114171-2F98-4475-B3C4-D3ACAE6BE955}"/>
              </a:ext>
            </a:extLst>
          </p:cNvPr>
          <p:cNvPicPr>
            <a:picLocks noGrp="1"/>
          </p:cNvPicPr>
          <p:nvPr>
            <p:ph idx="1"/>
          </p:nvPr>
        </p:nvPicPr>
        <p:blipFill>
          <a:blip r:embed="rId2"/>
          <a:stretch>
            <a:fillRect/>
          </a:stretch>
        </p:blipFill>
        <p:spPr>
          <a:xfrm>
            <a:off x="2508111" y="2016125"/>
            <a:ext cx="7177365" cy="3449638"/>
          </a:xfrm>
          <a:prstGeom prst="rect">
            <a:avLst/>
          </a:prstGeom>
        </p:spPr>
      </p:pic>
    </p:spTree>
    <p:extLst>
      <p:ext uri="{BB962C8B-B14F-4D97-AF65-F5344CB8AC3E}">
        <p14:creationId xmlns:p14="http://schemas.microsoft.com/office/powerpoint/2010/main" val="2008290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4FE31-9735-4988-9CD7-9844135BE026}"/>
              </a:ext>
            </a:extLst>
          </p:cNvPr>
          <p:cNvSpPr>
            <a:spLocks noGrp="1"/>
          </p:cNvSpPr>
          <p:nvPr>
            <p:ph type="title"/>
          </p:nvPr>
        </p:nvSpPr>
        <p:spPr/>
        <p:txBody>
          <a:bodyPr/>
          <a:lstStyle/>
          <a:p>
            <a:r>
              <a:rPr lang="en-US" dirty="0" err="1"/>
              <a:t>Organiznig</a:t>
            </a:r>
            <a:r>
              <a:rPr lang="en-US" dirty="0"/>
              <a:t> the data in Mexican Venues per Borough</a:t>
            </a:r>
          </a:p>
        </p:txBody>
      </p:sp>
      <p:pic>
        <p:nvPicPr>
          <p:cNvPr id="4" name="Content Placeholder 3">
            <a:extLst>
              <a:ext uri="{FF2B5EF4-FFF2-40B4-BE49-F238E27FC236}">
                <a16:creationId xmlns:a16="http://schemas.microsoft.com/office/drawing/2014/main" id="{2F81ACB9-DBE4-48DA-B4A9-BC063B617B8A}"/>
              </a:ext>
            </a:extLst>
          </p:cNvPr>
          <p:cNvPicPr>
            <a:picLocks noGrp="1"/>
          </p:cNvPicPr>
          <p:nvPr>
            <p:ph idx="1"/>
          </p:nvPr>
        </p:nvPicPr>
        <p:blipFill>
          <a:blip r:embed="rId2"/>
          <a:stretch>
            <a:fillRect/>
          </a:stretch>
        </p:blipFill>
        <p:spPr>
          <a:xfrm>
            <a:off x="2860766" y="2016125"/>
            <a:ext cx="6472056" cy="3449638"/>
          </a:xfrm>
          <a:prstGeom prst="rect">
            <a:avLst/>
          </a:prstGeom>
        </p:spPr>
      </p:pic>
    </p:spTree>
    <p:extLst>
      <p:ext uri="{BB962C8B-B14F-4D97-AF65-F5344CB8AC3E}">
        <p14:creationId xmlns:p14="http://schemas.microsoft.com/office/powerpoint/2010/main" val="2673056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D63DF-0C29-4A54-8C28-F83D0D297C5C}"/>
              </a:ext>
            </a:extLst>
          </p:cNvPr>
          <p:cNvSpPr>
            <a:spLocks noGrp="1"/>
          </p:cNvSpPr>
          <p:nvPr>
            <p:ph type="title"/>
          </p:nvPr>
        </p:nvSpPr>
        <p:spPr/>
        <p:txBody>
          <a:bodyPr/>
          <a:lstStyle/>
          <a:p>
            <a:r>
              <a:rPr lang="en-US" dirty="0"/>
              <a:t>Mexican venues then refined to per neighborhood</a:t>
            </a:r>
          </a:p>
        </p:txBody>
      </p:sp>
      <p:pic>
        <p:nvPicPr>
          <p:cNvPr id="6" name="Content Placeholder 5">
            <a:extLst>
              <a:ext uri="{FF2B5EF4-FFF2-40B4-BE49-F238E27FC236}">
                <a16:creationId xmlns:a16="http://schemas.microsoft.com/office/drawing/2014/main" id="{449FA6DA-8AD7-4303-AD10-E99A60928A10}"/>
              </a:ext>
            </a:extLst>
          </p:cNvPr>
          <p:cNvPicPr>
            <a:picLocks noGrp="1"/>
          </p:cNvPicPr>
          <p:nvPr>
            <p:ph idx="1"/>
          </p:nvPr>
        </p:nvPicPr>
        <p:blipFill>
          <a:blip r:embed="rId2"/>
          <a:stretch>
            <a:fillRect/>
          </a:stretch>
        </p:blipFill>
        <p:spPr>
          <a:xfrm>
            <a:off x="178666" y="2178953"/>
            <a:ext cx="5917334" cy="2145506"/>
          </a:xfrm>
          <a:prstGeom prst="rect">
            <a:avLst/>
          </a:prstGeom>
        </p:spPr>
      </p:pic>
      <p:pic>
        <p:nvPicPr>
          <p:cNvPr id="7" name="Picture 6">
            <a:extLst>
              <a:ext uri="{FF2B5EF4-FFF2-40B4-BE49-F238E27FC236}">
                <a16:creationId xmlns:a16="http://schemas.microsoft.com/office/drawing/2014/main" id="{66B91B66-50EC-4F94-AD2B-0529C389DB16}"/>
              </a:ext>
            </a:extLst>
          </p:cNvPr>
          <p:cNvPicPr/>
          <p:nvPr/>
        </p:nvPicPr>
        <p:blipFill>
          <a:blip r:embed="rId3"/>
          <a:stretch>
            <a:fillRect/>
          </a:stretch>
        </p:blipFill>
        <p:spPr>
          <a:xfrm>
            <a:off x="6415480" y="1853754"/>
            <a:ext cx="5373848" cy="2795905"/>
          </a:xfrm>
          <a:prstGeom prst="rect">
            <a:avLst/>
          </a:prstGeom>
        </p:spPr>
      </p:pic>
    </p:spTree>
    <p:extLst>
      <p:ext uri="{BB962C8B-B14F-4D97-AF65-F5344CB8AC3E}">
        <p14:creationId xmlns:p14="http://schemas.microsoft.com/office/powerpoint/2010/main" val="278503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EE8E6-8A0B-4939-9202-1D337B158B1E}"/>
              </a:ext>
            </a:extLst>
          </p:cNvPr>
          <p:cNvSpPr>
            <a:spLocks noGrp="1"/>
          </p:cNvSpPr>
          <p:nvPr>
            <p:ph type="title"/>
          </p:nvPr>
        </p:nvSpPr>
        <p:spPr/>
        <p:txBody>
          <a:bodyPr/>
          <a:lstStyle/>
          <a:p>
            <a:r>
              <a:rPr lang="en-US" dirty="0"/>
              <a:t>Rankings, likes and tips</a:t>
            </a:r>
          </a:p>
        </p:txBody>
      </p:sp>
      <p:sp>
        <p:nvSpPr>
          <p:cNvPr id="3" name="Content Placeholder 2">
            <a:extLst>
              <a:ext uri="{FF2B5EF4-FFF2-40B4-BE49-F238E27FC236}">
                <a16:creationId xmlns:a16="http://schemas.microsoft.com/office/drawing/2014/main" id="{9F606150-8109-44A5-826B-07AC2716CB7A}"/>
              </a:ext>
            </a:extLst>
          </p:cNvPr>
          <p:cNvSpPr>
            <a:spLocks noGrp="1"/>
          </p:cNvSpPr>
          <p:nvPr>
            <p:ph idx="1"/>
          </p:nvPr>
        </p:nvSpPr>
        <p:spPr/>
        <p:txBody>
          <a:bodyPr/>
          <a:lstStyle/>
          <a:p>
            <a:r>
              <a:rPr lang="en-US" dirty="0"/>
              <a:t>To get a better idea of the quality of venues, Rankings, likes and tips were used as factors to further refine and filter the data using the same method, borough first then neighborhood. </a:t>
            </a:r>
          </a:p>
          <a:p>
            <a:endParaRPr lang="en-US" dirty="0"/>
          </a:p>
        </p:txBody>
      </p:sp>
    </p:spTree>
    <p:extLst>
      <p:ext uri="{BB962C8B-B14F-4D97-AF65-F5344CB8AC3E}">
        <p14:creationId xmlns:p14="http://schemas.microsoft.com/office/powerpoint/2010/main" val="1098267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01F01-32C3-464C-AD46-585F4B0A7124}"/>
              </a:ext>
            </a:extLst>
          </p:cNvPr>
          <p:cNvSpPr>
            <a:spLocks noGrp="1"/>
          </p:cNvSpPr>
          <p:nvPr>
            <p:ph type="title"/>
          </p:nvPr>
        </p:nvSpPr>
        <p:spPr/>
        <p:txBody>
          <a:bodyPr/>
          <a:lstStyle/>
          <a:p>
            <a:r>
              <a:rPr lang="en-US" dirty="0"/>
              <a:t>Visualization of results </a:t>
            </a:r>
          </a:p>
        </p:txBody>
      </p:sp>
      <p:pic>
        <p:nvPicPr>
          <p:cNvPr id="4" name="Content Placeholder 3">
            <a:extLst>
              <a:ext uri="{FF2B5EF4-FFF2-40B4-BE49-F238E27FC236}">
                <a16:creationId xmlns:a16="http://schemas.microsoft.com/office/drawing/2014/main" id="{A5456388-56A6-40B3-B301-16153E755894}"/>
              </a:ext>
            </a:extLst>
          </p:cNvPr>
          <p:cNvPicPr>
            <a:picLocks noGrp="1"/>
          </p:cNvPicPr>
          <p:nvPr>
            <p:ph idx="1"/>
          </p:nvPr>
        </p:nvPicPr>
        <p:blipFill>
          <a:blip r:embed="rId2"/>
          <a:stretch>
            <a:fillRect/>
          </a:stretch>
        </p:blipFill>
        <p:spPr>
          <a:xfrm>
            <a:off x="623233" y="1853754"/>
            <a:ext cx="3078248" cy="3449638"/>
          </a:xfrm>
          <a:prstGeom prst="rect">
            <a:avLst/>
          </a:prstGeom>
        </p:spPr>
      </p:pic>
      <p:pic>
        <p:nvPicPr>
          <p:cNvPr id="5" name="Picture 4">
            <a:extLst>
              <a:ext uri="{FF2B5EF4-FFF2-40B4-BE49-F238E27FC236}">
                <a16:creationId xmlns:a16="http://schemas.microsoft.com/office/drawing/2014/main" id="{7A3B1F74-C9F8-4EB5-829E-8DDB84E7A4DF}"/>
              </a:ext>
            </a:extLst>
          </p:cNvPr>
          <p:cNvPicPr/>
          <p:nvPr/>
        </p:nvPicPr>
        <p:blipFill>
          <a:blip r:embed="rId3"/>
          <a:stretch>
            <a:fillRect/>
          </a:stretch>
        </p:blipFill>
        <p:spPr>
          <a:xfrm>
            <a:off x="3871242" y="2230988"/>
            <a:ext cx="2839951" cy="1526670"/>
          </a:xfrm>
          <a:prstGeom prst="rect">
            <a:avLst/>
          </a:prstGeom>
        </p:spPr>
      </p:pic>
      <p:pic>
        <p:nvPicPr>
          <p:cNvPr id="6" name="Picture 5">
            <a:extLst>
              <a:ext uri="{FF2B5EF4-FFF2-40B4-BE49-F238E27FC236}">
                <a16:creationId xmlns:a16="http://schemas.microsoft.com/office/drawing/2014/main" id="{44C0F498-33FB-420E-8308-C0F871E539A9}"/>
              </a:ext>
            </a:extLst>
          </p:cNvPr>
          <p:cNvPicPr/>
          <p:nvPr/>
        </p:nvPicPr>
        <p:blipFill>
          <a:blip r:embed="rId4"/>
          <a:stretch>
            <a:fillRect/>
          </a:stretch>
        </p:blipFill>
        <p:spPr>
          <a:xfrm>
            <a:off x="6968149" y="1973951"/>
            <a:ext cx="4971177" cy="2910097"/>
          </a:xfrm>
          <a:prstGeom prst="rect">
            <a:avLst/>
          </a:prstGeom>
        </p:spPr>
      </p:pic>
    </p:spTree>
    <p:extLst>
      <p:ext uri="{BB962C8B-B14F-4D97-AF65-F5344CB8AC3E}">
        <p14:creationId xmlns:p14="http://schemas.microsoft.com/office/powerpoint/2010/main" val="1714707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C5DF-8EFE-4E07-B3B6-CAB2AF3C6B1E}"/>
              </a:ext>
            </a:extLst>
          </p:cNvPr>
          <p:cNvSpPr>
            <a:spLocks noGrp="1"/>
          </p:cNvSpPr>
          <p:nvPr>
            <p:ph type="title"/>
          </p:nvPr>
        </p:nvSpPr>
        <p:spPr/>
        <p:txBody>
          <a:bodyPr/>
          <a:lstStyle/>
          <a:p>
            <a:r>
              <a:rPr lang="en-US" dirty="0"/>
              <a:t>Final ranking and map</a:t>
            </a:r>
          </a:p>
        </p:txBody>
      </p:sp>
      <p:sp>
        <p:nvSpPr>
          <p:cNvPr id="3" name="Content Placeholder 2">
            <a:extLst>
              <a:ext uri="{FF2B5EF4-FFF2-40B4-BE49-F238E27FC236}">
                <a16:creationId xmlns:a16="http://schemas.microsoft.com/office/drawing/2014/main" id="{6AFECD34-7F7B-4EE7-B6F3-85F7F6E0B31F}"/>
              </a:ext>
            </a:extLst>
          </p:cNvPr>
          <p:cNvSpPr>
            <a:spLocks noGrp="1"/>
          </p:cNvSpPr>
          <p:nvPr>
            <p:ph idx="1"/>
          </p:nvPr>
        </p:nvSpPr>
        <p:spPr/>
        <p:txBody>
          <a:bodyPr/>
          <a:lstStyle/>
          <a:p>
            <a:r>
              <a:rPr lang="en-US" dirty="0"/>
              <a:t>The data was then organized by average rating within a radius of 1000 meters and placed on a map. </a:t>
            </a:r>
          </a:p>
        </p:txBody>
      </p:sp>
      <p:pic>
        <p:nvPicPr>
          <p:cNvPr id="4" name="Picture 3">
            <a:extLst>
              <a:ext uri="{FF2B5EF4-FFF2-40B4-BE49-F238E27FC236}">
                <a16:creationId xmlns:a16="http://schemas.microsoft.com/office/drawing/2014/main" id="{EEE5A13D-5FEA-4E79-8502-270FD24A1629}"/>
              </a:ext>
            </a:extLst>
          </p:cNvPr>
          <p:cNvPicPr/>
          <p:nvPr/>
        </p:nvPicPr>
        <p:blipFill>
          <a:blip r:embed="rId2"/>
          <a:stretch>
            <a:fillRect/>
          </a:stretch>
        </p:blipFill>
        <p:spPr>
          <a:xfrm>
            <a:off x="271943" y="3062923"/>
            <a:ext cx="5943600" cy="2565400"/>
          </a:xfrm>
          <a:prstGeom prst="rect">
            <a:avLst/>
          </a:prstGeom>
        </p:spPr>
      </p:pic>
      <p:pic>
        <p:nvPicPr>
          <p:cNvPr id="5" name="Picture 4">
            <a:extLst>
              <a:ext uri="{FF2B5EF4-FFF2-40B4-BE49-F238E27FC236}">
                <a16:creationId xmlns:a16="http://schemas.microsoft.com/office/drawing/2014/main" id="{D106ED67-C469-4EC3-BF89-242D453BCD09}"/>
              </a:ext>
            </a:extLst>
          </p:cNvPr>
          <p:cNvPicPr/>
          <p:nvPr/>
        </p:nvPicPr>
        <p:blipFill>
          <a:blip r:embed="rId3"/>
          <a:stretch>
            <a:fillRect/>
          </a:stretch>
        </p:blipFill>
        <p:spPr>
          <a:xfrm>
            <a:off x="6248400" y="2917190"/>
            <a:ext cx="5554910" cy="2711133"/>
          </a:xfrm>
          <a:prstGeom prst="rect">
            <a:avLst/>
          </a:prstGeom>
        </p:spPr>
      </p:pic>
    </p:spTree>
    <p:extLst>
      <p:ext uri="{BB962C8B-B14F-4D97-AF65-F5344CB8AC3E}">
        <p14:creationId xmlns:p14="http://schemas.microsoft.com/office/powerpoint/2010/main" val="303860039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14</TotalTime>
  <Words>330</Words>
  <Application>Microsoft Office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Rockwell</vt:lpstr>
      <vt:lpstr>Gallery</vt:lpstr>
      <vt:lpstr>Finding the best Mexican food in NYC</vt:lpstr>
      <vt:lpstr>Using a classifier to find a specified venue in large city</vt:lpstr>
      <vt:lpstr>Data acquisition and cleaning</vt:lpstr>
      <vt:lpstr>Organizing boroughs by neighborhood density. </vt:lpstr>
      <vt:lpstr>Organiznig the data in Mexican Venues per Borough</vt:lpstr>
      <vt:lpstr>Mexican venues then refined to per neighborhood</vt:lpstr>
      <vt:lpstr>Rankings, likes and tips</vt:lpstr>
      <vt:lpstr>Visualization of results </vt:lpstr>
      <vt:lpstr>Final ranking and map</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best Mexican food in NYC</dc:title>
  <dc:creator>Munib Hosny</dc:creator>
  <cp:lastModifiedBy>Munib Hosny</cp:lastModifiedBy>
  <cp:revision>2</cp:revision>
  <dcterms:created xsi:type="dcterms:W3CDTF">2020-06-24T18:33:14Z</dcterms:created>
  <dcterms:modified xsi:type="dcterms:W3CDTF">2020-06-24T18:47:31Z</dcterms:modified>
</cp:coreProperties>
</file>