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7" r:id="rId9"/>
    <p:sldId id="266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6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2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73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3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2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55DA-E3A7-44E5-9DB8-B77A1A0AD67B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526D5F0-5092-454C-8794-964523322A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2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382C-3106-C6AD-F7B5-9F6B960DA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DACA2-A37E-91BF-21DC-1E075E6B6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Submitted by</a:t>
            </a:r>
          </a:p>
          <a:p>
            <a:r>
              <a:rPr lang="en-IN" dirty="0"/>
              <a:t>Uday Surya Reddy Adala</a:t>
            </a:r>
          </a:p>
          <a:p>
            <a:r>
              <a:rPr lang="en-IN" dirty="0"/>
              <a:t>Vinod K</a:t>
            </a:r>
          </a:p>
        </p:txBody>
      </p:sp>
    </p:spTree>
    <p:extLst>
      <p:ext uri="{BB962C8B-B14F-4D97-AF65-F5344CB8AC3E}">
        <p14:creationId xmlns:p14="http://schemas.microsoft.com/office/powerpoint/2010/main" val="23072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057-44BA-D472-6EA8-0D366204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Impacting the Conversion Rate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471E1-6E2B-02B5-CCB9-C53FA0DC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571" y="2041449"/>
            <a:ext cx="9555354" cy="3668885"/>
          </a:xfrm>
        </p:spPr>
      </p:pic>
    </p:spTree>
    <p:extLst>
      <p:ext uri="{BB962C8B-B14F-4D97-AF65-F5344CB8AC3E}">
        <p14:creationId xmlns:p14="http://schemas.microsoft.com/office/powerpoint/2010/main" val="207180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8FDF-BB7B-3F83-410A-9600A5C3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6BFB-B611-E6D7-E81D-E010F1A7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According to the coefficients of our model, below are the top three variables which contribute most towards probability:</a:t>
            </a:r>
          </a:p>
          <a:p>
            <a:pPr marL="228600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1.Lead Add form (from lead Origin)</a:t>
            </a:r>
          </a:p>
          <a:p>
            <a:pPr marL="228600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Working Professional (from What is your current occupation)</a:t>
            </a:r>
          </a:p>
          <a:p>
            <a:pPr marL="228600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Unreachable ( from Last Notable Activity)</a:t>
            </a:r>
          </a:p>
          <a:p>
            <a:pPr marL="228600">
              <a:lnSpc>
                <a:spcPct val="115000"/>
              </a:lnSpc>
            </a:pPr>
            <a:endParaRPr lang="en-I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>
              <a:lnSpc>
                <a:spcPct val="115000"/>
              </a:lnSpc>
            </a:pP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  <a:t>Following the above variables and a hard </a:t>
            </a:r>
            <a:r>
              <a:rPr lang="en-IN" sz="1800" dirty="0" err="1">
                <a:latin typeface="Arial" panose="020B0604020202020204" pitchFamily="34" charset="0"/>
                <a:ea typeface="Arial" panose="020B0604020202020204" pitchFamily="34" charset="0"/>
              </a:rPr>
              <a:t>cutoff</a:t>
            </a: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  <a:t> of 0.4 is enough to get 80 percent accuracy</a:t>
            </a:r>
          </a:p>
          <a:p>
            <a:pPr marL="228600"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Near 80 conversion rate</a:t>
            </a:r>
          </a:p>
          <a:p>
            <a:pPr marL="228600">
              <a:lnSpc>
                <a:spcPct val="115000"/>
              </a:lnSpc>
            </a:pP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  <a:t>And 86 percent specificity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5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C285-8C72-0639-D30A-E45D0407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31" y="2332652"/>
            <a:ext cx="10719318" cy="91624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8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B74-F867-77D9-AB35-AFDD9A8E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Score Case Study for an Education Company: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5CF0-CA13-AE38-64BD-F13C8301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Statement: </a:t>
            </a:r>
          </a:p>
          <a:p>
            <a:r>
              <a:rPr lang="en-US" dirty="0"/>
              <a:t>To guide the education company named X on their online course over conversion rate of leads</a:t>
            </a:r>
          </a:p>
          <a:p>
            <a:endParaRPr lang="en-US" dirty="0"/>
          </a:p>
          <a:p>
            <a:r>
              <a:rPr lang="en-US" dirty="0"/>
              <a:t>The lead conversion rate should be 80 percent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0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A1C4-DED7-A963-0BC8-740C2953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to be followed: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4CE9-D372-6646-BD74-2E7CE926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Importing Data</a:t>
            </a:r>
          </a:p>
          <a:p>
            <a:r>
              <a:rPr lang="en-US" dirty="0"/>
              <a:t>Data Preparation and cleaning</a:t>
            </a:r>
          </a:p>
          <a:p>
            <a:r>
              <a:rPr lang="en-US" dirty="0"/>
              <a:t>Imputing missing values, outlier handling, error handling</a:t>
            </a:r>
          </a:p>
          <a:p>
            <a:r>
              <a:rPr lang="en-US" dirty="0"/>
              <a:t>Feature scaling</a:t>
            </a:r>
          </a:p>
          <a:p>
            <a:r>
              <a:rPr lang="en-US" dirty="0"/>
              <a:t>Test and train sets split</a:t>
            </a:r>
          </a:p>
          <a:p>
            <a:r>
              <a:rPr lang="en-US" dirty="0"/>
              <a:t>Dropping columns based on correlations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Evaluating the model by using different metrics - Specificity and Sensitivity or Precision and Recall. </a:t>
            </a:r>
          </a:p>
          <a:p>
            <a:r>
              <a:rPr lang="en-US" dirty="0"/>
              <a:t>Applying the best model in Test data based on the Sensitivity and Specificity Metrics.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2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1AC9-6F3E-66A3-7831-B04A9FF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methods that are followed: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1B85-AFAC-B54A-E0E2-460350A2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type of values are present in the Target Variable ‘Converted’ which has been converted.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These records are dropped as only expected values are either 0 or 1.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4A665-D66F-95C6-3A07-A551EFAD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89" y="2851782"/>
            <a:ext cx="3333855" cy="131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A0D5-FF28-0E1D-008F-830E221F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methods that are followed: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D16D-11C6-41E4-0722-3C677612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 the variables which are highly co-</a:t>
            </a:r>
            <a:r>
              <a:rPr lang="en-IN" dirty="0" err="1"/>
              <a:t>realted</a:t>
            </a:r>
            <a:r>
              <a:rPr lang="en-IN" dirty="0"/>
              <a:t> using heat map</a:t>
            </a:r>
          </a:p>
          <a:p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1444FE8-F79E-AF92-E49A-6AE37325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3" y="2343812"/>
            <a:ext cx="10002417" cy="39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5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769A-FD51-E971-4706-9D03D291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methods that are followed: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68E5-4C0C-2612-0007-02C5CA9A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Below are the variables that are dropped after following co-relation matrix</a:t>
            </a:r>
          </a:p>
          <a:p>
            <a:endParaRPr lang="en-IN" dirty="0"/>
          </a:p>
          <a:p>
            <a:r>
              <a:rPr lang="en-US" sz="2200" dirty="0"/>
              <a:t>1) What is your current </a:t>
            </a:r>
            <a:r>
              <a:rPr lang="en-US" sz="2200" dirty="0" err="1"/>
              <a:t>occupation_Unemployed</a:t>
            </a:r>
            <a:endParaRPr lang="en-US" sz="2200" dirty="0"/>
          </a:p>
          <a:p>
            <a:r>
              <a:rPr lang="en-US" sz="2200" dirty="0"/>
              <a:t>2)Last Notable </a:t>
            </a:r>
            <a:r>
              <a:rPr lang="en-US" sz="2200" dirty="0" err="1"/>
              <a:t>Activity_Modified</a:t>
            </a:r>
            <a:endParaRPr lang="en-US" sz="2200" dirty="0"/>
          </a:p>
          <a:p>
            <a:r>
              <a:rPr lang="en-US" sz="2200" dirty="0"/>
              <a:t>3) Last Notable </a:t>
            </a:r>
            <a:r>
              <a:rPr lang="en-US" sz="2200" dirty="0" err="1"/>
              <a:t>Activity_SMS</a:t>
            </a:r>
            <a:r>
              <a:rPr lang="en-US" sz="2200" dirty="0"/>
              <a:t> Sent</a:t>
            </a:r>
          </a:p>
          <a:p>
            <a:r>
              <a:rPr lang="en-US" sz="2200" dirty="0"/>
              <a:t>4) Last Notable </a:t>
            </a:r>
            <a:r>
              <a:rPr lang="en-US" sz="2200" dirty="0" err="1"/>
              <a:t>Activity_Email</a:t>
            </a:r>
            <a:r>
              <a:rPr lang="en-US" sz="2200" dirty="0"/>
              <a:t> Bounced</a:t>
            </a:r>
          </a:p>
          <a:p>
            <a:r>
              <a:rPr lang="en-US" sz="2200" dirty="0"/>
              <a:t>5) Last Notable </a:t>
            </a:r>
            <a:r>
              <a:rPr lang="en-US" sz="2200" dirty="0" err="1"/>
              <a:t>Activity_Unsubscribed</a:t>
            </a:r>
            <a:endParaRPr lang="en-US" sz="2200" dirty="0"/>
          </a:p>
          <a:p>
            <a:r>
              <a:rPr lang="en-US" sz="2200" dirty="0"/>
              <a:t>6) Lead </a:t>
            </a:r>
            <a:r>
              <a:rPr lang="en-US" sz="2200" dirty="0" err="1"/>
              <a:t>Origin_Landing</a:t>
            </a:r>
            <a:r>
              <a:rPr lang="en-US" sz="2200" dirty="0"/>
              <a:t> Page Submission</a:t>
            </a:r>
          </a:p>
          <a:p>
            <a:r>
              <a:rPr lang="en-US" sz="2200" dirty="0"/>
              <a:t>7) Page Views Per Visit</a:t>
            </a:r>
          </a:p>
          <a:p>
            <a:r>
              <a:rPr lang="en-US" sz="2200" dirty="0"/>
              <a:t>8) A free copy of Mastering The Interview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890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D7D1-0F8A-FBBF-CDB1-5EFFD50A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Sensitivity and Specificity on Train 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2C4E-5BEF-E235-6EF0-2DB5C278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graph shows that the optimal </a:t>
            </a:r>
            <a:r>
              <a:rPr lang="en-IN" dirty="0" err="1"/>
              <a:t>cutoff</a:t>
            </a:r>
            <a:r>
              <a:rPr lang="en-IN" dirty="0"/>
              <a:t> is near 0.4.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Accuracy when </a:t>
            </a:r>
            <a:r>
              <a:rPr lang="en-IN" dirty="0" err="1"/>
              <a:t>cutoff</a:t>
            </a:r>
            <a:r>
              <a:rPr lang="en-IN" dirty="0"/>
              <a:t> is 0.4: 0.808338476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F30D6F-26F6-3D5F-5D4E-6DF24389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52" y="2632085"/>
            <a:ext cx="489246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0CF-1ECD-E3D6-0332-E0EF42B1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Sensitivity and Specificity on Train 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C47E-67C8-BEB0-89FE-0FA5B8CC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Confustion</a:t>
            </a:r>
            <a:r>
              <a:rPr lang="en-IN" dirty="0"/>
              <a:t> matrix:</a:t>
            </a:r>
          </a:p>
          <a:p>
            <a:r>
              <a:rPr lang="en-IN" dirty="0"/>
              <a:t>[3267,	515]</a:t>
            </a:r>
          </a:p>
          <a:p>
            <a:r>
              <a:rPr lang="en-IN" dirty="0"/>
              <a:t>[670, 	1573]</a:t>
            </a:r>
          </a:p>
          <a:p>
            <a:endParaRPr lang="en-IN" dirty="0"/>
          </a:p>
          <a:p>
            <a:r>
              <a:rPr lang="en-IN" dirty="0"/>
              <a:t>Sensitivity:0.7412</a:t>
            </a:r>
          </a:p>
          <a:p>
            <a:r>
              <a:rPr lang="en-IN" dirty="0"/>
              <a:t>Specificity: 0.8243</a:t>
            </a:r>
          </a:p>
          <a:p>
            <a:r>
              <a:rPr lang="en-IN" dirty="0"/>
              <a:t>Accuracy: 0.80338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15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842F-6F2D-5374-2ACF-61A307D9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– Sensitivity and Specificity on Test Dataset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F7F4-AA14-933C-D89D-6540B818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Confustion</a:t>
            </a:r>
            <a:r>
              <a:rPr lang="en-IN" dirty="0"/>
              <a:t> matrix:</a:t>
            </a:r>
          </a:p>
          <a:p>
            <a:r>
              <a:rPr lang="en-IN" dirty="0"/>
              <a:t>[1401,	222]</a:t>
            </a:r>
          </a:p>
          <a:p>
            <a:r>
              <a:rPr lang="en-IN" dirty="0"/>
              <a:t>[264, 	696]</a:t>
            </a:r>
          </a:p>
          <a:p>
            <a:endParaRPr lang="en-IN" dirty="0"/>
          </a:p>
          <a:p>
            <a:r>
              <a:rPr lang="en-IN" dirty="0"/>
              <a:t>Sensitivity:0.76503</a:t>
            </a:r>
          </a:p>
          <a:p>
            <a:r>
              <a:rPr lang="en-IN" dirty="0"/>
              <a:t>Specificity: 0.86321</a:t>
            </a:r>
          </a:p>
          <a:p>
            <a:r>
              <a:rPr lang="en-IN" dirty="0"/>
              <a:t>Accuracy: 0.81184</a:t>
            </a:r>
          </a:p>
        </p:txBody>
      </p:sp>
    </p:spTree>
    <p:extLst>
      <p:ext uri="{BB962C8B-B14F-4D97-AF65-F5344CB8AC3E}">
        <p14:creationId xmlns:p14="http://schemas.microsoft.com/office/powerpoint/2010/main" val="1096098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425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Lead Score Case Study</vt:lpstr>
      <vt:lpstr>Lead Score Case Study for an Education Company:</vt:lpstr>
      <vt:lpstr>Strategy to be followed:</vt:lpstr>
      <vt:lpstr>Intermediate methods that are followed:</vt:lpstr>
      <vt:lpstr>Intermediate methods that are followed:</vt:lpstr>
      <vt:lpstr>Intermediate methods that are followed:</vt:lpstr>
      <vt:lpstr>Model Evaluation - Sensitivity and Specificity on Train Data Set</vt:lpstr>
      <vt:lpstr>Model Evaluation - Sensitivity and Specificity on Train Data Set</vt:lpstr>
      <vt:lpstr>Model Evaluation – Sensitivity and Specificity on Test Dataset </vt:lpstr>
      <vt:lpstr>Variables Impacting the Conversion Rate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Uday Surya</dc:creator>
  <cp:lastModifiedBy>Uday Surya</cp:lastModifiedBy>
  <cp:revision>1</cp:revision>
  <dcterms:created xsi:type="dcterms:W3CDTF">2023-01-24T18:08:34Z</dcterms:created>
  <dcterms:modified xsi:type="dcterms:W3CDTF">2023-01-24T18:09:55Z</dcterms:modified>
</cp:coreProperties>
</file>