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97" r:id="rId4"/>
    <p:sldId id="298" r:id="rId5"/>
    <p:sldId id="299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4" r:id="rId19"/>
  </p:sldIdLst>
  <p:sldSz cx="9144000" cy="5143500" type="screen16x9"/>
  <p:notesSz cx="6858000" cy="9144000"/>
  <p:embeddedFontLst>
    <p:embeddedFont>
      <p:font typeface="Trispace" panose="020B0604020202020204" charset="0"/>
      <p:regular r:id="rId21"/>
      <p:bold r:id="rId22"/>
    </p:embeddedFont>
    <p:embeddedFont>
      <p:font typeface="Trispace Medium" panose="020B0604020202020204" charset="0"/>
      <p:regular r:id="rId23"/>
      <p:bold r:id="rId24"/>
    </p:embeddedFont>
    <p:embeddedFont>
      <p:font typeface="Trispace SemiBold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C384CF-7E3F-48B7-BA4B-885CEBCD7C41}">
  <a:tblStyle styleId="{D9C384CF-7E3F-48B7-BA4B-885CEBCD7C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c4a61bb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c4a61bb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9A088D2C-A163-75AA-725D-7806610B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1BD7416E-7EDA-8C12-A4CD-49D41ADE4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0252D9BA-19ED-D6AE-1F1B-90EE6A822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1932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4C62D94C-5050-4E65-B18A-4B6533615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E133F49E-25C9-1FC8-B04B-B04C349E9D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9D100254-CCB5-130F-8952-981C425C3C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767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751E4AA2-1C37-AF9B-8561-4F6A0A06D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BB1FFFE8-D8C3-0CF6-0C9F-71A6B0D94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92750E27-6F17-766B-03A0-8A79801F8F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837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90F72EF9-DCEB-0A82-A6F5-20E4A7894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DD7D2E02-AF92-DA59-40C6-A5990B0C53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B71836C1-EEA5-2A3F-05BC-B4D690DFE4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6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63770A85-AA6B-3833-DC35-E83E8260B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C37350F5-F17D-E3FA-58EA-11A72D7136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7FA38A9F-B7A3-F23F-9763-005E67A5B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36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03922BD7-6F7B-18E8-F233-A1F13595F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BB3045B7-5111-1F51-B9E3-A48A5C0B1F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E642ADCB-C4A8-E276-0000-FEA1EB317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508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9CBA91B9-ECA3-4DB0-7E7E-9B6D5809F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308E1F9F-8522-4489-1FD9-8BACB8B201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28A1601A-70EB-163B-6A77-5D7C089460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032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C013B941-0470-3E2C-9D3D-A89D91DD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3EBC424B-DF52-D4A7-269B-559CCF89C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F13A09E3-39CD-F118-56D0-E5C699CBA7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571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12955B8B-431E-0F72-C817-5A057841A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6BBED658-A2A9-09D6-6F61-6C1A403090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C2DA23C1-F37C-ED90-7C9B-9F25427EC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5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08783BF2-78D2-F72C-6D7B-20A8E7D72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FF3C2E92-7AAA-2F77-E673-E434D699D6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12AD0292-5BA8-EC4D-C34D-E564B8E678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18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90E05662-BD32-C901-2967-87777CBB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055CE521-4F51-C4EE-E5AF-E6899F53C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6C9B3F0F-D514-79F4-9F80-3DC3C8395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427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8BAE5998-DCD7-7D8A-E218-00E5C911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B84324A1-B421-1C9C-D01B-48FE4207B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D9648F2A-3FA4-192E-E12D-2A32D7D649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836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75BC6A30-35C7-CF91-4901-75FF80A49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DCF1E0FB-1749-66F2-C2E9-A65E597D9B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CFA7BE06-6B36-DEF6-819E-A11D24C163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69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2D003AFA-8B55-8CA1-B511-2E23B6140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2DCE071B-67FD-4A15-E151-5667C43988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AC39F39E-2907-9A41-369D-32D785978E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8968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>
          <a:extLst>
            <a:ext uri="{FF2B5EF4-FFF2-40B4-BE49-F238E27FC236}">
              <a16:creationId xmlns:a16="http://schemas.microsoft.com/office/drawing/2014/main" id="{C6F9810F-39B3-4577-64A2-7AFE536B0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39a280e31_0_0:notes">
            <a:extLst>
              <a:ext uri="{FF2B5EF4-FFF2-40B4-BE49-F238E27FC236}">
                <a16:creationId xmlns:a16="http://schemas.microsoft.com/office/drawing/2014/main" id="{3A084664-30F7-52CB-AF9B-0EE728F95F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39a280e31_0_0:notes">
            <a:extLst>
              <a:ext uri="{FF2B5EF4-FFF2-40B4-BE49-F238E27FC236}">
                <a16:creationId xmlns:a16="http://schemas.microsoft.com/office/drawing/2014/main" id="{FD03E1A0-7C89-0F2A-5BDF-3AB948C19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23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1748060" flipH="1">
            <a:off x="-3019595" y="1563512"/>
            <a:ext cx="8049517" cy="433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 l="10899" t="14045" r="10907"/>
          <a:stretch/>
        </p:blipFill>
        <p:spPr>
          <a:xfrm rot="-10079881">
            <a:off x="5280610" y="-524738"/>
            <a:ext cx="5127578" cy="31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6100" y="91063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771550" y="2571750"/>
            <a:ext cx="4113300" cy="4113300"/>
          </a:xfrm>
          <a:prstGeom prst="ellipse">
            <a:avLst/>
          </a:prstGeom>
          <a:gradFill>
            <a:gsLst>
              <a:gs pos="0">
                <a:schemeClr val="accent3"/>
              </a:gs>
              <a:gs pos="63000">
                <a:srgbClr val="3E629E">
                  <a:alpha val="0"/>
                </a:srgbClr>
              </a:gs>
              <a:gs pos="100000">
                <a:srgbClr val="3E629E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81175" y="-1401800"/>
            <a:ext cx="3476100" cy="3476100"/>
          </a:xfrm>
          <a:prstGeom prst="ellipse">
            <a:avLst/>
          </a:prstGeom>
          <a:gradFill>
            <a:gsLst>
              <a:gs pos="0">
                <a:srgbClr val="830BDE">
                  <a:alpha val="49803"/>
                </a:srgbClr>
              </a:gs>
              <a:gs pos="39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362050" y="-95300"/>
            <a:ext cx="4064100" cy="4064100"/>
          </a:xfrm>
          <a:prstGeom prst="ellipse">
            <a:avLst/>
          </a:prstGeom>
          <a:gradFill>
            <a:gsLst>
              <a:gs pos="0">
                <a:srgbClr val="EE12E9">
                  <a:alpha val="60392"/>
                </a:srgbClr>
              </a:gs>
              <a:gs pos="52000">
                <a:srgbClr val="320A4F">
                  <a:alpha val="1960"/>
                </a:srgbClr>
              </a:gs>
              <a:gs pos="100000">
                <a:srgbClr val="320A4F">
                  <a:alpha val="196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216250" y="3823363"/>
            <a:ext cx="67113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Trispace Medium"/>
                <a:ea typeface="Trispace Medium"/>
                <a:cs typeface="Trispace Medium"/>
                <a:sym typeface="Trispac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-5654335" flipH="1">
            <a:off x="-2932822" y="1210500"/>
            <a:ext cx="6624549" cy="357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t="2088" b="2088"/>
          <a:stretch/>
        </p:blipFill>
        <p:spPr>
          <a:xfrm rot="-6722227" flipH="1">
            <a:off x="5715123" y="301102"/>
            <a:ext cx="6624551" cy="357062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720000" y="129196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72" name="Google Shape;72;p9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3" name="Google Shape;243;p27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4" name="Google Shape;244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2524512">
            <a:off x="2722254" y="1694457"/>
            <a:ext cx="6809219" cy="45549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2">
            <a:alphaModFix/>
          </a:blip>
          <a:srcRect l="7954" r="7954"/>
          <a:stretch/>
        </p:blipFill>
        <p:spPr>
          <a:xfrm rot="-7652078">
            <a:off x="-3024166" y="-2547527"/>
            <a:ext cx="6221231" cy="4161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algn="r" rtl="0">
              <a:buNone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48" name="Google Shape;248;p28"/>
          <p:cNvCxnSpPr/>
          <p:nvPr/>
        </p:nvCxnSpPr>
        <p:spPr>
          <a:xfrm flipH="1">
            <a:off x="346800" y="4805301"/>
            <a:ext cx="7901700" cy="3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49" name="Google Shape;24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4022726" y="-157937"/>
            <a:ext cx="7418275" cy="417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64299" y="1464838"/>
            <a:ext cx="7418275" cy="41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47000">
              <a:schemeClr val="dk2"/>
            </a:gs>
            <a:gs pos="100000">
              <a:schemeClr val="dk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Trispace"/>
              <a:buChar char="■"/>
              <a:defRPr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73" r:id="rId5"/>
    <p:sldLayoutId id="214748367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"/>
          <p:cNvSpPr txBox="1">
            <a:spLocks noGrp="1"/>
          </p:cNvSpPr>
          <p:nvPr>
            <p:ph type="ctrTitle"/>
          </p:nvPr>
        </p:nvSpPr>
        <p:spPr>
          <a:xfrm>
            <a:off x="896771" y="1962348"/>
            <a:ext cx="6711600" cy="259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Fundamentos da Programação</a:t>
            </a:r>
            <a:br>
              <a:rPr lang="en" sz="6000" dirty="0"/>
            </a:br>
            <a:r>
              <a:rPr lang="en" sz="4500" dirty="0">
                <a:solidFill>
                  <a:schemeClr val="accent1"/>
                </a:solidFill>
              </a:rPr>
              <a:t>Laços de repetição/condição</a:t>
            </a:r>
            <a:endParaRPr sz="4500" dirty="0">
              <a:solidFill>
                <a:schemeClr val="accent1"/>
              </a:solidFill>
            </a:endParaRPr>
          </a:p>
        </p:txBody>
      </p:sp>
      <p:sp>
        <p:nvSpPr>
          <p:cNvPr id="262" name="Google Shape;262;p32"/>
          <p:cNvSpPr txBox="1">
            <a:spLocks noGrp="1"/>
          </p:cNvSpPr>
          <p:nvPr>
            <p:ph type="subTitle" idx="1"/>
          </p:nvPr>
        </p:nvSpPr>
        <p:spPr>
          <a:xfrm>
            <a:off x="5812802" y="4395801"/>
            <a:ext cx="2434427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Joseph Cavalcante</a:t>
            </a:r>
            <a:endParaRPr dirty="0"/>
          </a:p>
        </p:txBody>
      </p:sp>
      <p:sp>
        <p:nvSpPr>
          <p:cNvPr id="263" name="Google Shape;263;p32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1D9EAE52-F2F3-EE24-F3AD-3510B3B5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7846AB22-4183-F1AD-CB5B-875A43907E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Comandos de controle: else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DEE428BF-0689-371F-4B47-72F0E6F1A2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589D1C8B-FD75-DE75-6854-862FB59C7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78031C5A-8BA5-B613-79C5-C8B0C4848401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B25003-69A7-5649-3D33-61FF0E1F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08" y="2251332"/>
            <a:ext cx="2709052" cy="101063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B9EA02A-2BA2-E698-9AA4-61D852F1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47" y="2251332"/>
            <a:ext cx="2572109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221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63BF3BAE-2467-326D-9E8C-0582B155F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16D7A8CF-9567-AABE-E337-B97FCFDE24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Condicionais: if / elif / else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039F4578-207B-E51B-DA74-37FBCEBCA3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7DA8BCA1-3D9A-D143-8D4B-62980D2ADB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32646C1D-E95E-B14B-3F6B-07CD97B4E968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7B9F84E-36B2-0E6E-412D-C84F7FB1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47" y="2242647"/>
            <a:ext cx="2686425" cy="8192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11FD660-799A-93DD-3B0E-ADD93FBB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989" y="2242647"/>
            <a:ext cx="2826751" cy="48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189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49393193-18F7-8CBC-42FC-9FD3C695D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101F9931-2786-1519-7011-9C93730BE7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Condicionais: if / elif / else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03D5EA10-96E9-FA29-D559-B0A79AEC35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DFBB077A-4C0B-DA56-B9D1-4F14283A6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E4EF99E3-E285-4CD4-E861-AF39B05121C1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5337C60-DCC6-DE4F-5156-0679FFDC7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47" y="2242647"/>
            <a:ext cx="2495898" cy="17337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7BC52E8-00CF-B03A-3260-3F61CE433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72" y="2242647"/>
            <a:ext cx="1849466" cy="48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53543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64952FE7-0B14-696C-96DE-BCC29FBF2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1B0FED60-119B-93F9-EE6D-AF0235936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Condicionais: if / elif / else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1244A9A3-4F6D-C4C1-402B-BC54314273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50411716-5C0A-209B-3C21-5782F9950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C0FC79B1-8A61-2880-80EF-C24CF6664C78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E55D15D-D924-4D90-DE4F-367C0FBF9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47" y="2242647"/>
            <a:ext cx="4096322" cy="74305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76F14CC-A481-C431-C9F8-B6E779DBF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72" y="2251333"/>
            <a:ext cx="3404633" cy="3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86552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25EB0875-FBEA-6715-EFF5-0841B6B6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AF9A3F46-A588-1A6C-A594-2E561EEF7D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Usando list comprehension(simples)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2F1A6546-9A18-E4CA-192D-5C4FFA5E9A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D416774B-7425-DB23-A53E-D03544BE62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DADB76AC-6A6C-61BC-6085-69C46AAFF171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418635F-ECF6-BC0D-DF08-CB869AD17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45" y="2242647"/>
            <a:ext cx="3665281" cy="572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1492368-53E5-919D-8C29-A2BE1CC55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72" y="2242647"/>
            <a:ext cx="2007524" cy="32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44313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D4D1D380-C1C0-1DF0-CCB9-F8802D34B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38BF9A79-25FA-8496-976D-1F34194DCB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Usando list comprehension(condição)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AF9A61FF-65A7-DEB1-270D-6791EEE31C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68B9BB29-A3AC-2F31-8899-0547D1FE9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DC471A81-4C63-4C51-F0A2-6B734EF3E80D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D36F15-C59E-DBB0-37D5-CDC4B61D6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47" y="2251333"/>
            <a:ext cx="4048690" cy="4953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BEA75CF-B124-8E1F-6A57-E900F5B4F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72" y="2242647"/>
            <a:ext cx="2287630" cy="5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31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01AD6049-5085-6593-F1DA-71164EB67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FE2FE39E-B55B-7DE2-9E3A-BBD79EDF9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Usando funções com repetição / condição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80D67FE6-26B6-CDC5-95EE-FF0A0D6877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147BC920-3B72-D354-D641-23DEAC0DA1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D78566BC-D27C-B756-D902-498044A022E0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4725960-0D7F-D25D-908B-60C867226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47" y="2242647"/>
            <a:ext cx="2810267" cy="152421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45C2E95-B24B-33B4-F4A7-E3AFEC221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72" y="2242647"/>
            <a:ext cx="210649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719145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98EFA82A-D20D-A974-6958-4C514346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7FB70C6B-9C40-DF27-F8F5-3DD8A6F81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Plus: Usando Any() / All() com condições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14722D91-D365-568C-543E-47CF35179A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40DAAAC7-DCA5-3F66-9354-EFC7B8D4C9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F85CEA9B-7EDB-1E07-5D13-2485CC2669E6}"/>
              </a:ext>
            </a:extLst>
          </p:cNvPr>
          <p:cNvSpPr txBox="1">
            <a:spLocks/>
          </p:cNvSpPr>
          <p:nvPr/>
        </p:nvSpPr>
        <p:spPr>
          <a:xfrm>
            <a:off x="847747" y="3091669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95A836-BD08-DCC5-E5E7-66A95DE6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47" y="2251333"/>
            <a:ext cx="5563376" cy="80973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A58FF855-7E1A-E753-5013-4F2E7CCD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747" y="3553701"/>
            <a:ext cx="987725" cy="49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5743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34224D-2F94-A670-C3A6-EFA354FC48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  <p:sp>
        <p:nvSpPr>
          <p:cNvPr id="5" name="Google Shape;656;p51">
            <a:extLst>
              <a:ext uri="{FF2B5EF4-FFF2-40B4-BE49-F238E27FC236}">
                <a16:creationId xmlns:a16="http://schemas.microsoft.com/office/drawing/2014/main" id="{C9B58B11-18B4-E5F7-8BD8-E174E2DD038C}"/>
              </a:ext>
            </a:extLst>
          </p:cNvPr>
          <p:cNvSpPr txBox="1">
            <a:spLocks/>
          </p:cNvSpPr>
          <p:nvPr/>
        </p:nvSpPr>
        <p:spPr>
          <a:xfrm>
            <a:off x="2717700" y="2072850"/>
            <a:ext cx="3708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pPr algn="ctr"/>
            <a:r>
              <a:rPr lang="pt-BR" sz="4800" dirty="0">
                <a:solidFill>
                  <a:schemeClr val="accent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6638272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Usando o FOR em Lista</a:t>
            </a:r>
            <a:endParaRPr sz="3200" dirty="0"/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65EE01-FDB9-65CE-9375-1441798E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75" y="1787878"/>
            <a:ext cx="3277057" cy="81926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1B7DBC-2288-4437-D71B-47E0497A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3334"/>
            <a:ext cx="1814367" cy="783807"/>
          </a:xfrm>
          <a:prstGeom prst="rect">
            <a:avLst/>
          </a:prstGeom>
        </p:spPr>
      </p:pic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B5EBF68A-5EE0-B26B-E4DF-77628593B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0275" y="1391900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BECB3DCE-36E7-1A35-6E1A-CC6AFD5351B2}"/>
              </a:ext>
            </a:extLst>
          </p:cNvPr>
          <p:cNvSpPr txBox="1">
            <a:spLocks/>
          </p:cNvSpPr>
          <p:nvPr/>
        </p:nvSpPr>
        <p:spPr>
          <a:xfrm>
            <a:off x="4572000" y="1391900"/>
            <a:ext cx="3136266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551CB746-6E92-C57E-26FA-8B44021D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D620932E-A523-8FD4-E300-FC33A1923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</a:t>
            </a:r>
            <a:r>
              <a:rPr lang="en" sz="3200" dirty="0"/>
              <a:t> o FOR em range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BDD624A7-8179-1FE5-FF75-71F168F606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529D5359-6912-4199-C277-12EECD07A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0275" y="1391900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29581B99-40C5-872A-1050-D13CB385A289}"/>
              </a:ext>
            </a:extLst>
          </p:cNvPr>
          <p:cNvSpPr txBox="1">
            <a:spLocks/>
          </p:cNvSpPr>
          <p:nvPr/>
        </p:nvSpPr>
        <p:spPr>
          <a:xfrm>
            <a:off x="4572000" y="1391900"/>
            <a:ext cx="3136266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59E698-249A-07A1-C460-0BD20011B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75" y="1823334"/>
            <a:ext cx="3300308" cy="572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403E1D-A09A-1296-8F89-8D3D8A7AF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3334"/>
            <a:ext cx="170521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97771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0F1AF53-23CB-82A6-6086-917D77A63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6F80A855-A45E-8FF0-EE70-8BC55CC2EB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</a:t>
            </a:r>
            <a:r>
              <a:rPr lang="en" sz="3200" dirty="0"/>
              <a:t> o FOR em range com passo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D95428E4-6957-7BBD-582B-511E9E14A5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FBF4B623-57D1-7A6B-4677-8AB86DE86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0275" y="1678249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14351504-FEE2-DFF6-5AF0-DFDAAE03D776}"/>
              </a:ext>
            </a:extLst>
          </p:cNvPr>
          <p:cNvSpPr txBox="1">
            <a:spLocks/>
          </p:cNvSpPr>
          <p:nvPr/>
        </p:nvSpPr>
        <p:spPr>
          <a:xfrm>
            <a:off x="6010431" y="1678248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80B824-634F-0930-1223-C7214D73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75" y="2111620"/>
            <a:ext cx="5087060" cy="51442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39AA54F-951A-C5A5-D0B6-AB318F9D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431" y="2109684"/>
            <a:ext cx="1762371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861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9AB99D58-360D-F9A9-B181-C4E459B6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209CF43F-2887-EDFF-E24F-4B60958113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</a:t>
            </a:r>
            <a:r>
              <a:rPr lang="en" sz="3200" dirty="0"/>
              <a:t> o FOR em range com enumerate()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10EEDAC3-9E0F-1A8B-5EEF-FC89DE01EAA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85D3C532-398C-72D6-4F94-9E6AF2C418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0275" y="1678249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EDC1A5BB-CA60-40B5-F1B7-3A76A51C4EC8}"/>
              </a:ext>
            </a:extLst>
          </p:cNvPr>
          <p:cNvSpPr txBox="1">
            <a:spLocks/>
          </p:cNvSpPr>
          <p:nvPr/>
        </p:nvSpPr>
        <p:spPr>
          <a:xfrm>
            <a:off x="6010431" y="1678248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6A04CA-A113-ADCD-5E41-6E191AEDD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75" y="2109683"/>
            <a:ext cx="5058481" cy="8287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57E2DA5-1539-99BB-14FE-6CA58A8BC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431" y="2109683"/>
            <a:ext cx="202910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38217"/>
      </p:ext>
    </p:extLst>
  </p:cSld>
  <p:clrMapOvr>
    <a:masterClrMapping/>
  </p:clrMapOvr>
  <p:transition spd="slow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8ED2FE4-F089-046A-E50D-484A89050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3F3EAA50-FC9F-189A-748E-B492E103E1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</a:t>
            </a:r>
            <a:r>
              <a:rPr lang="en" sz="3200" dirty="0"/>
              <a:t> o FOR em range com dicionários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ABE738A1-DE16-6BCA-BE94-37E5D0B87A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0CADDCBD-D198-7A38-6DBA-C1525CD04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90275" y="1678249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C4EAA4C0-553E-B472-BACD-47D1B657E2B1}"/>
              </a:ext>
            </a:extLst>
          </p:cNvPr>
          <p:cNvSpPr txBox="1">
            <a:spLocks/>
          </p:cNvSpPr>
          <p:nvPr/>
        </p:nvSpPr>
        <p:spPr>
          <a:xfrm>
            <a:off x="4572000" y="1674885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ED20D5-D944-7F22-45F0-92446C7D7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75" y="2109683"/>
            <a:ext cx="3667637" cy="76210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C1511A-4126-FA88-1A73-B61251C20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106320"/>
            <a:ext cx="2622309" cy="57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6419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7FDDF57E-C4A7-AC92-FFBC-06854EA8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A01102D3-247A-5D9C-89DA-AC8E25E72E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Usando</a:t>
            </a:r>
            <a:r>
              <a:rPr lang="en" sz="3200" dirty="0"/>
              <a:t> o WHILE básico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603F1C70-228E-20B8-3D97-DE0082BC25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7C29A30E-16C3-C7D5-9AB3-CFB5A2E422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6182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4974DB6E-DD94-2E2B-AF9F-5CACA6221B06}"/>
              </a:ext>
            </a:extLst>
          </p:cNvPr>
          <p:cNvSpPr txBox="1">
            <a:spLocks/>
          </p:cNvSpPr>
          <p:nvPr/>
        </p:nvSpPr>
        <p:spPr>
          <a:xfrm>
            <a:off x="4501725" y="1212818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6F63BD-0E57-E292-B8CE-B4280044B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09591"/>
            <a:ext cx="3019846" cy="962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2AA7CAE-A7F9-4028-2E30-300AF9742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724" y="1609590"/>
            <a:ext cx="1912999" cy="962159"/>
          </a:xfrm>
          <a:prstGeom prst="rect">
            <a:avLst/>
          </a:prstGeom>
        </p:spPr>
      </p:pic>
      <p:sp>
        <p:nvSpPr>
          <p:cNvPr id="2" name="Google Shape;268;p33">
            <a:extLst>
              <a:ext uri="{FF2B5EF4-FFF2-40B4-BE49-F238E27FC236}">
                <a16:creationId xmlns:a16="http://schemas.microsoft.com/office/drawing/2014/main" id="{BA41AB78-C270-A1FC-FF4E-13CFAB118108}"/>
              </a:ext>
            </a:extLst>
          </p:cNvPr>
          <p:cNvSpPr txBox="1">
            <a:spLocks/>
          </p:cNvSpPr>
          <p:nvPr/>
        </p:nvSpPr>
        <p:spPr>
          <a:xfrm>
            <a:off x="720000" y="282000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ispace SemiBold"/>
              <a:buNone/>
              <a:defRPr sz="32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rispace SemiBold"/>
              <a:buNone/>
              <a:defRPr sz="3500" b="0" i="0" u="none" strike="noStrike" cap="none">
                <a:solidFill>
                  <a:schemeClr val="dk1"/>
                </a:solidFill>
                <a:latin typeface="Trispace SemiBold"/>
                <a:ea typeface="Trispace SemiBold"/>
                <a:cs typeface="Trispace SemiBold"/>
                <a:sym typeface="Trispace SemiBold"/>
              </a:defRPr>
            </a:lvl9pPr>
          </a:lstStyle>
          <a:p>
            <a:r>
              <a:rPr lang="pt-BR" dirty="0"/>
              <a:t>CUIDADO COM LOOPS INFINITOS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0C536F5-4E11-6258-9B43-734E13A665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6419" y="3586622"/>
            <a:ext cx="4870609" cy="8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8331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B381067D-5EA6-0136-C9C2-C6B5EADF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D4145800-3A19-9674-0131-F414A231D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Comandos de controle: break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696040FD-98C4-BD58-F6E5-3639799C4B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C0319D3E-C13C-D415-D227-585EF3A847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8250C95A-8A82-A47F-13DE-28C6E938145B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F76D78-728A-C907-A04B-22E931FD4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85" y="2242647"/>
            <a:ext cx="2124371" cy="10193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1E5FEFF-9033-E342-9F79-CA10798C4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72" y="2242647"/>
            <a:ext cx="1156753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460711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>
          <a:extLst>
            <a:ext uri="{FF2B5EF4-FFF2-40B4-BE49-F238E27FC236}">
              <a16:creationId xmlns:a16="http://schemas.microsoft.com/office/drawing/2014/main" id="{F4DEAEC6-9725-1327-C2CE-4922A4222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>
            <a:extLst>
              <a:ext uri="{FF2B5EF4-FFF2-40B4-BE49-F238E27FC236}">
                <a16:creationId xmlns:a16="http://schemas.microsoft.com/office/drawing/2014/main" id="{2C0854CC-FCB2-B207-C854-74FA5DC9A4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Comandos de controle: continue</a:t>
            </a:r>
            <a:endParaRPr sz="3200" dirty="0"/>
          </a:p>
        </p:txBody>
      </p:sp>
      <p:sp>
        <p:nvSpPr>
          <p:cNvPr id="270" name="Google Shape;270;p33">
            <a:extLst>
              <a:ext uri="{FF2B5EF4-FFF2-40B4-BE49-F238E27FC236}">
                <a16:creationId xmlns:a16="http://schemas.microsoft.com/office/drawing/2014/main" id="{285C0B69-972C-9475-BADD-F9834D5F450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248500" y="46085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7" name="Google Shape;297;p35">
            <a:extLst>
              <a:ext uri="{FF2B5EF4-FFF2-40B4-BE49-F238E27FC236}">
                <a16:creationId xmlns:a16="http://schemas.microsoft.com/office/drawing/2014/main" id="{E54105A8-4443-C4AB-066E-77A43488CE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47747" y="1819898"/>
            <a:ext cx="3136266" cy="431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Exemplo em código:</a:t>
            </a:r>
            <a:endParaRPr dirty="0"/>
          </a:p>
        </p:txBody>
      </p:sp>
      <p:sp>
        <p:nvSpPr>
          <p:cNvPr id="8" name="Google Shape;297;p35">
            <a:extLst>
              <a:ext uri="{FF2B5EF4-FFF2-40B4-BE49-F238E27FC236}">
                <a16:creationId xmlns:a16="http://schemas.microsoft.com/office/drawing/2014/main" id="{1B69CBBF-8F3D-C955-D2D9-B750410E97B9}"/>
              </a:ext>
            </a:extLst>
          </p:cNvPr>
          <p:cNvSpPr txBox="1">
            <a:spLocks/>
          </p:cNvSpPr>
          <p:nvPr/>
        </p:nvSpPr>
        <p:spPr>
          <a:xfrm>
            <a:off x="5315272" y="1811212"/>
            <a:ext cx="1975747" cy="43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●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○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ispace"/>
              <a:buChar char="■"/>
              <a:defRPr sz="1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pPr marL="0" indent="0">
              <a:buFont typeface="Trispace"/>
              <a:buNone/>
            </a:pPr>
            <a:r>
              <a:rPr lang="pt-BR" dirty="0"/>
              <a:t>Saída do código: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5E59CF-20B7-4D8A-A39A-98E53BE7A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47" y="2242647"/>
            <a:ext cx="2067756" cy="10193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9EFF3A-2095-5282-17C1-5C3507DBD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271" y="2251333"/>
            <a:ext cx="868289" cy="10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263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loud Computing Minitheme by Slidesgo">
  <a:themeElements>
    <a:clrScheme name="Simple Light">
      <a:dk1>
        <a:srgbClr val="F6F6F6"/>
      </a:dk1>
      <a:lt1>
        <a:srgbClr val="320A4F"/>
      </a:lt1>
      <a:dk2>
        <a:srgbClr val="180424"/>
      </a:dk2>
      <a:lt2>
        <a:srgbClr val="830BDE"/>
      </a:lt2>
      <a:accent1>
        <a:srgbClr val="EE12E9"/>
      </a:accent1>
      <a:accent2>
        <a:srgbClr val="ED1C68"/>
      </a:accent2>
      <a:accent3>
        <a:srgbClr val="3E629E"/>
      </a:accent3>
      <a:accent4>
        <a:srgbClr val="FFFFFF"/>
      </a:accent4>
      <a:accent5>
        <a:srgbClr val="FFFFFF"/>
      </a:accent5>
      <a:accent6>
        <a:srgbClr val="FFFFFF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263</Words>
  <Application>Microsoft Office PowerPoint</Application>
  <PresentationFormat>Apresentação na tela (16:9)</PresentationFormat>
  <Paragraphs>70</Paragraphs>
  <Slides>18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Trispace Medium</vt:lpstr>
      <vt:lpstr>Trispace SemiBold</vt:lpstr>
      <vt:lpstr>Trispace</vt:lpstr>
      <vt:lpstr>Arial</vt:lpstr>
      <vt:lpstr>Cloud Computing Minitheme by Slidesgo</vt:lpstr>
      <vt:lpstr>Fundamentos da Programação Laços de repetição/condição</vt:lpstr>
      <vt:lpstr>Usando o FOR em Lista</vt:lpstr>
      <vt:lpstr>Usando o FOR em range</vt:lpstr>
      <vt:lpstr>Usando o FOR em range com passo</vt:lpstr>
      <vt:lpstr>Usando o FOR em range com enumerate()</vt:lpstr>
      <vt:lpstr>Usando o FOR em range com dicionários</vt:lpstr>
      <vt:lpstr>Usando o WHILE básico</vt:lpstr>
      <vt:lpstr>Comandos de controle: break</vt:lpstr>
      <vt:lpstr>Comandos de controle: continue</vt:lpstr>
      <vt:lpstr>Comandos de controle: else</vt:lpstr>
      <vt:lpstr>Condicionais: if / elif / else</vt:lpstr>
      <vt:lpstr>Condicionais: if / elif / else</vt:lpstr>
      <vt:lpstr>Condicionais: if / elif / else</vt:lpstr>
      <vt:lpstr>Usando list comprehension(simples)</vt:lpstr>
      <vt:lpstr>Usando list comprehension(condição)</vt:lpstr>
      <vt:lpstr>Usando funções com repetição / condição</vt:lpstr>
      <vt:lpstr>Plus: Usando Any() / All() com condições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sethor</dc:creator>
  <cp:lastModifiedBy>Joseph Cavalcante</cp:lastModifiedBy>
  <cp:revision>2</cp:revision>
  <dcterms:modified xsi:type="dcterms:W3CDTF">2025-05-13T13:05:40Z</dcterms:modified>
</cp:coreProperties>
</file>