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49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11/14/2020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4652"/>
            <a:ext cx="8534400" cy="1752600"/>
          </a:xfrm>
        </p:spPr>
        <p:txBody>
          <a:bodyPr/>
          <a:lstStyle/>
          <a:p>
            <a:pPr algn="ctr"/>
            <a:r>
              <a:rPr lang="en-US" dirty="0"/>
              <a:t>By Usha Chari, Jessica Nguyen, </a:t>
            </a:r>
          </a:p>
          <a:p>
            <a:pPr algn="ctr"/>
            <a:r>
              <a:rPr lang="en-US" dirty="0"/>
              <a:t>Belinda Soerjohadi, Saki Sugiura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288338"/>
            <a:ext cx="10972800" cy="391218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25000"/>
                  </a:schemeClr>
                </a:solidFill>
                <a:effectLst/>
              </a:rPr>
              <a:t>Healthcare Services in California counties for Low 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 economy of California is the largest in the United States, boasting a $3.2 trillion gross state product as of 2019, yet we see a lot of families still struggling to have proper healthcare services</a:t>
            </a:r>
          </a:p>
          <a:p>
            <a:pPr lvl="0"/>
            <a:r>
              <a:rPr lang="en-US" dirty="0"/>
              <a:t>Without health insurance, the average doctor appointment costs between $300-$600</a:t>
            </a:r>
          </a:p>
          <a:p>
            <a:pPr lvl="0"/>
            <a:r>
              <a:rPr lang="en-US" dirty="0"/>
              <a:t>Overall, the average annual premium was $8,712 for single and $20,843 for family coverage for health insurance</a:t>
            </a:r>
          </a:p>
          <a:p>
            <a:pPr lvl="1"/>
            <a:r>
              <a:rPr lang="en-US" dirty="0"/>
              <a:t>That’s $736/month for single and $1,737/month for family</a:t>
            </a:r>
          </a:p>
          <a:p>
            <a:pPr marL="13716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WHY IS THIS IMPORTANT? 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FF0AD6-EBD0-9849-9D2B-CFDDC043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the medical services provided to the low-income families based on low-income regions</a:t>
            </a:r>
          </a:p>
          <a:p>
            <a:r>
              <a:rPr lang="en-US" dirty="0"/>
              <a:t>To see the number of families living below the living wage in California </a:t>
            </a:r>
          </a:p>
          <a:p>
            <a:r>
              <a:rPr lang="en-US" dirty="0"/>
              <a:t>To see which percent of families within each county in California make below the living wage</a:t>
            </a:r>
          </a:p>
          <a:p>
            <a:r>
              <a:rPr lang="en-US" dirty="0"/>
              <a:t>To see which races make below the living wage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7B31-D9CF-3047-8531-914E8E27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PURPOSE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14914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A4181-5750-8F46-B973-14575F6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of Service Providers: http//</a:t>
            </a:r>
            <a:r>
              <a:rPr lang="en-US" dirty="0" err="1"/>
              <a:t>data.ca.gov</a:t>
            </a:r>
            <a:endParaRPr lang="en-US" dirty="0"/>
          </a:p>
          <a:p>
            <a:pPr lvl="1"/>
            <a:r>
              <a:rPr lang="en-US" dirty="0"/>
              <a:t>This JSON provides the different services from multiple organizations that are offered to low-income households</a:t>
            </a:r>
          </a:p>
          <a:p>
            <a:r>
              <a:rPr lang="en-US" dirty="0"/>
              <a:t>Medically Underserved Areas: https://</a:t>
            </a:r>
            <a:r>
              <a:rPr lang="en-US" dirty="0" err="1"/>
              <a:t>data.chhs.ca.gov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err="1"/>
              <a:t>GeoJSON</a:t>
            </a:r>
            <a:r>
              <a:rPr lang="en-US" dirty="0"/>
              <a:t> provides data of medically underserved areas in California</a:t>
            </a:r>
          </a:p>
          <a:p>
            <a:r>
              <a:rPr lang="en-US" dirty="0"/>
              <a:t>Low-Income Families and Living Wage: https://</a:t>
            </a:r>
            <a:r>
              <a:rPr lang="en-US" dirty="0" err="1"/>
              <a:t>data.chhs.ca.gov</a:t>
            </a:r>
            <a:endParaRPr lang="en-US" dirty="0"/>
          </a:p>
          <a:p>
            <a:pPr lvl="1"/>
            <a:r>
              <a:rPr lang="en-US" dirty="0"/>
              <a:t>This csv file provides data of the number of families living below the living wage based on what the living wage is in different counties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B47CA-B159-9B4D-AE14-AE95659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OUR DATASET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437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4A5E6-B9DE-204E-901B-D036BFA46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Editors:</a:t>
            </a:r>
          </a:p>
          <a:p>
            <a:pPr lvl="1"/>
            <a:r>
              <a:rPr lang="en-US" sz="2600" dirty="0" err="1"/>
              <a:t>Jupyter</a:t>
            </a:r>
            <a:r>
              <a:rPr lang="en-US" sz="2600" dirty="0"/>
              <a:t> Notebook</a:t>
            </a:r>
          </a:p>
          <a:p>
            <a:pPr lvl="1"/>
            <a:r>
              <a:rPr lang="en-US" sz="2600" dirty="0"/>
              <a:t>Visual Studio Code</a:t>
            </a:r>
          </a:p>
          <a:p>
            <a:r>
              <a:rPr lang="en-US" sz="2800" dirty="0"/>
              <a:t>Flask</a:t>
            </a:r>
          </a:p>
          <a:p>
            <a:r>
              <a:rPr lang="en-US" sz="2800" dirty="0" err="1"/>
              <a:t>Plotly</a:t>
            </a:r>
            <a:r>
              <a:rPr lang="en-US" sz="2800" dirty="0"/>
              <a:t> </a:t>
            </a:r>
          </a:p>
          <a:p>
            <a:r>
              <a:rPr lang="en-US" sz="2800" dirty="0"/>
              <a:t>Leaflet</a:t>
            </a:r>
          </a:p>
          <a:p>
            <a:r>
              <a:rPr lang="en-US" sz="2800" dirty="0" err="1"/>
              <a:t>Mapbox</a:t>
            </a:r>
            <a:endParaRPr lang="en-US" sz="2800" dirty="0"/>
          </a:p>
          <a:p>
            <a:r>
              <a:rPr lang="en-US" sz="2800" dirty="0"/>
              <a:t>D3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D4BDA-8A11-FC4D-A028-1F44DACD6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Languages:</a:t>
            </a:r>
          </a:p>
          <a:p>
            <a:pPr lvl="1"/>
            <a:r>
              <a:rPr lang="en-US" sz="2800" dirty="0"/>
              <a:t>Python</a:t>
            </a:r>
          </a:p>
          <a:p>
            <a:pPr lvl="1"/>
            <a:r>
              <a:rPr lang="en-US" sz="2800" dirty="0" err="1"/>
              <a:t>Javascript</a:t>
            </a:r>
            <a:endParaRPr lang="en-US" sz="2800" dirty="0"/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</a:t>
            </a:r>
          </a:p>
          <a:p>
            <a:r>
              <a:rPr lang="en-US" sz="2800" dirty="0"/>
              <a:t>Databases:</a:t>
            </a:r>
          </a:p>
          <a:p>
            <a:pPr lvl="1"/>
            <a:r>
              <a:rPr lang="en-US" sz="2800" dirty="0" err="1"/>
              <a:t>PgAdmin</a:t>
            </a:r>
            <a:r>
              <a:rPr lang="en-US" sz="2800" dirty="0"/>
              <a:t>/PostgreSQL</a:t>
            </a:r>
          </a:p>
          <a:p>
            <a:pPr lvl="1"/>
            <a:r>
              <a:rPr lang="en-US" sz="2800" dirty="0"/>
              <a:t>MongoDB/</a:t>
            </a:r>
            <a:r>
              <a:rPr lang="en-US" sz="2800" dirty="0" err="1"/>
              <a:t>SQLAlchemy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D9AEA-C81F-3645-900F-A2BE038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9014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C5F0224-2B11-DC45-A582-25941C67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9D987D-5AF7-5545-B938-5B463C96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400743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Let us take you </a:t>
            </a:r>
            <a:br>
              <a:rPr lang="en-US" sz="5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to our project </a:t>
            </a:r>
            <a:r>
              <a:rPr lang="en-US" sz="5400" dirty="0">
                <a:solidFill>
                  <a:schemeClr val="tx2">
                    <a:lumMod val="25000"/>
                  </a:schemeClr>
                </a:solidFill>
                <a:sym typeface="Wingdings" pitchFamily="2" charset="2"/>
              </a:rPr>
              <a:t> </a:t>
            </a:r>
            <a:endParaRPr lang="en-US" sz="5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69</TotalTime>
  <Words>306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Wingdings</vt:lpstr>
      <vt:lpstr>Wingdings 2</vt:lpstr>
      <vt:lpstr>Wingdings 3</vt:lpstr>
      <vt:lpstr>Medical design template</vt:lpstr>
      <vt:lpstr>Healthcare Services in California counties for Low Income Households</vt:lpstr>
      <vt:lpstr>WHY IS THIS IMPORTANT? </vt:lpstr>
      <vt:lpstr>PURPOSE OF OUR PROJECT</vt:lpstr>
      <vt:lpstr>OUR DATASET</vt:lpstr>
      <vt:lpstr>TECHNOLOGY STACK</vt:lpstr>
      <vt:lpstr>Let us take you  to our project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Services in California counties for Low Income Households</dc:title>
  <dc:creator>Belinda Soerjohadi</dc:creator>
  <cp:lastModifiedBy>sakisugiura47@gmail.com</cp:lastModifiedBy>
  <cp:revision>8</cp:revision>
  <dcterms:created xsi:type="dcterms:W3CDTF">2020-11-14T19:52:42Z</dcterms:created>
  <dcterms:modified xsi:type="dcterms:W3CDTF">2020-11-14T21:19:12Z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