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076d0641d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076d0641d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076d0641d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076d0641d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23c3029c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23c3029c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23c3029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23c3029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076d0641d_0_1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076d0641d_0_1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076d0641d_0_1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076d0641d_0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076d0641d_0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076d0641d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076d0641d_0_1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076d0641d_0_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076d0641d_0_1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076d0641d_0_1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076d0641d_0_1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076d0641d_0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076d0641d_0_1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076d0641d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</a:t>
            </a:r>
            <a:r>
              <a:rPr lang="en-GB" u="sng"/>
              <a:t>annual members</a:t>
            </a:r>
            <a:r>
              <a:rPr lang="en-GB"/>
              <a:t> and </a:t>
            </a:r>
            <a:r>
              <a:rPr lang="en-GB" u="sng"/>
              <a:t>casual riders</a:t>
            </a:r>
            <a:r>
              <a:rPr lang="en-GB"/>
              <a:t> use </a:t>
            </a:r>
            <a:r>
              <a:rPr b="1" lang="en-GB"/>
              <a:t>Cyclistic</a:t>
            </a:r>
            <a:r>
              <a:rPr lang="en-GB"/>
              <a:t> differently?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460950" y="4242375"/>
            <a:ext cx="37059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Presented by:</a:t>
            </a: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Prateek Purohit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Last Updated: </a:t>
            </a: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9th Nov 2023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394875" y="1326375"/>
            <a:ext cx="2278200" cy="3138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3432900" y="1326375"/>
            <a:ext cx="2278200" cy="3138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6470925" y="1326375"/>
            <a:ext cx="2278200" cy="3138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1194825" y="1802250"/>
            <a:ext cx="6783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 1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4232850" y="1802250"/>
            <a:ext cx="6783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 2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511275" y="2804625"/>
            <a:ext cx="20454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Casual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riders use Cyclistic at least </a:t>
            </a:r>
            <a:r>
              <a:rPr lang="en-GB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twice as long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as compared to </a:t>
            </a: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annual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members.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3549300" y="2647875"/>
            <a:ext cx="20454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Casual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riders use cyclistic more during the </a:t>
            </a: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weekend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whereas </a:t>
            </a: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annual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members use it mostly during </a:t>
            </a: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business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days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7270875" y="1802250"/>
            <a:ext cx="6783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 3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6587325" y="2878125"/>
            <a:ext cx="20454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Spring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Summer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are both favorite seasons for </a:t>
            </a: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casual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annual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members.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would I suggest</a:t>
            </a:r>
            <a:r>
              <a:rPr lang="en-GB"/>
              <a:t>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/>
          <p:nvPr/>
        </p:nvSpPr>
        <p:spPr>
          <a:xfrm>
            <a:off x="492000" y="1166700"/>
            <a:ext cx="8006100" cy="1183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492000" y="3037650"/>
            <a:ext cx="8006100" cy="1308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848225" y="1488900"/>
            <a:ext cx="6783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 1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848225" y="3428550"/>
            <a:ext cx="6783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 2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1526525" y="1380000"/>
            <a:ext cx="65019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Creating memberships that provide </a:t>
            </a: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benefits</a:t>
            </a: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suitable for weekends and for long riders (traits shown by casual riders)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1526525" y="3277050"/>
            <a:ext cx="65019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Creating awareness and market strategy to promote cyclistic during </a:t>
            </a: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seasons other than spring and summer.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848225" y="4217450"/>
            <a:ext cx="6783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 3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2549375" y="4345950"/>
            <a:ext cx="30453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Spring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Summer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are both favorite seasons for </a:t>
            </a: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casual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annl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members.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Suggestions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 Information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222750" y="1032750"/>
            <a:ext cx="4050000" cy="2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Primary Objective:</a:t>
            </a: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To find difference between casual riders and annual members.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Data:</a:t>
            </a: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2023 (January to October)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125" y="771450"/>
            <a:ext cx="3361500" cy="42196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rides each day?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159375" y="1010350"/>
            <a:ext cx="3127800" cy="30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8A3CB"/>
                </a:solidFill>
              </a:rPr>
              <a:t>Casual</a:t>
            </a:r>
            <a:r>
              <a:rPr lang="en-GB" sz="1800">
                <a:solidFill>
                  <a:schemeClr val="dk2"/>
                </a:solidFill>
              </a:rPr>
              <a:t> riders enjoy cyclistic more during the </a:t>
            </a:r>
            <a:r>
              <a:rPr b="1" lang="en-GB" sz="1800">
                <a:solidFill>
                  <a:srgbClr val="FF9900"/>
                </a:solidFill>
              </a:rPr>
              <a:t>weekends</a:t>
            </a:r>
            <a:r>
              <a:rPr lang="en-GB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9900"/>
                </a:solidFill>
              </a:rPr>
              <a:t>Saturday</a:t>
            </a:r>
            <a:r>
              <a:rPr lang="en-GB" sz="1800">
                <a:solidFill>
                  <a:schemeClr val="dk2"/>
                </a:solidFill>
              </a:rPr>
              <a:t> shows the highest number of </a:t>
            </a:r>
            <a:r>
              <a:rPr b="1" lang="en-GB" sz="1800">
                <a:solidFill>
                  <a:srgbClr val="68A3CB"/>
                </a:solidFill>
              </a:rPr>
              <a:t>casual</a:t>
            </a:r>
            <a:r>
              <a:rPr lang="en-GB" sz="1800">
                <a:solidFill>
                  <a:schemeClr val="dk2"/>
                </a:solidFill>
              </a:rPr>
              <a:t> rides.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rides each day (casual riders)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675" y="209700"/>
            <a:ext cx="5661649" cy="3837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4294967295" type="title"/>
          </p:nvPr>
        </p:nvSpPr>
        <p:spPr>
          <a:xfrm>
            <a:off x="57150" y="786550"/>
            <a:ext cx="3525000" cy="28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72C574"/>
                </a:solidFill>
                <a:latin typeface="Arial"/>
                <a:ea typeface="Arial"/>
                <a:cs typeface="Arial"/>
                <a:sym typeface="Arial"/>
              </a:rPr>
              <a:t>Annual</a:t>
            </a:r>
            <a:r>
              <a:rPr lang="en-GB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members tend to use cyclistic more during the </a:t>
            </a:r>
            <a:r>
              <a:rPr b="1" lang="en-GB" sz="18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business days</a:t>
            </a:r>
            <a:r>
              <a:rPr lang="en-GB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Tuesday</a:t>
            </a:r>
            <a:r>
              <a:rPr lang="en-GB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has the highest number of rides taken.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rides each day (annual members)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725" y="375175"/>
            <a:ext cx="5346373" cy="3646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60950" y="1938025"/>
            <a:ext cx="8222100" cy="11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Average ride length     ?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3550" y="2253925"/>
            <a:ext cx="508201" cy="50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Ride length:</a:t>
            </a:r>
            <a:r>
              <a:rPr lang="en-GB" sz="1800"/>
              <a:t> The amount of time the bike was used in a single use.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141750" y="499600"/>
            <a:ext cx="26478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Weekend</a:t>
            </a: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shows the highest </a:t>
            </a: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average</a:t>
            </a: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ride length for </a:t>
            </a:r>
            <a:r>
              <a:rPr b="1" lang="en-GB" sz="1500">
                <a:solidFill>
                  <a:srgbClr val="68A3CB"/>
                </a:solidFill>
                <a:latin typeface="Roboto"/>
                <a:ea typeface="Roboto"/>
                <a:cs typeface="Roboto"/>
                <a:sym typeface="Roboto"/>
              </a:rPr>
              <a:t>casual</a:t>
            </a: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riders.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For </a:t>
            </a:r>
            <a:r>
              <a:rPr b="1" lang="en-GB" sz="1500">
                <a:solidFill>
                  <a:srgbClr val="72C574"/>
                </a:solidFill>
                <a:latin typeface="Roboto"/>
                <a:ea typeface="Roboto"/>
                <a:cs typeface="Roboto"/>
                <a:sym typeface="Roboto"/>
              </a:rPr>
              <a:t>Annual</a:t>
            </a: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members </a:t>
            </a: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avg</a:t>
            </a: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ride length is </a:t>
            </a: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pretty</a:t>
            </a: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consistent </a:t>
            </a:r>
            <a:r>
              <a:rPr lang="en-GB" sz="1500" u="sng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throughout the week.</a:t>
            </a:r>
            <a:endParaRPr sz="1500" u="sng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Avg. Ride length:</a:t>
            </a:r>
            <a:endParaRPr b="1"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68A3CB"/>
                </a:solidFill>
                <a:latin typeface="Roboto"/>
                <a:ea typeface="Roboto"/>
                <a:cs typeface="Roboto"/>
                <a:sym typeface="Roboto"/>
              </a:rPr>
              <a:t>Casual</a:t>
            </a: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&gt; 2 * </a:t>
            </a:r>
            <a:r>
              <a:rPr b="1" lang="en-GB" sz="1500">
                <a:solidFill>
                  <a:srgbClr val="72C574"/>
                </a:solidFill>
                <a:latin typeface="Roboto"/>
                <a:ea typeface="Roboto"/>
                <a:cs typeface="Roboto"/>
                <a:sym typeface="Roboto"/>
              </a:rPr>
              <a:t>Annual</a:t>
            </a:r>
            <a:endParaRPr b="1" sz="1500">
              <a:solidFill>
                <a:srgbClr val="72C5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501" y="149925"/>
            <a:ext cx="5960875" cy="432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Favourite season?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rides per month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150" y="91650"/>
            <a:ext cx="6458436" cy="43920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21"/>
          <p:cNvSpPr txBox="1"/>
          <p:nvPr/>
        </p:nvSpPr>
        <p:spPr>
          <a:xfrm>
            <a:off x="202500" y="966325"/>
            <a:ext cx="20352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Spring</a:t>
            </a:r>
            <a:r>
              <a:rPr lang="en-GB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Summer</a:t>
            </a:r>
            <a:r>
              <a:rPr lang="en-GB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seems to be the post </a:t>
            </a:r>
            <a:r>
              <a:rPr lang="en-GB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popular</a:t>
            </a:r>
            <a:r>
              <a:rPr lang="en-GB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seasons for both </a:t>
            </a:r>
            <a:endParaRPr b="1" sz="1600">
              <a:solidFill>
                <a:srgbClr val="72C5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72C574"/>
                </a:solidFill>
                <a:latin typeface="Roboto"/>
                <a:ea typeface="Roboto"/>
                <a:cs typeface="Roboto"/>
                <a:sym typeface="Roboto"/>
              </a:rPr>
              <a:t>Annual Members </a:t>
            </a:r>
            <a:r>
              <a:rPr lang="en-GB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-GB" sz="1600">
                <a:solidFill>
                  <a:srgbClr val="68A3CB"/>
                </a:solidFill>
                <a:latin typeface="Roboto"/>
                <a:ea typeface="Roboto"/>
                <a:cs typeface="Roboto"/>
                <a:sym typeface="Roboto"/>
              </a:rPr>
              <a:t>Casual riders.</a:t>
            </a:r>
            <a:endParaRPr b="1" sz="1600">
              <a:solidFill>
                <a:srgbClr val="68A3C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8A3C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8A3C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July</a:t>
            </a:r>
            <a:r>
              <a:rPr lang="en-GB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is the favorite </a:t>
            </a:r>
            <a:r>
              <a:rPr lang="en-GB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month for </a:t>
            </a:r>
            <a:r>
              <a:rPr b="1" lang="en-GB" sz="1600">
                <a:solidFill>
                  <a:srgbClr val="68A3CB"/>
                </a:solidFill>
                <a:latin typeface="Roboto"/>
                <a:ea typeface="Roboto"/>
                <a:cs typeface="Roboto"/>
                <a:sym typeface="Roboto"/>
              </a:rPr>
              <a:t>casual riders.</a:t>
            </a:r>
            <a:endParaRPr b="1" sz="1600">
              <a:solidFill>
                <a:srgbClr val="68A3C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