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59" r:id="rId7"/>
    <p:sldId id="260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2739D6B6-9CE0-4C56-8125-14F502748993}">
          <p14:sldIdLst>
            <p14:sldId id="256"/>
          </p14:sldIdLst>
        </p14:section>
        <p14:section name="간단한 특징" id="{3D25EA44-26C1-4475-8ED1-85B954F613B2}">
          <p14:sldIdLst>
            <p14:sldId id="261"/>
            <p14:sldId id="258"/>
            <p14:sldId id="262"/>
            <p14:sldId id="257"/>
            <p14:sldId id="259"/>
            <p14:sldId id="260"/>
          </p14:sldIdLst>
        </p14:section>
        <p14:section name="흐름 구조" id="{A8687555-32C5-4113-A442-8878BB3338FD}">
          <p14:sldIdLst>
            <p14:sldId id="264"/>
            <p14:sldId id="265"/>
            <p14:sldId id="266"/>
          </p14:sldIdLst>
        </p14:section>
        <p14:section name="컴포넌트" id="{1F53BDFF-73C3-450B-8C13-A0FC7DD41AE0}">
          <p14:sldIdLst>
            <p14:sldId id="263"/>
            <p14:sldId id="267"/>
            <p14:sldId id="268"/>
            <p14:sldId id="269"/>
            <p14:sldId id="270"/>
          </p14:sldIdLst>
        </p14:section>
        <p14:section name="오브젝트" id="{4AF1C876-E071-42E1-9046-1F31744BAF32}">
          <p14:sldIdLst/>
        </p14:section>
        <p14:section name="충돌체" id="{72B5FA61-549F-4699-BC03-C76E6894C1D2}">
          <p14:sldIdLst/>
        </p14:section>
        <p14:section name="렌더 최적화" id="{1D30447F-1286-4357-B02E-482DF1F1F334}">
          <p14:sldIdLst/>
        </p14:section>
        <p14:section name="직렬화/역직렬화" id="{B82CF6F2-9656-46A3-9C69-51D29C2209B4}">
          <p14:sldIdLst/>
        </p14:section>
        <p14:section name="확장 툴" id="{A222EB00-FB9F-4588-AEB4-A02BA69448B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B8B2B2"/>
    <a:srgbClr val="2F4F4F"/>
    <a:srgbClr val="6F008A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7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흰색 배경의 망간 접속 추상도">
            <a:extLst>
              <a:ext uri="{FF2B5EF4-FFF2-40B4-BE49-F238E27FC236}">
                <a16:creationId xmlns="" xmlns:a16="http://schemas.microsoft.com/office/drawing/2014/main" id="{304F713C-2785-5D31-D7CB-1BBD9108E9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sd23/2023Summ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422187" y="834879"/>
            <a:ext cx="706488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5000"/>
              </a:lnSpc>
            </a:pPr>
            <a:r>
              <a:rPr lang="en-US" altLang="ko-KR" sz="3600" spc="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DirectX 9 Engine Frameworks</a:t>
            </a:r>
          </a:p>
          <a:p>
            <a:pPr algn="r">
              <a:lnSpc>
                <a:spcPct val="135000"/>
              </a:lnSpc>
            </a:pPr>
            <a:r>
              <a:rPr lang="ko-KR" altLang="en-US" sz="2000" spc="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임세진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8261" y="3585146"/>
            <a:ext cx="9440661" cy="2640566"/>
            <a:chOff x="728261" y="3585146"/>
            <a:chExt cx="9440661" cy="2640566"/>
          </a:xfrm>
        </p:grpSpPr>
        <p:grpSp>
          <p:nvGrpSpPr>
            <p:cNvPr id="27" name="그룹 26"/>
            <p:cNvGrpSpPr/>
            <p:nvPr/>
          </p:nvGrpSpPr>
          <p:grpSpPr>
            <a:xfrm>
              <a:off x="728261" y="3585146"/>
              <a:ext cx="1681564" cy="420491"/>
              <a:chOff x="728261" y="3005093"/>
              <a:chExt cx="1681564" cy="420491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02769" y="3005093"/>
                <a:ext cx="575799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개요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28261" y="4138987"/>
              <a:ext cx="9440661" cy="2086725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프로젝트는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DirectX 9 SDK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게임 엔진을 제작하여 게임 엔진의 구조를 이해하고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DirectX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제공하는 기능 습득을 목표로 하였으며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Unity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엔진과 유사한 흐름 구조와 기능 명칭 등을 사용하여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 개발자에게 편의 제공을 목표로 하였습니다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또한 복잡한 구조가 필요한 기능을 함수로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제공하고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디버그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창과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타일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맵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에디터를 제공하여 게임 엔진의 최종적인 목표인 생산성 향상을 달성하였습니다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endParaRPr lang="en-US" altLang="ko-KR" sz="1600" spc="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3"/>
                </a:rPr>
                <a:t>https://github.com/ussd23/2023Summer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1913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 구조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00604" y="2398173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InitObject</a:t>
            </a:r>
            <a:endParaRPr lang="en-US" altLang="ko-KR" sz="1600" spc="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0604" y="3305298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Register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604" y="4224399"/>
            <a:ext cx="2160000" cy="5760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r>
              <a:rPr lang="en-US" altLang="ko-KR" sz="1600" spc="5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Msg</a:t>
            </a:r>
            <a:r>
              <a:rPr lang="en-US" altLang="ko-KR" sz="1600" spc="5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Loop</a:t>
            </a: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0604" y="5143500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Cleanup</a:t>
            </a:r>
          </a:p>
        </p:txBody>
      </p:sp>
      <p:cxnSp>
        <p:nvCxnSpPr>
          <p:cNvPr id="5" name="직선 화살표 연결선 4"/>
          <p:cNvCxnSpPr>
            <a:stCxn id="2" idx="2"/>
            <a:endCxn id="20" idx="0"/>
          </p:cNvCxnSpPr>
          <p:nvPr/>
        </p:nvCxnSpPr>
        <p:spPr>
          <a:xfrm>
            <a:off x="1780604" y="2974173"/>
            <a:ext cx="0" cy="331125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0" idx="2"/>
            <a:endCxn id="3" idx="0"/>
          </p:cNvCxnSpPr>
          <p:nvPr/>
        </p:nvCxnSpPr>
        <p:spPr>
          <a:xfrm>
            <a:off x="1780604" y="3881298"/>
            <a:ext cx="0" cy="343101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26" idx="0"/>
          </p:cNvCxnSpPr>
          <p:nvPr/>
        </p:nvCxnSpPr>
        <p:spPr>
          <a:xfrm>
            <a:off x="1780604" y="4800399"/>
            <a:ext cx="0" cy="343101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0604" y="1493298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InitD3D</a:t>
            </a:r>
          </a:p>
        </p:txBody>
      </p:sp>
      <p:cxnSp>
        <p:nvCxnSpPr>
          <p:cNvPr id="45" name="직선 화살표 연결선 44"/>
          <p:cNvCxnSpPr>
            <a:stCxn id="42" idx="2"/>
            <a:endCxn id="2" idx="0"/>
          </p:cNvCxnSpPr>
          <p:nvPr/>
        </p:nvCxnSpPr>
        <p:spPr>
          <a:xfrm>
            <a:off x="1780604" y="2069298"/>
            <a:ext cx="0" cy="328875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031553" y="485835"/>
            <a:ext cx="4629022" cy="776675"/>
            <a:chOff x="4069653" y="619123"/>
            <a:chExt cx="4629022" cy="776675"/>
          </a:xfrm>
        </p:grpSpPr>
        <p:sp>
          <p:nvSpPr>
            <p:cNvPr id="48" name="TextBox 47"/>
            <p:cNvSpPr txBox="1"/>
            <p:nvPr/>
          </p:nvSpPr>
          <p:spPr>
            <a:xfrm>
              <a:off x="4671611" y="799123"/>
              <a:ext cx="4027064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 버퍼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초기화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 관련 업데이트 등 실행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FrameUpdate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31553" y="1547672"/>
            <a:ext cx="4453333" cy="776675"/>
            <a:chOff x="4069653" y="619123"/>
            <a:chExt cx="4453333" cy="776675"/>
          </a:xfrm>
        </p:grpSpPr>
        <p:sp>
          <p:nvSpPr>
            <p:cNvPr id="51" name="TextBox 50"/>
            <p:cNvSpPr txBox="1"/>
            <p:nvPr/>
          </p:nvSpPr>
          <p:spPr>
            <a:xfrm>
              <a:off x="4671611" y="799123"/>
              <a:ext cx="3851375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PeekMessage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 정보 업데이트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Message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31553" y="2609509"/>
            <a:ext cx="6362894" cy="776675"/>
            <a:chOff x="4069653" y="619123"/>
            <a:chExt cx="6362894" cy="776675"/>
          </a:xfrm>
        </p:grpSpPr>
        <p:sp>
          <p:nvSpPr>
            <p:cNvPr id="54" name="TextBox 53"/>
            <p:cNvSpPr txBox="1"/>
            <p:nvPr/>
          </p:nvSpPr>
          <p:spPr>
            <a:xfrm>
              <a:off x="4671611" y="799123"/>
              <a:ext cx="5760936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 등록된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오브젝트의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Awake, (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활성화된 경우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)Start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 실행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31552" y="3671346"/>
            <a:ext cx="6240681" cy="776675"/>
            <a:chOff x="4069653" y="619123"/>
            <a:chExt cx="6240681" cy="776675"/>
          </a:xfrm>
        </p:grpSpPr>
        <p:sp>
          <p:nvSpPr>
            <p:cNvPr id="57" name="TextBox 56"/>
            <p:cNvSpPr txBox="1"/>
            <p:nvPr/>
          </p:nvSpPr>
          <p:spPr>
            <a:xfrm>
              <a:off x="4671611" y="799123"/>
              <a:ext cx="5638723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활성화된 경우</a:t>
              </a:r>
              <a:r>
                <a:rPr lang="en-US" altLang="ko-KR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en-US" altLang="ko-KR" sz="1600" spc="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PreUpdate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Update, </a:t>
              </a: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LateUpdate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 실행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31551" y="4733183"/>
            <a:ext cx="6416820" cy="776675"/>
            <a:chOff x="4069653" y="619123"/>
            <a:chExt cx="6416820" cy="776675"/>
          </a:xfrm>
        </p:grpSpPr>
        <p:sp>
          <p:nvSpPr>
            <p:cNvPr id="60" name="TextBox 59"/>
            <p:cNvSpPr txBox="1"/>
            <p:nvPr/>
          </p:nvSpPr>
          <p:spPr>
            <a:xfrm>
              <a:off x="4671611" y="799123"/>
              <a:ext cx="5814862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PreRender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렌더할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오브젝트 선별 및 정렬 후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Render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Render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>
            <a:off x="4368452" y="845835"/>
            <a:ext cx="0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368452" y="1907672"/>
            <a:ext cx="0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368451" y="2969509"/>
            <a:ext cx="1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4368450" y="4031346"/>
            <a:ext cx="1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중괄호 70"/>
          <p:cNvSpPr/>
          <p:nvPr/>
        </p:nvSpPr>
        <p:spPr>
          <a:xfrm>
            <a:off x="3262850" y="485835"/>
            <a:ext cx="299472" cy="6085860"/>
          </a:xfrm>
          <a:prstGeom prst="leftBrace">
            <a:avLst>
              <a:gd name="adj1" fmla="val 55090"/>
              <a:gd name="adj2" fmla="val 66495"/>
            </a:avLst>
          </a:prstGeom>
          <a:ln>
            <a:solidFill>
              <a:srgbClr val="B8B2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031551" y="5795020"/>
            <a:ext cx="5802421" cy="776675"/>
            <a:chOff x="4069653" y="619123"/>
            <a:chExt cx="5802421" cy="776675"/>
          </a:xfrm>
        </p:grpSpPr>
        <p:sp>
          <p:nvSpPr>
            <p:cNvPr id="34" name="TextBox 33"/>
            <p:cNvSpPr txBox="1"/>
            <p:nvPr/>
          </p:nvSpPr>
          <p:spPr>
            <a:xfrm>
              <a:off x="4671611" y="799123"/>
              <a:ext cx="5200463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작업이 완료된 후 삭제 대기 오브젝트의 안전 삭제 실행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SafeDestroy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6" name="직선 화살표 연결선 35"/>
          <p:cNvCxnSpPr/>
          <p:nvPr/>
        </p:nvCxnSpPr>
        <p:spPr>
          <a:xfrm flipH="1">
            <a:off x="4368450" y="5093183"/>
            <a:ext cx="1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/>
          <p:cNvSpPr/>
          <p:nvPr/>
        </p:nvSpPr>
        <p:spPr>
          <a:xfrm rot="5400000" flipH="1">
            <a:off x="-1886919" y="1886916"/>
            <a:ext cx="6858000" cy="3084166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3" y="1656289"/>
            <a:ext cx="193514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3600" spc="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</a:t>
            </a:r>
            <a:endParaRPr lang="en-US" altLang="ko-KR" sz="3600" spc="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2" y="6079761"/>
            <a:ext cx="2149050" cy="73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DirectX 9</a:t>
            </a:r>
          </a:p>
          <a:p>
            <a:pPr>
              <a:lnSpc>
                <a:spcPct val="135000"/>
              </a:lnSpc>
            </a:pPr>
            <a:r>
              <a: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Engine Frameworks</a:t>
            </a:r>
            <a:endParaRPr lang="ko-KR" altLang="en-US" sz="1600" spc="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00011" y="4689077"/>
            <a:ext cx="5245347" cy="957028"/>
            <a:chOff x="728261" y="3585146"/>
            <a:chExt cx="5245347" cy="957028"/>
          </a:xfrm>
        </p:grpSpPr>
        <p:grpSp>
          <p:nvGrpSpPr>
            <p:cNvPr id="12" name="그룹 11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002769" y="3005093"/>
                <a:ext cx="57579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요약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28261" y="4138987"/>
              <a:ext cx="5245347" cy="403187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기본으로 제공하는 컴포넌트와 수행하는 기능을 소개합니다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96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1272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28261" y="1012427"/>
            <a:ext cx="7983276" cy="1975769"/>
            <a:chOff x="728261" y="3585146"/>
            <a:chExt cx="7983276" cy="1975769"/>
          </a:xfrm>
        </p:grpSpPr>
        <p:grpSp>
          <p:nvGrpSpPr>
            <p:cNvPr id="34" name="그룹 33"/>
            <p:cNvGrpSpPr/>
            <p:nvPr/>
          </p:nvGrpSpPr>
          <p:grpSpPr>
            <a:xfrm>
              <a:off x="728261" y="3585146"/>
              <a:ext cx="1681564" cy="420491"/>
              <a:chOff x="728261" y="3005093"/>
              <a:chExt cx="1681564" cy="420491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002769" y="3005093"/>
                <a:ext cx="1258743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Transform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28261" y="4138987"/>
              <a:ext cx="7983276" cy="1421928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월드 상 오브젝트의 필수 컴포넌트입니다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오브젝트에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포함되지 않을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경우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렌더되지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않습니다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위치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(Position),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회전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(Rotation),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배율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(Scale)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관한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벡터 정보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계층 구조 정보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(Parent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또는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Child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오브젝트의 정보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등을 포함하고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위의 정보들을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Get, Set, Add, Remove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기능들을 포함하고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28261" y="3533682"/>
            <a:ext cx="7936789" cy="1643370"/>
            <a:chOff x="728260" y="3585146"/>
            <a:chExt cx="7936789" cy="1643370"/>
          </a:xfrm>
        </p:grpSpPr>
        <p:grpSp>
          <p:nvGrpSpPr>
            <p:cNvPr id="39" name="그룹 38"/>
            <p:cNvGrpSpPr/>
            <p:nvPr/>
          </p:nvGrpSpPr>
          <p:grpSpPr>
            <a:xfrm>
              <a:off x="728260" y="3585146"/>
              <a:ext cx="2131053" cy="420491"/>
              <a:chOff x="728260" y="3005093"/>
              <a:chExt cx="2131053" cy="420491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0" y="3050359"/>
                <a:ext cx="2131053" cy="375225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031797" y="3005093"/>
                <a:ext cx="1721305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RectTransform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8261" y="4138987"/>
              <a:ext cx="7936788" cy="1089529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Transform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스크린 상 오브젝트 버전입니다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위치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크기에 관한 정보를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벡터로 저장하며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Size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라는 고유의 값이 추가로 존재합니다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이는 배율이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(1, 1)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때의 픽셀 범위입니다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5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1272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28261" y="1012427"/>
            <a:ext cx="6474080" cy="1643370"/>
            <a:chOff x="728261" y="3585146"/>
            <a:chExt cx="6474080" cy="1643370"/>
          </a:xfrm>
        </p:grpSpPr>
        <p:grpSp>
          <p:nvGrpSpPr>
            <p:cNvPr id="34" name="그룹 33"/>
            <p:cNvGrpSpPr/>
            <p:nvPr/>
          </p:nvGrpSpPr>
          <p:grpSpPr>
            <a:xfrm>
              <a:off x="728261" y="3585146"/>
              <a:ext cx="1681564" cy="420491"/>
              <a:chOff x="728261" y="3005093"/>
              <a:chExt cx="1681564" cy="420491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002769" y="3005093"/>
                <a:ext cx="989695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Camera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28261" y="4138987"/>
              <a:ext cx="6474080" cy="1089529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방향 벡터와 상향 벡터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FOV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지정할 수 있는 컴포넌트입니다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최초 생성된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Camera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컴포넌트의 경우 자동으로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카메라로 지정되며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카메라 지정되지 않을 경우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렌더가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불가능합니다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28261" y="3199854"/>
            <a:ext cx="9088450" cy="2640566"/>
            <a:chOff x="728261" y="3585146"/>
            <a:chExt cx="9088450" cy="2640566"/>
          </a:xfrm>
        </p:grpSpPr>
        <p:grpSp>
          <p:nvGrpSpPr>
            <p:cNvPr id="39" name="그룹 38"/>
            <p:cNvGrpSpPr/>
            <p:nvPr/>
          </p:nvGrpSpPr>
          <p:grpSpPr>
            <a:xfrm>
              <a:off x="728261" y="3585146"/>
              <a:ext cx="1681564" cy="420491"/>
              <a:chOff x="728261" y="3005093"/>
              <a:chExt cx="1681564" cy="420491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002769" y="3005093"/>
                <a:ext cx="1147622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Renderer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8261" y="4138987"/>
              <a:ext cx="9088450" cy="2086725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Mesh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Vertice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Sprite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렌더를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수행할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Mesh, Texture, Font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경우는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자동으로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할당받고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프로그램이 종료될 때 반환합니다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Vertice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Sprite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같이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텍스쳐를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이용하는 경우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텍스쳐를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분할하여 사용할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텍스쳐를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분할하고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인덱스값을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지정하면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텍스쳐의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UV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조절하여 출력합니다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PreRender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화면에 표시되는 영역의 오브젝트만 선별하고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이후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Render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실제로 화면에 출력합니다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1272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28261" y="1012427"/>
            <a:ext cx="8123891" cy="1643370"/>
            <a:chOff x="728261" y="3585146"/>
            <a:chExt cx="8123891" cy="1643370"/>
          </a:xfrm>
        </p:grpSpPr>
        <p:grpSp>
          <p:nvGrpSpPr>
            <p:cNvPr id="34" name="그룹 33"/>
            <p:cNvGrpSpPr/>
            <p:nvPr/>
          </p:nvGrpSpPr>
          <p:grpSpPr>
            <a:xfrm>
              <a:off x="728261" y="3585146"/>
              <a:ext cx="1681564" cy="420491"/>
              <a:chOff x="728261" y="3005093"/>
              <a:chExt cx="1681564" cy="420491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002769" y="3005093"/>
                <a:ext cx="1152751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Animator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28261" y="4138987"/>
              <a:ext cx="8123891" cy="1089529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텍스쳐를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이용하는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Renderer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인덱스 값을 정해진 타이밍에 따라 변경할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DynamicIndex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이용하여 인덱스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별로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해당 인덱스를 표시할 시간을 지정할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이를 지정하지 않을 경우에는 고정된 시간에 따라 인덱스를 순차적으로 변경합니다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28261" y="3199854"/>
            <a:ext cx="9071714" cy="2308167"/>
            <a:chOff x="728261" y="3585146"/>
            <a:chExt cx="9071714" cy="2308167"/>
          </a:xfrm>
        </p:grpSpPr>
        <p:grpSp>
          <p:nvGrpSpPr>
            <p:cNvPr id="39" name="그룹 38"/>
            <p:cNvGrpSpPr/>
            <p:nvPr/>
          </p:nvGrpSpPr>
          <p:grpSpPr>
            <a:xfrm>
              <a:off x="728261" y="3585146"/>
              <a:ext cx="1681564" cy="420491"/>
              <a:chOff x="728261" y="3005093"/>
              <a:chExt cx="1681564" cy="420491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002769" y="3005093"/>
                <a:ext cx="996683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Collider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8261" y="4138987"/>
              <a:ext cx="9071714" cy="1754326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오브젝트간 충돌을 감지하는 데 사용되는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컴포넌트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입니다</a:t>
              </a:r>
              <a:r>
                <a:rPr lang="en-US" altLang="ko-KR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육면체형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충돌체인 </a:t>
              </a:r>
              <a:r>
                <a:rPr lang="en-US" altLang="ko-KR" sz="1600" spc="50" dirty="0" err="1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BoxCollider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구형 충돌체인 </a:t>
              </a:r>
              <a:r>
                <a:rPr lang="en-US" altLang="ko-KR" sz="1600" spc="50" dirty="0" err="1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SphereCollider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제공합니다</a:t>
              </a:r>
              <a:r>
                <a:rPr lang="en-US" altLang="ko-KR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육면체 사이의 충돌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 사이의 충돌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육면체와 구 사이의 충돌 여부를 연산하는 함수가 포함되어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isPassive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지정하면 타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충돌체에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의한 충돌만 처리하도록 변경됩니다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(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본인의 충돌은 처리되지 않음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isFixedChecking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지정하여 이전 충돌 연산간의 간격을 지정할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6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1272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28260" y="1012427"/>
            <a:ext cx="9081333" cy="1975769"/>
            <a:chOff x="728260" y="3585146"/>
            <a:chExt cx="9081333" cy="1975769"/>
          </a:xfrm>
        </p:grpSpPr>
        <p:grpSp>
          <p:nvGrpSpPr>
            <p:cNvPr id="34" name="그룹 33"/>
            <p:cNvGrpSpPr/>
            <p:nvPr/>
          </p:nvGrpSpPr>
          <p:grpSpPr>
            <a:xfrm>
              <a:off x="728260" y="3585146"/>
              <a:ext cx="2180039" cy="420491"/>
              <a:chOff x="728260" y="3005093"/>
              <a:chExt cx="2180039" cy="420491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0" y="3050359"/>
                <a:ext cx="2180039" cy="375225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002769" y="3005093"/>
                <a:ext cx="1808508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MouseFunction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28261" y="4138987"/>
              <a:ext cx="9081332" cy="1421928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오브젝트가 마우스 입력에 관련된 처리를 받기 위해 필요한 컴포넌트 입니다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월드 상 오브젝트의 경우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Transform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컴포넌트와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Collider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마우스의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Raycast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비교해 처리됩니다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스크린 상 오브젝트의 경우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RectTransform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컴포넌트와 마우스 포지션을 비교해 처리됩니다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isUnique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지정하면 해당 옵션이 설정된 오브젝트들 중에서 가장 최상위에 있는 오브젝트만 처리됩니다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28260" y="3555454"/>
            <a:ext cx="1681564" cy="957028"/>
            <a:chOff x="728261" y="3585146"/>
            <a:chExt cx="1681564" cy="957028"/>
          </a:xfrm>
        </p:grpSpPr>
        <p:grpSp>
          <p:nvGrpSpPr>
            <p:cNvPr id="39" name="그룹 38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002769" y="3005093"/>
                <a:ext cx="85472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UI </a:t>
                </a: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관련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8261" y="4138987"/>
              <a:ext cx="386644" cy="403187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...</a:t>
              </a:r>
              <a:endParaRPr lang="en-US" altLang="ko-KR" sz="1600" spc="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8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/>
          <p:cNvSpPr/>
          <p:nvPr/>
        </p:nvSpPr>
        <p:spPr>
          <a:xfrm rot="5400000" flipH="1">
            <a:off x="-1886919" y="1886916"/>
            <a:ext cx="6858000" cy="3084166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3" y="1656289"/>
            <a:ext cx="1497526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3600" spc="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</a:t>
            </a:r>
            <a:endParaRPr lang="en-US" altLang="ko-KR" sz="3600" spc="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5000"/>
              </a:lnSpc>
            </a:pPr>
            <a:r>
              <a:rPr lang="ko-KR" altLang="en-US" sz="3600" spc="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spc="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2" y="6079761"/>
            <a:ext cx="2149050" cy="73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DirectX 9</a:t>
            </a:r>
          </a:p>
          <a:p>
            <a:pPr>
              <a:lnSpc>
                <a:spcPct val="135000"/>
              </a:lnSpc>
            </a:pPr>
            <a:r>
              <a: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Engine Frameworks</a:t>
            </a:r>
            <a:endParaRPr lang="ko-KR" altLang="en-US" sz="1600" spc="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00011" y="4689077"/>
            <a:ext cx="5608587" cy="957028"/>
            <a:chOff x="728261" y="3585146"/>
            <a:chExt cx="5608587" cy="957028"/>
          </a:xfrm>
        </p:grpSpPr>
        <p:grpSp>
          <p:nvGrpSpPr>
            <p:cNvPr id="7" name="그룹 6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02769" y="3005093"/>
                <a:ext cx="57579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요약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28261" y="4138987"/>
              <a:ext cx="5608587" cy="403187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DirectX 9 Engine Frameworks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간단한 특징을 소개합니다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0926" y="1264845"/>
            <a:ext cx="1338664" cy="2074662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0562" y="1356649"/>
            <a:ext cx="2458036" cy="229416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6028" y="1465858"/>
            <a:ext cx="2497502" cy="260508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57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426994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특징</a:t>
            </a:r>
            <a:endParaRPr lang="en-US" altLang="ko-KR" sz="2000" spc="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8261" y="1012427"/>
            <a:ext cx="10352001" cy="1643370"/>
            <a:chOff x="728261" y="3585146"/>
            <a:chExt cx="10352001" cy="1643370"/>
          </a:xfrm>
        </p:grpSpPr>
        <p:grpSp>
          <p:nvGrpSpPr>
            <p:cNvPr id="11" name="그룹 10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02769" y="3005093"/>
                <a:ext cx="96693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컴포넌트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8261" y="4138987"/>
              <a:ext cx="10352001" cy="1089529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기능을 담당하는 컴포넌트를 오브젝트에 등록하여 사용할 수 있는 구조를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컴포넌트는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Component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클래스를 상속받았으며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만들어 오브젝트에 등록할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제공하는 각 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컴포넌트는 </a:t>
              </a:r>
              <a:r>
                <a:rPr lang="en-US" altLang="ko-KR" sz="1600" spc="50" dirty="0">
                  <a:solidFill>
                    <a:srgbClr val="6F008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Unity</a:t>
              </a:r>
              <a:r>
                <a:rPr lang="ko-KR" altLang="en-US" sz="1600" spc="50" dirty="0">
                  <a:solidFill>
                    <a:srgbClr val="6F008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이벤트 메시지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유사한 기능을 할 수 있는 함수를 </a:t>
              </a:r>
              <a:r>
                <a:rPr lang="en-US" altLang="ko-KR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override</a:t>
              </a:r>
              <a:r>
                <a:rPr lang="ko-KR" altLang="en-US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하여 구현되어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28261" y="3241599"/>
            <a:ext cx="10044160" cy="2308167"/>
            <a:chOff x="728261" y="3585146"/>
            <a:chExt cx="10044160" cy="2308167"/>
          </a:xfrm>
        </p:grpSpPr>
        <p:grpSp>
          <p:nvGrpSpPr>
            <p:cNvPr id="16" name="그룹 15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002769" y="3005093"/>
                <a:ext cx="96693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오브젝트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28261" y="4138987"/>
              <a:ext cx="10044160" cy="1754326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GameObject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사용하여 게임 내의 모든 오브젝트를 구현할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오브젝트는 필수 컴포넌트가 필요합니다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Transform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또는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RectTransform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사용해야 하며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Transform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사용할 경우 월드 상의 오브젝트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RectTransform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사용할 경우 스크린 상의 오브젝트로 구분합니다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필요한 컴포넌트를 자동 생성 및 등록하는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Empty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Camera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Plane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Mesh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Sprite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Button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CheckBox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ContentBox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등의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Prebuilt Object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426994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특징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8261" y="1012427"/>
            <a:ext cx="9829935" cy="1975769"/>
            <a:chOff x="728261" y="3585146"/>
            <a:chExt cx="9829935" cy="1975769"/>
          </a:xfrm>
        </p:grpSpPr>
        <p:grpSp>
          <p:nvGrpSpPr>
            <p:cNvPr id="11" name="그룹 10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02769" y="3005093"/>
                <a:ext cx="771365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충돌체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8261" y="4138987"/>
              <a:ext cx="9829935" cy="1421928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오브젝트간 충돌을 감지하는 데 사용되는 구성 요소인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Collider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오브젝트들이 서로 충돌하거나 마우스 포인터와 상호작용할 때 이를 감지하고 관련 기능을 수행하는 역할을 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육면체형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충돌체인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BoxCollider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구형 충돌체인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SphereCollider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 처리는 높은 연산 부하를 주기 때문에 여러 최적화 기법을 사용하였습니다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8261" y="3632125"/>
            <a:ext cx="8681928" cy="1289427"/>
            <a:chOff x="728261" y="3585146"/>
            <a:chExt cx="8681928" cy="1289427"/>
          </a:xfrm>
        </p:grpSpPr>
        <p:grpSp>
          <p:nvGrpSpPr>
            <p:cNvPr id="21" name="그룹 20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002769" y="3005093"/>
                <a:ext cx="122180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렌더</a:t>
                </a: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최적화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8261" y="4138987"/>
              <a:ext cx="8681928" cy="735586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카메라에서 보이지 않는 오브젝트를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렌더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리스트에서 제외시키는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Frustum Culling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또한 카메라와 가까운 순서대로 오브젝트를 정렬 후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렌더하여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GPU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부담을 줄였습니다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426994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특징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8261" y="1012427"/>
            <a:ext cx="7894918" cy="1643370"/>
            <a:chOff x="728261" y="3585146"/>
            <a:chExt cx="7894918" cy="1643370"/>
          </a:xfrm>
        </p:grpSpPr>
        <p:grpSp>
          <p:nvGrpSpPr>
            <p:cNvPr id="11" name="그룹 10"/>
            <p:cNvGrpSpPr/>
            <p:nvPr/>
          </p:nvGrpSpPr>
          <p:grpSpPr>
            <a:xfrm>
              <a:off x="728261" y="3585146"/>
              <a:ext cx="1681564" cy="420491"/>
              <a:chOff x="728261" y="3005093"/>
              <a:chExt cx="1681564" cy="420491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02769" y="3005093"/>
                <a:ext cx="995594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600" spc="10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Raycast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8261" y="4138987"/>
              <a:ext cx="7894918" cy="1089529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 지점과 방향 벡터를 포함하는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Raycast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만들어 충돌 여부를 계산할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이를 사용하기 위해서는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Collider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필요합니다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마우스 포인터의 위치 값과 월드로 향하는 방향에 대한 값을 포함하는 정보를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28261" y="3241600"/>
            <a:ext cx="11000127" cy="1975769"/>
            <a:chOff x="728261" y="3585146"/>
            <a:chExt cx="11000127" cy="1975769"/>
          </a:xfrm>
        </p:grpSpPr>
        <p:grpSp>
          <p:nvGrpSpPr>
            <p:cNvPr id="16" name="그룹 15"/>
            <p:cNvGrpSpPr/>
            <p:nvPr/>
          </p:nvGrpSpPr>
          <p:grpSpPr>
            <a:xfrm>
              <a:off x="728261" y="3585146"/>
              <a:ext cx="2024464" cy="424732"/>
              <a:chOff x="728261" y="3005093"/>
              <a:chExt cx="2024464" cy="4247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2024464" cy="37522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002769" y="3005093"/>
                <a:ext cx="1657826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직렬화</a:t>
                </a:r>
                <a:r>
                  <a:rPr lang="en-US" altLang="ko-KR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600" spc="10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역직렬화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28261" y="4138987"/>
              <a:ext cx="11000127" cy="1421928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Scene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JSON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양식으로 직렬화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역직렬화하여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Scene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안의 모든 오브젝트를 저장하거나 불러올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기능을 수행하기 위해서는 직접 만든 컴포넌트에 </a:t>
              </a:r>
              <a:r>
                <a:rPr lang="en-US" altLang="ko-KR" sz="1600" spc="50" dirty="0" smtClean="0">
                  <a:solidFill>
                    <a:srgbClr val="6F008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Serialize/</a:t>
              </a:r>
              <a:r>
                <a:rPr lang="en-US" altLang="ko-KR" sz="1600" spc="50" dirty="0" err="1" smtClean="0">
                  <a:solidFill>
                    <a:srgbClr val="6F008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Deserialize</a:t>
              </a:r>
              <a:r>
                <a:rPr lang="en-US" altLang="ko-KR" sz="1600" spc="50" dirty="0" err="1" smtClean="0">
                  <a:solidFill>
                    <a:srgbClr val="6F008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Function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매크로 함수를 반드시 포함해야 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이는 각 변수의 종류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변수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Serializable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클래스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 할당된 메모리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std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::vector container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등록된 값 등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따라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매크로 함수로 간단하게 지정할 수 있도록 하였습니다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426994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특징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8261" y="1012427"/>
            <a:ext cx="9063187" cy="1310971"/>
            <a:chOff x="728261" y="3585146"/>
            <a:chExt cx="9063187" cy="1310971"/>
          </a:xfrm>
        </p:grpSpPr>
        <p:grpSp>
          <p:nvGrpSpPr>
            <p:cNvPr id="11" name="그룹 10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02769" y="3005093"/>
                <a:ext cx="102624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계층 구조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8261" y="4138987"/>
              <a:ext cx="9063187" cy="757130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계층 구조로 특정 오브젝트를 다른 오브젝트에 종속시킬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Child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오브젝트는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Parent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오브젝트의 월드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스크린 상의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Position, Rotation, Scale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영향을 받습니다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28261" y="2823145"/>
            <a:ext cx="8725017" cy="1310971"/>
            <a:chOff x="728261" y="3585146"/>
            <a:chExt cx="8725017" cy="1310971"/>
          </a:xfrm>
        </p:grpSpPr>
        <p:grpSp>
          <p:nvGrpSpPr>
            <p:cNvPr id="16" name="그룹 15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002769" y="3005093"/>
                <a:ext cx="771365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매니저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28261" y="4138987"/>
              <a:ext cx="8725017" cy="757130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Scene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Component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Texture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Mesh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Font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자동 할당하고 반환하는 매니저를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매니저를 통해 외부 리소스를 불러오면 프로그램이 종료될 때 메모리를 해제합니다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8259" y="4680359"/>
            <a:ext cx="7250704" cy="1310971"/>
            <a:chOff x="728260" y="3585146"/>
            <a:chExt cx="7250704" cy="1310971"/>
          </a:xfrm>
        </p:grpSpPr>
        <p:grpSp>
          <p:nvGrpSpPr>
            <p:cNvPr id="28" name="그룹 27"/>
            <p:cNvGrpSpPr/>
            <p:nvPr/>
          </p:nvGrpSpPr>
          <p:grpSpPr>
            <a:xfrm>
              <a:off x="728260" y="3585146"/>
              <a:ext cx="1776815" cy="424732"/>
              <a:chOff x="728260" y="3005093"/>
              <a:chExt cx="1776815" cy="424732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0" y="3050359"/>
                <a:ext cx="1776815" cy="375225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002769" y="3005093"/>
                <a:ext cx="1358064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스마트포인터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8261" y="4138987"/>
              <a:ext cx="7250703" cy="757130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 할당된 메모리가 더 이상 사용되지 않을 때 자동으로 메모리를 해제할 수 있도록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원시 포인터를 대체하는 스마트 포인터인 </a:t>
              </a:r>
              <a:r>
                <a:rPr lang="en-US" altLang="ko-KR" sz="1600" spc="50" dirty="0" smtClean="0">
                  <a:solidFill>
                    <a:srgbClr val="2B91A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SPTR&lt;&gt;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426994" cy="48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특징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8261" y="1012427"/>
            <a:ext cx="9651232" cy="1643370"/>
            <a:chOff x="728261" y="3585146"/>
            <a:chExt cx="9651232" cy="1643370"/>
          </a:xfrm>
        </p:grpSpPr>
        <p:grpSp>
          <p:nvGrpSpPr>
            <p:cNvPr id="11" name="그룹 10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02769" y="3005093"/>
                <a:ext cx="102624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 버퍼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8261" y="4138987"/>
              <a:ext cx="9651232" cy="1089529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키보드와 마우스의 입력 버퍼를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키보드의 경우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KeyUp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KeyDown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KeyHold</a:t>
              </a:r>
              <a:r>
                <a:rPr lang="en-US" altLang="ko-KR" sz="1600" spc="50" dirty="0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확인할 수 있으며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마우스의 경우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ButtonUp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ButtonDown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ButtonHold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WheelUp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WheelDown</a:t>
              </a:r>
              <a:r>
                <a:rPr lang="en-US" altLang="ko-KR" sz="1600" spc="50" dirty="0" smtClean="0">
                  <a:solidFill>
                    <a:srgbClr val="2F4F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확인할 수 있습니다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8261" y="3103029"/>
            <a:ext cx="6949338" cy="1310971"/>
            <a:chOff x="728261" y="3585146"/>
            <a:chExt cx="6949338" cy="1310971"/>
          </a:xfrm>
        </p:grpSpPr>
        <p:grpSp>
          <p:nvGrpSpPr>
            <p:cNvPr id="22" name="그룹 21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002769" y="3005093"/>
                <a:ext cx="102624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시간 정보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28261" y="4138987"/>
              <a:ext cx="6949338" cy="757130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이전 프레임과의 시간인 </a:t>
              </a: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deltaTime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초당 프레임 수인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FPS,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 초당 프레임 수인 </a:t>
              </a: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AvgFPS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28261" y="4903379"/>
            <a:ext cx="9526967" cy="1310971"/>
            <a:chOff x="728261" y="3585146"/>
            <a:chExt cx="9526967" cy="1310971"/>
          </a:xfrm>
        </p:grpSpPr>
        <p:grpSp>
          <p:nvGrpSpPr>
            <p:cNvPr id="37" name="그룹 36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002769" y="3005093"/>
                <a:ext cx="830677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확장 툴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28261" y="4138987"/>
              <a:ext cx="9526967" cy="757130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빌드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단계에서 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Debug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옵션을 활성화하여 모든 오브젝트의 계층 구조와 컴포넌트를 확인할 수 있는 디버그 창과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5000"/>
                </a:lnSpc>
              </a:pPr>
              <a:r>
                <a:rPr lang="en-US" altLang="ko-KR" sz="1600" spc="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타일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맵을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제작하고 저장할 수 있는 타일 </a:t>
              </a:r>
              <a:r>
                <a:rPr lang="ko-KR" altLang="en-US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맵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에디터를 제공합니다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0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/>
          <p:cNvSpPr/>
          <p:nvPr/>
        </p:nvSpPr>
        <p:spPr>
          <a:xfrm rot="5400000" flipH="1">
            <a:off x="-1886919" y="1886916"/>
            <a:ext cx="6858000" cy="3084166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3" y="1656289"/>
            <a:ext cx="20649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3600" spc="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 구조</a:t>
            </a:r>
            <a:endParaRPr lang="en-US" altLang="ko-KR" sz="3600" spc="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2" y="6079761"/>
            <a:ext cx="2149050" cy="73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DirectX 9</a:t>
            </a:r>
          </a:p>
          <a:p>
            <a:pPr>
              <a:lnSpc>
                <a:spcPct val="135000"/>
              </a:lnSpc>
            </a:pPr>
            <a:r>
              <a: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Engine Frameworks</a:t>
            </a:r>
            <a:endParaRPr lang="ko-KR" altLang="en-US" sz="1600" spc="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00011" y="4689077"/>
            <a:ext cx="1681564" cy="957028"/>
            <a:chOff x="728261" y="3585146"/>
            <a:chExt cx="1681564" cy="957028"/>
          </a:xfrm>
        </p:grpSpPr>
        <p:grpSp>
          <p:nvGrpSpPr>
            <p:cNvPr id="7" name="그룹 6"/>
            <p:cNvGrpSpPr/>
            <p:nvPr/>
          </p:nvGrpSpPr>
          <p:grpSpPr>
            <a:xfrm>
              <a:off x="728261" y="3585146"/>
              <a:ext cx="1681564" cy="424732"/>
              <a:chOff x="728261" y="3005093"/>
              <a:chExt cx="1681564" cy="424732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61" y="3050359"/>
                <a:ext cx="1681564" cy="375225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02769" y="3005093"/>
                <a:ext cx="57579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ko-KR" altLang="en-US" sz="1600" spc="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요약</a:t>
                </a:r>
                <a:endParaRPr lang="ko-KR" altLang="en-US" sz="1600" spc="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28261" y="4138987"/>
              <a:ext cx="1047082" cy="403187"/>
            </a:xfrm>
            <a:prstGeom prst="rect">
              <a:avLst/>
            </a:prstGeom>
            <a:solidFill>
              <a:srgbClr val="DFDFD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 구조 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0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입력 6"/>
          <p:cNvSpPr/>
          <p:nvPr/>
        </p:nvSpPr>
        <p:spPr>
          <a:xfrm rot="5400000" flipH="1">
            <a:off x="939115" y="-939115"/>
            <a:ext cx="543697" cy="2421927"/>
          </a:xfrm>
          <a:prstGeom prst="flowChartManualInpu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28" y="6075"/>
            <a:ext cx="11913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 구조</a:t>
            </a:r>
            <a:endParaRPr lang="en-US" altLang="ko-KR" sz="2000" spc="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00604" y="2398173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InitObject</a:t>
            </a:r>
            <a:endParaRPr lang="en-US" altLang="ko-KR" sz="1600" spc="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0604" y="3305298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Register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604" y="4224399"/>
            <a:ext cx="2160000" cy="5760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5000"/>
              </a:lnSpc>
            </a:pPr>
            <a:r>
              <a:rPr lang="en-US" altLang="ko-KR" sz="1600" spc="5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Msg</a:t>
            </a:r>
            <a:r>
              <a:rPr lang="en-US" altLang="ko-KR" sz="1600" spc="5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Loop</a:t>
            </a:r>
            <a:endParaRPr lang="ko-KR" altLang="en-US" sz="1600" spc="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0604" y="5143500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Cleanup</a:t>
            </a:r>
          </a:p>
        </p:txBody>
      </p:sp>
      <p:cxnSp>
        <p:nvCxnSpPr>
          <p:cNvPr id="5" name="직선 화살표 연결선 4"/>
          <p:cNvCxnSpPr>
            <a:stCxn id="2" idx="2"/>
            <a:endCxn id="20" idx="0"/>
          </p:cNvCxnSpPr>
          <p:nvPr/>
        </p:nvCxnSpPr>
        <p:spPr>
          <a:xfrm>
            <a:off x="1780604" y="2974173"/>
            <a:ext cx="0" cy="331125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0" idx="2"/>
            <a:endCxn id="3" idx="0"/>
          </p:cNvCxnSpPr>
          <p:nvPr/>
        </p:nvCxnSpPr>
        <p:spPr>
          <a:xfrm>
            <a:off x="1780604" y="3881298"/>
            <a:ext cx="0" cy="343101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26" idx="0"/>
          </p:cNvCxnSpPr>
          <p:nvPr/>
        </p:nvCxnSpPr>
        <p:spPr>
          <a:xfrm>
            <a:off x="1780604" y="4800399"/>
            <a:ext cx="0" cy="343101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0604" y="1493298"/>
            <a:ext cx="2160000" cy="576000"/>
          </a:xfrm>
          <a:prstGeom prst="roundRect">
            <a:avLst>
              <a:gd name="adj" fmla="val 5000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InitD3D</a:t>
            </a:r>
          </a:p>
        </p:txBody>
      </p:sp>
      <p:cxnSp>
        <p:nvCxnSpPr>
          <p:cNvPr id="45" name="직선 화살표 연결선 44"/>
          <p:cNvCxnSpPr>
            <a:stCxn id="42" idx="2"/>
            <a:endCxn id="2" idx="0"/>
          </p:cNvCxnSpPr>
          <p:nvPr/>
        </p:nvCxnSpPr>
        <p:spPr>
          <a:xfrm>
            <a:off x="1780604" y="2069298"/>
            <a:ext cx="0" cy="328875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031553" y="1104960"/>
            <a:ext cx="2083497" cy="776675"/>
            <a:chOff x="4069653" y="619123"/>
            <a:chExt cx="2083497" cy="776675"/>
          </a:xfrm>
        </p:grpSpPr>
        <p:sp>
          <p:nvSpPr>
            <p:cNvPr id="48" name="TextBox 47"/>
            <p:cNvSpPr txBox="1"/>
            <p:nvPr/>
          </p:nvSpPr>
          <p:spPr>
            <a:xfrm>
              <a:off x="4671611" y="799123"/>
              <a:ext cx="1183337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윈도우 생성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CreateWindow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31553" y="2166797"/>
            <a:ext cx="2650917" cy="776675"/>
            <a:chOff x="4069653" y="619123"/>
            <a:chExt cx="2650917" cy="776675"/>
          </a:xfrm>
        </p:grpSpPr>
        <p:sp>
          <p:nvSpPr>
            <p:cNvPr id="51" name="TextBox 50"/>
            <p:cNvSpPr txBox="1"/>
            <p:nvPr/>
          </p:nvSpPr>
          <p:spPr>
            <a:xfrm>
              <a:off x="4671611" y="799123"/>
              <a:ext cx="2048959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D3D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인터페이스 생성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Direct3DCreate9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31553" y="3228634"/>
            <a:ext cx="3374961" cy="776675"/>
            <a:chOff x="4069653" y="619123"/>
            <a:chExt cx="3374961" cy="776675"/>
          </a:xfrm>
        </p:grpSpPr>
        <p:sp>
          <p:nvSpPr>
            <p:cNvPr id="54" name="TextBox 53"/>
            <p:cNvSpPr txBox="1"/>
            <p:nvPr/>
          </p:nvSpPr>
          <p:spPr>
            <a:xfrm>
              <a:off x="4671611" y="799123"/>
              <a:ext cx="2773003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D3D Device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인터페이스 생성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CreateDevice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31552" y="4290471"/>
            <a:ext cx="2559930" cy="776675"/>
            <a:chOff x="4069653" y="619123"/>
            <a:chExt cx="2559930" cy="776675"/>
          </a:xfrm>
        </p:grpSpPr>
        <p:sp>
          <p:nvSpPr>
            <p:cNvPr id="57" name="TextBox 56"/>
            <p:cNvSpPr txBox="1"/>
            <p:nvPr/>
          </p:nvSpPr>
          <p:spPr>
            <a:xfrm>
              <a:off x="4671611" y="799123"/>
              <a:ext cx="1957972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Render State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SetRenderState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31551" y="5352308"/>
            <a:ext cx="4073870" cy="776675"/>
            <a:chOff x="4069653" y="619123"/>
            <a:chExt cx="4073870" cy="776675"/>
          </a:xfrm>
        </p:grpSpPr>
        <p:sp>
          <p:nvSpPr>
            <p:cNvPr id="60" name="TextBox 59"/>
            <p:cNvSpPr txBox="1"/>
            <p:nvPr/>
          </p:nvSpPr>
          <p:spPr>
            <a:xfrm>
              <a:off x="4671611" y="799123"/>
              <a:ext cx="3471912" cy="596675"/>
            </a:xfrm>
            <a:prstGeom prst="rect">
              <a:avLst/>
            </a:prstGeom>
            <a:solidFill>
              <a:srgbClr val="DFDFDF">
                <a:alpha val="50000"/>
              </a:srgbClr>
            </a:solidFill>
          </p:spPr>
          <p:txBody>
            <a:bodyPr wrap="none" tIns="216000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RootObject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spc="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RootRectObject</a:t>
              </a:r>
              <a:r>
                <a:rPr lang="en-US" altLang="ko-KR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endParaRPr lang="en-US" altLang="ko-KR" sz="1600" spc="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069653" y="619123"/>
              <a:ext cx="2083497" cy="36000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600" spc="5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CreateRootObject</a:t>
              </a:r>
              <a:endParaRPr lang="en-US" altLang="ko-KR" sz="1600" spc="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>
            <a:off x="4368452" y="1464960"/>
            <a:ext cx="0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368452" y="2526797"/>
            <a:ext cx="0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368451" y="3588634"/>
            <a:ext cx="1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4368450" y="4650471"/>
            <a:ext cx="1" cy="701837"/>
          </a:xfrm>
          <a:prstGeom prst="straightConnector1">
            <a:avLst/>
          </a:prstGeom>
          <a:ln>
            <a:solidFill>
              <a:srgbClr val="B8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중괄호 70"/>
          <p:cNvSpPr/>
          <p:nvPr/>
        </p:nvSpPr>
        <p:spPr>
          <a:xfrm>
            <a:off x="3262850" y="1104959"/>
            <a:ext cx="299472" cy="5024023"/>
          </a:xfrm>
          <a:prstGeom prst="leftBrace">
            <a:avLst>
              <a:gd name="adj1" fmla="val 55090"/>
              <a:gd name="adj2" fmla="val 13458"/>
            </a:avLst>
          </a:prstGeom>
          <a:ln>
            <a:solidFill>
              <a:srgbClr val="B8B2B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FDFDF"/>
        </a:solidFill>
        <a:ln>
          <a:noFill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35000"/>
          </a:lnSpc>
          <a:defRPr sz="1600" spc="50" dirty="0" smtClean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B8B2B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35000"/>
          </a:lnSpc>
          <a:defRPr spc="50" smtClean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1043</Words>
  <Application>Microsoft Office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50</cp:revision>
  <dcterms:created xsi:type="dcterms:W3CDTF">2023-09-06T04:51:24Z</dcterms:created>
  <dcterms:modified xsi:type="dcterms:W3CDTF">2023-09-06T08:49:08Z</dcterms:modified>
</cp:coreProperties>
</file>