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2" r:id="rId5"/>
    <p:sldId id="260" r:id="rId6"/>
    <p:sldId id="264" r:id="rId7"/>
    <p:sldId id="259" r:id="rId8"/>
    <p:sldId id="261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0" autoAdjust="0"/>
    <p:restoredTop sz="91636" autoAdjust="0"/>
  </p:normalViewPr>
  <p:slideViewPr>
    <p:cSldViewPr>
      <p:cViewPr>
        <p:scale>
          <a:sx n="90" d="100"/>
          <a:sy n="90" d="100"/>
        </p:scale>
        <p:origin x="-942" y="2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2A5CA-2395-46EE-8372-AC3A7CDC047C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8D8FB6-2003-49AE-9A65-28C8DCA9FAD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LangGraph</a:t>
            </a:r>
            <a:r>
              <a:rPr lang="en-US" dirty="0" smtClean="0"/>
              <a:t> is an </a:t>
            </a:r>
            <a:r>
              <a:rPr lang="en-US" b="1" dirty="0" smtClean="0"/>
              <a:t>open-source framework</a:t>
            </a:r>
            <a:r>
              <a:rPr lang="en-US" dirty="0" smtClean="0"/>
              <a:t> for building </a:t>
            </a:r>
            <a:r>
              <a:rPr lang="en-US" b="1" dirty="0" err="1" smtClean="0"/>
              <a:t>stateful</a:t>
            </a:r>
            <a:r>
              <a:rPr lang="en-US" dirty="0" smtClean="0"/>
              <a:t> and </a:t>
            </a:r>
            <a:r>
              <a:rPr lang="en-US" b="1" dirty="0" smtClean="0"/>
              <a:t>multi-agent applications</a:t>
            </a:r>
            <a:r>
              <a:rPr lang="en-US" dirty="0" smtClean="0"/>
              <a:t> using </a:t>
            </a:r>
            <a:r>
              <a:rPr lang="en-US" b="1" dirty="0" smtClean="0"/>
              <a:t>Large Language Models (LLMs)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Built on top of </a:t>
            </a:r>
            <a:r>
              <a:rPr lang="en-US" b="1" dirty="0" err="1" smtClean="0"/>
              <a:t>LangChain</a:t>
            </a:r>
            <a:r>
              <a:rPr lang="en-US" dirty="0" smtClean="0"/>
              <a:t>, focused on workflows as graphs.</a:t>
            </a:r>
          </a:p>
          <a:p>
            <a:r>
              <a:rPr lang="en-US" dirty="0" smtClean="0"/>
              <a:t>Think of </a:t>
            </a:r>
            <a:r>
              <a:rPr lang="en-US" dirty="0" err="1" smtClean="0"/>
              <a:t>LangGraph</a:t>
            </a:r>
            <a:r>
              <a:rPr lang="en-US" dirty="0" smtClean="0"/>
              <a:t> as </a:t>
            </a:r>
            <a:r>
              <a:rPr lang="en-US" b="1" dirty="0" smtClean="0"/>
              <a:t>LLMs + Graphs + State Management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8FB6-2003-49AE-9A65-28C8DCA9FAD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Complex LLM workflows are hard to maintain.</a:t>
            </a:r>
          </a:p>
          <a:p>
            <a:r>
              <a:rPr lang="en-US" dirty="0" smtClean="0"/>
              <a:t>Standard tools (like </a:t>
            </a:r>
            <a:r>
              <a:rPr lang="en-US" dirty="0" err="1" smtClean="0"/>
              <a:t>LangChain</a:t>
            </a:r>
            <a:r>
              <a:rPr lang="en-US" dirty="0" smtClean="0"/>
              <a:t>) are linear.</a:t>
            </a:r>
          </a:p>
          <a:p>
            <a:r>
              <a:rPr lang="en-US" dirty="0" err="1" smtClean="0"/>
              <a:t>LangGraph</a:t>
            </a:r>
            <a:r>
              <a:rPr lang="en-US" dirty="0" smtClean="0"/>
              <a:t>:</a:t>
            </a:r>
          </a:p>
          <a:p>
            <a:r>
              <a:rPr lang="en-US" dirty="0" smtClean="0"/>
              <a:t>Allows </a:t>
            </a:r>
            <a:r>
              <a:rPr lang="en-US" b="1" dirty="0" smtClean="0"/>
              <a:t>non-linear logic</a:t>
            </a:r>
            <a:r>
              <a:rPr lang="en-US" dirty="0" smtClean="0"/>
              <a:t> (loops, branches).</a:t>
            </a:r>
          </a:p>
          <a:p>
            <a:r>
              <a:rPr lang="en-US" dirty="0" smtClean="0"/>
              <a:t>Manages </a:t>
            </a:r>
            <a:r>
              <a:rPr lang="en-US" b="1" dirty="0" smtClean="0"/>
              <a:t>memory/state between steps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Enables </a:t>
            </a:r>
            <a:r>
              <a:rPr lang="en-US" b="1" dirty="0" smtClean="0"/>
              <a:t>multi-agent conversations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8FB6-2003-49AE-9A65-28C8DCA9FAD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LangGraph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represents a program as a </a:t>
            </a: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graph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Nodes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= Functions or chains (e.g., LLM calls, tools).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Edges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= Transitions (i.e., what comes next based on output).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It supports: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Conditionals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(if/else logic).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Loops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(retry until satisfied).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Parallel execution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(coming soon).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8FB6-2003-49AE-9A65-28C8DCA9FAD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create </a:t>
            </a:r>
            <a:r>
              <a:rPr lang="en-US" b="1" dirty="0" smtClean="0"/>
              <a:t>multi-agent systems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Each agent = a </a:t>
            </a:r>
            <a:r>
              <a:rPr lang="en-US" dirty="0" err="1" smtClean="0"/>
              <a:t>LangChain</a:t>
            </a:r>
            <a:r>
              <a:rPr lang="en-US" dirty="0" smtClean="0"/>
              <a:t> agent or a tool + memory</a:t>
            </a:r>
          </a:p>
          <a:p>
            <a:pPr lvl="1"/>
            <a:r>
              <a:rPr lang="en-US" dirty="0" smtClean="0"/>
              <a:t>Agents can </a:t>
            </a:r>
            <a:r>
              <a:rPr lang="en-US" b="1" dirty="0" smtClean="0"/>
              <a:t>communicate</a:t>
            </a:r>
            <a:r>
              <a:rPr lang="en-US" dirty="0" smtClean="0"/>
              <a:t> with each other via messages</a:t>
            </a:r>
          </a:p>
          <a:p>
            <a:r>
              <a:rPr lang="en-US" dirty="0" smtClean="0"/>
              <a:t>Good for modeling real-world team dynamics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8FB6-2003-49AE-9A65-28C8DCA9FAD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LangGraph</a:t>
            </a:r>
            <a:r>
              <a:rPr lang="en-US" dirty="0" smtClean="0"/>
              <a:t> apps have </a:t>
            </a:r>
            <a:r>
              <a:rPr lang="en-US" b="1" dirty="0" smtClean="0"/>
              <a:t>memory</a:t>
            </a:r>
            <a:r>
              <a:rPr lang="en-US" dirty="0" smtClean="0"/>
              <a:t> and </a:t>
            </a:r>
            <a:r>
              <a:rPr lang="en-US" b="1" dirty="0" smtClean="0"/>
              <a:t>state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State can include:</a:t>
            </a:r>
          </a:p>
          <a:p>
            <a:pPr lvl="1"/>
            <a:r>
              <a:rPr lang="en-US" dirty="0" smtClean="0"/>
              <a:t>Chat history</a:t>
            </a:r>
          </a:p>
          <a:p>
            <a:pPr lvl="1"/>
            <a:r>
              <a:rPr lang="en-US" dirty="0" smtClean="0"/>
              <a:t>Variables (user inputs, decisions, flags)</a:t>
            </a:r>
          </a:p>
          <a:p>
            <a:pPr lvl="1"/>
            <a:r>
              <a:rPr lang="en-US" dirty="0" smtClean="0"/>
              <a:t>Agent thoughts</a:t>
            </a:r>
          </a:p>
          <a:p>
            <a:r>
              <a:rPr lang="en-US" dirty="0" smtClean="0"/>
              <a:t>State is updated after each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8FB6-2003-49AE-9A65-28C8DCA9FAD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8FB6-2003-49AE-9A65-28C8DCA9FAD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https://aws.amazon.com/blogs/machine-learning/build-a-multi-agent-system-with-langgraph-and-mistral-on-aws/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8FB6-2003-49AE-9A65-28C8DCA9FAD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https://community.hitachivantara.com/blogs/miguel-gaspar/2023/10/27/multi-agent-the-genai-secret-weapon-for-enterprise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8FB6-2003-49AE-9A65-28C8DCA9FAD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LangGraph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Terms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**State**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state as your agent’s brain — where it remembers what happened at every step.*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stores inputs, outputs, decisions, and memory during the workflow.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**Node**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a node as a task performer — it does one job, like calling an LLM, using a tool, or doing a calculation.*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takes the state as input, does something, and returns the updated state.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**Edge**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edges as arrows showing the path between steps — they tell 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LangGraph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what comes next.*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have simple arrows or logic-based ones like “if this, then go there.”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**Graph**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the graph as the roadmap of your app — it connects all nodes and shows the flow of logic.*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can go forward, loop, or branch like a mind map.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**Agent**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an agent as a smart team member — it can think (LLM), use tools, and has its own memory.*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LangGraph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lets multiple agents work together on a shared task.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**Conditional Edge**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it like an if-else decision — based on the state, it chooses where to go next.*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Example: If LLM is unsure → ask another agent, else → finish.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**Loop**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a loop as “try again until it works” — it repeats a node until a condition is met.*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Good for re-asking questions or retrying when LLM gets it wrong.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**Tool**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a tool as something the agent can use — like Google Search, a calculator, or an API.*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an external function the agent can call to fetch or process info.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**Entry Point**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it as the starting gate — the first node that runs when you start the graph.*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**Finish Point**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it as the final stop — the last node that completes the workflow and returns the final result.*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### **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LangChain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✅ 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*Think of 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LangChain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the toolbox — 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LangGraph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uses </a:t>
            </a:r>
            <a:r>
              <a:rPr lang="en-US" sz="1200" b="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LangChain’s</a:t>
            </a:r>
            <a:r>
              <a:rPr lang="en-US" sz="12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tools, LLMs, memory, and chains inside its nodes.*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8D8FB6-2003-49AE-9A65-28C8DCA9FAD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DA25D-6B03-401A-9A9A-23AF7215D82B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C8CC6-B4B2-4D8B-A1E2-F186EA00B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Libraries You MUST Know For Building AI Agents in 2025 | by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-1251520"/>
            <a:ext cx="8333170" cy="83610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Multi-Agent </a:t>
            </a:r>
            <a:r>
              <a:rPr lang="en-US" b="1" dirty="0" err="1" smtClean="0">
                <a:solidFill>
                  <a:schemeClr val="bg1"/>
                </a:solidFill>
              </a:rPr>
              <a:t>GitHub</a:t>
            </a:r>
            <a:r>
              <a:rPr lang="en-US" b="1" dirty="0" smtClean="0">
                <a:solidFill>
                  <a:schemeClr val="bg1"/>
                </a:solidFill>
              </a:rPr>
              <a:t> Project Recommender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700808"/>
            <a:ext cx="9361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https://colab.research.google.com/drive/1BxqvGpyKoKZ4KBmr7nSoF8JirBLakw45?usp=sharing</a:t>
            </a:r>
            <a:endParaRPr lang="en-US" dirty="0"/>
          </a:p>
        </p:txBody>
      </p:sp>
      <p:pic>
        <p:nvPicPr>
          <p:cNvPr id="9" name="Picture 8" descr="Untitled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2348880"/>
            <a:ext cx="4293096" cy="4293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What is </a:t>
            </a:r>
            <a:r>
              <a:rPr lang="en-US" b="1" dirty="0" err="1" smtClean="0">
                <a:solidFill>
                  <a:schemeClr val="bg1"/>
                </a:solidFill>
              </a:rPr>
              <a:t>LangGraph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8" name="Picture 4" descr="Generated image"/>
          <p:cNvPicPr>
            <a:picLocks noChangeAspect="1" noChangeArrowheads="1"/>
          </p:cNvPicPr>
          <p:nvPr/>
        </p:nvPicPr>
        <p:blipFill>
          <a:blip r:embed="rId3" cstate="print"/>
          <a:srcRect l="7747" t="12911" r="8330" b="12203"/>
          <a:stretch>
            <a:fillRect/>
          </a:stretch>
        </p:blipFill>
        <p:spPr bwMode="auto">
          <a:xfrm>
            <a:off x="1619672" y="1484784"/>
            <a:ext cx="5760640" cy="492423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Why Use </a:t>
            </a:r>
            <a:r>
              <a:rPr lang="en-US" b="1" dirty="0" err="1" smtClean="0">
                <a:solidFill>
                  <a:schemeClr val="bg1"/>
                </a:solidFill>
              </a:rPr>
              <a:t>LangGraph</a:t>
            </a:r>
            <a:r>
              <a:rPr lang="en-US" b="1" dirty="0" smtClean="0">
                <a:solidFill>
                  <a:schemeClr val="bg1"/>
                </a:solidFill>
              </a:rPr>
              <a:t>?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8434" name="Picture 2" descr="Generated image"/>
          <p:cNvPicPr>
            <a:picLocks noChangeAspect="1" noChangeArrowheads="1"/>
          </p:cNvPicPr>
          <p:nvPr/>
        </p:nvPicPr>
        <p:blipFill>
          <a:blip r:embed="rId3" cstate="print"/>
          <a:srcRect l="4819" t="8434" r="4819" b="9639"/>
          <a:stretch>
            <a:fillRect/>
          </a:stretch>
        </p:blipFill>
        <p:spPr bwMode="auto">
          <a:xfrm>
            <a:off x="1619672" y="1700808"/>
            <a:ext cx="5976664" cy="49147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Graph Structure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6629" name="Picture 5" descr="Overvie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556792"/>
            <a:ext cx="6628299" cy="5014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2530" name="Picture 2" descr="Building LLM Agents with LangGraph #1: Introduction to LLM Agents &amp;  LangGraph | by Youssef Hosni | Towards AI"/>
          <p:cNvPicPr>
            <a:picLocks noChangeAspect="1" noChangeArrowheads="1"/>
          </p:cNvPicPr>
          <p:nvPr/>
        </p:nvPicPr>
        <p:blipFill>
          <a:blip r:embed="rId3" cstate="print"/>
          <a:srcRect l="7321" t="6275" r="10061" b="9016"/>
          <a:stretch>
            <a:fillRect/>
          </a:stretch>
        </p:blipFill>
        <p:spPr bwMode="auto">
          <a:xfrm>
            <a:off x="1043608" y="1628800"/>
            <a:ext cx="7163462" cy="48965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</a:rPr>
              <a:t>Stateful</a:t>
            </a:r>
            <a:r>
              <a:rPr lang="en-US" b="1" dirty="0" smtClean="0">
                <a:solidFill>
                  <a:schemeClr val="bg1"/>
                </a:solidFill>
              </a:rPr>
              <a:t> Execution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0722" name="AutoShape 2" descr="How to Build AI Agents with LangGrap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How to Build AI Agents with LangGraph: A Step-by-Step Guide | by Lore Van  Oudenhove | Mediu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16832"/>
            <a:ext cx="8191500" cy="3705225"/>
          </a:xfrm>
          <a:prstGeom prst="rect">
            <a:avLst/>
          </a:prstGeom>
          <a:noFill/>
        </p:spPr>
      </p:pic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395536" y="1572181"/>
            <a:ext cx="8604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Think of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state as your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agent’s brain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where it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remembers what happened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at every step.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Real-World Use Cases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484" name="Picture 4" descr="https://d2908q01vomqb2.cloudfront.net/f1f836cb4ea6efb2a0b1b99f41ad8b103eff4b59/2025/03/03/Multi-Agent-City-Information-System-Reference-Architecture-v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484784"/>
            <a:ext cx="7890482" cy="53732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Real-World Use Cases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4580" name="Picture 4" descr="https://d2908q01vomqb2.cloudfront.net/f1f836cb4ea6efb2a0b1b99f41ad8b103eff4b59/2025/03/03/LangGraph-Multi-Agent-Workflo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556793"/>
            <a:ext cx="7938710" cy="53012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rgbClr val="92D05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Real-World Use Cases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higherlogicdownload.s3.amazonaws.com/HITACHI/MessageImages/22d58b0fedc148caab864de0b4a99c3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1988840"/>
            <a:ext cx="8953500" cy="3857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149</TotalTime>
  <Words>257</Words>
  <Application>Microsoft Office PowerPoint</Application>
  <PresentationFormat>On-screen Show (4:3)</PresentationFormat>
  <Paragraphs>90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What is LangGraph?</vt:lpstr>
      <vt:lpstr>Why Use LangGraph?</vt:lpstr>
      <vt:lpstr>Graph Structure</vt:lpstr>
      <vt:lpstr>Agents</vt:lpstr>
      <vt:lpstr>Stateful Execution</vt:lpstr>
      <vt:lpstr>Real-World Use Cases</vt:lpstr>
      <vt:lpstr>Real-World Use Cases</vt:lpstr>
      <vt:lpstr>Real-World Use Cases</vt:lpstr>
      <vt:lpstr>Multi-Agent GitHub Project Recommender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EduTech</dc:creator>
  <cp:lastModifiedBy>EduTech</cp:lastModifiedBy>
  <cp:revision>5</cp:revision>
  <dcterms:created xsi:type="dcterms:W3CDTF">2025-07-29T13:59:29Z</dcterms:created>
  <dcterms:modified xsi:type="dcterms:W3CDTF">2025-07-29T17:06:35Z</dcterms:modified>
</cp:coreProperties>
</file>