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-9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65780-0FEF-490F-BD1D-C8020430714A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A3958-D1A7-49B7-94E7-54E12E050B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78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E720D7-01F1-CCDA-0633-E2B5ABE0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94AA9C8-81D9-40AB-35A2-779375736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B887D37-A683-720D-F969-005C918F3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697B2CC-524F-3409-AD98-5E8A39538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75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A29FBC8-086D-C518-8C14-BFDC2ECED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BA119CC-8EBA-E1FD-4E67-E66FC5B07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47AA55C-1B9A-9128-769D-8B8C75E24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02DA19B-42DF-53C8-BA5D-70874747F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01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A3EA8F-8FB6-9721-0485-D4D5A71FB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9472AAD-804E-F3D5-8B9C-2A28D585F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4E15183-BF99-018F-D246-BA0778CD3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690F6F6-BD74-88F1-DD1A-BC829606D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862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A2B0AA-9CFD-AAFF-6C46-B82F7B1E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9572181-43E3-FCEF-0B1A-C9C6675F4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8267889-F8EF-8DA3-009D-C7D398097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7A67F6C-FF47-4EE3-BC64-7FC672A6C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6843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BC6390-5BA9-7192-DA87-2F016C718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4C2DF6D-CB27-557A-B30A-C8F04CD7D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DABE336-7F42-CC52-80B5-23C8D50A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7CD528-CA55-91EF-7B99-ACCF0F9FA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6418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372908D-B625-CD88-1E8A-F221F27E2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BA59EC7-15D8-2DC8-E4A9-2721BC50C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03991DB-39BB-45DF-C2F4-D16447221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00CBF37-2B25-300D-ADA6-3DA9FDAD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767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16D68C-300E-7E94-A381-66CEA690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258C30D-C9AA-BC87-F660-1868B9E36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DBEFF2D4-A014-28CE-209A-63CCA1884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80B801-5851-BC1D-C0ED-E48E045F9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7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CCAFF1-0227-B467-30F1-EF7887F80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14204D1-2B65-DF05-9E8B-9B71C2AAE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1677AA-7E4E-74D7-697A-689F54746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9BD75C-1DE8-5883-D772-80309CFED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713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7207EA5-186D-DED6-ADC4-38A064ED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00AB0EE-0219-7BC0-1772-0A5CE7A13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FBF1768-53CC-2C7C-E5AA-2A35BE868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932E779-CD17-1200-CBD4-EA015082B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068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8D6FAD-E4DE-4953-A7DC-63171213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324964A-3D7F-65F4-6D5E-B4CEF6DE7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2326A38-91BC-DA22-8F8E-1108DDD39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CE3093-3B41-60F8-6C6E-BAE5B511B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62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49979C-56A7-992F-2D10-EDABBB97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ACF7093-A281-E1D3-4441-2055FDB7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BA7CA76-CEA3-D519-B2BA-4A691597B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30FD91A-FC1A-A8C5-9003-AAC0F1B7E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6977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D67D1C-E336-9E8A-579D-BAB028357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DACD1A4-7492-9B42-7916-8F4F53952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4CF0E00-1759-DBAC-5E3F-C923A88CF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C888D52-D2BB-1528-D4F4-4D6A0BE8A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930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DC15048-94BB-F7C1-5DFA-394FB34E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ED70863-AE76-1F07-B30B-1A979B005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790D863-FC0F-2408-1D25-CCE969E69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AD0695-BBB7-24D8-D6BA-0A2ACCE2D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8894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FD3FD70-7B5D-7B14-90FE-572FE9AC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B0E5F11-0ACA-C25F-DF0C-92ED45F15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1F08B31-436E-26B0-D638-4A93F29FC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4D2EB9-D701-A8F6-FA80-8308BE796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2A0F-2D27-443E-A205-247258BF0CA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386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33396-C551-46A2-8569-39F29B87F7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0DD76-BDC5-434B-8CCA-6567E63E99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Convolutional Neural Network</a:t>
            </a:r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CNN Architecture and Operations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Convolutional Layers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Pooling Layers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Activation Functions in CNNs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Applications in Image Processing</a:t>
            </a:r>
            <a:endParaRPr lang="en-US" dirty="0"/>
          </a:p>
        </p:txBody>
      </p:sp>
      <p:pic>
        <p:nvPicPr>
          <p:cNvPr id="3074" name="Picture 2" descr="Convolutional Neural Networks - Basics · Machine Learning Notebook">
            <a:extLst>
              <a:ext uri="{FF2B5EF4-FFF2-40B4-BE49-F238E27FC236}">
                <a16:creationId xmlns:a16="http://schemas.microsoft.com/office/drawing/2014/main" xmlns="" id="{BA5ECEA9-0903-0186-9E21-17E6D84A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91330" y="1688465"/>
            <a:ext cx="4343339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101D21-7858-BBF6-95C3-E29697422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CCC5F-EF31-274D-67BA-6BAC1DE0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One Convolution Layer</a:t>
            </a:r>
          </a:p>
        </p:txBody>
      </p:sp>
      <p:pic>
        <p:nvPicPr>
          <p:cNvPr id="15362" name="Picture 2" descr="CNN Simpler Notation 2">
            <a:extLst>
              <a:ext uri="{FF2B5EF4-FFF2-40B4-BE49-F238E27FC236}">
                <a16:creationId xmlns:a16="http://schemas.microsoft.com/office/drawing/2014/main" xmlns="" id="{FA6BF6D6-A453-FFCE-1857-E5C2DD9D7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949914" y="1825625"/>
            <a:ext cx="8292172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46927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02B727-67EC-E090-5CCA-F51E9F1E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D2313-96B5-979C-FEEC-2F1D40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Sample Complete Network</a:t>
            </a:r>
          </a:p>
        </p:txBody>
      </p:sp>
      <p:pic>
        <p:nvPicPr>
          <p:cNvPr id="16386" name="Picture 2" descr="CNN Complete">
            <a:extLst>
              <a:ext uri="{FF2B5EF4-FFF2-40B4-BE49-F238E27FC236}">
                <a16:creationId xmlns:a16="http://schemas.microsoft.com/office/drawing/2014/main" xmlns="" id="{257F4ED5-BD85-9E87-AF5F-7079ADABB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16576" y="1986455"/>
            <a:ext cx="11758848" cy="36158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458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6A8B51-6A25-D7E9-66CC-8A827E7B2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3A114-7EF4-CAF9-2F01-4DF5AE9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Pooling Layer</a:t>
            </a:r>
          </a:p>
        </p:txBody>
      </p:sp>
      <p:pic>
        <p:nvPicPr>
          <p:cNvPr id="17412" name="Picture 4" descr="Introduction to Pooling Layers in CNN | Towards AI">
            <a:extLst>
              <a:ext uri="{FF2B5EF4-FFF2-40B4-BE49-F238E27FC236}">
                <a16:creationId xmlns:a16="http://schemas.microsoft.com/office/drawing/2014/main" xmlns="" id="{4B2C2E8E-868D-AE0A-6620-AAF793A2D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965095" y="365125"/>
            <a:ext cx="7874807" cy="596576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221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177995-2D0B-D46C-61C4-E8282FC6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FC9EC-3E4F-C5F6-07F4-6E48F362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Activation Function</a:t>
            </a:r>
            <a:endParaRPr lang="en-US" dirty="0"/>
          </a:p>
        </p:txBody>
      </p:sp>
      <p:pic>
        <p:nvPicPr>
          <p:cNvPr id="19458" name="Picture 2" descr="Hands-on Transfer Learning with Keras and the VGG16 Model – LearnDataSci">
            <a:extLst>
              <a:ext uri="{FF2B5EF4-FFF2-40B4-BE49-F238E27FC236}">
                <a16:creationId xmlns:a16="http://schemas.microsoft.com/office/drawing/2014/main" xmlns="" id="{AB2A9A46-9AC7-C893-B6B7-D7E415DA0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09825"/>
            <a:ext cx="11430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8873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2FE70E7-21C5-DBB6-48AD-DC5F0673E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0CFE8-AEA2-5163-023A-42F4A9B33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Fully Connected (FC) Layer</a:t>
            </a:r>
            <a:endParaRPr lang="en-US" dirty="0"/>
          </a:p>
        </p:txBody>
      </p:sp>
      <p:pic>
        <p:nvPicPr>
          <p:cNvPr id="18438" name="Picture 6" descr="Decoding CNNs: A Beginner's Guide to Convolutional Neural Networks and  their Applications | by Ravjot Singh | Medium">
            <a:extLst>
              <a:ext uri="{FF2B5EF4-FFF2-40B4-BE49-F238E27FC236}">
                <a16:creationId xmlns:a16="http://schemas.microsoft.com/office/drawing/2014/main" xmlns="" id="{7DC215E1-167B-9702-7307-B1370150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261180" y="1825625"/>
            <a:ext cx="966964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4763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0A23C9-51E7-D6FC-6689-F08E27F2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850E42-ADC3-A7C3-F7F2-FAD3C5FF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Applications in Image Processing</a:t>
            </a:r>
            <a:endParaRPr lang="en-US" dirty="0"/>
          </a:p>
        </p:txBody>
      </p:sp>
      <p:pic>
        <p:nvPicPr>
          <p:cNvPr id="20484" name="Picture 4" descr="Convolutional Neural Network: A Simple and Detailed Guide | by Aiblogtech |  Medium">
            <a:extLst>
              <a:ext uri="{FF2B5EF4-FFF2-40B4-BE49-F238E27FC236}">
                <a16:creationId xmlns:a16="http://schemas.microsoft.com/office/drawing/2014/main" xmlns="" id="{25A7D610-2116-61A2-34F6-3E4482CED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927"/>
          <a:stretch>
            <a:fillRect/>
          </a:stretch>
        </p:blipFill>
        <p:spPr bwMode="auto">
          <a:xfrm>
            <a:off x="838200" y="1690688"/>
            <a:ext cx="11160831" cy="448627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2130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F0E621C-A4B9-8A95-4BAC-86FE3194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3024F1-176A-75BD-4B02-CF9D0E06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CNN Architecture and Operations</a:t>
            </a:r>
          </a:p>
        </p:txBody>
      </p:sp>
      <p:pic>
        <p:nvPicPr>
          <p:cNvPr id="4100" name="Picture 4" descr="Convolutional Neural Networks (CNN): A Comprehensive Guide">
            <a:extLst>
              <a:ext uri="{FF2B5EF4-FFF2-40B4-BE49-F238E27FC236}">
                <a16:creationId xmlns:a16="http://schemas.microsoft.com/office/drawing/2014/main" xmlns="" id="{0704585B-57BD-A579-EFCC-B77D52039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1" t="12391" r="1135"/>
          <a:stretch>
            <a:fillRect/>
          </a:stretch>
        </p:blipFill>
        <p:spPr bwMode="auto">
          <a:xfrm>
            <a:off x="838200" y="1451527"/>
            <a:ext cx="10733690" cy="478746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471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4E9C464-CA25-2D27-53FC-DD5B9B370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B2CD8-906E-09FE-4929-9D82ECF51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Convolutional Layer - Basic Convolution Operation</a:t>
            </a:r>
            <a:endParaRPr lang="en-US" dirty="0"/>
          </a:p>
        </p:txBody>
      </p:sp>
      <p:pic>
        <p:nvPicPr>
          <p:cNvPr id="5122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B2451D9B-003F-BC23-2C0A-DB368F41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15834" y="1825625"/>
            <a:ext cx="10360331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846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818ADD-F5F9-B34D-13C4-A101EF947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Convolution Operation 2">
            <a:extLst>
              <a:ext uri="{FF2B5EF4-FFF2-40B4-BE49-F238E27FC236}">
                <a16:creationId xmlns:a16="http://schemas.microsoft.com/office/drawing/2014/main" xmlns="" id="{57AE0C1A-A483-2EB8-6F52-90AEEB492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46488" y="1825625"/>
            <a:ext cx="10299023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98DA004D-C6F0-7C7A-FD83-B298B163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Convolutional Layer - Basic Convolution Operation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182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226010-C40F-1460-36CA-D80CB2ABC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71C36-6188-6665-033B-97D1406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Convolutional Layer - Stride</a:t>
            </a:r>
            <a:endParaRPr lang="en-US" dirty="0"/>
          </a:p>
        </p:txBody>
      </p:sp>
      <p:pic>
        <p:nvPicPr>
          <p:cNvPr id="10242" name="Picture 2" descr="Stride">
            <a:extLst>
              <a:ext uri="{FF2B5EF4-FFF2-40B4-BE49-F238E27FC236}">
                <a16:creationId xmlns:a16="http://schemas.microsoft.com/office/drawing/2014/main" xmlns="" id="{15F3A11E-8C38-8860-735A-299E0A7FD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46488" y="1825625"/>
            <a:ext cx="10299023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79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738539-8A3F-70AC-45AF-594EF2A2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573A66-9213-F5A0-A006-70E5A7EC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Convolutional Layer - Padding</a:t>
            </a:r>
            <a:endParaRPr lang="en-US" dirty="0"/>
          </a:p>
        </p:txBody>
      </p:sp>
      <p:pic>
        <p:nvPicPr>
          <p:cNvPr id="11266" name="Picture 2" descr="Padding">
            <a:extLst>
              <a:ext uri="{FF2B5EF4-FFF2-40B4-BE49-F238E27FC236}">
                <a16:creationId xmlns:a16="http://schemas.microsoft.com/office/drawing/2014/main" xmlns="" id="{2EAAC4AE-0168-AA33-5291-D644A746D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91808" y="1825625"/>
            <a:ext cx="8408383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2813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6E91490-9F20-1527-F4D5-BD65FCD19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33A054-920A-D758-80A3-BF5916CC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Convolution Operation on Volume</a:t>
            </a:r>
            <a:endParaRPr lang="en-US" dirty="0"/>
          </a:p>
        </p:txBody>
      </p:sp>
      <p:pic>
        <p:nvPicPr>
          <p:cNvPr id="12290" name="Picture 2" descr="Convolution Operation on Volume">
            <a:extLst>
              <a:ext uri="{FF2B5EF4-FFF2-40B4-BE49-F238E27FC236}">
                <a16:creationId xmlns:a16="http://schemas.microsoft.com/office/drawing/2014/main" xmlns="" id="{F57C293E-C3D8-7A4F-017A-B6FB40C4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42163" y="1825625"/>
            <a:ext cx="9307673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9741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4B7B7E-1F4A-3789-EA2B-F7A87807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E5DA8F-3901-F2A3-4F2E-8E8CE5A8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Convolution Operation with Multiple Filters</a:t>
            </a:r>
          </a:p>
        </p:txBody>
      </p:sp>
      <p:pic>
        <p:nvPicPr>
          <p:cNvPr id="13314" name="Picture 2" descr="Convolution with Multiple Filters">
            <a:extLst>
              <a:ext uri="{FF2B5EF4-FFF2-40B4-BE49-F238E27FC236}">
                <a16:creationId xmlns:a16="http://schemas.microsoft.com/office/drawing/2014/main" xmlns="" id="{F7C3A2AB-EBDB-7D93-184A-34D78F20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563355" y="1825625"/>
            <a:ext cx="9065289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6819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77ADFC-88E8-9631-9E0B-DB777E1D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80618-149A-94A1-A48E-195A888C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One Convolution Layer</a:t>
            </a:r>
          </a:p>
        </p:txBody>
      </p:sp>
      <p:pic>
        <p:nvPicPr>
          <p:cNvPr id="14338" name="Picture 2" descr="One Convolution Layer">
            <a:extLst>
              <a:ext uri="{FF2B5EF4-FFF2-40B4-BE49-F238E27FC236}">
                <a16:creationId xmlns:a16="http://schemas.microsoft.com/office/drawing/2014/main" xmlns="" id="{A8FBC055-3050-946B-029D-45E158A0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6844" y="1690688"/>
            <a:ext cx="10878312" cy="4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828769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01-Introduction to Deep Learning</Template>
  <TotalTime>3459</TotalTime>
  <Words>90</Words>
  <Application>Microsoft Office PowerPoint</Application>
  <PresentationFormat>Custom</PresentationFormat>
  <Paragraphs>35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1_Custom Design</vt:lpstr>
      <vt:lpstr>Convolutional Neural Network</vt:lpstr>
      <vt:lpstr>CNN Architecture and Operations</vt:lpstr>
      <vt:lpstr>Convolutional Layer - Basic Convolution Operation</vt:lpstr>
      <vt:lpstr>Convolutional Layer - Basic Convolution Operation</vt:lpstr>
      <vt:lpstr>Convolutional Layer - Stride</vt:lpstr>
      <vt:lpstr>Convolutional Layer - Padding</vt:lpstr>
      <vt:lpstr>Convolution Operation on Volume</vt:lpstr>
      <vt:lpstr>Convolution Operation with Multiple Filters</vt:lpstr>
      <vt:lpstr>One Convolution Layer</vt:lpstr>
      <vt:lpstr>One Convolution Layer</vt:lpstr>
      <vt:lpstr>Sample Complete Network</vt:lpstr>
      <vt:lpstr>Pooling Layer</vt:lpstr>
      <vt:lpstr>Activation Function</vt:lpstr>
      <vt:lpstr>Fully Connected (FC) Layer</vt:lpstr>
      <vt:lpstr>Applications in Image Processing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USHA NANDHINI S</dc:creator>
  <cp:lastModifiedBy>EduTech</cp:lastModifiedBy>
  <cp:revision>6</cp:revision>
  <dcterms:created xsi:type="dcterms:W3CDTF">2025-08-05T15:57:13Z</dcterms:created>
  <dcterms:modified xsi:type="dcterms:W3CDTF">2025-09-06T09:27:36Z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2025-08-05T16:34:16Z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f000208e-9832-4a59-a73a-77c9a370f730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Custom Design:12</vt:lpwstr>
  </property>
  <property fmtid="{D5CDD505-2E9C-101B-9397-08002B2CF9AE}" pid="11" name="ClassificationContentMarkingFooterText">
    <vt:lpwstr>Sensitivity: LNT Construction Internal Use</vt:lpwstr>
  </property>
</Properties>
</file>