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  <p:sldMasterId id="2147483673" r:id="rId2"/>
    <p:sldMasterId id="2147483685" r:id="rId3"/>
  </p:sldMasterIdLst>
  <p:notesMasterIdLst>
    <p:notesMasterId r:id="rId33"/>
  </p:notesMasterIdLst>
  <p:sldIdLst>
    <p:sldId id="256" r:id="rId4"/>
    <p:sldId id="258" r:id="rId5"/>
    <p:sldId id="275" r:id="rId6"/>
    <p:sldId id="259" r:id="rId7"/>
    <p:sldId id="276" r:id="rId8"/>
    <p:sldId id="278" r:id="rId9"/>
    <p:sldId id="268" r:id="rId10"/>
    <p:sldId id="279" r:id="rId11"/>
    <p:sldId id="267" r:id="rId12"/>
    <p:sldId id="280" r:id="rId13"/>
    <p:sldId id="269" r:id="rId14"/>
    <p:sldId id="281" r:id="rId15"/>
    <p:sldId id="270" r:id="rId16"/>
    <p:sldId id="272" r:id="rId17"/>
    <p:sldId id="282" r:id="rId18"/>
    <p:sldId id="273" r:id="rId19"/>
    <p:sldId id="274" r:id="rId20"/>
    <p:sldId id="284" r:id="rId21"/>
    <p:sldId id="285" r:id="rId22"/>
    <p:sldId id="286" r:id="rId23"/>
    <p:sldId id="287" r:id="rId24"/>
    <p:sldId id="288" r:id="rId25"/>
    <p:sldId id="289" r:id="rId26"/>
    <p:sldId id="261" r:id="rId27"/>
    <p:sldId id="262" r:id="rId28"/>
    <p:sldId id="263" r:id="rId29"/>
    <p:sldId id="264" r:id="rId30"/>
    <p:sldId id="265" r:id="rId31"/>
    <p:sldId id="26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44F7B-34A9-4121-8C1C-0FC500529851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9EB01-AA8E-43B3-B01C-46A3F8EF3B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Import </a:t>
            </a:r>
            <a:r>
              <a:rPr lang="en-US" dirty="0" err="1"/>
              <a:t>pretrained</a:t>
            </a:r>
            <a:r>
              <a:rPr lang="en-US" dirty="0"/>
              <a:t> model</a:t>
            </a:r>
          </a:p>
          <a:p>
            <a:pPr>
              <a:buNone/>
            </a:pPr>
            <a:r>
              <a:rPr lang="en-US" dirty="0"/>
              <a:t>2. Modify output layer</a:t>
            </a:r>
          </a:p>
          <a:p>
            <a:pPr>
              <a:buNone/>
            </a:pPr>
            <a:r>
              <a:rPr lang="en-US" dirty="0"/>
              <a:t>3. Freeze/unfreeze layers</a:t>
            </a:r>
          </a:p>
          <a:p>
            <a:pPr>
              <a:buNone/>
            </a:pPr>
            <a:r>
              <a:rPr lang="en-US" dirty="0"/>
              <a:t>4. Compile and train</a:t>
            </a:r>
          </a:p>
          <a:p>
            <a:pPr>
              <a:buNone/>
            </a:pPr>
            <a:r>
              <a:rPr lang="en-US" dirty="0"/>
              <a:t>5. Evaluate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9EB01-AA8E-43B3-B01C-46A3F8EF3BB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9FBA-21E0-4B39-B2FE-C12E51CE3A1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969E-8AD7-46DA-848A-33CA45B53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9FBA-21E0-4B39-B2FE-C12E51CE3A1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969E-8AD7-46DA-848A-33CA45B53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9FBA-21E0-4B39-B2FE-C12E51CE3A1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969E-8AD7-46DA-848A-33CA45B53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80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65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617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710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881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926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866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443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9FBA-21E0-4B39-B2FE-C12E51CE3A1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969E-8AD7-46DA-848A-33CA45B53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527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396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841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66479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55015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027621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07/09/2025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30691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07/09/2025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45966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07/09/2025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32836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07/09/2025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0429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9FBA-21E0-4B39-B2FE-C12E51CE3A1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969E-8AD7-46DA-848A-33CA45B53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07/09/2025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853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07/09/2025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369917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00479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84232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457200"/>
            <a:ext cx="4131314" cy="372410"/>
          </a:xfrm>
        </p:spPr>
        <p:txBody>
          <a:bodyPr tIns="64008"/>
          <a:lstStyle>
            <a:lvl1pPr>
              <a:defRPr sz="15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3670001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 xmlns="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9FBA-21E0-4B39-B2FE-C12E51CE3A1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969E-8AD7-46DA-848A-33CA45B53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9FBA-21E0-4B39-B2FE-C12E51CE3A1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969E-8AD7-46DA-848A-33CA45B53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9FBA-21E0-4B39-B2FE-C12E51CE3A1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969E-8AD7-46DA-848A-33CA45B53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9FBA-21E0-4B39-B2FE-C12E51CE3A1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969E-8AD7-46DA-848A-33CA45B53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9FBA-21E0-4B39-B2FE-C12E51CE3A1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969E-8AD7-46DA-848A-33CA45B53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59FBA-21E0-4B39-B2FE-C12E51CE3A1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4969E-8AD7-46DA-848A-33CA45B53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59FBA-21E0-4B39-B2FE-C12E51CE3A1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969E-8AD7-46DA-848A-33CA45B537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81770A0-DAF3-4A4A-B4BB-82C321AD74D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190500" y="6545580"/>
            <a:ext cx="17287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LNT Construction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121899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pPr/>
              <a:t>07/09/2025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27" y="225252"/>
            <a:ext cx="935235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1526924" y="225253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xmlns="" id="{9ED74128-5A53-4199-949D-6538AC2A7835}"/>
              </a:ext>
            </a:extLst>
          </p:cNvPr>
          <p:cNvSpPr/>
          <p:nvPr/>
        </p:nvSpPr>
        <p:spPr>
          <a:xfrm>
            <a:off x="-1" y="5750884"/>
            <a:ext cx="9144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FABEB86-CA62-4BCB-8D59-EE8A1534E051}"/>
              </a:ext>
            </a:extLst>
          </p:cNvPr>
          <p:cNvSpPr txBox="1"/>
          <p:nvPr/>
        </p:nvSpPr>
        <p:spPr>
          <a:xfrm>
            <a:off x="5334646" y="6628365"/>
            <a:ext cx="397521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FB69791-4237-4EDA-93A2-89C0929EDB4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190500" y="6545580"/>
            <a:ext cx="17287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LNT Construction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88068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plica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Transfer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/>
              <a:t>From </a:t>
            </a:r>
            <a:r>
              <a:rPr b="1" dirty="0" err="1"/>
              <a:t>Pretrained</a:t>
            </a:r>
            <a:r>
              <a:rPr b="1" dirty="0"/>
              <a:t> Models to Real-World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45" y="265404"/>
            <a:ext cx="4599328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dirty="0"/>
              <a:t>CNN</a:t>
            </a:r>
            <a:r>
              <a:rPr sz="3000" spc="-45" dirty="0"/>
              <a:t> </a:t>
            </a:r>
            <a:r>
              <a:rPr sz="3000" dirty="0"/>
              <a:t>Variations</a:t>
            </a:r>
            <a:r>
              <a:rPr sz="3000" spc="-41" dirty="0"/>
              <a:t> </a:t>
            </a:r>
            <a:r>
              <a:rPr sz="3000" dirty="0"/>
              <a:t>-</a:t>
            </a:r>
            <a:r>
              <a:rPr sz="3000" spc="-45" dirty="0"/>
              <a:t> </a:t>
            </a:r>
            <a:r>
              <a:rPr sz="3000" spc="-8" dirty="0">
                <a:solidFill>
                  <a:srgbClr val="C00000"/>
                </a:solidFill>
              </a:rPr>
              <a:t>AlexNet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71488" y="1005840"/>
            <a:ext cx="8215312" cy="268163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6699">
              <a:lnSpc>
                <a:spcPct val="100000"/>
              </a:lnSpc>
              <a:spcBef>
                <a:spcPts val="75"/>
              </a:spcBef>
              <a:buClr>
                <a:srgbClr val="1F1F1F"/>
              </a:buClr>
              <a:tabLst>
                <a:tab pos="266224" algn="l"/>
              </a:tabLst>
            </a:pPr>
            <a:r>
              <a:rPr sz="2400" spc="-8" dirty="0"/>
              <a:t>The</a:t>
            </a:r>
            <a:r>
              <a:rPr sz="2400" spc="-120" dirty="0"/>
              <a:t> </a:t>
            </a:r>
            <a:r>
              <a:rPr sz="2400" dirty="0"/>
              <a:t>AlexNet</a:t>
            </a:r>
            <a:r>
              <a:rPr sz="2400" spc="-68" dirty="0"/>
              <a:t> </a:t>
            </a:r>
            <a:r>
              <a:rPr sz="2400" dirty="0"/>
              <a:t>CNN</a:t>
            </a:r>
            <a:r>
              <a:rPr sz="2400" spc="-41" dirty="0"/>
              <a:t> </a:t>
            </a:r>
            <a:r>
              <a:rPr sz="2400" dirty="0"/>
              <a:t>architecture</a:t>
            </a:r>
            <a:r>
              <a:rPr sz="2400" spc="-45" dirty="0"/>
              <a:t> </a:t>
            </a:r>
            <a:r>
              <a:rPr sz="2400" dirty="0"/>
              <a:t>won</a:t>
            </a:r>
            <a:r>
              <a:rPr sz="2400" spc="-45" dirty="0"/>
              <a:t> </a:t>
            </a:r>
            <a:r>
              <a:rPr sz="2400" dirty="0"/>
              <a:t>the</a:t>
            </a:r>
            <a:r>
              <a:rPr sz="2400" spc="-49" dirty="0"/>
              <a:t> </a:t>
            </a:r>
            <a:r>
              <a:rPr sz="2400" dirty="0"/>
              <a:t>2012</a:t>
            </a:r>
            <a:r>
              <a:rPr sz="2400" spc="-45" dirty="0"/>
              <a:t> </a:t>
            </a:r>
            <a:r>
              <a:rPr sz="2400" dirty="0"/>
              <a:t>ImageNet</a:t>
            </a:r>
            <a:r>
              <a:rPr sz="2400" spc="-45" dirty="0"/>
              <a:t> </a:t>
            </a:r>
            <a:r>
              <a:rPr sz="2400" dirty="0"/>
              <a:t>ILSVRC</a:t>
            </a:r>
            <a:r>
              <a:rPr sz="2400" spc="-41" dirty="0"/>
              <a:t> </a:t>
            </a:r>
            <a:r>
              <a:rPr sz="2400" spc="-8" dirty="0"/>
              <a:t>challenge.</a:t>
            </a: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1F1F1F"/>
              </a:buClr>
              <a:buFont typeface="Arial"/>
              <a:buChar char="•"/>
            </a:pPr>
            <a:endParaRPr sz="2400" spc="-8" dirty="0"/>
          </a:p>
          <a:p>
            <a:pPr marL="264795" marR="3810" indent="-255270" algn="just">
              <a:lnSpc>
                <a:spcPct val="100000"/>
              </a:lnSpc>
              <a:buClr>
                <a:srgbClr val="1F1F1F"/>
              </a:buClr>
              <a:tabLst>
                <a:tab pos="266700" algn="l"/>
              </a:tabLst>
            </a:pPr>
            <a:r>
              <a:rPr sz="2400" spc="-56" dirty="0"/>
              <a:t>To</a:t>
            </a:r>
            <a:r>
              <a:rPr sz="2400" spc="75" dirty="0"/>
              <a:t> </a:t>
            </a:r>
            <a:r>
              <a:rPr sz="2400" dirty="0"/>
              <a:t>reduce</a:t>
            </a:r>
            <a:r>
              <a:rPr sz="2400" spc="86" dirty="0"/>
              <a:t> </a:t>
            </a:r>
            <a:r>
              <a:rPr sz="2400" dirty="0"/>
              <a:t>overfitting,</a:t>
            </a:r>
            <a:r>
              <a:rPr sz="2400" spc="83" dirty="0"/>
              <a:t> </a:t>
            </a:r>
            <a:r>
              <a:rPr sz="2400" dirty="0"/>
              <a:t>the</a:t>
            </a:r>
            <a:r>
              <a:rPr sz="2400" spc="86" dirty="0"/>
              <a:t> </a:t>
            </a:r>
            <a:r>
              <a:rPr sz="2400" dirty="0"/>
              <a:t>authors</a:t>
            </a:r>
            <a:r>
              <a:rPr sz="2400" spc="83" dirty="0"/>
              <a:t> </a:t>
            </a:r>
            <a:r>
              <a:rPr sz="2400" dirty="0"/>
              <a:t>used</a:t>
            </a:r>
            <a:r>
              <a:rPr sz="2400" spc="86" dirty="0"/>
              <a:t> </a:t>
            </a:r>
            <a:r>
              <a:rPr sz="2400" dirty="0"/>
              <a:t>two</a:t>
            </a:r>
            <a:r>
              <a:rPr sz="2400" spc="86" dirty="0"/>
              <a:t> </a:t>
            </a:r>
            <a:r>
              <a:rPr sz="2400" dirty="0"/>
              <a:t>regularization</a:t>
            </a:r>
            <a:r>
              <a:rPr sz="2400" spc="83" dirty="0"/>
              <a:t> </a:t>
            </a:r>
            <a:r>
              <a:rPr sz="2400" dirty="0"/>
              <a:t>techniques.</a:t>
            </a:r>
            <a:r>
              <a:rPr sz="2400" spc="86" dirty="0"/>
              <a:t> </a:t>
            </a:r>
            <a:r>
              <a:rPr sz="2400" spc="-8" dirty="0"/>
              <a:t>First, 	</a:t>
            </a:r>
            <a:r>
              <a:rPr sz="2400" dirty="0"/>
              <a:t>they</a:t>
            </a:r>
            <a:r>
              <a:rPr sz="2400" spc="30" dirty="0"/>
              <a:t> </a:t>
            </a:r>
            <a:r>
              <a:rPr sz="2400" dirty="0"/>
              <a:t>applied</a:t>
            </a:r>
            <a:r>
              <a:rPr sz="2400" spc="34" dirty="0"/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dropout</a:t>
            </a:r>
            <a:r>
              <a:rPr sz="2400" b="1" spc="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dirty="0"/>
              <a:t>with</a:t>
            </a:r>
            <a:r>
              <a:rPr sz="2400" spc="34" dirty="0"/>
              <a:t> </a:t>
            </a:r>
            <a:r>
              <a:rPr sz="2400" dirty="0"/>
              <a:t>a</a:t>
            </a:r>
            <a:r>
              <a:rPr sz="2400" spc="30" dirty="0"/>
              <a:t> </a:t>
            </a:r>
            <a:r>
              <a:rPr sz="2400" dirty="0"/>
              <a:t>50%</a:t>
            </a:r>
            <a:r>
              <a:rPr sz="2400" spc="38" dirty="0"/>
              <a:t> </a:t>
            </a:r>
            <a:r>
              <a:rPr sz="2400" dirty="0"/>
              <a:t>dropout</a:t>
            </a:r>
            <a:r>
              <a:rPr sz="2400" spc="41" dirty="0"/>
              <a:t> </a:t>
            </a:r>
            <a:r>
              <a:rPr sz="2400" dirty="0"/>
              <a:t>rate</a:t>
            </a:r>
            <a:r>
              <a:rPr sz="2400" spc="38" dirty="0"/>
              <a:t> </a:t>
            </a:r>
            <a:r>
              <a:rPr sz="2400" dirty="0"/>
              <a:t>during</a:t>
            </a:r>
            <a:r>
              <a:rPr sz="2400" spc="41" dirty="0"/>
              <a:t> </a:t>
            </a:r>
            <a:r>
              <a:rPr sz="2400" dirty="0"/>
              <a:t>training</a:t>
            </a:r>
            <a:r>
              <a:rPr sz="2400" spc="41" dirty="0"/>
              <a:t> </a:t>
            </a:r>
            <a:r>
              <a:rPr sz="2400" dirty="0"/>
              <a:t>to</a:t>
            </a:r>
            <a:r>
              <a:rPr sz="2400" spc="38" dirty="0"/>
              <a:t> </a:t>
            </a:r>
            <a:r>
              <a:rPr sz="2400" dirty="0"/>
              <a:t>the</a:t>
            </a:r>
            <a:r>
              <a:rPr sz="2400" spc="41" dirty="0"/>
              <a:t> </a:t>
            </a:r>
            <a:r>
              <a:rPr sz="2400" spc="-8" dirty="0"/>
              <a:t>outputs 	</a:t>
            </a:r>
            <a:r>
              <a:rPr sz="2400" dirty="0"/>
              <a:t>of</a:t>
            </a:r>
            <a:r>
              <a:rPr sz="2400" spc="-38" dirty="0"/>
              <a:t> </a:t>
            </a:r>
            <a:r>
              <a:rPr sz="2400" dirty="0"/>
              <a:t>layers</a:t>
            </a:r>
            <a:r>
              <a:rPr sz="2400" spc="-34" dirty="0"/>
              <a:t> </a:t>
            </a:r>
            <a:r>
              <a:rPr sz="2400" dirty="0"/>
              <a:t>F1</a:t>
            </a:r>
            <a:r>
              <a:rPr sz="2400" spc="-34" dirty="0"/>
              <a:t> </a:t>
            </a:r>
            <a:r>
              <a:rPr sz="2400" dirty="0"/>
              <a:t>and</a:t>
            </a:r>
            <a:r>
              <a:rPr sz="2400" spc="-34" dirty="0"/>
              <a:t> </a:t>
            </a:r>
            <a:r>
              <a:rPr sz="2400" dirty="0"/>
              <a:t>F2.</a:t>
            </a:r>
            <a:r>
              <a:rPr sz="2400" spc="-34" dirty="0"/>
              <a:t> </a:t>
            </a:r>
            <a:r>
              <a:rPr sz="2400" dirty="0"/>
              <a:t>Second,</a:t>
            </a:r>
            <a:r>
              <a:rPr sz="2400" spc="-38" dirty="0"/>
              <a:t> </a:t>
            </a:r>
            <a:r>
              <a:rPr sz="2400" dirty="0"/>
              <a:t>they</a:t>
            </a:r>
            <a:r>
              <a:rPr sz="2400" spc="-34" dirty="0"/>
              <a:t> </a:t>
            </a:r>
            <a:r>
              <a:rPr sz="2400" dirty="0"/>
              <a:t>performed</a:t>
            </a:r>
            <a:r>
              <a:rPr sz="2400" spc="-34" dirty="0"/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data</a:t>
            </a:r>
            <a:r>
              <a:rPr sz="2400" b="1" spc="-3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-8" dirty="0">
                <a:solidFill>
                  <a:srgbClr val="FF3300"/>
                </a:solidFill>
                <a:latin typeface="Arial"/>
                <a:cs typeface="Arial"/>
              </a:rPr>
              <a:t>augmentation</a:t>
            </a:r>
            <a:r>
              <a:rPr sz="2400" spc="-8" dirty="0"/>
              <a:t>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lang="en-US" spc="-25" smtClean="0"/>
              <a:pPr marL="12700">
                <a:lnSpc>
                  <a:spcPts val="1425"/>
                </a:lnSpc>
              </a:pPr>
              <a:t>10</a:t>
            </a:fld>
            <a:endParaRPr spc="-19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19" y="4455231"/>
            <a:ext cx="7903453" cy="16665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AlexNet</a:t>
            </a:r>
            <a:endParaRPr dirty="0"/>
          </a:p>
        </p:txBody>
      </p:sp>
      <p:sp>
        <p:nvSpPr>
          <p:cNvPr id="64514" name="AutoShape 2" descr="Introduction to Convolutional Neural Network - Analytics Vidh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038" y="1090613"/>
            <a:ext cx="6764337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4645" y="310352"/>
            <a:ext cx="4599328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dirty="0"/>
              <a:t>CNN</a:t>
            </a:r>
            <a:r>
              <a:rPr sz="3000" spc="-45" dirty="0"/>
              <a:t> </a:t>
            </a:r>
            <a:r>
              <a:rPr sz="3000" dirty="0"/>
              <a:t>Variations</a:t>
            </a:r>
            <a:r>
              <a:rPr sz="3000" spc="-41" dirty="0"/>
              <a:t> </a:t>
            </a:r>
            <a:r>
              <a:rPr sz="3000" dirty="0"/>
              <a:t>-</a:t>
            </a:r>
            <a:r>
              <a:rPr sz="3000" spc="-45" dirty="0"/>
              <a:t> </a:t>
            </a:r>
            <a:r>
              <a:rPr sz="3000" spc="-19" dirty="0">
                <a:solidFill>
                  <a:srgbClr val="C00000"/>
                </a:solidFill>
              </a:rPr>
              <a:t>VGG</a:t>
            </a:r>
            <a:endParaRPr sz="3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lang="en-US" spc="-25" smtClean="0"/>
              <a:pPr marL="12700">
                <a:lnSpc>
                  <a:spcPts val="1425"/>
                </a:lnSpc>
              </a:pPr>
              <a:t>12</a:t>
            </a:fld>
            <a:endParaRPr spc="-19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151" y="3484296"/>
            <a:ext cx="7807324" cy="15942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6248" y="1351775"/>
            <a:ext cx="7999571" cy="140743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4795" marR="3810" indent="-255270" algn="just">
              <a:spcBef>
                <a:spcPts val="75"/>
              </a:spcBef>
              <a:buChar char="•"/>
              <a:tabLst>
                <a:tab pos="266700" algn="l"/>
              </a:tabLst>
            </a:pPr>
            <a:r>
              <a:rPr spc="41" dirty="0">
                <a:latin typeface="Arial"/>
                <a:cs typeface="Arial"/>
              </a:rPr>
              <a:t>The</a:t>
            </a:r>
            <a:r>
              <a:rPr spc="165" dirty="0">
                <a:latin typeface="Arial"/>
                <a:cs typeface="Arial"/>
              </a:rPr>
              <a:t> </a:t>
            </a:r>
            <a:r>
              <a:rPr spc="64" dirty="0">
                <a:latin typeface="Arial"/>
                <a:cs typeface="Arial"/>
              </a:rPr>
              <a:t>runner-</a:t>
            </a:r>
            <a:r>
              <a:rPr dirty="0">
                <a:latin typeface="Arial"/>
                <a:cs typeface="Arial"/>
              </a:rPr>
              <a:t>up</a:t>
            </a:r>
            <a:r>
              <a:rPr spc="1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165" dirty="0">
                <a:latin typeface="Arial"/>
                <a:cs typeface="Arial"/>
              </a:rPr>
              <a:t> </a:t>
            </a:r>
            <a:r>
              <a:rPr spc="41" dirty="0">
                <a:latin typeface="Arial"/>
                <a:cs typeface="Arial"/>
              </a:rPr>
              <a:t>the</a:t>
            </a:r>
            <a:r>
              <a:rPr spc="172" dirty="0">
                <a:latin typeface="Arial"/>
                <a:cs typeface="Arial"/>
              </a:rPr>
              <a:t> </a:t>
            </a:r>
            <a:r>
              <a:rPr spc="56" dirty="0">
                <a:latin typeface="Arial"/>
                <a:cs typeface="Arial"/>
              </a:rPr>
              <a:t>ILSVRC</a:t>
            </a:r>
            <a:r>
              <a:rPr spc="176" dirty="0">
                <a:latin typeface="Arial"/>
                <a:cs typeface="Arial"/>
              </a:rPr>
              <a:t> </a:t>
            </a:r>
            <a:r>
              <a:rPr spc="49" dirty="0">
                <a:latin typeface="Arial"/>
                <a:cs typeface="Arial"/>
              </a:rPr>
              <a:t>2014</a:t>
            </a:r>
            <a:r>
              <a:rPr spc="172" dirty="0">
                <a:latin typeface="Arial"/>
                <a:cs typeface="Arial"/>
              </a:rPr>
              <a:t> </a:t>
            </a:r>
            <a:r>
              <a:rPr spc="60" dirty="0">
                <a:latin typeface="Arial"/>
                <a:cs typeface="Arial"/>
              </a:rPr>
              <a:t>challenge</a:t>
            </a:r>
            <a:r>
              <a:rPr spc="176" dirty="0">
                <a:latin typeface="Arial"/>
                <a:cs typeface="Arial"/>
              </a:rPr>
              <a:t> </a:t>
            </a:r>
            <a:r>
              <a:rPr spc="41" dirty="0">
                <a:latin typeface="Arial"/>
                <a:cs typeface="Arial"/>
              </a:rPr>
              <a:t>was</a:t>
            </a:r>
            <a:r>
              <a:rPr spc="172" dirty="0">
                <a:latin typeface="Arial"/>
                <a:cs typeface="Arial"/>
              </a:rPr>
              <a:t> </a:t>
            </a:r>
            <a:r>
              <a:rPr spc="56" dirty="0">
                <a:latin typeface="Arial"/>
                <a:cs typeface="Arial"/>
              </a:rPr>
              <a:t>VGG,</a:t>
            </a:r>
            <a:r>
              <a:rPr spc="172" dirty="0">
                <a:latin typeface="Arial"/>
                <a:cs typeface="Arial"/>
              </a:rPr>
              <a:t> </a:t>
            </a:r>
            <a:r>
              <a:rPr spc="60" dirty="0">
                <a:latin typeface="Arial"/>
                <a:cs typeface="Arial"/>
              </a:rPr>
              <a:t>developed</a:t>
            </a:r>
            <a:r>
              <a:rPr spc="176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by 	</a:t>
            </a:r>
            <a:r>
              <a:rPr dirty="0">
                <a:latin typeface="Arial"/>
                <a:cs typeface="Arial"/>
              </a:rPr>
              <a:t>Karen</a:t>
            </a:r>
            <a:r>
              <a:rPr spc="1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Simonyan</a:t>
            </a:r>
            <a:r>
              <a:rPr spc="1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5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Andrew</a:t>
            </a:r>
            <a:r>
              <a:rPr spc="18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Zisserman</a:t>
            </a:r>
            <a:r>
              <a:rPr spc="1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from</a:t>
            </a:r>
            <a:r>
              <a:rPr spc="18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18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Visual</a:t>
            </a:r>
            <a:r>
              <a:rPr spc="18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Geometry</a:t>
            </a:r>
            <a:r>
              <a:rPr spc="19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Group 	</a:t>
            </a:r>
            <a:r>
              <a:rPr dirty="0">
                <a:latin typeface="Arial"/>
                <a:cs typeface="Arial"/>
              </a:rPr>
              <a:t>(VGG)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research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lab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at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Oxford</a:t>
            </a:r>
            <a:r>
              <a:rPr spc="-3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University.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90"/>
              </a:spcBef>
              <a:buFont typeface="Arial"/>
              <a:buChar char="•"/>
            </a:pPr>
            <a:endParaRPr dirty="0">
              <a:latin typeface="Arial"/>
              <a:cs typeface="Arial"/>
            </a:endParaRPr>
          </a:p>
          <a:p>
            <a:pPr marL="266224" indent="-256699">
              <a:buChar char="•"/>
              <a:tabLst>
                <a:tab pos="266224" algn="l"/>
              </a:tabLst>
            </a:pPr>
            <a:r>
              <a:rPr spc="-8" dirty="0">
                <a:latin typeface="Arial"/>
                <a:cs typeface="Arial"/>
              </a:rPr>
              <a:t>VGG-</a:t>
            </a:r>
            <a:r>
              <a:rPr dirty="0">
                <a:latin typeface="Arial"/>
                <a:cs typeface="Arial"/>
              </a:rPr>
              <a:t>16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architecture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3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VGG-</a:t>
            </a:r>
            <a:r>
              <a:rPr dirty="0">
                <a:latin typeface="Arial"/>
                <a:cs typeface="Arial"/>
              </a:rPr>
              <a:t>19</a:t>
            </a:r>
            <a:r>
              <a:rPr spc="-3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architecture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VGGNet</a:t>
            </a:r>
            <a:endParaRPr dirty="0"/>
          </a:p>
        </p:txBody>
      </p:sp>
      <p:sp>
        <p:nvSpPr>
          <p:cNvPr id="64514" name="AutoShape 2" descr="Introduction to Convolutional Neural Network - Analytics Vidh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9038" y="1233488"/>
            <a:ext cx="6764337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MobileNet</a:t>
            </a:r>
            <a:endParaRPr dirty="0"/>
          </a:p>
        </p:txBody>
      </p:sp>
      <p:sp>
        <p:nvSpPr>
          <p:cNvPr id="64514" name="AutoShape 2" descr="Introduction to Convolutional Neural Network - Analytics Vidh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0" name="AutoShape 2" descr="What is MobileNetV2? Featur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3733" name="Picture 5" descr="What is MobileNetV2? Features, Architecture, Application and Mo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1697603"/>
            <a:ext cx="8238702" cy="3635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1041" y="210199"/>
            <a:ext cx="4599328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dirty="0"/>
              <a:t>CNN</a:t>
            </a:r>
            <a:r>
              <a:rPr sz="3000" spc="-34" dirty="0"/>
              <a:t> </a:t>
            </a:r>
            <a:r>
              <a:rPr sz="3000" dirty="0"/>
              <a:t>Variations</a:t>
            </a:r>
            <a:r>
              <a:rPr sz="3000" spc="-26" dirty="0"/>
              <a:t> </a:t>
            </a:r>
            <a:r>
              <a:rPr sz="3000" dirty="0"/>
              <a:t>-</a:t>
            </a:r>
            <a:r>
              <a:rPr sz="3000" spc="-34" dirty="0"/>
              <a:t> </a:t>
            </a:r>
            <a:r>
              <a:rPr sz="3000" spc="-23" dirty="0">
                <a:solidFill>
                  <a:srgbClr val="C00000"/>
                </a:solidFill>
              </a:rPr>
              <a:t>ResNet-</a:t>
            </a:r>
            <a:r>
              <a:rPr sz="3000" spc="-19" dirty="0">
                <a:solidFill>
                  <a:srgbClr val="C00000"/>
                </a:solidFill>
              </a:rPr>
              <a:t>50</a:t>
            </a:r>
            <a:endParaRPr sz="3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069"/>
              </a:lnSpc>
            </a:pPr>
            <a:fld id="{81D60167-4931-47E6-BA6A-407CBD079E47}" type="slidenum">
              <a:rPr lang="en-US" spc="-25" smtClean="0"/>
              <a:pPr marL="9525">
                <a:lnSpc>
                  <a:spcPts val="1069"/>
                </a:lnSpc>
              </a:pPr>
              <a:t>15</a:t>
            </a:fld>
            <a:endParaRPr spc="-19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420" y="3394043"/>
            <a:ext cx="7233126" cy="20151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5771" y="1188720"/>
            <a:ext cx="7829074" cy="16972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6699">
              <a:spcBef>
                <a:spcPts val="75"/>
              </a:spcBef>
              <a:buClr>
                <a:srgbClr val="1F1F1F"/>
              </a:buClr>
              <a:buChar char="•"/>
              <a:tabLst>
                <a:tab pos="266224" algn="l"/>
              </a:tabLst>
            </a:pPr>
            <a:r>
              <a:rPr dirty="0">
                <a:latin typeface="Arial"/>
                <a:cs typeface="Arial"/>
              </a:rPr>
              <a:t>The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basic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building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block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ResNets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are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conv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identity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blocks.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90"/>
              </a:spcBef>
              <a:buClr>
                <a:srgbClr val="1F1F1F"/>
              </a:buClr>
              <a:buFont typeface="Arial"/>
              <a:buChar char="•"/>
            </a:pPr>
            <a:endParaRPr dirty="0">
              <a:latin typeface="Arial"/>
              <a:cs typeface="Arial"/>
            </a:endParaRPr>
          </a:p>
          <a:p>
            <a:pPr marL="266224" indent="-256699">
              <a:buClr>
                <a:srgbClr val="1F1F1F"/>
              </a:buClr>
              <a:buChar char="•"/>
              <a:tabLst>
                <a:tab pos="266224" algn="l"/>
              </a:tabLst>
            </a:pPr>
            <a:r>
              <a:rPr dirty="0">
                <a:latin typeface="Arial"/>
                <a:cs typeface="Arial"/>
              </a:rPr>
              <a:t>It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uses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skip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connections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(also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called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shortcut</a:t>
            </a:r>
            <a:r>
              <a:rPr spc="-38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connections).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90"/>
              </a:spcBef>
              <a:buClr>
                <a:srgbClr val="1F1F1F"/>
              </a:buClr>
              <a:buFont typeface="Arial"/>
              <a:buChar char="•"/>
            </a:pPr>
            <a:endParaRPr dirty="0">
              <a:latin typeface="Arial"/>
              <a:cs typeface="Arial"/>
            </a:endParaRPr>
          </a:p>
          <a:p>
            <a:pPr marL="266224" marR="3810" indent="-257175">
              <a:buClr>
                <a:srgbClr val="1F1F1F"/>
              </a:buClr>
              <a:buChar char="•"/>
              <a:tabLst>
                <a:tab pos="266224" algn="l"/>
              </a:tabLst>
            </a:pPr>
            <a:r>
              <a:rPr dirty="0">
                <a:latin typeface="Arial"/>
                <a:cs typeface="Arial"/>
              </a:rPr>
              <a:t>If</a:t>
            </a:r>
            <a:r>
              <a:rPr spc="7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you</a:t>
            </a:r>
            <a:r>
              <a:rPr spc="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add</a:t>
            </a:r>
            <a:r>
              <a:rPr spc="7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many</a:t>
            </a:r>
            <a:r>
              <a:rPr spc="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skip</a:t>
            </a:r>
            <a:r>
              <a:rPr spc="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connections,</a:t>
            </a:r>
            <a:r>
              <a:rPr spc="7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network</a:t>
            </a:r>
            <a:r>
              <a:rPr spc="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can</a:t>
            </a:r>
            <a:r>
              <a:rPr spc="7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start</a:t>
            </a:r>
            <a:r>
              <a:rPr spc="7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making</a:t>
            </a:r>
            <a:r>
              <a:rPr spc="83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progress </a:t>
            </a:r>
            <a:r>
              <a:rPr dirty="0">
                <a:latin typeface="Arial"/>
                <a:cs typeface="Arial"/>
              </a:rPr>
              <a:t>even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if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several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layers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have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not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started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learning</a:t>
            </a:r>
            <a:r>
              <a:rPr spc="-34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yet.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ResNet</a:t>
            </a:r>
            <a:endParaRPr dirty="0"/>
          </a:p>
        </p:txBody>
      </p:sp>
      <p:sp>
        <p:nvSpPr>
          <p:cNvPr id="64514" name="AutoShape 2" descr="Introduction to Convolutional Neural Network - Analytics Vidh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2706" name="Picture 2" descr="The Annotated ResNet-50 | Towards Data Sci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" y="2159837"/>
            <a:ext cx="8955187" cy="28846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EfficientNet</a:t>
            </a:r>
            <a:endParaRPr dirty="0"/>
          </a:p>
        </p:txBody>
      </p:sp>
      <p:sp>
        <p:nvSpPr>
          <p:cNvPr id="64514" name="AutoShape 2" descr="Introduction to Convolutional Neural Network - Analytics Vidh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682" name="Picture 2" descr="EfficientNet Architecture | Download Scientific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1496129"/>
            <a:ext cx="8096250" cy="3771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113" y="215759"/>
            <a:ext cx="6832251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dirty="0"/>
              <a:t>Using</a:t>
            </a:r>
            <a:r>
              <a:rPr sz="3000" spc="19" dirty="0"/>
              <a:t> </a:t>
            </a:r>
            <a:r>
              <a:rPr sz="3000" dirty="0"/>
              <a:t>Pretrained</a:t>
            </a:r>
            <a:r>
              <a:rPr sz="3000" spc="23" dirty="0"/>
              <a:t> </a:t>
            </a:r>
            <a:r>
              <a:rPr sz="3000" dirty="0"/>
              <a:t>Models</a:t>
            </a:r>
            <a:r>
              <a:rPr sz="3000" spc="19" dirty="0"/>
              <a:t> </a:t>
            </a:r>
            <a:r>
              <a:rPr sz="3000" dirty="0"/>
              <a:t>from</a:t>
            </a:r>
            <a:r>
              <a:rPr sz="3000" spc="23" dirty="0"/>
              <a:t> </a:t>
            </a:r>
            <a:r>
              <a:rPr sz="3000" spc="-8" dirty="0"/>
              <a:t>Keras</a:t>
            </a:r>
            <a:endParaRPr sz="3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069"/>
              </a:lnSpc>
            </a:pPr>
            <a:fld id="{81D60167-4931-47E6-BA6A-407CBD079E47}" type="slidenum">
              <a:rPr lang="en-US" spc="-25" smtClean="0"/>
              <a:pPr marL="9525">
                <a:lnSpc>
                  <a:spcPts val="1069"/>
                </a:lnSpc>
              </a:pPr>
              <a:t>18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533876" y="2097404"/>
            <a:ext cx="7922419" cy="335877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algn="just">
              <a:spcBef>
                <a:spcPts val="71"/>
              </a:spcBef>
            </a:pPr>
            <a:r>
              <a:rPr sz="2100" spc="38" dirty="0">
                <a:latin typeface="Arial"/>
                <a:cs typeface="Arial"/>
              </a:rPr>
              <a:t>In</a:t>
            </a:r>
            <a:r>
              <a:rPr sz="2100" spc="180" dirty="0">
                <a:latin typeface="Arial"/>
                <a:cs typeface="Arial"/>
              </a:rPr>
              <a:t> </a:t>
            </a:r>
            <a:r>
              <a:rPr sz="2100" spc="68" dirty="0">
                <a:latin typeface="Arial"/>
                <a:cs typeface="Arial"/>
              </a:rPr>
              <a:t>general,</a:t>
            </a:r>
            <a:r>
              <a:rPr sz="2100" spc="184" dirty="0">
                <a:latin typeface="Arial"/>
                <a:cs typeface="Arial"/>
              </a:rPr>
              <a:t> </a:t>
            </a:r>
            <a:r>
              <a:rPr sz="2100" spc="45" dirty="0">
                <a:latin typeface="Arial"/>
                <a:cs typeface="Arial"/>
              </a:rPr>
              <a:t>you</a:t>
            </a:r>
            <a:r>
              <a:rPr sz="2100" spc="180" dirty="0">
                <a:latin typeface="Arial"/>
                <a:cs typeface="Arial"/>
              </a:rPr>
              <a:t> </a:t>
            </a:r>
            <a:r>
              <a:rPr sz="2100" spc="60" dirty="0">
                <a:latin typeface="Arial"/>
                <a:cs typeface="Arial"/>
              </a:rPr>
              <a:t>won’t</a:t>
            </a:r>
            <a:r>
              <a:rPr sz="2100" spc="184" dirty="0">
                <a:latin typeface="Arial"/>
                <a:cs typeface="Arial"/>
              </a:rPr>
              <a:t> </a:t>
            </a:r>
            <a:r>
              <a:rPr sz="2100" spc="53" dirty="0">
                <a:latin typeface="Arial"/>
                <a:cs typeface="Arial"/>
              </a:rPr>
              <a:t>have</a:t>
            </a:r>
            <a:r>
              <a:rPr sz="2100" spc="180" dirty="0">
                <a:latin typeface="Arial"/>
                <a:cs typeface="Arial"/>
              </a:rPr>
              <a:t> </a:t>
            </a:r>
            <a:r>
              <a:rPr sz="2100" spc="38" dirty="0">
                <a:latin typeface="Arial"/>
                <a:cs typeface="Arial"/>
              </a:rPr>
              <a:t>to</a:t>
            </a:r>
            <a:r>
              <a:rPr sz="2100" spc="180" dirty="0">
                <a:latin typeface="Arial"/>
                <a:cs typeface="Arial"/>
              </a:rPr>
              <a:t> </a:t>
            </a:r>
            <a:r>
              <a:rPr sz="2100" spc="68" dirty="0">
                <a:latin typeface="Arial"/>
                <a:cs typeface="Arial"/>
              </a:rPr>
              <a:t>implement</a:t>
            </a:r>
            <a:r>
              <a:rPr sz="2100" spc="184" dirty="0">
                <a:latin typeface="Arial"/>
                <a:cs typeface="Arial"/>
              </a:rPr>
              <a:t> </a:t>
            </a:r>
            <a:r>
              <a:rPr sz="2100" spc="68" dirty="0">
                <a:latin typeface="Arial"/>
                <a:cs typeface="Arial"/>
              </a:rPr>
              <a:t>standard</a:t>
            </a:r>
            <a:r>
              <a:rPr sz="2100" spc="180" dirty="0">
                <a:latin typeface="Arial"/>
                <a:cs typeface="Arial"/>
              </a:rPr>
              <a:t> </a:t>
            </a:r>
            <a:r>
              <a:rPr sz="2100" spc="60" dirty="0">
                <a:latin typeface="Arial"/>
                <a:cs typeface="Arial"/>
              </a:rPr>
              <a:t>models</a:t>
            </a:r>
            <a:r>
              <a:rPr sz="2100" spc="180" dirty="0">
                <a:latin typeface="Arial"/>
                <a:cs typeface="Arial"/>
              </a:rPr>
              <a:t> </a:t>
            </a:r>
            <a:r>
              <a:rPr sz="2100" spc="56" dirty="0">
                <a:latin typeface="Arial"/>
                <a:cs typeface="Arial"/>
              </a:rPr>
              <a:t>like</a:t>
            </a:r>
            <a:r>
              <a:rPr sz="2100" spc="-8" dirty="0">
                <a:latin typeface="Arial"/>
                <a:cs typeface="Arial"/>
              </a:rPr>
              <a:t> </a:t>
            </a:r>
            <a:r>
              <a:rPr sz="2100" spc="49" dirty="0">
                <a:latin typeface="Arial"/>
                <a:cs typeface="Arial"/>
              </a:rPr>
              <a:t>GoogLeNet</a:t>
            </a:r>
            <a:r>
              <a:rPr sz="2100" spc="139" dirty="0">
                <a:latin typeface="Arial"/>
                <a:cs typeface="Arial"/>
              </a:rPr>
              <a:t> </a:t>
            </a:r>
            <a:r>
              <a:rPr sz="2100" spc="23" dirty="0">
                <a:latin typeface="Arial"/>
                <a:cs typeface="Arial"/>
              </a:rPr>
              <a:t>or</a:t>
            </a:r>
            <a:r>
              <a:rPr sz="2100" spc="135" dirty="0">
                <a:latin typeface="Arial"/>
                <a:cs typeface="Arial"/>
              </a:rPr>
              <a:t> </a:t>
            </a:r>
            <a:r>
              <a:rPr sz="2100" spc="45" dirty="0">
                <a:latin typeface="Arial"/>
                <a:cs typeface="Arial"/>
              </a:rPr>
              <a:t>ResNet</a:t>
            </a:r>
            <a:r>
              <a:rPr sz="2100" spc="139" dirty="0">
                <a:latin typeface="Arial"/>
                <a:cs typeface="Arial"/>
              </a:rPr>
              <a:t> </a:t>
            </a:r>
            <a:r>
              <a:rPr sz="2100" spc="30" dirty="0">
                <a:latin typeface="Arial"/>
                <a:cs typeface="Arial"/>
              </a:rPr>
              <a:t>manually,</a:t>
            </a:r>
            <a:r>
              <a:rPr sz="2100" spc="139" dirty="0">
                <a:latin typeface="Arial"/>
                <a:cs typeface="Arial"/>
              </a:rPr>
              <a:t> </a:t>
            </a:r>
            <a:r>
              <a:rPr sz="2100" spc="41" dirty="0">
                <a:latin typeface="Arial"/>
                <a:cs typeface="Arial"/>
              </a:rPr>
              <a:t>since</a:t>
            </a:r>
            <a:r>
              <a:rPr sz="2100" spc="135" dirty="0">
                <a:latin typeface="Arial"/>
                <a:cs typeface="Arial"/>
              </a:rPr>
              <a:t> </a:t>
            </a:r>
            <a:r>
              <a:rPr sz="2100" spc="49" dirty="0">
                <a:latin typeface="Arial"/>
                <a:cs typeface="Arial"/>
              </a:rPr>
              <a:t>pretrained</a:t>
            </a:r>
            <a:r>
              <a:rPr sz="2100" spc="135" dirty="0">
                <a:latin typeface="Arial"/>
                <a:cs typeface="Arial"/>
              </a:rPr>
              <a:t> </a:t>
            </a:r>
            <a:r>
              <a:rPr sz="2100" spc="49" dirty="0">
                <a:latin typeface="Arial"/>
                <a:cs typeface="Arial"/>
              </a:rPr>
              <a:t>networks</a:t>
            </a:r>
            <a:r>
              <a:rPr sz="2100" spc="143" dirty="0">
                <a:latin typeface="Arial"/>
                <a:cs typeface="Arial"/>
              </a:rPr>
              <a:t> </a:t>
            </a:r>
            <a:r>
              <a:rPr sz="2100" spc="34" dirty="0">
                <a:latin typeface="Arial"/>
                <a:cs typeface="Arial"/>
              </a:rPr>
              <a:t>are</a:t>
            </a:r>
            <a:r>
              <a:rPr sz="2100" spc="-8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D41D4"/>
                </a:solidFill>
                <a:latin typeface="Arial"/>
                <a:cs typeface="Arial"/>
              </a:rPr>
              <a:t>r</a:t>
            </a:r>
            <a:r>
              <a:rPr sz="2100" b="1" spc="-251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1D41D4"/>
                </a:solidFill>
                <a:latin typeface="Arial"/>
                <a:cs typeface="Arial"/>
              </a:rPr>
              <a:t>e</a:t>
            </a:r>
            <a:r>
              <a:rPr sz="2100" b="1" spc="-251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1D41D4"/>
                </a:solidFill>
                <a:latin typeface="Arial"/>
                <a:cs typeface="Arial"/>
              </a:rPr>
              <a:t>a</a:t>
            </a:r>
            <a:r>
              <a:rPr sz="2100" b="1" spc="-251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1D41D4"/>
                </a:solidFill>
                <a:latin typeface="Arial"/>
                <a:cs typeface="Arial"/>
              </a:rPr>
              <a:t>d</a:t>
            </a:r>
            <a:r>
              <a:rPr sz="2100" b="1" spc="-251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D41D4"/>
                </a:solidFill>
                <a:latin typeface="Arial"/>
                <a:cs typeface="Arial"/>
              </a:rPr>
              <a:t>i</a:t>
            </a:r>
            <a:r>
              <a:rPr sz="2100" b="1" spc="-248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D41D4"/>
                </a:solidFill>
                <a:latin typeface="Arial"/>
                <a:cs typeface="Arial"/>
              </a:rPr>
              <a:t>l</a:t>
            </a:r>
            <a:r>
              <a:rPr sz="2100" b="1" spc="-248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1D41D4"/>
                </a:solidFill>
                <a:latin typeface="Arial"/>
                <a:cs typeface="Arial"/>
              </a:rPr>
              <a:t>y</a:t>
            </a:r>
            <a:r>
              <a:rPr sz="2100" b="1" spc="664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1D41D4"/>
                </a:solidFill>
                <a:latin typeface="Arial"/>
                <a:cs typeface="Arial"/>
              </a:rPr>
              <a:t>a</a:t>
            </a:r>
            <a:r>
              <a:rPr sz="2100" b="1" spc="-251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1D41D4"/>
                </a:solidFill>
                <a:latin typeface="Arial"/>
                <a:cs typeface="Arial"/>
              </a:rPr>
              <a:t>v</a:t>
            </a:r>
            <a:r>
              <a:rPr sz="2100" b="1" spc="-248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1D41D4"/>
                </a:solidFill>
                <a:latin typeface="Arial"/>
                <a:cs typeface="Arial"/>
              </a:rPr>
              <a:t>a</a:t>
            </a:r>
            <a:r>
              <a:rPr sz="2100" b="1" spc="-248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D41D4"/>
                </a:solidFill>
                <a:latin typeface="Arial"/>
                <a:cs typeface="Arial"/>
              </a:rPr>
              <a:t>i</a:t>
            </a:r>
            <a:r>
              <a:rPr sz="2100" b="1" spc="-244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D41D4"/>
                </a:solidFill>
                <a:latin typeface="Arial"/>
                <a:cs typeface="Arial"/>
              </a:rPr>
              <a:t>l</a:t>
            </a:r>
            <a:r>
              <a:rPr sz="2100" b="1" spc="-244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1D41D4"/>
                </a:solidFill>
                <a:latin typeface="Arial"/>
                <a:cs typeface="Arial"/>
              </a:rPr>
              <a:t>a</a:t>
            </a:r>
            <a:r>
              <a:rPr sz="2100" b="1" spc="-248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1D41D4"/>
                </a:solidFill>
                <a:latin typeface="Arial"/>
                <a:cs typeface="Arial"/>
              </a:rPr>
              <a:t>b</a:t>
            </a:r>
            <a:r>
              <a:rPr sz="2100" b="1" spc="-248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D41D4"/>
                </a:solidFill>
                <a:latin typeface="Arial"/>
                <a:cs typeface="Arial"/>
              </a:rPr>
              <a:t>l</a:t>
            </a:r>
            <a:r>
              <a:rPr sz="2100" b="1" spc="-244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spc="-15" dirty="0">
                <a:solidFill>
                  <a:srgbClr val="1D41D4"/>
                </a:solidFill>
                <a:latin typeface="Arial"/>
                <a:cs typeface="Arial"/>
              </a:rPr>
              <a:t>e</a:t>
            </a:r>
            <a:r>
              <a:rPr sz="2100" b="1" spc="671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w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i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-244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h</a:t>
            </a:r>
            <a:r>
              <a:rPr sz="2100" spc="671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a</a:t>
            </a:r>
            <a:r>
              <a:rPr sz="2100" spc="671" dirty="0">
                <a:latin typeface="Arial"/>
                <a:cs typeface="Arial"/>
              </a:rPr>
              <a:t> </a:t>
            </a:r>
            <a:r>
              <a:rPr sz="2100" spc="-11" dirty="0">
                <a:latin typeface="Arial"/>
                <a:cs typeface="Arial"/>
              </a:rPr>
              <a:t>s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i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n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g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l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e</a:t>
            </a:r>
            <a:r>
              <a:rPr sz="2100" spc="671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l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i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n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e</a:t>
            </a:r>
            <a:r>
              <a:rPr sz="2100" spc="671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o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</a:t>
            </a:r>
            <a:r>
              <a:rPr sz="2100" spc="675" dirty="0">
                <a:latin typeface="Arial"/>
                <a:cs typeface="Arial"/>
              </a:rPr>
              <a:t> </a:t>
            </a:r>
            <a:r>
              <a:rPr sz="2100" spc="-11" dirty="0">
                <a:latin typeface="Arial"/>
                <a:cs typeface="Arial"/>
              </a:rPr>
              <a:t>c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o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d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e</a:t>
            </a:r>
            <a:r>
              <a:rPr sz="2100" spc="671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i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n</a:t>
            </a:r>
            <a:r>
              <a:rPr sz="2100" spc="67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</a:t>
            </a:r>
            <a:r>
              <a:rPr sz="2100" spc="-244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h</a:t>
            </a:r>
            <a:r>
              <a:rPr sz="2100" spc="-248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e</a:t>
            </a:r>
            <a:r>
              <a:rPr sz="2100" spc="-8" dirty="0">
                <a:latin typeface="Arial"/>
                <a:cs typeface="Arial"/>
              </a:rPr>
              <a:t> </a:t>
            </a:r>
            <a:r>
              <a:rPr sz="2100" b="1" spc="-11" dirty="0">
                <a:solidFill>
                  <a:srgbClr val="FF3300"/>
                </a:solidFill>
                <a:latin typeface="Arial"/>
                <a:cs typeface="Arial"/>
              </a:rPr>
              <a:t>keras.applications</a:t>
            </a:r>
            <a:r>
              <a:rPr sz="2100" b="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100" spc="-11" dirty="0">
                <a:latin typeface="Arial"/>
                <a:cs typeface="Arial"/>
              </a:rPr>
              <a:t>package.</a:t>
            </a:r>
            <a:endParaRPr sz="2100">
              <a:latin typeface="Arial"/>
              <a:cs typeface="Arial"/>
            </a:endParaRPr>
          </a:p>
          <a:p>
            <a:pPr>
              <a:spcBef>
                <a:spcPts val="105"/>
              </a:spcBef>
            </a:pPr>
            <a:endParaRPr sz="2100">
              <a:latin typeface="Arial"/>
              <a:cs typeface="Arial"/>
            </a:endParaRPr>
          </a:p>
          <a:p>
            <a:pPr marL="9525" algn="just"/>
            <a:r>
              <a:rPr sz="2100" b="1" dirty="0">
                <a:latin typeface="Arial"/>
                <a:cs typeface="Arial"/>
              </a:rPr>
              <a:t>For</a:t>
            </a:r>
            <a:r>
              <a:rPr sz="2100" b="1" spc="169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example,</a:t>
            </a:r>
            <a:r>
              <a:rPr sz="2100" b="1" spc="18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you</a:t>
            </a:r>
            <a:r>
              <a:rPr sz="2100" spc="17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can</a:t>
            </a:r>
            <a:r>
              <a:rPr sz="2100" spc="18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load</a:t>
            </a:r>
            <a:r>
              <a:rPr sz="2100" spc="18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184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3300"/>
                </a:solidFill>
                <a:latin typeface="Arial"/>
                <a:cs typeface="Arial"/>
              </a:rPr>
              <a:t>ResNet-50</a:t>
            </a:r>
            <a:r>
              <a:rPr sz="2100" b="1" spc="18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3300"/>
                </a:solidFill>
                <a:latin typeface="Arial"/>
                <a:cs typeface="Arial"/>
              </a:rPr>
              <a:t>model</a:t>
            </a:r>
            <a:r>
              <a:rPr sz="2100" dirty="0">
                <a:latin typeface="Arial"/>
                <a:cs typeface="Arial"/>
              </a:rPr>
              <a:t>,</a:t>
            </a:r>
            <a:r>
              <a:rPr sz="2100" spc="18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pretrained</a:t>
            </a:r>
            <a:r>
              <a:rPr sz="2100" spc="184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on</a:t>
            </a:r>
            <a:endParaRPr sz="2100">
              <a:latin typeface="Arial"/>
              <a:cs typeface="Arial"/>
            </a:endParaRPr>
          </a:p>
          <a:p>
            <a:pPr marL="9525" algn="just"/>
            <a:r>
              <a:rPr sz="2100" b="1" dirty="0">
                <a:solidFill>
                  <a:srgbClr val="FF3300"/>
                </a:solidFill>
                <a:latin typeface="Arial"/>
                <a:cs typeface="Arial"/>
              </a:rPr>
              <a:t>ImageNet</a:t>
            </a:r>
            <a:r>
              <a:rPr sz="2100" dirty="0">
                <a:latin typeface="Arial"/>
                <a:cs typeface="Arial"/>
              </a:rPr>
              <a:t>,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with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following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line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code:</a:t>
            </a:r>
            <a:endParaRPr sz="2100">
              <a:latin typeface="Arial"/>
              <a:cs typeface="Arial"/>
            </a:endParaRPr>
          </a:p>
          <a:p>
            <a:pPr>
              <a:spcBef>
                <a:spcPts val="90"/>
              </a:spcBef>
            </a:pPr>
            <a:endParaRPr sz="2100">
              <a:latin typeface="Arial"/>
              <a:cs typeface="Arial"/>
            </a:endParaRPr>
          </a:p>
          <a:p>
            <a:pPr marL="9525" algn="just"/>
            <a:r>
              <a:rPr sz="2400" b="1" dirty="0">
                <a:solidFill>
                  <a:srgbClr val="1D41D4"/>
                </a:solidFill>
                <a:latin typeface="Arial"/>
                <a:cs typeface="Arial"/>
              </a:rPr>
              <a:t>model</a:t>
            </a:r>
            <a:r>
              <a:rPr sz="2400" b="1" spc="-60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D41D4"/>
                </a:solidFill>
                <a:latin typeface="Arial"/>
                <a:cs typeface="Arial"/>
              </a:rPr>
              <a:t>=</a:t>
            </a:r>
            <a:r>
              <a:rPr sz="2400" b="1" spc="-60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1D41D4"/>
                </a:solidFill>
                <a:latin typeface="Arial"/>
                <a:cs typeface="Arial"/>
              </a:rPr>
              <a:t>keras.applications.resnet50.</a:t>
            </a:r>
            <a:r>
              <a:rPr sz="2400" b="1" spc="-56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400" b="1" spc="-8" dirty="0">
                <a:solidFill>
                  <a:srgbClr val="C00000"/>
                </a:solidFill>
                <a:latin typeface="Arial"/>
                <a:cs typeface="Arial"/>
              </a:rPr>
              <a:t>ResNet50</a:t>
            </a:r>
            <a:endParaRPr sz="2400">
              <a:latin typeface="Arial"/>
              <a:cs typeface="Arial"/>
            </a:endParaRPr>
          </a:p>
          <a:p>
            <a:pPr marL="4417219"/>
            <a:r>
              <a:rPr sz="2400" b="1" dirty="0">
                <a:solidFill>
                  <a:srgbClr val="1D41D4"/>
                </a:solidFill>
                <a:latin typeface="Arial"/>
                <a:cs typeface="Arial"/>
              </a:rPr>
              <a:t>(weights=</a:t>
            </a:r>
            <a:r>
              <a:rPr sz="2400" b="1" spc="-49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400" b="1" spc="-8" dirty="0">
                <a:solidFill>
                  <a:srgbClr val="C00000"/>
                </a:solidFill>
                <a:latin typeface="Arial"/>
                <a:cs typeface="Arial"/>
              </a:rPr>
              <a:t>"imagenet"</a:t>
            </a:r>
            <a:r>
              <a:rPr sz="2400" b="1" spc="-8" dirty="0">
                <a:solidFill>
                  <a:srgbClr val="1D41D4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592" y="215759"/>
            <a:ext cx="6107037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dirty="0"/>
              <a:t>Using</a:t>
            </a:r>
            <a:r>
              <a:rPr sz="3000" spc="19" dirty="0"/>
              <a:t> </a:t>
            </a:r>
            <a:r>
              <a:rPr sz="3000" dirty="0"/>
              <a:t>Pretrained</a:t>
            </a:r>
            <a:r>
              <a:rPr sz="3000" spc="23" dirty="0"/>
              <a:t> </a:t>
            </a:r>
            <a:r>
              <a:rPr sz="3000" dirty="0"/>
              <a:t>Models</a:t>
            </a:r>
            <a:r>
              <a:rPr sz="3000" spc="19" dirty="0"/>
              <a:t> </a:t>
            </a:r>
            <a:r>
              <a:rPr sz="3000" dirty="0"/>
              <a:t>from</a:t>
            </a:r>
            <a:r>
              <a:rPr sz="3000" spc="23" dirty="0"/>
              <a:t> </a:t>
            </a:r>
            <a:r>
              <a:rPr sz="3000" spc="-8" dirty="0"/>
              <a:t>Keras</a:t>
            </a:r>
            <a:endParaRPr sz="30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069"/>
              </a:lnSpc>
            </a:pPr>
            <a:fld id="{81D60167-4931-47E6-BA6A-407CBD079E47}" type="slidenum">
              <a:rPr lang="en-US" spc="-25" smtClean="0"/>
              <a:pPr marL="9525">
                <a:lnSpc>
                  <a:spcPts val="1069"/>
                </a:lnSpc>
              </a:pPr>
              <a:t>19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455771" y="1295400"/>
            <a:ext cx="7736681" cy="3899946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spc="-8" dirty="0">
                <a:solidFill>
                  <a:srgbClr val="C00000"/>
                </a:solidFill>
                <a:latin typeface="Arial"/>
                <a:cs typeface="Arial"/>
              </a:rPr>
              <a:t>Available</a:t>
            </a:r>
            <a:r>
              <a:rPr sz="2100" b="1" spc="-7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C00000"/>
                </a:solidFill>
                <a:latin typeface="Arial"/>
                <a:cs typeface="Arial"/>
              </a:rPr>
              <a:t>models</a:t>
            </a:r>
            <a:r>
              <a:rPr sz="2100" b="1" spc="-7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b="1" spc="-38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100" dirty="0">
              <a:latin typeface="Arial"/>
              <a:cs typeface="Arial"/>
            </a:endParaRPr>
          </a:p>
          <a:p>
            <a:pPr marL="9525"/>
            <a:r>
              <a:rPr sz="2100" dirty="0">
                <a:solidFill>
                  <a:srgbClr val="1D41D4"/>
                </a:solidFill>
                <a:latin typeface="Arial"/>
                <a:cs typeface="Arial"/>
              </a:rPr>
              <a:t>Models</a:t>
            </a:r>
            <a:r>
              <a:rPr sz="2100" spc="-60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D41D4"/>
                </a:solidFill>
                <a:latin typeface="Arial"/>
                <a:cs typeface="Arial"/>
              </a:rPr>
              <a:t>for</a:t>
            </a:r>
            <a:r>
              <a:rPr sz="2100" spc="-60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D41D4"/>
                </a:solidFill>
                <a:latin typeface="Arial"/>
                <a:cs typeface="Arial"/>
              </a:rPr>
              <a:t>image</a:t>
            </a:r>
            <a:r>
              <a:rPr sz="2100" spc="-56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D41D4"/>
                </a:solidFill>
                <a:latin typeface="Arial"/>
                <a:cs typeface="Arial"/>
              </a:rPr>
              <a:t>classification</a:t>
            </a:r>
            <a:r>
              <a:rPr sz="2100" spc="-60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D41D4"/>
                </a:solidFill>
                <a:latin typeface="Arial"/>
                <a:cs typeface="Arial"/>
              </a:rPr>
              <a:t>with</a:t>
            </a:r>
            <a:r>
              <a:rPr sz="2100" spc="-60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D41D4"/>
                </a:solidFill>
                <a:latin typeface="Arial"/>
                <a:cs typeface="Arial"/>
              </a:rPr>
              <a:t>weights</a:t>
            </a:r>
            <a:r>
              <a:rPr sz="2100" spc="-56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D41D4"/>
                </a:solidFill>
                <a:latin typeface="Arial"/>
                <a:cs typeface="Arial"/>
              </a:rPr>
              <a:t>trained</a:t>
            </a:r>
            <a:r>
              <a:rPr sz="2100" spc="-60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D41D4"/>
                </a:solidFill>
                <a:latin typeface="Arial"/>
                <a:cs typeface="Arial"/>
              </a:rPr>
              <a:t>on</a:t>
            </a:r>
            <a:r>
              <a:rPr sz="2100" spc="-56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spc="-8" dirty="0">
                <a:solidFill>
                  <a:srgbClr val="1D41D4"/>
                </a:solidFill>
                <a:latin typeface="Arial"/>
                <a:cs typeface="Arial"/>
              </a:rPr>
              <a:t>ImageNet:</a:t>
            </a:r>
            <a:endParaRPr sz="2100" dirty="0">
              <a:latin typeface="Arial"/>
              <a:cs typeface="Arial"/>
            </a:endParaRPr>
          </a:p>
          <a:p>
            <a:pPr marL="394811" indent="-385286">
              <a:buClr>
                <a:srgbClr val="1F1F1F"/>
              </a:buClr>
              <a:buAutoNum type="arabicParenR"/>
              <a:tabLst>
                <a:tab pos="394811" algn="l"/>
              </a:tabLst>
            </a:pPr>
            <a:r>
              <a:rPr sz="2100" spc="-8" dirty="0">
                <a:latin typeface="Arial"/>
                <a:cs typeface="Arial"/>
              </a:rPr>
              <a:t>Xception</a:t>
            </a:r>
            <a:endParaRPr sz="2100" dirty="0">
              <a:latin typeface="Arial"/>
              <a:cs typeface="Arial"/>
            </a:endParaRPr>
          </a:p>
          <a:p>
            <a:pPr marL="394811" indent="-385286">
              <a:buClr>
                <a:srgbClr val="1F1F1F"/>
              </a:buClr>
              <a:buAutoNum type="arabicParenR"/>
              <a:tabLst>
                <a:tab pos="394811" algn="l"/>
              </a:tabLst>
            </a:pPr>
            <a:r>
              <a:rPr sz="2100" spc="-8" dirty="0">
                <a:latin typeface="Arial"/>
                <a:cs typeface="Arial"/>
              </a:rPr>
              <a:t>VGG16</a:t>
            </a:r>
            <a:endParaRPr sz="2100" dirty="0">
              <a:latin typeface="Arial"/>
              <a:cs typeface="Arial"/>
            </a:endParaRPr>
          </a:p>
          <a:p>
            <a:pPr marL="394811" indent="-385286">
              <a:buClr>
                <a:srgbClr val="1F1F1F"/>
              </a:buClr>
              <a:buAutoNum type="arabicParenR"/>
              <a:tabLst>
                <a:tab pos="394811" algn="l"/>
              </a:tabLst>
            </a:pPr>
            <a:r>
              <a:rPr sz="2100" spc="-8" dirty="0">
                <a:latin typeface="Arial"/>
                <a:cs typeface="Arial"/>
              </a:rPr>
              <a:t>VGG19</a:t>
            </a:r>
            <a:endParaRPr sz="2100" dirty="0">
              <a:latin typeface="Arial"/>
              <a:cs typeface="Arial"/>
            </a:endParaRPr>
          </a:p>
          <a:p>
            <a:pPr marL="394811" indent="-385286">
              <a:buClr>
                <a:srgbClr val="1F1F1F"/>
              </a:buClr>
              <a:buAutoNum type="arabicParenR"/>
              <a:tabLst>
                <a:tab pos="394811" algn="l"/>
              </a:tabLst>
            </a:pPr>
            <a:r>
              <a:rPr sz="2100" dirty="0">
                <a:latin typeface="Arial"/>
                <a:cs typeface="Arial"/>
              </a:rPr>
              <a:t>ResNet,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ResNetV2</a:t>
            </a:r>
            <a:endParaRPr sz="2100" dirty="0">
              <a:latin typeface="Arial"/>
              <a:cs typeface="Arial"/>
            </a:endParaRPr>
          </a:p>
          <a:p>
            <a:pPr marL="394811" indent="-385286">
              <a:buClr>
                <a:srgbClr val="1F1F1F"/>
              </a:buClr>
              <a:buAutoNum type="arabicParenR"/>
              <a:tabLst>
                <a:tab pos="394811" algn="l"/>
              </a:tabLst>
            </a:pPr>
            <a:r>
              <a:rPr sz="2100" spc="-8" dirty="0">
                <a:latin typeface="Arial"/>
                <a:cs typeface="Arial"/>
              </a:rPr>
              <a:t>InceptionV3</a:t>
            </a:r>
            <a:endParaRPr sz="2100" dirty="0">
              <a:latin typeface="Arial"/>
              <a:cs typeface="Arial"/>
            </a:endParaRPr>
          </a:p>
          <a:p>
            <a:pPr marL="394811" indent="-385286">
              <a:buClr>
                <a:srgbClr val="1F1F1F"/>
              </a:buClr>
              <a:buAutoNum type="arabicParenR"/>
              <a:tabLst>
                <a:tab pos="394811" algn="l"/>
              </a:tabLst>
            </a:pPr>
            <a:r>
              <a:rPr sz="2100" spc="-8" dirty="0">
                <a:latin typeface="Arial"/>
                <a:cs typeface="Arial"/>
              </a:rPr>
              <a:t>InceptionResNetV2</a:t>
            </a:r>
            <a:endParaRPr sz="2100" dirty="0">
              <a:latin typeface="Arial"/>
              <a:cs typeface="Arial"/>
            </a:endParaRPr>
          </a:p>
          <a:p>
            <a:pPr marL="394811" indent="-385286">
              <a:buClr>
                <a:srgbClr val="1F1F1F"/>
              </a:buClr>
              <a:buAutoNum type="arabicParenR"/>
              <a:tabLst>
                <a:tab pos="394811" algn="l"/>
              </a:tabLst>
            </a:pPr>
            <a:r>
              <a:rPr sz="2100" spc="-8" dirty="0">
                <a:latin typeface="Arial"/>
                <a:cs typeface="Arial"/>
              </a:rPr>
              <a:t>MobileNet</a:t>
            </a:r>
            <a:endParaRPr sz="2100" dirty="0">
              <a:latin typeface="Arial"/>
              <a:cs typeface="Arial"/>
            </a:endParaRPr>
          </a:p>
          <a:p>
            <a:pPr marL="394811" indent="-385286">
              <a:buClr>
                <a:srgbClr val="1F1F1F"/>
              </a:buClr>
              <a:buAutoNum type="arabicParenR"/>
              <a:tabLst>
                <a:tab pos="394811" algn="l"/>
              </a:tabLst>
            </a:pPr>
            <a:r>
              <a:rPr sz="2100" spc="-8" dirty="0" smtClean="0">
                <a:latin typeface="Arial"/>
                <a:cs typeface="Arial"/>
              </a:rPr>
              <a:t>MobileNetV2</a:t>
            </a:r>
            <a:endParaRPr lang="en-IN" sz="2100" spc="-8" dirty="0" smtClean="0">
              <a:latin typeface="Arial"/>
              <a:cs typeface="Arial"/>
            </a:endParaRPr>
          </a:p>
          <a:p>
            <a:pPr marL="394811" indent="-385286">
              <a:spcBef>
                <a:spcPts val="71"/>
              </a:spcBef>
              <a:buClr>
                <a:srgbClr val="1F1F1F"/>
              </a:buClr>
              <a:buAutoNum type="arabicParenR" startAt="9"/>
              <a:tabLst>
                <a:tab pos="394811" algn="l"/>
              </a:tabLst>
            </a:pPr>
            <a:r>
              <a:rPr lang="en-US" sz="2100" spc="-8" dirty="0" err="1" smtClean="0">
                <a:latin typeface="Arial"/>
                <a:cs typeface="Arial"/>
              </a:rPr>
              <a:t>DenseNet</a:t>
            </a:r>
            <a:endParaRPr lang="en-US" sz="2100" dirty="0" smtClean="0">
              <a:latin typeface="Arial"/>
              <a:cs typeface="Arial"/>
            </a:endParaRPr>
          </a:p>
          <a:p>
            <a:pPr marL="468630" indent="-459105">
              <a:buClr>
                <a:srgbClr val="1F1F1F"/>
              </a:buClr>
              <a:buAutoNum type="arabicParenR" startAt="9"/>
              <a:tabLst>
                <a:tab pos="468630" algn="l"/>
              </a:tabLst>
            </a:pPr>
            <a:r>
              <a:rPr lang="en-US" sz="2100" spc="-8" dirty="0" err="1" smtClean="0">
                <a:latin typeface="Arial"/>
                <a:cs typeface="Arial"/>
              </a:rPr>
              <a:t>NASNet</a:t>
            </a:r>
            <a:endParaRPr lang="en-US" sz="2100" dirty="0" smtClean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8625" y="5072063"/>
            <a:ext cx="3308509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spc="-8" dirty="0">
                <a:solidFill>
                  <a:srgbClr val="1D41D4"/>
                </a:solidFill>
                <a:latin typeface="Arial"/>
                <a:cs typeface="Arial"/>
                <a:hlinkClick r:id="rId2"/>
              </a:rPr>
              <a:t>https://keras.io/applications/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b="1" dirty="0"/>
              <a:t>Transfer Learning </a:t>
            </a:r>
            <a:r>
              <a:rPr dirty="0"/>
              <a:t>is a machine learning technique where a model trained on one task is reused as the starting point for another task.</a:t>
            </a:r>
          </a:p>
          <a:p>
            <a:pPr>
              <a:buNone/>
            </a:pPr>
            <a:r>
              <a:rPr b="1" dirty="0"/>
              <a:t>Analogy: </a:t>
            </a:r>
            <a:r>
              <a:rPr dirty="0"/>
              <a:t>Like using your knowledge of riding a bicycle to learn riding a motorcycle faster.</a:t>
            </a:r>
          </a:p>
        </p:txBody>
      </p:sp>
      <p:pic>
        <p:nvPicPr>
          <p:cNvPr id="5" name="Picture 4" descr="transfer-learning slides"/>
          <p:cNvPicPr>
            <a:picLocks noChangeAspect="1" noChangeArrowheads="1"/>
          </p:cNvPicPr>
          <p:nvPr/>
        </p:nvPicPr>
        <p:blipFill>
          <a:blip r:embed="rId2"/>
          <a:srcRect l="3181" t="6134" r="4408"/>
          <a:stretch>
            <a:fillRect/>
          </a:stretch>
        </p:blipFill>
        <p:spPr bwMode="auto">
          <a:xfrm>
            <a:off x="628650" y="2543175"/>
            <a:ext cx="7886700" cy="3765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2357" y="312719"/>
            <a:ext cx="6359285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dirty="0"/>
              <a:t>Using</a:t>
            </a:r>
            <a:r>
              <a:rPr sz="3000" spc="19" dirty="0"/>
              <a:t> </a:t>
            </a:r>
            <a:r>
              <a:rPr sz="3000" dirty="0"/>
              <a:t>Pretrained</a:t>
            </a:r>
            <a:r>
              <a:rPr sz="3000" spc="23" dirty="0"/>
              <a:t> </a:t>
            </a:r>
            <a:r>
              <a:rPr sz="3000" dirty="0"/>
              <a:t>Models</a:t>
            </a:r>
            <a:r>
              <a:rPr sz="3000" spc="19" dirty="0"/>
              <a:t> </a:t>
            </a:r>
            <a:r>
              <a:rPr sz="3000" dirty="0"/>
              <a:t>from</a:t>
            </a:r>
            <a:r>
              <a:rPr sz="3000" spc="23" dirty="0"/>
              <a:t> </a:t>
            </a:r>
            <a:r>
              <a:rPr sz="3000" spc="-8" dirty="0"/>
              <a:t>Keras</a:t>
            </a:r>
            <a:endParaRPr sz="3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069"/>
              </a:lnSpc>
            </a:pPr>
            <a:fld id="{81D60167-4931-47E6-BA6A-407CBD079E47}" type="slidenum">
              <a:rPr lang="en-US" spc="-25" smtClean="0"/>
              <a:pPr marL="9525">
                <a:lnSpc>
                  <a:spcPts val="1069"/>
                </a:lnSpc>
              </a:pPr>
              <a:t>20</a:t>
            </a:fld>
            <a:endParaRPr spc="-19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0562" y="1690497"/>
            <a:ext cx="5095494" cy="39342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584" y="333931"/>
            <a:ext cx="6643064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dirty="0"/>
              <a:t>Using</a:t>
            </a:r>
            <a:r>
              <a:rPr sz="3000" spc="19" dirty="0"/>
              <a:t> </a:t>
            </a:r>
            <a:r>
              <a:rPr sz="3000" dirty="0"/>
              <a:t>Pretrained</a:t>
            </a:r>
            <a:r>
              <a:rPr sz="3000" spc="23" dirty="0"/>
              <a:t> </a:t>
            </a:r>
            <a:r>
              <a:rPr sz="3000" dirty="0"/>
              <a:t>Models</a:t>
            </a:r>
            <a:r>
              <a:rPr sz="3000" spc="19" dirty="0"/>
              <a:t> </a:t>
            </a:r>
            <a:r>
              <a:rPr sz="3000" dirty="0"/>
              <a:t>from</a:t>
            </a:r>
            <a:r>
              <a:rPr sz="3000" spc="23" dirty="0"/>
              <a:t> </a:t>
            </a:r>
            <a:r>
              <a:rPr sz="3000" spc="-8" dirty="0"/>
              <a:t>Keras</a:t>
            </a:r>
            <a:endParaRPr sz="3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069"/>
              </a:lnSpc>
            </a:pPr>
            <a:fld id="{81D60167-4931-47E6-BA6A-407CBD079E47}" type="slidenum">
              <a:rPr lang="en-US" spc="-25" smtClean="0"/>
              <a:pPr marL="9525">
                <a:lnSpc>
                  <a:spcPts val="1069"/>
                </a:lnSpc>
              </a:pPr>
              <a:t>21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456248" y="2025015"/>
            <a:ext cx="7840980" cy="309507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b="1" dirty="0">
                <a:solidFill>
                  <a:srgbClr val="1D41D4"/>
                </a:solidFill>
                <a:latin typeface="Arial"/>
                <a:cs typeface="Arial"/>
              </a:rPr>
              <a:t>model</a:t>
            </a:r>
            <a:r>
              <a:rPr b="1" spc="-23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9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keras.applications.resnet50.</a:t>
            </a:r>
            <a:r>
              <a:rPr spc="-8" dirty="0">
                <a:solidFill>
                  <a:srgbClr val="FF3300"/>
                </a:solidFill>
                <a:latin typeface="Arial"/>
                <a:cs typeface="Arial"/>
              </a:rPr>
              <a:t>ResNet50</a:t>
            </a:r>
            <a:r>
              <a:rPr spc="-8" dirty="0">
                <a:latin typeface="Arial"/>
                <a:cs typeface="Arial"/>
              </a:rPr>
              <a:t>(weights=</a:t>
            </a:r>
            <a:r>
              <a:rPr spc="-8" dirty="0">
                <a:solidFill>
                  <a:srgbClr val="FF3300"/>
                </a:solidFill>
                <a:latin typeface="Arial"/>
                <a:cs typeface="Arial"/>
              </a:rPr>
              <a:t>"imagenet"</a:t>
            </a:r>
            <a:r>
              <a:rPr spc="-8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>
              <a:spcBef>
                <a:spcPts val="90"/>
              </a:spcBef>
            </a:pPr>
            <a:endParaRPr>
              <a:latin typeface="Arial"/>
              <a:cs typeface="Arial"/>
            </a:endParaRPr>
          </a:p>
          <a:p>
            <a:pPr marL="9525" marR="1702118"/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#</a:t>
            </a:r>
            <a:r>
              <a:rPr spc="-34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you</a:t>
            </a:r>
            <a:r>
              <a:rPr spc="-30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first</a:t>
            </a:r>
            <a:r>
              <a:rPr spc="-30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need</a:t>
            </a:r>
            <a:r>
              <a:rPr spc="-30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to</a:t>
            </a:r>
            <a:r>
              <a:rPr spc="-34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ensure</a:t>
            </a:r>
            <a:r>
              <a:rPr spc="-30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that</a:t>
            </a:r>
            <a:r>
              <a:rPr spc="-30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the</a:t>
            </a:r>
            <a:r>
              <a:rPr spc="-30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images</a:t>
            </a:r>
            <a:r>
              <a:rPr spc="-30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have</a:t>
            </a:r>
            <a:r>
              <a:rPr spc="-34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the</a:t>
            </a:r>
            <a:r>
              <a:rPr spc="-30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right</a:t>
            </a:r>
            <a:r>
              <a:rPr spc="-30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13742E"/>
                </a:solidFill>
                <a:latin typeface="Arial"/>
                <a:cs typeface="Arial"/>
              </a:rPr>
              <a:t>size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#</a:t>
            </a:r>
            <a:r>
              <a:rPr spc="-11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13742E"/>
                </a:solidFill>
                <a:latin typeface="Arial"/>
                <a:cs typeface="Arial"/>
              </a:rPr>
              <a:t>ResNet-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50(224</a:t>
            </a:r>
            <a:r>
              <a:rPr spc="-11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×</a:t>
            </a:r>
            <a:r>
              <a:rPr spc="-8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pc="-15" dirty="0">
                <a:solidFill>
                  <a:srgbClr val="13742E"/>
                </a:solidFill>
                <a:latin typeface="Arial"/>
                <a:cs typeface="Arial"/>
              </a:rPr>
              <a:t>224)</a:t>
            </a:r>
            <a:endParaRPr>
              <a:latin typeface="Arial"/>
              <a:cs typeface="Arial"/>
            </a:endParaRPr>
          </a:p>
          <a:p>
            <a:pPr marL="9525"/>
            <a:r>
              <a:rPr dirty="0">
                <a:latin typeface="Arial"/>
                <a:cs typeface="Arial"/>
              </a:rPr>
              <a:t>images_resized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tf.image.resize(</a:t>
            </a:r>
            <a:r>
              <a:rPr spc="-8" dirty="0">
                <a:solidFill>
                  <a:srgbClr val="FF3300"/>
                </a:solidFill>
                <a:latin typeface="Arial"/>
                <a:cs typeface="Arial"/>
              </a:rPr>
              <a:t>images</a:t>
            </a:r>
            <a:r>
              <a:rPr spc="-8" dirty="0">
                <a:latin typeface="Arial"/>
                <a:cs typeface="Arial"/>
              </a:rPr>
              <a:t>,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solidFill>
                  <a:srgbClr val="FF3300"/>
                </a:solidFill>
                <a:latin typeface="Arial"/>
                <a:cs typeface="Arial"/>
              </a:rPr>
              <a:t>[224,</a:t>
            </a:r>
            <a:r>
              <a:rPr spc="-3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FF3300"/>
                </a:solidFill>
                <a:latin typeface="Arial"/>
                <a:cs typeface="Arial"/>
              </a:rPr>
              <a:t>224]</a:t>
            </a:r>
            <a:r>
              <a:rPr spc="-8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>
              <a:spcBef>
                <a:spcPts val="90"/>
              </a:spcBef>
            </a:pPr>
            <a:endParaRPr>
              <a:latin typeface="Arial"/>
              <a:cs typeface="Arial"/>
            </a:endParaRPr>
          </a:p>
          <a:p>
            <a:pPr marL="9525"/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#</a:t>
            </a:r>
            <a:r>
              <a:rPr spc="-26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Each</a:t>
            </a:r>
            <a:r>
              <a:rPr spc="-26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model</a:t>
            </a:r>
            <a:r>
              <a:rPr spc="-23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provides</a:t>
            </a:r>
            <a:r>
              <a:rPr spc="-26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a</a:t>
            </a:r>
            <a:r>
              <a:rPr spc="-23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13742E"/>
                </a:solidFill>
                <a:latin typeface="Arial"/>
                <a:cs typeface="Arial"/>
              </a:rPr>
              <a:t>preprocess_input()</a:t>
            </a:r>
            <a:r>
              <a:rPr spc="-26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13742E"/>
                </a:solidFill>
                <a:latin typeface="Arial"/>
                <a:cs typeface="Arial"/>
              </a:rPr>
              <a:t>function</a:t>
            </a:r>
            <a:endParaRPr>
              <a:latin typeface="Arial"/>
              <a:cs typeface="Arial"/>
            </a:endParaRPr>
          </a:p>
          <a:p>
            <a:pPr marL="9525"/>
            <a:r>
              <a:rPr dirty="0">
                <a:latin typeface="Arial"/>
                <a:cs typeface="Arial"/>
              </a:rPr>
              <a:t>inputs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8" dirty="0">
                <a:latin typeface="Arial"/>
                <a:cs typeface="Arial"/>
              </a:rPr>
              <a:t>keras.applications.resnet50.preprocess_input(</a:t>
            </a:r>
            <a:r>
              <a:rPr spc="-8" dirty="0">
                <a:solidFill>
                  <a:srgbClr val="FF3300"/>
                </a:solidFill>
                <a:latin typeface="Arial"/>
                <a:cs typeface="Arial"/>
              </a:rPr>
              <a:t>images_resized</a:t>
            </a:r>
            <a:r>
              <a:rPr spc="-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FF3300"/>
                </a:solidFill>
                <a:latin typeface="Arial"/>
                <a:cs typeface="Arial"/>
              </a:rPr>
              <a:t>* </a:t>
            </a:r>
            <a:r>
              <a:rPr spc="-15" dirty="0">
                <a:solidFill>
                  <a:srgbClr val="FF3300"/>
                </a:solidFill>
                <a:latin typeface="Arial"/>
                <a:cs typeface="Arial"/>
              </a:rPr>
              <a:t>255</a:t>
            </a:r>
            <a:r>
              <a:rPr spc="-15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  <a:p>
            <a:pPr>
              <a:spcBef>
                <a:spcPts val="90"/>
              </a:spcBef>
            </a:pPr>
            <a:endParaRPr>
              <a:latin typeface="Arial"/>
              <a:cs typeface="Arial"/>
            </a:endParaRPr>
          </a:p>
          <a:p>
            <a:pPr marL="9525" marR="1751648"/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#</a:t>
            </a:r>
            <a:r>
              <a:rPr spc="-38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Now</a:t>
            </a:r>
            <a:r>
              <a:rPr spc="-30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we</a:t>
            </a:r>
            <a:r>
              <a:rPr spc="-34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can</a:t>
            </a:r>
            <a:r>
              <a:rPr spc="-38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use</a:t>
            </a:r>
            <a:r>
              <a:rPr spc="-34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the</a:t>
            </a:r>
            <a:r>
              <a:rPr spc="-34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pretrained</a:t>
            </a:r>
            <a:r>
              <a:rPr spc="-38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model</a:t>
            </a:r>
            <a:r>
              <a:rPr spc="-30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to</a:t>
            </a:r>
            <a:r>
              <a:rPr spc="-34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3742E"/>
                </a:solidFill>
                <a:latin typeface="Arial"/>
                <a:cs typeface="Arial"/>
              </a:rPr>
              <a:t>make</a:t>
            </a:r>
            <a:r>
              <a:rPr spc="-34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pc="-8" dirty="0">
                <a:solidFill>
                  <a:srgbClr val="13742E"/>
                </a:solidFill>
                <a:latin typeface="Arial"/>
                <a:cs typeface="Arial"/>
              </a:rPr>
              <a:t>predictions </a:t>
            </a:r>
            <a:r>
              <a:rPr dirty="0">
                <a:latin typeface="Arial"/>
                <a:cs typeface="Arial"/>
              </a:rPr>
              <a:t>Y_proba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34" dirty="0">
                <a:latin typeface="Arial"/>
                <a:cs typeface="Arial"/>
              </a:rPr>
              <a:t> </a:t>
            </a:r>
            <a:r>
              <a:rPr b="1" spc="-8" dirty="0">
                <a:solidFill>
                  <a:srgbClr val="1D41D4"/>
                </a:solidFill>
                <a:latin typeface="Arial"/>
                <a:cs typeface="Arial"/>
              </a:rPr>
              <a:t>model</a:t>
            </a:r>
            <a:r>
              <a:rPr spc="-8" dirty="0">
                <a:latin typeface="Arial"/>
                <a:cs typeface="Arial"/>
              </a:rPr>
              <a:t>.predict(</a:t>
            </a:r>
            <a:r>
              <a:rPr spc="-8" dirty="0">
                <a:solidFill>
                  <a:srgbClr val="FF3300"/>
                </a:solidFill>
                <a:latin typeface="Arial"/>
                <a:cs typeface="Arial"/>
              </a:rPr>
              <a:t>inputs</a:t>
            </a:r>
            <a:r>
              <a:rPr spc="-8" dirty="0">
                <a:latin typeface="Arial"/>
                <a:cs typeface="Arial"/>
              </a:rPr>
              <a:t>)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120" y="498456"/>
            <a:ext cx="8117680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dirty="0"/>
              <a:t>Using</a:t>
            </a:r>
            <a:r>
              <a:rPr sz="3000" spc="19" dirty="0"/>
              <a:t> </a:t>
            </a:r>
            <a:r>
              <a:rPr sz="3000" dirty="0"/>
              <a:t>Pretrained</a:t>
            </a:r>
            <a:r>
              <a:rPr sz="3000" spc="23" dirty="0"/>
              <a:t> </a:t>
            </a:r>
            <a:r>
              <a:rPr sz="3000" dirty="0"/>
              <a:t>Models</a:t>
            </a:r>
            <a:r>
              <a:rPr sz="3000" spc="19" dirty="0"/>
              <a:t> </a:t>
            </a:r>
            <a:r>
              <a:rPr sz="3000" dirty="0"/>
              <a:t>from</a:t>
            </a:r>
            <a:r>
              <a:rPr sz="3000" spc="23" dirty="0"/>
              <a:t> </a:t>
            </a:r>
            <a:r>
              <a:rPr sz="3000" spc="-8" dirty="0"/>
              <a:t>Keras</a:t>
            </a:r>
            <a:endParaRPr sz="3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069"/>
              </a:lnSpc>
            </a:pPr>
            <a:fld id="{81D60167-4931-47E6-BA6A-407CBD079E47}" type="slidenum">
              <a:rPr lang="en-US" spc="-25" smtClean="0"/>
              <a:pPr marL="9525">
                <a:lnSpc>
                  <a:spcPts val="1069"/>
                </a:lnSpc>
              </a:pPr>
              <a:t>22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456724" y="1951673"/>
            <a:ext cx="7585710" cy="196095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dirty="0">
                <a:latin typeface="Arial"/>
                <a:cs typeface="Arial"/>
              </a:rPr>
              <a:t>import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tensorflow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as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tf</a:t>
            </a:r>
            <a:endParaRPr sz="2100">
              <a:latin typeface="Arial"/>
              <a:cs typeface="Arial"/>
            </a:endParaRPr>
          </a:p>
          <a:p>
            <a:pPr marL="9525"/>
            <a:r>
              <a:rPr sz="2100" dirty="0">
                <a:latin typeface="Arial"/>
                <a:cs typeface="Arial"/>
              </a:rPr>
              <a:t>from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tensorflow</a:t>
            </a:r>
            <a:r>
              <a:rPr sz="2100" spc="-6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import</a:t>
            </a:r>
            <a:r>
              <a:rPr sz="2100" spc="-60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keras</a:t>
            </a:r>
            <a:endParaRPr sz="2100">
              <a:latin typeface="Arial"/>
              <a:cs typeface="Arial"/>
            </a:endParaRPr>
          </a:p>
          <a:p>
            <a:pPr marL="9525"/>
            <a:r>
              <a:rPr sz="2100" dirty="0">
                <a:solidFill>
                  <a:srgbClr val="1D41D4"/>
                </a:solidFill>
                <a:latin typeface="Arial"/>
                <a:cs typeface="Arial"/>
              </a:rPr>
              <a:t>model</a:t>
            </a:r>
            <a:r>
              <a:rPr sz="2100" spc="-38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D41D4"/>
                </a:solidFill>
                <a:latin typeface="Arial"/>
                <a:cs typeface="Arial"/>
              </a:rPr>
              <a:t>=</a:t>
            </a:r>
            <a:r>
              <a:rPr sz="2100" spc="-34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spc="-8" dirty="0">
                <a:solidFill>
                  <a:srgbClr val="1D41D4"/>
                </a:solidFill>
                <a:latin typeface="Arial"/>
                <a:cs typeface="Arial"/>
              </a:rPr>
              <a:t>keras.applications.vgg16.VGG16(</a:t>
            </a:r>
            <a:r>
              <a:rPr sz="2100" spc="-8" dirty="0">
                <a:solidFill>
                  <a:srgbClr val="FF3300"/>
                </a:solidFill>
                <a:latin typeface="Arial"/>
                <a:cs typeface="Arial"/>
              </a:rPr>
              <a:t>weights=None</a:t>
            </a:r>
            <a:r>
              <a:rPr sz="2100" spc="-8" dirty="0">
                <a:solidFill>
                  <a:srgbClr val="1D41D4"/>
                </a:solidFill>
                <a:latin typeface="Arial"/>
                <a:cs typeface="Arial"/>
              </a:rPr>
              <a:t>)</a:t>
            </a:r>
            <a:endParaRPr sz="2100">
              <a:latin typeface="Arial"/>
              <a:cs typeface="Arial"/>
            </a:endParaRPr>
          </a:p>
          <a:p>
            <a:pPr>
              <a:spcBef>
                <a:spcPts val="105"/>
              </a:spcBef>
            </a:pPr>
            <a:endParaRPr sz="2100">
              <a:latin typeface="Arial"/>
              <a:cs typeface="Arial"/>
            </a:endParaRPr>
          </a:p>
          <a:p>
            <a:pPr marL="9525" marR="3810"/>
            <a:r>
              <a:rPr sz="2100" dirty="0">
                <a:solidFill>
                  <a:srgbClr val="13742E"/>
                </a:solidFill>
                <a:latin typeface="Arial"/>
                <a:cs typeface="Arial"/>
              </a:rPr>
              <a:t>#</a:t>
            </a:r>
            <a:r>
              <a:rPr sz="2100" spc="-105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3742E"/>
                </a:solidFill>
                <a:latin typeface="Arial"/>
                <a:cs typeface="Arial"/>
              </a:rPr>
              <a:t>The</a:t>
            </a:r>
            <a:r>
              <a:rPr sz="2100" spc="-68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3742E"/>
                </a:solidFill>
                <a:latin typeface="Arial"/>
                <a:cs typeface="Arial"/>
              </a:rPr>
              <a:t>model’s</a:t>
            </a:r>
            <a:r>
              <a:rPr sz="2100" spc="-68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3742E"/>
                </a:solidFill>
                <a:latin typeface="Arial"/>
                <a:cs typeface="Arial"/>
              </a:rPr>
              <a:t>summary()</a:t>
            </a:r>
            <a:r>
              <a:rPr sz="2100" spc="-64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3742E"/>
                </a:solidFill>
                <a:latin typeface="Arial"/>
                <a:cs typeface="Arial"/>
              </a:rPr>
              <a:t>method</a:t>
            </a:r>
            <a:r>
              <a:rPr sz="2100" spc="-68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3742E"/>
                </a:solidFill>
                <a:latin typeface="Arial"/>
                <a:cs typeface="Arial"/>
              </a:rPr>
              <a:t>displays</a:t>
            </a:r>
            <a:r>
              <a:rPr sz="2100" spc="-68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3742E"/>
                </a:solidFill>
                <a:latin typeface="Arial"/>
                <a:cs typeface="Arial"/>
              </a:rPr>
              <a:t>all</a:t>
            </a:r>
            <a:r>
              <a:rPr sz="2100" spc="-68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3742E"/>
                </a:solidFill>
                <a:latin typeface="Arial"/>
                <a:cs typeface="Arial"/>
              </a:rPr>
              <a:t>the</a:t>
            </a:r>
            <a:r>
              <a:rPr sz="2100" spc="-64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13742E"/>
                </a:solidFill>
                <a:latin typeface="Arial"/>
                <a:cs typeface="Arial"/>
              </a:rPr>
              <a:t>model’s</a:t>
            </a:r>
            <a:r>
              <a:rPr sz="2100" spc="-68" dirty="0">
                <a:solidFill>
                  <a:srgbClr val="13742E"/>
                </a:solidFill>
                <a:latin typeface="Arial"/>
                <a:cs typeface="Arial"/>
              </a:rPr>
              <a:t> </a:t>
            </a:r>
            <a:r>
              <a:rPr sz="2100" spc="-8" dirty="0">
                <a:solidFill>
                  <a:srgbClr val="13742E"/>
                </a:solidFill>
                <a:latin typeface="Arial"/>
                <a:cs typeface="Arial"/>
              </a:rPr>
              <a:t>layers </a:t>
            </a:r>
            <a:r>
              <a:rPr sz="2100" spc="-8" dirty="0">
                <a:latin typeface="Arial"/>
                <a:cs typeface="Arial"/>
              </a:rPr>
              <a:t>print(model.summary())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764" y="4286250"/>
            <a:ext cx="8117681" cy="1131560"/>
          </a:xfrm>
          <a:prstGeom prst="rect">
            <a:avLst/>
          </a:prstGeom>
          <a:solidFill>
            <a:srgbClr val="C5DFB4"/>
          </a:solidFill>
        </p:spPr>
        <p:txBody>
          <a:bodyPr vert="horz" wrap="square" lIns="0" tIns="23336" rIns="0" bIns="0" rtlCol="0">
            <a:spAutoFit/>
          </a:bodyPr>
          <a:lstStyle/>
          <a:p>
            <a:pPr marL="67628" marR="397193">
              <a:spcBef>
                <a:spcPts val="183"/>
              </a:spcBef>
            </a:pPr>
            <a:r>
              <a:rPr b="1" dirty="0">
                <a:solidFill>
                  <a:srgbClr val="1D41D4"/>
                </a:solidFill>
                <a:latin typeface="Arial"/>
                <a:cs typeface="Arial"/>
              </a:rPr>
              <a:t>include_top:</a:t>
            </a:r>
            <a:r>
              <a:rPr b="1" spc="-38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whether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include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top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layers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3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network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or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not</a:t>
            </a:r>
            <a:r>
              <a:rPr spc="-3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(</a:t>
            </a:r>
            <a:r>
              <a:rPr b="1" spc="-8" dirty="0">
                <a:solidFill>
                  <a:srgbClr val="FF3300"/>
                </a:solidFill>
                <a:latin typeface="Arial"/>
                <a:cs typeface="Arial"/>
              </a:rPr>
              <a:t>False, True</a:t>
            </a:r>
            <a:r>
              <a:rPr spc="-8" dirty="0">
                <a:latin typeface="Arial"/>
                <a:cs typeface="Arial"/>
              </a:rPr>
              <a:t>).</a:t>
            </a:r>
            <a:endParaRPr>
              <a:latin typeface="Arial"/>
              <a:cs typeface="Arial"/>
            </a:endParaRPr>
          </a:p>
          <a:p>
            <a:pPr marL="67628" marR="490538"/>
            <a:r>
              <a:rPr b="1" dirty="0">
                <a:solidFill>
                  <a:srgbClr val="1D41D4"/>
                </a:solidFill>
                <a:latin typeface="Arial"/>
                <a:cs typeface="Arial"/>
              </a:rPr>
              <a:t>weights:</a:t>
            </a:r>
            <a:r>
              <a:rPr b="1" spc="-49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one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49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FF3300"/>
                </a:solidFill>
                <a:latin typeface="Arial"/>
                <a:cs typeface="Arial"/>
              </a:rPr>
              <a:t>None</a:t>
            </a:r>
            <a:r>
              <a:rPr b="1" spc="-4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(random</a:t>
            </a:r>
            <a:r>
              <a:rPr spc="-4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initialization)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or</a:t>
            </a:r>
            <a:r>
              <a:rPr spc="-45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FF3300"/>
                </a:solidFill>
                <a:latin typeface="Arial"/>
                <a:cs typeface="Arial"/>
              </a:rPr>
              <a:t>'imagenet'</a:t>
            </a:r>
            <a:r>
              <a:rPr b="1" spc="-4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(pre-</a:t>
            </a:r>
            <a:r>
              <a:rPr dirty="0">
                <a:latin typeface="Arial"/>
                <a:cs typeface="Arial"/>
              </a:rPr>
              <a:t>training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on </a:t>
            </a:r>
            <a:r>
              <a:rPr spc="-8" dirty="0">
                <a:latin typeface="Arial"/>
                <a:cs typeface="Arial"/>
              </a:rPr>
              <a:t>ImageNet).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9335" y="772946"/>
            <a:ext cx="7327436" cy="51744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dirty="0"/>
              <a:t>Pretrained</a:t>
            </a:r>
            <a:r>
              <a:rPr spc="-53" dirty="0"/>
              <a:t> </a:t>
            </a:r>
            <a:r>
              <a:rPr dirty="0"/>
              <a:t>Models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Transfer</a:t>
            </a:r>
            <a:r>
              <a:rPr spc="-45" dirty="0"/>
              <a:t> </a:t>
            </a:r>
            <a:r>
              <a:rPr spc="-8" dirty="0"/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069"/>
              </a:lnSpc>
            </a:pPr>
            <a:fld id="{81D60167-4931-47E6-BA6A-407CBD079E47}" type="slidenum">
              <a:rPr lang="en-US" spc="-25" smtClean="0"/>
              <a:pPr marL="9525">
                <a:lnSpc>
                  <a:spcPts val="1069"/>
                </a:lnSpc>
              </a:pPr>
              <a:t>23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455295" y="2017396"/>
            <a:ext cx="8001476" cy="2607285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0996" marR="3810" indent="-341471" algn="just">
              <a:spcBef>
                <a:spcPts val="71"/>
              </a:spcBef>
              <a:buClr>
                <a:srgbClr val="1F1F1F"/>
              </a:buClr>
              <a:buChar char="•"/>
              <a:tabLst>
                <a:tab pos="352425" algn="l"/>
              </a:tabLst>
            </a:pPr>
            <a:r>
              <a:rPr sz="2100" spc="45" dirty="0">
                <a:latin typeface="Arial"/>
                <a:cs typeface="Arial"/>
              </a:rPr>
              <a:t>If</a:t>
            </a:r>
            <a:r>
              <a:rPr sz="2100" spc="206" dirty="0">
                <a:latin typeface="Arial"/>
                <a:cs typeface="Arial"/>
              </a:rPr>
              <a:t> </a:t>
            </a:r>
            <a:r>
              <a:rPr sz="2100" spc="49" dirty="0">
                <a:latin typeface="Arial"/>
                <a:cs typeface="Arial"/>
              </a:rPr>
              <a:t>you</a:t>
            </a:r>
            <a:r>
              <a:rPr sz="2100" spc="203" dirty="0">
                <a:latin typeface="Arial"/>
                <a:cs typeface="Arial"/>
              </a:rPr>
              <a:t> </a:t>
            </a:r>
            <a:r>
              <a:rPr sz="2100" spc="60" dirty="0">
                <a:latin typeface="Arial"/>
                <a:cs typeface="Arial"/>
              </a:rPr>
              <a:t>want</a:t>
            </a:r>
            <a:r>
              <a:rPr sz="2100" spc="206" dirty="0">
                <a:latin typeface="Arial"/>
                <a:cs typeface="Arial"/>
              </a:rPr>
              <a:t> </a:t>
            </a:r>
            <a:r>
              <a:rPr sz="2100" spc="38" dirty="0">
                <a:latin typeface="Arial"/>
                <a:cs typeface="Arial"/>
              </a:rPr>
              <a:t>to</a:t>
            </a:r>
            <a:r>
              <a:rPr sz="2100" spc="203" dirty="0">
                <a:latin typeface="Arial"/>
                <a:cs typeface="Arial"/>
              </a:rPr>
              <a:t> </a:t>
            </a:r>
            <a:r>
              <a:rPr sz="2100" spc="64" dirty="0">
                <a:latin typeface="Arial"/>
                <a:cs typeface="Arial"/>
              </a:rPr>
              <a:t>build</a:t>
            </a:r>
            <a:r>
              <a:rPr sz="2100" spc="20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an</a:t>
            </a:r>
            <a:r>
              <a:rPr sz="2100" spc="203" dirty="0">
                <a:latin typeface="Arial"/>
                <a:cs typeface="Arial"/>
              </a:rPr>
              <a:t> </a:t>
            </a:r>
            <a:r>
              <a:rPr sz="2100" spc="64" dirty="0">
                <a:latin typeface="Arial"/>
                <a:cs typeface="Arial"/>
              </a:rPr>
              <a:t>image</a:t>
            </a:r>
            <a:r>
              <a:rPr sz="2100" spc="210" dirty="0">
                <a:latin typeface="Arial"/>
                <a:cs typeface="Arial"/>
              </a:rPr>
              <a:t> </a:t>
            </a:r>
            <a:r>
              <a:rPr sz="2100" spc="79" dirty="0">
                <a:latin typeface="Arial"/>
                <a:cs typeface="Arial"/>
              </a:rPr>
              <a:t>classifier</a:t>
            </a:r>
            <a:r>
              <a:rPr sz="2100" spc="210" dirty="0">
                <a:latin typeface="Arial"/>
                <a:cs typeface="Arial"/>
              </a:rPr>
              <a:t> </a:t>
            </a:r>
            <a:r>
              <a:rPr sz="2100" spc="56" dirty="0">
                <a:latin typeface="Arial"/>
                <a:cs typeface="Arial"/>
              </a:rPr>
              <a:t>but</a:t>
            </a:r>
            <a:r>
              <a:rPr sz="2100" spc="217" dirty="0">
                <a:latin typeface="Arial"/>
                <a:cs typeface="Arial"/>
              </a:rPr>
              <a:t> </a:t>
            </a:r>
            <a:r>
              <a:rPr sz="2100" spc="53" dirty="0">
                <a:latin typeface="Arial"/>
                <a:cs typeface="Arial"/>
              </a:rPr>
              <a:t>you</a:t>
            </a:r>
            <a:r>
              <a:rPr sz="2100" spc="2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do</a:t>
            </a:r>
            <a:r>
              <a:rPr sz="2100" spc="210" dirty="0">
                <a:latin typeface="Arial"/>
                <a:cs typeface="Arial"/>
              </a:rPr>
              <a:t> </a:t>
            </a:r>
            <a:r>
              <a:rPr sz="2100" spc="56" dirty="0">
                <a:latin typeface="Arial"/>
                <a:cs typeface="Arial"/>
              </a:rPr>
              <a:t>not</a:t>
            </a:r>
            <a:r>
              <a:rPr sz="2100" spc="217" dirty="0">
                <a:latin typeface="Arial"/>
                <a:cs typeface="Arial"/>
              </a:rPr>
              <a:t> </a:t>
            </a:r>
            <a:r>
              <a:rPr sz="2100" spc="45" dirty="0">
                <a:latin typeface="Arial"/>
                <a:cs typeface="Arial"/>
              </a:rPr>
              <a:t>have 	</a:t>
            </a:r>
            <a:r>
              <a:rPr sz="2100" b="1" dirty="0">
                <a:solidFill>
                  <a:srgbClr val="FF3300"/>
                </a:solidFill>
                <a:latin typeface="Arial"/>
                <a:cs typeface="Arial"/>
              </a:rPr>
              <a:t>enough</a:t>
            </a:r>
            <a:r>
              <a:rPr sz="2100" b="1" spc="64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3300"/>
                </a:solidFill>
                <a:latin typeface="Arial"/>
                <a:cs typeface="Arial"/>
              </a:rPr>
              <a:t>training</a:t>
            </a:r>
            <a:r>
              <a:rPr sz="2100" b="1" spc="7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3300"/>
                </a:solidFill>
                <a:latin typeface="Arial"/>
                <a:cs typeface="Arial"/>
              </a:rPr>
              <a:t>data</a:t>
            </a:r>
            <a:r>
              <a:rPr sz="2100" dirty="0">
                <a:latin typeface="Arial"/>
                <a:cs typeface="Arial"/>
              </a:rPr>
              <a:t>,</a:t>
            </a:r>
            <a:r>
              <a:rPr sz="2100" spc="7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then</a:t>
            </a:r>
            <a:r>
              <a:rPr sz="2100" spc="7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it</a:t>
            </a:r>
            <a:r>
              <a:rPr sz="2100" spc="7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is</a:t>
            </a:r>
            <a:r>
              <a:rPr sz="2100" spc="7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often</a:t>
            </a:r>
            <a:r>
              <a:rPr sz="2100" spc="7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7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good</a:t>
            </a:r>
            <a:r>
              <a:rPr sz="2100" spc="7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idea</a:t>
            </a:r>
            <a:r>
              <a:rPr sz="2100" spc="7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71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3300"/>
                </a:solidFill>
                <a:latin typeface="Arial"/>
                <a:cs typeface="Arial"/>
              </a:rPr>
              <a:t>reuse</a:t>
            </a:r>
            <a:r>
              <a:rPr sz="2100" b="1" spc="7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100" b="1" spc="-19" dirty="0">
                <a:solidFill>
                  <a:srgbClr val="FF3300"/>
                </a:solidFill>
                <a:latin typeface="Arial"/>
                <a:cs typeface="Arial"/>
              </a:rPr>
              <a:t>the 	</a:t>
            </a:r>
            <a:r>
              <a:rPr sz="2100" b="1" dirty="0">
                <a:solidFill>
                  <a:srgbClr val="FF3300"/>
                </a:solidFill>
                <a:latin typeface="Arial"/>
                <a:cs typeface="Arial"/>
              </a:rPr>
              <a:t>lower</a:t>
            </a:r>
            <a:r>
              <a:rPr sz="2100" b="1" spc="-4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3300"/>
                </a:solidFill>
                <a:latin typeface="Arial"/>
                <a:cs typeface="Arial"/>
              </a:rPr>
              <a:t>layers</a:t>
            </a:r>
            <a:r>
              <a:rPr sz="2100" b="1" spc="-4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3300"/>
                </a:solidFill>
                <a:latin typeface="Arial"/>
                <a:cs typeface="Arial"/>
              </a:rPr>
              <a:t>of</a:t>
            </a:r>
            <a:r>
              <a:rPr sz="2100" b="1" spc="-4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3300"/>
                </a:solidFill>
                <a:latin typeface="Arial"/>
                <a:cs typeface="Arial"/>
              </a:rPr>
              <a:t>a</a:t>
            </a:r>
            <a:r>
              <a:rPr sz="2100" b="1" spc="-38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3300"/>
                </a:solidFill>
                <a:latin typeface="Arial"/>
                <a:cs typeface="Arial"/>
              </a:rPr>
              <a:t>pretrained</a:t>
            </a:r>
            <a:r>
              <a:rPr sz="2100" b="1" spc="-4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100" b="1" spc="-8" dirty="0">
                <a:solidFill>
                  <a:srgbClr val="FF3300"/>
                </a:solidFill>
                <a:latin typeface="Arial"/>
                <a:cs typeface="Arial"/>
              </a:rPr>
              <a:t>model</a:t>
            </a:r>
            <a:r>
              <a:rPr sz="2100" spc="-8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>
              <a:spcBef>
                <a:spcPts val="105"/>
              </a:spcBef>
              <a:buClr>
                <a:srgbClr val="1F1F1F"/>
              </a:buClr>
              <a:buFont typeface="Arial"/>
              <a:buChar char="•"/>
            </a:pPr>
            <a:endParaRPr sz="2100">
              <a:latin typeface="Arial"/>
              <a:cs typeface="Arial"/>
            </a:endParaRPr>
          </a:p>
          <a:p>
            <a:pPr marL="350996" marR="3810" indent="-341471" algn="just">
              <a:buClr>
                <a:srgbClr val="1F1F1F"/>
              </a:buClr>
              <a:buFont typeface="Arial"/>
              <a:buChar char="•"/>
              <a:tabLst>
                <a:tab pos="352425" algn="l"/>
              </a:tabLst>
            </a:pPr>
            <a:r>
              <a:rPr sz="2100" b="1" spc="79" dirty="0">
                <a:latin typeface="Arial"/>
                <a:cs typeface="Arial"/>
              </a:rPr>
              <a:t>For</a:t>
            </a:r>
            <a:r>
              <a:rPr sz="2100" b="1" spc="278" dirty="0">
                <a:latin typeface="Arial"/>
                <a:cs typeface="Arial"/>
              </a:rPr>
              <a:t> </a:t>
            </a:r>
            <a:r>
              <a:rPr sz="2100" b="1" spc="101" dirty="0">
                <a:latin typeface="Arial"/>
                <a:cs typeface="Arial"/>
              </a:rPr>
              <a:t>example</a:t>
            </a:r>
            <a:r>
              <a:rPr sz="2100" b="1" spc="281" dirty="0">
                <a:latin typeface="Arial"/>
                <a:cs typeface="Arial"/>
              </a:rPr>
              <a:t> </a:t>
            </a:r>
            <a:r>
              <a:rPr sz="2100" b="1" spc="109" dirty="0">
                <a:solidFill>
                  <a:srgbClr val="1D41D4"/>
                </a:solidFill>
                <a:latin typeface="Arial"/>
                <a:cs typeface="Arial"/>
              </a:rPr>
              <a:t>Xception</a:t>
            </a:r>
            <a:r>
              <a:rPr sz="2100" b="1" spc="281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spc="101" dirty="0">
                <a:solidFill>
                  <a:srgbClr val="1D41D4"/>
                </a:solidFill>
                <a:latin typeface="Arial"/>
                <a:cs typeface="Arial"/>
              </a:rPr>
              <a:t>model</a:t>
            </a:r>
            <a:r>
              <a:rPr sz="2100" spc="101" dirty="0">
                <a:latin typeface="Arial"/>
                <a:cs typeface="Arial"/>
              </a:rPr>
              <a:t>,</a:t>
            </a:r>
            <a:r>
              <a:rPr sz="2100" spc="285" dirty="0">
                <a:latin typeface="Arial"/>
                <a:cs typeface="Arial"/>
              </a:rPr>
              <a:t> </a:t>
            </a:r>
            <a:r>
              <a:rPr sz="2100" spc="53" dirty="0">
                <a:latin typeface="Arial"/>
                <a:cs typeface="Arial"/>
              </a:rPr>
              <a:t>we</a:t>
            </a:r>
            <a:r>
              <a:rPr sz="2100" spc="281" dirty="0">
                <a:latin typeface="Arial"/>
                <a:cs typeface="Arial"/>
              </a:rPr>
              <a:t> </a:t>
            </a:r>
            <a:r>
              <a:rPr sz="2100" spc="101" dirty="0">
                <a:latin typeface="Arial"/>
                <a:cs typeface="Arial"/>
              </a:rPr>
              <a:t>exclude</a:t>
            </a:r>
            <a:r>
              <a:rPr sz="2100" spc="281" dirty="0">
                <a:latin typeface="Arial"/>
                <a:cs typeface="Arial"/>
              </a:rPr>
              <a:t> </a:t>
            </a:r>
            <a:r>
              <a:rPr sz="2100" spc="79" dirty="0">
                <a:latin typeface="Arial"/>
                <a:cs typeface="Arial"/>
              </a:rPr>
              <a:t>the</a:t>
            </a:r>
            <a:r>
              <a:rPr sz="2100" spc="281" dirty="0">
                <a:latin typeface="Arial"/>
                <a:cs typeface="Arial"/>
              </a:rPr>
              <a:t> </a:t>
            </a:r>
            <a:r>
              <a:rPr sz="2100" spc="83" dirty="0">
                <a:latin typeface="Arial"/>
                <a:cs typeface="Arial"/>
              </a:rPr>
              <a:t>top</a:t>
            </a:r>
            <a:r>
              <a:rPr sz="2100" spc="289" dirty="0">
                <a:latin typeface="Arial"/>
                <a:cs typeface="Arial"/>
              </a:rPr>
              <a:t> </a:t>
            </a:r>
            <a:r>
              <a:rPr sz="2100" spc="60" dirty="0">
                <a:latin typeface="Arial"/>
                <a:cs typeface="Arial"/>
              </a:rPr>
              <a:t>of</a:t>
            </a:r>
            <a:r>
              <a:rPr sz="2100" spc="293" dirty="0">
                <a:latin typeface="Arial"/>
                <a:cs typeface="Arial"/>
              </a:rPr>
              <a:t> </a:t>
            </a:r>
            <a:r>
              <a:rPr sz="2100" spc="64" dirty="0">
                <a:latin typeface="Arial"/>
                <a:cs typeface="Arial"/>
              </a:rPr>
              <a:t>the 	</a:t>
            </a:r>
            <a:r>
              <a:rPr sz="2100" dirty="0">
                <a:latin typeface="Arial"/>
                <a:cs typeface="Arial"/>
              </a:rPr>
              <a:t>network</a:t>
            </a:r>
            <a:r>
              <a:rPr sz="2100" spc="9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by</a:t>
            </a:r>
            <a:r>
              <a:rPr sz="2100" spc="9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setting</a:t>
            </a:r>
            <a:r>
              <a:rPr sz="2100" spc="98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3300"/>
                </a:solidFill>
                <a:latin typeface="Arial"/>
                <a:cs typeface="Arial"/>
              </a:rPr>
              <a:t>include_top=False</a:t>
            </a:r>
            <a:r>
              <a:rPr sz="2100" dirty="0">
                <a:latin typeface="Arial"/>
                <a:cs typeface="Arial"/>
              </a:rPr>
              <a:t>:</a:t>
            </a:r>
            <a:r>
              <a:rPr sz="2100" spc="11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this</a:t>
            </a:r>
            <a:r>
              <a:rPr sz="2100" spc="10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excludes</a:t>
            </a:r>
            <a:r>
              <a:rPr sz="2100" spc="10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105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global 	</a:t>
            </a:r>
            <a:r>
              <a:rPr sz="2100" dirty="0">
                <a:latin typeface="Arial"/>
                <a:cs typeface="Arial"/>
              </a:rPr>
              <a:t>average</a:t>
            </a:r>
            <a:r>
              <a:rPr sz="2100" spc="9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pooling</a:t>
            </a:r>
            <a:r>
              <a:rPr sz="2100" spc="10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layer</a:t>
            </a:r>
            <a:r>
              <a:rPr sz="2100" spc="10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and</a:t>
            </a:r>
            <a:r>
              <a:rPr sz="2100" spc="10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10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dense</a:t>
            </a:r>
            <a:r>
              <a:rPr sz="2100" spc="10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output</a:t>
            </a:r>
            <a:r>
              <a:rPr sz="2100" spc="11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layer.</a:t>
            </a:r>
            <a:r>
              <a:rPr sz="2100" spc="11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We</a:t>
            </a:r>
            <a:r>
              <a:rPr sz="2100" spc="10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then</a:t>
            </a:r>
            <a:r>
              <a:rPr sz="2100" spc="109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add 	</a:t>
            </a:r>
            <a:r>
              <a:rPr sz="2100" dirty="0">
                <a:latin typeface="Arial"/>
                <a:cs typeface="Arial"/>
              </a:rPr>
              <a:t>our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own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layers.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spc="-15" dirty="0">
                <a:latin typeface="Arial"/>
                <a:cs typeface="Arial"/>
              </a:rPr>
              <a:t>Finally,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we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create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Keras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Model: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Trends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125" indent="-365125">
              <a:lnSpc>
                <a:spcPct val="150000"/>
              </a:lnSpc>
              <a:buFont typeface="Wingdings" pitchFamily="2" charset="2"/>
              <a:buChar char="Ø"/>
            </a:pPr>
            <a:r>
              <a:rPr b="1" dirty="0"/>
              <a:t>Computer Vision: </a:t>
            </a:r>
            <a:r>
              <a:rPr dirty="0"/>
              <a:t>Object detection, medical imaging</a:t>
            </a:r>
          </a:p>
          <a:p>
            <a:pPr marL="365125" indent="-365125">
              <a:lnSpc>
                <a:spcPct val="150000"/>
              </a:lnSpc>
              <a:buFont typeface="Wingdings" pitchFamily="2" charset="2"/>
              <a:buChar char="Ø"/>
            </a:pPr>
            <a:r>
              <a:rPr b="1" dirty="0"/>
              <a:t>NLP: </a:t>
            </a:r>
            <a:r>
              <a:rPr dirty="0"/>
              <a:t>Sentiment analysis, translation (BERT, GPT)</a:t>
            </a:r>
          </a:p>
          <a:p>
            <a:pPr marL="365125" indent="-365125">
              <a:lnSpc>
                <a:spcPct val="150000"/>
              </a:lnSpc>
              <a:buFont typeface="Wingdings" pitchFamily="2" charset="2"/>
              <a:buChar char="Ø"/>
            </a:pPr>
            <a:r>
              <a:rPr b="1" dirty="0"/>
              <a:t>Multimodal: </a:t>
            </a:r>
            <a:r>
              <a:rPr dirty="0"/>
              <a:t>Combining text, images, audio</a:t>
            </a:r>
          </a:p>
          <a:p>
            <a:pPr marL="365125" indent="-365125">
              <a:lnSpc>
                <a:spcPct val="150000"/>
              </a:lnSpc>
              <a:buFont typeface="Wingdings" pitchFamily="2" charset="2"/>
              <a:buChar char="Ø"/>
            </a:pPr>
            <a:r>
              <a:rPr b="1" dirty="0"/>
              <a:t>Industry: </a:t>
            </a:r>
            <a:r>
              <a:rPr dirty="0"/>
              <a:t>Self-driving cars, fraud detection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b="1" dirty="0"/>
              <a:t>1. Medical Imaging: </a:t>
            </a:r>
            <a:r>
              <a:rPr dirty="0"/>
              <a:t>Detecting pneumonia from X-rays using </a:t>
            </a:r>
            <a:r>
              <a:rPr dirty="0" err="1"/>
              <a:t>pretrained</a:t>
            </a:r>
            <a:r>
              <a:rPr dirty="0"/>
              <a:t> CNNs</a:t>
            </a:r>
          </a:p>
          <a:p>
            <a:pPr>
              <a:buNone/>
            </a:pPr>
            <a:r>
              <a:rPr b="1" dirty="0"/>
              <a:t>2. NLP: </a:t>
            </a:r>
            <a:r>
              <a:rPr dirty="0"/>
              <a:t>Sentiment analysis on customer reviews using BERT</a:t>
            </a:r>
          </a:p>
          <a:p>
            <a:pPr>
              <a:buNone/>
            </a:pPr>
            <a:r>
              <a:rPr b="1" dirty="0"/>
              <a:t>3. Agriculture: </a:t>
            </a:r>
            <a:r>
              <a:rPr dirty="0"/>
              <a:t>Identifying crop diseases from leaf images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365125">
              <a:buFont typeface="Wingdings" pitchFamily="2" charset="2"/>
              <a:buChar char="Ø"/>
            </a:pPr>
            <a:r>
              <a:rPr b="1" dirty="0"/>
              <a:t>Feature Extraction: </a:t>
            </a:r>
            <a:r>
              <a:rPr dirty="0"/>
              <a:t>Use </a:t>
            </a:r>
            <a:r>
              <a:rPr dirty="0" err="1"/>
              <a:t>pretrained</a:t>
            </a:r>
            <a:r>
              <a:rPr dirty="0"/>
              <a:t> layers as fixed feature extractor</a:t>
            </a:r>
          </a:p>
          <a:p>
            <a:pPr marL="365125" indent="-365125">
              <a:buFont typeface="Wingdings" pitchFamily="2" charset="2"/>
              <a:buChar char="Ø"/>
            </a:pPr>
            <a:r>
              <a:rPr b="1" dirty="0"/>
              <a:t>Fine-tuning: </a:t>
            </a:r>
            <a:r>
              <a:rPr dirty="0"/>
              <a:t>Unfreeze some or all layers for training</a:t>
            </a:r>
          </a:p>
          <a:p>
            <a:pPr marL="365125" indent="-365125">
              <a:buFont typeface="Wingdings" pitchFamily="2" charset="2"/>
              <a:buChar char="Ø"/>
            </a:pPr>
            <a:r>
              <a:rPr b="1" dirty="0"/>
              <a:t>Domain Adaptation: </a:t>
            </a:r>
            <a:r>
              <a:rPr dirty="0"/>
              <a:t>Apply knowledge to a different but related domain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Hands-on Workflow</a:t>
            </a:r>
          </a:p>
        </p:txBody>
      </p:sp>
      <p:pic>
        <p:nvPicPr>
          <p:cNvPr id="43014" name="Picture 6" descr="Transfer Learning: Harnessing the Power of Pre-Trained Models for Business  Succes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103243"/>
            <a:ext cx="7650480" cy="52253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b="1" dirty="0"/>
              <a:t>Advantages:</a:t>
            </a:r>
          </a:p>
          <a:p>
            <a:pPr marL="365125" indent="-365125">
              <a:buFont typeface="Wingdings" pitchFamily="2" charset="2"/>
              <a:buChar char="Ø"/>
            </a:pPr>
            <a:r>
              <a:rPr dirty="0"/>
              <a:t>Faster training</a:t>
            </a:r>
          </a:p>
          <a:p>
            <a:pPr marL="365125" indent="-365125">
              <a:buFont typeface="Wingdings" pitchFamily="2" charset="2"/>
              <a:buChar char="Ø"/>
            </a:pPr>
            <a:r>
              <a:rPr dirty="0"/>
              <a:t>Requires less data</a:t>
            </a:r>
          </a:p>
          <a:p>
            <a:pPr marL="365125" indent="-365125">
              <a:buFont typeface="Wingdings" pitchFamily="2" charset="2"/>
              <a:buChar char="Ø"/>
            </a:pPr>
            <a:r>
              <a:rPr dirty="0"/>
              <a:t>Better performance on small datasets</a:t>
            </a:r>
          </a:p>
          <a:p>
            <a:pPr>
              <a:buNone/>
            </a:pPr>
            <a:endParaRPr dirty="0"/>
          </a:p>
          <a:p>
            <a:pPr>
              <a:buNone/>
            </a:pPr>
            <a:r>
              <a:rPr b="1" dirty="0"/>
              <a:t>Limitations:</a:t>
            </a:r>
          </a:p>
          <a:p>
            <a:pPr marL="365125" indent="-365125">
              <a:buFont typeface="Wingdings" pitchFamily="2" charset="2"/>
              <a:buChar char="Ø"/>
            </a:pPr>
            <a:r>
              <a:rPr dirty="0"/>
              <a:t>May not adapt well to very different domains</a:t>
            </a:r>
          </a:p>
          <a:p>
            <a:pPr marL="365125" indent="-365125">
              <a:buFont typeface="Wingdings" pitchFamily="2" charset="2"/>
              <a:buChar char="Ø"/>
            </a:pPr>
            <a:r>
              <a:rPr dirty="0"/>
              <a:t>Large models require high computational resources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Start with feature extraction, then fine-tune</a:t>
            </a:r>
          </a:p>
          <a:p>
            <a:r>
              <a:rPr dirty="0"/>
              <a:t>Use data augmentation</a:t>
            </a:r>
          </a:p>
          <a:p>
            <a:r>
              <a:rPr dirty="0"/>
              <a:t>Monitor for </a:t>
            </a:r>
            <a:r>
              <a:rPr dirty="0" err="1"/>
              <a:t>overfitting</a:t>
            </a:r>
            <a:endParaRPr dirty="0"/>
          </a:p>
          <a:p>
            <a:r>
              <a:rPr dirty="0"/>
              <a:t>Choose model size based on hardware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348" y="206570"/>
            <a:ext cx="4599328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dirty="0"/>
              <a:t>Transfer</a:t>
            </a:r>
            <a:r>
              <a:rPr sz="3000" spc="-158" dirty="0"/>
              <a:t> </a:t>
            </a:r>
            <a:r>
              <a:rPr sz="3000" spc="-8" dirty="0"/>
              <a:t>learning</a:t>
            </a:r>
            <a:endParaRPr sz="3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069"/>
              </a:lnSpc>
            </a:pPr>
            <a:fld id="{81D60167-4931-47E6-BA6A-407CBD079E47}" type="slidenum">
              <a:rPr lang="en-US" spc="-25" smtClean="0"/>
              <a:pPr marL="9525">
                <a:lnSpc>
                  <a:spcPts val="1069"/>
                </a:lnSpc>
              </a:pPr>
              <a:t>3</a:t>
            </a:fld>
            <a:endParaRPr spc="-19" dirty="0"/>
          </a:p>
        </p:txBody>
      </p:sp>
      <p:sp>
        <p:nvSpPr>
          <p:cNvPr id="3" name="object 3"/>
          <p:cNvSpPr txBox="1"/>
          <p:nvPr/>
        </p:nvSpPr>
        <p:spPr>
          <a:xfrm>
            <a:off x="456247" y="1756410"/>
            <a:ext cx="8000048" cy="1624964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 marR="3810" algn="just">
              <a:spcBef>
                <a:spcPts val="71"/>
              </a:spcBef>
            </a:pPr>
            <a:r>
              <a:rPr sz="2100" b="1" spc="-8" dirty="0">
                <a:solidFill>
                  <a:srgbClr val="C00000"/>
                </a:solidFill>
                <a:latin typeface="Arial"/>
                <a:cs typeface="Arial"/>
              </a:rPr>
              <a:t>Transfer</a:t>
            </a:r>
            <a:r>
              <a:rPr sz="2100" b="1" spc="-56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C00000"/>
                </a:solidFill>
                <a:latin typeface="Arial"/>
                <a:cs typeface="Arial"/>
              </a:rPr>
              <a:t>learning</a:t>
            </a:r>
            <a:r>
              <a:rPr sz="2100" b="1" spc="-5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C00000"/>
                </a:solidFill>
                <a:latin typeface="Arial"/>
                <a:cs typeface="Arial"/>
              </a:rPr>
              <a:t>(TL)</a:t>
            </a:r>
            <a:r>
              <a:rPr sz="2100" b="1" spc="-5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is</a:t>
            </a:r>
            <a:r>
              <a:rPr sz="2100" spc="-5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-5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research</a:t>
            </a:r>
            <a:r>
              <a:rPr sz="2100" spc="-5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problem</a:t>
            </a:r>
            <a:r>
              <a:rPr sz="2100" spc="-53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in</a:t>
            </a:r>
            <a:r>
              <a:rPr sz="2100" spc="-5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ML</a:t>
            </a:r>
            <a:r>
              <a:rPr sz="2100" spc="-12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that</a:t>
            </a:r>
            <a:r>
              <a:rPr sz="2100" spc="-4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focuses</a:t>
            </a:r>
            <a:r>
              <a:rPr sz="2100" spc="-53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on </a:t>
            </a:r>
            <a:r>
              <a:rPr sz="2100" dirty="0">
                <a:solidFill>
                  <a:srgbClr val="FF3300"/>
                </a:solidFill>
                <a:latin typeface="Arial"/>
                <a:cs typeface="Arial"/>
              </a:rPr>
              <a:t>storing</a:t>
            </a:r>
            <a:r>
              <a:rPr sz="2100" spc="-68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3300"/>
                </a:solidFill>
                <a:latin typeface="Arial"/>
                <a:cs typeface="Arial"/>
              </a:rPr>
              <a:t>knowledge</a:t>
            </a:r>
            <a:r>
              <a:rPr sz="2100" spc="-68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gained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while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solving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one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problem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and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applying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spc="-19" dirty="0">
                <a:latin typeface="Arial"/>
                <a:cs typeface="Arial"/>
              </a:rPr>
              <a:t>it </a:t>
            </a:r>
            <a:r>
              <a:rPr sz="2100" dirty="0">
                <a:latin typeface="Arial"/>
                <a:cs typeface="Arial"/>
              </a:rPr>
              <a:t>to</a:t>
            </a:r>
            <a:r>
              <a:rPr sz="2100" spc="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</a:t>
            </a:r>
            <a:r>
              <a:rPr sz="2100" spc="3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different</a:t>
            </a:r>
            <a:r>
              <a:rPr sz="2100" spc="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but</a:t>
            </a:r>
            <a:r>
              <a:rPr sz="2100" spc="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related</a:t>
            </a:r>
            <a:r>
              <a:rPr sz="2100" spc="4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problem.</a:t>
            </a:r>
            <a:r>
              <a:rPr sz="2100" spc="41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D41D4"/>
                </a:solidFill>
                <a:latin typeface="Arial"/>
                <a:cs typeface="Arial"/>
              </a:rPr>
              <a:t>For</a:t>
            </a:r>
            <a:r>
              <a:rPr sz="2100" b="1" spc="41" dirty="0">
                <a:solidFill>
                  <a:srgbClr val="1D41D4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1D41D4"/>
                </a:solidFill>
                <a:latin typeface="Arial"/>
                <a:cs typeface="Arial"/>
              </a:rPr>
              <a:t>example</a:t>
            </a:r>
            <a:r>
              <a:rPr sz="2100" dirty="0">
                <a:latin typeface="Arial"/>
                <a:cs typeface="Arial"/>
              </a:rPr>
              <a:t>,</a:t>
            </a:r>
            <a:r>
              <a:rPr sz="2100" spc="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knowledge</a:t>
            </a:r>
            <a:r>
              <a:rPr sz="2100" spc="41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gained </a:t>
            </a:r>
            <a:r>
              <a:rPr sz="2100" spc="101" dirty="0">
                <a:latin typeface="Arial"/>
                <a:cs typeface="Arial"/>
              </a:rPr>
              <a:t>while</a:t>
            </a:r>
            <a:r>
              <a:rPr sz="2100" spc="293" dirty="0">
                <a:latin typeface="Arial"/>
                <a:cs typeface="Arial"/>
              </a:rPr>
              <a:t> </a:t>
            </a:r>
            <a:r>
              <a:rPr sz="2100" spc="113" dirty="0">
                <a:latin typeface="Arial"/>
                <a:cs typeface="Arial"/>
              </a:rPr>
              <a:t>learning</a:t>
            </a:r>
            <a:r>
              <a:rPr sz="2100" spc="293" dirty="0">
                <a:latin typeface="Arial"/>
                <a:cs typeface="Arial"/>
              </a:rPr>
              <a:t> </a:t>
            </a:r>
            <a:r>
              <a:rPr sz="2100" spc="64" dirty="0">
                <a:latin typeface="Arial"/>
                <a:cs typeface="Arial"/>
              </a:rPr>
              <a:t>to</a:t>
            </a:r>
            <a:r>
              <a:rPr sz="2100" spc="293" dirty="0">
                <a:latin typeface="Arial"/>
                <a:cs typeface="Arial"/>
              </a:rPr>
              <a:t> </a:t>
            </a:r>
            <a:r>
              <a:rPr sz="2100" spc="113" dirty="0">
                <a:latin typeface="Arial"/>
                <a:cs typeface="Arial"/>
              </a:rPr>
              <a:t>recognize</a:t>
            </a:r>
            <a:r>
              <a:rPr sz="2100" spc="293" dirty="0">
                <a:latin typeface="Arial"/>
                <a:cs typeface="Arial"/>
              </a:rPr>
              <a:t> </a:t>
            </a:r>
            <a:r>
              <a:rPr sz="2100" spc="98" dirty="0">
                <a:latin typeface="Arial"/>
                <a:cs typeface="Arial"/>
              </a:rPr>
              <a:t>Cats</a:t>
            </a:r>
            <a:r>
              <a:rPr sz="2100" spc="293" dirty="0">
                <a:latin typeface="Arial"/>
                <a:cs typeface="Arial"/>
              </a:rPr>
              <a:t> </a:t>
            </a:r>
            <a:r>
              <a:rPr sz="2100" spc="101" dirty="0">
                <a:latin typeface="Arial"/>
                <a:cs typeface="Arial"/>
              </a:rPr>
              <a:t>could</a:t>
            </a:r>
            <a:r>
              <a:rPr sz="2100" spc="293" dirty="0">
                <a:latin typeface="Arial"/>
                <a:cs typeface="Arial"/>
              </a:rPr>
              <a:t> </a:t>
            </a:r>
            <a:r>
              <a:rPr sz="2100" spc="101" dirty="0">
                <a:latin typeface="Arial"/>
                <a:cs typeface="Arial"/>
              </a:rPr>
              <a:t>apply</a:t>
            </a:r>
            <a:r>
              <a:rPr sz="2100" spc="296" dirty="0">
                <a:latin typeface="Arial"/>
                <a:cs typeface="Arial"/>
              </a:rPr>
              <a:t> </a:t>
            </a:r>
            <a:r>
              <a:rPr sz="2100" spc="94" dirty="0">
                <a:latin typeface="Arial"/>
                <a:cs typeface="Arial"/>
              </a:rPr>
              <a:t>when</a:t>
            </a:r>
            <a:r>
              <a:rPr sz="2100" spc="293" dirty="0">
                <a:latin typeface="Arial"/>
                <a:cs typeface="Arial"/>
              </a:rPr>
              <a:t> </a:t>
            </a:r>
            <a:r>
              <a:rPr sz="2100" spc="109" dirty="0">
                <a:latin typeface="Arial"/>
                <a:cs typeface="Arial"/>
              </a:rPr>
              <a:t>trying</a:t>
            </a:r>
            <a:r>
              <a:rPr sz="2100" spc="293" dirty="0">
                <a:latin typeface="Arial"/>
                <a:cs typeface="Arial"/>
              </a:rPr>
              <a:t> </a:t>
            </a:r>
            <a:r>
              <a:rPr sz="2100" spc="45" dirty="0">
                <a:latin typeface="Arial"/>
                <a:cs typeface="Arial"/>
              </a:rPr>
              <a:t>to </a:t>
            </a:r>
            <a:r>
              <a:rPr sz="2100" dirty="0">
                <a:latin typeface="Arial"/>
                <a:cs typeface="Arial"/>
              </a:rPr>
              <a:t>recognize</a:t>
            </a:r>
            <a:r>
              <a:rPr sz="2100" spc="-143" dirty="0">
                <a:latin typeface="Arial"/>
                <a:cs typeface="Arial"/>
              </a:rPr>
              <a:t> </a:t>
            </a:r>
            <a:r>
              <a:rPr sz="2100" spc="-8" dirty="0">
                <a:latin typeface="Arial"/>
                <a:cs typeface="Arial"/>
              </a:rPr>
              <a:t>Tigers.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5113" y="3370707"/>
            <a:ext cx="4801743" cy="2263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Transfer Learning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Choose a </a:t>
            </a:r>
            <a:r>
              <a:rPr dirty="0" err="1"/>
              <a:t>pretrained</a:t>
            </a:r>
            <a:r>
              <a:rPr dirty="0"/>
              <a:t> model (e.g., </a:t>
            </a:r>
            <a:r>
              <a:rPr dirty="0" err="1"/>
              <a:t>ResNet</a:t>
            </a:r>
            <a:r>
              <a:rPr dirty="0"/>
              <a:t>, </a:t>
            </a:r>
            <a:r>
              <a:rPr dirty="0" err="1"/>
              <a:t>MobileNet</a:t>
            </a:r>
            <a:r>
              <a:rPr dirty="0"/>
              <a:t>)</a:t>
            </a:r>
          </a:p>
          <a:p>
            <a:r>
              <a:rPr dirty="0"/>
              <a:t>2. Replace the final layers to match your task</a:t>
            </a:r>
          </a:p>
          <a:p>
            <a:r>
              <a:rPr dirty="0"/>
              <a:t>3. Freeze initial layers (feature extraction) or fine-tune all layers</a:t>
            </a:r>
          </a:p>
          <a:p>
            <a:r>
              <a:rPr dirty="0"/>
              <a:t>4. Train with your dataset</a:t>
            </a:r>
          </a:p>
        </p:txBody>
      </p:sp>
      <p:pic>
        <p:nvPicPr>
          <p:cNvPr id="7" name="Picture 2" descr="Transfer Learning Made Easy » Artificial Intelligence - MATLAB &amp; Simuli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91" y="2804498"/>
            <a:ext cx="8515350" cy="31118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052" y="215759"/>
            <a:ext cx="4599328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dirty="0"/>
              <a:t>Reusing</a:t>
            </a:r>
            <a:r>
              <a:rPr sz="3000" spc="-4" dirty="0"/>
              <a:t> </a:t>
            </a:r>
            <a:r>
              <a:rPr sz="3000" dirty="0"/>
              <a:t>Pretrained</a:t>
            </a:r>
            <a:r>
              <a:rPr sz="3000" spc="8" dirty="0"/>
              <a:t> </a:t>
            </a:r>
            <a:r>
              <a:rPr sz="3000" spc="-8" dirty="0"/>
              <a:t>Layers</a:t>
            </a:r>
            <a:endParaRPr sz="30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71488" y="1139249"/>
            <a:ext cx="8026126" cy="51063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0519" marR="3810" indent="-340994" algn="just">
              <a:lnSpc>
                <a:spcPct val="100000"/>
              </a:lnSpc>
              <a:spcBef>
                <a:spcPts val="75"/>
              </a:spcBef>
              <a:tabLst>
                <a:tab pos="352425" algn="l"/>
              </a:tabLst>
            </a:pPr>
            <a:r>
              <a:rPr sz="2400" spc="34" dirty="0"/>
              <a:t>It</a:t>
            </a:r>
            <a:r>
              <a:rPr sz="2400" spc="158" dirty="0"/>
              <a:t> </a:t>
            </a:r>
            <a:r>
              <a:rPr sz="2400" dirty="0"/>
              <a:t>is</a:t>
            </a:r>
            <a:r>
              <a:rPr sz="2400" spc="161" dirty="0"/>
              <a:t> </a:t>
            </a:r>
            <a:r>
              <a:rPr sz="2400" spc="56" dirty="0"/>
              <a:t>generally</a:t>
            </a:r>
            <a:r>
              <a:rPr sz="2400" spc="161" dirty="0"/>
              <a:t> </a:t>
            </a:r>
            <a:r>
              <a:rPr sz="2400" spc="41" dirty="0"/>
              <a:t>not</a:t>
            </a:r>
            <a:r>
              <a:rPr sz="2400" spc="161" dirty="0"/>
              <a:t> </a:t>
            </a:r>
            <a:r>
              <a:rPr sz="2400" dirty="0"/>
              <a:t>a</a:t>
            </a:r>
            <a:r>
              <a:rPr sz="2400" spc="161" dirty="0"/>
              <a:t> </a:t>
            </a:r>
            <a:r>
              <a:rPr sz="2400" spc="45" dirty="0"/>
              <a:t>good</a:t>
            </a:r>
            <a:r>
              <a:rPr sz="2400" spc="169" dirty="0"/>
              <a:t> </a:t>
            </a:r>
            <a:r>
              <a:rPr sz="2400" spc="49" dirty="0"/>
              <a:t>idea</a:t>
            </a:r>
            <a:r>
              <a:rPr sz="2400" spc="169" dirty="0"/>
              <a:t> </a:t>
            </a:r>
            <a:r>
              <a:rPr sz="2400" dirty="0"/>
              <a:t>to</a:t>
            </a:r>
            <a:r>
              <a:rPr sz="2400" spc="169" dirty="0"/>
              <a:t> </a:t>
            </a:r>
            <a:r>
              <a:rPr sz="2400" spc="56" dirty="0"/>
              <a:t>train</a:t>
            </a:r>
            <a:r>
              <a:rPr sz="2400" spc="169" dirty="0"/>
              <a:t> </a:t>
            </a:r>
            <a:r>
              <a:rPr sz="2400" dirty="0"/>
              <a:t>a</a:t>
            </a:r>
            <a:r>
              <a:rPr sz="2400" spc="169" dirty="0"/>
              <a:t> </a:t>
            </a:r>
            <a:r>
              <a:rPr sz="2400" spc="53" dirty="0"/>
              <a:t>very</a:t>
            </a:r>
            <a:r>
              <a:rPr sz="2400" spc="169" dirty="0"/>
              <a:t> </a:t>
            </a:r>
            <a:r>
              <a:rPr sz="2400" spc="53" dirty="0"/>
              <a:t>large</a:t>
            </a:r>
            <a:r>
              <a:rPr sz="2400" spc="169" dirty="0"/>
              <a:t> </a:t>
            </a:r>
            <a:r>
              <a:rPr sz="2400" spc="38" dirty="0"/>
              <a:t>DNN</a:t>
            </a:r>
            <a:r>
              <a:rPr sz="2400" spc="169" dirty="0"/>
              <a:t> </a:t>
            </a:r>
            <a:r>
              <a:rPr sz="2400" spc="49" dirty="0"/>
              <a:t>from</a:t>
            </a:r>
            <a:r>
              <a:rPr sz="2400" spc="169" dirty="0"/>
              <a:t> </a:t>
            </a:r>
            <a:r>
              <a:rPr sz="2400" spc="56" dirty="0"/>
              <a:t>scratch: 	</a:t>
            </a:r>
            <a:r>
              <a:rPr sz="2400" spc="64" dirty="0"/>
              <a:t>instead,</a:t>
            </a:r>
            <a:r>
              <a:rPr sz="2400" spc="184" dirty="0"/>
              <a:t> </a:t>
            </a:r>
            <a:r>
              <a:rPr sz="2400" spc="45" dirty="0"/>
              <a:t>you</a:t>
            </a:r>
            <a:r>
              <a:rPr sz="2400" spc="188" dirty="0"/>
              <a:t> </a:t>
            </a:r>
            <a:r>
              <a:rPr sz="2400" spc="60" dirty="0"/>
              <a:t>should</a:t>
            </a:r>
            <a:r>
              <a:rPr sz="2400" spc="184" dirty="0"/>
              <a:t> </a:t>
            </a:r>
            <a:r>
              <a:rPr sz="2400" spc="60" dirty="0"/>
              <a:t>always</a:t>
            </a:r>
            <a:r>
              <a:rPr sz="2400" spc="188" dirty="0"/>
              <a:t> </a:t>
            </a:r>
            <a:r>
              <a:rPr sz="2400" spc="49" dirty="0"/>
              <a:t>try</a:t>
            </a:r>
            <a:r>
              <a:rPr sz="2400" spc="184" dirty="0"/>
              <a:t> </a:t>
            </a:r>
            <a:r>
              <a:rPr sz="2400" dirty="0"/>
              <a:t>to</a:t>
            </a:r>
            <a:r>
              <a:rPr sz="2400" spc="188" dirty="0"/>
              <a:t> </a:t>
            </a:r>
            <a:r>
              <a:rPr sz="2400" spc="53" dirty="0"/>
              <a:t>find</a:t>
            </a:r>
            <a:r>
              <a:rPr sz="2400" spc="191" dirty="0"/>
              <a:t> </a:t>
            </a:r>
            <a:r>
              <a:rPr sz="2400" dirty="0"/>
              <a:t>an</a:t>
            </a:r>
            <a:r>
              <a:rPr sz="2400" spc="195" dirty="0"/>
              <a:t> </a:t>
            </a:r>
            <a:r>
              <a:rPr sz="2400" spc="68" dirty="0"/>
              <a:t>existing</a:t>
            </a:r>
            <a:r>
              <a:rPr sz="2400" spc="195" dirty="0"/>
              <a:t> </a:t>
            </a:r>
            <a:r>
              <a:rPr sz="2400" spc="60" dirty="0"/>
              <a:t>neural</a:t>
            </a:r>
            <a:r>
              <a:rPr sz="2400" spc="195" dirty="0"/>
              <a:t> </a:t>
            </a:r>
            <a:r>
              <a:rPr sz="2400" spc="64" dirty="0"/>
              <a:t>network</a:t>
            </a:r>
            <a:r>
              <a:rPr sz="2400" spc="195" dirty="0"/>
              <a:t> </a:t>
            </a:r>
            <a:r>
              <a:rPr sz="2400" spc="41" dirty="0"/>
              <a:t>that 	</a:t>
            </a:r>
            <a:r>
              <a:rPr sz="2400" dirty="0"/>
              <a:t>accomplishes</a:t>
            </a:r>
            <a:r>
              <a:rPr sz="2400" spc="113" dirty="0"/>
              <a:t> </a:t>
            </a:r>
            <a:r>
              <a:rPr sz="2400" dirty="0"/>
              <a:t>a</a:t>
            </a:r>
            <a:r>
              <a:rPr sz="2400" spc="116" dirty="0"/>
              <a:t> </a:t>
            </a:r>
            <a:r>
              <a:rPr sz="2400" dirty="0"/>
              <a:t>similar</a:t>
            </a:r>
            <a:r>
              <a:rPr sz="2400" spc="124" dirty="0"/>
              <a:t> </a:t>
            </a:r>
            <a:r>
              <a:rPr sz="2400" dirty="0"/>
              <a:t>task</a:t>
            </a:r>
            <a:r>
              <a:rPr sz="2400" spc="124" dirty="0"/>
              <a:t> </a:t>
            </a:r>
            <a:r>
              <a:rPr sz="2400" dirty="0"/>
              <a:t>to</a:t>
            </a:r>
            <a:r>
              <a:rPr sz="2400" spc="120" dirty="0"/>
              <a:t> </a:t>
            </a:r>
            <a:r>
              <a:rPr sz="2400" dirty="0"/>
              <a:t>the</a:t>
            </a:r>
            <a:r>
              <a:rPr sz="2400" spc="124" dirty="0"/>
              <a:t> </a:t>
            </a:r>
            <a:r>
              <a:rPr sz="2400" dirty="0"/>
              <a:t>one</a:t>
            </a:r>
            <a:r>
              <a:rPr sz="2400" spc="124" dirty="0"/>
              <a:t> </a:t>
            </a:r>
            <a:r>
              <a:rPr sz="2400" dirty="0"/>
              <a:t>you</a:t>
            </a:r>
            <a:r>
              <a:rPr sz="2400" spc="124" dirty="0"/>
              <a:t> </a:t>
            </a:r>
            <a:r>
              <a:rPr sz="2400" dirty="0"/>
              <a:t>are</a:t>
            </a:r>
            <a:r>
              <a:rPr sz="2400" spc="124" dirty="0"/>
              <a:t> </a:t>
            </a:r>
            <a:r>
              <a:rPr sz="2400" dirty="0"/>
              <a:t>trying</a:t>
            </a:r>
            <a:r>
              <a:rPr sz="2400" spc="124" dirty="0"/>
              <a:t> </a:t>
            </a:r>
            <a:r>
              <a:rPr sz="2400" dirty="0"/>
              <a:t>to</a:t>
            </a:r>
            <a:r>
              <a:rPr sz="2400" spc="124" dirty="0"/>
              <a:t> </a:t>
            </a:r>
            <a:r>
              <a:rPr sz="2400" dirty="0"/>
              <a:t>tackle</a:t>
            </a:r>
            <a:r>
              <a:rPr sz="2400" spc="124" dirty="0"/>
              <a:t> </a:t>
            </a:r>
            <a:r>
              <a:rPr sz="2400" dirty="0"/>
              <a:t>then</a:t>
            </a:r>
            <a:r>
              <a:rPr sz="2400" spc="124" dirty="0"/>
              <a:t> </a:t>
            </a:r>
            <a:r>
              <a:rPr sz="2400" spc="-8" dirty="0"/>
              <a:t>reuse 	</a:t>
            </a:r>
            <a:r>
              <a:rPr sz="2400" dirty="0"/>
              <a:t>the</a:t>
            </a:r>
            <a:r>
              <a:rPr sz="2400" spc="-30" dirty="0"/>
              <a:t> </a:t>
            </a:r>
            <a:r>
              <a:rPr sz="2400" dirty="0"/>
              <a:t>lower</a:t>
            </a:r>
            <a:r>
              <a:rPr sz="2400" spc="-30" dirty="0"/>
              <a:t> </a:t>
            </a:r>
            <a:r>
              <a:rPr sz="2400" dirty="0"/>
              <a:t>layers</a:t>
            </a:r>
            <a:r>
              <a:rPr sz="2400" spc="-26" dirty="0"/>
              <a:t> </a:t>
            </a:r>
            <a:r>
              <a:rPr sz="2400" dirty="0"/>
              <a:t>of</a:t>
            </a:r>
            <a:r>
              <a:rPr sz="2400" spc="-30" dirty="0"/>
              <a:t> </a:t>
            </a:r>
            <a:r>
              <a:rPr sz="2400" dirty="0"/>
              <a:t>this</a:t>
            </a:r>
            <a:r>
              <a:rPr sz="2400" spc="-30" dirty="0"/>
              <a:t> </a:t>
            </a:r>
            <a:r>
              <a:rPr sz="2400" spc="-8" dirty="0"/>
              <a:t>network.</a:t>
            </a:r>
          </a:p>
          <a:p>
            <a:pPr marL="351949" indent="-342424">
              <a:lnSpc>
                <a:spcPct val="100000"/>
              </a:lnSpc>
              <a:buClr>
                <a:srgbClr val="1F1F1F"/>
              </a:buClr>
              <a:tabLst>
                <a:tab pos="351949" algn="l"/>
              </a:tabLst>
            </a:pPr>
            <a:r>
              <a:rPr sz="2400" dirty="0"/>
              <a:t>This</a:t>
            </a:r>
            <a:r>
              <a:rPr sz="2400" spc="-45" dirty="0"/>
              <a:t> </a:t>
            </a:r>
            <a:r>
              <a:rPr sz="2400" dirty="0"/>
              <a:t>technique</a:t>
            </a:r>
            <a:r>
              <a:rPr sz="2400" spc="-41" dirty="0"/>
              <a:t> </a:t>
            </a:r>
            <a:r>
              <a:rPr sz="2400" dirty="0"/>
              <a:t>is</a:t>
            </a:r>
            <a:r>
              <a:rPr sz="2400" spc="-41" dirty="0"/>
              <a:t> </a:t>
            </a:r>
            <a:r>
              <a:rPr sz="2400" dirty="0"/>
              <a:t>called</a:t>
            </a:r>
            <a:r>
              <a:rPr sz="2400" spc="-41" dirty="0"/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transfer</a:t>
            </a:r>
            <a:r>
              <a:rPr sz="2400" b="1" spc="-4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-8" dirty="0">
                <a:solidFill>
                  <a:srgbClr val="FF3300"/>
                </a:solidFill>
                <a:latin typeface="Arial"/>
                <a:cs typeface="Arial"/>
              </a:rPr>
              <a:t>learning</a:t>
            </a:r>
            <a:r>
              <a:rPr sz="2400" spc="-8" dirty="0"/>
              <a:t>.</a:t>
            </a:r>
          </a:p>
          <a:p>
            <a:pPr marL="351949" indent="-342424">
              <a:lnSpc>
                <a:spcPct val="100000"/>
              </a:lnSpc>
              <a:buClr>
                <a:srgbClr val="1F1F1F"/>
              </a:buClr>
              <a:tabLst>
                <a:tab pos="351949" algn="l"/>
              </a:tabLst>
            </a:pPr>
            <a:r>
              <a:rPr sz="2400" dirty="0"/>
              <a:t>It will</a:t>
            </a:r>
            <a:r>
              <a:rPr sz="2400" spc="4" dirty="0"/>
              <a:t> </a:t>
            </a:r>
            <a:r>
              <a:rPr sz="2400" dirty="0"/>
              <a:t>not only</a:t>
            </a:r>
            <a:r>
              <a:rPr sz="2400" spc="8" dirty="0"/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speed</a:t>
            </a:r>
            <a:r>
              <a:rPr sz="2400" b="1" spc="8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up</a:t>
            </a:r>
            <a:r>
              <a:rPr sz="2400" b="1" spc="1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training</a:t>
            </a:r>
            <a:r>
              <a:rPr sz="2400" b="1" spc="8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dirty="0"/>
              <a:t>considerably</a:t>
            </a:r>
            <a:r>
              <a:rPr sz="2400" spc="8" dirty="0"/>
              <a:t> </a:t>
            </a:r>
            <a:r>
              <a:rPr sz="2400" dirty="0"/>
              <a:t>but</a:t>
            </a:r>
            <a:r>
              <a:rPr sz="2400" spc="8" dirty="0"/>
              <a:t> </a:t>
            </a:r>
            <a:r>
              <a:rPr sz="2400" dirty="0"/>
              <a:t>also</a:t>
            </a:r>
            <a:r>
              <a:rPr sz="2400" spc="8" dirty="0"/>
              <a:t> </a:t>
            </a:r>
            <a:r>
              <a:rPr sz="2400" dirty="0"/>
              <a:t>require</a:t>
            </a:r>
            <a:r>
              <a:rPr sz="2400" spc="8" dirty="0"/>
              <a:t> </a:t>
            </a:r>
            <a:r>
              <a:rPr sz="2400" spc="-8" dirty="0"/>
              <a:t>significantly</a:t>
            </a:r>
          </a:p>
          <a:p>
            <a:pPr marL="352425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less</a:t>
            </a:r>
            <a:r>
              <a:rPr sz="2400" b="1" spc="-4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training</a:t>
            </a:r>
            <a:r>
              <a:rPr sz="2400" b="1" spc="-4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3300"/>
                </a:solidFill>
                <a:latin typeface="Arial"/>
                <a:cs typeface="Arial"/>
              </a:rPr>
              <a:t>data</a:t>
            </a:r>
            <a:endParaRPr sz="2400" spc="-15" dirty="0"/>
          </a:p>
          <a:p>
            <a:pPr marL="350519" marR="3810" indent="-340994" algn="just">
              <a:lnSpc>
                <a:spcPct val="100000"/>
              </a:lnSpc>
              <a:buClr>
                <a:srgbClr val="1F1F1F"/>
              </a:buClr>
              <a:tabLst>
                <a:tab pos="352425" algn="l"/>
              </a:tabLst>
            </a:pPr>
            <a:r>
              <a:rPr sz="2400" spc="60" dirty="0"/>
              <a:t>The</a:t>
            </a:r>
            <a:r>
              <a:rPr sz="2400" spc="210" dirty="0"/>
              <a:t> </a:t>
            </a:r>
            <a:r>
              <a:rPr sz="2400" spc="79" dirty="0"/>
              <a:t>output</a:t>
            </a:r>
            <a:r>
              <a:rPr sz="2400" spc="214" dirty="0"/>
              <a:t> </a:t>
            </a:r>
            <a:r>
              <a:rPr sz="2400" spc="75" dirty="0"/>
              <a:t>layer</a:t>
            </a:r>
            <a:r>
              <a:rPr sz="2400" spc="214" dirty="0"/>
              <a:t> </a:t>
            </a:r>
            <a:r>
              <a:rPr sz="2400" spc="45" dirty="0"/>
              <a:t>of</a:t>
            </a:r>
            <a:r>
              <a:rPr sz="2400" spc="214" dirty="0"/>
              <a:t> </a:t>
            </a:r>
            <a:r>
              <a:rPr sz="2400" spc="60" dirty="0"/>
              <a:t>the</a:t>
            </a:r>
            <a:r>
              <a:rPr sz="2400" spc="214" dirty="0"/>
              <a:t> </a:t>
            </a:r>
            <a:r>
              <a:rPr sz="2400" spc="83" dirty="0"/>
              <a:t>original</a:t>
            </a:r>
            <a:r>
              <a:rPr sz="2400" spc="217" dirty="0"/>
              <a:t> </a:t>
            </a:r>
            <a:r>
              <a:rPr sz="2400" spc="75" dirty="0"/>
              <a:t>model</a:t>
            </a:r>
            <a:r>
              <a:rPr sz="2400" spc="225" dirty="0"/>
              <a:t> </a:t>
            </a:r>
            <a:r>
              <a:rPr sz="2400" b="1" spc="86" dirty="0">
                <a:solidFill>
                  <a:srgbClr val="FF0000"/>
                </a:solidFill>
                <a:latin typeface="Arial"/>
                <a:cs typeface="Arial"/>
              </a:rPr>
              <a:t>should</a:t>
            </a:r>
            <a:r>
              <a:rPr sz="2400" b="1" spc="22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86" dirty="0">
                <a:solidFill>
                  <a:srgbClr val="FF0000"/>
                </a:solidFill>
                <a:latin typeface="Arial"/>
                <a:cs typeface="Arial"/>
              </a:rPr>
              <a:t>usually</a:t>
            </a:r>
            <a:r>
              <a:rPr sz="2400" b="1" spc="22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sz="2400" b="1" spc="22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79" dirty="0">
                <a:solidFill>
                  <a:srgbClr val="FF0000"/>
                </a:solidFill>
                <a:latin typeface="Arial"/>
                <a:cs typeface="Arial"/>
              </a:rPr>
              <a:t>replaced 	</a:t>
            </a:r>
            <a:r>
              <a:rPr sz="2400" dirty="0"/>
              <a:t>because</a:t>
            </a:r>
            <a:r>
              <a:rPr sz="2400" spc="161" dirty="0"/>
              <a:t> </a:t>
            </a:r>
            <a:r>
              <a:rPr sz="2400" dirty="0"/>
              <a:t>it</a:t>
            </a:r>
            <a:r>
              <a:rPr sz="2400" spc="165" dirty="0"/>
              <a:t> </a:t>
            </a:r>
            <a:r>
              <a:rPr sz="2400" dirty="0"/>
              <a:t>is</a:t>
            </a:r>
            <a:r>
              <a:rPr sz="2400" spc="161" dirty="0"/>
              <a:t> </a:t>
            </a:r>
            <a:r>
              <a:rPr sz="2400" dirty="0"/>
              <a:t>most</a:t>
            </a:r>
            <a:r>
              <a:rPr sz="2400" spc="165" dirty="0"/>
              <a:t> </a:t>
            </a:r>
            <a:r>
              <a:rPr sz="2400" dirty="0"/>
              <a:t>likely</a:t>
            </a:r>
            <a:r>
              <a:rPr sz="2400" spc="165" dirty="0"/>
              <a:t> </a:t>
            </a:r>
            <a:r>
              <a:rPr sz="2400" dirty="0"/>
              <a:t>not</a:t>
            </a:r>
            <a:r>
              <a:rPr sz="2400" spc="161" dirty="0"/>
              <a:t> </a:t>
            </a:r>
            <a:r>
              <a:rPr sz="2400" dirty="0"/>
              <a:t>useful</a:t>
            </a:r>
            <a:r>
              <a:rPr sz="2400" spc="169" dirty="0"/>
              <a:t> </a:t>
            </a:r>
            <a:r>
              <a:rPr sz="2400" dirty="0"/>
              <a:t>at</a:t>
            </a:r>
            <a:r>
              <a:rPr sz="2400" spc="165" dirty="0"/>
              <a:t> </a:t>
            </a:r>
            <a:r>
              <a:rPr sz="2400" dirty="0"/>
              <a:t>all</a:t>
            </a:r>
            <a:r>
              <a:rPr sz="2400" spc="165" dirty="0"/>
              <a:t> </a:t>
            </a:r>
            <a:r>
              <a:rPr sz="2400" dirty="0"/>
              <a:t>for</a:t>
            </a:r>
            <a:r>
              <a:rPr sz="2400" spc="165" dirty="0"/>
              <a:t> </a:t>
            </a:r>
            <a:r>
              <a:rPr sz="2400" dirty="0"/>
              <a:t>the</a:t>
            </a:r>
            <a:r>
              <a:rPr sz="2400" spc="165" dirty="0"/>
              <a:t> </a:t>
            </a:r>
            <a:r>
              <a:rPr sz="2400" dirty="0"/>
              <a:t>new</a:t>
            </a:r>
            <a:r>
              <a:rPr sz="2400" spc="165" dirty="0"/>
              <a:t> </a:t>
            </a:r>
            <a:r>
              <a:rPr sz="2400" dirty="0"/>
              <a:t>task,</a:t>
            </a:r>
            <a:r>
              <a:rPr sz="2400" spc="165" dirty="0"/>
              <a:t> </a:t>
            </a:r>
            <a:r>
              <a:rPr sz="2400" dirty="0"/>
              <a:t>and</a:t>
            </a:r>
            <a:r>
              <a:rPr sz="2400" spc="165" dirty="0"/>
              <a:t> </a:t>
            </a:r>
            <a:r>
              <a:rPr sz="2400" dirty="0"/>
              <a:t>it</a:t>
            </a:r>
            <a:r>
              <a:rPr sz="2400" spc="172" dirty="0"/>
              <a:t> </a:t>
            </a:r>
            <a:r>
              <a:rPr sz="2400" dirty="0"/>
              <a:t>may</a:t>
            </a:r>
            <a:r>
              <a:rPr sz="2400" spc="172" dirty="0"/>
              <a:t> </a:t>
            </a:r>
            <a:r>
              <a:rPr sz="2400" spc="-19" dirty="0"/>
              <a:t>not 	</a:t>
            </a:r>
            <a:r>
              <a:rPr sz="2400" dirty="0"/>
              <a:t>even</a:t>
            </a:r>
            <a:r>
              <a:rPr sz="2400" spc="-38" dirty="0"/>
              <a:t> </a:t>
            </a:r>
            <a:r>
              <a:rPr sz="2400" dirty="0"/>
              <a:t>have</a:t>
            </a:r>
            <a:r>
              <a:rPr sz="2400" spc="-34" dirty="0"/>
              <a:t> </a:t>
            </a:r>
            <a:r>
              <a:rPr sz="2400" dirty="0"/>
              <a:t>the</a:t>
            </a:r>
            <a:r>
              <a:rPr sz="2400" spc="-34" dirty="0"/>
              <a:t> </a:t>
            </a:r>
            <a:r>
              <a:rPr sz="2400" dirty="0"/>
              <a:t>right</a:t>
            </a:r>
            <a:r>
              <a:rPr sz="2400" spc="-34" dirty="0"/>
              <a:t> </a:t>
            </a:r>
            <a:r>
              <a:rPr sz="2400" dirty="0"/>
              <a:t>number</a:t>
            </a:r>
            <a:r>
              <a:rPr sz="2400" spc="-38" dirty="0"/>
              <a:t> </a:t>
            </a:r>
            <a:r>
              <a:rPr sz="2400" dirty="0"/>
              <a:t>of</a:t>
            </a:r>
            <a:r>
              <a:rPr sz="2400" spc="-34" dirty="0"/>
              <a:t> </a:t>
            </a:r>
            <a:r>
              <a:rPr sz="2400" dirty="0"/>
              <a:t>outputs</a:t>
            </a:r>
            <a:r>
              <a:rPr sz="2400" spc="-34" dirty="0"/>
              <a:t> </a:t>
            </a:r>
            <a:r>
              <a:rPr sz="2400" dirty="0"/>
              <a:t>for</a:t>
            </a:r>
            <a:r>
              <a:rPr sz="2400" spc="-34" dirty="0"/>
              <a:t> </a:t>
            </a:r>
            <a:r>
              <a:rPr sz="2400" dirty="0"/>
              <a:t>the</a:t>
            </a:r>
            <a:r>
              <a:rPr sz="2400" spc="-38" dirty="0"/>
              <a:t> </a:t>
            </a:r>
            <a:r>
              <a:rPr sz="2400" dirty="0"/>
              <a:t>new</a:t>
            </a:r>
            <a:r>
              <a:rPr sz="2400" spc="-30" dirty="0"/>
              <a:t> </a:t>
            </a:r>
            <a:r>
              <a:rPr sz="2400" spc="-8" dirty="0"/>
              <a:t>task.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1069"/>
              </a:lnSpc>
            </a:pPr>
            <a:fld id="{81D60167-4931-47E6-BA6A-407CBD079E47}" type="slidenum">
              <a:rPr lang="en-US" spc="-25" smtClean="0"/>
              <a:pPr marL="9525">
                <a:lnSpc>
                  <a:spcPts val="1069"/>
                </a:lnSpc>
              </a:pPr>
              <a:t>5</a:t>
            </a:fld>
            <a:endParaRPr spc="-19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3115" y="263056"/>
            <a:ext cx="4599328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dirty="0"/>
              <a:t>CNN</a:t>
            </a:r>
            <a:r>
              <a:rPr sz="3000" spc="-60" dirty="0"/>
              <a:t> </a:t>
            </a:r>
            <a:r>
              <a:rPr sz="3000" spc="-8" dirty="0"/>
              <a:t>Variations</a:t>
            </a:r>
            <a:endParaRPr sz="30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lang="en-US" spc="-25" smtClean="0"/>
              <a:pPr marL="12700">
                <a:lnSpc>
                  <a:spcPts val="1425"/>
                </a:lnSpc>
              </a:pPr>
              <a:t>6</a:t>
            </a:fld>
            <a:endParaRPr spc="-19" dirty="0"/>
          </a:p>
        </p:txBody>
      </p:sp>
      <p:sp>
        <p:nvSpPr>
          <p:cNvPr id="2" name="object 2"/>
          <p:cNvSpPr txBox="1"/>
          <p:nvPr/>
        </p:nvSpPr>
        <p:spPr>
          <a:xfrm>
            <a:off x="456248" y="5197793"/>
            <a:ext cx="233172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" dirty="0">
                <a:solidFill>
                  <a:srgbClr val="1F1F1F"/>
                </a:solidFill>
                <a:latin typeface="Arial"/>
                <a:cs typeface="Arial"/>
              </a:rPr>
              <a:t>10.</a:t>
            </a:r>
            <a:r>
              <a:rPr spc="-30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ResNeXt-</a:t>
            </a:r>
            <a:r>
              <a:rPr dirty="0">
                <a:latin typeface="Arial"/>
                <a:cs typeface="Arial"/>
              </a:rPr>
              <a:t>50</a:t>
            </a:r>
            <a:r>
              <a:rPr spc="-23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(2017)</a:t>
            </a:r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247" y="1803082"/>
            <a:ext cx="8000048" cy="34361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just">
              <a:spcBef>
                <a:spcPts val="75"/>
              </a:spcBef>
            </a:pPr>
            <a:r>
              <a:rPr spc="49" dirty="0">
                <a:latin typeface="Arial"/>
                <a:cs typeface="Arial"/>
              </a:rPr>
              <a:t>Over</a:t>
            </a:r>
            <a:r>
              <a:rPr spc="161" dirty="0">
                <a:latin typeface="Arial"/>
                <a:cs typeface="Arial"/>
              </a:rPr>
              <a:t> </a:t>
            </a:r>
            <a:r>
              <a:rPr spc="41" dirty="0">
                <a:latin typeface="Arial"/>
                <a:cs typeface="Arial"/>
              </a:rPr>
              <a:t>the</a:t>
            </a:r>
            <a:r>
              <a:rPr spc="161" dirty="0">
                <a:latin typeface="Arial"/>
                <a:cs typeface="Arial"/>
              </a:rPr>
              <a:t> </a:t>
            </a:r>
            <a:r>
              <a:rPr spc="60" dirty="0">
                <a:latin typeface="Arial"/>
                <a:cs typeface="Arial"/>
              </a:rPr>
              <a:t>years,</a:t>
            </a:r>
            <a:r>
              <a:rPr spc="169" dirty="0">
                <a:latin typeface="Arial"/>
                <a:cs typeface="Arial"/>
              </a:rPr>
              <a:t> </a:t>
            </a:r>
            <a:r>
              <a:rPr spc="60" dirty="0">
                <a:latin typeface="Arial"/>
                <a:cs typeface="Arial"/>
              </a:rPr>
              <a:t>variants</a:t>
            </a:r>
            <a:r>
              <a:rPr spc="16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169" dirty="0">
                <a:latin typeface="Arial"/>
                <a:cs typeface="Arial"/>
              </a:rPr>
              <a:t> </a:t>
            </a:r>
            <a:r>
              <a:rPr spc="41" dirty="0">
                <a:latin typeface="Arial"/>
                <a:cs typeface="Arial"/>
              </a:rPr>
              <a:t>the</a:t>
            </a:r>
            <a:r>
              <a:rPr spc="169" dirty="0">
                <a:latin typeface="Arial"/>
                <a:cs typeface="Arial"/>
              </a:rPr>
              <a:t> </a:t>
            </a:r>
            <a:r>
              <a:rPr b="1" spc="38" dirty="0">
                <a:solidFill>
                  <a:srgbClr val="FF3300"/>
                </a:solidFill>
                <a:latin typeface="Arial"/>
                <a:cs typeface="Arial"/>
              </a:rPr>
              <a:t>CNN</a:t>
            </a:r>
            <a:r>
              <a:rPr b="1" spc="172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b="1" spc="64" dirty="0">
                <a:solidFill>
                  <a:srgbClr val="FF3300"/>
                </a:solidFill>
                <a:latin typeface="Arial"/>
                <a:cs typeface="Arial"/>
              </a:rPr>
              <a:t>architecture</a:t>
            </a:r>
            <a:r>
              <a:rPr b="1" spc="16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pc="49" dirty="0">
                <a:latin typeface="Arial"/>
                <a:cs typeface="Arial"/>
              </a:rPr>
              <a:t>have</a:t>
            </a:r>
            <a:r>
              <a:rPr spc="172" dirty="0">
                <a:latin typeface="Arial"/>
                <a:cs typeface="Arial"/>
              </a:rPr>
              <a:t> </a:t>
            </a:r>
            <a:r>
              <a:rPr spc="49" dirty="0">
                <a:latin typeface="Arial"/>
                <a:cs typeface="Arial"/>
              </a:rPr>
              <a:t>been</a:t>
            </a:r>
            <a:r>
              <a:rPr spc="169" dirty="0">
                <a:latin typeface="Arial"/>
                <a:cs typeface="Arial"/>
              </a:rPr>
              <a:t> </a:t>
            </a:r>
            <a:r>
              <a:rPr spc="53" dirty="0">
                <a:latin typeface="Arial"/>
                <a:cs typeface="Arial"/>
              </a:rPr>
              <a:t>developed, </a:t>
            </a:r>
            <a:r>
              <a:rPr dirty="0">
                <a:latin typeface="Arial"/>
                <a:cs typeface="Arial"/>
              </a:rPr>
              <a:t>leading</a:t>
            </a:r>
            <a:r>
              <a:rPr spc="12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13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amazing</a:t>
            </a:r>
            <a:r>
              <a:rPr spc="13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advances</a:t>
            </a:r>
            <a:r>
              <a:rPr spc="1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1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1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field.</a:t>
            </a:r>
            <a:r>
              <a:rPr spc="1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good</a:t>
            </a:r>
            <a:r>
              <a:rPr spc="1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measure</a:t>
            </a:r>
            <a:r>
              <a:rPr spc="1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1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this</a:t>
            </a:r>
            <a:r>
              <a:rPr spc="13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progress</a:t>
            </a:r>
            <a:r>
              <a:rPr spc="135" dirty="0">
                <a:latin typeface="Arial"/>
                <a:cs typeface="Arial"/>
              </a:rPr>
              <a:t> </a:t>
            </a:r>
            <a:r>
              <a:rPr spc="-19" dirty="0">
                <a:latin typeface="Arial"/>
                <a:cs typeface="Arial"/>
              </a:rPr>
              <a:t>is </a:t>
            </a:r>
            <a:r>
              <a:rPr dirty="0">
                <a:latin typeface="Arial"/>
                <a:cs typeface="Arial"/>
              </a:rPr>
              <a:t>the</a:t>
            </a:r>
            <a:r>
              <a:rPr spc="-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error</a:t>
            </a:r>
            <a:r>
              <a:rPr spc="-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rate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competitions</a:t>
            </a:r>
            <a:r>
              <a:rPr spc="-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such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as</a:t>
            </a:r>
            <a:r>
              <a:rPr spc="-4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3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ILSVRC</a:t>
            </a:r>
            <a:r>
              <a:rPr spc="-38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ImageNet</a:t>
            </a:r>
            <a:r>
              <a:rPr b="1" spc="-4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8" dirty="0">
                <a:solidFill>
                  <a:srgbClr val="FF0000"/>
                </a:solidFill>
                <a:latin typeface="Arial"/>
                <a:cs typeface="Arial"/>
              </a:rPr>
              <a:t>challenge</a:t>
            </a:r>
            <a:r>
              <a:rPr spc="-8" dirty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  <a:p>
            <a:pPr marL="351949" indent="-342424">
              <a:spcBef>
                <a:spcPts val="810"/>
              </a:spcBef>
              <a:buClr>
                <a:srgbClr val="1F1F1F"/>
              </a:buClr>
              <a:buAutoNum type="arabicPeriod"/>
              <a:tabLst>
                <a:tab pos="351949" algn="l"/>
              </a:tabLst>
            </a:pPr>
            <a:r>
              <a:rPr spc="-15" dirty="0">
                <a:latin typeface="Arial"/>
                <a:cs typeface="Arial"/>
              </a:rPr>
              <a:t>LeNet-</a:t>
            </a:r>
            <a:r>
              <a:rPr dirty="0">
                <a:latin typeface="Arial"/>
                <a:cs typeface="Arial"/>
              </a:rPr>
              <a:t>5</a:t>
            </a:r>
            <a:r>
              <a:rPr spc="23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(1998)</a:t>
            </a:r>
            <a:endParaRPr dirty="0">
              <a:latin typeface="Arial"/>
              <a:cs typeface="Arial"/>
            </a:endParaRPr>
          </a:p>
          <a:p>
            <a:pPr marL="351949" indent="-342424">
              <a:buClr>
                <a:srgbClr val="1F1F1F"/>
              </a:buClr>
              <a:buAutoNum type="arabicPeriod"/>
              <a:tabLst>
                <a:tab pos="351949" algn="l"/>
              </a:tabLst>
            </a:pPr>
            <a:r>
              <a:rPr dirty="0">
                <a:latin typeface="Arial"/>
                <a:cs typeface="Arial"/>
              </a:rPr>
              <a:t>AlexNet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(2012)</a:t>
            </a:r>
            <a:endParaRPr dirty="0">
              <a:latin typeface="Arial"/>
              <a:cs typeface="Arial"/>
            </a:endParaRPr>
          </a:p>
          <a:p>
            <a:pPr marL="351949" indent="-342424">
              <a:buClr>
                <a:srgbClr val="1F1F1F"/>
              </a:buClr>
              <a:buAutoNum type="arabicPeriod"/>
              <a:tabLst>
                <a:tab pos="351949" algn="l"/>
              </a:tabLst>
            </a:pPr>
            <a:r>
              <a:rPr spc="-8" dirty="0">
                <a:latin typeface="Arial"/>
                <a:cs typeface="Arial"/>
              </a:rPr>
              <a:t>VGG-</a:t>
            </a:r>
            <a:r>
              <a:rPr dirty="0">
                <a:latin typeface="Arial"/>
                <a:cs typeface="Arial"/>
              </a:rPr>
              <a:t>16</a:t>
            </a:r>
            <a:r>
              <a:rPr spc="-11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(2014)</a:t>
            </a:r>
            <a:endParaRPr dirty="0">
              <a:latin typeface="Arial"/>
              <a:cs typeface="Arial"/>
            </a:endParaRPr>
          </a:p>
          <a:p>
            <a:pPr marL="351949" indent="-342424">
              <a:buClr>
                <a:srgbClr val="1F1F1F"/>
              </a:buClr>
              <a:buAutoNum type="arabicPeriod"/>
              <a:tabLst>
                <a:tab pos="351949" algn="l"/>
              </a:tabLst>
            </a:pPr>
            <a:r>
              <a:rPr spc="-8" dirty="0">
                <a:latin typeface="Arial"/>
                <a:cs typeface="Arial"/>
              </a:rPr>
              <a:t>Inception-</a:t>
            </a:r>
            <a:r>
              <a:rPr spc="-19" dirty="0">
                <a:latin typeface="Arial"/>
                <a:cs typeface="Arial"/>
              </a:rPr>
              <a:t>v1</a:t>
            </a:r>
            <a:endParaRPr dirty="0">
              <a:latin typeface="Arial"/>
              <a:cs typeface="Arial"/>
            </a:endParaRPr>
          </a:p>
          <a:p>
            <a:pPr marL="351949" indent="-342424">
              <a:buClr>
                <a:srgbClr val="1F1F1F"/>
              </a:buClr>
              <a:buAutoNum type="arabicPeriod"/>
              <a:tabLst>
                <a:tab pos="351949" algn="l"/>
              </a:tabLst>
            </a:pPr>
            <a:r>
              <a:rPr spc="-8" dirty="0">
                <a:latin typeface="Arial"/>
                <a:cs typeface="Arial"/>
              </a:rPr>
              <a:t>Inception-</a:t>
            </a:r>
            <a:r>
              <a:rPr spc="-19" dirty="0">
                <a:latin typeface="Arial"/>
                <a:cs typeface="Arial"/>
              </a:rPr>
              <a:t>v3</a:t>
            </a:r>
            <a:endParaRPr dirty="0">
              <a:latin typeface="Arial"/>
              <a:cs typeface="Arial"/>
            </a:endParaRPr>
          </a:p>
          <a:p>
            <a:pPr marL="351949" indent="-342424">
              <a:buClr>
                <a:srgbClr val="1F1F1F"/>
              </a:buClr>
              <a:buAutoNum type="arabicPeriod"/>
              <a:tabLst>
                <a:tab pos="351949" algn="l"/>
              </a:tabLst>
            </a:pPr>
            <a:r>
              <a:rPr spc="-15" dirty="0">
                <a:latin typeface="Arial"/>
                <a:cs typeface="Arial"/>
              </a:rPr>
              <a:t>ResNet-</a:t>
            </a:r>
            <a:r>
              <a:rPr spc="-19" dirty="0">
                <a:latin typeface="Arial"/>
                <a:cs typeface="Arial"/>
              </a:rPr>
              <a:t>50</a:t>
            </a:r>
            <a:endParaRPr dirty="0">
              <a:latin typeface="Arial"/>
              <a:cs typeface="Arial"/>
            </a:endParaRPr>
          </a:p>
          <a:p>
            <a:pPr marL="351949" indent="-342424">
              <a:buClr>
                <a:srgbClr val="1F1F1F"/>
              </a:buClr>
              <a:buAutoNum type="arabicPeriod"/>
              <a:tabLst>
                <a:tab pos="351949" algn="l"/>
              </a:tabLst>
            </a:pPr>
            <a:r>
              <a:rPr dirty="0">
                <a:latin typeface="Arial"/>
                <a:cs typeface="Arial"/>
              </a:rPr>
              <a:t>Xception</a:t>
            </a:r>
            <a:r>
              <a:rPr spc="-56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(2016)</a:t>
            </a:r>
            <a:endParaRPr dirty="0">
              <a:latin typeface="Arial"/>
              <a:cs typeface="Arial"/>
            </a:endParaRPr>
          </a:p>
          <a:p>
            <a:pPr marL="351949" indent="-342424">
              <a:buClr>
                <a:srgbClr val="1F1F1F"/>
              </a:buClr>
              <a:buAutoNum type="arabicPeriod"/>
              <a:tabLst>
                <a:tab pos="351949" algn="l"/>
              </a:tabLst>
            </a:pPr>
            <a:r>
              <a:rPr spc="-8" dirty="0">
                <a:latin typeface="Arial"/>
                <a:cs typeface="Arial"/>
              </a:rPr>
              <a:t>Inception-</a:t>
            </a:r>
            <a:r>
              <a:rPr dirty="0">
                <a:latin typeface="Arial"/>
                <a:cs typeface="Arial"/>
              </a:rPr>
              <a:t>v4</a:t>
            </a:r>
            <a:r>
              <a:rPr spc="-8" dirty="0">
                <a:latin typeface="Arial"/>
                <a:cs typeface="Arial"/>
              </a:rPr>
              <a:t> (2016)</a:t>
            </a:r>
            <a:endParaRPr dirty="0">
              <a:latin typeface="Arial"/>
              <a:cs typeface="Arial"/>
            </a:endParaRPr>
          </a:p>
          <a:p>
            <a:pPr marL="351949" indent="-342424">
              <a:buClr>
                <a:srgbClr val="1F1F1F"/>
              </a:buClr>
              <a:buAutoNum type="arabicPeriod"/>
              <a:tabLst>
                <a:tab pos="351949" algn="l"/>
              </a:tabLst>
            </a:pPr>
            <a:r>
              <a:rPr spc="-8" dirty="0">
                <a:latin typeface="Arial"/>
                <a:cs typeface="Arial"/>
              </a:rPr>
              <a:t>Inception-ResNets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Popular </a:t>
            </a:r>
            <a:r>
              <a:rPr dirty="0" err="1"/>
              <a:t>Pretrained</a:t>
            </a:r>
            <a:r>
              <a:rPr dirty="0"/>
              <a:t> Models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1" y="1215390"/>
            <a:ext cx="8001000" cy="543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348" y="256313"/>
            <a:ext cx="4599328" cy="470802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3000" dirty="0"/>
              <a:t>CNN</a:t>
            </a:r>
            <a:r>
              <a:rPr sz="3000" spc="-38" dirty="0"/>
              <a:t> </a:t>
            </a:r>
            <a:r>
              <a:rPr sz="3000" dirty="0"/>
              <a:t>Variations</a:t>
            </a:r>
            <a:r>
              <a:rPr sz="3000" spc="-34" dirty="0"/>
              <a:t> </a:t>
            </a:r>
            <a:r>
              <a:rPr sz="3000" dirty="0"/>
              <a:t>-</a:t>
            </a:r>
            <a:r>
              <a:rPr sz="3000" spc="-34" dirty="0"/>
              <a:t> </a:t>
            </a:r>
            <a:r>
              <a:rPr sz="3000" spc="-8" dirty="0">
                <a:solidFill>
                  <a:srgbClr val="C00000"/>
                </a:solidFill>
              </a:rPr>
              <a:t>LeNet-</a:t>
            </a:r>
            <a:r>
              <a:rPr sz="3000" spc="-38" dirty="0">
                <a:solidFill>
                  <a:srgbClr val="C00000"/>
                </a:solidFill>
              </a:rPr>
              <a:t>5</a:t>
            </a:r>
            <a:endParaRPr sz="3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lang="en-US" spc="-25" smtClean="0"/>
              <a:pPr marL="12700">
                <a:lnSpc>
                  <a:spcPts val="1425"/>
                </a:lnSpc>
              </a:pPr>
              <a:t>8</a:t>
            </a:fld>
            <a:endParaRPr spc="-19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212" y="3554317"/>
            <a:ext cx="7834150" cy="16792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5771" y="1111360"/>
            <a:ext cx="8042434" cy="16844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224" indent="-256699">
              <a:spcBef>
                <a:spcPts val="75"/>
              </a:spcBef>
              <a:buClr>
                <a:srgbClr val="1F1F1F"/>
              </a:buClr>
              <a:buChar char="•"/>
              <a:tabLst>
                <a:tab pos="266224" algn="l"/>
              </a:tabLst>
            </a:pPr>
            <a:r>
              <a:rPr spc="45" dirty="0">
                <a:latin typeface="Arial"/>
                <a:cs typeface="Arial"/>
              </a:rPr>
              <a:t>It</a:t>
            </a:r>
            <a:r>
              <a:rPr spc="191" dirty="0">
                <a:latin typeface="Arial"/>
                <a:cs typeface="Arial"/>
              </a:rPr>
              <a:t> </a:t>
            </a:r>
            <a:r>
              <a:rPr spc="53" dirty="0">
                <a:latin typeface="Arial"/>
                <a:cs typeface="Arial"/>
              </a:rPr>
              <a:t>was</a:t>
            </a:r>
            <a:r>
              <a:rPr spc="191" dirty="0">
                <a:latin typeface="Arial"/>
                <a:cs typeface="Arial"/>
              </a:rPr>
              <a:t> </a:t>
            </a:r>
            <a:r>
              <a:rPr spc="71" dirty="0">
                <a:latin typeface="Arial"/>
                <a:cs typeface="Arial"/>
              </a:rPr>
              <a:t>created</a:t>
            </a:r>
            <a:r>
              <a:rPr spc="191" dirty="0">
                <a:latin typeface="Arial"/>
                <a:cs typeface="Arial"/>
              </a:rPr>
              <a:t> </a:t>
            </a:r>
            <a:r>
              <a:rPr spc="41" dirty="0">
                <a:latin typeface="Arial"/>
                <a:cs typeface="Arial"/>
              </a:rPr>
              <a:t>by</a:t>
            </a:r>
            <a:r>
              <a:rPr spc="195" dirty="0">
                <a:latin typeface="Arial"/>
                <a:cs typeface="Arial"/>
              </a:rPr>
              <a:t> </a:t>
            </a:r>
            <a:r>
              <a:rPr b="1" spc="38" dirty="0">
                <a:solidFill>
                  <a:srgbClr val="FF3300"/>
                </a:solidFill>
                <a:latin typeface="Arial"/>
                <a:cs typeface="Arial"/>
              </a:rPr>
              <a:t>Yann</a:t>
            </a:r>
            <a:r>
              <a:rPr b="1" spc="19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b="1" spc="68" dirty="0">
                <a:solidFill>
                  <a:srgbClr val="FF3300"/>
                </a:solidFill>
                <a:latin typeface="Arial"/>
                <a:cs typeface="Arial"/>
              </a:rPr>
              <a:t>LeCun</a:t>
            </a:r>
            <a:r>
              <a:rPr b="1" spc="19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b="1" spc="45" dirty="0">
                <a:solidFill>
                  <a:srgbClr val="FF3300"/>
                </a:solidFill>
                <a:latin typeface="Arial"/>
                <a:cs typeface="Arial"/>
              </a:rPr>
              <a:t>in</a:t>
            </a:r>
            <a:r>
              <a:rPr b="1" spc="203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b="1" spc="60" dirty="0">
                <a:solidFill>
                  <a:srgbClr val="FF3300"/>
                </a:solidFill>
                <a:latin typeface="Arial"/>
                <a:cs typeface="Arial"/>
              </a:rPr>
              <a:t>1998</a:t>
            </a:r>
            <a:r>
              <a:rPr b="1" spc="19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pc="53" dirty="0">
                <a:latin typeface="Arial"/>
                <a:cs typeface="Arial"/>
              </a:rPr>
              <a:t>and</a:t>
            </a:r>
            <a:r>
              <a:rPr spc="199" dirty="0">
                <a:latin typeface="Arial"/>
                <a:cs typeface="Arial"/>
              </a:rPr>
              <a:t> </a:t>
            </a:r>
            <a:r>
              <a:rPr spc="56" dirty="0">
                <a:latin typeface="Arial"/>
                <a:cs typeface="Arial"/>
              </a:rPr>
              <a:t>has</a:t>
            </a:r>
            <a:r>
              <a:rPr spc="203" dirty="0">
                <a:latin typeface="Arial"/>
                <a:cs typeface="Arial"/>
              </a:rPr>
              <a:t> </a:t>
            </a:r>
            <a:r>
              <a:rPr spc="60" dirty="0">
                <a:latin typeface="Arial"/>
                <a:cs typeface="Arial"/>
              </a:rPr>
              <a:t>been</a:t>
            </a:r>
            <a:r>
              <a:rPr spc="199" dirty="0">
                <a:latin typeface="Arial"/>
                <a:cs typeface="Arial"/>
              </a:rPr>
              <a:t> </a:t>
            </a:r>
            <a:r>
              <a:rPr spc="71" dirty="0">
                <a:latin typeface="Arial"/>
                <a:cs typeface="Arial"/>
              </a:rPr>
              <a:t>widely</a:t>
            </a:r>
            <a:r>
              <a:rPr spc="199" dirty="0">
                <a:latin typeface="Arial"/>
                <a:cs typeface="Arial"/>
              </a:rPr>
              <a:t> </a:t>
            </a:r>
            <a:r>
              <a:rPr spc="64" dirty="0">
                <a:latin typeface="Arial"/>
                <a:cs typeface="Arial"/>
              </a:rPr>
              <a:t>used</a:t>
            </a:r>
            <a:r>
              <a:rPr spc="203" dirty="0">
                <a:latin typeface="Arial"/>
                <a:cs typeface="Arial"/>
              </a:rPr>
              <a:t> </a:t>
            </a:r>
            <a:r>
              <a:rPr spc="38" dirty="0">
                <a:latin typeface="Arial"/>
                <a:cs typeface="Arial"/>
              </a:rPr>
              <a:t>for</a:t>
            </a:r>
            <a:endParaRPr dirty="0">
              <a:latin typeface="Arial"/>
              <a:cs typeface="Arial"/>
            </a:endParaRPr>
          </a:p>
          <a:p>
            <a:pPr marL="266224"/>
            <a:r>
              <a:rPr b="1" dirty="0">
                <a:solidFill>
                  <a:srgbClr val="FF3300"/>
                </a:solidFill>
                <a:latin typeface="Arial"/>
                <a:cs typeface="Arial"/>
              </a:rPr>
              <a:t>handwritten</a:t>
            </a:r>
            <a:r>
              <a:rPr b="1" spc="-4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3300"/>
                </a:solidFill>
                <a:latin typeface="Arial"/>
                <a:cs typeface="Arial"/>
              </a:rPr>
              <a:t>digit</a:t>
            </a:r>
            <a:r>
              <a:rPr b="1" spc="-4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3300"/>
                </a:solidFill>
                <a:latin typeface="Arial"/>
                <a:cs typeface="Arial"/>
              </a:rPr>
              <a:t>recognition</a:t>
            </a:r>
            <a:r>
              <a:rPr b="1" spc="-4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b="1" spc="-8" dirty="0">
                <a:solidFill>
                  <a:srgbClr val="FF3300"/>
                </a:solidFill>
                <a:latin typeface="Arial"/>
                <a:cs typeface="Arial"/>
              </a:rPr>
              <a:t>(MNIST)</a:t>
            </a:r>
            <a:r>
              <a:rPr spc="-8" dirty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90"/>
              </a:spcBef>
            </a:pPr>
            <a:endParaRPr dirty="0">
              <a:latin typeface="Arial"/>
              <a:cs typeface="Arial"/>
            </a:endParaRPr>
          </a:p>
          <a:p>
            <a:pPr marL="264319" marR="3810" indent="-255270" algn="just">
              <a:buClr>
                <a:srgbClr val="1F1F1F"/>
              </a:buClr>
              <a:buChar char="•"/>
              <a:tabLst>
                <a:tab pos="266224" algn="l"/>
              </a:tabLst>
            </a:pPr>
            <a:r>
              <a:rPr spc="113" dirty="0">
                <a:latin typeface="Arial"/>
                <a:cs typeface="Arial"/>
              </a:rPr>
              <a:t>This</a:t>
            </a:r>
            <a:r>
              <a:rPr spc="307" dirty="0">
                <a:latin typeface="Arial"/>
                <a:cs typeface="Arial"/>
              </a:rPr>
              <a:t> </a:t>
            </a:r>
            <a:r>
              <a:rPr spc="135" dirty="0">
                <a:latin typeface="Arial"/>
                <a:cs typeface="Arial"/>
              </a:rPr>
              <a:t>architecture</a:t>
            </a:r>
            <a:r>
              <a:rPr spc="307" dirty="0">
                <a:latin typeface="Arial"/>
                <a:cs typeface="Arial"/>
              </a:rPr>
              <a:t> </a:t>
            </a:r>
            <a:r>
              <a:rPr spc="98" dirty="0">
                <a:latin typeface="Arial"/>
                <a:cs typeface="Arial"/>
              </a:rPr>
              <a:t>has</a:t>
            </a:r>
            <a:r>
              <a:rPr spc="307" dirty="0">
                <a:latin typeface="Arial"/>
                <a:cs typeface="Arial"/>
              </a:rPr>
              <a:t> </a:t>
            </a:r>
            <a:r>
              <a:rPr spc="120" dirty="0">
                <a:latin typeface="Arial"/>
                <a:cs typeface="Arial"/>
              </a:rPr>
              <a:t>become</a:t>
            </a:r>
            <a:r>
              <a:rPr spc="315" dirty="0">
                <a:latin typeface="Arial"/>
                <a:cs typeface="Arial"/>
              </a:rPr>
              <a:t> </a:t>
            </a:r>
            <a:r>
              <a:rPr spc="98" dirty="0">
                <a:latin typeface="Arial"/>
                <a:cs typeface="Arial"/>
              </a:rPr>
              <a:t>the</a:t>
            </a:r>
            <a:r>
              <a:rPr spc="315" dirty="0">
                <a:latin typeface="Arial"/>
                <a:cs typeface="Arial"/>
              </a:rPr>
              <a:t> </a:t>
            </a:r>
            <a:r>
              <a:rPr spc="131" dirty="0">
                <a:latin typeface="Arial"/>
                <a:cs typeface="Arial"/>
              </a:rPr>
              <a:t>standard</a:t>
            </a:r>
            <a:r>
              <a:rPr spc="315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FF3300"/>
                </a:solidFill>
                <a:latin typeface="Arial"/>
                <a:cs typeface="Arial"/>
              </a:rPr>
              <a:t>“</a:t>
            </a:r>
            <a:r>
              <a:rPr b="1" spc="-34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b="1" spc="135" dirty="0">
                <a:solidFill>
                  <a:srgbClr val="FF3300"/>
                </a:solidFill>
                <a:latin typeface="Arial"/>
                <a:cs typeface="Arial"/>
              </a:rPr>
              <a:t>template”</a:t>
            </a:r>
            <a:r>
              <a:rPr b="1" spc="-341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:</a:t>
            </a:r>
            <a:r>
              <a:rPr spc="311" dirty="0">
                <a:latin typeface="Arial"/>
                <a:cs typeface="Arial"/>
              </a:rPr>
              <a:t> </a:t>
            </a:r>
            <a:r>
              <a:rPr spc="135" dirty="0">
                <a:latin typeface="Arial"/>
                <a:cs typeface="Arial"/>
              </a:rPr>
              <a:t>stacking</a:t>
            </a:r>
            <a:r>
              <a:rPr spc="-8" dirty="0">
                <a:latin typeface="Arial"/>
                <a:cs typeface="Arial"/>
              </a:rPr>
              <a:t> 	</a:t>
            </a:r>
            <a:r>
              <a:rPr spc="30" dirty="0">
                <a:latin typeface="Arial"/>
                <a:cs typeface="Arial"/>
              </a:rPr>
              <a:t>convolutions</a:t>
            </a:r>
            <a:r>
              <a:rPr spc="79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and</a:t>
            </a:r>
            <a:r>
              <a:rPr spc="79" dirty="0">
                <a:latin typeface="Arial"/>
                <a:cs typeface="Arial"/>
              </a:rPr>
              <a:t> </a:t>
            </a:r>
            <a:r>
              <a:rPr spc="26" dirty="0">
                <a:latin typeface="Arial"/>
                <a:cs typeface="Arial"/>
              </a:rPr>
              <a:t>pooling</a:t>
            </a:r>
            <a:r>
              <a:rPr spc="79" dirty="0">
                <a:latin typeface="Arial"/>
                <a:cs typeface="Arial"/>
              </a:rPr>
              <a:t> </a:t>
            </a:r>
            <a:r>
              <a:rPr spc="26" dirty="0">
                <a:latin typeface="Arial"/>
                <a:cs typeface="Arial"/>
              </a:rPr>
              <a:t>layers</a:t>
            </a:r>
            <a:r>
              <a:rPr spc="79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and</a:t>
            </a:r>
            <a:r>
              <a:rPr spc="79" dirty="0">
                <a:latin typeface="Arial"/>
                <a:cs typeface="Arial"/>
              </a:rPr>
              <a:t> </a:t>
            </a:r>
            <a:r>
              <a:rPr spc="23" dirty="0">
                <a:latin typeface="Arial"/>
                <a:cs typeface="Arial"/>
              </a:rPr>
              <a:t>ending</a:t>
            </a:r>
            <a:r>
              <a:rPr spc="79" dirty="0">
                <a:latin typeface="Arial"/>
                <a:cs typeface="Arial"/>
              </a:rPr>
              <a:t> </a:t>
            </a:r>
            <a:r>
              <a:rPr spc="19" dirty="0">
                <a:latin typeface="Arial"/>
                <a:cs typeface="Arial"/>
              </a:rPr>
              <a:t>the</a:t>
            </a:r>
            <a:r>
              <a:rPr spc="79" dirty="0">
                <a:latin typeface="Arial"/>
                <a:cs typeface="Arial"/>
              </a:rPr>
              <a:t> </a:t>
            </a:r>
            <a:r>
              <a:rPr spc="26" dirty="0">
                <a:latin typeface="Arial"/>
                <a:cs typeface="Arial"/>
              </a:rPr>
              <a:t>network</a:t>
            </a:r>
            <a:r>
              <a:rPr spc="79" dirty="0">
                <a:latin typeface="Arial"/>
                <a:cs typeface="Arial"/>
              </a:rPr>
              <a:t> </a:t>
            </a:r>
            <a:r>
              <a:rPr spc="23" dirty="0">
                <a:latin typeface="Arial"/>
                <a:cs typeface="Arial"/>
              </a:rPr>
              <a:t>with</a:t>
            </a:r>
            <a:r>
              <a:rPr spc="79" dirty="0">
                <a:latin typeface="Arial"/>
                <a:cs typeface="Arial"/>
              </a:rPr>
              <a:t> </a:t>
            </a:r>
            <a:r>
              <a:rPr spc="15" dirty="0">
                <a:latin typeface="Arial"/>
                <a:cs typeface="Arial"/>
              </a:rPr>
              <a:t>one</a:t>
            </a:r>
            <a:r>
              <a:rPr spc="83" dirty="0">
                <a:latin typeface="Arial"/>
                <a:cs typeface="Arial"/>
              </a:rPr>
              <a:t> </a:t>
            </a:r>
            <a:r>
              <a:rPr spc="11" dirty="0">
                <a:latin typeface="Arial"/>
                <a:cs typeface="Arial"/>
              </a:rPr>
              <a:t>or</a:t>
            </a:r>
            <a:r>
              <a:rPr spc="86" dirty="0">
                <a:latin typeface="Arial"/>
                <a:cs typeface="Arial"/>
              </a:rPr>
              <a:t> </a:t>
            </a:r>
            <a:r>
              <a:rPr spc="23" dirty="0">
                <a:latin typeface="Arial"/>
                <a:cs typeface="Arial"/>
              </a:rPr>
              <a:t>more</a:t>
            </a:r>
            <a:r>
              <a:rPr spc="-8" dirty="0">
                <a:latin typeface="Arial"/>
                <a:cs typeface="Arial"/>
              </a:rPr>
              <a:t> 	fully-connected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layers.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LeNet</a:t>
            </a:r>
            <a:endParaRPr dirty="0"/>
          </a:p>
        </p:txBody>
      </p:sp>
      <p:sp>
        <p:nvSpPr>
          <p:cNvPr id="64514" name="AutoShape 2" descr="Introduction to Convolutional Neural Network - Analytics Vidhy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452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1828801"/>
            <a:ext cx="8698865" cy="2997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. Day 3 FN (Module 5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duTech_New" id="{5EA7E952-201F-4C6C-BD80-D9E92DDF27F0}" vid="{43D1F403-EE88-462E-B1D3-25424E85D2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00-Statistics_and_Probability_for_Data_Science</Template>
  <TotalTime>91</TotalTime>
  <Words>869</Words>
  <Application>Microsoft Office PowerPoint</Application>
  <PresentationFormat>On-screen Show (4:3)</PresentationFormat>
  <Paragraphs>148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1_Custom Design</vt:lpstr>
      <vt:lpstr>5. Day 3 FN (Module 5)</vt:lpstr>
      <vt:lpstr>Custom Design</vt:lpstr>
      <vt:lpstr>Transfer Learning</vt:lpstr>
      <vt:lpstr>Introduction to Transfer Learning</vt:lpstr>
      <vt:lpstr>Transfer learning</vt:lpstr>
      <vt:lpstr>How Transfer Learning Works</vt:lpstr>
      <vt:lpstr>Reusing Pretrained Layers</vt:lpstr>
      <vt:lpstr>CNN Variations</vt:lpstr>
      <vt:lpstr>Popular Pretrained Models</vt:lpstr>
      <vt:lpstr>CNN Variations - LeNet-5</vt:lpstr>
      <vt:lpstr>LeNet</vt:lpstr>
      <vt:lpstr>CNN Variations - AlexNet</vt:lpstr>
      <vt:lpstr>AlexNet</vt:lpstr>
      <vt:lpstr>CNN Variations - VGG</vt:lpstr>
      <vt:lpstr>VGGNet</vt:lpstr>
      <vt:lpstr>MobileNet</vt:lpstr>
      <vt:lpstr>CNN Variations - ResNet-50</vt:lpstr>
      <vt:lpstr>ResNet</vt:lpstr>
      <vt:lpstr>EfficientNet</vt:lpstr>
      <vt:lpstr>Using Pretrained Models from Keras</vt:lpstr>
      <vt:lpstr>Using Pretrained Models from Keras</vt:lpstr>
      <vt:lpstr>Using Pretrained Models from Keras</vt:lpstr>
      <vt:lpstr>Using Pretrained Models from Keras</vt:lpstr>
      <vt:lpstr>Using Pretrained Models from Keras</vt:lpstr>
      <vt:lpstr>Pretrained Models for Transfer Learning</vt:lpstr>
      <vt:lpstr>Current Trends &amp; Applications</vt:lpstr>
      <vt:lpstr>Real-world Case Studies</vt:lpstr>
      <vt:lpstr>Types of Transfer Learning</vt:lpstr>
      <vt:lpstr>Hands-on Workflow</vt:lpstr>
      <vt:lpstr>Advantages &amp; Limitations</vt:lpstr>
      <vt:lpstr>Best Practices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subject/>
  <dc:creator>USHA NANDHINI S</dc:creator>
  <cp:keywords/>
  <dc:description>generated using python-pptx</dc:description>
  <cp:lastModifiedBy>EduTech</cp:lastModifiedBy>
  <cp:revision>4</cp:revision>
  <dcterms:created xsi:type="dcterms:W3CDTF">2013-01-27T09:14:16Z</dcterms:created>
  <dcterms:modified xsi:type="dcterms:W3CDTF">2025-09-07T09:59:40Z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2025-08-15T16:31:07Z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6a99b1f6-f374-4c5a-b1ff-78eae046dbde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Theme:18\5. Day 3 FN (Module 5):7\Custom Design:12</vt:lpwstr>
  </property>
  <property fmtid="{D5CDD505-2E9C-101B-9397-08002B2CF9AE}" pid="11" name="ClassificationContentMarkingFooterText">
    <vt:lpwstr>Sensitivity: LNT Construction Internal Use</vt:lpwstr>
  </property>
</Properties>
</file>