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 id="2147483685" r:id="rId2"/>
  </p:sldMasterIdLst>
  <p:notesMasterIdLst>
    <p:notesMasterId r:id="rId18"/>
  </p:notesMasterIdLst>
  <p:sldIdLst>
    <p:sldId id="256" r:id="rId3"/>
    <p:sldId id="257" r:id="rId4"/>
    <p:sldId id="258" r:id="rId5"/>
    <p:sldId id="267" r:id="rId6"/>
    <p:sldId id="268" r:id="rId7"/>
    <p:sldId id="269" r:id="rId8"/>
    <p:sldId id="260" r:id="rId9"/>
    <p:sldId id="270" r:id="rId10"/>
    <p:sldId id="262" r:id="rId11"/>
    <p:sldId id="265" r:id="rId12"/>
    <p:sldId id="266" r:id="rId13"/>
    <p:sldId id="273" r:id="rId14"/>
    <p:sldId id="271" r:id="rId15"/>
    <p:sldId id="278" r:id="rId16"/>
    <p:sldId id="272"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69" autoAdjust="0"/>
  </p:normalViewPr>
  <p:slideViewPr>
    <p:cSldViewPr snapToGrid="0" snapToObjects="1">
      <p:cViewPr>
        <p:scale>
          <a:sx n="73" d="100"/>
          <a:sy n="73" d="100"/>
        </p:scale>
        <p:origin x="-1296" y="-7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C3323E-AA29-4C84-8DCE-CC94DDA69677}" type="datetimeFigureOut">
              <a:rPr lang="en-US" smtClean="0"/>
              <a:pPr/>
              <a:t>8/9/2025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712A0F-2D27-443E-A205-247258BF0CA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b="0" kern="1200" dirty="0">
                <a:solidFill>
                  <a:schemeClr val="tx1"/>
                </a:solidFill>
                <a:latin typeface="+mn-lt"/>
                <a:ea typeface="+mn-ea"/>
                <a:cs typeface="+mn-cs"/>
              </a:rPr>
              <a:t>## Notebook Explanation for ML Practitioners</a:t>
            </a:r>
          </a:p>
          <a:p>
            <a:r>
              <a:rPr lang="en-US" sz="1200" b="0" kern="1200" dirty="0">
                <a:solidFill>
                  <a:schemeClr val="tx1"/>
                </a:solidFill>
                <a:latin typeface="+mn-lt"/>
                <a:ea typeface="+mn-ea"/>
                <a:cs typeface="+mn-cs"/>
              </a:rPr>
              <a:t/>
            </a:r>
            <a:br>
              <a:rPr lang="en-US" sz="1200" b="0" kern="1200" dirty="0">
                <a:solidFill>
                  <a:schemeClr val="tx1"/>
                </a:solidFill>
                <a:latin typeface="+mn-lt"/>
                <a:ea typeface="+mn-ea"/>
                <a:cs typeface="+mn-cs"/>
              </a:rPr>
            </a:br>
            <a:r>
              <a:rPr lang="en-US" sz="1200" b="0" kern="1200" dirty="0">
                <a:solidFill>
                  <a:schemeClr val="tx1"/>
                </a:solidFill>
                <a:latin typeface="+mn-lt"/>
                <a:ea typeface="+mn-ea"/>
                <a:cs typeface="+mn-cs"/>
              </a:rPr>
              <a:t>This notebook provides a practical introduction to fundamental neural network concepts, progressing from simple McCulloch-Pitts neurons to a basic </a:t>
            </a:r>
            <a:r>
              <a:rPr lang="en-US" sz="1200" b="0" kern="1200" dirty="0" err="1">
                <a:solidFill>
                  <a:schemeClr val="tx1"/>
                </a:solidFill>
                <a:latin typeface="+mn-lt"/>
                <a:ea typeface="+mn-ea"/>
                <a:cs typeface="+mn-cs"/>
              </a:rPr>
              <a:t>Perceptron</a:t>
            </a:r>
            <a:r>
              <a:rPr lang="en-US" sz="1200" b="0" kern="1200" dirty="0">
                <a:solidFill>
                  <a:schemeClr val="tx1"/>
                </a:solidFill>
                <a:latin typeface="+mn-lt"/>
                <a:ea typeface="+mn-ea"/>
                <a:cs typeface="+mn-cs"/>
              </a:rPr>
              <a:t> and the Delta Rule with a sigmoid activation.</a:t>
            </a:r>
          </a:p>
          <a:p>
            <a:r>
              <a:rPr lang="en-US" sz="1200" b="0" kern="1200" dirty="0">
                <a:solidFill>
                  <a:schemeClr val="tx1"/>
                </a:solidFill>
                <a:latin typeface="+mn-lt"/>
                <a:ea typeface="+mn-ea"/>
                <a:cs typeface="+mn-cs"/>
              </a:rPr>
              <a:t/>
            </a:r>
            <a:br>
              <a:rPr lang="en-US" sz="1200" b="0" kern="1200" dirty="0">
                <a:solidFill>
                  <a:schemeClr val="tx1"/>
                </a:solidFill>
                <a:latin typeface="+mn-lt"/>
                <a:ea typeface="+mn-ea"/>
                <a:cs typeface="+mn-cs"/>
              </a:rPr>
            </a:br>
            <a:r>
              <a:rPr lang="en-US" sz="1200" b="0" kern="1200" dirty="0">
                <a:solidFill>
                  <a:schemeClr val="tx1"/>
                </a:solidFill>
                <a:latin typeface="+mn-lt"/>
                <a:ea typeface="+mn-ea"/>
                <a:cs typeface="+mn-cs"/>
              </a:rPr>
              <a:t>### 1. McCulloch-Pitts Neuron</a:t>
            </a:r>
          </a:p>
          <a:p>
            <a:r>
              <a:rPr lang="en-US" sz="1200" b="0" kern="1200" dirty="0">
                <a:solidFill>
                  <a:schemeClr val="tx1"/>
                </a:solidFill>
                <a:latin typeface="+mn-lt"/>
                <a:ea typeface="+mn-ea"/>
                <a:cs typeface="+mn-cs"/>
              </a:rPr>
              <a:t/>
            </a:r>
            <a:br>
              <a:rPr lang="en-US" sz="1200" b="0" kern="1200" dirty="0">
                <a:solidFill>
                  <a:schemeClr val="tx1"/>
                </a:solidFill>
                <a:latin typeface="+mn-lt"/>
                <a:ea typeface="+mn-ea"/>
                <a:cs typeface="+mn-cs"/>
              </a:rPr>
            </a:br>
            <a:r>
              <a:rPr lang="en-US" sz="1200" b="0" kern="1200" dirty="0">
                <a:solidFill>
                  <a:schemeClr val="tx1"/>
                </a:solidFill>
                <a:latin typeface="+mn-lt"/>
                <a:ea typeface="+mn-ea"/>
                <a:cs typeface="+mn-cs"/>
              </a:rPr>
              <a:t>The initial sections demonstrate the McCulloch-Pitts (MCP) neuron model, the foundational element of artificial neural networks.</a:t>
            </a:r>
          </a:p>
          <a:p>
            <a:r>
              <a:rPr lang="en-US" sz="1200" b="0" kern="1200" dirty="0">
                <a:solidFill>
                  <a:schemeClr val="tx1"/>
                </a:solidFill>
                <a:latin typeface="+mn-lt"/>
                <a:ea typeface="+mn-ea"/>
                <a:cs typeface="+mn-cs"/>
              </a:rPr>
              <a:t/>
            </a:r>
            <a:br>
              <a:rPr lang="en-US" sz="1200" b="0" kern="1200" dirty="0">
                <a:solidFill>
                  <a:schemeClr val="tx1"/>
                </a:solidFill>
                <a:latin typeface="+mn-lt"/>
                <a:ea typeface="+mn-ea"/>
                <a:cs typeface="+mn-cs"/>
              </a:rPr>
            </a:br>
            <a:r>
              <a:rPr lang="en-US" sz="1200" b="0" kern="1200" dirty="0">
                <a:solidFill>
                  <a:schemeClr val="tx1"/>
                </a:solidFill>
                <a:latin typeface="+mn-lt"/>
                <a:ea typeface="+mn-ea"/>
                <a:cs typeface="+mn-cs"/>
              </a:rPr>
              <a:t>- </a:t>
            </a:r>
            <a:r>
              <a:rPr lang="en-US" sz="1200" b="1" kern="1200" dirty="0">
                <a:solidFill>
                  <a:schemeClr val="tx1"/>
                </a:solidFill>
                <a:latin typeface="+mn-lt"/>
                <a:ea typeface="+mn-ea"/>
                <a:cs typeface="+mn-cs"/>
              </a:rPr>
              <a:t>**`</a:t>
            </a:r>
            <a:r>
              <a:rPr lang="en-US" sz="1200" b="1" kern="1200" dirty="0" err="1">
                <a:solidFill>
                  <a:schemeClr val="tx1"/>
                </a:solidFill>
                <a:latin typeface="+mn-lt"/>
                <a:ea typeface="+mn-ea"/>
                <a:cs typeface="+mn-cs"/>
              </a:rPr>
              <a:t>mcp_neuron</a:t>
            </a:r>
            <a:r>
              <a:rPr lang="en-US" sz="1200" b="1" kern="1200" dirty="0">
                <a:solidFill>
                  <a:schemeClr val="tx1"/>
                </a:solidFill>
                <a:latin typeface="+mn-lt"/>
                <a:ea typeface="+mn-ea"/>
                <a:cs typeface="+mn-cs"/>
              </a:rPr>
              <a:t>` function**</a:t>
            </a:r>
            <a:r>
              <a:rPr lang="en-US" sz="1200" b="0" kern="1200" dirty="0">
                <a:solidFill>
                  <a:schemeClr val="tx1"/>
                </a:solidFill>
                <a:latin typeface="+mn-lt"/>
                <a:ea typeface="+mn-ea"/>
                <a:cs typeface="+mn-cs"/>
              </a:rPr>
              <a:t>: This function simulates an MCP neuron. It takes inputs, corresponding weights, and a threshold. The core idea is to compute a weighted sum of inputs and compare it against a fixed threshold to produce a binary output (0 or 1).</a:t>
            </a:r>
          </a:p>
          <a:p>
            <a:r>
              <a:rPr lang="en-US" sz="1200" b="0" kern="1200" dirty="0">
                <a:solidFill>
                  <a:schemeClr val="tx1"/>
                </a:solidFill>
                <a:latin typeface="+mn-lt"/>
                <a:ea typeface="+mn-ea"/>
                <a:cs typeface="+mn-cs"/>
              </a:rPr>
              <a:t/>
            </a:r>
            <a:br>
              <a:rPr lang="en-US" sz="1200" b="0" kern="1200" dirty="0">
                <a:solidFill>
                  <a:schemeClr val="tx1"/>
                </a:solidFill>
                <a:latin typeface="+mn-lt"/>
                <a:ea typeface="+mn-ea"/>
                <a:cs typeface="+mn-cs"/>
              </a:rPr>
            </a:br>
            <a:r>
              <a:rPr lang="en-US" sz="1200" b="0" kern="1200" dirty="0">
                <a:solidFill>
                  <a:schemeClr val="tx1"/>
                </a:solidFill>
                <a:latin typeface="+mn-lt"/>
                <a:ea typeface="+mn-ea"/>
                <a:cs typeface="+mn-cs"/>
              </a:rPr>
              <a:t>- </a:t>
            </a:r>
            <a:r>
              <a:rPr lang="en-US" sz="1200" b="1" kern="1200" dirty="0">
                <a:solidFill>
                  <a:schemeClr val="tx1"/>
                </a:solidFill>
                <a:latin typeface="+mn-lt"/>
                <a:ea typeface="+mn-ea"/>
                <a:cs typeface="+mn-cs"/>
              </a:rPr>
              <a:t>**AND, OR, NOT gates**</a:t>
            </a:r>
            <a:r>
              <a:rPr lang="en-US" sz="1200" b="0" kern="1200" dirty="0">
                <a:solidFill>
                  <a:schemeClr val="tx1"/>
                </a:solidFill>
                <a:latin typeface="+mn-lt"/>
                <a:ea typeface="+mn-ea"/>
                <a:cs typeface="+mn-cs"/>
              </a:rPr>
              <a:t>: The notebook shows how to configure the weights and threshold of an MCP neuron to replicate the behavior of basic logic gates (AND, OR, and NOT). This highlights the ability of simple neural models to perform basic logical operations.</a:t>
            </a:r>
          </a:p>
          <a:p>
            <a:r>
              <a:rPr lang="en-US" sz="1200" b="0" kern="1200" dirty="0">
                <a:solidFill>
                  <a:schemeClr val="tx1"/>
                </a:solidFill>
                <a:latin typeface="+mn-lt"/>
                <a:ea typeface="+mn-ea"/>
                <a:cs typeface="+mn-cs"/>
              </a:rPr>
              <a:t/>
            </a:r>
            <a:br>
              <a:rPr lang="en-US" sz="1200" b="0" kern="1200" dirty="0">
                <a:solidFill>
                  <a:schemeClr val="tx1"/>
                </a:solidFill>
                <a:latin typeface="+mn-lt"/>
                <a:ea typeface="+mn-ea"/>
                <a:cs typeface="+mn-cs"/>
              </a:rPr>
            </a:br>
            <a:r>
              <a:rPr lang="en-US" sz="1200" b="0" kern="1200" dirty="0">
                <a:solidFill>
                  <a:schemeClr val="tx1"/>
                </a:solidFill>
                <a:latin typeface="+mn-lt"/>
                <a:ea typeface="+mn-ea"/>
                <a:cs typeface="+mn-cs"/>
              </a:rPr>
              <a:t>### 2. Linear </a:t>
            </a:r>
            <a:r>
              <a:rPr lang="en-US" sz="1200" b="0" kern="1200" dirty="0" err="1">
                <a:solidFill>
                  <a:schemeClr val="tx1"/>
                </a:solidFill>
                <a:latin typeface="+mn-lt"/>
                <a:ea typeface="+mn-ea"/>
                <a:cs typeface="+mn-cs"/>
              </a:rPr>
              <a:t>Separability</a:t>
            </a:r>
            <a:r>
              <a:rPr lang="en-US" sz="1200" b="0" kern="1200" dirty="0">
                <a:solidFill>
                  <a:schemeClr val="tx1"/>
                </a:solidFill>
                <a:latin typeface="+mn-lt"/>
                <a:ea typeface="+mn-ea"/>
                <a:cs typeface="+mn-cs"/>
              </a:rPr>
              <a:t> Visualization</a:t>
            </a:r>
          </a:p>
          <a:p>
            <a:r>
              <a:rPr lang="en-US" sz="1200" b="0" kern="1200" dirty="0">
                <a:solidFill>
                  <a:schemeClr val="tx1"/>
                </a:solidFill>
                <a:latin typeface="+mn-lt"/>
                <a:ea typeface="+mn-ea"/>
                <a:cs typeface="+mn-cs"/>
              </a:rPr>
              <a:t/>
            </a:r>
            <a:br>
              <a:rPr lang="en-US" sz="1200" b="0" kern="1200" dirty="0">
                <a:solidFill>
                  <a:schemeClr val="tx1"/>
                </a:solidFill>
                <a:latin typeface="+mn-lt"/>
                <a:ea typeface="+mn-ea"/>
                <a:cs typeface="+mn-cs"/>
              </a:rPr>
            </a:br>
            <a:r>
              <a:rPr lang="en-US" sz="1200" b="0" kern="1200" dirty="0">
                <a:solidFill>
                  <a:schemeClr val="tx1"/>
                </a:solidFill>
                <a:latin typeface="+mn-lt"/>
                <a:ea typeface="+mn-ea"/>
                <a:cs typeface="+mn-cs"/>
              </a:rPr>
              <a:t>This section visualizes the concept of linear </a:t>
            </a:r>
            <a:r>
              <a:rPr lang="en-US" sz="1200" b="0" kern="1200" dirty="0" err="1">
                <a:solidFill>
                  <a:schemeClr val="tx1"/>
                </a:solidFill>
                <a:latin typeface="+mn-lt"/>
                <a:ea typeface="+mn-ea"/>
                <a:cs typeface="+mn-cs"/>
              </a:rPr>
              <a:t>separability</a:t>
            </a:r>
            <a:r>
              <a:rPr lang="en-US" sz="1200" b="0" kern="1200" dirty="0">
                <a:solidFill>
                  <a:schemeClr val="tx1"/>
                </a:solidFill>
                <a:latin typeface="+mn-lt"/>
                <a:ea typeface="+mn-ea"/>
                <a:cs typeface="+mn-cs"/>
              </a:rPr>
              <a:t>, which is crucial for understanding the limitations of simple models like the </a:t>
            </a:r>
            <a:r>
              <a:rPr lang="en-US" sz="1200" b="0" kern="1200" dirty="0" err="1">
                <a:solidFill>
                  <a:schemeClr val="tx1"/>
                </a:solidFill>
                <a:latin typeface="+mn-lt"/>
                <a:ea typeface="+mn-ea"/>
                <a:cs typeface="+mn-cs"/>
              </a:rPr>
              <a:t>Perceptron</a:t>
            </a:r>
            <a:r>
              <a:rPr lang="en-US" sz="1200" b="0" kern="1200" dirty="0">
                <a:solidFill>
                  <a:schemeClr val="tx1"/>
                </a:solidFill>
                <a:latin typeface="+mn-lt"/>
                <a:ea typeface="+mn-ea"/>
                <a:cs typeface="+mn-cs"/>
              </a:rPr>
              <a:t>.</a:t>
            </a:r>
          </a:p>
          <a:p>
            <a:r>
              <a:rPr lang="en-US" sz="1200" b="0" kern="1200" dirty="0">
                <a:solidFill>
                  <a:schemeClr val="tx1"/>
                </a:solidFill>
                <a:latin typeface="+mn-lt"/>
                <a:ea typeface="+mn-ea"/>
                <a:cs typeface="+mn-cs"/>
              </a:rPr>
              <a:t/>
            </a:r>
            <a:br>
              <a:rPr lang="en-US" sz="1200" b="0" kern="1200" dirty="0">
                <a:solidFill>
                  <a:schemeClr val="tx1"/>
                </a:solidFill>
                <a:latin typeface="+mn-lt"/>
                <a:ea typeface="+mn-ea"/>
                <a:cs typeface="+mn-cs"/>
              </a:rPr>
            </a:br>
            <a:r>
              <a:rPr lang="en-US" sz="1200" b="0" kern="1200" dirty="0">
                <a:solidFill>
                  <a:schemeClr val="tx1"/>
                </a:solidFill>
                <a:latin typeface="+mn-lt"/>
                <a:ea typeface="+mn-ea"/>
                <a:cs typeface="+mn-cs"/>
              </a:rPr>
              <a:t>- </a:t>
            </a:r>
            <a:r>
              <a:rPr lang="en-US" sz="1200" b="1" kern="1200" dirty="0">
                <a:solidFill>
                  <a:schemeClr val="tx1"/>
                </a:solidFill>
                <a:latin typeface="+mn-lt"/>
                <a:ea typeface="+mn-ea"/>
                <a:cs typeface="+mn-cs"/>
              </a:rPr>
              <a:t>**`</a:t>
            </a:r>
            <a:r>
              <a:rPr lang="en-US" sz="1200" b="1" kern="1200" dirty="0" err="1">
                <a:solidFill>
                  <a:schemeClr val="tx1"/>
                </a:solidFill>
                <a:latin typeface="+mn-lt"/>
                <a:ea typeface="+mn-ea"/>
                <a:cs typeface="+mn-cs"/>
              </a:rPr>
              <a:t>plot_logic_gate</a:t>
            </a:r>
            <a:r>
              <a:rPr lang="en-US" sz="1200" b="1" kern="1200" dirty="0">
                <a:solidFill>
                  <a:schemeClr val="tx1"/>
                </a:solidFill>
                <a:latin typeface="+mn-lt"/>
                <a:ea typeface="+mn-ea"/>
                <a:cs typeface="+mn-cs"/>
              </a:rPr>
              <a:t>` function**</a:t>
            </a:r>
            <a:r>
              <a:rPr lang="en-US" sz="1200" b="0" kern="1200" dirty="0">
                <a:solidFill>
                  <a:schemeClr val="tx1"/>
                </a:solidFill>
                <a:latin typeface="+mn-lt"/>
                <a:ea typeface="+mn-ea"/>
                <a:cs typeface="+mn-cs"/>
              </a:rPr>
              <a:t>: This function visualizes the input combinations for a given logic gate (AND or XOR) and colors them based on their output (0 or 1).</a:t>
            </a:r>
          </a:p>
          <a:p>
            <a:r>
              <a:rPr lang="en-US" sz="1200" b="0" kern="1200" dirty="0">
                <a:solidFill>
                  <a:schemeClr val="tx1"/>
                </a:solidFill>
                <a:latin typeface="+mn-lt"/>
                <a:ea typeface="+mn-ea"/>
                <a:cs typeface="+mn-cs"/>
              </a:rPr>
              <a:t/>
            </a:r>
            <a:br>
              <a:rPr lang="en-US" sz="1200" b="0" kern="1200" dirty="0">
                <a:solidFill>
                  <a:schemeClr val="tx1"/>
                </a:solidFill>
                <a:latin typeface="+mn-lt"/>
                <a:ea typeface="+mn-ea"/>
                <a:cs typeface="+mn-cs"/>
              </a:rPr>
            </a:br>
            <a:r>
              <a:rPr lang="en-US" sz="1200" b="0" kern="1200" dirty="0">
                <a:solidFill>
                  <a:schemeClr val="tx1"/>
                </a:solidFill>
                <a:latin typeface="+mn-lt"/>
                <a:ea typeface="+mn-ea"/>
                <a:cs typeface="+mn-cs"/>
              </a:rPr>
              <a:t>- </a:t>
            </a:r>
            <a:r>
              <a:rPr lang="en-US" sz="1200" b="1" kern="1200" dirty="0">
                <a:solidFill>
                  <a:schemeClr val="tx1"/>
                </a:solidFill>
                <a:latin typeface="+mn-lt"/>
                <a:ea typeface="+mn-ea"/>
                <a:cs typeface="+mn-cs"/>
              </a:rPr>
              <a:t>**AND vs. XOR plots**</a:t>
            </a:r>
            <a:r>
              <a:rPr lang="en-US" sz="1200" b="0" kern="1200" dirty="0">
                <a:solidFill>
                  <a:schemeClr val="tx1"/>
                </a:solidFill>
                <a:latin typeface="+mn-lt"/>
                <a:ea typeface="+mn-ea"/>
                <a:cs typeface="+mn-cs"/>
              </a:rPr>
              <a:t>: The plots clearly show that the AND gate's inputs can be separated by a single straight line (linearly separable), while the XOR gate's inputs cannot. This visual demonstration explains why a single-layer </a:t>
            </a:r>
            <a:r>
              <a:rPr lang="en-US" sz="1200" b="0" kern="1200" dirty="0" err="1">
                <a:solidFill>
                  <a:schemeClr val="tx1"/>
                </a:solidFill>
                <a:latin typeface="+mn-lt"/>
                <a:ea typeface="+mn-ea"/>
                <a:cs typeface="+mn-cs"/>
              </a:rPr>
              <a:t>Perceptron</a:t>
            </a:r>
            <a:r>
              <a:rPr lang="en-US" sz="1200" b="0" kern="1200" dirty="0">
                <a:solidFill>
                  <a:schemeClr val="tx1"/>
                </a:solidFill>
                <a:latin typeface="+mn-lt"/>
                <a:ea typeface="+mn-ea"/>
                <a:cs typeface="+mn-cs"/>
              </a:rPr>
              <a:t> cannot solve the XOR problem.</a:t>
            </a:r>
          </a:p>
          <a:p>
            <a:r>
              <a:rPr lang="en-US" sz="1200" b="0" kern="1200" dirty="0">
                <a:solidFill>
                  <a:schemeClr val="tx1"/>
                </a:solidFill>
                <a:latin typeface="+mn-lt"/>
                <a:ea typeface="+mn-ea"/>
                <a:cs typeface="+mn-cs"/>
              </a:rPr>
              <a:t/>
            </a:r>
            <a:br>
              <a:rPr lang="en-US" sz="1200" b="0" kern="1200" dirty="0">
                <a:solidFill>
                  <a:schemeClr val="tx1"/>
                </a:solidFill>
                <a:latin typeface="+mn-lt"/>
                <a:ea typeface="+mn-ea"/>
                <a:cs typeface="+mn-cs"/>
              </a:rPr>
            </a:br>
            <a:r>
              <a:rPr lang="en-US" sz="1200" b="0" kern="1200" dirty="0">
                <a:solidFill>
                  <a:schemeClr val="tx1"/>
                </a:solidFill>
                <a:latin typeface="+mn-lt"/>
                <a:ea typeface="+mn-ea"/>
                <a:cs typeface="+mn-cs"/>
              </a:rPr>
              <a:t>### 3. </a:t>
            </a:r>
            <a:r>
              <a:rPr lang="en-US" sz="1200" b="0" kern="1200" dirty="0" err="1">
                <a:solidFill>
                  <a:schemeClr val="tx1"/>
                </a:solidFill>
                <a:latin typeface="+mn-lt"/>
                <a:ea typeface="+mn-ea"/>
                <a:cs typeface="+mn-cs"/>
              </a:rPr>
              <a:t>Perceptron</a:t>
            </a:r>
            <a:r>
              <a:rPr lang="en-US" sz="1200" b="0" kern="1200" dirty="0">
                <a:solidFill>
                  <a:schemeClr val="tx1"/>
                </a:solidFill>
                <a:latin typeface="+mn-lt"/>
                <a:ea typeface="+mn-ea"/>
                <a:cs typeface="+mn-cs"/>
              </a:rPr>
              <a:t> Learning Rule (AND gate)</a:t>
            </a:r>
          </a:p>
          <a:p>
            <a:r>
              <a:rPr lang="en-US" sz="1200" b="0" kern="1200" dirty="0">
                <a:solidFill>
                  <a:schemeClr val="tx1"/>
                </a:solidFill>
                <a:latin typeface="+mn-lt"/>
                <a:ea typeface="+mn-ea"/>
                <a:cs typeface="+mn-cs"/>
              </a:rPr>
              <a:t/>
            </a:r>
            <a:br>
              <a:rPr lang="en-US" sz="1200" b="0" kern="1200" dirty="0">
                <a:solidFill>
                  <a:schemeClr val="tx1"/>
                </a:solidFill>
                <a:latin typeface="+mn-lt"/>
                <a:ea typeface="+mn-ea"/>
                <a:cs typeface="+mn-cs"/>
              </a:rPr>
            </a:br>
            <a:r>
              <a:rPr lang="en-US" sz="1200" b="0" kern="1200" dirty="0">
                <a:solidFill>
                  <a:schemeClr val="tx1"/>
                </a:solidFill>
                <a:latin typeface="+mn-lt"/>
                <a:ea typeface="+mn-ea"/>
                <a:cs typeface="+mn-cs"/>
              </a:rPr>
              <a:t>This section introduces the </a:t>
            </a:r>
            <a:r>
              <a:rPr lang="en-US" sz="1200" b="0" kern="1200" dirty="0" err="1">
                <a:solidFill>
                  <a:schemeClr val="tx1"/>
                </a:solidFill>
                <a:latin typeface="+mn-lt"/>
                <a:ea typeface="+mn-ea"/>
                <a:cs typeface="+mn-cs"/>
              </a:rPr>
              <a:t>Perceptron</a:t>
            </a:r>
            <a:r>
              <a:rPr lang="en-US" sz="1200" b="0" kern="1200" dirty="0">
                <a:solidFill>
                  <a:schemeClr val="tx1"/>
                </a:solidFill>
                <a:latin typeface="+mn-lt"/>
                <a:ea typeface="+mn-ea"/>
                <a:cs typeface="+mn-cs"/>
              </a:rPr>
              <a:t> learning algorithm and demonstrates its application to solve the linearly separable AND gate problem.</a:t>
            </a:r>
          </a:p>
          <a:p>
            <a:r>
              <a:rPr lang="en-US" sz="1200" b="0" kern="1200" dirty="0">
                <a:solidFill>
                  <a:schemeClr val="tx1"/>
                </a:solidFill>
                <a:latin typeface="+mn-lt"/>
                <a:ea typeface="+mn-ea"/>
                <a:cs typeface="+mn-cs"/>
              </a:rPr>
              <a:t/>
            </a:r>
            <a:br>
              <a:rPr lang="en-US" sz="1200" b="0" kern="1200" dirty="0">
                <a:solidFill>
                  <a:schemeClr val="tx1"/>
                </a:solidFill>
                <a:latin typeface="+mn-lt"/>
                <a:ea typeface="+mn-ea"/>
                <a:cs typeface="+mn-cs"/>
              </a:rPr>
            </a:br>
            <a:r>
              <a:rPr lang="en-US" sz="1200" b="0" kern="1200" dirty="0">
                <a:solidFill>
                  <a:schemeClr val="tx1"/>
                </a:solidFill>
                <a:latin typeface="+mn-lt"/>
                <a:ea typeface="+mn-ea"/>
                <a:cs typeface="+mn-cs"/>
              </a:rPr>
              <a:t>- </a:t>
            </a:r>
            <a:r>
              <a:rPr lang="en-US" sz="1200" b="1" kern="1200" dirty="0">
                <a:solidFill>
                  <a:schemeClr val="tx1"/>
                </a:solidFill>
                <a:latin typeface="+mn-lt"/>
                <a:ea typeface="+mn-ea"/>
                <a:cs typeface="+mn-cs"/>
              </a:rPr>
              <a:t>**</a:t>
            </a:r>
            <a:r>
              <a:rPr lang="en-US" sz="1200" b="1" kern="1200" dirty="0" err="1">
                <a:solidFill>
                  <a:schemeClr val="tx1"/>
                </a:solidFill>
                <a:latin typeface="+mn-lt"/>
                <a:ea typeface="+mn-ea"/>
                <a:cs typeface="+mn-cs"/>
              </a:rPr>
              <a:t>Perceptron</a:t>
            </a:r>
            <a:r>
              <a:rPr lang="en-US" sz="1200" b="1" kern="1200" dirty="0">
                <a:solidFill>
                  <a:schemeClr val="tx1"/>
                </a:solidFill>
                <a:latin typeface="+mn-lt"/>
                <a:ea typeface="+mn-ea"/>
                <a:cs typeface="+mn-cs"/>
              </a:rPr>
              <a:t> implementation**</a:t>
            </a:r>
            <a:r>
              <a:rPr lang="en-US" sz="1200" b="0" kern="1200" dirty="0">
                <a:solidFill>
                  <a:schemeClr val="tx1"/>
                </a:solidFill>
                <a:latin typeface="+mn-lt"/>
                <a:ea typeface="+mn-ea"/>
                <a:cs typeface="+mn-cs"/>
              </a:rPr>
              <a:t>: The code initializes weights and a bias and iteratively updates them based on the error between the predicted and actual output. The learning rule adjusts weights and bias to minimize this error.</a:t>
            </a:r>
          </a:p>
          <a:p>
            <a:r>
              <a:rPr lang="en-US" sz="1200" b="0" kern="1200" dirty="0">
                <a:solidFill>
                  <a:schemeClr val="tx1"/>
                </a:solidFill>
                <a:latin typeface="+mn-lt"/>
                <a:ea typeface="+mn-ea"/>
                <a:cs typeface="+mn-cs"/>
              </a:rPr>
              <a:t/>
            </a:r>
            <a:br>
              <a:rPr lang="en-US" sz="1200" b="0" kern="1200" dirty="0">
                <a:solidFill>
                  <a:schemeClr val="tx1"/>
                </a:solidFill>
                <a:latin typeface="+mn-lt"/>
                <a:ea typeface="+mn-ea"/>
                <a:cs typeface="+mn-cs"/>
              </a:rPr>
            </a:br>
            <a:r>
              <a:rPr lang="en-US" sz="1200" b="0" kern="1200" dirty="0">
                <a:solidFill>
                  <a:schemeClr val="tx1"/>
                </a:solidFill>
                <a:latin typeface="+mn-lt"/>
                <a:ea typeface="+mn-ea"/>
                <a:cs typeface="+mn-cs"/>
              </a:rPr>
              <a:t>- </a:t>
            </a:r>
            <a:r>
              <a:rPr lang="en-US" sz="1200" b="1" kern="1200" dirty="0">
                <a:solidFill>
                  <a:schemeClr val="tx1"/>
                </a:solidFill>
                <a:latin typeface="+mn-lt"/>
                <a:ea typeface="+mn-ea"/>
                <a:cs typeface="+mn-cs"/>
              </a:rPr>
              <a:t>**Training loop**</a:t>
            </a:r>
            <a:r>
              <a:rPr lang="en-US" sz="1200" b="0" kern="1200" dirty="0">
                <a:solidFill>
                  <a:schemeClr val="tx1"/>
                </a:solidFill>
                <a:latin typeface="+mn-lt"/>
                <a:ea typeface="+mn-ea"/>
                <a:cs typeface="+mn-cs"/>
              </a:rPr>
              <a:t>: The training loop iterates through the dataset, adjusting the weights and bias using the </a:t>
            </a:r>
            <a:r>
              <a:rPr lang="en-US" sz="1200" b="0" kern="1200" dirty="0" err="1">
                <a:solidFill>
                  <a:schemeClr val="tx1"/>
                </a:solidFill>
                <a:latin typeface="+mn-lt"/>
                <a:ea typeface="+mn-ea"/>
                <a:cs typeface="+mn-cs"/>
              </a:rPr>
              <a:t>Perceptron</a:t>
            </a:r>
            <a:r>
              <a:rPr lang="en-US" sz="1200" b="0" kern="1200" dirty="0">
                <a:solidFill>
                  <a:schemeClr val="tx1"/>
                </a:solidFill>
                <a:latin typeface="+mn-lt"/>
                <a:ea typeface="+mn-ea"/>
                <a:cs typeface="+mn-cs"/>
              </a:rPr>
              <a:t> update rule. Observe how the weights and bias converge over epochs to values that correctly classify the AND gate inputs.</a:t>
            </a:r>
          </a:p>
          <a:p>
            <a:r>
              <a:rPr lang="en-US" sz="1200" b="0" kern="1200" dirty="0">
                <a:solidFill>
                  <a:schemeClr val="tx1"/>
                </a:solidFill>
                <a:latin typeface="+mn-lt"/>
                <a:ea typeface="+mn-ea"/>
                <a:cs typeface="+mn-cs"/>
              </a:rPr>
              <a:t/>
            </a:r>
            <a:br>
              <a:rPr lang="en-US" sz="1200" b="0" kern="1200" dirty="0">
                <a:solidFill>
                  <a:schemeClr val="tx1"/>
                </a:solidFill>
                <a:latin typeface="+mn-lt"/>
                <a:ea typeface="+mn-ea"/>
                <a:cs typeface="+mn-cs"/>
              </a:rPr>
            </a:br>
            <a:r>
              <a:rPr lang="en-US" sz="1200" b="0" kern="1200" dirty="0">
                <a:solidFill>
                  <a:schemeClr val="tx1"/>
                </a:solidFill>
                <a:latin typeface="+mn-lt"/>
                <a:ea typeface="+mn-ea"/>
                <a:cs typeface="+mn-cs"/>
              </a:rPr>
              <a:t>### 4. Delta Rule using Gradient Descent</a:t>
            </a:r>
          </a:p>
          <a:p>
            <a:r>
              <a:rPr lang="en-US" sz="1200" b="0" kern="1200" dirty="0">
                <a:solidFill>
                  <a:schemeClr val="tx1"/>
                </a:solidFill>
                <a:latin typeface="+mn-lt"/>
                <a:ea typeface="+mn-ea"/>
                <a:cs typeface="+mn-cs"/>
              </a:rPr>
              <a:t/>
            </a:r>
            <a:br>
              <a:rPr lang="en-US" sz="1200" b="0" kern="1200" dirty="0">
                <a:solidFill>
                  <a:schemeClr val="tx1"/>
                </a:solidFill>
                <a:latin typeface="+mn-lt"/>
                <a:ea typeface="+mn-ea"/>
                <a:cs typeface="+mn-cs"/>
              </a:rPr>
            </a:br>
            <a:r>
              <a:rPr lang="en-US" sz="1200" b="0" kern="1200" dirty="0">
                <a:solidFill>
                  <a:schemeClr val="tx1"/>
                </a:solidFill>
                <a:latin typeface="+mn-lt"/>
                <a:ea typeface="+mn-ea"/>
                <a:cs typeface="+mn-cs"/>
              </a:rPr>
              <a:t>This section introduces the Delta Rule, a more general learning rule that uses gradient descent and a differentiable activation function (sigmoid) to train a single-layer network. This allows for learning on non-linearly separable data in principle, although a single layer is still limited.</a:t>
            </a:r>
          </a:p>
          <a:p>
            <a:r>
              <a:rPr lang="en-US" sz="1200" b="0" kern="1200" dirty="0">
                <a:solidFill>
                  <a:schemeClr val="tx1"/>
                </a:solidFill>
                <a:latin typeface="+mn-lt"/>
                <a:ea typeface="+mn-ea"/>
                <a:cs typeface="+mn-cs"/>
              </a:rPr>
              <a:t/>
            </a:r>
            <a:br>
              <a:rPr lang="en-US" sz="1200" b="0" kern="1200" dirty="0">
                <a:solidFill>
                  <a:schemeClr val="tx1"/>
                </a:solidFill>
                <a:latin typeface="+mn-lt"/>
                <a:ea typeface="+mn-ea"/>
                <a:cs typeface="+mn-cs"/>
              </a:rPr>
            </a:br>
            <a:r>
              <a:rPr lang="en-US" sz="1200" b="0" kern="1200" dirty="0">
                <a:solidFill>
                  <a:schemeClr val="tx1"/>
                </a:solidFill>
                <a:latin typeface="+mn-lt"/>
                <a:ea typeface="+mn-ea"/>
                <a:cs typeface="+mn-cs"/>
              </a:rPr>
              <a:t>- </a:t>
            </a:r>
            <a:r>
              <a:rPr lang="en-US" sz="1200" b="1" kern="1200" dirty="0">
                <a:solidFill>
                  <a:schemeClr val="tx1"/>
                </a:solidFill>
                <a:latin typeface="+mn-lt"/>
                <a:ea typeface="+mn-ea"/>
                <a:cs typeface="+mn-cs"/>
              </a:rPr>
              <a:t>**Sigmoid function**</a:t>
            </a:r>
            <a:r>
              <a:rPr lang="en-US" sz="1200" b="0" kern="1200" dirty="0">
                <a:solidFill>
                  <a:schemeClr val="tx1"/>
                </a:solidFill>
                <a:latin typeface="+mn-lt"/>
                <a:ea typeface="+mn-ea"/>
                <a:cs typeface="+mn-cs"/>
              </a:rPr>
              <a:t>: The `sigmoid` function is used as the activation function, squashing the output between 0 and 1.</a:t>
            </a:r>
          </a:p>
          <a:p>
            <a:r>
              <a:rPr lang="en-US" sz="1200" b="0" kern="1200" dirty="0">
                <a:solidFill>
                  <a:schemeClr val="tx1"/>
                </a:solidFill>
                <a:latin typeface="+mn-lt"/>
                <a:ea typeface="+mn-ea"/>
                <a:cs typeface="+mn-cs"/>
              </a:rPr>
              <a:t/>
            </a:r>
            <a:br>
              <a:rPr lang="en-US" sz="1200" b="0" kern="1200" dirty="0">
                <a:solidFill>
                  <a:schemeClr val="tx1"/>
                </a:solidFill>
                <a:latin typeface="+mn-lt"/>
                <a:ea typeface="+mn-ea"/>
                <a:cs typeface="+mn-cs"/>
              </a:rPr>
            </a:br>
            <a:r>
              <a:rPr lang="en-US" sz="1200" b="0" kern="1200" dirty="0">
                <a:solidFill>
                  <a:schemeClr val="tx1"/>
                </a:solidFill>
                <a:latin typeface="+mn-lt"/>
                <a:ea typeface="+mn-ea"/>
                <a:cs typeface="+mn-cs"/>
              </a:rPr>
              <a:t>- </a:t>
            </a:r>
            <a:r>
              <a:rPr lang="en-US" sz="1200" b="1" kern="1200" dirty="0">
                <a:solidFill>
                  <a:schemeClr val="tx1"/>
                </a:solidFill>
                <a:latin typeface="+mn-lt"/>
                <a:ea typeface="+mn-ea"/>
                <a:cs typeface="+mn-cs"/>
              </a:rPr>
              <a:t>**Sigmoid derivative**</a:t>
            </a:r>
            <a:r>
              <a:rPr lang="en-US" sz="1200" b="0" kern="1200" dirty="0">
                <a:solidFill>
                  <a:schemeClr val="tx1"/>
                </a:solidFill>
                <a:latin typeface="+mn-lt"/>
                <a:ea typeface="+mn-ea"/>
                <a:cs typeface="+mn-cs"/>
              </a:rPr>
              <a:t>: The `</a:t>
            </a:r>
            <a:r>
              <a:rPr lang="en-US" sz="1200" b="0" kern="1200" dirty="0" err="1">
                <a:solidFill>
                  <a:schemeClr val="tx1"/>
                </a:solidFill>
                <a:latin typeface="+mn-lt"/>
                <a:ea typeface="+mn-ea"/>
                <a:cs typeface="+mn-cs"/>
              </a:rPr>
              <a:t>sigmoid_derivative</a:t>
            </a:r>
            <a:r>
              <a:rPr lang="en-US" sz="1200" b="0" kern="1200" dirty="0">
                <a:solidFill>
                  <a:schemeClr val="tx1"/>
                </a:solidFill>
                <a:latin typeface="+mn-lt"/>
                <a:ea typeface="+mn-ea"/>
                <a:cs typeface="+mn-cs"/>
              </a:rPr>
              <a:t>` is needed for the gradient descent update rule.</a:t>
            </a:r>
          </a:p>
          <a:p>
            <a:r>
              <a:rPr lang="en-US" sz="1200" b="0" kern="1200" dirty="0">
                <a:solidFill>
                  <a:schemeClr val="tx1"/>
                </a:solidFill>
                <a:latin typeface="+mn-lt"/>
                <a:ea typeface="+mn-ea"/>
                <a:cs typeface="+mn-cs"/>
              </a:rPr>
              <a:t/>
            </a:r>
            <a:br>
              <a:rPr lang="en-US" sz="1200" b="0" kern="1200" dirty="0">
                <a:solidFill>
                  <a:schemeClr val="tx1"/>
                </a:solidFill>
                <a:latin typeface="+mn-lt"/>
                <a:ea typeface="+mn-ea"/>
                <a:cs typeface="+mn-cs"/>
              </a:rPr>
            </a:br>
            <a:r>
              <a:rPr lang="en-US" sz="1200" b="0" kern="1200" dirty="0">
                <a:solidFill>
                  <a:schemeClr val="tx1"/>
                </a:solidFill>
                <a:latin typeface="+mn-lt"/>
                <a:ea typeface="+mn-ea"/>
                <a:cs typeface="+mn-cs"/>
              </a:rPr>
              <a:t>- </a:t>
            </a:r>
            <a:r>
              <a:rPr lang="en-US" sz="1200" b="1" kern="1200" dirty="0">
                <a:solidFill>
                  <a:schemeClr val="tx1"/>
                </a:solidFill>
                <a:latin typeface="+mn-lt"/>
                <a:ea typeface="+mn-ea"/>
                <a:cs typeface="+mn-cs"/>
              </a:rPr>
              <a:t>**Delta Rule implementation**</a:t>
            </a:r>
            <a:r>
              <a:rPr lang="en-US" sz="1200" b="0" kern="1200" dirty="0">
                <a:solidFill>
                  <a:schemeClr val="tx1"/>
                </a:solidFill>
                <a:latin typeface="+mn-lt"/>
                <a:ea typeface="+mn-ea"/>
                <a:cs typeface="+mn-cs"/>
              </a:rPr>
              <a:t>: The code initializes weights and iteratively updates them based on the error and the derivative of the activation function. This is a basic form of </a:t>
            </a:r>
            <a:r>
              <a:rPr lang="en-US" sz="1200" b="0" kern="1200" dirty="0" err="1">
                <a:solidFill>
                  <a:schemeClr val="tx1"/>
                </a:solidFill>
                <a:latin typeface="+mn-lt"/>
                <a:ea typeface="+mn-ea"/>
                <a:cs typeface="+mn-cs"/>
              </a:rPr>
              <a:t>backpropagation</a:t>
            </a:r>
            <a:r>
              <a:rPr lang="en-US" sz="1200" b="0" kern="1200" dirty="0">
                <a:solidFill>
                  <a:schemeClr val="tx1"/>
                </a:solidFill>
                <a:latin typeface="+mn-lt"/>
                <a:ea typeface="+mn-ea"/>
                <a:cs typeface="+mn-cs"/>
              </a:rPr>
              <a:t> applied to a single layer.</a:t>
            </a:r>
          </a:p>
          <a:p>
            <a:r>
              <a:rPr lang="en-US" sz="1200" b="0" kern="1200" dirty="0">
                <a:solidFill>
                  <a:schemeClr val="tx1"/>
                </a:solidFill>
                <a:latin typeface="+mn-lt"/>
                <a:ea typeface="+mn-ea"/>
                <a:cs typeface="+mn-cs"/>
              </a:rPr>
              <a:t/>
            </a:r>
            <a:br>
              <a:rPr lang="en-US" sz="1200" b="0" kern="1200" dirty="0">
                <a:solidFill>
                  <a:schemeClr val="tx1"/>
                </a:solidFill>
                <a:latin typeface="+mn-lt"/>
                <a:ea typeface="+mn-ea"/>
                <a:cs typeface="+mn-cs"/>
              </a:rPr>
            </a:br>
            <a:r>
              <a:rPr lang="en-US" sz="1200" b="0" kern="1200" dirty="0">
                <a:solidFill>
                  <a:schemeClr val="tx1"/>
                </a:solidFill>
                <a:latin typeface="+mn-lt"/>
                <a:ea typeface="+mn-ea"/>
                <a:cs typeface="+mn-cs"/>
              </a:rPr>
              <a:t>- </a:t>
            </a:r>
            <a:r>
              <a:rPr lang="en-US" sz="1200" b="1" kern="1200" dirty="0">
                <a:solidFill>
                  <a:schemeClr val="tx1"/>
                </a:solidFill>
                <a:latin typeface="+mn-lt"/>
                <a:ea typeface="+mn-ea"/>
                <a:cs typeface="+mn-cs"/>
              </a:rPr>
              <a:t>**XOR problem with Delta Rule**</a:t>
            </a:r>
            <a:r>
              <a:rPr lang="en-US" sz="1200" b="0" kern="1200" dirty="0">
                <a:solidFill>
                  <a:schemeClr val="tx1"/>
                </a:solidFill>
                <a:latin typeface="+mn-lt"/>
                <a:ea typeface="+mn-ea"/>
                <a:cs typeface="+mn-cs"/>
              </a:rPr>
              <a:t>: The notebook attempts to solve the XOR problem using the Delta Rule with a single layer. Notice that the predictions after training are all around 0.5. This demonstrates that a single-layer network, even with a differentiable activation and gradient descent, cannot solve the non-linearly separable XOR problem. This limitation necessitates the use of multi-layer networks (which are not covered in this specific notebook).</a:t>
            </a:r>
          </a:p>
          <a:p>
            <a:r>
              <a:rPr lang="en-US" sz="1200" b="0" kern="1200" dirty="0">
                <a:solidFill>
                  <a:schemeClr val="tx1"/>
                </a:solidFill>
                <a:latin typeface="+mn-lt"/>
                <a:ea typeface="+mn-ea"/>
                <a:cs typeface="+mn-cs"/>
              </a:rPr>
              <a:t/>
            </a:r>
            <a:br>
              <a:rPr lang="en-US" sz="1200" b="0" kern="1200" dirty="0">
                <a:solidFill>
                  <a:schemeClr val="tx1"/>
                </a:solidFill>
                <a:latin typeface="+mn-lt"/>
                <a:ea typeface="+mn-ea"/>
                <a:cs typeface="+mn-cs"/>
              </a:rPr>
            </a:br>
            <a:r>
              <a:rPr lang="en-US" sz="1200" b="0" kern="1200" dirty="0">
                <a:solidFill>
                  <a:schemeClr val="tx1"/>
                </a:solidFill>
                <a:latin typeface="+mn-lt"/>
                <a:ea typeface="+mn-ea"/>
                <a:cs typeface="+mn-cs"/>
              </a:rPr>
              <a:t>This notebook serves as a good starting point to understand the building blocks of neural networks and the evolution of learning algorithms from simple rule-based approaches to gradient-based optimization.</a:t>
            </a:r>
            <a:endParaRPr lang="en-US" sz="1200" b="0" kern="1200">
              <a:solidFill>
                <a:schemeClr val="tx1"/>
              </a:solidFill>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AA712A0F-2D27-443E-A205-247258BF0CAF}"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How much did each weight contribute to the error?</a:t>
            </a:r>
          </a:p>
          <a:p>
            <a:r>
              <a:rPr lang="en-US" dirty="0"/>
              <a:t>“Credit assignment” problem</a:t>
            </a:r>
          </a:p>
          <a:p>
            <a:r>
              <a:rPr lang="en-US" dirty="0"/>
              <a:t>Use gradients to update weights</a:t>
            </a:r>
          </a:p>
          <a:p>
            <a:endParaRPr lang="en-US" dirty="0"/>
          </a:p>
        </p:txBody>
      </p:sp>
      <p:sp>
        <p:nvSpPr>
          <p:cNvPr id="4" name="Slide Number Placeholder 3"/>
          <p:cNvSpPr>
            <a:spLocks noGrp="1"/>
          </p:cNvSpPr>
          <p:nvPr>
            <p:ph type="sldNum" sz="quarter" idx="10"/>
          </p:nvPr>
        </p:nvSpPr>
        <p:spPr/>
        <p:txBody>
          <a:bodyPr/>
          <a:lstStyle/>
          <a:p>
            <a:fld id="{AA712A0F-2D27-443E-A205-247258BF0CAF}"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FB72227-78DE-7C1F-670E-2B6FF81F5D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0259EF7B-C263-5AAC-9559-0E35F755F3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ECFAAFB1-8E32-3E24-D898-85A2EC33CBF4}"/>
              </a:ext>
            </a:extLst>
          </p:cNvPr>
          <p:cNvSpPr>
            <a:spLocks noGrp="1"/>
          </p:cNvSpPr>
          <p:nvPr>
            <p:ph type="body" idx="1"/>
          </p:nvPr>
        </p:nvSpPr>
        <p:spPr/>
        <p:txBody>
          <a:bodyPr>
            <a:normAutofit/>
          </a:bodyPr>
          <a:lstStyle/>
          <a:p>
            <a:r>
              <a:rPr lang="en-US" dirty="0"/>
              <a:t>Learning rate (η\</a:t>
            </a:r>
            <a:r>
              <a:rPr lang="en-US" dirty="0" err="1"/>
              <a:t>etaη</a:t>
            </a:r>
            <a:r>
              <a:rPr lang="en-US" dirty="0"/>
              <a:t>) controls step size</a:t>
            </a:r>
          </a:p>
          <a:p>
            <a:r>
              <a:rPr lang="en-US" dirty="0"/>
              <a:t>Too high → diverges</a:t>
            </a:r>
          </a:p>
          <a:p>
            <a:r>
              <a:rPr lang="en-US" dirty="0"/>
              <a:t>Too low → slow learning</a:t>
            </a:r>
          </a:p>
        </p:txBody>
      </p:sp>
      <p:sp>
        <p:nvSpPr>
          <p:cNvPr id="4" name="Slide Number Placeholder 3">
            <a:extLst>
              <a:ext uri="{FF2B5EF4-FFF2-40B4-BE49-F238E27FC236}">
                <a16:creationId xmlns:a16="http://schemas.microsoft.com/office/drawing/2014/main" xmlns="" id="{EAF6F6FF-DABF-1010-769A-8A69924535F1}"/>
              </a:ext>
            </a:extLst>
          </p:cNvPr>
          <p:cNvSpPr>
            <a:spLocks noGrp="1"/>
          </p:cNvSpPr>
          <p:nvPr>
            <p:ph type="sldNum" sz="quarter" idx="10"/>
          </p:nvPr>
        </p:nvSpPr>
        <p:spPr/>
        <p:txBody>
          <a:bodyPr/>
          <a:lstStyle/>
          <a:p>
            <a:fld id="{AA712A0F-2D27-443E-A205-247258BF0CAF}" type="slidenum">
              <a:rPr lang="en-US" smtClean="0"/>
              <a:pPr/>
              <a:t>11</a:t>
            </a:fld>
            <a:endParaRPr lang="en-US"/>
          </a:p>
        </p:txBody>
      </p:sp>
    </p:spTree>
    <p:extLst>
      <p:ext uri="{BB962C8B-B14F-4D97-AF65-F5344CB8AC3E}">
        <p14:creationId xmlns:p14="http://schemas.microsoft.com/office/powerpoint/2010/main" xmlns="" val="2325393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8BB8BBB-1C59-EF0E-4265-B208D82468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993F1977-D10B-0658-2944-7423C07F93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B99C753F-005A-A5A3-E451-A7D17A1C95BF}"/>
              </a:ext>
            </a:extLst>
          </p:cNvPr>
          <p:cNvSpPr>
            <a:spLocks noGrp="1"/>
          </p:cNvSpPr>
          <p:nvPr>
            <p:ph type="body" idx="1"/>
          </p:nvPr>
        </p:nvSpPr>
        <p:spPr/>
        <p:txBody>
          <a:bodyPr>
            <a:normAutofit/>
          </a:bodyPr>
          <a:lstStyle/>
          <a:p>
            <a:r>
              <a:rPr lang="en-US" dirty="0"/>
              <a:t>Learning rate (η\</a:t>
            </a:r>
            <a:r>
              <a:rPr lang="en-US" dirty="0" err="1"/>
              <a:t>etaη</a:t>
            </a:r>
            <a:r>
              <a:rPr lang="en-US" dirty="0"/>
              <a:t>) controls step size</a:t>
            </a:r>
          </a:p>
          <a:p>
            <a:r>
              <a:rPr lang="en-US" dirty="0"/>
              <a:t>Too high → diverges</a:t>
            </a:r>
          </a:p>
          <a:p>
            <a:r>
              <a:rPr lang="en-US" dirty="0"/>
              <a:t>Too low → slow learning</a:t>
            </a:r>
          </a:p>
        </p:txBody>
      </p:sp>
      <p:sp>
        <p:nvSpPr>
          <p:cNvPr id="4" name="Slide Number Placeholder 3">
            <a:extLst>
              <a:ext uri="{FF2B5EF4-FFF2-40B4-BE49-F238E27FC236}">
                <a16:creationId xmlns:a16="http://schemas.microsoft.com/office/drawing/2014/main" xmlns="" id="{1A5C594C-5D6C-EBC0-47C6-4EC7CD318FDD}"/>
              </a:ext>
            </a:extLst>
          </p:cNvPr>
          <p:cNvSpPr>
            <a:spLocks noGrp="1"/>
          </p:cNvSpPr>
          <p:nvPr>
            <p:ph type="sldNum" sz="quarter" idx="10"/>
          </p:nvPr>
        </p:nvSpPr>
        <p:spPr/>
        <p:txBody>
          <a:bodyPr/>
          <a:lstStyle/>
          <a:p>
            <a:fld id="{AA712A0F-2D27-443E-A205-247258BF0CAF}" type="slidenum">
              <a:rPr lang="en-US" smtClean="0"/>
              <a:pPr/>
              <a:t>12</a:t>
            </a:fld>
            <a:endParaRPr lang="en-US"/>
          </a:p>
        </p:txBody>
      </p:sp>
    </p:spTree>
    <p:extLst>
      <p:ext uri="{BB962C8B-B14F-4D97-AF65-F5344CB8AC3E}">
        <p14:creationId xmlns:p14="http://schemas.microsoft.com/office/powerpoint/2010/main" xmlns="" val="4058579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A19106F-8DF2-D60E-0CBF-DDA44269A6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A334425-28D6-3B62-FB2A-EF1E86F534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D5AD6801-089E-AFAA-8545-01F1F477BCFA}"/>
              </a:ext>
            </a:extLst>
          </p:cNvPr>
          <p:cNvSpPr>
            <a:spLocks noGrp="1"/>
          </p:cNvSpPr>
          <p:nvPr>
            <p:ph type="body" idx="1"/>
          </p:nvPr>
        </p:nvSpPr>
        <p:spPr/>
        <p:txBody>
          <a:bodyPr>
            <a:normAutofit/>
          </a:bodyPr>
          <a:lstStyle/>
          <a:p>
            <a:r>
              <a:rPr lang="en-US" dirty="0"/>
              <a:t>Learning rate (η\</a:t>
            </a:r>
            <a:r>
              <a:rPr lang="en-US" dirty="0" err="1"/>
              <a:t>etaη</a:t>
            </a:r>
            <a:r>
              <a:rPr lang="en-US" dirty="0"/>
              <a:t>) controls step size</a:t>
            </a:r>
          </a:p>
          <a:p>
            <a:r>
              <a:rPr lang="en-US" dirty="0"/>
              <a:t>Too high → diverges</a:t>
            </a:r>
          </a:p>
          <a:p>
            <a:r>
              <a:rPr lang="en-US" dirty="0"/>
              <a:t>Too low → slow learning</a:t>
            </a:r>
          </a:p>
        </p:txBody>
      </p:sp>
      <p:sp>
        <p:nvSpPr>
          <p:cNvPr id="4" name="Slide Number Placeholder 3">
            <a:extLst>
              <a:ext uri="{FF2B5EF4-FFF2-40B4-BE49-F238E27FC236}">
                <a16:creationId xmlns:a16="http://schemas.microsoft.com/office/drawing/2014/main" xmlns="" id="{1559712F-298F-1128-6630-9FA5A3059E64}"/>
              </a:ext>
            </a:extLst>
          </p:cNvPr>
          <p:cNvSpPr>
            <a:spLocks noGrp="1"/>
          </p:cNvSpPr>
          <p:nvPr>
            <p:ph type="sldNum" sz="quarter" idx="10"/>
          </p:nvPr>
        </p:nvSpPr>
        <p:spPr/>
        <p:txBody>
          <a:bodyPr/>
          <a:lstStyle/>
          <a:p>
            <a:fld id="{AA712A0F-2D27-443E-A205-247258BF0CAF}" type="slidenum">
              <a:rPr lang="en-US" smtClean="0"/>
              <a:pPr/>
              <a:t>13</a:t>
            </a:fld>
            <a:endParaRPr lang="en-US"/>
          </a:p>
        </p:txBody>
      </p:sp>
    </p:spTree>
    <p:extLst>
      <p:ext uri="{BB962C8B-B14F-4D97-AF65-F5344CB8AC3E}">
        <p14:creationId xmlns:p14="http://schemas.microsoft.com/office/powerpoint/2010/main" xmlns="" val="2610346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DAF08DE-A1CF-1915-47FB-99D615FBBE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357CA9A8-BB1D-E170-8AA4-E01B428DF4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60D46EB7-A3BE-2812-5129-4913B8376C81}"/>
              </a:ext>
            </a:extLst>
          </p:cNvPr>
          <p:cNvSpPr>
            <a:spLocks noGrp="1"/>
          </p:cNvSpPr>
          <p:nvPr>
            <p:ph type="body" idx="1"/>
          </p:nvPr>
        </p:nvSpPr>
        <p:spPr/>
        <p:txBody>
          <a:bodyPr>
            <a:normAutofit/>
          </a:bodyPr>
          <a:lstStyle/>
          <a:p>
            <a:r>
              <a:rPr lang="en-US" dirty="0"/>
              <a:t>Learning rate (η\</a:t>
            </a:r>
            <a:r>
              <a:rPr lang="en-US" dirty="0" err="1"/>
              <a:t>etaη</a:t>
            </a:r>
            <a:r>
              <a:rPr lang="en-US" dirty="0"/>
              <a:t>) controls step size</a:t>
            </a:r>
          </a:p>
          <a:p>
            <a:r>
              <a:rPr lang="en-US" dirty="0"/>
              <a:t>Too high → diverges</a:t>
            </a:r>
          </a:p>
          <a:p>
            <a:r>
              <a:rPr lang="en-US" dirty="0"/>
              <a:t>Too low → slow learning</a:t>
            </a:r>
          </a:p>
        </p:txBody>
      </p:sp>
      <p:sp>
        <p:nvSpPr>
          <p:cNvPr id="4" name="Slide Number Placeholder 3">
            <a:extLst>
              <a:ext uri="{FF2B5EF4-FFF2-40B4-BE49-F238E27FC236}">
                <a16:creationId xmlns:a16="http://schemas.microsoft.com/office/drawing/2014/main" xmlns="" id="{7DDCF502-3BA9-8FC9-E1CA-A3B1ADE0187F}"/>
              </a:ext>
            </a:extLst>
          </p:cNvPr>
          <p:cNvSpPr>
            <a:spLocks noGrp="1"/>
          </p:cNvSpPr>
          <p:nvPr>
            <p:ph type="sldNum" sz="quarter" idx="10"/>
          </p:nvPr>
        </p:nvSpPr>
        <p:spPr/>
        <p:txBody>
          <a:bodyPr/>
          <a:lstStyle/>
          <a:p>
            <a:fld id="{AA712A0F-2D27-443E-A205-247258BF0CAF}" type="slidenum">
              <a:rPr lang="en-US" smtClean="0"/>
              <a:pPr/>
              <a:t>14</a:t>
            </a:fld>
            <a:endParaRPr lang="en-US"/>
          </a:p>
        </p:txBody>
      </p:sp>
    </p:spTree>
    <p:extLst>
      <p:ext uri="{BB962C8B-B14F-4D97-AF65-F5344CB8AC3E}">
        <p14:creationId xmlns:p14="http://schemas.microsoft.com/office/powerpoint/2010/main" xmlns="" val="3544527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1ACF09A-21D2-B3CE-391A-4002E0DD6D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86AF9D3B-9A8B-4567-74D9-7CB8F714ED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30E317C4-D04C-11EE-2350-073AC541BFE8}"/>
              </a:ext>
            </a:extLst>
          </p:cNvPr>
          <p:cNvSpPr>
            <a:spLocks noGrp="1"/>
          </p:cNvSpPr>
          <p:nvPr>
            <p:ph type="body" idx="1"/>
          </p:nvPr>
        </p:nvSpPr>
        <p:spPr/>
        <p:txBody>
          <a:bodyPr>
            <a:normAutofit/>
          </a:bodyPr>
          <a:lstStyle/>
          <a:p>
            <a:r>
              <a:rPr lang="en-US" dirty="0"/>
              <a:t>Learning rate (η\</a:t>
            </a:r>
            <a:r>
              <a:rPr lang="en-US" dirty="0" err="1"/>
              <a:t>etaη</a:t>
            </a:r>
            <a:r>
              <a:rPr lang="en-US" dirty="0"/>
              <a:t>) controls step size</a:t>
            </a:r>
          </a:p>
          <a:p>
            <a:r>
              <a:rPr lang="en-US" dirty="0"/>
              <a:t>Too high → diverges</a:t>
            </a:r>
          </a:p>
          <a:p>
            <a:r>
              <a:rPr lang="en-US" dirty="0"/>
              <a:t>Too low → slow learning</a:t>
            </a:r>
          </a:p>
        </p:txBody>
      </p:sp>
      <p:sp>
        <p:nvSpPr>
          <p:cNvPr id="4" name="Slide Number Placeholder 3">
            <a:extLst>
              <a:ext uri="{FF2B5EF4-FFF2-40B4-BE49-F238E27FC236}">
                <a16:creationId xmlns:a16="http://schemas.microsoft.com/office/drawing/2014/main" xmlns="" id="{EECB3EE1-3A3F-3C5E-7B12-251D2DEEA9D4}"/>
              </a:ext>
            </a:extLst>
          </p:cNvPr>
          <p:cNvSpPr>
            <a:spLocks noGrp="1"/>
          </p:cNvSpPr>
          <p:nvPr>
            <p:ph type="sldNum" sz="quarter" idx="10"/>
          </p:nvPr>
        </p:nvSpPr>
        <p:spPr/>
        <p:txBody>
          <a:bodyPr/>
          <a:lstStyle/>
          <a:p>
            <a:fld id="{AA712A0F-2D27-443E-A205-247258BF0CAF}" type="slidenum">
              <a:rPr lang="en-US" smtClean="0"/>
              <a:pPr/>
              <a:t>15</a:t>
            </a:fld>
            <a:endParaRPr lang="en-US"/>
          </a:p>
        </p:txBody>
      </p:sp>
    </p:spTree>
    <p:extLst>
      <p:ext uri="{BB962C8B-B14F-4D97-AF65-F5344CB8AC3E}">
        <p14:creationId xmlns:p14="http://schemas.microsoft.com/office/powerpoint/2010/main" xmlns="" val="837854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3-layer example: Input → Hidden → Output</a:t>
            </a:r>
          </a:p>
          <a:p>
            <a:r>
              <a:rPr lang="en-US" dirty="0"/>
              <a:t>Annotated diagram with nodes, weights, biases</a:t>
            </a:r>
          </a:p>
          <a:p>
            <a:endParaRPr lang="en-US" dirty="0"/>
          </a:p>
        </p:txBody>
      </p:sp>
      <p:sp>
        <p:nvSpPr>
          <p:cNvPr id="4" name="Slide Number Placeholder 3"/>
          <p:cNvSpPr>
            <a:spLocks noGrp="1"/>
          </p:cNvSpPr>
          <p:nvPr>
            <p:ph type="sldNum" sz="quarter" idx="10"/>
          </p:nvPr>
        </p:nvSpPr>
        <p:spPr/>
        <p:txBody>
          <a:bodyPr/>
          <a:lstStyle/>
          <a:p>
            <a:fld id="{AA712A0F-2D27-443E-A205-247258BF0CAF}"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Data flows </a:t>
            </a:r>
            <a:r>
              <a:rPr lang="en-US" b="1" dirty="0"/>
              <a:t>left to right</a:t>
            </a:r>
            <a:r>
              <a:rPr lang="en-US" dirty="0"/>
              <a:t> (input → output)</a:t>
            </a:r>
          </a:p>
          <a:p>
            <a:r>
              <a:rPr lang="en-US" dirty="0"/>
              <a:t>At each neuron:</a:t>
            </a:r>
          </a:p>
          <a:p>
            <a:r>
              <a:rPr lang="en-US" dirty="0"/>
              <a:t>z=∑(</a:t>
            </a:r>
            <a:r>
              <a:rPr lang="en-US" dirty="0" err="1"/>
              <a:t>wixi</a:t>
            </a:r>
            <a:r>
              <a:rPr lang="en-US" dirty="0"/>
              <a:t>)+</a:t>
            </a:r>
            <a:r>
              <a:rPr lang="en-US" dirty="0" err="1"/>
              <a:t>b,a</a:t>
            </a:r>
            <a:r>
              <a:rPr lang="en-US" dirty="0"/>
              <a:t>=activation(z)z = \sum (</a:t>
            </a:r>
            <a:r>
              <a:rPr lang="en-US" dirty="0" err="1"/>
              <a:t>w_i</a:t>
            </a:r>
            <a:r>
              <a:rPr lang="en-US" dirty="0"/>
              <a:t> </a:t>
            </a:r>
            <a:r>
              <a:rPr lang="en-US" dirty="0" err="1"/>
              <a:t>x_i</a:t>
            </a:r>
            <a:r>
              <a:rPr lang="en-US" dirty="0"/>
              <a:t>) + b, \quad a = \text{activation}(z)z=∑(</a:t>
            </a:r>
            <a:r>
              <a:rPr lang="en-US" dirty="0" err="1"/>
              <a:t>wi</a:t>
            </a:r>
            <a:r>
              <a:rPr lang="en-US" dirty="0"/>
              <a:t>​xi​)+</a:t>
            </a:r>
            <a:r>
              <a:rPr lang="en-US" dirty="0" err="1"/>
              <a:t>b,a</a:t>
            </a:r>
            <a:r>
              <a:rPr lang="en-US" dirty="0"/>
              <a:t>=activation(z) Output layer gives final prediction</a:t>
            </a:r>
          </a:p>
        </p:txBody>
      </p:sp>
      <p:sp>
        <p:nvSpPr>
          <p:cNvPr id="4" name="Slide Number Placeholder 3"/>
          <p:cNvSpPr>
            <a:spLocks noGrp="1"/>
          </p:cNvSpPr>
          <p:nvPr>
            <p:ph type="sldNum" sz="quarter" idx="10"/>
          </p:nvPr>
        </p:nvSpPr>
        <p:spPr/>
        <p:txBody>
          <a:bodyPr/>
          <a:lstStyle/>
          <a:p>
            <a:fld id="{AA712A0F-2D27-443E-A205-247258BF0CAF}"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3007DC0-333B-E68E-673E-66424F1A69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A7B82EC-2B2C-5D74-3283-E0F961552A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5109B2A9-F4E3-64C4-E6DD-DDC3B22F3E81}"/>
              </a:ext>
            </a:extLst>
          </p:cNvPr>
          <p:cNvSpPr>
            <a:spLocks noGrp="1"/>
          </p:cNvSpPr>
          <p:nvPr>
            <p:ph type="body" idx="1"/>
          </p:nvPr>
        </p:nvSpPr>
        <p:spPr/>
        <p:txBody>
          <a:bodyPr>
            <a:normAutofit/>
          </a:bodyPr>
          <a:lstStyle/>
          <a:p>
            <a:r>
              <a:rPr lang="en-US" dirty="0"/>
              <a:t>Each neuron does:</a:t>
            </a:r>
          </a:p>
          <a:p>
            <a:r>
              <a:rPr lang="en-US" dirty="0"/>
              <a:t>Weighted Sum of inputs</a:t>
            </a:r>
          </a:p>
          <a:p>
            <a:r>
              <a:rPr lang="en-US" dirty="0"/>
              <a:t>Adds bias</a:t>
            </a:r>
          </a:p>
          <a:p>
            <a:r>
              <a:rPr lang="en-US" dirty="0"/>
              <a:t>Passes result through an </a:t>
            </a:r>
            <a:r>
              <a:rPr lang="en-US" b="1" dirty="0"/>
              <a:t>activation function</a:t>
            </a:r>
            <a:endParaRPr lang="en-US" dirty="0"/>
          </a:p>
          <a:p>
            <a:r>
              <a:rPr lang="en-US" dirty="0"/>
              <a:t>🧠 Formula:</a:t>
            </a:r>
            <a:br>
              <a:rPr lang="en-US" dirty="0"/>
            </a:br>
            <a:r>
              <a:rPr lang="en-US" dirty="0"/>
              <a:t>z = (w₁·x₁ + w₂·x₂ + ... + wₙ·xₙ) + b</a:t>
            </a:r>
            <a:br>
              <a:rPr lang="en-US" dirty="0"/>
            </a:br>
            <a:r>
              <a:rPr lang="en-US" dirty="0"/>
              <a:t>a = activation(z)</a:t>
            </a:r>
          </a:p>
        </p:txBody>
      </p:sp>
      <p:sp>
        <p:nvSpPr>
          <p:cNvPr id="4" name="Slide Number Placeholder 3">
            <a:extLst>
              <a:ext uri="{FF2B5EF4-FFF2-40B4-BE49-F238E27FC236}">
                <a16:creationId xmlns:a16="http://schemas.microsoft.com/office/drawing/2014/main" xmlns="" id="{0A78C373-0ACD-98BD-8D4E-2630A3589C89}"/>
              </a:ext>
            </a:extLst>
          </p:cNvPr>
          <p:cNvSpPr>
            <a:spLocks noGrp="1"/>
          </p:cNvSpPr>
          <p:nvPr>
            <p:ph type="sldNum" sz="quarter" idx="10"/>
          </p:nvPr>
        </p:nvSpPr>
        <p:spPr/>
        <p:txBody>
          <a:bodyPr/>
          <a:lstStyle/>
          <a:p>
            <a:fld id="{AA712A0F-2D27-443E-A205-247258BF0CAF}" type="slidenum">
              <a:rPr lang="en-US" smtClean="0"/>
              <a:pPr/>
              <a:t>4</a:t>
            </a:fld>
            <a:endParaRPr lang="en-US"/>
          </a:p>
        </p:txBody>
      </p:sp>
    </p:spTree>
    <p:extLst>
      <p:ext uri="{BB962C8B-B14F-4D97-AF65-F5344CB8AC3E}">
        <p14:creationId xmlns:p14="http://schemas.microsoft.com/office/powerpoint/2010/main" xmlns="" val="2248092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957CB8-E6FA-8995-4107-40AD6B0FF1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2382CD32-8CF4-D96F-C31F-4AC4DBD829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4E19B155-C686-62E7-5641-9E805F931007}"/>
              </a:ext>
            </a:extLst>
          </p:cNvPr>
          <p:cNvSpPr>
            <a:spLocks noGrp="1"/>
          </p:cNvSpPr>
          <p:nvPr>
            <p:ph type="body" idx="1"/>
          </p:nvPr>
        </p:nvSpPr>
        <p:spPr/>
        <p:txBody>
          <a:bodyPr>
            <a:normAutofit/>
          </a:bodyPr>
          <a:lstStyle/>
          <a:p>
            <a:r>
              <a:rPr lang="en-US" dirty="0"/>
              <a:t>Each neuron does:</a:t>
            </a:r>
          </a:p>
          <a:p>
            <a:r>
              <a:rPr lang="en-US" dirty="0"/>
              <a:t>Weighted Sum of inputs</a:t>
            </a:r>
          </a:p>
          <a:p>
            <a:r>
              <a:rPr lang="en-US" dirty="0"/>
              <a:t>Adds bias</a:t>
            </a:r>
          </a:p>
          <a:p>
            <a:r>
              <a:rPr lang="en-US" dirty="0"/>
              <a:t>Passes result through an </a:t>
            </a:r>
            <a:r>
              <a:rPr lang="en-US" b="1" dirty="0"/>
              <a:t>activation function</a:t>
            </a:r>
            <a:endParaRPr lang="en-US" dirty="0"/>
          </a:p>
          <a:p>
            <a:r>
              <a:rPr lang="en-US" dirty="0"/>
              <a:t>🧠 Formula:</a:t>
            </a:r>
            <a:br>
              <a:rPr lang="en-US" dirty="0"/>
            </a:br>
            <a:r>
              <a:rPr lang="en-US" dirty="0"/>
              <a:t>z = (w₁·x₁ + w₂·x₂ + ... + wₙ·xₙ) + b</a:t>
            </a:r>
            <a:br>
              <a:rPr lang="en-US" dirty="0"/>
            </a:br>
            <a:r>
              <a:rPr lang="en-US" dirty="0"/>
              <a:t>a = activation(z)</a:t>
            </a:r>
          </a:p>
        </p:txBody>
      </p:sp>
      <p:sp>
        <p:nvSpPr>
          <p:cNvPr id="4" name="Slide Number Placeholder 3">
            <a:extLst>
              <a:ext uri="{FF2B5EF4-FFF2-40B4-BE49-F238E27FC236}">
                <a16:creationId xmlns:a16="http://schemas.microsoft.com/office/drawing/2014/main" xmlns="" id="{AF1554E6-F2EA-99FB-B900-75A13DAABEF3}"/>
              </a:ext>
            </a:extLst>
          </p:cNvPr>
          <p:cNvSpPr>
            <a:spLocks noGrp="1"/>
          </p:cNvSpPr>
          <p:nvPr>
            <p:ph type="sldNum" sz="quarter" idx="10"/>
          </p:nvPr>
        </p:nvSpPr>
        <p:spPr/>
        <p:txBody>
          <a:bodyPr/>
          <a:lstStyle/>
          <a:p>
            <a:fld id="{AA712A0F-2D27-443E-A205-247258BF0CAF}" type="slidenum">
              <a:rPr lang="en-US" smtClean="0"/>
              <a:pPr/>
              <a:t>5</a:t>
            </a:fld>
            <a:endParaRPr lang="en-US"/>
          </a:p>
        </p:txBody>
      </p:sp>
    </p:spTree>
    <p:extLst>
      <p:ext uri="{BB962C8B-B14F-4D97-AF65-F5344CB8AC3E}">
        <p14:creationId xmlns:p14="http://schemas.microsoft.com/office/powerpoint/2010/main" xmlns="" val="1086712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CD3A8EF-5719-8067-021C-B453A90000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3B165F54-AB36-A146-E115-5184078B8B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DB285FD2-DF4D-C51A-93AE-8D0DED5CB1EC}"/>
              </a:ext>
            </a:extLst>
          </p:cNvPr>
          <p:cNvSpPr>
            <a:spLocks noGrp="1"/>
          </p:cNvSpPr>
          <p:nvPr>
            <p:ph type="body" idx="1"/>
          </p:nvPr>
        </p:nvSpPr>
        <p:spPr/>
        <p:txBody>
          <a:bodyPr>
            <a:normAutofit/>
          </a:bodyPr>
          <a:lstStyle/>
          <a:p>
            <a:r>
              <a:rPr lang="en-US" dirty="0"/>
              <a:t>Each neuron does:</a:t>
            </a:r>
          </a:p>
          <a:p>
            <a:r>
              <a:rPr lang="en-US" dirty="0"/>
              <a:t>Weighted Sum of inputs</a:t>
            </a:r>
          </a:p>
          <a:p>
            <a:r>
              <a:rPr lang="en-US" dirty="0"/>
              <a:t>Adds bias</a:t>
            </a:r>
          </a:p>
          <a:p>
            <a:r>
              <a:rPr lang="en-US" dirty="0"/>
              <a:t>Passes result through an </a:t>
            </a:r>
            <a:r>
              <a:rPr lang="en-US" b="1" dirty="0"/>
              <a:t>activation function</a:t>
            </a:r>
            <a:endParaRPr lang="en-US" dirty="0"/>
          </a:p>
          <a:p>
            <a:r>
              <a:rPr lang="en-US" dirty="0"/>
              <a:t>🧠 Formula:</a:t>
            </a:r>
            <a:br>
              <a:rPr lang="en-US" dirty="0"/>
            </a:br>
            <a:r>
              <a:rPr lang="en-US" dirty="0"/>
              <a:t>z = (w₁·x₁ + w₂·x₂ + ... + wₙ·xₙ) + b</a:t>
            </a:r>
            <a:br>
              <a:rPr lang="en-US" dirty="0"/>
            </a:br>
            <a:r>
              <a:rPr lang="en-US" dirty="0"/>
              <a:t>a = activation(z)</a:t>
            </a:r>
          </a:p>
        </p:txBody>
      </p:sp>
      <p:sp>
        <p:nvSpPr>
          <p:cNvPr id="4" name="Slide Number Placeholder 3">
            <a:extLst>
              <a:ext uri="{FF2B5EF4-FFF2-40B4-BE49-F238E27FC236}">
                <a16:creationId xmlns:a16="http://schemas.microsoft.com/office/drawing/2014/main" xmlns="" id="{7127922C-B6BA-AE42-3C8F-326D0BB882F9}"/>
              </a:ext>
            </a:extLst>
          </p:cNvPr>
          <p:cNvSpPr>
            <a:spLocks noGrp="1"/>
          </p:cNvSpPr>
          <p:nvPr>
            <p:ph type="sldNum" sz="quarter" idx="10"/>
          </p:nvPr>
        </p:nvSpPr>
        <p:spPr/>
        <p:txBody>
          <a:bodyPr/>
          <a:lstStyle/>
          <a:p>
            <a:fld id="{AA712A0F-2D27-443E-A205-247258BF0CAF}" type="slidenum">
              <a:rPr lang="en-US" smtClean="0"/>
              <a:pPr/>
              <a:t>6</a:t>
            </a:fld>
            <a:endParaRPr lang="en-US"/>
          </a:p>
        </p:txBody>
      </p:sp>
    </p:spTree>
    <p:extLst>
      <p:ext uri="{BB962C8B-B14F-4D97-AF65-F5344CB8AC3E}">
        <p14:creationId xmlns:p14="http://schemas.microsoft.com/office/powerpoint/2010/main" xmlns="" val="3799473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Compute loss (e.g., Binary Cross-Entropy):</a:t>
            </a:r>
          </a:p>
          <a:p>
            <a:r>
              <a:rPr lang="en-US" dirty="0"/>
              <a:t>L=−[</a:t>
            </a:r>
            <a:r>
              <a:rPr lang="en-US" dirty="0" err="1"/>
              <a:t>ylog</a:t>
            </a:r>
            <a:r>
              <a:rPr lang="en-US" dirty="0"/>
              <a:t>⁡(y^)+(1−y)log⁡(1−y^)]L = -[y \log(\hat{y}) + (1 - y)\log(1 - \hat{y})]L=−[</a:t>
            </a:r>
            <a:r>
              <a:rPr lang="en-US" dirty="0" err="1"/>
              <a:t>ylog</a:t>
            </a:r>
            <a:r>
              <a:rPr lang="en-US" dirty="0"/>
              <a:t>(y^​)+(1−y)log(1−y^​)]</a:t>
            </a:r>
          </a:p>
        </p:txBody>
      </p:sp>
      <p:sp>
        <p:nvSpPr>
          <p:cNvPr id="4" name="Slide Number Placeholder 3"/>
          <p:cNvSpPr>
            <a:spLocks noGrp="1"/>
          </p:cNvSpPr>
          <p:nvPr>
            <p:ph type="sldNum" sz="quarter" idx="10"/>
          </p:nvPr>
        </p:nvSpPr>
        <p:spPr/>
        <p:txBody>
          <a:bodyPr/>
          <a:lstStyle/>
          <a:p>
            <a:fld id="{AA712A0F-2D27-443E-A205-247258BF0CAF}"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B1706E8-849C-DE3B-0819-70E2C9C10A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112D9960-B4E7-258B-CF82-9195C6E9A5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56BD1ACC-2803-5D84-D8BA-91A6F41E7CE0}"/>
              </a:ext>
            </a:extLst>
          </p:cNvPr>
          <p:cNvSpPr>
            <a:spLocks noGrp="1"/>
          </p:cNvSpPr>
          <p:nvPr>
            <p:ph type="body" idx="1"/>
          </p:nvPr>
        </p:nvSpPr>
        <p:spPr/>
        <p:txBody>
          <a:bodyPr>
            <a:normAutofit/>
          </a:bodyPr>
          <a:lstStyle/>
          <a:p>
            <a:r>
              <a:rPr lang="en-US" dirty="0"/>
              <a:t>Compute loss (e.g., Binary Cross-Entropy):</a:t>
            </a:r>
          </a:p>
          <a:p>
            <a:r>
              <a:rPr lang="en-US" dirty="0"/>
              <a:t>L=−[</a:t>
            </a:r>
            <a:r>
              <a:rPr lang="en-US" dirty="0" err="1"/>
              <a:t>ylog</a:t>
            </a:r>
            <a:r>
              <a:rPr lang="en-US" dirty="0"/>
              <a:t>⁡(y^)+(1−y)log⁡(1−y^)]L = -[y \log(\hat{y}) + (1 - y)\log(1 - \hat{y})]L=−[</a:t>
            </a:r>
            <a:r>
              <a:rPr lang="en-US" dirty="0" err="1"/>
              <a:t>ylog</a:t>
            </a:r>
            <a:r>
              <a:rPr lang="en-US" dirty="0"/>
              <a:t>(y^​)+(1−y)log(1−y^​)]</a:t>
            </a:r>
          </a:p>
        </p:txBody>
      </p:sp>
      <p:sp>
        <p:nvSpPr>
          <p:cNvPr id="4" name="Slide Number Placeholder 3">
            <a:extLst>
              <a:ext uri="{FF2B5EF4-FFF2-40B4-BE49-F238E27FC236}">
                <a16:creationId xmlns:a16="http://schemas.microsoft.com/office/drawing/2014/main" xmlns="" id="{2E25AC30-F0DA-AA1F-7A74-03D6926AD8FE}"/>
              </a:ext>
            </a:extLst>
          </p:cNvPr>
          <p:cNvSpPr>
            <a:spLocks noGrp="1"/>
          </p:cNvSpPr>
          <p:nvPr>
            <p:ph type="sldNum" sz="quarter" idx="10"/>
          </p:nvPr>
        </p:nvSpPr>
        <p:spPr/>
        <p:txBody>
          <a:bodyPr/>
          <a:lstStyle/>
          <a:p>
            <a:fld id="{AA712A0F-2D27-443E-A205-247258BF0CAF}" type="slidenum">
              <a:rPr lang="en-US" smtClean="0"/>
              <a:pPr/>
              <a:t>8</a:t>
            </a:fld>
            <a:endParaRPr lang="en-US"/>
          </a:p>
        </p:txBody>
      </p:sp>
    </p:spTree>
    <p:extLst>
      <p:ext uri="{BB962C8B-B14F-4D97-AF65-F5344CB8AC3E}">
        <p14:creationId xmlns:p14="http://schemas.microsoft.com/office/powerpoint/2010/main" xmlns="" val="381498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Goal: Adjust weights to </a:t>
            </a:r>
            <a:r>
              <a:rPr lang="en-US" b="1" dirty="0"/>
              <a:t>minimize loss</a:t>
            </a:r>
            <a:endParaRPr lang="en-US" dirty="0"/>
          </a:p>
          <a:p>
            <a:r>
              <a:rPr lang="en-US" dirty="0"/>
              <a:t>Uses chain rule of calculus</a:t>
            </a:r>
          </a:p>
          <a:p>
            <a:r>
              <a:rPr lang="en-US" dirty="0"/>
              <a:t>Works </a:t>
            </a:r>
            <a:r>
              <a:rPr lang="en-US" b="1" dirty="0"/>
              <a:t>right to left</a:t>
            </a:r>
            <a:r>
              <a:rPr lang="en-US" dirty="0"/>
              <a:t> (output → input)</a:t>
            </a:r>
          </a:p>
        </p:txBody>
      </p:sp>
      <p:sp>
        <p:nvSpPr>
          <p:cNvPr id="4" name="Slide Number Placeholder 3"/>
          <p:cNvSpPr>
            <a:spLocks noGrp="1"/>
          </p:cNvSpPr>
          <p:nvPr>
            <p:ph type="sldNum" sz="quarter" idx="10"/>
          </p:nvPr>
        </p:nvSpPr>
        <p:spPr/>
        <p:txBody>
          <a:bodyPr/>
          <a:lstStyle/>
          <a:p>
            <a:fld id="{AA712A0F-2D27-443E-A205-247258BF0CAF}"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C5028C-AC90-4464-B71F-8E5398A68E9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383FFA8F-483F-46BC-8DD3-7FDD4C4CA40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E09D9E3-D659-464A-9B0A-579D85257195}"/>
              </a:ext>
            </a:extLst>
          </p:cNvPr>
          <p:cNvSpPr>
            <a:spLocks noGrp="1"/>
          </p:cNvSpPr>
          <p:nvPr>
            <p:ph type="dt" sz="half" idx="10"/>
          </p:nvPr>
        </p:nvSpPr>
        <p:spPr/>
        <p:txBody>
          <a:bodyPr/>
          <a:lstStyle/>
          <a:p>
            <a:fld id="{5BCAD085-E8A6-8845-BD4E-CB4CCA059FC4}" type="datetimeFigureOut">
              <a:rPr lang="en-US" smtClean="0"/>
              <a:pPr/>
              <a:t>8/9/2025</a:t>
            </a:fld>
            <a:endParaRPr lang="en-US"/>
          </a:p>
        </p:txBody>
      </p:sp>
      <p:sp>
        <p:nvSpPr>
          <p:cNvPr id="5" name="Footer Placeholder 4">
            <a:extLst>
              <a:ext uri="{FF2B5EF4-FFF2-40B4-BE49-F238E27FC236}">
                <a16:creationId xmlns:a16="http://schemas.microsoft.com/office/drawing/2014/main" xmlns="" id="{E99413A2-8B34-416F-BAE5-0AB43149C0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59419E4-F2B5-4D50-AEC1-ED6AA8F0C069}"/>
              </a:ext>
            </a:extLst>
          </p:cNvPr>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1515809814"/>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0CD5A0-CBF7-4F40-95D9-E35317AE7C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CDC66128-371E-4E13-942F-EB1CC5EC61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CC53E6B-2921-4DD7-8D72-2B13E6A66799}"/>
              </a:ext>
            </a:extLst>
          </p:cNvPr>
          <p:cNvSpPr>
            <a:spLocks noGrp="1"/>
          </p:cNvSpPr>
          <p:nvPr>
            <p:ph type="dt" sz="half" idx="10"/>
          </p:nvPr>
        </p:nvSpPr>
        <p:spPr/>
        <p:txBody>
          <a:bodyPr/>
          <a:lstStyle/>
          <a:p>
            <a:fld id="{556EC8AE-FD76-4085-A0F8-6EBDE65228C0}" type="datetimeFigureOut">
              <a:rPr lang="en-IN" smtClean="0"/>
              <a:pPr/>
              <a:t>09-08-2025</a:t>
            </a:fld>
            <a:endParaRPr lang="en-IN"/>
          </a:p>
        </p:txBody>
      </p:sp>
      <p:sp>
        <p:nvSpPr>
          <p:cNvPr id="5" name="Footer Placeholder 4">
            <a:extLst>
              <a:ext uri="{FF2B5EF4-FFF2-40B4-BE49-F238E27FC236}">
                <a16:creationId xmlns:a16="http://schemas.microsoft.com/office/drawing/2014/main" xmlns="" id="{F179B821-6DF3-4554-BBDA-A121F00B2A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B21F179-6217-4927-9403-7C5D391BA760}"/>
              </a:ext>
            </a:extLst>
          </p:cNvPr>
          <p:cNvSpPr>
            <a:spLocks noGrp="1"/>
          </p:cNvSpPr>
          <p:nvPr>
            <p:ph type="sldNum" sz="quarter" idx="12"/>
          </p:nvPr>
        </p:nvSpPr>
        <p:spPr/>
        <p:txBody>
          <a:bodyPr/>
          <a:lstStyle/>
          <a:p>
            <a:fld id="{F275712C-4830-4677-BCFC-786BD3ACE243}" type="slidenum">
              <a:rPr lang="en-IN" smtClean="0"/>
              <a:pPr/>
              <a:t>‹#›</a:t>
            </a:fld>
            <a:endParaRPr lang="en-IN"/>
          </a:p>
        </p:txBody>
      </p:sp>
    </p:spTree>
    <p:extLst>
      <p:ext uri="{BB962C8B-B14F-4D97-AF65-F5344CB8AC3E}">
        <p14:creationId xmlns:p14="http://schemas.microsoft.com/office/powerpoint/2010/main" xmlns="" val="1043960260"/>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A66DFDE-5D1F-4601-A71B-F33833BDBEE9}"/>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031AEE3-2AE6-49B9-B43B-89704E4A7153}"/>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F0F08A4-8372-4DE1-B368-30C1C721D49F}"/>
              </a:ext>
            </a:extLst>
          </p:cNvPr>
          <p:cNvSpPr>
            <a:spLocks noGrp="1"/>
          </p:cNvSpPr>
          <p:nvPr>
            <p:ph type="dt" sz="half" idx="10"/>
          </p:nvPr>
        </p:nvSpPr>
        <p:spPr/>
        <p:txBody>
          <a:bodyPr/>
          <a:lstStyle/>
          <a:p>
            <a:fld id="{556EC8AE-FD76-4085-A0F8-6EBDE65228C0}" type="datetimeFigureOut">
              <a:rPr lang="en-IN" smtClean="0"/>
              <a:pPr/>
              <a:t>09-08-2025</a:t>
            </a:fld>
            <a:endParaRPr lang="en-IN"/>
          </a:p>
        </p:txBody>
      </p:sp>
      <p:sp>
        <p:nvSpPr>
          <p:cNvPr id="5" name="Footer Placeholder 4">
            <a:extLst>
              <a:ext uri="{FF2B5EF4-FFF2-40B4-BE49-F238E27FC236}">
                <a16:creationId xmlns:a16="http://schemas.microsoft.com/office/drawing/2014/main" xmlns="" id="{05D519B3-DBB4-4BA1-8F12-5A308C1E70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8E1ABF7-D630-456A-832D-FF4214EE8A30}"/>
              </a:ext>
            </a:extLst>
          </p:cNvPr>
          <p:cNvSpPr>
            <a:spLocks noGrp="1"/>
          </p:cNvSpPr>
          <p:nvPr>
            <p:ph type="sldNum" sz="quarter" idx="12"/>
          </p:nvPr>
        </p:nvSpPr>
        <p:spPr/>
        <p:txBody>
          <a:bodyPr/>
          <a:lstStyle/>
          <a:p>
            <a:fld id="{F275712C-4830-4677-BCFC-786BD3ACE243}" type="slidenum">
              <a:rPr lang="en-IN" smtClean="0"/>
              <a:pPr/>
              <a:t>‹#›</a:t>
            </a:fld>
            <a:endParaRPr lang="en-IN"/>
          </a:p>
        </p:txBody>
      </p:sp>
    </p:spTree>
    <p:extLst>
      <p:ext uri="{BB962C8B-B14F-4D97-AF65-F5344CB8AC3E}">
        <p14:creationId xmlns:p14="http://schemas.microsoft.com/office/powerpoint/2010/main" xmlns="" val="1618418933"/>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F919D3E5-AF57-4B86-B5F7-668B736E0C29}" type="datetimeFigureOut">
              <a:rPr lang="en-GB" smtClean="0"/>
              <a:pPr/>
              <a:t>09/08/2025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p14="http://schemas.microsoft.com/office/powerpoint/2010/main" xmlns="" val="266647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919D3E5-AF57-4B86-B5F7-668B736E0C29}" type="datetimeFigureOut">
              <a:rPr lang="en-GB" smtClean="0"/>
              <a:pPr/>
              <a:t>09/08/2025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p14="http://schemas.microsoft.com/office/powerpoint/2010/main" xmlns="" val="1655015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19D3E5-AF57-4B86-B5F7-668B736E0C29}" type="datetimeFigureOut">
              <a:rPr lang="en-GB" smtClean="0"/>
              <a:pPr/>
              <a:t>09/08/2025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p14="http://schemas.microsoft.com/office/powerpoint/2010/main" xmlns="" val="2302762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919D3E5-AF57-4B86-B5F7-668B736E0C29}" type="datetimeFigureOut">
              <a:rPr lang="en-GB" smtClean="0"/>
              <a:pPr/>
              <a:t>09/08/2025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p14="http://schemas.microsoft.com/office/powerpoint/2010/main" xmlns="" val="2930691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919D3E5-AF57-4B86-B5F7-668B736E0C29}" type="datetimeFigureOut">
              <a:rPr lang="en-GB" smtClean="0"/>
              <a:pPr/>
              <a:t>09/08/2025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p14="http://schemas.microsoft.com/office/powerpoint/2010/main" xmlns="" val="1045966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F919D3E5-AF57-4B86-B5F7-668B736E0C29}" type="datetimeFigureOut">
              <a:rPr lang="en-GB" smtClean="0"/>
              <a:pPr/>
              <a:t>09/08/2025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p14="http://schemas.microsoft.com/office/powerpoint/2010/main" xmlns="" val="41328364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19D3E5-AF57-4B86-B5F7-668B736E0C29}" type="datetimeFigureOut">
              <a:rPr lang="en-GB" smtClean="0"/>
              <a:pPr/>
              <a:t>09/08/2025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p14="http://schemas.microsoft.com/office/powerpoint/2010/main" xmlns="" val="37042938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919D3E5-AF57-4B86-B5F7-668B736E0C29}" type="datetimeFigureOut">
              <a:rPr lang="en-GB" smtClean="0"/>
              <a:pPr/>
              <a:t>09/08/2025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p14="http://schemas.microsoft.com/office/powerpoint/2010/main" xmlns="" val="885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B9270A-2E5C-4EA1-84C8-8BFB6D1C76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AFC3A53-7615-4723-988E-0EEEFA4C51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7FEF07A-B98C-4592-9CB0-25595C3CD302}"/>
              </a:ext>
            </a:extLst>
          </p:cNvPr>
          <p:cNvSpPr>
            <a:spLocks noGrp="1"/>
          </p:cNvSpPr>
          <p:nvPr>
            <p:ph type="dt" sz="half" idx="10"/>
          </p:nvPr>
        </p:nvSpPr>
        <p:spPr/>
        <p:txBody>
          <a:bodyPr/>
          <a:lstStyle/>
          <a:p>
            <a:fld id="{5BCAD085-E8A6-8845-BD4E-CB4CCA059FC4}" type="datetimeFigureOut">
              <a:rPr lang="en-US" smtClean="0"/>
              <a:pPr/>
              <a:t>8/9/2025</a:t>
            </a:fld>
            <a:endParaRPr lang="en-US"/>
          </a:p>
        </p:txBody>
      </p:sp>
      <p:sp>
        <p:nvSpPr>
          <p:cNvPr id="5" name="Footer Placeholder 4">
            <a:extLst>
              <a:ext uri="{FF2B5EF4-FFF2-40B4-BE49-F238E27FC236}">
                <a16:creationId xmlns:a16="http://schemas.microsoft.com/office/drawing/2014/main" xmlns="" id="{94DE40B5-F9F1-44B7-82DB-F7534DE064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389155D-312B-48C6-B59D-12CA7222AEDA}"/>
              </a:ext>
            </a:extLst>
          </p:cNvPr>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p14="http://schemas.microsoft.com/office/powerpoint/2010/main" xmlns="" val="4002652693"/>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919D3E5-AF57-4B86-B5F7-668B736E0C29}" type="datetimeFigureOut">
              <a:rPr lang="en-GB" smtClean="0"/>
              <a:pPr/>
              <a:t>09/08/2025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p14="http://schemas.microsoft.com/office/powerpoint/2010/main" xmlns="" val="2636991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919D3E5-AF57-4B86-B5F7-668B736E0C29}" type="datetimeFigureOut">
              <a:rPr lang="en-GB" smtClean="0"/>
              <a:pPr/>
              <a:t>09/08/2025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p14="http://schemas.microsoft.com/office/powerpoint/2010/main" xmlns="" val="9004792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919D3E5-AF57-4B86-B5F7-668B736E0C29}" type="datetimeFigureOut">
              <a:rPr lang="en-GB" smtClean="0"/>
              <a:pPr/>
              <a:t>09/08/2025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p14="http://schemas.microsoft.com/office/powerpoint/2010/main" xmlns="" val="4084232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xmlns="" id="{4B2500C4-B436-4E3A-8A91-A02448A774DB}"/>
              </a:ext>
            </a:extLst>
          </p:cNvPr>
          <p:cNvSpPr>
            <a:spLocks noGrp="1"/>
          </p:cNvSpPr>
          <p:nvPr>
            <p:ph type="title"/>
          </p:nvPr>
        </p:nvSpPr>
        <p:spPr>
          <a:xfrm>
            <a:off x="438151" y="457200"/>
            <a:ext cx="4131314" cy="372410"/>
          </a:xfrm>
        </p:spPr>
        <p:txBody>
          <a:bodyPr tIns="64008"/>
          <a:lstStyle>
            <a:lvl1pPr>
              <a:defRPr sz="15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xmlns="" val="3367000143"/>
      </p:ext>
    </p:extLst>
  </p:cSld>
  <p:clrMapOvr>
    <a:masterClrMapping/>
  </p:clrMapOvr>
  <p:transition>
    <p:fade/>
  </p:transition>
  <p:extLst>
    <p:ext uri="{DCECCB84-F9BA-43D5-87BE-67443E8EF086}">
      <p15:sldGuideLst xmlns:p15="http://schemas.microsoft.com/office/powerpoint/2012/main" xmlns="">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9CF236-5669-4240-B339-6D1CC107A91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0809B8F-8573-4ED1-88EC-68E2A04D231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81ECA5F-E5C3-470D-821A-4052A2B23065}"/>
              </a:ext>
            </a:extLst>
          </p:cNvPr>
          <p:cNvSpPr>
            <a:spLocks noGrp="1"/>
          </p:cNvSpPr>
          <p:nvPr>
            <p:ph type="dt" sz="half" idx="10"/>
          </p:nvPr>
        </p:nvSpPr>
        <p:spPr/>
        <p:txBody>
          <a:bodyPr/>
          <a:lstStyle/>
          <a:p>
            <a:fld id="{556EC8AE-FD76-4085-A0F8-6EBDE65228C0}" type="datetimeFigureOut">
              <a:rPr lang="en-IN" smtClean="0"/>
              <a:pPr/>
              <a:t>09-08-2025</a:t>
            </a:fld>
            <a:endParaRPr lang="en-IN"/>
          </a:p>
        </p:txBody>
      </p:sp>
      <p:sp>
        <p:nvSpPr>
          <p:cNvPr id="5" name="Footer Placeholder 4">
            <a:extLst>
              <a:ext uri="{FF2B5EF4-FFF2-40B4-BE49-F238E27FC236}">
                <a16:creationId xmlns:a16="http://schemas.microsoft.com/office/drawing/2014/main" xmlns="" id="{30D2AE9E-17FC-4715-AC9A-BCF266048B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8892779-6A7E-46B4-BFAA-1264E8955DF0}"/>
              </a:ext>
            </a:extLst>
          </p:cNvPr>
          <p:cNvSpPr>
            <a:spLocks noGrp="1"/>
          </p:cNvSpPr>
          <p:nvPr>
            <p:ph type="sldNum" sz="quarter" idx="12"/>
          </p:nvPr>
        </p:nvSpPr>
        <p:spPr/>
        <p:txBody>
          <a:bodyPr/>
          <a:lstStyle/>
          <a:p>
            <a:fld id="{F275712C-4830-4677-BCFC-786BD3ACE243}" type="slidenum">
              <a:rPr lang="en-IN" smtClean="0"/>
              <a:pPr/>
              <a:t>‹#›</a:t>
            </a:fld>
            <a:endParaRPr lang="en-IN"/>
          </a:p>
        </p:txBody>
      </p:sp>
    </p:spTree>
    <p:extLst>
      <p:ext uri="{BB962C8B-B14F-4D97-AF65-F5344CB8AC3E}">
        <p14:creationId xmlns:p14="http://schemas.microsoft.com/office/powerpoint/2010/main" xmlns="" val="1736170056"/>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F28841-EFCA-422F-9C56-9F89C4FFC4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967D6F8-5AE4-45BC-A3AA-2A724514A3AC}"/>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70489FCB-8420-4F88-BE10-6259F1636A78}"/>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F9E1CBC2-4D7D-404C-B4D1-6CB31F94793A}"/>
              </a:ext>
            </a:extLst>
          </p:cNvPr>
          <p:cNvSpPr>
            <a:spLocks noGrp="1"/>
          </p:cNvSpPr>
          <p:nvPr>
            <p:ph type="dt" sz="half" idx="10"/>
          </p:nvPr>
        </p:nvSpPr>
        <p:spPr/>
        <p:txBody>
          <a:bodyPr/>
          <a:lstStyle/>
          <a:p>
            <a:fld id="{556EC8AE-FD76-4085-A0F8-6EBDE65228C0}" type="datetimeFigureOut">
              <a:rPr lang="en-IN" smtClean="0"/>
              <a:pPr/>
              <a:t>09-08-2025</a:t>
            </a:fld>
            <a:endParaRPr lang="en-IN"/>
          </a:p>
        </p:txBody>
      </p:sp>
      <p:sp>
        <p:nvSpPr>
          <p:cNvPr id="6" name="Footer Placeholder 5">
            <a:extLst>
              <a:ext uri="{FF2B5EF4-FFF2-40B4-BE49-F238E27FC236}">
                <a16:creationId xmlns:a16="http://schemas.microsoft.com/office/drawing/2014/main" xmlns="" id="{E26CB0B0-BA7D-4697-AFED-880EEBD565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055FDB4-711B-4B22-B2AB-FA0B4FCA892D}"/>
              </a:ext>
            </a:extLst>
          </p:cNvPr>
          <p:cNvSpPr>
            <a:spLocks noGrp="1"/>
          </p:cNvSpPr>
          <p:nvPr>
            <p:ph type="sldNum" sz="quarter" idx="12"/>
          </p:nvPr>
        </p:nvSpPr>
        <p:spPr/>
        <p:txBody>
          <a:bodyPr/>
          <a:lstStyle/>
          <a:p>
            <a:fld id="{F275712C-4830-4677-BCFC-786BD3ACE243}" type="slidenum">
              <a:rPr lang="en-IN" smtClean="0"/>
              <a:pPr/>
              <a:t>‹#›</a:t>
            </a:fld>
            <a:endParaRPr lang="en-IN"/>
          </a:p>
        </p:txBody>
      </p:sp>
    </p:spTree>
    <p:extLst>
      <p:ext uri="{BB962C8B-B14F-4D97-AF65-F5344CB8AC3E}">
        <p14:creationId xmlns:p14="http://schemas.microsoft.com/office/powerpoint/2010/main" xmlns="" val="1037103895"/>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D7686F-DFC3-4609-9092-FA80DB77FD05}"/>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0B68D8F-1F8F-45FA-84B8-1604D6D4BED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68391FD-B914-4AF4-8B52-95A8DA9B3BE9}"/>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4718D8A7-E141-4500-BCF5-094BB83A9C1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9D1094AC-C776-415A-B009-C184A388A1D4}"/>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3DED41C2-7FB3-43C2-8419-6E04F0BA9D8A}"/>
              </a:ext>
            </a:extLst>
          </p:cNvPr>
          <p:cNvSpPr>
            <a:spLocks noGrp="1"/>
          </p:cNvSpPr>
          <p:nvPr>
            <p:ph type="dt" sz="half" idx="10"/>
          </p:nvPr>
        </p:nvSpPr>
        <p:spPr/>
        <p:txBody>
          <a:bodyPr/>
          <a:lstStyle/>
          <a:p>
            <a:fld id="{556EC8AE-FD76-4085-A0F8-6EBDE65228C0}" type="datetimeFigureOut">
              <a:rPr lang="en-IN" smtClean="0"/>
              <a:pPr/>
              <a:t>09-08-2025</a:t>
            </a:fld>
            <a:endParaRPr lang="en-IN"/>
          </a:p>
        </p:txBody>
      </p:sp>
      <p:sp>
        <p:nvSpPr>
          <p:cNvPr id="8" name="Footer Placeholder 7">
            <a:extLst>
              <a:ext uri="{FF2B5EF4-FFF2-40B4-BE49-F238E27FC236}">
                <a16:creationId xmlns:a16="http://schemas.microsoft.com/office/drawing/2014/main" xmlns="" id="{0483BA8C-7318-4F1F-B944-A518AFD27F7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0A7A42C4-1CF2-425A-AB94-4CE2D80F571D}"/>
              </a:ext>
            </a:extLst>
          </p:cNvPr>
          <p:cNvSpPr>
            <a:spLocks noGrp="1"/>
          </p:cNvSpPr>
          <p:nvPr>
            <p:ph type="sldNum" sz="quarter" idx="12"/>
          </p:nvPr>
        </p:nvSpPr>
        <p:spPr/>
        <p:txBody>
          <a:bodyPr/>
          <a:lstStyle/>
          <a:p>
            <a:fld id="{F275712C-4830-4677-BCFC-786BD3ACE243}" type="slidenum">
              <a:rPr lang="en-IN" smtClean="0"/>
              <a:pPr/>
              <a:t>‹#›</a:t>
            </a:fld>
            <a:endParaRPr lang="en-IN"/>
          </a:p>
        </p:txBody>
      </p:sp>
    </p:spTree>
    <p:extLst>
      <p:ext uri="{BB962C8B-B14F-4D97-AF65-F5344CB8AC3E}">
        <p14:creationId xmlns:p14="http://schemas.microsoft.com/office/powerpoint/2010/main" xmlns="" val="3718819746"/>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2086CB9-88C7-4847-8EF7-A64D3D9391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7BFA8DA4-D04D-4A94-9157-555E9F17274A}"/>
              </a:ext>
            </a:extLst>
          </p:cNvPr>
          <p:cNvSpPr>
            <a:spLocks noGrp="1"/>
          </p:cNvSpPr>
          <p:nvPr>
            <p:ph type="dt" sz="half" idx="10"/>
          </p:nvPr>
        </p:nvSpPr>
        <p:spPr/>
        <p:txBody>
          <a:bodyPr/>
          <a:lstStyle/>
          <a:p>
            <a:fld id="{556EC8AE-FD76-4085-A0F8-6EBDE65228C0}" type="datetimeFigureOut">
              <a:rPr lang="en-IN" smtClean="0"/>
              <a:pPr/>
              <a:t>09-08-2025</a:t>
            </a:fld>
            <a:endParaRPr lang="en-IN"/>
          </a:p>
        </p:txBody>
      </p:sp>
      <p:sp>
        <p:nvSpPr>
          <p:cNvPr id="4" name="Footer Placeholder 3">
            <a:extLst>
              <a:ext uri="{FF2B5EF4-FFF2-40B4-BE49-F238E27FC236}">
                <a16:creationId xmlns:a16="http://schemas.microsoft.com/office/drawing/2014/main" xmlns="" id="{789F88EE-2ED0-4E11-B77D-EDBE4FD220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6BDD8E36-5F83-4E02-88FB-17BD22E6A563}"/>
              </a:ext>
            </a:extLst>
          </p:cNvPr>
          <p:cNvSpPr>
            <a:spLocks noGrp="1"/>
          </p:cNvSpPr>
          <p:nvPr>
            <p:ph type="sldNum" sz="quarter" idx="12"/>
          </p:nvPr>
        </p:nvSpPr>
        <p:spPr/>
        <p:txBody>
          <a:bodyPr/>
          <a:lstStyle/>
          <a:p>
            <a:fld id="{F275712C-4830-4677-BCFC-786BD3ACE243}" type="slidenum">
              <a:rPr lang="en-IN" smtClean="0"/>
              <a:pPr/>
              <a:t>‹#›</a:t>
            </a:fld>
            <a:endParaRPr lang="en-IN"/>
          </a:p>
        </p:txBody>
      </p:sp>
    </p:spTree>
    <p:extLst>
      <p:ext uri="{BB962C8B-B14F-4D97-AF65-F5344CB8AC3E}">
        <p14:creationId xmlns:p14="http://schemas.microsoft.com/office/powerpoint/2010/main" xmlns="" val="3069265687"/>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E29360A-E779-4891-A2E5-A5EA1D8B63E1}"/>
              </a:ext>
            </a:extLst>
          </p:cNvPr>
          <p:cNvSpPr>
            <a:spLocks noGrp="1"/>
          </p:cNvSpPr>
          <p:nvPr>
            <p:ph type="dt" sz="half" idx="10"/>
          </p:nvPr>
        </p:nvSpPr>
        <p:spPr/>
        <p:txBody>
          <a:bodyPr/>
          <a:lstStyle/>
          <a:p>
            <a:fld id="{556EC8AE-FD76-4085-A0F8-6EBDE65228C0}" type="datetimeFigureOut">
              <a:rPr lang="en-IN" smtClean="0"/>
              <a:pPr/>
              <a:t>09-08-2025</a:t>
            </a:fld>
            <a:endParaRPr lang="en-IN"/>
          </a:p>
        </p:txBody>
      </p:sp>
      <p:sp>
        <p:nvSpPr>
          <p:cNvPr id="3" name="Footer Placeholder 2">
            <a:extLst>
              <a:ext uri="{FF2B5EF4-FFF2-40B4-BE49-F238E27FC236}">
                <a16:creationId xmlns:a16="http://schemas.microsoft.com/office/drawing/2014/main" xmlns="" id="{1B632B3F-759B-455D-B3E2-F4431079D2D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CB9ABC30-B684-4F62-B56F-FB560D165763}"/>
              </a:ext>
            </a:extLst>
          </p:cNvPr>
          <p:cNvSpPr>
            <a:spLocks noGrp="1"/>
          </p:cNvSpPr>
          <p:nvPr>
            <p:ph type="sldNum" sz="quarter" idx="12"/>
          </p:nvPr>
        </p:nvSpPr>
        <p:spPr/>
        <p:txBody>
          <a:bodyPr/>
          <a:lstStyle/>
          <a:p>
            <a:fld id="{F275712C-4830-4677-BCFC-786BD3ACE243}" type="slidenum">
              <a:rPr lang="en-IN" smtClean="0"/>
              <a:pPr/>
              <a:t>‹#›</a:t>
            </a:fld>
            <a:endParaRPr lang="en-IN"/>
          </a:p>
        </p:txBody>
      </p:sp>
    </p:spTree>
    <p:extLst>
      <p:ext uri="{BB962C8B-B14F-4D97-AF65-F5344CB8AC3E}">
        <p14:creationId xmlns:p14="http://schemas.microsoft.com/office/powerpoint/2010/main" xmlns="" val="748662532"/>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969605-9510-4890-97DE-EEFA97B2833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D4496B1-9D4D-49E9-A737-A8207922EFA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B8199C5C-8FD4-4C6F-AF31-26DB7EA3280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ACAEC56C-C524-4716-85B3-07AB23B571EC}"/>
              </a:ext>
            </a:extLst>
          </p:cNvPr>
          <p:cNvSpPr>
            <a:spLocks noGrp="1"/>
          </p:cNvSpPr>
          <p:nvPr>
            <p:ph type="dt" sz="half" idx="10"/>
          </p:nvPr>
        </p:nvSpPr>
        <p:spPr/>
        <p:txBody>
          <a:bodyPr/>
          <a:lstStyle/>
          <a:p>
            <a:fld id="{556EC8AE-FD76-4085-A0F8-6EBDE65228C0}" type="datetimeFigureOut">
              <a:rPr lang="en-IN" smtClean="0"/>
              <a:pPr/>
              <a:t>09-08-2025</a:t>
            </a:fld>
            <a:endParaRPr lang="en-IN"/>
          </a:p>
        </p:txBody>
      </p:sp>
      <p:sp>
        <p:nvSpPr>
          <p:cNvPr id="6" name="Footer Placeholder 5">
            <a:extLst>
              <a:ext uri="{FF2B5EF4-FFF2-40B4-BE49-F238E27FC236}">
                <a16:creationId xmlns:a16="http://schemas.microsoft.com/office/drawing/2014/main" xmlns="" id="{68D60A0D-A906-4EA4-B34C-B69761FB28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7724C5E-198B-455B-A166-E64A2EB2B3E7}"/>
              </a:ext>
            </a:extLst>
          </p:cNvPr>
          <p:cNvSpPr>
            <a:spLocks noGrp="1"/>
          </p:cNvSpPr>
          <p:nvPr>
            <p:ph type="sldNum" sz="quarter" idx="12"/>
          </p:nvPr>
        </p:nvSpPr>
        <p:spPr/>
        <p:txBody>
          <a:bodyPr/>
          <a:lstStyle/>
          <a:p>
            <a:fld id="{F275712C-4830-4677-BCFC-786BD3ACE243}" type="slidenum">
              <a:rPr lang="en-IN" smtClean="0"/>
              <a:pPr/>
              <a:t>‹#›</a:t>
            </a:fld>
            <a:endParaRPr lang="en-IN"/>
          </a:p>
        </p:txBody>
      </p:sp>
    </p:spTree>
    <p:extLst>
      <p:ext uri="{BB962C8B-B14F-4D97-AF65-F5344CB8AC3E}">
        <p14:creationId xmlns:p14="http://schemas.microsoft.com/office/powerpoint/2010/main" xmlns="" val="4134434983"/>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9EA2C9-AFEA-4897-90F5-A16C3A5DDD1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6B6A252A-20D5-4A06-ADFE-59E32D91D5D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IN"/>
          </a:p>
        </p:txBody>
      </p:sp>
      <p:sp>
        <p:nvSpPr>
          <p:cNvPr id="4" name="Text Placeholder 3">
            <a:extLst>
              <a:ext uri="{FF2B5EF4-FFF2-40B4-BE49-F238E27FC236}">
                <a16:creationId xmlns:a16="http://schemas.microsoft.com/office/drawing/2014/main" xmlns="" id="{991740F6-AFAB-4E38-A0E8-3BD11FE30E4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xmlns="" id="{70D8F9C9-5F84-407A-A1FA-438C9DA6CA5D}"/>
              </a:ext>
            </a:extLst>
          </p:cNvPr>
          <p:cNvSpPr>
            <a:spLocks noGrp="1"/>
          </p:cNvSpPr>
          <p:nvPr>
            <p:ph type="dt" sz="half" idx="10"/>
          </p:nvPr>
        </p:nvSpPr>
        <p:spPr/>
        <p:txBody>
          <a:bodyPr/>
          <a:lstStyle/>
          <a:p>
            <a:fld id="{556EC8AE-FD76-4085-A0F8-6EBDE65228C0}" type="datetimeFigureOut">
              <a:rPr lang="en-IN" smtClean="0"/>
              <a:pPr/>
              <a:t>09-08-2025</a:t>
            </a:fld>
            <a:endParaRPr lang="en-IN"/>
          </a:p>
        </p:txBody>
      </p:sp>
      <p:sp>
        <p:nvSpPr>
          <p:cNvPr id="6" name="Footer Placeholder 5">
            <a:extLst>
              <a:ext uri="{FF2B5EF4-FFF2-40B4-BE49-F238E27FC236}">
                <a16:creationId xmlns:a16="http://schemas.microsoft.com/office/drawing/2014/main" xmlns="" id="{C162BACC-F9A4-4367-A25F-31E289DF33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B7DE4F58-F0A1-4376-89B7-8A531B6183F5}"/>
              </a:ext>
            </a:extLst>
          </p:cNvPr>
          <p:cNvSpPr>
            <a:spLocks noGrp="1"/>
          </p:cNvSpPr>
          <p:nvPr>
            <p:ph type="sldNum" sz="quarter" idx="12"/>
          </p:nvPr>
        </p:nvSpPr>
        <p:spPr/>
        <p:txBody>
          <a:bodyPr/>
          <a:lstStyle/>
          <a:p>
            <a:fld id="{F275712C-4830-4677-BCFC-786BD3ACE243}" type="slidenum">
              <a:rPr lang="en-IN" smtClean="0"/>
              <a:pPr/>
              <a:t>‹#›</a:t>
            </a:fld>
            <a:endParaRPr lang="en-IN"/>
          </a:p>
        </p:txBody>
      </p:sp>
    </p:spTree>
    <p:extLst>
      <p:ext uri="{BB962C8B-B14F-4D97-AF65-F5344CB8AC3E}">
        <p14:creationId xmlns:p14="http://schemas.microsoft.com/office/powerpoint/2010/main" xmlns="" val="3505277084"/>
      </p:ext>
    </p:extLst>
  </p:cSld>
  <p:clrMapOvr>
    <a:masterClrMapping/>
  </p:clrMapOvr>
  <mc:AlternateContent xmlns:mc="http://schemas.openxmlformats.org/markup-compatibility/2006">
    <mc:Choice xmlns:p14="http://schemas.microsoft.com/office/powerpoint/2010/main" xmlns="" Requires="p14">
      <p:transition p14:dur="0" advTm="3000"/>
    </mc:Choice>
    <mc:Fallback>
      <p:transition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40970B0-D5A7-4BE7-9AA3-200735BC842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3846BC0-71B7-4267-AE8F-FF78940ED04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481130B-3E3F-469E-857D-5ED76B523AE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6EC8AE-FD76-4085-A0F8-6EBDE65228C0}" type="datetimeFigureOut">
              <a:rPr lang="en-IN" smtClean="0"/>
              <a:pPr/>
              <a:t>09-08-2025</a:t>
            </a:fld>
            <a:endParaRPr lang="en-IN"/>
          </a:p>
        </p:txBody>
      </p:sp>
      <p:sp>
        <p:nvSpPr>
          <p:cNvPr id="5" name="Footer Placeholder 4">
            <a:extLst>
              <a:ext uri="{FF2B5EF4-FFF2-40B4-BE49-F238E27FC236}">
                <a16:creationId xmlns:a16="http://schemas.microsoft.com/office/drawing/2014/main" xmlns="" id="{F94C6A52-975F-4C79-A575-E790E87C72A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F95131C1-F108-4455-AF22-FE8703FEE4D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275712C-4830-4677-BCFC-786BD3ACE243}" type="slidenum">
              <a:rPr lang="en-IN" smtClean="0"/>
              <a:pPr/>
              <a:t>‹#›</a:t>
            </a:fld>
            <a:endParaRPr lang="en-IN"/>
          </a:p>
        </p:txBody>
      </p:sp>
    </p:spTree>
    <p:extLst>
      <p:ext uri="{BB962C8B-B14F-4D97-AF65-F5344CB8AC3E}">
        <p14:creationId xmlns:p14="http://schemas.microsoft.com/office/powerpoint/2010/main" xmlns="" val="121899447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mc:AlternateContent xmlns:mc="http://schemas.openxmlformats.org/markup-compatibility/2006">
    <mc:Choice xmlns:p14="http://schemas.microsoft.com/office/powerpoint/2010/main" xmlns="" Requires="p14">
      <p:transition p14:dur="0" advTm="3000"/>
    </mc:Choice>
    <mc:Fallback>
      <p:transition advTm="3000"/>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919D3E5-AF57-4B86-B5F7-668B736E0C29}" type="datetimeFigureOut">
              <a:rPr lang="en-GB" smtClean="0"/>
              <a:pPr/>
              <a:t>09/08/2025</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DF337E0-9D33-4103-B919-7494508C1023}" type="slidenum">
              <a:rPr lang="en-GB" smtClean="0"/>
              <a:pPr/>
              <a:t>‹#›</a:t>
            </a:fld>
            <a:endParaRPr lang="en-GB"/>
          </a:p>
        </p:txBody>
      </p:sp>
      <p:pic>
        <p:nvPicPr>
          <p:cNvPr id="7" name="Picture 6">
            <a:extLst>
              <a:ext uri="{FF2B5EF4-FFF2-40B4-BE49-F238E27FC236}">
                <a16:creationId xmlns:a16="http://schemas.microsoft.com/office/drawing/2014/main" xmlns="" id="{BC2EEB83-7121-48C3-BC0E-C80D5E0A0431}"/>
              </a:ext>
            </a:extLst>
          </p:cNvPr>
          <p:cNvPicPr>
            <a:picLocks noChangeAspect="1"/>
          </p:cNvPicPr>
          <p:nvPr/>
        </p:nvPicPr>
        <p:blipFill>
          <a:blip r:embed="rId14" cstate="print">
            <a:extLst>
              <a:ext uri="{28A0092B-C50C-407E-A947-70E740481C1C}">
                <a14:useLocalDpi xmlns:a14="http://schemas.microsoft.com/office/drawing/2010/main" xmlns="" val="0"/>
              </a:ext>
            </a:extLst>
          </a:blip>
          <a:stretch>
            <a:fillRect/>
          </a:stretch>
        </p:blipFill>
        <p:spPr>
          <a:xfrm>
            <a:off x="320327" y="225252"/>
            <a:ext cx="935235" cy="537433"/>
          </a:xfrm>
          <a:prstGeom prst="rect">
            <a:avLst/>
          </a:prstGeom>
        </p:spPr>
      </p:pic>
      <p:cxnSp>
        <p:nvCxnSpPr>
          <p:cNvPr id="9" name="Straight Connector 8">
            <a:extLst>
              <a:ext uri="{FF2B5EF4-FFF2-40B4-BE49-F238E27FC236}">
                <a16:creationId xmlns:a16="http://schemas.microsoft.com/office/drawing/2014/main" xmlns="" id="{3B6CBB77-88F2-43F7-9CB3-AB4607093AFB}"/>
              </a:ext>
            </a:extLst>
          </p:cNvPr>
          <p:cNvCxnSpPr>
            <a:cxnSpLocks/>
          </p:cNvCxnSpPr>
          <p:nvPr/>
        </p:nvCxnSpPr>
        <p:spPr>
          <a:xfrm>
            <a:off x="1526924" y="225253"/>
            <a:ext cx="0" cy="7375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Freeform: Shape 70">
            <a:extLst>
              <a:ext uri="{FF2B5EF4-FFF2-40B4-BE49-F238E27FC236}">
                <a16:creationId xmlns:a16="http://schemas.microsoft.com/office/drawing/2014/main" xmlns="" id="{9ED74128-5A53-4199-949D-6538AC2A7835}"/>
              </a:ext>
            </a:extLst>
          </p:cNvPr>
          <p:cNvSpPr/>
          <p:nvPr/>
        </p:nvSpPr>
        <p:spPr>
          <a:xfrm>
            <a:off x="-1" y="5750884"/>
            <a:ext cx="9144001" cy="1131397"/>
          </a:xfrm>
          <a:custGeom>
            <a:avLst/>
            <a:gdLst>
              <a:gd name="connsiteX0" fmla="*/ 0 w 12192001"/>
              <a:gd name="connsiteY0" fmla="*/ 0 h 1131397"/>
              <a:gd name="connsiteX1" fmla="*/ 61125 w 12192001"/>
              <a:gd name="connsiteY1" fmla="*/ 63397 h 1131397"/>
              <a:gd name="connsiteX2" fmla="*/ 1770270 w 12192001"/>
              <a:gd name="connsiteY2" fmla="*/ 862284 h 1131397"/>
              <a:gd name="connsiteX3" fmla="*/ 2059951 w 12192001"/>
              <a:gd name="connsiteY3" fmla="*/ 896572 h 1131397"/>
              <a:gd name="connsiteX4" fmla="*/ 12192001 w 12192001"/>
              <a:gd name="connsiteY4" fmla="*/ 899865 h 1131397"/>
              <a:gd name="connsiteX5" fmla="*/ 12192001 w 12192001"/>
              <a:gd name="connsiteY5" fmla="*/ 1131397 h 1131397"/>
              <a:gd name="connsiteX6" fmla="*/ 1 w 12192001"/>
              <a:gd name="connsiteY6" fmla="*/ 1131397 h 1131397"/>
              <a:gd name="connsiteX7" fmla="*/ 1 w 12192001"/>
              <a:gd name="connsiteY7" fmla="*/ 1128029 h 1131397"/>
              <a:gd name="connsiteX8" fmla="*/ 0 w 12192001"/>
              <a:gd name="connsiteY8" fmla="*/ 1128029 h 113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1" h="1131397">
                <a:moveTo>
                  <a:pt x="0" y="0"/>
                </a:moveTo>
                <a:lnTo>
                  <a:pt x="61125" y="63397"/>
                </a:lnTo>
                <a:cubicBezTo>
                  <a:pt x="488794" y="465314"/>
                  <a:pt x="1087223" y="753880"/>
                  <a:pt x="1770270" y="862284"/>
                </a:cubicBezTo>
                <a:lnTo>
                  <a:pt x="2059951" y="896572"/>
                </a:lnTo>
                <a:lnTo>
                  <a:pt x="12192001" y="899865"/>
                </a:lnTo>
                <a:lnTo>
                  <a:pt x="12192001" y="1131397"/>
                </a:lnTo>
                <a:lnTo>
                  <a:pt x="1" y="1131397"/>
                </a:lnTo>
                <a:lnTo>
                  <a:pt x="1" y="1128029"/>
                </a:lnTo>
                <a:lnTo>
                  <a:pt x="0" y="1128029"/>
                </a:lnTo>
                <a:close/>
              </a:path>
            </a:pathLst>
          </a:custGeom>
          <a:gradFill flip="none" rotWithShape="1">
            <a:gsLst>
              <a:gs pos="100000">
                <a:srgbClr val="4AB849"/>
              </a:gs>
              <a:gs pos="0">
                <a:srgbClr val="18BDF0"/>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IN"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xmlns="" id="{8FABEB86-CA62-4BCB-8D59-EE8A1534E051}"/>
              </a:ext>
            </a:extLst>
          </p:cNvPr>
          <p:cNvSpPr txBox="1"/>
          <p:nvPr/>
        </p:nvSpPr>
        <p:spPr>
          <a:xfrm>
            <a:off x="5334646" y="6628365"/>
            <a:ext cx="3975212" cy="207749"/>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prstClr val="white">
                    <a:lumMod val="95000"/>
                  </a:prstClr>
                </a:solidFill>
                <a:effectLst/>
                <a:uLnTx/>
                <a:uFillTx/>
                <a:latin typeface="Roboto" panose="02000000000000000000" pitchFamily="2" charset="0"/>
                <a:ea typeface="Roboto" panose="02000000000000000000" pitchFamily="2" charset="0"/>
                <a:cs typeface="+mn-cs"/>
              </a:rPr>
              <a:t>Industry-led  |  Real-Cases  |  Engaging Pedagogy  |  Expert Faculty  |  Employability</a:t>
            </a:r>
            <a:endParaRPr kumimoji="0" lang="en-IN" sz="750" b="0" i="0" u="none" strike="noStrike" kern="1200" cap="none" spc="0" normalizeH="0" baseline="0" noProof="0" dirty="0">
              <a:ln>
                <a:noFill/>
              </a:ln>
              <a:solidFill>
                <a:prstClr val="white">
                  <a:lumMod val="95000"/>
                </a:prstClr>
              </a:solidFill>
              <a:effectLst/>
              <a:uLnTx/>
              <a:uFillTx/>
              <a:latin typeface="Roboto" panose="02000000000000000000" pitchFamily="2" charset="0"/>
              <a:ea typeface="Roboto" panose="02000000000000000000" pitchFamily="2" charset="0"/>
              <a:cs typeface="+mn-cs"/>
            </a:endParaRPr>
          </a:p>
        </p:txBody>
      </p:sp>
      <p:sp>
        <p:nvSpPr>
          <p:cNvPr id="12" name="TextBox 11">
            <a:extLst>
              <a:ext uri="{FF2B5EF4-FFF2-40B4-BE49-F238E27FC236}">
                <a16:creationId xmlns:a16="http://schemas.microsoft.com/office/drawing/2014/main" xmlns="" id="{CFB69791-4237-4EDA-93A2-89C0929EDB4E}"/>
              </a:ext>
            </a:extLst>
          </p:cNvPr>
          <p:cNvSpPr txBox="1"/>
          <p:nvPr>
            <p:extLst>
              <p:ext uri="{1162E1C5-73C7-4A58-AE30-91384D911F3F}">
                <p184:classification xmlns:p184="http://schemas.microsoft.com/office/powerpoint/2018/4/main" xmlns="" val="ftr"/>
              </p:ext>
            </p:extLst>
          </p:nvPr>
        </p:nvSpPr>
        <p:spPr>
          <a:xfrm>
            <a:off x="190500" y="6545580"/>
            <a:ext cx="1728788" cy="121920"/>
          </a:xfrm>
          <a:prstGeom prst="rect">
            <a:avLst/>
          </a:prstGeom>
        </p:spPr>
        <p:txBody>
          <a:bodyPr horzOverflow="overflow" lIns="0" tIns="0" rIns="0" bIns="0">
            <a:spAutoFit/>
          </a:bodyPr>
          <a:lstStyle/>
          <a:p>
            <a:pPr algn="l"/>
            <a:r>
              <a:rPr lang="en-US" sz="800">
                <a:solidFill>
                  <a:srgbClr val="000000">
                    <a:alpha val="50000"/>
                  </a:srgbClr>
                </a:solidFill>
                <a:latin typeface="Calibri" panose="020F0502020204030204" pitchFamily="34" charset="0"/>
                <a:ea typeface="Calibri" panose="020F0502020204030204" pitchFamily="34" charset="0"/>
                <a:cs typeface="Calibri" panose="020F0502020204030204" pitchFamily="34" charset="0"/>
              </a:rPr>
              <a:t>Sensitivity: LNT Construction Internal Use</a:t>
            </a:r>
          </a:p>
        </p:txBody>
      </p:sp>
    </p:spTree>
    <p:extLst>
      <p:ext uri="{BB962C8B-B14F-4D97-AF65-F5344CB8AC3E}">
        <p14:creationId xmlns:p14="http://schemas.microsoft.com/office/powerpoint/2010/main" xmlns="" val="88068713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888" y="1028700"/>
            <a:ext cx="8901112" cy="914400"/>
          </a:xfrm>
        </p:spPr>
        <p:txBody>
          <a:bodyPr>
            <a:normAutofit/>
          </a:bodyPr>
          <a:lstStyle/>
          <a:p>
            <a:r>
              <a:rPr lang="en-US" b="1" dirty="0">
                <a:latin typeface="Times New Roman" pitchFamily="18" charset="0"/>
                <a:cs typeface="Times New Roman" pitchFamily="18" charset="0"/>
              </a:rPr>
              <a:t>Artificial Neural Networks</a:t>
            </a:r>
            <a:endParaRPr b="1" dirty="0">
              <a:latin typeface="Times New Roman" pitchFamily="18" charset="0"/>
              <a:cs typeface="Times New Roman" pitchFamily="18" charset="0"/>
            </a:endParaRPr>
          </a:p>
        </p:txBody>
      </p:sp>
      <p:sp>
        <p:nvSpPr>
          <p:cNvPr id="3" name="Subtitle 2"/>
          <p:cNvSpPr>
            <a:spLocks noGrp="1"/>
          </p:cNvSpPr>
          <p:nvPr>
            <p:ph type="subTitle" idx="1"/>
          </p:nvPr>
        </p:nvSpPr>
        <p:spPr>
          <a:xfrm>
            <a:off x="5395754" y="1943100"/>
            <a:ext cx="3671888" cy="4376891"/>
          </a:xfrm>
        </p:spPr>
        <p:txBody>
          <a:bodyPr>
            <a:normAutofit fontScale="92500" lnSpcReduction="20000"/>
          </a:bodyPr>
          <a:lstStyle/>
          <a:p>
            <a:pPr marL="342900" indent="-342900" algn="l">
              <a:lnSpc>
                <a:spcPct val="150000"/>
              </a:lnSpc>
              <a:buFont typeface="Wingdings" panose="05000000000000000000" pitchFamily="2" charset="2"/>
              <a:buChar char="v"/>
            </a:pPr>
            <a:r>
              <a:rPr lang="en-IN" sz="2400" b="1" dirty="0">
                <a:latin typeface="Times New Roman" pitchFamily="18" charset="0"/>
                <a:cs typeface="Times New Roman" pitchFamily="18" charset="0"/>
              </a:rPr>
              <a:t>What is an Artificial Neural Network?</a:t>
            </a:r>
          </a:p>
          <a:p>
            <a:pPr marL="342900" indent="-342900" algn="l">
              <a:lnSpc>
                <a:spcPct val="150000"/>
              </a:lnSpc>
              <a:buFont typeface="Wingdings" panose="05000000000000000000" pitchFamily="2" charset="2"/>
              <a:buChar char="v"/>
            </a:pPr>
            <a:r>
              <a:rPr lang="en-IN" sz="2400" b="1" dirty="0">
                <a:latin typeface="Times New Roman" pitchFamily="18" charset="0"/>
                <a:cs typeface="Times New Roman" pitchFamily="18" charset="0"/>
              </a:rPr>
              <a:t>Architecture of ANN</a:t>
            </a:r>
          </a:p>
          <a:p>
            <a:pPr marL="342900" indent="-342900" algn="l">
              <a:lnSpc>
                <a:spcPct val="150000"/>
              </a:lnSpc>
              <a:buFont typeface="Wingdings" panose="05000000000000000000" pitchFamily="2" charset="2"/>
              <a:buChar char="v"/>
            </a:pPr>
            <a:r>
              <a:rPr lang="en-IN" sz="2400" b="1" dirty="0">
                <a:latin typeface="Times New Roman" pitchFamily="18" charset="0"/>
                <a:cs typeface="Times New Roman" pitchFamily="18" charset="0"/>
              </a:rPr>
              <a:t>Neuron Operation</a:t>
            </a:r>
          </a:p>
          <a:p>
            <a:pPr marL="342900" indent="-342900" algn="l">
              <a:lnSpc>
                <a:spcPct val="150000"/>
              </a:lnSpc>
              <a:buFont typeface="Wingdings" panose="05000000000000000000" pitchFamily="2" charset="2"/>
              <a:buChar char="v"/>
            </a:pPr>
            <a:r>
              <a:rPr lang="en-IN" sz="2400" b="1" dirty="0">
                <a:latin typeface="Times New Roman" pitchFamily="18" charset="0"/>
                <a:cs typeface="Times New Roman" pitchFamily="18" charset="0"/>
              </a:rPr>
              <a:t>Activation Functions</a:t>
            </a:r>
          </a:p>
          <a:p>
            <a:pPr marL="342900" indent="-342900" algn="l">
              <a:lnSpc>
                <a:spcPct val="150000"/>
              </a:lnSpc>
              <a:buFont typeface="Wingdings" panose="05000000000000000000" pitchFamily="2" charset="2"/>
              <a:buChar char="v"/>
            </a:pPr>
            <a:r>
              <a:rPr lang="en-IN" sz="2400" b="1" dirty="0">
                <a:latin typeface="Times New Roman" pitchFamily="18" charset="0"/>
                <a:cs typeface="Times New Roman" pitchFamily="18" charset="0"/>
              </a:rPr>
              <a:t>Loss Functions</a:t>
            </a:r>
          </a:p>
          <a:p>
            <a:pPr marL="342900" indent="-342900" algn="l">
              <a:lnSpc>
                <a:spcPct val="150000"/>
              </a:lnSpc>
              <a:buFont typeface="Wingdings" panose="05000000000000000000" pitchFamily="2" charset="2"/>
              <a:buChar char="v"/>
            </a:pPr>
            <a:r>
              <a:rPr lang="en-IN" sz="2400" b="1" dirty="0">
                <a:latin typeface="Times New Roman" pitchFamily="18" charset="0"/>
                <a:cs typeface="Times New Roman" pitchFamily="18" charset="0"/>
              </a:rPr>
              <a:t>Optimizers</a:t>
            </a:r>
          </a:p>
          <a:p>
            <a:pPr marL="342900" indent="-342900" algn="l">
              <a:lnSpc>
                <a:spcPct val="150000"/>
              </a:lnSpc>
              <a:buFont typeface="Wingdings" panose="05000000000000000000" pitchFamily="2" charset="2"/>
              <a:buChar char="v"/>
            </a:pPr>
            <a:r>
              <a:rPr lang="en-IN" sz="2400" b="1" dirty="0">
                <a:latin typeface="Times New Roman" pitchFamily="18" charset="0"/>
                <a:cs typeface="Times New Roman" pitchFamily="18" charset="0"/>
              </a:rPr>
              <a:t>ANN Algorithm</a:t>
            </a:r>
            <a:endParaRPr sz="2400" b="1" dirty="0">
              <a:latin typeface="Times New Roman" pitchFamily="18" charset="0"/>
              <a:cs typeface="Times New Roman" pitchFamily="18" charset="0"/>
            </a:endParaRPr>
          </a:p>
        </p:txBody>
      </p:sp>
      <p:pic>
        <p:nvPicPr>
          <p:cNvPr id="1026" name="Picture 2" descr="Basics Of Artificial Neural Network">
            <a:extLst>
              <a:ext uri="{FF2B5EF4-FFF2-40B4-BE49-F238E27FC236}">
                <a16:creationId xmlns:a16="http://schemas.microsoft.com/office/drawing/2014/main" xmlns="" id="{3C43B463-9060-05BD-01A8-67C48A53B24D}"/>
              </a:ext>
            </a:extLst>
          </p:cNvPr>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12175" t="12886" r="11619"/>
          <a:stretch>
            <a:fillRect/>
          </a:stretch>
        </p:blipFill>
        <p:spPr bwMode="auto">
          <a:xfrm>
            <a:off x="805390" y="2421133"/>
            <a:ext cx="4162096" cy="2664371"/>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transition advTm="3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dirty="0">
                <a:latin typeface="Times New Roman" panose="02020603050405020304" pitchFamily="18" charset="0"/>
                <a:cs typeface="Times New Roman" panose="02020603050405020304" pitchFamily="18" charset="0"/>
              </a:rPr>
              <a:t>Backpropagation Steps</a:t>
            </a:r>
          </a:p>
        </p:txBody>
      </p:sp>
      <p:pic>
        <p:nvPicPr>
          <p:cNvPr id="8" name="Picture 7">
            <a:extLst>
              <a:ext uri="{FF2B5EF4-FFF2-40B4-BE49-F238E27FC236}">
                <a16:creationId xmlns:a16="http://schemas.microsoft.com/office/drawing/2014/main" xmlns="" id="{31F48D62-A053-486F-5055-395F31BFA06A}"/>
              </a:ext>
            </a:extLst>
          </p:cNvPr>
          <p:cNvPicPr>
            <a:picLocks noChangeAspect="1"/>
          </p:cNvPicPr>
          <p:nvPr/>
        </p:nvPicPr>
        <p:blipFill>
          <a:blip r:embed="rId3"/>
          <a:stretch>
            <a:fillRect/>
          </a:stretch>
        </p:blipFill>
        <p:spPr>
          <a:xfrm>
            <a:off x="628650" y="1356498"/>
            <a:ext cx="7886700" cy="4188850"/>
          </a:xfrm>
          <a:prstGeom prst="rect">
            <a:avLst/>
          </a:prstGeom>
          <a:noFill/>
        </p:spPr>
      </p:pic>
    </p:spTree>
  </p:cSld>
  <p:clrMapOvr>
    <a:masterClrMapping/>
  </p:clrMapOvr>
  <p:transition advTm="3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ABFFC12-E261-4C5C-A126-9CE0610155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DF7401-6DE3-42B9-6D3E-620D5C740A21}"/>
              </a:ext>
            </a:extLst>
          </p:cNvPr>
          <p:cNvSpPr>
            <a:spLocks noGrp="1"/>
          </p:cNvSpPr>
          <p:nvPr>
            <p:ph type="title"/>
          </p:nvPr>
        </p:nvSpPr>
        <p:spPr/>
        <p:txBody>
          <a:bodyPr anchor="ctr">
            <a:normAutofit/>
          </a:bodyPr>
          <a:lstStyle/>
          <a:p>
            <a:r>
              <a:rPr lang="en-US"/>
              <a:t>Learning Rate and Convergence</a:t>
            </a:r>
          </a:p>
        </p:txBody>
      </p:sp>
      <p:pic>
        <p:nvPicPr>
          <p:cNvPr id="8194" name="Picture 2" descr="016 PyTorch - Three hacks for improving the performance of Deep Neural  Networks: Transfer Learning, Data Augmentation, and Scheduling the Learning  rate in PyTorch">
            <a:extLst>
              <a:ext uri="{FF2B5EF4-FFF2-40B4-BE49-F238E27FC236}">
                <a16:creationId xmlns:a16="http://schemas.microsoft.com/office/drawing/2014/main" xmlns="" id="{7BD32F8F-9A12-DF8E-7403-EF24AEAE9B38}"/>
              </a:ext>
            </a:extLst>
          </p:cNvPr>
          <p:cNvPicPr>
            <a:picLocks noChangeAspect="1" noChangeArrowheads="1"/>
          </p:cNvPicPr>
          <p:nvPr/>
        </p:nvPicPr>
        <p:blipFill>
          <a:blip r:embed="rId3">
            <a:extLst>
              <a:ext uri="{28A0092B-C50C-407E-A947-70E740481C1C}">
                <a14:useLocalDpi xmlns:a14="http://schemas.microsoft.com/office/drawing/2010/main" xmlns="" val="0"/>
              </a:ext>
            </a:extLst>
          </a:blip>
          <a:stretch>
            <a:fillRect/>
          </a:stretch>
        </p:blipFill>
        <p:spPr bwMode="auto">
          <a:xfrm>
            <a:off x="628650" y="2327069"/>
            <a:ext cx="7886700" cy="2247709"/>
          </a:xfrm>
          <a:prstGeom prst="rect">
            <a:avLst/>
          </a:prstGeom>
          <a:solidFill>
            <a:srgbClr val="FFFFFF"/>
          </a:solidFill>
        </p:spPr>
      </p:pic>
    </p:spTree>
    <p:extLst>
      <p:ext uri="{BB962C8B-B14F-4D97-AF65-F5344CB8AC3E}">
        <p14:creationId xmlns:p14="http://schemas.microsoft.com/office/powerpoint/2010/main" xmlns="" val="44042960"/>
      </p:ext>
    </p:extLst>
  </p:cSld>
  <p:clrMapOvr>
    <a:masterClrMapping/>
  </p:clrMapOvr>
  <p:transition advTm="3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1F1C767-0CB5-123C-3EF9-983E89DAA0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D9B195E-44FE-A97C-23A7-2B63B76A266E}"/>
              </a:ext>
            </a:extLst>
          </p:cNvPr>
          <p:cNvSpPr>
            <a:spLocks noGrp="1"/>
          </p:cNvSpPr>
          <p:nvPr>
            <p:ph type="title"/>
          </p:nvPr>
        </p:nvSpPr>
        <p:spPr/>
        <p:txBody>
          <a:bodyPr anchor="ctr">
            <a:normAutofit/>
          </a:bodyPr>
          <a:lstStyle/>
          <a:p>
            <a:r>
              <a:rPr lang="en-US" b="1" dirty="0"/>
              <a:t>Optimizers</a:t>
            </a:r>
          </a:p>
        </p:txBody>
      </p:sp>
      <p:pic>
        <p:nvPicPr>
          <p:cNvPr id="2052" name="Picture 4" descr="Top Optimizers for Neural Networks">
            <a:extLst>
              <a:ext uri="{FF2B5EF4-FFF2-40B4-BE49-F238E27FC236}">
                <a16:creationId xmlns:a16="http://schemas.microsoft.com/office/drawing/2014/main" xmlns="" id="{F57E864A-8EC3-9000-986D-04991B2A1F77}"/>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r="1" b="1605"/>
          <a:stretch>
            <a:fillRect/>
          </a:stretch>
        </p:blipFill>
        <p:spPr bwMode="auto">
          <a:xfrm>
            <a:off x="628650" y="1268362"/>
            <a:ext cx="7886700" cy="4365123"/>
          </a:xfrm>
          <a:prstGeom prst="rect">
            <a:avLst/>
          </a:prstGeom>
          <a:solidFill>
            <a:srgbClr val="FFFFFF"/>
          </a:solid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07113414"/>
      </p:ext>
    </p:extLst>
  </p:cSld>
  <p:clrMapOvr>
    <a:masterClrMapping/>
  </p:clrMapOvr>
  <p:transition advTm="3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3CEC531-41D0-FA51-8A7E-9470B6101F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9D9CEB0-F33A-F722-86E6-29228E810105}"/>
              </a:ext>
            </a:extLst>
          </p:cNvPr>
          <p:cNvSpPr>
            <a:spLocks noGrp="1"/>
          </p:cNvSpPr>
          <p:nvPr>
            <p:ph type="title"/>
          </p:nvPr>
        </p:nvSpPr>
        <p:spPr>
          <a:xfrm>
            <a:off x="1465412" y="110359"/>
            <a:ext cx="4629151" cy="593750"/>
          </a:xfrm>
        </p:spPr>
        <p:txBody>
          <a:bodyPr vert="horz" lIns="91440" tIns="45720" rIns="91440" bIns="45720" rtlCol="0" anchor="b">
            <a:normAutofit/>
          </a:bodyPr>
          <a:lstStyle/>
          <a:p>
            <a:r>
              <a:rPr lang="en-US" b="1" kern="1200" dirty="0">
                <a:latin typeface="+mj-lt"/>
                <a:ea typeface="+mj-ea"/>
                <a:cs typeface="+mj-cs"/>
              </a:rPr>
              <a:t>Optimizers</a:t>
            </a:r>
          </a:p>
        </p:txBody>
      </p:sp>
      <p:sp>
        <p:nvSpPr>
          <p:cNvPr id="5" name="TextBox 4">
            <a:extLst>
              <a:ext uri="{FF2B5EF4-FFF2-40B4-BE49-F238E27FC236}">
                <a16:creationId xmlns:a16="http://schemas.microsoft.com/office/drawing/2014/main" xmlns="" id="{34E4DF11-A886-922F-9B59-3A739AD4B819}"/>
              </a:ext>
            </a:extLst>
          </p:cNvPr>
          <p:cNvSpPr txBox="1"/>
          <p:nvPr/>
        </p:nvSpPr>
        <p:spPr>
          <a:xfrm>
            <a:off x="629840" y="6027187"/>
            <a:ext cx="8072725" cy="290068"/>
          </a:xfrm>
          <a:prstGeom prst="rect">
            <a:avLst/>
          </a:prstGeom>
        </p:spPr>
        <p:txBody>
          <a:bodyPr vert="horz" lIns="91440" tIns="45720" rIns="91440" bIns="45720" rtlCol="0">
            <a:normAutofit fontScale="92500" lnSpcReduction="10000"/>
          </a:bodyPr>
          <a:lstStyle/>
          <a:p>
            <a:pPr defTabSz="685800">
              <a:lnSpc>
                <a:spcPct val="90000"/>
              </a:lnSpc>
              <a:spcBef>
                <a:spcPts val="750"/>
              </a:spcBef>
            </a:pPr>
            <a:r>
              <a:rPr lang="en-US" sz="1600" b="1" kern="1200" dirty="0">
                <a:latin typeface="+mn-lt"/>
                <a:ea typeface="+mn-ea"/>
                <a:cs typeface="+mn-cs"/>
              </a:rPr>
              <a:t>Role: Find the best weights and biases to minimize loss</a:t>
            </a:r>
          </a:p>
        </p:txBody>
      </p:sp>
      <p:graphicFrame>
        <p:nvGraphicFramePr>
          <p:cNvPr id="4" name="Table 3">
            <a:extLst>
              <a:ext uri="{FF2B5EF4-FFF2-40B4-BE49-F238E27FC236}">
                <a16:creationId xmlns:a16="http://schemas.microsoft.com/office/drawing/2014/main" xmlns="" id="{BF8C2B69-753B-408A-747E-8774139C4B2C}"/>
              </a:ext>
            </a:extLst>
          </p:cNvPr>
          <p:cNvGraphicFramePr>
            <a:graphicFrameLocks noGrp="1"/>
          </p:cNvGraphicFramePr>
          <p:nvPr>
            <p:extLst>
              <p:ext uri="{D42A27DB-BD31-4B8C-83A1-F6EECF244321}">
                <p14:modId xmlns:p14="http://schemas.microsoft.com/office/powerpoint/2010/main" xmlns="" val="2957452458"/>
              </p:ext>
            </p:extLst>
          </p:nvPr>
        </p:nvGraphicFramePr>
        <p:xfrm>
          <a:off x="756745" y="1182415"/>
          <a:ext cx="7759797" cy="4713184"/>
        </p:xfrm>
        <a:graphic>
          <a:graphicData uri="http://schemas.openxmlformats.org/drawingml/2006/table">
            <a:tbl>
              <a:tblPr>
                <a:solidFill>
                  <a:srgbClr val="F2F2F2">
                    <a:alpha val="45098"/>
                  </a:srgbClr>
                </a:solidFill>
              </a:tblPr>
              <a:tblGrid>
                <a:gridCol w="1937782">
                  <a:extLst>
                    <a:ext uri="{9D8B030D-6E8A-4147-A177-3AD203B41FA5}">
                      <a16:colId xmlns:a16="http://schemas.microsoft.com/office/drawing/2014/main" xmlns="" val="1800984986"/>
                    </a:ext>
                  </a:extLst>
                </a:gridCol>
                <a:gridCol w="1933449">
                  <a:extLst>
                    <a:ext uri="{9D8B030D-6E8A-4147-A177-3AD203B41FA5}">
                      <a16:colId xmlns:a16="http://schemas.microsoft.com/office/drawing/2014/main" xmlns="" val="3486911052"/>
                    </a:ext>
                  </a:extLst>
                </a:gridCol>
                <a:gridCol w="1918284">
                  <a:extLst>
                    <a:ext uri="{9D8B030D-6E8A-4147-A177-3AD203B41FA5}">
                      <a16:colId xmlns:a16="http://schemas.microsoft.com/office/drawing/2014/main" xmlns="" val="1226104941"/>
                    </a:ext>
                  </a:extLst>
                </a:gridCol>
                <a:gridCol w="1970282">
                  <a:extLst>
                    <a:ext uri="{9D8B030D-6E8A-4147-A177-3AD203B41FA5}">
                      <a16:colId xmlns:a16="http://schemas.microsoft.com/office/drawing/2014/main" xmlns="" val="1019620041"/>
                    </a:ext>
                  </a:extLst>
                </a:gridCol>
              </a:tblGrid>
              <a:tr h="310061">
                <a:tc>
                  <a:txBody>
                    <a:bodyPr/>
                    <a:lstStyle/>
                    <a:p>
                      <a:r>
                        <a:rPr lang="en-US" sz="1600" b="1" cap="none" spc="0">
                          <a:solidFill>
                            <a:schemeClr val="tx1"/>
                          </a:solidFill>
                        </a:rPr>
                        <a:t>Optimizer</a:t>
                      </a:r>
                    </a:p>
                  </a:txBody>
                  <a:tcPr marL="74447" marR="74447" marT="74447" marB="37223"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F2F2F2">
                        <a:alpha val="45098"/>
                      </a:srgbClr>
                    </a:solidFill>
                  </a:tcPr>
                </a:tc>
                <a:tc>
                  <a:txBody>
                    <a:bodyPr/>
                    <a:lstStyle/>
                    <a:p>
                      <a:r>
                        <a:rPr lang="en-US" sz="1600" b="1" cap="none" spc="0" dirty="0">
                          <a:solidFill>
                            <a:schemeClr val="tx1"/>
                          </a:solidFill>
                        </a:rPr>
                        <a:t>Description</a:t>
                      </a:r>
                    </a:p>
                  </a:txBody>
                  <a:tcPr marL="74447" marR="74447" marT="74447" marB="37223"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F2F2F2">
                        <a:alpha val="45098"/>
                      </a:srgbClr>
                    </a:solidFill>
                  </a:tcPr>
                </a:tc>
                <a:tc>
                  <a:txBody>
                    <a:bodyPr/>
                    <a:lstStyle/>
                    <a:p>
                      <a:r>
                        <a:rPr lang="en-US" sz="1600" b="1" cap="none" spc="0">
                          <a:solidFill>
                            <a:schemeClr val="tx1"/>
                          </a:solidFill>
                        </a:rPr>
                        <a:t>Pros</a:t>
                      </a:r>
                    </a:p>
                  </a:txBody>
                  <a:tcPr marL="74447" marR="74447" marT="74447" marB="37223"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F2F2F2">
                        <a:alpha val="45098"/>
                      </a:srgbClr>
                    </a:solidFill>
                  </a:tcPr>
                </a:tc>
                <a:tc>
                  <a:txBody>
                    <a:bodyPr/>
                    <a:lstStyle/>
                    <a:p>
                      <a:r>
                        <a:rPr lang="en-US" sz="1600" b="1" cap="none" spc="0" dirty="0">
                          <a:solidFill>
                            <a:schemeClr val="tx1"/>
                          </a:solidFill>
                        </a:rPr>
                        <a:t>Cons</a:t>
                      </a:r>
                    </a:p>
                  </a:txBody>
                  <a:tcPr marL="74447" marR="74447" marT="74447" marB="37223" anchor="ctr">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F2F2F2">
                        <a:alpha val="45098"/>
                      </a:srgbClr>
                    </a:solidFill>
                  </a:tcPr>
                </a:tc>
                <a:extLst>
                  <a:ext uri="{0D108BD9-81ED-4DB2-BD59-A6C34878D82A}">
                    <a16:rowId xmlns:a16="http://schemas.microsoft.com/office/drawing/2014/main" xmlns="" val="3224484679"/>
                  </a:ext>
                </a:extLst>
              </a:tr>
              <a:tr h="628072">
                <a:tc>
                  <a:txBody>
                    <a:bodyPr/>
                    <a:lstStyle/>
                    <a:p>
                      <a:r>
                        <a:rPr lang="en-US" sz="1600" b="1" cap="none" spc="0">
                          <a:solidFill>
                            <a:schemeClr val="tx1"/>
                          </a:solidFill>
                        </a:rPr>
                        <a:t>SGD</a:t>
                      </a:r>
                      <a:r>
                        <a:rPr lang="en-US" sz="1600" cap="none" spc="0">
                          <a:solidFill>
                            <a:schemeClr val="tx1"/>
                          </a:solidFill>
                        </a:rPr>
                        <a:t> (Stochastic Gradient Descent)</a:t>
                      </a:r>
                    </a:p>
                  </a:txBody>
                  <a:tcPr marL="74447" marR="74447" marT="74447" marB="37223"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sz="1600" cap="none" spc="0">
                          <a:solidFill>
                            <a:schemeClr val="tx1"/>
                          </a:solidFill>
                        </a:rPr>
                        <a:t>Updates weights based on one sample</a:t>
                      </a:r>
                    </a:p>
                  </a:txBody>
                  <a:tcPr marL="74447" marR="74447" marT="74447" marB="37223"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sz="1600" cap="none" spc="0">
                          <a:solidFill>
                            <a:schemeClr val="tx1"/>
                          </a:solidFill>
                        </a:rPr>
                        <a:t>Simple, works well on convex problems</a:t>
                      </a:r>
                    </a:p>
                  </a:txBody>
                  <a:tcPr marL="74447" marR="74447" marT="74447" marB="37223"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sz="1600" cap="none" spc="0" dirty="0">
                          <a:solidFill>
                            <a:schemeClr val="tx1"/>
                          </a:solidFill>
                        </a:rPr>
                        <a:t>Slow, gets stuck in local minima</a:t>
                      </a:r>
                    </a:p>
                  </a:txBody>
                  <a:tcPr marL="74447" marR="74447" marT="74447" marB="37223"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xmlns="" val="2525902746"/>
                  </a:ext>
                </a:extLst>
              </a:tr>
              <a:tr h="787078">
                <a:tc>
                  <a:txBody>
                    <a:bodyPr/>
                    <a:lstStyle/>
                    <a:p>
                      <a:r>
                        <a:rPr lang="en-US" sz="1600" b="1" cap="none" spc="0">
                          <a:solidFill>
                            <a:schemeClr val="tx1"/>
                          </a:solidFill>
                        </a:rPr>
                        <a:t>Momentum</a:t>
                      </a:r>
                      <a:endParaRPr lang="en-US" sz="1600" cap="none" spc="0">
                        <a:solidFill>
                          <a:schemeClr val="tx1"/>
                        </a:solidFill>
                      </a:endParaRPr>
                    </a:p>
                  </a:txBody>
                  <a:tcPr marL="74447" marR="74447" marT="74447" marB="37223"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sz="1600" cap="none" spc="0">
                          <a:solidFill>
                            <a:schemeClr val="tx1"/>
                          </a:solidFill>
                        </a:rPr>
                        <a:t>Adds past gradients to current update</a:t>
                      </a:r>
                    </a:p>
                  </a:txBody>
                  <a:tcPr marL="74447" marR="74447" marT="74447" marB="37223"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sz="1600" cap="none" spc="0">
                          <a:solidFill>
                            <a:schemeClr val="tx1"/>
                          </a:solidFill>
                        </a:rPr>
                        <a:t>Faster convergence, reduces oscillation</a:t>
                      </a:r>
                    </a:p>
                  </a:txBody>
                  <a:tcPr marL="74447" marR="74447" marT="74447" marB="37223"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sz="1600" cap="none" spc="0">
                          <a:solidFill>
                            <a:schemeClr val="tx1"/>
                          </a:solidFill>
                        </a:rPr>
                        <a:t>May overshoot</a:t>
                      </a:r>
                    </a:p>
                  </a:txBody>
                  <a:tcPr marL="74447" marR="74447" marT="74447" marB="37223"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xmlns="" val="1453601447"/>
                  </a:ext>
                </a:extLst>
              </a:tr>
              <a:tr h="787078">
                <a:tc>
                  <a:txBody>
                    <a:bodyPr/>
                    <a:lstStyle/>
                    <a:p>
                      <a:r>
                        <a:rPr lang="en-US" sz="1600" b="1" cap="none" spc="0">
                          <a:solidFill>
                            <a:schemeClr val="tx1"/>
                          </a:solidFill>
                        </a:rPr>
                        <a:t>RMSProp</a:t>
                      </a:r>
                      <a:endParaRPr lang="en-US" sz="1600" cap="none" spc="0">
                        <a:solidFill>
                          <a:schemeClr val="tx1"/>
                        </a:solidFill>
                      </a:endParaRPr>
                    </a:p>
                  </a:txBody>
                  <a:tcPr marL="74447" marR="74447" marT="74447" marB="37223"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sz="1600" cap="none" spc="0">
                          <a:solidFill>
                            <a:schemeClr val="tx1"/>
                          </a:solidFill>
                        </a:rPr>
                        <a:t>Uses moving average of squared gradients to normalize</a:t>
                      </a:r>
                    </a:p>
                  </a:txBody>
                  <a:tcPr marL="74447" marR="74447" marT="74447" marB="37223"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sz="1600" cap="none" spc="0">
                          <a:solidFill>
                            <a:schemeClr val="tx1"/>
                          </a:solidFill>
                        </a:rPr>
                        <a:t>Great for RNNs, handles learning rate</a:t>
                      </a:r>
                    </a:p>
                  </a:txBody>
                  <a:tcPr marL="74447" marR="74447" marT="74447" marB="37223"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sz="1600" cap="none" spc="0">
                          <a:solidFill>
                            <a:schemeClr val="tx1"/>
                          </a:solidFill>
                        </a:rPr>
                        <a:t>May converge too quickly</a:t>
                      </a:r>
                    </a:p>
                  </a:txBody>
                  <a:tcPr marL="74447" marR="74447" marT="74447" marB="37223"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xmlns="" val="2228923004"/>
                  </a:ext>
                </a:extLst>
              </a:tr>
              <a:tr h="628072">
                <a:tc>
                  <a:txBody>
                    <a:bodyPr/>
                    <a:lstStyle/>
                    <a:p>
                      <a:r>
                        <a:rPr lang="en-US" sz="1600" b="1" cap="none" spc="0">
                          <a:solidFill>
                            <a:schemeClr val="tx1"/>
                          </a:solidFill>
                        </a:rPr>
                        <a:t>Adam</a:t>
                      </a:r>
                      <a:r>
                        <a:rPr lang="en-US" sz="1600" cap="none" spc="0">
                          <a:solidFill>
                            <a:schemeClr val="tx1"/>
                          </a:solidFill>
                        </a:rPr>
                        <a:t> (Adaptive Moment Estimation)</a:t>
                      </a:r>
                    </a:p>
                  </a:txBody>
                  <a:tcPr marL="74447" marR="74447" marT="74447" marB="37223"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sz="1600" cap="none" spc="0">
                          <a:solidFill>
                            <a:schemeClr val="tx1"/>
                          </a:solidFill>
                        </a:rPr>
                        <a:t>Combines Momentum and RMSProp</a:t>
                      </a:r>
                    </a:p>
                  </a:txBody>
                  <a:tcPr marL="74447" marR="74447" marT="74447" marB="37223"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sz="1600" cap="none" spc="0">
                          <a:solidFill>
                            <a:schemeClr val="tx1"/>
                          </a:solidFill>
                        </a:rPr>
                        <a:t>Fast, adaptive learning rates</a:t>
                      </a:r>
                    </a:p>
                  </a:txBody>
                  <a:tcPr marL="74447" marR="74447" marT="74447" marB="37223"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sz="1600" cap="none" spc="0">
                          <a:solidFill>
                            <a:schemeClr val="tx1"/>
                          </a:solidFill>
                        </a:rPr>
                        <a:t>May generalize poorly sometimes</a:t>
                      </a:r>
                    </a:p>
                  </a:txBody>
                  <a:tcPr marL="74447" marR="74447" marT="74447" marB="37223"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xmlns="" val="75889948"/>
                  </a:ext>
                </a:extLst>
              </a:tr>
              <a:tr h="628072">
                <a:tc>
                  <a:txBody>
                    <a:bodyPr/>
                    <a:lstStyle/>
                    <a:p>
                      <a:r>
                        <a:rPr lang="en-US" sz="1600" b="1" cap="none" spc="0">
                          <a:solidFill>
                            <a:schemeClr val="tx1"/>
                          </a:solidFill>
                        </a:rPr>
                        <a:t>Adagrad</a:t>
                      </a:r>
                      <a:endParaRPr lang="en-US" sz="1600" cap="none" spc="0">
                        <a:solidFill>
                          <a:schemeClr val="tx1"/>
                        </a:solidFill>
                      </a:endParaRPr>
                    </a:p>
                  </a:txBody>
                  <a:tcPr marL="74447" marR="74447" marT="74447" marB="37223"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sz="1600" cap="none" spc="0">
                          <a:solidFill>
                            <a:schemeClr val="tx1"/>
                          </a:solidFill>
                        </a:rPr>
                        <a:t>Adapts learning rate per parameter</a:t>
                      </a:r>
                    </a:p>
                  </a:txBody>
                  <a:tcPr marL="74447" marR="74447" marT="74447" marB="37223"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sz="1600" cap="none" spc="0">
                          <a:solidFill>
                            <a:schemeClr val="tx1"/>
                          </a:solidFill>
                        </a:rPr>
                        <a:t>Good for sparse data</a:t>
                      </a:r>
                    </a:p>
                  </a:txBody>
                  <a:tcPr marL="74447" marR="74447" marT="74447" marB="37223"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sz="1600" cap="none" spc="0">
                          <a:solidFill>
                            <a:schemeClr val="tx1"/>
                          </a:solidFill>
                        </a:rPr>
                        <a:t>Learning rate decays too much</a:t>
                      </a:r>
                    </a:p>
                  </a:txBody>
                  <a:tcPr marL="74447" marR="74447" marT="74447" marB="37223"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xmlns="" val="3676142369"/>
                  </a:ext>
                </a:extLst>
              </a:tr>
              <a:tr h="628072">
                <a:tc>
                  <a:txBody>
                    <a:bodyPr/>
                    <a:lstStyle/>
                    <a:p>
                      <a:r>
                        <a:rPr lang="en-US" sz="1600" b="1" cap="none" spc="0">
                          <a:solidFill>
                            <a:schemeClr val="tx1"/>
                          </a:solidFill>
                        </a:rPr>
                        <a:t>Adadelta</a:t>
                      </a:r>
                      <a:endParaRPr lang="en-US" sz="1600" cap="none" spc="0">
                        <a:solidFill>
                          <a:schemeClr val="tx1"/>
                        </a:solidFill>
                      </a:endParaRPr>
                    </a:p>
                  </a:txBody>
                  <a:tcPr marL="74447" marR="74447" marT="74447" marB="37223"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sz="1600" cap="none" spc="0">
                          <a:solidFill>
                            <a:schemeClr val="tx1"/>
                          </a:solidFill>
                        </a:rPr>
                        <a:t>Fixes Adagrad’s decaying rate issue</a:t>
                      </a:r>
                    </a:p>
                  </a:txBody>
                  <a:tcPr marL="74447" marR="74447" marT="74447" marB="37223"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sz="1600" cap="none" spc="0">
                          <a:solidFill>
                            <a:schemeClr val="tx1"/>
                          </a:solidFill>
                        </a:rPr>
                        <a:t>Adaptive and efficient</a:t>
                      </a:r>
                    </a:p>
                  </a:txBody>
                  <a:tcPr marL="74447" marR="74447" marT="74447" marB="37223"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r>
                        <a:rPr lang="en-US" sz="1600" cap="none" spc="0" dirty="0">
                          <a:solidFill>
                            <a:schemeClr val="tx1"/>
                          </a:solidFill>
                        </a:rPr>
                        <a:t>Sometimes unstable</a:t>
                      </a:r>
                    </a:p>
                  </a:txBody>
                  <a:tcPr marL="74447" marR="74447" marT="74447" marB="37223" anchor="ctr">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xmlns="" val="274640887"/>
                  </a:ext>
                </a:extLst>
              </a:tr>
            </a:tbl>
          </a:graphicData>
        </a:graphic>
      </p:graphicFrame>
    </p:spTree>
    <p:extLst>
      <p:ext uri="{BB962C8B-B14F-4D97-AF65-F5344CB8AC3E}">
        <p14:creationId xmlns:p14="http://schemas.microsoft.com/office/powerpoint/2010/main" xmlns="" val="2705206181"/>
      </p:ext>
    </p:extLst>
  </p:cSld>
  <p:clrMapOvr>
    <a:masterClrMapping/>
  </p:clrMapOvr>
  <p:transition advTm="3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DF6EABF-878E-5725-C110-A700B32811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60AF4B0-40AB-4766-C431-BE5F85CFE32D}"/>
              </a:ext>
            </a:extLst>
          </p:cNvPr>
          <p:cNvSpPr>
            <a:spLocks noGrp="1"/>
          </p:cNvSpPr>
          <p:nvPr>
            <p:ph type="title"/>
          </p:nvPr>
        </p:nvSpPr>
        <p:spPr>
          <a:xfrm>
            <a:off x="1505779" y="1"/>
            <a:ext cx="6865711" cy="1103242"/>
          </a:xfrm>
        </p:spPr>
        <p:txBody>
          <a:bodyPr anchor="ctr">
            <a:normAutofit/>
          </a:bodyPr>
          <a:lstStyle/>
          <a:p>
            <a:r>
              <a:rPr lang="en-US" b="1" dirty="0"/>
              <a:t>Optimizers</a:t>
            </a:r>
          </a:p>
        </p:txBody>
      </p:sp>
      <p:pic>
        <p:nvPicPr>
          <p:cNvPr id="7170" name="Picture 2">
            <a:extLst>
              <a:ext uri="{FF2B5EF4-FFF2-40B4-BE49-F238E27FC236}">
                <a16:creationId xmlns:a16="http://schemas.microsoft.com/office/drawing/2014/main" xmlns="" id="{54B02320-5E2B-33DB-8AD7-BB843EF95F70}"/>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619250" y="1143000"/>
            <a:ext cx="5905500" cy="4572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78851952"/>
      </p:ext>
    </p:extLst>
  </p:cSld>
  <p:clrMapOvr>
    <a:masterClrMapping/>
  </p:clrMapOvr>
  <p:transition advTm="3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194EA24-C56B-37ED-E33F-7F3B51EDD0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27B1053-2AC2-E581-3A1D-0820E64946A5}"/>
              </a:ext>
            </a:extLst>
          </p:cNvPr>
          <p:cNvSpPr>
            <a:spLocks noGrp="1"/>
          </p:cNvSpPr>
          <p:nvPr>
            <p:ph type="title"/>
          </p:nvPr>
        </p:nvSpPr>
        <p:spPr/>
        <p:txBody>
          <a:bodyPr anchor="ctr">
            <a:normAutofit/>
          </a:bodyPr>
          <a:lstStyle/>
          <a:p>
            <a:r>
              <a:rPr lang="en-US" dirty="0"/>
              <a:t>ANN</a:t>
            </a:r>
          </a:p>
        </p:txBody>
      </p:sp>
      <p:graphicFrame>
        <p:nvGraphicFramePr>
          <p:cNvPr id="4" name="Table 3">
            <a:extLst>
              <a:ext uri="{FF2B5EF4-FFF2-40B4-BE49-F238E27FC236}">
                <a16:creationId xmlns:a16="http://schemas.microsoft.com/office/drawing/2014/main" xmlns="" id="{A6151174-7BCD-D5B1-71BE-B10C583F9246}"/>
              </a:ext>
            </a:extLst>
          </p:cNvPr>
          <p:cNvGraphicFramePr>
            <a:graphicFrameLocks noGrp="1"/>
          </p:cNvGraphicFramePr>
          <p:nvPr>
            <p:extLst>
              <p:ext uri="{D42A27DB-BD31-4B8C-83A1-F6EECF244321}">
                <p14:modId xmlns:p14="http://schemas.microsoft.com/office/powerpoint/2010/main" xmlns="" val="1274039169"/>
              </p:ext>
            </p:extLst>
          </p:nvPr>
        </p:nvGraphicFramePr>
        <p:xfrm>
          <a:off x="628650" y="1539630"/>
          <a:ext cx="7886702" cy="3822588"/>
        </p:xfrm>
        <a:graphic>
          <a:graphicData uri="http://schemas.openxmlformats.org/drawingml/2006/table">
            <a:tbl>
              <a:tblPr/>
              <a:tblGrid>
                <a:gridCol w="1708281">
                  <a:extLst>
                    <a:ext uri="{9D8B030D-6E8A-4147-A177-3AD203B41FA5}">
                      <a16:colId xmlns:a16="http://schemas.microsoft.com/office/drawing/2014/main" xmlns="" val="906392757"/>
                    </a:ext>
                  </a:extLst>
                </a:gridCol>
                <a:gridCol w="1537728">
                  <a:extLst>
                    <a:ext uri="{9D8B030D-6E8A-4147-A177-3AD203B41FA5}">
                      <a16:colId xmlns:a16="http://schemas.microsoft.com/office/drawing/2014/main" xmlns="" val="1048023382"/>
                    </a:ext>
                  </a:extLst>
                </a:gridCol>
                <a:gridCol w="1290151">
                  <a:extLst>
                    <a:ext uri="{9D8B030D-6E8A-4147-A177-3AD203B41FA5}">
                      <a16:colId xmlns:a16="http://schemas.microsoft.com/office/drawing/2014/main" xmlns="" val="3215716217"/>
                    </a:ext>
                  </a:extLst>
                </a:gridCol>
                <a:gridCol w="1812814">
                  <a:extLst>
                    <a:ext uri="{9D8B030D-6E8A-4147-A177-3AD203B41FA5}">
                      <a16:colId xmlns:a16="http://schemas.microsoft.com/office/drawing/2014/main" xmlns="" val="223146486"/>
                    </a:ext>
                  </a:extLst>
                </a:gridCol>
                <a:gridCol w="1537728">
                  <a:extLst>
                    <a:ext uri="{9D8B030D-6E8A-4147-A177-3AD203B41FA5}">
                      <a16:colId xmlns:a16="http://schemas.microsoft.com/office/drawing/2014/main" xmlns="" val="508688095"/>
                    </a:ext>
                  </a:extLst>
                </a:gridCol>
              </a:tblGrid>
              <a:tr h="732828">
                <a:tc>
                  <a:txBody>
                    <a:bodyPr/>
                    <a:lstStyle/>
                    <a:p>
                      <a:r>
                        <a:rPr lang="en-US" sz="1500" b="1"/>
                        <a:t>Technique</a:t>
                      </a:r>
                      <a:endParaRPr lang="en-US" sz="1500"/>
                    </a:p>
                  </a:txBody>
                  <a:tcPr marL="99031" marR="99031" marT="49515" marB="49515" anchor="ctr">
                    <a:lnL>
                      <a:noFill/>
                    </a:lnL>
                    <a:lnR>
                      <a:noFill/>
                    </a:lnR>
                    <a:lnT>
                      <a:noFill/>
                    </a:lnT>
                    <a:lnB>
                      <a:noFill/>
                    </a:lnB>
                    <a:noFill/>
                  </a:tcPr>
                </a:tc>
                <a:tc>
                  <a:txBody>
                    <a:bodyPr/>
                    <a:lstStyle/>
                    <a:p>
                      <a:r>
                        <a:rPr lang="en-US" sz="1500" b="1"/>
                        <a:t>Use Case</a:t>
                      </a:r>
                      <a:endParaRPr lang="en-US" sz="1500"/>
                    </a:p>
                  </a:txBody>
                  <a:tcPr marL="99031" marR="99031" marT="49515" marB="49515" anchor="ctr">
                    <a:lnL>
                      <a:noFill/>
                    </a:lnL>
                    <a:lnR>
                      <a:noFill/>
                    </a:lnR>
                    <a:lnT>
                      <a:noFill/>
                    </a:lnT>
                    <a:lnB>
                      <a:noFill/>
                    </a:lnB>
                    <a:noFill/>
                  </a:tcPr>
                </a:tc>
                <a:tc>
                  <a:txBody>
                    <a:bodyPr/>
                    <a:lstStyle/>
                    <a:p>
                      <a:r>
                        <a:rPr lang="en-US" sz="1500" b="1"/>
                        <a:t>Output Type</a:t>
                      </a:r>
                      <a:endParaRPr lang="en-US" sz="1500"/>
                    </a:p>
                  </a:txBody>
                  <a:tcPr marL="99031" marR="99031" marT="49515" marB="49515" anchor="ctr">
                    <a:lnL>
                      <a:noFill/>
                    </a:lnL>
                    <a:lnR>
                      <a:noFill/>
                    </a:lnR>
                    <a:lnT>
                      <a:noFill/>
                    </a:lnT>
                    <a:lnB>
                      <a:noFill/>
                    </a:lnB>
                    <a:noFill/>
                  </a:tcPr>
                </a:tc>
                <a:tc>
                  <a:txBody>
                    <a:bodyPr/>
                    <a:lstStyle/>
                    <a:p>
                      <a:r>
                        <a:rPr lang="en-US" sz="1500" b="1"/>
                        <a:t>Loss Function</a:t>
                      </a:r>
                      <a:endParaRPr lang="en-US" sz="1500"/>
                    </a:p>
                  </a:txBody>
                  <a:tcPr marL="99031" marR="99031" marT="49515" marB="49515" anchor="ctr">
                    <a:lnL>
                      <a:noFill/>
                    </a:lnL>
                    <a:lnR>
                      <a:noFill/>
                    </a:lnR>
                    <a:lnT>
                      <a:noFill/>
                    </a:lnT>
                    <a:lnB>
                      <a:noFill/>
                    </a:lnB>
                    <a:noFill/>
                  </a:tcPr>
                </a:tc>
                <a:tc>
                  <a:txBody>
                    <a:bodyPr/>
                    <a:lstStyle/>
                    <a:p>
                      <a:r>
                        <a:rPr lang="en-US" sz="1500" b="1"/>
                        <a:t>Final Layer Activation</a:t>
                      </a:r>
                      <a:endParaRPr lang="en-US" sz="1500"/>
                    </a:p>
                  </a:txBody>
                  <a:tcPr marL="99031" marR="99031" marT="49515" marB="49515" anchor="ctr">
                    <a:lnL>
                      <a:noFill/>
                    </a:lnL>
                    <a:lnR>
                      <a:noFill/>
                    </a:lnR>
                    <a:lnT>
                      <a:noFill/>
                    </a:lnT>
                    <a:lnB>
                      <a:noFill/>
                    </a:lnB>
                    <a:noFill/>
                  </a:tcPr>
                </a:tc>
                <a:extLst>
                  <a:ext uri="{0D108BD9-81ED-4DB2-BD59-A6C34878D82A}">
                    <a16:rowId xmlns:a16="http://schemas.microsoft.com/office/drawing/2014/main" xmlns="" val="2464229646"/>
                  </a:ext>
                </a:extLst>
              </a:tr>
              <a:tr h="1029920">
                <a:tc>
                  <a:txBody>
                    <a:bodyPr/>
                    <a:lstStyle/>
                    <a:p>
                      <a:r>
                        <a:rPr lang="en-US" sz="1500" b="1"/>
                        <a:t>Regression</a:t>
                      </a:r>
                      <a:endParaRPr lang="en-US" sz="1500"/>
                    </a:p>
                  </a:txBody>
                  <a:tcPr marL="99031" marR="99031" marT="49515" marB="49515" anchor="ctr">
                    <a:lnL>
                      <a:noFill/>
                    </a:lnL>
                    <a:lnR>
                      <a:noFill/>
                    </a:lnR>
                    <a:lnT>
                      <a:noFill/>
                    </a:lnT>
                    <a:lnB>
                      <a:noFill/>
                    </a:lnB>
                    <a:noFill/>
                  </a:tcPr>
                </a:tc>
                <a:tc>
                  <a:txBody>
                    <a:bodyPr/>
                    <a:lstStyle/>
                    <a:p>
                      <a:r>
                        <a:rPr lang="en-US" sz="1500"/>
                        <a:t>Predict continuous value</a:t>
                      </a:r>
                    </a:p>
                  </a:txBody>
                  <a:tcPr marL="99031" marR="99031" marT="49515" marB="49515" anchor="ctr">
                    <a:lnL>
                      <a:noFill/>
                    </a:lnL>
                    <a:lnR>
                      <a:noFill/>
                    </a:lnR>
                    <a:lnT>
                      <a:noFill/>
                    </a:lnT>
                    <a:lnB>
                      <a:noFill/>
                    </a:lnB>
                    <a:noFill/>
                  </a:tcPr>
                </a:tc>
                <a:tc>
                  <a:txBody>
                    <a:bodyPr/>
                    <a:lstStyle/>
                    <a:p>
                      <a:r>
                        <a:rPr lang="en-US" sz="1500"/>
                        <a:t>Real Number (float)</a:t>
                      </a:r>
                    </a:p>
                  </a:txBody>
                  <a:tcPr marL="99031" marR="99031" marT="49515" marB="49515" anchor="ctr">
                    <a:lnL>
                      <a:noFill/>
                    </a:lnL>
                    <a:lnR>
                      <a:noFill/>
                    </a:lnR>
                    <a:lnT>
                      <a:noFill/>
                    </a:lnT>
                    <a:lnB>
                      <a:noFill/>
                    </a:lnB>
                    <a:noFill/>
                  </a:tcPr>
                </a:tc>
                <a:tc>
                  <a:txBody>
                    <a:bodyPr/>
                    <a:lstStyle/>
                    <a:p>
                      <a:r>
                        <a:rPr lang="en-US" sz="1500"/>
                        <a:t>Mean Squared Error (MSE)</a:t>
                      </a:r>
                    </a:p>
                  </a:txBody>
                  <a:tcPr marL="99031" marR="99031" marT="49515" marB="49515" anchor="ctr">
                    <a:lnL>
                      <a:noFill/>
                    </a:lnL>
                    <a:lnR>
                      <a:noFill/>
                    </a:lnR>
                    <a:lnT>
                      <a:noFill/>
                    </a:lnT>
                    <a:lnB>
                      <a:noFill/>
                    </a:lnB>
                    <a:noFill/>
                  </a:tcPr>
                </a:tc>
                <a:tc>
                  <a:txBody>
                    <a:bodyPr/>
                    <a:lstStyle/>
                    <a:p>
                      <a:r>
                        <a:rPr lang="en-US" sz="1500"/>
                        <a:t>None</a:t>
                      </a:r>
                    </a:p>
                  </a:txBody>
                  <a:tcPr marL="99031" marR="99031" marT="49515" marB="49515" anchor="ctr">
                    <a:lnL>
                      <a:noFill/>
                    </a:lnL>
                    <a:lnR>
                      <a:noFill/>
                    </a:lnR>
                    <a:lnT>
                      <a:noFill/>
                    </a:lnT>
                    <a:lnB>
                      <a:noFill/>
                    </a:lnB>
                    <a:noFill/>
                  </a:tcPr>
                </a:tc>
                <a:extLst>
                  <a:ext uri="{0D108BD9-81ED-4DB2-BD59-A6C34878D82A}">
                    <a16:rowId xmlns:a16="http://schemas.microsoft.com/office/drawing/2014/main" xmlns="" val="4060910986"/>
                  </a:ext>
                </a:extLst>
              </a:tr>
              <a:tr h="1029920">
                <a:tc>
                  <a:txBody>
                    <a:bodyPr/>
                    <a:lstStyle/>
                    <a:p>
                      <a:r>
                        <a:rPr lang="en-US" sz="1500" b="1"/>
                        <a:t>Binary Classification</a:t>
                      </a:r>
                      <a:endParaRPr lang="en-US" sz="1500"/>
                    </a:p>
                  </a:txBody>
                  <a:tcPr marL="99031" marR="99031" marT="49515" marB="49515" anchor="ctr">
                    <a:lnL>
                      <a:noFill/>
                    </a:lnL>
                    <a:lnR>
                      <a:noFill/>
                    </a:lnR>
                    <a:lnT>
                      <a:noFill/>
                    </a:lnT>
                    <a:lnB>
                      <a:noFill/>
                    </a:lnB>
                    <a:noFill/>
                  </a:tcPr>
                </a:tc>
                <a:tc>
                  <a:txBody>
                    <a:bodyPr/>
                    <a:lstStyle/>
                    <a:p>
                      <a:r>
                        <a:rPr lang="en-US" sz="1500"/>
                        <a:t>Classify into two categories</a:t>
                      </a:r>
                    </a:p>
                  </a:txBody>
                  <a:tcPr marL="99031" marR="99031" marT="49515" marB="49515" anchor="ctr">
                    <a:lnL>
                      <a:noFill/>
                    </a:lnL>
                    <a:lnR>
                      <a:noFill/>
                    </a:lnR>
                    <a:lnT>
                      <a:noFill/>
                    </a:lnT>
                    <a:lnB>
                      <a:noFill/>
                    </a:lnB>
                    <a:noFill/>
                  </a:tcPr>
                </a:tc>
                <a:tc>
                  <a:txBody>
                    <a:bodyPr/>
                    <a:lstStyle/>
                    <a:p>
                      <a:r>
                        <a:rPr lang="en-US" sz="1500"/>
                        <a:t>0 or 1</a:t>
                      </a:r>
                    </a:p>
                  </a:txBody>
                  <a:tcPr marL="99031" marR="99031" marT="49515" marB="49515" anchor="ctr">
                    <a:lnL>
                      <a:noFill/>
                    </a:lnL>
                    <a:lnR>
                      <a:noFill/>
                    </a:lnR>
                    <a:lnT>
                      <a:noFill/>
                    </a:lnT>
                    <a:lnB>
                      <a:noFill/>
                    </a:lnB>
                    <a:noFill/>
                  </a:tcPr>
                </a:tc>
                <a:tc>
                  <a:txBody>
                    <a:bodyPr/>
                    <a:lstStyle/>
                    <a:p>
                      <a:r>
                        <a:rPr lang="en-US" sz="1500"/>
                        <a:t>Binary Crossentropy</a:t>
                      </a:r>
                    </a:p>
                  </a:txBody>
                  <a:tcPr marL="99031" marR="99031" marT="49515" marB="49515" anchor="ctr">
                    <a:lnL>
                      <a:noFill/>
                    </a:lnL>
                    <a:lnR>
                      <a:noFill/>
                    </a:lnR>
                    <a:lnT>
                      <a:noFill/>
                    </a:lnT>
                    <a:lnB>
                      <a:noFill/>
                    </a:lnB>
                    <a:noFill/>
                  </a:tcPr>
                </a:tc>
                <a:tc>
                  <a:txBody>
                    <a:bodyPr/>
                    <a:lstStyle/>
                    <a:p>
                      <a:r>
                        <a:rPr lang="en-US" sz="1500"/>
                        <a:t>Sigmoid</a:t>
                      </a:r>
                    </a:p>
                  </a:txBody>
                  <a:tcPr marL="99031" marR="99031" marT="49515" marB="49515" anchor="ctr">
                    <a:lnL>
                      <a:noFill/>
                    </a:lnL>
                    <a:lnR>
                      <a:noFill/>
                    </a:lnR>
                    <a:lnT>
                      <a:noFill/>
                    </a:lnT>
                    <a:lnB>
                      <a:noFill/>
                    </a:lnB>
                    <a:noFill/>
                  </a:tcPr>
                </a:tc>
                <a:extLst>
                  <a:ext uri="{0D108BD9-81ED-4DB2-BD59-A6C34878D82A}">
                    <a16:rowId xmlns:a16="http://schemas.microsoft.com/office/drawing/2014/main" xmlns="" val="3684789428"/>
                  </a:ext>
                </a:extLst>
              </a:tr>
              <a:tr h="1029920">
                <a:tc>
                  <a:txBody>
                    <a:bodyPr/>
                    <a:lstStyle/>
                    <a:p>
                      <a:r>
                        <a:rPr lang="en-US" sz="1500" b="1"/>
                        <a:t>Multiclass Classification</a:t>
                      </a:r>
                      <a:endParaRPr lang="en-US" sz="1500"/>
                    </a:p>
                  </a:txBody>
                  <a:tcPr marL="99031" marR="99031" marT="49515" marB="49515" anchor="ctr">
                    <a:lnL>
                      <a:noFill/>
                    </a:lnL>
                    <a:lnR>
                      <a:noFill/>
                    </a:lnR>
                    <a:lnT>
                      <a:noFill/>
                    </a:lnT>
                    <a:lnB>
                      <a:noFill/>
                    </a:lnB>
                    <a:noFill/>
                  </a:tcPr>
                </a:tc>
                <a:tc>
                  <a:txBody>
                    <a:bodyPr/>
                    <a:lstStyle/>
                    <a:p>
                      <a:r>
                        <a:rPr lang="en-US" sz="1500"/>
                        <a:t>Classify into 3 or more categories</a:t>
                      </a:r>
                    </a:p>
                  </a:txBody>
                  <a:tcPr marL="99031" marR="99031" marT="49515" marB="49515" anchor="ctr">
                    <a:lnL>
                      <a:noFill/>
                    </a:lnL>
                    <a:lnR>
                      <a:noFill/>
                    </a:lnR>
                    <a:lnT>
                      <a:noFill/>
                    </a:lnT>
                    <a:lnB>
                      <a:noFill/>
                    </a:lnB>
                    <a:noFill/>
                  </a:tcPr>
                </a:tc>
                <a:tc>
                  <a:txBody>
                    <a:bodyPr/>
                    <a:lstStyle/>
                    <a:p>
                      <a:r>
                        <a:rPr lang="en-US" sz="1500"/>
                        <a:t>One-hot encoded classes</a:t>
                      </a:r>
                    </a:p>
                  </a:txBody>
                  <a:tcPr marL="99031" marR="99031" marT="49515" marB="49515" anchor="ctr">
                    <a:lnL>
                      <a:noFill/>
                    </a:lnL>
                    <a:lnR>
                      <a:noFill/>
                    </a:lnR>
                    <a:lnT>
                      <a:noFill/>
                    </a:lnT>
                    <a:lnB>
                      <a:noFill/>
                    </a:lnB>
                    <a:noFill/>
                  </a:tcPr>
                </a:tc>
                <a:tc>
                  <a:txBody>
                    <a:bodyPr/>
                    <a:lstStyle/>
                    <a:p>
                      <a:r>
                        <a:rPr lang="en-US" sz="1500"/>
                        <a:t>Categorical Crossentropy</a:t>
                      </a:r>
                    </a:p>
                  </a:txBody>
                  <a:tcPr marL="99031" marR="99031" marT="49515" marB="49515" anchor="ctr">
                    <a:lnL>
                      <a:noFill/>
                    </a:lnL>
                    <a:lnR>
                      <a:noFill/>
                    </a:lnR>
                    <a:lnT>
                      <a:noFill/>
                    </a:lnT>
                    <a:lnB>
                      <a:noFill/>
                    </a:lnB>
                    <a:noFill/>
                  </a:tcPr>
                </a:tc>
                <a:tc>
                  <a:txBody>
                    <a:bodyPr/>
                    <a:lstStyle/>
                    <a:p>
                      <a:r>
                        <a:rPr lang="en-US" sz="1500"/>
                        <a:t>Softmax</a:t>
                      </a:r>
                    </a:p>
                  </a:txBody>
                  <a:tcPr marL="99031" marR="99031" marT="49515" marB="49515" anchor="ctr">
                    <a:lnL>
                      <a:noFill/>
                    </a:lnL>
                    <a:lnR>
                      <a:noFill/>
                    </a:lnR>
                    <a:lnT>
                      <a:noFill/>
                    </a:lnT>
                    <a:lnB>
                      <a:noFill/>
                    </a:lnB>
                    <a:noFill/>
                  </a:tcPr>
                </a:tc>
                <a:extLst>
                  <a:ext uri="{0D108BD9-81ED-4DB2-BD59-A6C34878D82A}">
                    <a16:rowId xmlns:a16="http://schemas.microsoft.com/office/drawing/2014/main" xmlns="" val="4219162265"/>
                  </a:ext>
                </a:extLst>
              </a:tr>
            </a:tbl>
          </a:graphicData>
        </a:graphic>
      </p:graphicFrame>
    </p:spTree>
    <p:extLst>
      <p:ext uri="{BB962C8B-B14F-4D97-AF65-F5344CB8AC3E}">
        <p14:creationId xmlns:p14="http://schemas.microsoft.com/office/powerpoint/2010/main" xmlns="" val="1995092992"/>
      </p:ext>
    </p:extLst>
  </p:cSld>
  <p:clrMapOvr>
    <a:masterClrMapping/>
  </p:clrMapOvr>
  <p:transition advTm="3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779" y="1"/>
            <a:ext cx="7196787" cy="1103242"/>
          </a:xfrm>
        </p:spPr>
        <p:txBody>
          <a:bodyPr anchor="ctr">
            <a:normAutofit/>
          </a:bodyPr>
          <a:lstStyle/>
          <a:p>
            <a:r>
              <a:rPr lang="en-US" b="1" dirty="0"/>
              <a:t>What is an Artificial Neural Network?</a:t>
            </a:r>
          </a:p>
        </p:txBody>
      </p:sp>
      <p:pic>
        <p:nvPicPr>
          <p:cNvPr id="1028" name="Picture 4" descr="Artificial neural network deep learning">
            <a:extLst>
              <a:ext uri="{FF2B5EF4-FFF2-40B4-BE49-F238E27FC236}">
                <a16:creationId xmlns:a16="http://schemas.microsoft.com/office/drawing/2014/main" xmlns="" id="{22D10A8A-8D97-4C50-5B83-1D0150C1C828}"/>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r="7403" b="-1"/>
          <a:stretch>
            <a:fillRect/>
          </a:stretch>
        </p:blipFill>
        <p:spPr bwMode="auto">
          <a:xfrm>
            <a:off x="628650" y="1268362"/>
            <a:ext cx="7886700" cy="4365123"/>
          </a:xfrm>
          <a:prstGeom prst="rect">
            <a:avLst/>
          </a:prstGeom>
          <a:solidFill>
            <a:srgbClr val="FFFFFF"/>
          </a:solidFill>
        </p:spPr>
      </p:pic>
    </p:spTree>
  </p:cSld>
  <p:clrMapOvr>
    <a:masterClrMapping/>
  </p:clrMapOvr>
  <p:transition advTm="3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Feedforward Process</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05B9C32B-06E7-FF39-C309-35BB7875D739}"/>
              </a:ext>
            </a:extLst>
          </p:cNvPr>
          <p:cNvPicPr>
            <a:picLocks noChangeAspect="1"/>
          </p:cNvPicPr>
          <p:nvPr/>
        </p:nvPicPr>
        <p:blipFill>
          <a:blip r:embed="rId3"/>
          <a:stretch>
            <a:fillRect/>
          </a:stretch>
        </p:blipFill>
        <p:spPr>
          <a:xfrm>
            <a:off x="762000" y="1624012"/>
            <a:ext cx="7620000" cy="3609975"/>
          </a:xfrm>
          <a:prstGeom prst="rect">
            <a:avLst/>
          </a:prstGeom>
        </p:spPr>
      </p:pic>
    </p:spTree>
  </p:cSld>
  <p:clrMapOvr>
    <a:masterClrMapping/>
  </p:clrMapOvr>
  <p:transition advTm="3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02AF979-D465-4258-B660-A1653F8BFE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2021AEC-3A0C-B98E-3DF6-9F11FB1CCC83}"/>
              </a:ext>
            </a:extLst>
          </p:cNvPr>
          <p:cNvSpPr>
            <a:spLocks noGrp="1"/>
          </p:cNvSpPr>
          <p:nvPr>
            <p:ph type="title"/>
          </p:nvPr>
        </p:nvSpPr>
        <p:spPr/>
        <p:txBody>
          <a:bodyPr anchor="ctr">
            <a:normAutofit/>
          </a:bodyPr>
          <a:lstStyle/>
          <a:p>
            <a:r>
              <a:rPr lang="en-US" dirty="0"/>
              <a:t>How a Neuron Works</a:t>
            </a:r>
            <a:endParaRPr lang="en-US"/>
          </a:p>
        </p:txBody>
      </p:sp>
      <p:pic>
        <p:nvPicPr>
          <p:cNvPr id="2050" name="Picture 2" descr="Beginner's Guide to Building Artificial Neural Networks with TensorFlow |  by Lan Chu | TDS Archive | Medium">
            <a:extLst>
              <a:ext uri="{FF2B5EF4-FFF2-40B4-BE49-F238E27FC236}">
                <a16:creationId xmlns:a16="http://schemas.microsoft.com/office/drawing/2014/main" xmlns="" id="{AC34188E-6158-CA1B-1BFC-C2990D6FCAB1}"/>
              </a:ext>
            </a:extLst>
          </p:cNvPr>
          <p:cNvPicPr>
            <a:picLocks noChangeAspect="1" noChangeArrowheads="1"/>
          </p:cNvPicPr>
          <p:nvPr/>
        </p:nvPicPr>
        <p:blipFill>
          <a:blip r:embed="rId3">
            <a:extLst>
              <a:ext uri="{28A0092B-C50C-407E-A947-70E740481C1C}">
                <a14:useLocalDpi xmlns:a14="http://schemas.microsoft.com/office/drawing/2010/main" xmlns="" val="0"/>
              </a:ext>
            </a:extLst>
          </a:blip>
          <a:stretch>
            <a:fillRect/>
          </a:stretch>
        </p:blipFill>
        <p:spPr bwMode="auto">
          <a:xfrm>
            <a:off x="1005850" y="1268362"/>
            <a:ext cx="7132299" cy="4365123"/>
          </a:xfrm>
          <a:prstGeom prst="rect">
            <a:avLst/>
          </a:prstGeom>
          <a:solidFill>
            <a:srgbClr val="FFFFFF"/>
          </a:solidFill>
        </p:spPr>
      </p:pic>
    </p:spTree>
    <p:extLst>
      <p:ext uri="{BB962C8B-B14F-4D97-AF65-F5344CB8AC3E}">
        <p14:creationId xmlns:p14="http://schemas.microsoft.com/office/powerpoint/2010/main" xmlns="" val="693399890"/>
      </p:ext>
    </p:extLst>
  </p:cSld>
  <p:clrMapOvr>
    <a:masterClrMapping/>
  </p:clrMapOvr>
  <p:transition advTm="3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175B152-4603-0139-701C-06FC11CA9E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6A07E861-E1B1-7F8E-126C-8BF9F3E4DC9E}"/>
              </a:ext>
            </a:extLst>
          </p:cNvPr>
          <p:cNvSpPr>
            <a:spLocks noGrp="1"/>
          </p:cNvSpPr>
          <p:nvPr>
            <p:ph type="title"/>
          </p:nvPr>
        </p:nvSpPr>
        <p:spPr/>
        <p:txBody>
          <a:bodyPr anchor="ctr">
            <a:normAutofit/>
          </a:bodyPr>
          <a:lstStyle/>
          <a:p>
            <a:r>
              <a:rPr lang="en-US" dirty="0"/>
              <a:t>Activation Functions</a:t>
            </a:r>
          </a:p>
        </p:txBody>
      </p:sp>
      <p:pic>
        <p:nvPicPr>
          <p:cNvPr id="3080" name="Picture 8" descr="Machine Learning Teach by Doing”: Lecture series | Vizuara">
            <a:extLst>
              <a:ext uri="{FF2B5EF4-FFF2-40B4-BE49-F238E27FC236}">
                <a16:creationId xmlns:a16="http://schemas.microsoft.com/office/drawing/2014/main" xmlns="" id="{7B7B0675-C92D-89E0-9A16-F76F91B85D5B}"/>
              </a:ext>
            </a:extLst>
          </p:cNvPr>
          <p:cNvPicPr>
            <a:picLocks noChangeAspect="1" noChangeArrowheads="1"/>
          </p:cNvPicPr>
          <p:nvPr/>
        </p:nvPicPr>
        <p:blipFill>
          <a:blip r:embed="rId3">
            <a:extLst>
              <a:ext uri="{28A0092B-C50C-407E-A947-70E740481C1C}">
                <a14:useLocalDpi xmlns:a14="http://schemas.microsoft.com/office/drawing/2010/main" xmlns="" val="0"/>
              </a:ext>
            </a:extLst>
          </a:blip>
          <a:stretch>
            <a:fillRect/>
          </a:stretch>
        </p:blipFill>
        <p:spPr bwMode="auto">
          <a:xfrm>
            <a:off x="691891" y="1268362"/>
            <a:ext cx="7760218" cy="4365123"/>
          </a:xfrm>
          <a:prstGeom prst="rect">
            <a:avLst/>
          </a:prstGeom>
          <a:solidFill>
            <a:srgbClr val="FFFFFF"/>
          </a:solidFill>
        </p:spPr>
      </p:pic>
    </p:spTree>
    <p:extLst>
      <p:ext uri="{BB962C8B-B14F-4D97-AF65-F5344CB8AC3E}">
        <p14:creationId xmlns:p14="http://schemas.microsoft.com/office/powerpoint/2010/main" xmlns="" val="617981287"/>
      </p:ext>
    </p:extLst>
  </p:cSld>
  <p:clrMapOvr>
    <a:masterClrMapping/>
  </p:clrMapOvr>
  <p:transition advTm="3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2C0A8D1-78D1-BF9E-88CD-1593E70041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453E5883-10E2-45A7-C803-6D84CA78A836}"/>
              </a:ext>
            </a:extLst>
          </p:cNvPr>
          <p:cNvSpPr>
            <a:spLocks noGrp="1"/>
          </p:cNvSpPr>
          <p:nvPr>
            <p:ph type="title"/>
          </p:nvPr>
        </p:nvSpPr>
        <p:spPr/>
        <p:txBody>
          <a:bodyPr anchor="ctr">
            <a:normAutofit/>
          </a:bodyPr>
          <a:lstStyle/>
          <a:p>
            <a:r>
              <a:rPr lang="en-US" dirty="0"/>
              <a:t>Activation Functions</a:t>
            </a:r>
          </a:p>
        </p:txBody>
      </p:sp>
      <p:graphicFrame>
        <p:nvGraphicFramePr>
          <p:cNvPr id="3" name="Table 2">
            <a:extLst>
              <a:ext uri="{FF2B5EF4-FFF2-40B4-BE49-F238E27FC236}">
                <a16:creationId xmlns:a16="http://schemas.microsoft.com/office/drawing/2014/main" xmlns="" id="{C1ADD0AC-92D7-C580-F887-FB0BE53B4BAD}"/>
              </a:ext>
            </a:extLst>
          </p:cNvPr>
          <p:cNvGraphicFramePr>
            <a:graphicFrameLocks noGrp="1"/>
          </p:cNvGraphicFramePr>
          <p:nvPr>
            <p:extLst>
              <p:ext uri="{D42A27DB-BD31-4B8C-83A1-F6EECF244321}">
                <p14:modId xmlns:p14="http://schemas.microsoft.com/office/powerpoint/2010/main" xmlns="" val="2037134120"/>
              </p:ext>
            </p:extLst>
          </p:nvPr>
        </p:nvGraphicFramePr>
        <p:xfrm>
          <a:off x="1052717" y="1268362"/>
          <a:ext cx="7038566" cy="4365126"/>
        </p:xfrm>
        <a:graphic>
          <a:graphicData uri="http://schemas.openxmlformats.org/drawingml/2006/table">
            <a:tbl>
              <a:tblPr>
                <a:tableStyleId>{8799B23B-EC83-4686-B30A-512413B5E67A}</a:tableStyleId>
              </a:tblPr>
              <a:tblGrid>
                <a:gridCol w="1873561">
                  <a:extLst>
                    <a:ext uri="{9D8B030D-6E8A-4147-A177-3AD203B41FA5}">
                      <a16:colId xmlns:a16="http://schemas.microsoft.com/office/drawing/2014/main" xmlns="" val="848901020"/>
                    </a:ext>
                  </a:extLst>
                </a:gridCol>
                <a:gridCol w="2528721">
                  <a:extLst>
                    <a:ext uri="{9D8B030D-6E8A-4147-A177-3AD203B41FA5}">
                      <a16:colId xmlns:a16="http://schemas.microsoft.com/office/drawing/2014/main" xmlns="" val="591227979"/>
                    </a:ext>
                  </a:extLst>
                </a:gridCol>
                <a:gridCol w="2636284">
                  <a:extLst>
                    <a:ext uri="{9D8B030D-6E8A-4147-A177-3AD203B41FA5}">
                      <a16:colId xmlns:a16="http://schemas.microsoft.com/office/drawing/2014/main" xmlns="" val="779568392"/>
                    </a:ext>
                  </a:extLst>
                </a:gridCol>
              </a:tblGrid>
              <a:tr h="619566">
                <a:tc>
                  <a:txBody>
                    <a:bodyPr/>
                    <a:lstStyle/>
                    <a:p>
                      <a:r>
                        <a:rPr lang="en-US" sz="2100"/>
                        <a:t>Function</a:t>
                      </a:r>
                    </a:p>
                  </a:txBody>
                  <a:tcPr marL="140810" marR="140810" marT="70405" marB="70405" anchor="ctr"/>
                </a:tc>
                <a:tc>
                  <a:txBody>
                    <a:bodyPr/>
                    <a:lstStyle/>
                    <a:p>
                      <a:r>
                        <a:rPr lang="en-US" sz="2100"/>
                        <a:t>Output Range</a:t>
                      </a:r>
                    </a:p>
                  </a:txBody>
                  <a:tcPr marL="140810" marR="140810" marT="70405" marB="70405" anchor="ctr"/>
                </a:tc>
                <a:tc>
                  <a:txBody>
                    <a:bodyPr/>
                    <a:lstStyle/>
                    <a:p>
                      <a:r>
                        <a:rPr lang="en-US" sz="2100"/>
                        <a:t>Use Case</a:t>
                      </a:r>
                    </a:p>
                  </a:txBody>
                  <a:tcPr marL="140810" marR="140810" marT="70405" marB="70405" anchor="ctr"/>
                </a:tc>
                <a:extLst>
                  <a:ext uri="{0D108BD9-81ED-4DB2-BD59-A6C34878D82A}">
                    <a16:rowId xmlns:a16="http://schemas.microsoft.com/office/drawing/2014/main" xmlns="" val="984327108"/>
                  </a:ext>
                </a:extLst>
              </a:tr>
              <a:tr h="619566">
                <a:tc>
                  <a:txBody>
                    <a:bodyPr/>
                    <a:lstStyle/>
                    <a:p>
                      <a:r>
                        <a:rPr lang="en-US" sz="2100" b="1"/>
                        <a:t>ReLU</a:t>
                      </a:r>
                      <a:endParaRPr lang="en-US" sz="2100"/>
                    </a:p>
                  </a:txBody>
                  <a:tcPr marL="140810" marR="140810" marT="70405" marB="70405" anchor="ctr"/>
                </a:tc>
                <a:tc>
                  <a:txBody>
                    <a:bodyPr/>
                    <a:lstStyle/>
                    <a:p>
                      <a:r>
                        <a:rPr lang="en-US" sz="2100"/>
                        <a:t>[0, ∞)</a:t>
                      </a:r>
                    </a:p>
                  </a:txBody>
                  <a:tcPr marL="140810" marR="140810" marT="70405" marB="70405" anchor="ctr"/>
                </a:tc>
                <a:tc>
                  <a:txBody>
                    <a:bodyPr/>
                    <a:lstStyle/>
                    <a:p>
                      <a:r>
                        <a:rPr lang="en-US" sz="2100"/>
                        <a:t>Hidden layers</a:t>
                      </a:r>
                    </a:p>
                  </a:txBody>
                  <a:tcPr marL="140810" marR="140810" marT="70405" marB="70405" anchor="ctr"/>
                </a:tc>
                <a:extLst>
                  <a:ext uri="{0D108BD9-81ED-4DB2-BD59-A6C34878D82A}">
                    <a16:rowId xmlns:a16="http://schemas.microsoft.com/office/drawing/2014/main" xmlns="" val="3169262856"/>
                  </a:ext>
                </a:extLst>
              </a:tr>
              <a:tr h="1041998">
                <a:tc>
                  <a:txBody>
                    <a:bodyPr/>
                    <a:lstStyle/>
                    <a:p>
                      <a:r>
                        <a:rPr lang="en-US" sz="2100" b="1"/>
                        <a:t>Sigmoid</a:t>
                      </a:r>
                      <a:endParaRPr lang="en-US" sz="2100"/>
                    </a:p>
                  </a:txBody>
                  <a:tcPr marL="140810" marR="140810" marT="70405" marB="70405" anchor="ctr"/>
                </a:tc>
                <a:tc>
                  <a:txBody>
                    <a:bodyPr/>
                    <a:lstStyle/>
                    <a:p>
                      <a:r>
                        <a:rPr lang="en-US" sz="2100"/>
                        <a:t>(0, 1)</a:t>
                      </a:r>
                    </a:p>
                  </a:txBody>
                  <a:tcPr marL="140810" marR="140810" marT="70405" marB="70405" anchor="ctr"/>
                </a:tc>
                <a:tc>
                  <a:txBody>
                    <a:bodyPr/>
                    <a:lstStyle/>
                    <a:p>
                      <a:r>
                        <a:rPr lang="en-US" sz="2100"/>
                        <a:t>Binary classification</a:t>
                      </a:r>
                    </a:p>
                  </a:txBody>
                  <a:tcPr marL="140810" marR="140810" marT="70405" marB="70405" anchor="ctr"/>
                </a:tc>
                <a:extLst>
                  <a:ext uri="{0D108BD9-81ED-4DB2-BD59-A6C34878D82A}">
                    <a16:rowId xmlns:a16="http://schemas.microsoft.com/office/drawing/2014/main" xmlns="" val="591709751"/>
                  </a:ext>
                </a:extLst>
              </a:tr>
              <a:tr h="1041998">
                <a:tc>
                  <a:txBody>
                    <a:bodyPr/>
                    <a:lstStyle/>
                    <a:p>
                      <a:r>
                        <a:rPr lang="en-US" sz="2100" b="1"/>
                        <a:t>Tanh</a:t>
                      </a:r>
                      <a:endParaRPr lang="en-US" sz="2100"/>
                    </a:p>
                  </a:txBody>
                  <a:tcPr marL="140810" marR="140810" marT="70405" marB="70405" anchor="ctr"/>
                </a:tc>
                <a:tc>
                  <a:txBody>
                    <a:bodyPr/>
                    <a:lstStyle/>
                    <a:p>
                      <a:r>
                        <a:rPr lang="en-US" sz="2100"/>
                        <a:t>(-1, 1)</a:t>
                      </a:r>
                    </a:p>
                  </a:txBody>
                  <a:tcPr marL="140810" marR="140810" marT="70405" marB="70405" anchor="ctr"/>
                </a:tc>
                <a:tc>
                  <a:txBody>
                    <a:bodyPr/>
                    <a:lstStyle/>
                    <a:p>
                      <a:r>
                        <a:rPr lang="en-US" sz="2100"/>
                        <a:t>Centered activations</a:t>
                      </a:r>
                    </a:p>
                  </a:txBody>
                  <a:tcPr marL="140810" marR="140810" marT="70405" marB="70405" anchor="ctr"/>
                </a:tc>
                <a:extLst>
                  <a:ext uri="{0D108BD9-81ED-4DB2-BD59-A6C34878D82A}">
                    <a16:rowId xmlns:a16="http://schemas.microsoft.com/office/drawing/2014/main" xmlns="" val="3581115439"/>
                  </a:ext>
                </a:extLst>
              </a:tr>
              <a:tr h="1041998">
                <a:tc>
                  <a:txBody>
                    <a:bodyPr/>
                    <a:lstStyle/>
                    <a:p>
                      <a:r>
                        <a:rPr lang="en-US" sz="2100" b="1"/>
                        <a:t>Softmax</a:t>
                      </a:r>
                      <a:endParaRPr lang="en-US" sz="2100"/>
                    </a:p>
                  </a:txBody>
                  <a:tcPr marL="140810" marR="140810" marT="70405" marB="70405" anchor="ctr"/>
                </a:tc>
                <a:tc>
                  <a:txBody>
                    <a:bodyPr/>
                    <a:lstStyle/>
                    <a:p>
                      <a:r>
                        <a:rPr lang="en-US" sz="2100"/>
                        <a:t>[0, 1], sum=1</a:t>
                      </a:r>
                    </a:p>
                  </a:txBody>
                  <a:tcPr marL="140810" marR="140810" marT="70405" marB="70405" anchor="ctr"/>
                </a:tc>
                <a:tc>
                  <a:txBody>
                    <a:bodyPr/>
                    <a:lstStyle/>
                    <a:p>
                      <a:r>
                        <a:rPr lang="en-US" sz="2100" dirty="0"/>
                        <a:t>Multiclass classification</a:t>
                      </a:r>
                    </a:p>
                  </a:txBody>
                  <a:tcPr marL="140810" marR="140810" marT="70405" marB="70405" anchor="ctr"/>
                </a:tc>
                <a:extLst>
                  <a:ext uri="{0D108BD9-81ED-4DB2-BD59-A6C34878D82A}">
                    <a16:rowId xmlns:a16="http://schemas.microsoft.com/office/drawing/2014/main" xmlns="" val="3697710680"/>
                  </a:ext>
                </a:extLst>
              </a:tr>
            </a:tbl>
          </a:graphicData>
        </a:graphic>
      </p:graphicFrame>
    </p:spTree>
    <p:extLst>
      <p:ext uri="{BB962C8B-B14F-4D97-AF65-F5344CB8AC3E}">
        <p14:creationId xmlns:p14="http://schemas.microsoft.com/office/powerpoint/2010/main" xmlns="" val="3573588402"/>
      </p:ext>
    </p:extLst>
  </p:cSld>
  <p:clrMapOvr>
    <a:masterClrMapping/>
  </p:clrMapOvr>
  <p:transition advTm="3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Loss Calculation</a:t>
            </a:r>
            <a:endParaRPr dirty="0">
              <a:latin typeface="Times New Roman" pitchFamily="18" charset="0"/>
              <a:cs typeface="Times New Roman" pitchFamily="18" charset="0"/>
            </a:endParaRPr>
          </a:p>
        </p:txBody>
      </p:sp>
      <p:sp>
        <p:nvSpPr>
          <p:cNvPr id="45058" name="AutoShape 2" descr="10: Linear separability of Boolean functions-the axes represent th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xmlns="" id="{A75D403F-742A-15EA-DFF0-E9D018887031}"/>
              </a:ext>
            </a:extLst>
          </p:cNvPr>
          <p:cNvPicPr>
            <a:picLocks noChangeAspect="1"/>
          </p:cNvPicPr>
          <p:nvPr/>
        </p:nvPicPr>
        <p:blipFill>
          <a:blip r:embed="rId3"/>
          <a:stretch>
            <a:fillRect/>
          </a:stretch>
        </p:blipFill>
        <p:spPr>
          <a:xfrm>
            <a:off x="1638300" y="1757362"/>
            <a:ext cx="5867400" cy="3343275"/>
          </a:xfrm>
          <a:prstGeom prst="rect">
            <a:avLst/>
          </a:prstGeom>
        </p:spPr>
      </p:pic>
    </p:spTree>
  </p:cSld>
  <p:clrMapOvr>
    <a:masterClrMapping/>
  </p:clrMapOvr>
  <p:transition advTm="3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AA62CD-63E2-7DB1-D9FE-B8EB8CAC7C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F1D132E-3B02-B55D-7603-77A11983577D}"/>
              </a:ext>
            </a:extLst>
          </p:cNvPr>
          <p:cNvSpPr>
            <a:spLocks noGrp="1"/>
          </p:cNvSpPr>
          <p:nvPr>
            <p:ph type="title"/>
          </p:nvPr>
        </p:nvSpPr>
        <p:spPr/>
        <p:txBody>
          <a:bodyPr/>
          <a:lstStyle/>
          <a:p>
            <a:r>
              <a:rPr lang="en-US" dirty="0">
                <a:latin typeface="Times New Roman" pitchFamily="18" charset="0"/>
                <a:cs typeface="Times New Roman" pitchFamily="18" charset="0"/>
              </a:rPr>
              <a:t>Loss Calculation</a:t>
            </a:r>
            <a:endParaRPr dirty="0">
              <a:latin typeface="Times New Roman" pitchFamily="18" charset="0"/>
              <a:cs typeface="Times New Roman" pitchFamily="18" charset="0"/>
            </a:endParaRPr>
          </a:p>
        </p:txBody>
      </p:sp>
      <p:sp>
        <p:nvSpPr>
          <p:cNvPr id="45058" name="AutoShape 2" descr="10: Linear separability of Boolean functions-the axes represent the... |  Download Scientific Diagram">
            <a:extLst>
              <a:ext uri="{FF2B5EF4-FFF2-40B4-BE49-F238E27FC236}">
                <a16:creationId xmlns:a16="http://schemas.microsoft.com/office/drawing/2014/main" xmlns="" id="{05D4F2C4-9A72-B083-C989-C72213B70987}"/>
              </a:ext>
            </a:extLst>
          </p:cNvPr>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aphicFrame>
        <p:nvGraphicFramePr>
          <p:cNvPr id="8" name="Table 7">
            <a:extLst>
              <a:ext uri="{FF2B5EF4-FFF2-40B4-BE49-F238E27FC236}">
                <a16:creationId xmlns:a16="http://schemas.microsoft.com/office/drawing/2014/main" xmlns="" id="{CB3014C9-E6F9-5B15-B835-670DF9F017E6}"/>
              </a:ext>
            </a:extLst>
          </p:cNvPr>
          <p:cNvGraphicFramePr>
            <a:graphicFrameLocks noGrp="1"/>
          </p:cNvGraphicFramePr>
          <p:nvPr>
            <p:extLst>
              <p:ext uri="{D42A27DB-BD31-4B8C-83A1-F6EECF244321}">
                <p14:modId xmlns:p14="http://schemas.microsoft.com/office/powerpoint/2010/main" xmlns="" val="1156129218"/>
              </p:ext>
            </p:extLst>
          </p:nvPr>
        </p:nvGraphicFramePr>
        <p:xfrm>
          <a:off x="628647" y="1933843"/>
          <a:ext cx="7886700" cy="2499360"/>
        </p:xfrm>
        <a:graphic>
          <a:graphicData uri="http://schemas.openxmlformats.org/drawingml/2006/table">
            <a:tbl>
              <a:tblPr>
                <a:tableStyleId>{2D5ABB26-0587-4C30-8999-92F81FD0307C}</a:tableStyleId>
              </a:tblPr>
              <a:tblGrid>
                <a:gridCol w="3943350">
                  <a:extLst>
                    <a:ext uri="{9D8B030D-6E8A-4147-A177-3AD203B41FA5}">
                      <a16:colId xmlns:a16="http://schemas.microsoft.com/office/drawing/2014/main" xmlns="" val="1132649567"/>
                    </a:ext>
                  </a:extLst>
                </a:gridCol>
                <a:gridCol w="3943350">
                  <a:extLst>
                    <a:ext uri="{9D8B030D-6E8A-4147-A177-3AD203B41FA5}">
                      <a16:colId xmlns:a16="http://schemas.microsoft.com/office/drawing/2014/main" xmlns="" val="549335741"/>
                    </a:ext>
                  </a:extLst>
                </a:gridCol>
              </a:tblGrid>
              <a:tr h="0">
                <a:tc>
                  <a:txBody>
                    <a:bodyPr/>
                    <a:lstStyle/>
                    <a:p>
                      <a:r>
                        <a:rPr lang="en-US" sz="2800"/>
                        <a:t>Loss Function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a:t>Use Case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510427678"/>
                  </a:ext>
                </a:extLst>
              </a:tr>
              <a:tr h="0">
                <a:tc>
                  <a:txBody>
                    <a:bodyPr/>
                    <a:lstStyle/>
                    <a:p>
                      <a:r>
                        <a:rPr lang="en-US" sz="2800" b="1"/>
                        <a:t>Mean Squared Error</a:t>
                      </a:r>
                      <a:endParaRPr lang="en-US" sz="2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a:t>Regression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820869959"/>
                  </a:ext>
                </a:extLst>
              </a:tr>
              <a:tr h="0">
                <a:tc>
                  <a:txBody>
                    <a:bodyPr/>
                    <a:lstStyle/>
                    <a:p>
                      <a:r>
                        <a:rPr lang="en-US" sz="2800" b="1"/>
                        <a:t>Binary Cross-Entropy</a:t>
                      </a:r>
                      <a:endParaRPr lang="en-US" sz="2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a:t>Binary classification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901888199"/>
                  </a:ext>
                </a:extLst>
              </a:tr>
              <a:tr h="0">
                <a:tc>
                  <a:txBody>
                    <a:bodyPr/>
                    <a:lstStyle/>
                    <a:p>
                      <a:r>
                        <a:rPr lang="en-US" sz="2800" b="1"/>
                        <a:t>Categorical Cross-Entropy</a:t>
                      </a:r>
                      <a:endParaRPr lang="en-US" sz="28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t>Multiclass classification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742802122"/>
                  </a:ext>
                </a:extLst>
              </a:tr>
            </a:tbl>
          </a:graphicData>
        </a:graphic>
      </p:graphicFrame>
      <p:sp>
        <p:nvSpPr>
          <p:cNvPr id="10" name="TextBox 9">
            <a:extLst>
              <a:ext uri="{FF2B5EF4-FFF2-40B4-BE49-F238E27FC236}">
                <a16:creationId xmlns:a16="http://schemas.microsoft.com/office/drawing/2014/main" xmlns="" id="{655EE228-BF1F-0435-C09E-8B06C406C26E}"/>
              </a:ext>
            </a:extLst>
          </p:cNvPr>
          <p:cNvSpPr txBox="1"/>
          <p:nvPr/>
        </p:nvSpPr>
        <p:spPr>
          <a:xfrm>
            <a:off x="2065282" y="5475154"/>
            <a:ext cx="4572000" cy="369332"/>
          </a:xfrm>
          <a:prstGeom prst="rect">
            <a:avLst/>
          </a:prstGeom>
          <a:noFill/>
        </p:spPr>
        <p:txBody>
          <a:bodyPr wrap="square">
            <a:spAutoFit/>
          </a:bodyPr>
          <a:lstStyle/>
          <a:p>
            <a:r>
              <a:rPr lang="en-US" dirty="0"/>
              <a:t>The goal: </a:t>
            </a:r>
            <a:r>
              <a:rPr lang="en-US" b="1" dirty="0"/>
              <a:t>Minimize loss</a:t>
            </a:r>
            <a:r>
              <a:rPr lang="en-US" dirty="0"/>
              <a:t> to improve accuracy</a:t>
            </a:r>
          </a:p>
        </p:txBody>
      </p:sp>
    </p:spTree>
    <p:extLst>
      <p:ext uri="{BB962C8B-B14F-4D97-AF65-F5344CB8AC3E}">
        <p14:creationId xmlns:p14="http://schemas.microsoft.com/office/powerpoint/2010/main" xmlns="" val="3286453752"/>
      </p:ext>
    </p:extLst>
  </p:cSld>
  <p:clrMapOvr>
    <a:masterClrMapping/>
  </p:clrMapOvr>
  <p:transition advTm="3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dirty="0">
                <a:latin typeface="Times New Roman" panose="02020603050405020304" pitchFamily="18" charset="0"/>
                <a:cs typeface="Times New Roman" panose="02020603050405020304" pitchFamily="18" charset="0"/>
              </a:rPr>
              <a:t>What is Backpropagation?</a:t>
            </a:r>
          </a:p>
        </p:txBody>
      </p:sp>
      <p:pic>
        <p:nvPicPr>
          <p:cNvPr id="5122" name="Picture 2" descr="Gradient Descent vs. Backpropagation: What's the Difference?">
            <a:extLst>
              <a:ext uri="{FF2B5EF4-FFF2-40B4-BE49-F238E27FC236}">
                <a16:creationId xmlns:a16="http://schemas.microsoft.com/office/drawing/2014/main" xmlns="" id="{D0EB9F8E-298C-8CBA-CA61-CBC62F8BF7D7}"/>
              </a:ext>
            </a:extLst>
          </p:cNvPr>
          <p:cNvPicPr>
            <a:picLocks noChangeAspect="1" noChangeArrowheads="1"/>
          </p:cNvPicPr>
          <p:nvPr/>
        </p:nvPicPr>
        <p:blipFill>
          <a:blip r:embed="rId3">
            <a:extLst>
              <a:ext uri="{28A0092B-C50C-407E-A947-70E740481C1C}">
                <a14:useLocalDpi xmlns:a14="http://schemas.microsoft.com/office/drawing/2010/main" xmlns="" val="0"/>
              </a:ext>
            </a:extLst>
          </a:blip>
          <a:stretch>
            <a:fillRect/>
          </a:stretch>
        </p:blipFill>
        <p:spPr bwMode="auto">
          <a:xfrm>
            <a:off x="628650" y="1498966"/>
            <a:ext cx="7886700" cy="3903915"/>
          </a:xfrm>
          <a:prstGeom prst="rect">
            <a:avLst/>
          </a:prstGeom>
          <a:solidFill>
            <a:srgbClr val="FFFFFF"/>
          </a:solidFill>
        </p:spPr>
      </p:pic>
    </p:spTree>
  </p:cSld>
  <p:clrMapOvr>
    <a:masterClrMapping/>
  </p:clrMapOvr>
  <p:transition advTm="3000"/>
</p:sld>
</file>

<file path=ppt/theme/theme1.xml><?xml version="1.0" encoding="utf-8"?>
<a:theme xmlns:a="http://schemas.openxmlformats.org/drawingml/2006/main" name="5. Day 3 FN (Module 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EduTech_New" id="{5EA7E952-201F-4C6C-BD80-D9E92DDF27F0}" vid="{43D1F403-EE88-462E-B1D3-25424E85D26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00-Statistics_and_Probability_for_Data_Science</Template>
  <TotalTime>401</TotalTime>
  <Words>689</Words>
  <Application>Microsoft Office PowerPoint</Application>
  <PresentationFormat>On-screen Show (4:3)</PresentationFormat>
  <Paragraphs>176</Paragraphs>
  <Slides>15</Slides>
  <Notes>15</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5. Day 3 FN (Module 5)</vt:lpstr>
      <vt:lpstr>Custom Design</vt:lpstr>
      <vt:lpstr>Artificial Neural Networks</vt:lpstr>
      <vt:lpstr>What is an Artificial Neural Network?</vt:lpstr>
      <vt:lpstr>Feedforward Process</vt:lpstr>
      <vt:lpstr>How a Neuron Works</vt:lpstr>
      <vt:lpstr>Activation Functions</vt:lpstr>
      <vt:lpstr>Activation Functions</vt:lpstr>
      <vt:lpstr>Loss Calculation</vt:lpstr>
      <vt:lpstr>Loss Calculation</vt:lpstr>
      <vt:lpstr>What is Backpropagation?</vt:lpstr>
      <vt:lpstr>Backpropagation Steps</vt:lpstr>
      <vt:lpstr>Learning Rate and Convergence</vt:lpstr>
      <vt:lpstr>Optimizers</vt:lpstr>
      <vt:lpstr>Optimizers</vt:lpstr>
      <vt:lpstr>Optimizers</vt:lpstr>
      <vt:lpstr>ANN</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Neural Networks</dc:title>
  <dc:subject/>
  <dc:creator>USHA NANDHINI S</dc:creator>
  <cp:keywords/>
  <dc:description>generated using python-pptx</dc:description>
  <cp:lastModifiedBy>EduTech</cp:lastModifiedBy>
  <cp:revision>25</cp:revision>
  <dcterms:created xsi:type="dcterms:W3CDTF">2013-01-27T09:14:16Z</dcterms:created>
  <dcterms:modified xsi:type="dcterms:W3CDTF">2025-08-09T14:17:44Z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c52bb50-aef2-4dc8-bb7f-e0da22648362_Enabled">
    <vt:lpwstr>true</vt:lpwstr>
  </property>
  <property fmtid="{D5CDD505-2E9C-101B-9397-08002B2CF9AE}" pid="3" name="MSIP_Label_ac52bb50-aef2-4dc8-bb7f-e0da22648362_SetDate">
    <vt:lpwstr>2025-07-28T03:49:15Z</vt:lpwstr>
  </property>
  <property fmtid="{D5CDD505-2E9C-101B-9397-08002B2CF9AE}" pid="4" name="MSIP_Label_ac52bb50-aef2-4dc8-bb7f-e0da22648362_Method">
    <vt:lpwstr>Standard</vt:lpwstr>
  </property>
  <property fmtid="{D5CDD505-2E9C-101B-9397-08002B2CF9AE}" pid="5" name="MSIP_Label_ac52bb50-aef2-4dc8-bb7f-e0da22648362_Name">
    <vt:lpwstr>ac52bb50-aef2-4dc8-bb7f-e0da22648362</vt:lpwstr>
  </property>
  <property fmtid="{D5CDD505-2E9C-101B-9397-08002B2CF9AE}" pid="6" name="MSIP_Label_ac52bb50-aef2-4dc8-bb7f-e0da22648362_SiteId">
    <vt:lpwstr>264b9899-fe1b-430b-9509-2154878d5774</vt:lpwstr>
  </property>
  <property fmtid="{D5CDD505-2E9C-101B-9397-08002B2CF9AE}" pid="7" name="MSIP_Label_ac52bb50-aef2-4dc8-bb7f-e0da22648362_ActionId">
    <vt:lpwstr>b3cc9384-0d87-4d47-b3d7-47bde14aa285</vt:lpwstr>
  </property>
  <property fmtid="{D5CDD505-2E9C-101B-9397-08002B2CF9AE}" pid="8" name="MSIP_Label_ac52bb50-aef2-4dc8-bb7f-e0da22648362_ContentBits">
    <vt:lpwstr>2</vt:lpwstr>
  </property>
  <property fmtid="{D5CDD505-2E9C-101B-9397-08002B2CF9AE}" pid="9" name="MSIP_Label_ac52bb50-aef2-4dc8-bb7f-e0da22648362_Tag">
    <vt:lpwstr>10, 3, 0, 1</vt:lpwstr>
  </property>
  <property fmtid="{D5CDD505-2E9C-101B-9397-08002B2CF9AE}" pid="10" name="ClassificationContentMarkingFooterLocations">
    <vt:lpwstr>1_Office Theme:18\5. Day 3 FN (Module 5):7\Custom Design:12</vt:lpwstr>
  </property>
  <property fmtid="{D5CDD505-2E9C-101B-9397-08002B2CF9AE}" pid="11" name="ClassificationContentMarkingFooterText">
    <vt:lpwstr>Sensitivity: LNT Construction Internal Use</vt:lpwstr>
  </property>
</Properties>
</file>