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31" r:id="rId41"/>
  </p:sldIdLst>
  <p:sldSz cx="12192000" cy="6856413"/>
  <p:notesSz cx="121920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91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2B3D4F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3398DA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R="5080" algn="r">
              <a:lnSpc>
                <a:spcPts val="68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12700">
              <a:lnSpc>
                <a:spcPts val="1155"/>
              </a:lnSpc>
            </a:pPr>
            <a:r>
              <a:rPr sz="1200" spc="-80" dirty="0">
                <a:solidFill>
                  <a:srgbClr val="94A5A6"/>
                </a:solidFill>
              </a:rPr>
              <a:t>Time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70" dirty="0">
                <a:solidFill>
                  <a:srgbClr val="94A5A6"/>
                </a:solidFill>
              </a:rPr>
              <a:t>Series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60" dirty="0">
                <a:solidFill>
                  <a:srgbClr val="94A5A6"/>
                </a:solidFill>
              </a:rPr>
              <a:t>Analysis: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75" dirty="0">
                <a:solidFill>
                  <a:srgbClr val="94A5A6"/>
                </a:solidFill>
              </a:rPr>
              <a:t>Complete</a:t>
            </a:r>
            <a:r>
              <a:rPr sz="1200" spc="5" dirty="0">
                <a:solidFill>
                  <a:srgbClr val="94A5A6"/>
                </a:solidFill>
              </a:rPr>
              <a:t> </a:t>
            </a:r>
            <a:r>
              <a:rPr sz="1200" spc="-75" dirty="0">
                <a:solidFill>
                  <a:srgbClr val="94A5A6"/>
                </a:solidFill>
              </a:rPr>
              <a:t>Guide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80" dirty="0">
                <a:solidFill>
                  <a:srgbClr val="94A5A6"/>
                </a:solidFill>
              </a:rPr>
              <a:t>from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60" dirty="0">
                <a:solidFill>
                  <a:srgbClr val="94A5A6"/>
                </a:solidFill>
              </a:rPr>
              <a:t>Statistics</a:t>
            </a:r>
            <a:r>
              <a:rPr sz="1200" spc="5" dirty="0">
                <a:solidFill>
                  <a:srgbClr val="94A5A6"/>
                </a:solidFill>
              </a:rPr>
              <a:t> </a:t>
            </a:r>
            <a:r>
              <a:rPr sz="1200" spc="-70" dirty="0">
                <a:solidFill>
                  <a:srgbClr val="94A5A6"/>
                </a:solidFill>
              </a:rPr>
              <a:t>to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85" dirty="0">
                <a:solidFill>
                  <a:srgbClr val="94A5A6"/>
                </a:solidFill>
              </a:rPr>
              <a:t>Deep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10" dirty="0">
                <a:solidFill>
                  <a:srgbClr val="94A5A6"/>
                </a:solidFill>
              </a:rPr>
              <a:t>Learning</a:t>
            </a:r>
            <a:endParaRPr sz="12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2B3D4F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3398DA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R="5080" algn="r">
              <a:lnSpc>
                <a:spcPts val="68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12700">
              <a:lnSpc>
                <a:spcPts val="1155"/>
              </a:lnSpc>
            </a:pPr>
            <a:r>
              <a:rPr sz="1200" spc="-80" dirty="0">
                <a:solidFill>
                  <a:srgbClr val="94A5A6"/>
                </a:solidFill>
              </a:rPr>
              <a:t>Time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70" dirty="0">
                <a:solidFill>
                  <a:srgbClr val="94A5A6"/>
                </a:solidFill>
              </a:rPr>
              <a:t>Series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60" dirty="0">
                <a:solidFill>
                  <a:srgbClr val="94A5A6"/>
                </a:solidFill>
              </a:rPr>
              <a:t>Analysis: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75" dirty="0">
                <a:solidFill>
                  <a:srgbClr val="94A5A6"/>
                </a:solidFill>
              </a:rPr>
              <a:t>Complete</a:t>
            </a:r>
            <a:r>
              <a:rPr sz="1200" spc="5" dirty="0">
                <a:solidFill>
                  <a:srgbClr val="94A5A6"/>
                </a:solidFill>
              </a:rPr>
              <a:t> </a:t>
            </a:r>
            <a:r>
              <a:rPr sz="1200" spc="-75" dirty="0">
                <a:solidFill>
                  <a:srgbClr val="94A5A6"/>
                </a:solidFill>
              </a:rPr>
              <a:t>Guide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80" dirty="0">
                <a:solidFill>
                  <a:srgbClr val="94A5A6"/>
                </a:solidFill>
              </a:rPr>
              <a:t>from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60" dirty="0">
                <a:solidFill>
                  <a:srgbClr val="94A5A6"/>
                </a:solidFill>
              </a:rPr>
              <a:t>Statistics</a:t>
            </a:r>
            <a:r>
              <a:rPr sz="1200" spc="5" dirty="0">
                <a:solidFill>
                  <a:srgbClr val="94A5A6"/>
                </a:solidFill>
              </a:rPr>
              <a:t> </a:t>
            </a:r>
            <a:r>
              <a:rPr sz="1200" spc="-70" dirty="0">
                <a:solidFill>
                  <a:srgbClr val="94A5A6"/>
                </a:solidFill>
              </a:rPr>
              <a:t>to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85" dirty="0">
                <a:solidFill>
                  <a:srgbClr val="94A5A6"/>
                </a:solidFill>
              </a:rPr>
              <a:t>Deep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10" dirty="0">
                <a:solidFill>
                  <a:srgbClr val="94A5A6"/>
                </a:solidFill>
              </a:rPr>
              <a:t>Learning</a:t>
            </a:r>
            <a:endParaRPr sz="12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1999" y="914399"/>
                </a:moveTo>
                <a:lnTo>
                  <a:pt x="0" y="914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143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85824"/>
            <a:ext cx="12192000" cy="28575"/>
          </a:xfrm>
          <a:custGeom>
            <a:avLst/>
            <a:gdLst/>
            <a:ahLst/>
            <a:cxnLst/>
            <a:rect l="l" t="t" r="r" b="b"/>
            <a:pathLst>
              <a:path w="12192000" h="28575">
                <a:moveTo>
                  <a:pt x="12191999" y="28574"/>
                </a:moveTo>
                <a:lnTo>
                  <a:pt x="0" y="2857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28574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2B3D4F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8299" y="1173831"/>
            <a:ext cx="5346700" cy="4742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3398DA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50037" y="1752139"/>
            <a:ext cx="4973320" cy="394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B3D4F"/>
                </a:solidFill>
                <a:latin typeface="Lucida Console"/>
                <a:cs typeface="Lucida Console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R="5080" algn="r">
              <a:lnSpc>
                <a:spcPts val="68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12700">
              <a:lnSpc>
                <a:spcPts val="1155"/>
              </a:lnSpc>
            </a:pPr>
            <a:r>
              <a:rPr sz="1200" spc="-80" dirty="0">
                <a:solidFill>
                  <a:srgbClr val="94A5A6"/>
                </a:solidFill>
              </a:rPr>
              <a:t>Time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70" dirty="0">
                <a:solidFill>
                  <a:srgbClr val="94A5A6"/>
                </a:solidFill>
              </a:rPr>
              <a:t>Series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60" dirty="0">
                <a:solidFill>
                  <a:srgbClr val="94A5A6"/>
                </a:solidFill>
              </a:rPr>
              <a:t>Analysis: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75" dirty="0">
                <a:solidFill>
                  <a:srgbClr val="94A5A6"/>
                </a:solidFill>
              </a:rPr>
              <a:t>Complete</a:t>
            </a:r>
            <a:r>
              <a:rPr sz="1200" spc="5" dirty="0">
                <a:solidFill>
                  <a:srgbClr val="94A5A6"/>
                </a:solidFill>
              </a:rPr>
              <a:t> </a:t>
            </a:r>
            <a:r>
              <a:rPr sz="1200" spc="-75" dirty="0">
                <a:solidFill>
                  <a:srgbClr val="94A5A6"/>
                </a:solidFill>
              </a:rPr>
              <a:t>Guide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80" dirty="0">
                <a:solidFill>
                  <a:srgbClr val="94A5A6"/>
                </a:solidFill>
              </a:rPr>
              <a:t>from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60" dirty="0">
                <a:solidFill>
                  <a:srgbClr val="94A5A6"/>
                </a:solidFill>
              </a:rPr>
              <a:t>Statistics</a:t>
            </a:r>
            <a:r>
              <a:rPr sz="1200" spc="5" dirty="0">
                <a:solidFill>
                  <a:srgbClr val="94A5A6"/>
                </a:solidFill>
              </a:rPr>
              <a:t> </a:t>
            </a:r>
            <a:r>
              <a:rPr sz="1200" spc="-70" dirty="0">
                <a:solidFill>
                  <a:srgbClr val="94A5A6"/>
                </a:solidFill>
              </a:rPr>
              <a:t>to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85" dirty="0">
                <a:solidFill>
                  <a:srgbClr val="94A5A6"/>
                </a:solidFill>
              </a:rPr>
              <a:t>Deep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10" dirty="0">
                <a:solidFill>
                  <a:srgbClr val="94A5A6"/>
                </a:solidFill>
              </a:rPr>
              <a:t>Learning</a:t>
            </a:r>
            <a:endParaRPr sz="12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2B3D4F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R="5080" algn="r">
              <a:lnSpc>
                <a:spcPts val="68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12700">
              <a:lnSpc>
                <a:spcPts val="1155"/>
              </a:lnSpc>
            </a:pPr>
            <a:r>
              <a:rPr sz="1200" spc="-80" dirty="0">
                <a:solidFill>
                  <a:srgbClr val="94A5A6"/>
                </a:solidFill>
              </a:rPr>
              <a:t>Time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70" dirty="0">
                <a:solidFill>
                  <a:srgbClr val="94A5A6"/>
                </a:solidFill>
              </a:rPr>
              <a:t>Series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60" dirty="0">
                <a:solidFill>
                  <a:srgbClr val="94A5A6"/>
                </a:solidFill>
              </a:rPr>
              <a:t>Analysis: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75" dirty="0">
                <a:solidFill>
                  <a:srgbClr val="94A5A6"/>
                </a:solidFill>
              </a:rPr>
              <a:t>Complete</a:t>
            </a:r>
            <a:r>
              <a:rPr sz="1200" spc="5" dirty="0">
                <a:solidFill>
                  <a:srgbClr val="94A5A6"/>
                </a:solidFill>
              </a:rPr>
              <a:t> </a:t>
            </a:r>
            <a:r>
              <a:rPr sz="1200" spc="-75" dirty="0">
                <a:solidFill>
                  <a:srgbClr val="94A5A6"/>
                </a:solidFill>
              </a:rPr>
              <a:t>Guide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80" dirty="0">
                <a:solidFill>
                  <a:srgbClr val="94A5A6"/>
                </a:solidFill>
              </a:rPr>
              <a:t>from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60" dirty="0">
                <a:solidFill>
                  <a:srgbClr val="94A5A6"/>
                </a:solidFill>
              </a:rPr>
              <a:t>Statistics</a:t>
            </a:r>
            <a:r>
              <a:rPr sz="1200" spc="5" dirty="0">
                <a:solidFill>
                  <a:srgbClr val="94A5A6"/>
                </a:solidFill>
              </a:rPr>
              <a:t> </a:t>
            </a:r>
            <a:r>
              <a:rPr sz="1200" spc="-70" dirty="0">
                <a:solidFill>
                  <a:srgbClr val="94A5A6"/>
                </a:solidFill>
              </a:rPr>
              <a:t>to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85" dirty="0">
                <a:solidFill>
                  <a:srgbClr val="94A5A6"/>
                </a:solidFill>
              </a:rPr>
              <a:t>Deep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10" dirty="0">
                <a:solidFill>
                  <a:srgbClr val="94A5A6"/>
                </a:solidFill>
              </a:rPr>
              <a:t>Learning</a:t>
            </a:r>
            <a:endParaRPr sz="12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R="5080" algn="r">
              <a:lnSpc>
                <a:spcPts val="68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12700">
              <a:lnSpc>
                <a:spcPts val="1155"/>
              </a:lnSpc>
            </a:pPr>
            <a:r>
              <a:rPr sz="1200" spc="-80" dirty="0">
                <a:solidFill>
                  <a:srgbClr val="94A5A6"/>
                </a:solidFill>
              </a:rPr>
              <a:t>Time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70" dirty="0">
                <a:solidFill>
                  <a:srgbClr val="94A5A6"/>
                </a:solidFill>
              </a:rPr>
              <a:t>Series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60" dirty="0">
                <a:solidFill>
                  <a:srgbClr val="94A5A6"/>
                </a:solidFill>
              </a:rPr>
              <a:t>Analysis: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75" dirty="0">
                <a:solidFill>
                  <a:srgbClr val="94A5A6"/>
                </a:solidFill>
              </a:rPr>
              <a:t>Complete</a:t>
            </a:r>
            <a:r>
              <a:rPr sz="1200" spc="5" dirty="0">
                <a:solidFill>
                  <a:srgbClr val="94A5A6"/>
                </a:solidFill>
              </a:rPr>
              <a:t> </a:t>
            </a:r>
            <a:r>
              <a:rPr sz="1200" spc="-75" dirty="0">
                <a:solidFill>
                  <a:srgbClr val="94A5A6"/>
                </a:solidFill>
              </a:rPr>
              <a:t>Guide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80" dirty="0">
                <a:solidFill>
                  <a:srgbClr val="94A5A6"/>
                </a:solidFill>
              </a:rPr>
              <a:t>from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60" dirty="0">
                <a:solidFill>
                  <a:srgbClr val="94A5A6"/>
                </a:solidFill>
              </a:rPr>
              <a:t>Statistics</a:t>
            </a:r>
            <a:r>
              <a:rPr sz="1200" spc="5" dirty="0">
                <a:solidFill>
                  <a:srgbClr val="94A5A6"/>
                </a:solidFill>
              </a:rPr>
              <a:t> </a:t>
            </a:r>
            <a:r>
              <a:rPr sz="1200" spc="-70" dirty="0">
                <a:solidFill>
                  <a:srgbClr val="94A5A6"/>
                </a:solidFill>
              </a:rPr>
              <a:t>to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85" dirty="0">
                <a:solidFill>
                  <a:srgbClr val="94A5A6"/>
                </a:solidFill>
              </a:rPr>
              <a:t>Deep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10" dirty="0">
                <a:solidFill>
                  <a:srgbClr val="94A5A6"/>
                </a:solidFill>
              </a:rPr>
              <a:t>Learning</a:t>
            </a:r>
            <a:endParaRPr sz="12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1999" y="914399"/>
                </a:moveTo>
                <a:lnTo>
                  <a:pt x="0" y="914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14399"/>
                </a:lnTo>
                <a:close/>
              </a:path>
            </a:pathLst>
          </a:custGeom>
          <a:solidFill>
            <a:srgbClr val="F1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85824"/>
            <a:ext cx="12192000" cy="28575"/>
          </a:xfrm>
          <a:custGeom>
            <a:avLst/>
            <a:gdLst/>
            <a:ahLst/>
            <a:cxnLst/>
            <a:rect l="l" t="t" r="r" b="b"/>
            <a:pathLst>
              <a:path w="12192000" h="28575">
                <a:moveTo>
                  <a:pt x="12191999" y="28574"/>
                </a:moveTo>
                <a:lnTo>
                  <a:pt x="0" y="2857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28574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0" y="144153"/>
            <a:ext cx="9271000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2B3D4F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8800" y="1260624"/>
            <a:ext cx="5156200" cy="4552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3398DA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305476" y="6445249"/>
            <a:ext cx="4594859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R="5080" algn="r">
              <a:lnSpc>
                <a:spcPts val="68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12700">
              <a:lnSpc>
                <a:spcPts val="1155"/>
              </a:lnSpc>
            </a:pPr>
            <a:r>
              <a:rPr sz="1200" spc="-80" dirty="0">
                <a:solidFill>
                  <a:srgbClr val="94A5A6"/>
                </a:solidFill>
              </a:rPr>
              <a:t>Time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70" dirty="0">
                <a:solidFill>
                  <a:srgbClr val="94A5A6"/>
                </a:solidFill>
              </a:rPr>
              <a:t>Series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60" dirty="0">
                <a:solidFill>
                  <a:srgbClr val="94A5A6"/>
                </a:solidFill>
              </a:rPr>
              <a:t>Analysis: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75" dirty="0">
                <a:solidFill>
                  <a:srgbClr val="94A5A6"/>
                </a:solidFill>
              </a:rPr>
              <a:t>Complete</a:t>
            </a:r>
            <a:r>
              <a:rPr sz="1200" spc="5" dirty="0">
                <a:solidFill>
                  <a:srgbClr val="94A5A6"/>
                </a:solidFill>
              </a:rPr>
              <a:t> </a:t>
            </a:r>
            <a:r>
              <a:rPr sz="1200" spc="-75" dirty="0">
                <a:solidFill>
                  <a:srgbClr val="94A5A6"/>
                </a:solidFill>
              </a:rPr>
              <a:t>Guide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80" dirty="0">
                <a:solidFill>
                  <a:srgbClr val="94A5A6"/>
                </a:solidFill>
              </a:rPr>
              <a:t>from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60" dirty="0">
                <a:solidFill>
                  <a:srgbClr val="94A5A6"/>
                </a:solidFill>
              </a:rPr>
              <a:t>Statistics</a:t>
            </a:r>
            <a:r>
              <a:rPr sz="1200" spc="5" dirty="0">
                <a:solidFill>
                  <a:srgbClr val="94A5A6"/>
                </a:solidFill>
              </a:rPr>
              <a:t> </a:t>
            </a:r>
            <a:r>
              <a:rPr sz="1200" spc="-70" dirty="0">
                <a:solidFill>
                  <a:srgbClr val="94A5A6"/>
                </a:solidFill>
              </a:rPr>
              <a:t>to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85" dirty="0">
                <a:solidFill>
                  <a:srgbClr val="94A5A6"/>
                </a:solidFill>
              </a:rPr>
              <a:t>Deep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10" dirty="0">
                <a:solidFill>
                  <a:srgbClr val="94A5A6"/>
                </a:solidFill>
              </a:rPr>
              <a:t>Learning</a:t>
            </a:r>
            <a:endParaRPr sz="12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299" y="480536"/>
            <a:ext cx="9385301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650" b="1" spc="-270" dirty="0">
                <a:latin typeface="Roboto"/>
                <a:cs typeface="Roboto"/>
              </a:rPr>
              <a:t>Time</a:t>
            </a:r>
            <a:r>
              <a:rPr sz="4650" b="1" spc="-70" dirty="0">
                <a:latin typeface="Roboto"/>
                <a:cs typeface="Roboto"/>
              </a:rPr>
              <a:t> </a:t>
            </a:r>
            <a:r>
              <a:rPr sz="4650" b="1" spc="-229" dirty="0">
                <a:latin typeface="Roboto"/>
                <a:cs typeface="Roboto"/>
              </a:rPr>
              <a:t>Series</a:t>
            </a:r>
            <a:r>
              <a:rPr sz="4650" b="1" spc="-60" dirty="0">
                <a:latin typeface="Roboto"/>
                <a:cs typeface="Roboto"/>
              </a:rPr>
              <a:t> </a:t>
            </a:r>
            <a:r>
              <a:rPr sz="4650" b="1" spc="-229" dirty="0" smtClean="0">
                <a:latin typeface="Roboto"/>
                <a:cs typeface="Roboto"/>
              </a:rPr>
              <a:t>Analysis</a:t>
            </a:r>
            <a:endParaRPr sz="465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299" y="2800032"/>
            <a:ext cx="7395845" cy="61638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25"/>
              </a:spcBef>
            </a:pPr>
            <a:r>
              <a:rPr sz="2000" spc="-150" dirty="0">
                <a:solidFill>
                  <a:srgbClr val="33495D"/>
                </a:solidFill>
                <a:latin typeface="Roboto"/>
                <a:cs typeface="Roboto"/>
              </a:rPr>
              <a:t>A</a:t>
            </a:r>
            <a:r>
              <a:rPr sz="200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495D"/>
                </a:solidFill>
                <a:latin typeface="Roboto"/>
                <a:cs typeface="Roboto"/>
              </a:rPr>
              <a:t>comprehensive</a:t>
            </a:r>
            <a:r>
              <a:rPr sz="200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495D"/>
                </a:solidFill>
                <a:latin typeface="Roboto"/>
                <a:cs typeface="Roboto"/>
              </a:rPr>
              <a:t>exploration</a:t>
            </a:r>
            <a:r>
              <a:rPr sz="200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495D"/>
                </a:solidFill>
                <a:latin typeface="Roboto"/>
                <a:cs typeface="Roboto"/>
              </a:rPr>
              <a:t>of</a:t>
            </a:r>
            <a:r>
              <a:rPr sz="20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495D"/>
                </a:solidFill>
                <a:latin typeface="Roboto"/>
                <a:cs typeface="Roboto"/>
              </a:rPr>
              <a:t>techniques,</a:t>
            </a:r>
            <a:r>
              <a:rPr sz="200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495D"/>
                </a:solidFill>
                <a:latin typeface="Roboto"/>
                <a:cs typeface="Roboto"/>
              </a:rPr>
              <a:t>models,</a:t>
            </a:r>
            <a:r>
              <a:rPr sz="200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12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20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495D"/>
                </a:solidFill>
                <a:latin typeface="Roboto"/>
                <a:cs typeface="Roboto"/>
              </a:rPr>
              <a:t>applications</a:t>
            </a:r>
            <a:r>
              <a:rPr sz="200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70" dirty="0">
                <a:solidFill>
                  <a:srgbClr val="33495D"/>
                </a:solidFill>
                <a:latin typeface="Roboto"/>
                <a:cs typeface="Roboto"/>
              </a:rPr>
              <a:t>for </a:t>
            </a:r>
            <a:r>
              <a:rPr sz="2000" spc="-95" dirty="0">
                <a:solidFill>
                  <a:srgbClr val="33495D"/>
                </a:solidFill>
                <a:latin typeface="Roboto"/>
                <a:cs typeface="Roboto"/>
              </a:rPr>
              <a:t>analyzing</a:t>
            </a:r>
            <a:r>
              <a:rPr sz="200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495D"/>
                </a:solidFill>
                <a:latin typeface="Roboto"/>
                <a:cs typeface="Roboto"/>
              </a:rPr>
              <a:t>temporal</a:t>
            </a:r>
            <a:r>
              <a:rPr sz="200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495D"/>
                </a:solidFill>
                <a:latin typeface="Roboto"/>
                <a:cs typeface="Roboto"/>
              </a:rPr>
              <a:t>data</a:t>
            </a:r>
            <a:r>
              <a:rPr sz="20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495D"/>
                </a:solidFill>
                <a:latin typeface="Roboto"/>
                <a:cs typeface="Roboto"/>
              </a:rPr>
              <a:t>patterns</a:t>
            </a:r>
            <a:r>
              <a:rPr sz="200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12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200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120" dirty="0">
                <a:solidFill>
                  <a:srgbClr val="33495D"/>
                </a:solidFill>
                <a:latin typeface="Roboto"/>
                <a:cs typeface="Roboto"/>
              </a:rPr>
              <a:t>making</a:t>
            </a:r>
            <a:r>
              <a:rPr sz="20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495D"/>
                </a:solidFill>
                <a:latin typeface="Roboto"/>
                <a:cs typeface="Roboto"/>
              </a:rPr>
              <a:t>accurate</a:t>
            </a:r>
            <a:r>
              <a:rPr sz="200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10" dirty="0" smtClean="0">
                <a:solidFill>
                  <a:srgbClr val="33495D"/>
                </a:solidFill>
                <a:latin typeface="Roboto"/>
                <a:cs typeface="Roboto"/>
              </a:rPr>
              <a:t>forecasts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0" y="4095750"/>
            <a:ext cx="3809999" cy="23812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14400"/>
            <a:ext cx="12192000" cy="8677275"/>
            <a:chOff x="0" y="914400"/>
            <a:chExt cx="12192000" cy="8677275"/>
          </a:xfrm>
        </p:grpSpPr>
        <p:sp>
          <p:nvSpPr>
            <p:cNvPr id="3" name="object 3"/>
            <p:cNvSpPr/>
            <p:nvPr/>
          </p:nvSpPr>
          <p:spPr>
            <a:xfrm>
              <a:off x="0" y="914412"/>
              <a:ext cx="12192000" cy="8677275"/>
            </a:xfrm>
            <a:custGeom>
              <a:avLst/>
              <a:gdLst/>
              <a:ahLst/>
              <a:cxnLst/>
              <a:rect l="l" t="t" r="r" b="b"/>
              <a:pathLst>
                <a:path w="12192000" h="8677275">
                  <a:moveTo>
                    <a:pt x="12191987" y="8667737"/>
                  </a:moveTo>
                  <a:lnTo>
                    <a:pt x="6105512" y="8667737"/>
                  </a:lnTo>
                  <a:lnTo>
                    <a:pt x="6105512" y="0"/>
                  </a:lnTo>
                  <a:lnTo>
                    <a:pt x="6095987" y="0"/>
                  </a:lnTo>
                  <a:lnTo>
                    <a:pt x="6095987" y="8667737"/>
                  </a:lnTo>
                  <a:lnTo>
                    <a:pt x="0" y="8667737"/>
                  </a:lnTo>
                  <a:lnTo>
                    <a:pt x="0" y="8677262"/>
                  </a:lnTo>
                  <a:lnTo>
                    <a:pt x="12191987" y="8677262"/>
                  </a:lnTo>
                  <a:lnTo>
                    <a:pt x="12191987" y="8667737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0999" y="2571749"/>
              <a:ext cx="5334000" cy="762000"/>
            </a:xfrm>
            <a:custGeom>
              <a:avLst/>
              <a:gdLst/>
              <a:ahLst/>
              <a:cxnLst/>
              <a:rect l="l" t="t" r="r" b="b"/>
              <a:pathLst>
                <a:path w="5334000" h="762000">
                  <a:moveTo>
                    <a:pt x="53339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761999"/>
                  </a:lnTo>
                  <a:close/>
                </a:path>
              </a:pathLst>
            </a:custGeom>
            <a:solidFill>
              <a:srgbClr val="FFF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999" y="2571749"/>
              <a:ext cx="38100" cy="762000"/>
            </a:xfrm>
            <a:custGeom>
              <a:avLst/>
              <a:gdLst/>
              <a:ahLst/>
              <a:cxnLst/>
              <a:rect l="l" t="t" r="r" b="b"/>
              <a:pathLst>
                <a:path w="38100" h="762000">
                  <a:moveTo>
                    <a:pt x="380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61999"/>
                  </a:lnTo>
                  <a:close/>
                </a:path>
              </a:pathLst>
            </a:custGeom>
            <a:solidFill>
              <a:srgbClr val="F1C3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73" y="2743224"/>
              <a:ext cx="109952" cy="15994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420" dirty="0"/>
              <a:t>Types</a:t>
            </a:r>
            <a:r>
              <a:rPr sz="3050" spc="-280" dirty="0"/>
              <a:t> </a:t>
            </a:r>
            <a:r>
              <a:rPr sz="3050" spc="-390" dirty="0"/>
              <a:t>of</a:t>
            </a:r>
            <a:r>
              <a:rPr sz="3050" spc="-285" dirty="0"/>
              <a:t> </a:t>
            </a:r>
            <a:r>
              <a:rPr sz="3050" spc="-390" dirty="0"/>
              <a:t>Time</a:t>
            </a:r>
            <a:r>
              <a:rPr sz="3050" spc="-280" dirty="0"/>
              <a:t> </a:t>
            </a:r>
            <a:r>
              <a:rPr sz="3050" spc="-305" dirty="0"/>
              <a:t>Series</a:t>
            </a:r>
            <a:r>
              <a:rPr sz="3050" spc="-285" dirty="0"/>
              <a:t> </a:t>
            </a:r>
            <a:r>
              <a:rPr sz="3050" spc="-400" dirty="0"/>
              <a:t>Data</a:t>
            </a:r>
            <a:endParaRPr sz="3050"/>
          </a:p>
        </p:txBody>
      </p:sp>
      <p:sp>
        <p:nvSpPr>
          <p:cNvPr id="8" name="object 8"/>
          <p:cNvSpPr txBox="1"/>
          <p:nvPr/>
        </p:nvSpPr>
        <p:spPr>
          <a:xfrm>
            <a:off x="368299" y="1177757"/>
            <a:ext cx="5346700" cy="199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140" dirty="0">
                <a:solidFill>
                  <a:srgbClr val="3398DA"/>
                </a:solidFill>
                <a:latin typeface="Lucida Sans"/>
                <a:cs typeface="Lucida Sans"/>
              </a:rPr>
              <a:t>Univariate</a:t>
            </a:r>
            <a:r>
              <a:rPr sz="1950" spc="-15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185" dirty="0">
                <a:solidFill>
                  <a:srgbClr val="3398DA"/>
                </a:solidFill>
                <a:latin typeface="Lucida Sans"/>
                <a:cs typeface="Lucida Sans"/>
              </a:rPr>
              <a:t>vs</a:t>
            </a:r>
            <a:r>
              <a:rPr sz="1950" spc="-14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50" dirty="0">
                <a:solidFill>
                  <a:srgbClr val="3398DA"/>
                </a:solidFill>
                <a:latin typeface="Lucida Sans"/>
                <a:cs typeface="Lucida Sans"/>
              </a:rPr>
              <a:t>Multivariate</a:t>
            </a:r>
            <a:endParaRPr sz="1950">
              <a:latin typeface="Lucida Sans"/>
              <a:cs typeface="Lucida Sans"/>
            </a:endParaRPr>
          </a:p>
          <a:p>
            <a:pPr marL="12700" marR="349250">
              <a:lnSpc>
                <a:spcPct val="113799"/>
              </a:lnSpc>
              <a:spcBef>
                <a:spcPts val="1055"/>
              </a:spcBef>
            </a:pP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can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be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categorized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based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number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40" dirty="0">
                <a:solidFill>
                  <a:srgbClr val="333333"/>
                </a:solidFill>
                <a:latin typeface="Roboto"/>
                <a:cs typeface="Roboto"/>
              </a:rPr>
              <a:t>variables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measured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at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each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point.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Understanding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these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types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3333"/>
                </a:solidFill>
                <a:latin typeface="Roboto"/>
                <a:cs typeface="Roboto"/>
              </a:rPr>
              <a:t>critical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for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selecting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appropriate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analysis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methods.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50">
              <a:latin typeface="Roboto"/>
              <a:cs typeface="Roboto"/>
            </a:endParaRPr>
          </a:p>
          <a:p>
            <a:pPr marL="193040" marR="156845" indent="232410">
              <a:lnSpc>
                <a:spcPct val="111600"/>
              </a:lnSpc>
              <a:spcBef>
                <a:spcPts val="5"/>
              </a:spcBef>
            </a:pPr>
            <a:r>
              <a:rPr sz="1400" spc="-95" dirty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b="1" spc="-80" dirty="0">
                <a:solidFill>
                  <a:srgbClr val="33495D"/>
                </a:solidFill>
                <a:latin typeface="Roboto"/>
                <a:cs typeface="Roboto"/>
              </a:rPr>
              <a:t>complexity</a:t>
            </a:r>
            <a:r>
              <a:rPr sz="1400" b="1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b="1" spc="-85" dirty="0">
                <a:solidFill>
                  <a:srgbClr val="33495D"/>
                </a:solidFill>
                <a:latin typeface="Roboto"/>
                <a:cs typeface="Roboto"/>
              </a:rPr>
              <a:t>richness</a:t>
            </a:r>
            <a:r>
              <a:rPr sz="1400" b="1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of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495D"/>
                </a:solidFill>
                <a:latin typeface="Roboto"/>
                <a:cs typeface="Roboto"/>
              </a:rPr>
              <a:t>insights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increases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with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45" dirty="0">
                <a:solidFill>
                  <a:srgbClr val="33495D"/>
                </a:solidFill>
                <a:latin typeface="Roboto"/>
                <a:cs typeface="Roboto"/>
              </a:rPr>
              <a:t>number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of</a:t>
            </a:r>
            <a:r>
              <a:rPr sz="140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495D"/>
                </a:solidFill>
                <a:latin typeface="Roboto"/>
                <a:cs typeface="Roboto"/>
              </a:rPr>
              <a:t>variables</a:t>
            </a:r>
            <a:r>
              <a:rPr sz="140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tracked</a:t>
            </a:r>
            <a:r>
              <a:rPr sz="140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over</a:t>
            </a:r>
            <a:r>
              <a:rPr sz="1400" spc="-20" dirty="0">
                <a:solidFill>
                  <a:srgbClr val="33495D"/>
                </a:solidFill>
                <a:latin typeface="Roboto"/>
                <a:cs typeface="Roboto"/>
              </a:rPr>
              <a:t> time.</a:t>
            </a:r>
            <a:endParaRPr sz="1400">
              <a:latin typeface="Roboto"/>
              <a:cs typeface="Roboto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80999" y="3476624"/>
          <a:ext cx="5324475" cy="239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5025"/>
                <a:gridCol w="3219450"/>
              </a:tblGrid>
              <a:tr h="42799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b="0" spc="-10" dirty="0">
                          <a:solidFill>
                            <a:srgbClr val="2B3D4F"/>
                          </a:solidFill>
                          <a:latin typeface="Roboto Medium"/>
                          <a:cs typeface="Roboto Medium"/>
                        </a:rPr>
                        <a:t>Univariate</a:t>
                      </a:r>
                      <a:endParaRPr sz="1300" dirty="0">
                        <a:latin typeface="Roboto Medium"/>
                        <a:cs typeface="Roboto Medium"/>
                      </a:endParaRPr>
                    </a:p>
                  </a:txBody>
                  <a:tcPr marL="0" marR="0" marT="96520" marB="0">
                    <a:lnL w="9525">
                      <a:solidFill>
                        <a:srgbClr val="C8E3F5"/>
                      </a:solidFill>
                      <a:prstDash val="solid"/>
                    </a:lnL>
                    <a:lnR w="9525">
                      <a:solidFill>
                        <a:srgbClr val="C8E3F5"/>
                      </a:solidFill>
                      <a:prstDash val="solid"/>
                    </a:lnR>
                    <a:lnT w="9525">
                      <a:solidFill>
                        <a:srgbClr val="C8E3F5"/>
                      </a:solidFill>
                      <a:prstDash val="solid"/>
                    </a:lnT>
                    <a:lnB w="9525">
                      <a:solidFill>
                        <a:srgbClr val="C8E3F5"/>
                      </a:solidFill>
                      <a:prstDash val="solid"/>
                    </a:lnB>
                    <a:solidFill>
                      <a:srgbClr val="E7F4FB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b="0" spc="-10" dirty="0">
                          <a:solidFill>
                            <a:srgbClr val="2B3D4F"/>
                          </a:solidFill>
                          <a:latin typeface="Roboto Medium"/>
                          <a:cs typeface="Roboto Medium"/>
                        </a:rPr>
                        <a:t>Multivariate</a:t>
                      </a:r>
                      <a:endParaRPr sz="1300">
                        <a:latin typeface="Roboto Medium"/>
                        <a:cs typeface="Roboto Medium"/>
                      </a:endParaRPr>
                    </a:p>
                  </a:txBody>
                  <a:tcPr marL="0" marR="0" marT="96520" marB="0">
                    <a:lnL w="9525">
                      <a:solidFill>
                        <a:srgbClr val="C8E3F5"/>
                      </a:solidFill>
                      <a:prstDash val="solid"/>
                    </a:lnL>
                    <a:lnR w="9525">
                      <a:solidFill>
                        <a:srgbClr val="C8E3F5"/>
                      </a:solidFill>
                      <a:prstDash val="solid"/>
                    </a:lnR>
                    <a:lnT w="9525">
                      <a:solidFill>
                        <a:srgbClr val="C8E3F5"/>
                      </a:solidFill>
                      <a:prstDash val="solid"/>
                    </a:lnT>
                    <a:lnB w="9525">
                      <a:solidFill>
                        <a:srgbClr val="C8E3F5"/>
                      </a:solidFill>
                      <a:prstDash val="solid"/>
                    </a:lnB>
                    <a:solidFill>
                      <a:srgbClr val="E7F4FB"/>
                    </a:solidFill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147320" marR="424180">
                        <a:lnSpc>
                          <a:spcPct val="115399"/>
                        </a:lnSpc>
                        <a:spcBef>
                          <a:spcPts val="520"/>
                        </a:spcBef>
                      </a:pPr>
                      <a:r>
                        <a:rPr sz="1300" spc="-4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Single</a:t>
                      </a:r>
                      <a:r>
                        <a:rPr sz="1300" spc="-3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4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variable</a:t>
                      </a:r>
                      <a:r>
                        <a:rPr sz="1300" spc="-3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6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tracked over</a:t>
                      </a:r>
                      <a:r>
                        <a:rPr sz="1300" spc="-1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2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time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66040" marB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C8E3F5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300" spc="-4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Multiple</a:t>
                      </a:r>
                      <a:r>
                        <a:rPr sz="1300" spc="-2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variables</a:t>
                      </a:r>
                      <a:r>
                        <a:rPr sz="1300" spc="-1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tracked</a:t>
                      </a:r>
                      <a:r>
                        <a:rPr sz="1300" spc="-1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simultaneously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35560" marB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C8E3F5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147320" marR="311150">
                        <a:lnSpc>
                          <a:spcPct val="115399"/>
                        </a:lnSpc>
                        <a:spcBef>
                          <a:spcPts val="520"/>
                        </a:spcBef>
                      </a:pPr>
                      <a:r>
                        <a:rPr sz="1300" spc="-5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Examples:</a:t>
                      </a:r>
                      <a:r>
                        <a:rPr sz="1300" spc="-2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2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Daily </a:t>
                      </a:r>
                      <a:r>
                        <a:rPr sz="1300" spc="-5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temperature,</a:t>
                      </a:r>
                      <a:r>
                        <a:rPr sz="1300" spc="1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6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stock</a:t>
                      </a:r>
                      <a:r>
                        <a:rPr sz="1300" spc="2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4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price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66040" marB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 marR="314960">
                        <a:lnSpc>
                          <a:spcPct val="115399"/>
                        </a:lnSpc>
                        <a:spcBef>
                          <a:spcPts val="520"/>
                        </a:spcBef>
                      </a:pPr>
                      <a:r>
                        <a:rPr sz="1300" spc="-5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Examples: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6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Weather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data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(temp,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humidity, </a:t>
                      </a:r>
                      <a:r>
                        <a:rPr sz="13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pressure),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financial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indicators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66040" marB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656590">
                <a:tc>
                  <a:txBody>
                    <a:bodyPr/>
                    <a:lstStyle/>
                    <a:p>
                      <a:pPr marL="147320" marR="842010">
                        <a:lnSpc>
                          <a:spcPct val="115399"/>
                        </a:lnSpc>
                        <a:spcBef>
                          <a:spcPts val="520"/>
                        </a:spcBef>
                      </a:pPr>
                      <a:r>
                        <a:rPr sz="13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Simpler</a:t>
                      </a:r>
                      <a:r>
                        <a:rPr sz="1300" spc="-2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analysis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techniques</a:t>
                      </a:r>
                      <a:endParaRPr sz="1300" dirty="0">
                        <a:latin typeface="Roboto"/>
                        <a:cs typeface="Roboto"/>
                      </a:endParaRPr>
                    </a:p>
                  </a:txBody>
                  <a:tcPr marL="0" marR="0" marT="66040" marB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300" spc="-5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Captures</a:t>
                      </a:r>
                      <a:r>
                        <a:rPr sz="1300" spc="1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relationships</a:t>
                      </a:r>
                      <a:r>
                        <a:rPr sz="1300" spc="1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6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between</a:t>
                      </a:r>
                      <a:r>
                        <a:rPr sz="1300" spc="1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variables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35560" marB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2971006"/>
            <a:ext cx="5324474" cy="281940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644233" y="8847492"/>
            <a:ext cx="5004435" cy="42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0" marR="5080" indent="-2115185">
              <a:lnSpc>
                <a:spcPct val="109400"/>
              </a:lnSpc>
              <a:spcBef>
                <a:spcPts val="100"/>
              </a:spcBef>
            </a:pP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Comparison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univariate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(sales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only)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vs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multivariate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7E8B8C"/>
                </a:solidFill>
                <a:latin typeface="Roboto"/>
                <a:cs typeface="Roboto"/>
              </a:rPr>
              <a:t>retail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data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(sales,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7E8B8C"/>
                </a:solidFill>
                <a:latin typeface="Roboto"/>
                <a:cs typeface="Roboto"/>
              </a:rPr>
              <a:t>customers,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promotions)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05476" y="9588500"/>
            <a:ext cx="459486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835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ts val="1300"/>
              </a:lnSpc>
            </a:pP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Analysis: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Complete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Guide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from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Statistics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94A5A6"/>
                </a:solidFill>
                <a:latin typeface="Roboto"/>
                <a:cs typeface="Roboto"/>
              </a:rPr>
              <a:t>Deep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94A5A6"/>
                </a:solidFill>
                <a:latin typeface="Roboto"/>
                <a:cs typeface="Roboto"/>
              </a:rPr>
              <a:t>Learning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9400" y="1218406"/>
            <a:ext cx="5015230" cy="125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Univariate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focus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within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single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sequence</a:t>
            </a:r>
            <a:endParaRPr sz="1400" dirty="0">
              <a:latin typeface="Roboto"/>
              <a:cs typeface="Roboto"/>
            </a:endParaRPr>
          </a:p>
          <a:p>
            <a:pPr marL="12700" marR="700405">
              <a:lnSpc>
                <a:spcPct val="156300"/>
              </a:lnSpc>
              <a:spcBef>
                <a:spcPts val="75"/>
              </a:spcBef>
            </a:pP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Multivariate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analysis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reveals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relationships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dependencies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Choice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depends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research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question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available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endParaRPr sz="14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Multivariate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requires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333333"/>
                </a:solidFill>
                <a:latin typeface="Roboto"/>
                <a:cs typeface="Roboto"/>
              </a:rPr>
              <a:t>more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complex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modeling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techniques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(VAR,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VECM)</a:t>
            </a:r>
            <a:endParaRPr sz="1400" dirty="0">
              <a:latin typeface="Roboto"/>
              <a:cs typeface="Roboto"/>
            </a:endParaRPr>
          </a:p>
        </p:txBody>
      </p:sp>
      <p:pic>
        <p:nvPicPr>
          <p:cNvPr id="26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0" y="1294606"/>
            <a:ext cx="139700" cy="101600"/>
          </a:xfrm>
          <a:prstGeom prst="rect">
            <a:avLst/>
          </a:prstGeom>
        </p:spPr>
      </p:pic>
      <p:pic>
        <p:nvPicPr>
          <p:cNvPr id="27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0" y="1599406"/>
            <a:ext cx="139700" cy="101600"/>
          </a:xfrm>
          <a:prstGeom prst="rect">
            <a:avLst/>
          </a:prstGeom>
        </p:spPr>
      </p:pic>
      <p:pic>
        <p:nvPicPr>
          <p:cNvPr id="28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0" y="1955006"/>
            <a:ext cx="139700" cy="101600"/>
          </a:xfrm>
          <a:prstGeom prst="rect">
            <a:avLst/>
          </a:prstGeom>
        </p:spPr>
      </p:pic>
      <p:pic>
        <p:nvPicPr>
          <p:cNvPr id="29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0" y="2336006"/>
            <a:ext cx="139700" cy="10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175" dirty="0">
                <a:latin typeface="Gill Sans MT"/>
                <a:cs typeface="Gill Sans MT"/>
              </a:rPr>
              <a:t>Stationarity</a:t>
            </a:r>
            <a:r>
              <a:rPr sz="3050" b="1" spc="-155" dirty="0">
                <a:latin typeface="Gill Sans MT"/>
                <a:cs typeface="Gill Sans MT"/>
              </a:rPr>
              <a:t> </a:t>
            </a:r>
            <a:r>
              <a:rPr sz="3050" b="1" spc="-70" dirty="0">
                <a:latin typeface="Gill Sans MT"/>
                <a:cs typeface="Gill Sans MT"/>
              </a:rPr>
              <a:t>in</a:t>
            </a:r>
            <a:r>
              <a:rPr sz="3050" b="1" spc="-140" dirty="0">
                <a:latin typeface="Gill Sans MT"/>
                <a:cs typeface="Gill Sans MT"/>
              </a:rPr>
              <a:t> </a:t>
            </a:r>
            <a:r>
              <a:rPr sz="3050" b="1" spc="-330" dirty="0">
                <a:latin typeface="Gill Sans MT"/>
                <a:cs typeface="Gill Sans MT"/>
              </a:rPr>
              <a:t>Time</a:t>
            </a:r>
            <a:r>
              <a:rPr sz="3050" b="1" spc="-140" dirty="0">
                <a:latin typeface="Gill Sans MT"/>
                <a:cs typeface="Gill Sans MT"/>
              </a:rPr>
              <a:t> </a:t>
            </a:r>
            <a:r>
              <a:rPr sz="3050" b="1" spc="-145" dirty="0">
                <a:latin typeface="Gill Sans MT"/>
                <a:cs typeface="Gill Sans MT"/>
              </a:rPr>
              <a:t>Series</a:t>
            </a:r>
            <a:endParaRPr sz="305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34200" y="1142206"/>
            <a:ext cx="5143500" cy="1038225"/>
            <a:chOff x="571499" y="6210299"/>
            <a:chExt cx="5143500" cy="1038225"/>
          </a:xfrm>
        </p:grpSpPr>
        <p:sp>
          <p:nvSpPr>
            <p:cNvPr id="4" name="object 4"/>
            <p:cNvSpPr/>
            <p:nvPr/>
          </p:nvSpPr>
          <p:spPr>
            <a:xfrm>
              <a:off x="571499" y="6210299"/>
              <a:ext cx="5143500" cy="1038225"/>
            </a:xfrm>
            <a:custGeom>
              <a:avLst/>
              <a:gdLst/>
              <a:ahLst/>
              <a:cxnLst/>
              <a:rect l="l" t="t" r="r" b="b"/>
              <a:pathLst>
                <a:path w="5143500" h="1038225">
                  <a:moveTo>
                    <a:pt x="51434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0382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6210299"/>
              <a:ext cx="38100" cy="1038225"/>
            </a:xfrm>
            <a:custGeom>
              <a:avLst/>
              <a:gdLst/>
              <a:ahLst/>
              <a:cxnLst/>
              <a:rect l="l" t="t" r="r" b="b"/>
              <a:pathLst>
                <a:path w="38100" h="1038225">
                  <a:moveTo>
                    <a:pt x="380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3822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8800" y="1260624"/>
            <a:ext cx="228663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-130" dirty="0">
                <a:solidFill>
                  <a:srgbClr val="3398DA"/>
                </a:solidFill>
                <a:latin typeface="Lucida Sans"/>
                <a:cs typeface="Lucida Sans"/>
              </a:rPr>
              <a:t>What</a:t>
            </a:r>
            <a:r>
              <a:rPr sz="2100" spc="-17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65" dirty="0">
                <a:solidFill>
                  <a:srgbClr val="3398DA"/>
                </a:solidFill>
                <a:latin typeface="Lucida Sans"/>
                <a:cs typeface="Lucida Sans"/>
              </a:rPr>
              <a:t>is</a:t>
            </a:r>
            <a:r>
              <a:rPr sz="2100" spc="-17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20" dirty="0">
                <a:solidFill>
                  <a:srgbClr val="3398DA"/>
                </a:solidFill>
                <a:latin typeface="Lucida Sans"/>
                <a:cs typeface="Lucida Sans"/>
              </a:rPr>
              <a:t>Stationarity?</a:t>
            </a:r>
            <a:endParaRPr sz="21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600" y="1278731"/>
            <a:ext cx="5105400" cy="7778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42875" marR="442595">
              <a:lnSpc>
                <a:spcPct val="114199"/>
              </a:lnSpc>
              <a:spcBef>
                <a:spcPts val="60"/>
              </a:spcBef>
            </a:pPr>
            <a:r>
              <a:rPr sz="1450" spc="-95" dirty="0">
                <a:solidFill>
                  <a:srgbClr val="33495D"/>
                </a:solidFill>
                <a:latin typeface="Roboto"/>
                <a:cs typeface="Roboto"/>
              </a:rPr>
              <a:t>When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your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isn't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stationary,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transformations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like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differencing,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logarithmic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transformation,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or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Box-</a:t>
            </a:r>
            <a:r>
              <a:rPr sz="1450" spc="-95" dirty="0">
                <a:solidFill>
                  <a:srgbClr val="33495D"/>
                </a:solidFill>
                <a:latin typeface="Roboto"/>
                <a:cs typeface="Roboto"/>
              </a:rPr>
              <a:t>Cox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can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help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achieve</a:t>
            </a:r>
            <a:r>
              <a:rPr sz="1450" spc="-3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stationarity.</a:t>
            </a:r>
            <a:endParaRPr sz="1450" dirty="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2285206"/>
            <a:ext cx="5143499" cy="3809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62750" y="6095206"/>
            <a:ext cx="5124450" cy="6445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ct val="112000"/>
              </a:lnSpc>
              <a:spcBef>
                <a:spcPts val="135"/>
              </a:spcBef>
            </a:pP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Comparison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stationary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vs.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non-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stationary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time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series.</a:t>
            </a:r>
            <a:r>
              <a:rPr sz="1200" spc="-3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stationary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(blue)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maintains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consistent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statistical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properties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over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time,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while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non-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stationary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series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(orange)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7E8B8C"/>
                </a:solidFill>
                <a:latin typeface="Roboto"/>
                <a:cs typeface="Roboto"/>
              </a:rPr>
              <a:t>shows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changing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7E8B8C"/>
                </a:solidFill>
                <a:latin typeface="Roboto"/>
                <a:cs typeface="Roboto"/>
              </a:rPr>
              <a:t>mean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variance.</a:t>
            </a:r>
            <a:endParaRPr sz="1200" dirty="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2501899"/>
            <a:ext cx="66675" cy="1079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2901949"/>
            <a:ext cx="66675" cy="1079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58800" y="1783333"/>
            <a:ext cx="5159375" cy="1943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85" dirty="0">
                <a:latin typeface="Roboto"/>
                <a:cs typeface="Roboto"/>
              </a:rPr>
              <a:t>A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time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series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30" dirty="0">
                <a:latin typeface="Roboto"/>
                <a:cs typeface="Roboto"/>
              </a:rPr>
              <a:t>is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b="1" spc="-50" dirty="0">
                <a:latin typeface="Roboto"/>
                <a:cs typeface="Roboto"/>
              </a:rPr>
              <a:t>stationary</a:t>
            </a:r>
            <a:r>
              <a:rPr sz="1300" b="1" spc="-5" dirty="0">
                <a:latin typeface="Roboto"/>
                <a:cs typeface="Roboto"/>
              </a:rPr>
              <a:t> </a:t>
            </a:r>
            <a:r>
              <a:rPr sz="1300" spc="-65" dirty="0">
                <a:latin typeface="Roboto"/>
                <a:cs typeface="Roboto"/>
              </a:rPr>
              <a:t>when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35" dirty="0">
                <a:latin typeface="Roboto"/>
                <a:cs typeface="Roboto"/>
              </a:rPr>
              <a:t>its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statistical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properties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65" dirty="0">
                <a:latin typeface="Roboto"/>
                <a:cs typeface="Roboto"/>
              </a:rPr>
              <a:t>do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not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65" dirty="0">
                <a:latin typeface="Roboto"/>
                <a:cs typeface="Roboto"/>
              </a:rPr>
              <a:t>change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25" dirty="0">
                <a:latin typeface="Roboto"/>
                <a:cs typeface="Roboto"/>
              </a:rPr>
              <a:t>over </a:t>
            </a:r>
            <a:r>
              <a:rPr sz="1300" spc="-50" dirty="0">
                <a:latin typeface="Roboto"/>
                <a:cs typeface="Roboto"/>
              </a:rPr>
              <a:t>time.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Specifically,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this</a:t>
            </a:r>
            <a:r>
              <a:rPr sz="1300" spc="-10" dirty="0">
                <a:latin typeface="Roboto"/>
                <a:cs typeface="Roboto"/>
              </a:rPr>
              <a:t> means: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 marL="278765">
              <a:lnSpc>
                <a:spcPct val="100000"/>
              </a:lnSpc>
            </a:pP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Constant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mean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(no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trend)</a:t>
            </a:r>
            <a:endParaRPr sz="1450">
              <a:latin typeface="Roboto"/>
              <a:cs typeface="Roboto"/>
            </a:endParaRPr>
          </a:p>
          <a:p>
            <a:pPr marL="278765">
              <a:lnSpc>
                <a:spcPct val="100000"/>
              </a:lnSpc>
              <a:spcBef>
                <a:spcPts val="1410"/>
              </a:spcBef>
            </a:pP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Constant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variance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(homoscedasticity)</a:t>
            </a:r>
            <a:endParaRPr sz="1450">
              <a:latin typeface="Roboto"/>
              <a:cs typeface="Roboto"/>
            </a:endParaRPr>
          </a:p>
          <a:p>
            <a:pPr marL="278765" marR="529590">
              <a:lnSpc>
                <a:spcPct val="112100"/>
              </a:lnSpc>
              <a:spcBef>
                <a:spcPts val="1275"/>
              </a:spcBef>
            </a:pP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Constant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autocorrelation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structure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(pattern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dependence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doesn't</a:t>
            </a:r>
            <a:r>
              <a:rPr sz="145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change)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3311524"/>
            <a:ext cx="66675" cy="1079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4568824"/>
            <a:ext cx="66675" cy="1079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4978399"/>
            <a:ext cx="66675" cy="1079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5378449"/>
            <a:ext cx="66675" cy="10795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58800" y="3937149"/>
            <a:ext cx="4945380" cy="201866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-114" dirty="0">
                <a:solidFill>
                  <a:srgbClr val="3398DA"/>
                </a:solidFill>
                <a:latin typeface="Lucida Sans"/>
                <a:cs typeface="Lucida Sans"/>
              </a:rPr>
              <a:t>Why</a:t>
            </a:r>
            <a:r>
              <a:rPr sz="2100" spc="-16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65" dirty="0">
                <a:solidFill>
                  <a:srgbClr val="3398DA"/>
                </a:solidFill>
                <a:latin typeface="Lucida Sans"/>
                <a:cs typeface="Lucida Sans"/>
              </a:rPr>
              <a:t>is</a:t>
            </a:r>
            <a:r>
              <a:rPr sz="2100" spc="-16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40" dirty="0">
                <a:solidFill>
                  <a:srgbClr val="3398DA"/>
                </a:solidFill>
                <a:latin typeface="Lucida Sans"/>
                <a:cs typeface="Lucida Sans"/>
              </a:rPr>
              <a:t>Stationarity</a:t>
            </a:r>
            <a:r>
              <a:rPr sz="2100" spc="-16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50" dirty="0">
                <a:solidFill>
                  <a:srgbClr val="3398DA"/>
                </a:solidFill>
                <a:latin typeface="Lucida Sans"/>
                <a:cs typeface="Lucida Sans"/>
              </a:rPr>
              <a:t>Important?</a:t>
            </a:r>
            <a:endParaRPr sz="2100">
              <a:latin typeface="Lucida Sans"/>
              <a:cs typeface="Lucida Sans"/>
            </a:endParaRPr>
          </a:p>
          <a:p>
            <a:pPr marL="278765" marR="5080">
              <a:lnSpc>
                <a:spcPct val="183900"/>
              </a:lnSpc>
              <a:spcBef>
                <a:spcPts val="345"/>
              </a:spcBef>
            </a:pP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Most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statistical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forecasting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methods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assume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stationarity </a:t>
            </a:r>
            <a:r>
              <a:rPr sz="1450" spc="-100" dirty="0">
                <a:solidFill>
                  <a:srgbClr val="333333"/>
                </a:solidFill>
                <a:latin typeface="Roboto"/>
                <a:cs typeface="Roboto"/>
              </a:rPr>
              <a:t>Makes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forecasting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more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reliable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as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remain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Roboto"/>
                <a:cs typeface="Roboto"/>
              </a:rPr>
              <a:t>consistent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Simplifies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mathematical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improves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interpretability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Easier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detect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genuine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vs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random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fluctuations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5788024"/>
            <a:ext cx="66675" cy="107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13606"/>
            <a:ext cx="11802189" cy="6324600"/>
            <a:chOff x="0" y="458696"/>
            <a:chExt cx="12759120" cy="7380391"/>
          </a:xfrm>
        </p:grpSpPr>
        <p:sp>
          <p:nvSpPr>
            <p:cNvPr id="3" name="object 3"/>
            <p:cNvSpPr/>
            <p:nvPr/>
          </p:nvSpPr>
          <p:spPr>
            <a:xfrm>
              <a:off x="0" y="914412"/>
              <a:ext cx="12192000" cy="6924675"/>
            </a:xfrm>
            <a:custGeom>
              <a:avLst/>
              <a:gdLst/>
              <a:ahLst/>
              <a:cxnLst/>
              <a:rect l="l" t="t" r="r" b="b"/>
              <a:pathLst>
                <a:path w="12192000" h="6924675">
                  <a:moveTo>
                    <a:pt x="12191987" y="6915137"/>
                  </a:moveTo>
                  <a:lnTo>
                    <a:pt x="6105512" y="6915137"/>
                  </a:lnTo>
                  <a:lnTo>
                    <a:pt x="6105512" y="0"/>
                  </a:lnTo>
                  <a:lnTo>
                    <a:pt x="6095987" y="0"/>
                  </a:lnTo>
                  <a:lnTo>
                    <a:pt x="6095987" y="6915137"/>
                  </a:lnTo>
                  <a:lnTo>
                    <a:pt x="0" y="6915137"/>
                  </a:lnTo>
                  <a:lnTo>
                    <a:pt x="0" y="6924662"/>
                  </a:lnTo>
                  <a:lnTo>
                    <a:pt x="12191987" y="6924662"/>
                  </a:lnTo>
                  <a:lnTo>
                    <a:pt x="12191987" y="6915137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0999" y="2333624"/>
              <a:ext cx="5334000" cy="762000"/>
            </a:xfrm>
            <a:custGeom>
              <a:avLst/>
              <a:gdLst/>
              <a:ahLst/>
              <a:cxnLst/>
              <a:rect l="l" t="t" r="r" b="b"/>
              <a:pathLst>
                <a:path w="5334000" h="762000">
                  <a:moveTo>
                    <a:pt x="53339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761999"/>
                  </a:lnTo>
                  <a:close/>
                </a:path>
              </a:pathLst>
            </a:custGeom>
            <a:solidFill>
              <a:srgbClr val="FFFDE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380999" y="2333624"/>
              <a:ext cx="38100" cy="762000"/>
            </a:xfrm>
            <a:custGeom>
              <a:avLst/>
              <a:gdLst/>
              <a:ahLst/>
              <a:cxnLst/>
              <a:rect l="l" t="t" r="r" b="b"/>
              <a:pathLst>
                <a:path w="38100" h="762000">
                  <a:moveTo>
                    <a:pt x="380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61999"/>
                  </a:lnTo>
                  <a:close/>
                </a:path>
              </a:pathLst>
            </a:custGeom>
            <a:solidFill>
              <a:srgbClr val="F1C3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75" y="2505075"/>
              <a:ext cx="159990" cy="1599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72647" y="458696"/>
              <a:ext cx="6086473" cy="6915148"/>
            </a:xfrm>
            <a:custGeom>
              <a:avLst/>
              <a:gdLst/>
              <a:ahLst/>
              <a:cxnLst/>
              <a:rect l="l" t="t" r="r" b="b"/>
              <a:pathLst>
                <a:path w="6086475" h="6915150">
                  <a:moveTo>
                    <a:pt x="6086474" y="6915149"/>
                  </a:moveTo>
                  <a:lnTo>
                    <a:pt x="0" y="6915149"/>
                  </a:lnTo>
                  <a:lnTo>
                    <a:pt x="0" y="0"/>
                  </a:lnTo>
                  <a:lnTo>
                    <a:pt x="6086474" y="0"/>
                  </a:lnTo>
                  <a:lnTo>
                    <a:pt x="6086474" y="691514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b="1" spc="-270" dirty="0">
                <a:latin typeface="Gill Sans MT"/>
                <a:cs typeface="Gill Sans MT"/>
              </a:rPr>
              <a:t>Examples</a:t>
            </a:r>
            <a:r>
              <a:rPr sz="3100" b="1" spc="-145" dirty="0">
                <a:latin typeface="Gill Sans MT"/>
                <a:cs typeface="Gill Sans MT"/>
              </a:rPr>
              <a:t> </a:t>
            </a:r>
            <a:r>
              <a:rPr sz="3100" b="1" spc="-190" dirty="0">
                <a:latin typeface="Gill Sans MT"/>
                <a:cs typeface="Gill Sans MT"/>
              </a:rPr>
              <a:t>of</a:t>
            </a:r>
            <a:r>
              <a:rPr sz="3100" b="1" spc="-140" dirty="0">
                <a:latin typeface="Gill Sans MT"/>
                <a:cs typeface="Gill Sans MT"/>
              </a:rPr>
              <a:t> </a:t>
            </a:r>
            <a:r>
              <a:rPr sz="3100" b="1" spc="-220" dirty="0">
                <a:latin typeface="Gill Sans MT"/>
                <a:cs typeface="Gill Sans MT"/>
              </a:rPr>
              <a:t>Stationary</a:t>
            </a:r>
            <a:r>
              <a:rPr sz="3100" b="1" spc="-145" dirty="0">
                <a:latin typeface="Gill Sans MT"/>
                <a:cs typeface="Gill Sans MT"/>
              </a:rPr>
              <a:t> </a:t>
            </a:r>
            <a:r>
              <a:rPr sz="3100" b="1" spc="-170" dirty="0">
                <a:latin typeface="Gill Sans MT"/>
                <a:cs typeface="Gill Sans MT"/>
              </a:rPr>
              <a:t>vs.</a:t>
            </a:r>
            <a:r>
              <a:rPr sz="3100" b="1" spc="-140" dirty="0">
                <a:latin typeface="Gill Sans MT"/>
                <a:cs typeface="Gill Sans MT"/>
              </a:rPr>
              <a:t> </a:t>
            </a:r>
            <a:r>
              <a:rPr sz="3100" b="1" spc="-254" dirty="0">
                <a:latin typeface="Gill Sans MT"/>
                <a:cs typeface="Gill Sans MT"/>
              </a:rPr>
              <a:t>Non-</a:t>
            </a:r>
            <a:r>
              <a:rPr sz="3100" b="1" spc="-220" dirty="0">
                <a:latin typeface="Gill Sans MT"/>
                <a:cs typeface="Gill Sans MT"/>
              </a:rPr>
              <a:t>Stationary</a:t>
            </a:r>
            <a:r>
              <a:rPr sz="3100" b="1" spc="-145" dirty="0">
                <a:latin typeface="Gill Sans MT"/>
                <a:cs typeface="Gill Sans MT"/>
              </a:rPr>
              <a:t> </a:t>
            </a:r>
            <a:r>
              <a:rPr sz="3100" b="1" spc="-125" dirty="0">
                <a:latin typeface="Gill Sans MT"/>
                <a:cs typeface="Gill Sans MT"/>
              </a:rPr>
              <a:t>Series</a:t>
            </a:r>
            <a:endParaRPr sz="31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0062" y="913606"/>
            <a:ext cx="2782395" cy="9143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225" dirty="0">
                <a:solidFill>
                  <a:srgbClr val="3398DA"/>
                </a:solidFill>
                <a:latin typeface="Verdana"/>
                <a:cs typeface="Verdana"/>
              </a:rPr>
              <a:t>Real-</a:t>
            </a:r>
            <a:r>
              <a:rPr sz="1950" spc="-195" dirty="0">
                <a:solidFill>
                  <a:srgbClr val="3398DA"/>
                </a:solidFill>
                <a:latin typeface="Verdana"/>
                <a:cs typeface="Verdana"/>
              </a:rPr>
              <a:t>World</a:t>
            </a:r>
            <a:r>
              <a:rPr sz="1950" spc="-180" dirty="0">
                <a:solidFill>
                  <a:srgbClr val="3398DA"/>
                </a:solidFill>
                <a:latin typeface="Verdana"/>
                <a:cs typeface="Verdana"/>
              </a:rPr>
              <a:t> </a:t>
            </a:r>
            <a:r>
              <a:rPr sz="1950" spc="-114" dirty="0">
                <a:solidFill>
                  <a:srgbClr val="3398DA"/>
                </a:solidFill>
                <a:latin typeface="Verdana"/>
                <a:cs typeface="Verdana"/>
              </a:rPr>
              <a:t>Examples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b="1" spc="-90" dirty="0">
                <a:solidFill>
                  <a:srgbClr val="333333"/>
                </a:solidFill>
                <a:latin typeface="Roboto"/>
                <a:cs typeface="Roboto"/>
              </a:rPr>
              <a:t>Example</a:t>
            </a:r>
            <a:r>
              <a:rPr sz="140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65" dirty="0">
                <a:solidFill>
                  <a:srgbClr val="333333"/>
                </a:solidFill>
                <a:latin typeface="Roboto"/>
                <a:cs typeface="Roboto"/>
              </a:rPr>
              <a:t>1:</a:t>
            </a:r>
            <a:r>
              <a:rPr sz="140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90" dirty="0">
                <a:solidFill>
                  <a:srgbClr val="333333"/>
                </a:solidFill>
                <a:latin typeface="Roboto"/>
                <a:cs typeface="Roboto"/>
              </a:rPr>
              <a:t>Stock</a:t>
            </a:r>
            <a:r>
              <a:rPr sz="140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75" dirty="0">
                <a:solidFill>
                  <a:srgbClr val="333333"/>
                </a:solidFill>
                <a:latin typeface="Roboto"/>
                <a:cs typeface="Roboto"/>
              </a:rPr>
              <a:t>Prices</a:t>
            </a:r>
            <a:r>
              <a:rPr sz="140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90" dirty="0">
                <a:solidFill>
                  <a:srgbClr val="333333"/>
                </a:solidFill>
                <a:latin typeface="Roboto"/>
                <a:cs typeface="Roboto"/>
              </a:rPr>
              <a:t>(Non-</a:t>
            </a:r>
            <a:r>
              <a:rPr sz="1400" b="1" spc="-50" dirty="0">
                <a:solidFill>
                  <a:srgbClr val="333333"/>
                </a:solidFill>
                <a:latin typeface="Roboto"/>
                <a:cs typeface="Roboto"/>
              </a:rPr>
              <a:t>Stationary)</a:t>
            </a:r>
            <a:endParaRPr sz="1400" dirty="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771572" y="4313943"/>
            <a:ext cx="1402651" cy="115362"/>
            <a:chOff x="8390572" y="4524375"/>
            <a:chExt cx="1516380" cy="13462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90572" y="4524375"/>
              <a:ext cx="116204" cy="1342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90747" y="4524375"/>
              <a:ext cx="116204" cy="13427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850063" y="3580606"/>
            <a:ext cx="4288425" cy="1041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8820" algn="ctr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Google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stock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price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-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exhibits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clear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upward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trend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(non-</a:t>
            </a:r>
            <a:r>
              <a:rPr sz="1200" spc="-20" dirty="0">
                <a:solidFill>
                  <a:srgbClr val="7E8B8C"/>
                </a:solidFill>
                <a:latin typeface="Roboto"/>
                <a:cs typeface="Roboto"/>
              </a:rPr>
              <a:t>stationary)</a:t>
            </a:r>
            <a:endParaRPr sz="1200" dirty="0">
              <a:latin typeface="Roboto"/>
              <a:cs typeface="Roboto"/>
            </a:endParaRPr>
          </a:p>
          <a:p>
            <a:pPr marL="718820" algn="ctr">
              <a:lnSpc>
                <a:spcPct val="100000"/>
              </a:lnSpc>
              <a:spcBef>
                <a:spcPts val="935"/>
              </a:spcBef>
            </a:pPr>
            <a:r>
              <a:rPr sz="1300" b="0" spc="-55" dirty="0">
                <a:solidFill>
                  <a:srgbClr val="7E8B8C"/>
                </a:solidFill>
                <a:latin typeface="Roboto Medium"/>
                <a:cs typeface="Roboto Medium"/>
              </a:rPr>
              <a:t>After</a:t>
            </a:r>
            <a:r>
              <a:rPr sz="1300" b="0" spc="-5" dirty="0">
                <a:solidFill>
                  <a:srgbClr val="7E8B8C"/>
                </a:solidFill>
                <a:latin typeface="Roboto Medium"/>
                <a:cs typeface="Roboto Medium"/>
              </a:rPr>
              <a:t> </a:t>
            </a:r>
            <a:r>
              <a:rPr sz="1300" b="0" spc="-10" dirty="0">
                <a:solidFill>
                  <a:srgbClr val="7E8B8C"/>
                </a:solidFill>
                <a:latin typeface="Roboto Medium"/>
                <a:cs typeface="Roboto Medium"/>
              </a:rPr>
              <a:t>Differencing</a:t>
            </a:r>
            <a:endParaRPr sz="1300" dirty="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b="1" spc="-90" dirty="0">
                <a:solidFill>
                  <a:srgbClr val="333333"/>
                </a:solidFill>
                <a:latin typeface="Roboto"/>
                <a:cs typeface="Roboto"/>
              </a:rPr>
              <a:t>Example</a:t>
            </a:r>
            <a:r>
              <a:rPr sz="140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65" dirty="0">
                <a:solidFill>
                  <a:srgbClr val="333333"/>
                </a:solidFill>
                <a:latin typeface="Roboto"/>
                <a:cs typeface="Roboto"/>
              </a:rPr>
              <a:t>2:</a:t>
            </a:r>
            <a:r>
              <a:rPr sz="140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90" dirty="0">
                <a:solidFill>
                  <a:srgbClr val="333333"/>
                </a:solidFill>
                <a:latin typeface="Roboto"/>
                <a:cs typeface="Roboto"/>
              </a:rPr>
              <a:t>Stock</a:t>
            </a:r>
            <a:r>
              <a:rPr sz="140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80" dirty="0">
                <a:solidFill>
                  <a:srgbClr val="333333"/>
                </a:solidFill>
                <a:latin typeface="Roboto"/>
                <a:cs typeface="Roboto"/>
              </a:rPr>
              <a:t>Returns</a:t>
            </a:r>
            <a:r>
              <a:rPr sz="140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Roboto"/>
                <a:cs typeface="Roboto"/>
              </a:rPr>
              <a:t>(Stationary)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28843" y="6400006"/>
            <a:ext cx="406757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Daily</a:t>
            </a:r>
            <a:r>
              <a:rPr sz="1200" spc="-2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returns</a:t>
            </a:r>
            <a:r>
              <a:rPr sz="1200" spc="-2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(differenced)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-</a:t>
            </a:r>
            <a:r>
              <a:rPr sz="1200" spc="-2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fluctuate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around</a:t>
            </a:r>
            <a:r>
              <a:rPr sz="1200" spc="-2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constant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7E8B8C"/>
                </a:solidFill>
                <a:latin typeface="Roboto"/>
                <a:cs typeface="Roboto"/>
              </a:rPr>
              <a:t>mean</a:t>
            </a:r>
            <a:r>
              <a:rPr sz="1200" spc="-2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(stationary)</a:t>
            </a:r>
            <a:endParaRPr sz="1200" dirty="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1000" y="3459406"/>
            <a:ext cx="129222" cy="1188000"/>
            <a:chOff x="380999" y="3346450"/>
            <a:chExt cx="139700" cy="122555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3346450"/>
              <a:ext cx="139700" cy="1016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3908425"/>
              <a:ext cx="139700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4470400"/>
              <a:ext cx="139700" cy="101600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sz="half" idx="2"/>
          </p:nvPr>
        </p:nvSpPr>
        <p:spPr>
          <a:xfrm>
            <a:off x="304800" y="1066006"/>
            <a:ext cx="4945698" cy="4726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10" dirty="0">
                <a:latin typeface="Verdana"/>
                <a:cs typeface="Verdana"/>
              </a:rPr>
              <a:t>Understanding</a:t>
            </a:r>
            <a:r>
              <a:rPr spc="-150" dirty="0">
                <a:latin typeface="Verdana"/>
                <a:cs typeface="Verdana"/>
              </a:rPr>
              <a:t> </a:t>
            </a:r>
            <a:r>
              <a:rPr spc="-95" dirty="0">
                <a:latin typeface="Verdana"/>
                <a:cs typeface="Verdana"/>
              </a:rPr>
              <a:t>Stationarity</a:t>
            </a:r>
          </a:p>
          <a:p>
            <a:pPr marL="12700" marR="105410">
              <a:lnSpc>
                <a:spcPct val="116100"/>
              </a:lnSpc>
              <a:spcBef>
                <a:spcPts val="1015"/>
              </a:spcBef>
            </a:pP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75" dirty="0">
                <a:solidFill>
                  <a:srgbClr val="333333"/>
                </a:solidFill>
                <a:latin typeface="Roboto"/>
                <a:cs typeface="Roboto"/>
              </a:rPr>
              <a:t>stationary</a:t>
            </a:r>
            <a:r>
              <a:rPr sz="140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90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0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8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0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has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statistical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properties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do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not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change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over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specifically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constant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mean,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variance,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autocorrelation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structure.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50" dirty="0">
              <a:latin typeface="Roboto"/>
              <a:cs typeface="Roboto"/>
            </a:endParaRPr>
          </a:p>
          <a:p>
            <a:pPr marL="193040" marR="906144" indent="275590">
              <a:lnSpc>
                <a:spcPct val="111600"/>
              </a:lnSpc>
            </a:pPr>
            <a:r>
              <a:rPr sz="1400" spc="-95" dirty="0">
                <a:solidFill>
                  <a:srgbClr val="33495D"/>
                </a:solidFill>
                <a:latin typeface="Roboto"/>
                <a:cs typeface="Roboto"/>
              </a:rPr>
              <a:t>Most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495D"/>
                </a:solidFill>
                <a:latin typeface="Roboto"/>
                <a:cs typeface="Roboto"/>
              </a:rPr>
              <a:t>statistical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sz="140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495D"/>
                </a:solidFill>
                <a:latin typeface="Roboto"/>
                <a:cs typeface="Roboto"/>
              </a:rPr>
              <a:t>models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495D"/>
                </a:solidFill>
                <a:latin typeface="Roboto"/>
                <a:cs typeface="Roboto"/>
              </a:rPr>
              <a:t>(like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495D"/>
                </a:solidFill>
                <a:latin typeface="Roboto"/>
                <a:cs typeface="Roboto"/>
              </a:rPr>
              <a:t>ARIMA)</a:t>
            </a:r>
            <a:r>
              <a:rPr sz="140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350" b="1" spc="-10" dirty="0">
                <a:solidFill>
                  <a:srgbClr val="33495D"/>
                </a:solidFill>
                <a:latin typeface="Roboto"/>
                <a:cs typeface="Roboto"/>
              </a:rPr>
              <a:t>require </a:t>
            </a:r>
            <a:r>
              <a:rPr sz="1350" b="1" spc="-50" dirty="0">
                <a:solidFill>
                  <a:srgbClr val="33495D"/>
                </a:solidFill>
                <a:latin typeface="Roboto"/>
                <a:cs typeface="Roboto"/>
              </a:rPr>
              <a:t>stationarity</a:t>
            </a:r>
            <a:r>
              <a:rPr sz="1350" b="1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to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33495D"/>
                </a:solidFill>
                <a:latin typeface="Roboto"/>
                <a:cs typeface="Roboto"/>
              </a:rPr>
              <a:t>make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495D"/>
                </a:solidFill>
                <a:latin typeface="Roboto"/>
                <a:cs typeface="Roboto"/>
              </a:rPr>
              <a:t>valid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predictions!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50" dirty="0" smtClean="0">
              <a:latin typeface="Roboto"/>
              <a:cs typeface="Roboto"/>
            </a:endParaRPr>
          </a:p>
          <a:p>
            <a:pPr marL="278765" marR="360045">
              <a:lnSpc>
                <a:spcPct val="107100"/>
              </a:lnSpc>
            </a:pPr>
            <a:r>
              <a:rPr sz="1400" b="1" spc="-75" dirty="0" smtClean="0">
                <a:solidFill>
                  <a:srgbClr val="333333"/>
                </a:solidFill>
                <a:latin typeface="Roboto"/>
                <a:cs typeface="Roboto"/>
              </a:rPr>
              <a:t>Stationary</a:t>
            </a:r>
            <a:r>
              <a:rPr sz="1400" b="1" spc="-2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70" dirty="0">
                <a:solidFill>
                  <a:srgbClr val="333333"/>
                </a:solidFill>
                <a:latin typeface="Roboto"/>
                <a:cs typeface="Roboto"/>
              </a:rPr>
              <a:t>series:</a:t>
            </a:r>
            <a:r>
              <a:rPr sz="140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White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noise,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differenced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stock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returns,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40" dirty="0">
                <a:solidFill>
                  <a:srgbClr val="333333"/>
                </a:solidFill>
                <a:latin typeface="Roboto"/>
                <a:cs typeface="Roboto"/>
              </a:rPr>
              <a:t>residuals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after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removing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trend/seasonality</a:t>
            </a:r>
            <a:endParaRPr sz="1400" dirty="0">
              <a:latin typeface="Roboto"/>
              <a:cs typeface="Roboto"/>
            </a:endParaRPr>
          </a:p>
          <a:p>
            <a:pPr marL="278765" marR="251460">
              <a:lnSpc>
                <a:spcPct val="107100"/>
              </a:lnSpc>
              <a:spcBef>
                <a:spcPts val="825"/>
              </a:spcBef>
            </a:pPr>
            <a:r>
              <a:rPr sz="1400" b="1" spc="-95" dirty="0">
                <a:solidFill>
                  <a:srgbClr val="333333"/>
                </a:solidFill>
                <a:latin typeface="Roboto"/>
                <a:cs typeface="Roboto"/>
              </a:rPr>
              <a:t>Non-</a:t>
            </a:r>
            <a:r>
              <a:rPr sz="1400" b="1" spc="-75" dirty="0">
                <a:solidFill>
                  <a:srgbClr val="333333"/>
                </a:solidFill>
                <a:latin typeface="Roboto"/>
                <a:cs typeface="Roboto"/>
              </a:rPr>
              <a:t>stationary</a:t>
            </a:r>
            <a:r>
              <a:rPr sz="140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70" dirty="0">
                <a:solidFill>
                  <a:srgbClr val="333333"/>
                </a:solidFill>
                <a:latin typeface="Roboto"/>
                <a:cs typeface="Roboto"/>
              </a:rPr>
              <a:t>series:</a:t>
            </a:r>
            <a:r>
              <a:rPr sz="140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Stock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prices,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40" dirty="0">
                <a:solidFill>
                  <a:srgbClr val="333333"/>
                </a:solidFill>
                <a:latin typeface="Roboto"/>
                <a:cs typeface="Roboto"/>
              </a:rPr>
              <a:t>GDP,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temperature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readings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with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endParaRPr sz="1400" dirty="0">
              <a:latin typeface="Roboto"/>
              <a:cs typeface="Roboto"/>
            </a:endParaRPr>
          </a:p>
          <a:p>
            <a:pPr marL="278765" marR="906780">
              <a:lnSpc>
                <a:spcPct val="107100"/>
              </a:lnSpc>
              <a:spcBef>
                <a:spcPts val="825"/>
              </a:spcBef>
            </a:pPr>
            <a:r>
              <a:rPr sz="1400" spc="-125" dirty="0">
                <a:solidFill>
                  <a:srgbClr val="333333"/>
                </a:solidFill>
                <a:latin typeface="Roboto"/>
                <a:cs typeface="Roboto"/>
              </a:rPr>
              <a:t>We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can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transform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non-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stationary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stationary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333333"/>
                </a:solidFill>
                <a:latin typeface="Roboto"/>
                <a:cs typeface="Roboto"/>
              </a:rPr>
              <a:t>using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differencing,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detrending,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adjustment</a:t>
            </a:r>
            <a:endParaRPr sz="1400" dirty="0">
              <a:latin typeface="Roboto"/>
              <a:cs typeface="Roboto"/>
            </a:endParaRPr>
          </a:p>
          <a:p>
            <a:pPr marL="278765" marR="387985">
              <a:lnSpc>
                <a:spcPct val="107100"/>
              </a:lnSpc>
              <a:spcBef>
                <a:spcPts val="830"/>
              </a:spcBef>
            </a:pP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Statistical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tests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like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20" dirty="0">
                <a:solidFill>
                  <a:srgbClr val="333333"/>
                </a:solidFill>
                <a:latin typeface="Roboto"/>
                <a:cs typeface="Roboto"/>
              </a:rPr>
              <a:t>ADF,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KPSS,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Phillips-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Perron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help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333333"/>
                </a:solidFill>
                <a:latin typeface="Roboto"/>
                <a:cs typeface="Roboto"/>
              </a:rPr>
              <a:t>determine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stationarity</a:t>
            </a:r>
            <a:endParaRPr sz="1400" dirty="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00051" y="1828006"/>
            <a:ext cx="11230687" cy="4407963"/>
            <a:chOff x="380999" y="881656"/>
            <a:chExt cx="12141280" cy="514380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5032374"/>
              <a:ext cx="139700" cy="101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5429" y="881656"/>
              <a:ext cx="5324472" cy="190499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7807" y="4120461"/>
              <a:ext cx="5324472" cy="1905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-355" dirty="0"/>
              <a:t>Applications</a:t>
            </a:r>
            <a:r>
              <a:rPr sz="3050" spc="-275" dirty="0"/>
              <a:t> </a:t>
            </a:r>
            <a:r>
              <a:rPr sz="3050" spc="-505" dirty="0"/>
              <a:t>&amp;</a:t>
            </a:r>
            <a:r>
              <a:rPr sz="3050" spc="-270" dirty="0"/>
              <a:t> </a:t>
            </a:r>
            <a:r>
              <a:rPr sz="3050" spc="-395" dirty="0"/>
              <a:t>Use</a:t>
            </a:r>
            <a:r>
              <a:rPr sz="3050" spc="-275" dirty="0"/>
              <a:t> </a:t>
            </a:r>
            <a:r>
              <a:rPr sz="3050" spc="-450" dirty="0"/>
              <a:t>Cases</a:t>
            </a:r>
            <a:endParaRPr sz="305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2552700"/>
            <a:ext cx="5143499" cy="3809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98630" y="6435534"/>
            <a:ext cx="38811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Relative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adoption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analysis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techniques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by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industry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1892300"/>
            <a:ext cx="66675" cy="1079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2549525"/>
            <a:ext cx="66675" cy="1079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3454400"/>
            <a:ext cx="66675" cy="1079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4111625"/>
            <a:ext cx="66675" cy="1079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5016500"/>
            <a:ext cx="66675" cy="10795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58800" y="1260624"/>
            <a:ext cx="5155565" cy="48285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-204" dirty="0">
                <a:solidFill>
                  <a:srgbClr val="3398DA"/>
                </a:solidFill>
                <a:latin typeface="Lucida Sans"/>
                <a:cs typeface="Lucida Sans"/>
              </a:rPr>
              <a:t>Time</a:t>
            </a:r>
            <a:r>
              <a:rPr sz="2100" spc="-15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55" dirty="0">
                <a:solidFill>
                  <a:srgbClr val="3398DA"/>
                </a:solidFill>
                <a:latin typeface="Lucida Sans"/>
                <a:cs typeface="Lucida Sans"/>
              </a:rPr>
              <a:t>Series</a:t>
            </a:r>
            <a:r>
              <a:rPr sz="2100" spc="-15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00" dirty="0">
                <a:solidFill>
                  <a:srgbClr val="3398DA"/>
                </a:solidFill>
                <a:latin typeface="Lucida Sans"/>
                <a:cs typeface="Lucida Sans"/>
              </a:rPr>
              <a:t>Analysis</a:t>
            </a:r>
            <a:r>
              <a:rPr sz="2100" spc="-14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10" dirty="0">
                <a:solidFill>
                  <a:srgbClr val="3398DA"/>
                </a:solidFill>
                <a:latin typeface="Lucida Sans"/>
                <a:cs typeface="Lucida Sans"/>
              </a:rPr>
              <a:t>Across</a:t>
            </a:r>
            <a:r>
              <a:rPr sz="2100" spc="-15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45" dirty="0">
                <a:solidFill>
                  <a:srgbClr val="3398DA"/>
                </a:solidFill>
                <a:latin typeface="Lucida Sans"/>
                <a:cs typeface="Lucida Sans"/>
              </a:rPr>
              <a:t>Industries</a:t>
            </a:r>
            <a:endParaRPr sz="2100" dirty="0">
              <a:latin typeface="Lucida Sans"/>
              <a:cs typeface="Lucida Sans"/>
            </a:endParaRPr>
          </a:p>
          <a:p>
            <a:pPr marL="278765" marR="174625">
              <a:lnSpc>
                <a:spcPct val="112100"/>
              </a:lnSpc>
              <a:spcBef>
                <a:spcPts val="1595"/>
              </a:spcBef>
            </a:pP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Finance: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Stock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price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prediction,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Roboto"/>
                <a:cs typeface="Roboto"/>
              </a:rPr>
              <a:t>portfolio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optimization,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risk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management,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algorithmic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trading,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market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Roboto"/>
                <a:cs typeface="Roboto"/>
              </a:rPr>
              <a:t>volatility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5" dirty="0">
                <a:solidFill>
                  <a:srgbClr val="333333"/>
                </a:solidFill>
                <a:latin typeface="Roboto"/>
                <a:cs typeface="Roboto"/>
              </a:rPr>
              <a:t>analysis</a:t>
            </a:r>
            <a:endParaRPr sz="1450" dirty="0">
              <a:latin typeface="Roboto"/>
              <a:cs typeface="Roboto"/>
            </a:endParaRPr>
          </a:p>
          <a:p>
            <a:pPr marL="278765" marR="260985">
              <a:lnSpc>
                <a:spcPct val="112100"/>
              </a:lnSpc>
              <a:spcBef>
                <a:spcPts val="1275"/>
              </a:spcBef>
            </a:pPr>
            <a:r>
              <a:rPr sz="1450" b="1" spc="-65" dirty="0">
                <a:solidFill>
                  <a:srgbClr val="333333"/>
                </a:solidFill>
                <a:latin typeface="Roboto"/>
                <a:cs typeface="Roboto"/>
              </a:rPr>
              <a:t>Retail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95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E-</a:t>
            </a: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commerce: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Demand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forecasting,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inventory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management,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sales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prediction,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pattern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5" dirty="0">
                <a:solidFill>
                  <a:srgbClr val="333333"/>
                </a:solidFill>
                <a:latin typeface="Roboto"/>
                <a:cs typeface="Roboto"/>
              </a:rPr>
              <a:t>identification,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pricing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optimization</a:t>
            </a:r>
            <a:endParaRPr sz="1450" dirty="0">
              <a:latin typeface="Roboto"/>
              <a:cs typeface="Roboto"/>
            </a:endParaRPr>
          </a:p>
          <a:p>
            <a:pPr marL="278765" marR="328295">
              <a:lnSpc>
                <a:spcPct val="112100"/>
              </a:lnSpc>
              <a:spcBef>
                <a:spcPts val="1275"/>
              </a:spcBef>
            </a:pP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Healthcare: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Patient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monitoring,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disease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progression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5" dirty="0">
                <a:solidFill>
                  <a:srgbClr val="333333"/>
                </a:solidFill>
                <a:latin typeface="Roboto"/>
                <a:cs typeface="Roboto"/>
              </a:rPr>
              <a:t>tracking,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epidemic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outbreak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prediction,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hospital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resource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planning</a:t>
            </a:r>
            <a:endParaRPr sz="1450" dirty="0">
              <a:latin typeface="Roboto"/>
              <a:cs typeface="Roboto"/>
            </a:endParaRPr>
          </a:p>
          <a:p>
            <a:pPr marL="278765" marR="5080">
              <a:lnSpc>
                <a:spcPct val="112100"/>
              </a:lnSpc>
              <a:spcBef>
                <a:spcPts val="1275"/>
              </a:spcBef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Energy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95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60" dirty="0">
                <a:solidFill>
                  <a:srgbClr val="333333"/>
                </a:solidFill>
                <a:latin typeface="Roboto"/>
                <a:cs typeface="Roboto"/>
              </a:rPr>
              <a:t>Utilities: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Load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forecasting,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renewable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energy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Roboto"/>
                <a:cs typeface="Roboto"/>
              </a:rPr>
              <a:t>production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prediction,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consumption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pattern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analysis,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smart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grid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optimization</a:t>
            </a:r>
            <a:endParaRPr sz="1450" dirty="0">
              <a:latin typeface="Roboto"/>
              <a:cs typeface="Roboto"/>
            </a:endParaRPr>
          </a:p>
          <a:p>
            <a:pPr marL="278765" marR="334645">
              <a:lnSpc>
                <a:spcPct val="112100"/>
              </a:lnSpc>
              <a:spcBef>
                <a:spcPts val="1275"/>
              </a:spcBef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Manufacturing: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Predictive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maintenance,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production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5" dirty="0">
                <a:solidFill>
                  <a:srgbClr val="333333"/>
                </a:solidFill>
                <a:latin typeface="Roboto"/>
                <a:cs typeface="Roboto"/>
              </a:rPr>
              <a:t>planning,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supply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chain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optimization,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quality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control</a:t>
            </a:r>
            <a:endParaRPr sz="1450" dirty="0">
              <a:latin typeface="Roboto"/>
              <a:cs typeface="Roboto"/>
            </a:endParaRPr>
          </a:p>
          <a:p>
            <a:pPr marL="278765" marR="233045">
              <a:lnSpc>
                <a:spcPct val="116399"/>
              </a:lnSpc>
              <a:spcBef>
                <a:spcPts val="1125"/>
              </a:spcBef>
            </a:pP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Environment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95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Climate: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Weather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forecasting,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climate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change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analysis,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natural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disaster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prediction,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ecological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Roboto"/>
                <a:cs typeface="Roboto"/>
              </a:rPr>
              <a:t>monitoring</a:t>
            </a:r>
            <a:endParaRPr sz="1450" dirty="0">
              <a:latin typeface="Roboto"/>
              <a:cs typeface="Robo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5664199"/>
            <a:ext cx="66675" cy="107950"/>
          </a:xfrm>
          <a:prstGeom prst="rect">
            <a:avLst/>
          </a:prstGeom>
        </p:spPr>
      </p:pic>
      <p:grpSp>
        <p:nvGrpSpPr>
          <p:cNvPr id="20" name="object 3"/>
          <p:cNvGrpSpPr/>
          <p:nvPr/>
        </p:nvGrpSpPr>
        <p:grpSpPr>
          <a:xfrm>
            <a:off x="6743700" y="1142206"/>
            <a:ext cx="5143500" cy="1038225"/>
            <a:chOff x="571499" y="6343649"/>
            <a:chExt cx="5143500" cy="1038225"/>
          </a:xfrm>
        </p:grpSpPr>
        <p:sp>
          <p:nvSpPr>
            <p:cNvPr id="21" name="object 4"/>
            <p:cNvSpPr/>
            <p:nvPr/>
          </p:nvSpPr>
          <p:spPr>
            <a:xfrm>
              <a:off x="571499" y="6343649"/>
              <a:ext cx="5143500" cy="1038225"/>
            </a:xfrm>
            <a:custGeom>
              <a:avLst/>
              <a:gdLst/>
              <a:ahLst/>
              <a:cxnLst/>
              <a:rect l="l" t="t" r="r" b="b"/>
              <a:pathLst>
                <a:path w="5143500" h="1038225">
                  <a:moveTo>
                    <a:pt x="51434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0382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5"/>
            <p:cNvSpPr/>
            <p:nvPr/>
          </p:nvSpPr>
          <p:spPr>
            <a:xfrm>
              <a:off x="571499" y="6343649"/>
              <a:ext cx="38100" cy="1038225"/>
            </a:xfrm>
            <a:custGeom>
              <a:avLst/>
              <a:gdLst/>
              <a:ahLst/>
              <a:cxnLst/>
              <a:rect l="l" t="t" r="r" b="b"/>
              <a:pathLst>
                <a:path w="38100" h="1038225">
                  <a:moveTo>
                    <a:pt x="380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3822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6"/>
          <p:cNvSpPr txBox="1"/>
          <p:nvPr/>
        </p:nvSpPr>
        <p:spPr>
          <a:xfrm>
            <a:off x="6781800" y="1233481"/>
            <a:ext cx="5105400" cy="787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2875" marR="150495">
              <a:lnSpc>
                <a:spcPct val="114199"/>
              </a:lnSpc>
              <a:spcBef>
                <a:spcPts val="135"/>
              </a:spcBef>
            </a:pP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analysis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provides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valuable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insights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across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35" dirty="0">
                <a:solidFill>
                  <a:srgbClr val="33495D"/>
                </a:solidFill>
                <a:latin typeface="Roboto"/>
                <a:cs typeface="Roboto"/>
              </a:rPr>
              <a:t>industries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by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transforming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temporal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data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into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actionable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business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intelligence,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helping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organizations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0" dirty="0">
                <a:solidFill>
                  <a:srgbClr val="33495D"/>
                </a:solidFill>
                <a:latin typeface="Roboto"/>
                <a:cs typeface="Roboto"/>
              </a:rPr>
              <a:t>make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data-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driven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decisions.</a:t>
            </a:r>
            <a:endParaRPr sz="145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12192000" h="57150">
                <a:moveTo>
                  <a:pt x="1219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7149"/>
            <a:ext cx="12192000" cy="6800850"/>
            <a:chOff x="0" y="57149"/>
            <a:chExt cx="12192000" cy="6800850"/>
          </a:xfrm>
        </p:grpSpPr>
        <p:sp>
          <p:nvSpPr>
            <p:cNvPr id="4" name="object 4"/>
            <p:cNvSpPr/>
            <p:nvPr/>
          </p:nvSpPr>
          <p:spPr>
            <a:xfrm>
              <a:off x="0" y="6362699"/>
              <a:ext cx="12192000" cy="495300"/>
            </a:xfrm>
            <a:custGeom>
              <a:avLst/>
              <a:gdLst/>
              <a:ahLst/>
              <a:cxnLst/>
              <a:rect l="l" t="t" r="r" b="b"/>
              <a:pathLst>
                <a:path w="12192000" h="495300">
                  <a:moveTo>
                    <a:pt x="12191999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952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7149"/>
              <a:ext cx="4762500" cy="6305550"/>
            </a:xfrm>
            <a:custGeom>
              <a:avLst/>
              <a:gdLst/>
              <a:ahLst/>
              <a:cxnLst/>
              <a:rect l="l" t="t" r="r" b="b"/>
              <a:pathLst>
                <a:path w="4762500" h="6305550">
                  <a:moveTo>
                    <a:pt x="4762499" y="6305549"/>
                  </a:moveTo>
                  <a:lnTo>
                    <a:pt x="0" y="6305549"/>
                  </a:lnTo>
                  <a:lnTo>
                    <a:pt x="0" y="0"/>
                  </a:lnTo>
                  <a:lnTo>
                    <a:pt x="4762499" y="0"/>
                  </a:lnTo>
                  <a:lnTo>
                    <a:pt x="4762499" y="6305549"/>
                  </a:lnTo>
                  <a:close/>
                </a:path>
              </a:pathLst>
            </a:custGeom>
            <a:solidFill>
              <a:srgbClr val="F1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429499" y="2162174"/>
            <a:ext cx="2095500" cy="2095500"/>
            <a:chOff x="7429499" y="2162174"/>
            <a:chExt cx="2095500" cy="2095500"/>
          </a:xfrm>
        </p:grpSpPr>
        <p:sp>
          <p:nvSpPr>
            <p:cNvPr id="7" name="object 7"/>
            <p:cNvSpPr/>
            <p:nvPr/>
          </p:nvSpPr>
          <p:spPr>
            <a:xfrm>
              <a:off x="7429499" y="2162174"/>
              <a:ext cx="2095500" cy="2095500"/>
            </a:xfrm>
            <a:custGeom>
              <a:avLst/>
              <a:gdLst/>
              <a:ahLst/>
              <a:cxnLst/>
              <a:rect l="l" t="t" r="r" b="b"/>
              <a:pathLst>
                <a:path w="2095500" h="2095500">
                  <a:moveTo>
                    <a:pt x="1047749" y="2095499"/>
                  </a:moveTo>
                  <a:lnTo>
                    <a:pt x="996338" y="2094237"/>
                  </a:lnTo>
                  <a:lnTo>
                    <a:pt x="945052" y="2090454"/>
                  </a:lnTo>
                  <a:lnTo>
                    <a:pt x="894011" y="2084159"/>
                  </a:lnTo>
                  <a:lnTo>
                    <a:pt x="843342" y="2075367"/>
                  </a:lnTo>
                  <a:lnTo>
                    <a:pt x="793166" y="2064099"/>
                  </a:lnTo>
                  <a:lnTo>
                    <a:pt x="743602" y="2050384"/>
                  </a:lnTo>
                  <a:lnTo>
                    <a:pt x="694771" y="2034252"/>
                  </a:lnTo>
                  <a:lnTo>
                    <a:pt x="646791" y="2015743"/>
                  </a:lnTo>
                  <a:lnTo>
                    <a:pt x="599777" y="1994903"/>
                  </a:lnTo>
                  <a:lnTo>
                    <a:pt x="553842" y="1971782"/>
                  </a:lnTo>
                  <a:lnTo>
                    <a:pt x="509096" y="1946434"/>
                  </a:lnTo>
                  <a:lnTo>
                    <a:pt x="465649" y="1918921"/>
                  </a:lnTo>
                  <a:lnTo>
                    <a:pt x="423604" y="1889310"/>
                  </a:lnTo>
                  <a:lnTo>
                    <a:pt x="383063" y="1857671"/>
                  </a:lnTo>
                  <a:lnTo>
                    <a:pt x="344123" y="1824081"/>
                  </a:lnTo>
                  <a:lnTo>
                    <a:pt x="306877" y="1788620"/>
                  </a:lnTo>
                  <a:lnTo>
                    <a:pt x="271417" y="1751375"/>
                  </a:lnTo>
                  <a:lnTo>
                    <a:pt x="237827" y="1712435"/>
                  </a:lnTo>
                  <a:lnTo>
                    <a:pt x="206187" y="1671893"/>
                  </a:lnTo>
                  <a:lnTo>
                    <a:pt x="176575" y="1629847"/>
                  </a:lnTo>
                  <a:lnTo>
                    <a:pt x="149063" y="1586400"/>
                  </a:lnTo>
                  <a:lnTo>
                    <a:pt x="123716" y="1541655"/>
                  </a:lnTo>
                  <a:lnTo>
                    <a:pt x="100594" y="1495720"/>
                  </a:lnTo>
                  <a:lnTo>
                    <a:pt x="79754" y="1448705"/>
                  </a:lnTo>
                  <a:lnTo>
                    <a:pt x="61246" y="1400725"/>
                  </a:lnTo>
                  <a:lnTo>
                    <a:pt x="45115" y="1351895"/>
                  </a:lnTo>
                  <a:lnTo>
                    <a:pt x="31399" y="1302332"/>
                  </a:lnTo>
                  <a:lnTo>
                    <a:pt x="20131" y="1252155"/>
                  </a:lnTo>
                  <a:lnTo>
                    <a:pt x="11339" y="1201486"/>
                  </a:lnTo>
                  <a:lnTo>
                    <a:pt x="5045" y="1150447"/>
                  </a:lnTo>
                  <a:lnTo>
                    <a:pt x="1261" y="1099160"/>
                  </a:lnTo>
                  <a:lnTo>
                    <a:pt x="0" y="1047749"/>
                  </a:lnTo>
                  <a:lnTo>
                    <a:pt x="315" y="1022036"/>
                  </a:lnTo>
                  <a:lnTo>
                    <a:pt x="2838" y="970672"/>
                  </a:lnTo>
                  <a:lnTo>
                    <a:pt x="7879" y="919494"/>
                  </a:lnTo>
                  <a:lnTo>
                    <a:pt x="15424" y="868624"/>
                  </a:lnTo>
                  <a:lnTo>
                    <a:pt x="25457" y="818186"/>
                  </a:lnTo>
                  <a:lnTo>
                    <a:pt x="37953" y="768301"/>
                  </a:lnTo>
                  <a:lnTo>
                    <a:pt x="52881" y="719089"/>
                  </a:lnTo>
                  <a:lnTo>
                    <a:pt x="70206" y="670669"/>
                  </a:lnTo>
                  <a:lnTo>
                    <a:pt x="89885" y="623157"/>
                  </a:lnTo>
                  <a:lnTo>
                    <a:pt x="111873" y="576669"/>
                  </a:lnTo>
                  <a:lnTo>
                    <a:pt x="136115" y="531315"/>
                  </a:lnTo>
                  <a:lnTo>
                    <a:pt x="162553" y="487205"/>
                  </a:lnTo>
                  <a:lnTo>
                    <a:pt x="191124" y="444446"/>
                  </a:lnTo>
                  <a:lnTo>
                    <a:pt x="221759" y="403140"/>
                  </a:lnTo>
                  <a:lnTo>
                    <a:pt x="254383" y="363388"/>
                  </a:lnTo>
                  <a:lnTo>
                    <a:pt x="288918" y="325283"/>
                  </a:lnTo>
                  <a:lnTo>
                    <a:pt x="325282" y="288919"/>
                  </a:lnTo>
                  <a:lnTo>
                    <a:pt x="363387" y="254384"/>
                  </a:lnTo>
                  <a:lnTo>
                    <a:pt x="403139" y="221759"/>
                  </a:lnTo>
                  <a:lnTo>
                    <a:pt x="444445" y="191125"/>
                  </a:lnTo>
                  <a:lnTo>
                    <a:pt x="487204" y="162554"/>
                  </a:lnTo>
                  <a:lnTo>
                    <a:pt x="531314" y="136116"/>
                  </a:lnTo>
                  <a:lnTo>
                    <a:pt x="576668" y="111874"/>
                  </a:lnTo>
                  <a:lnTo>
                    <a:pt x="623156" y="89886"/>
                  </a:lnTo>
                  <a:lnTo>
                    <a:pt x="670668" y="70206"/>
                  </a:lnTo>
                  <a:lnTo>
                    <a:pt x="719088" y="52881"/>
                  </a:lnTo>
                  <a:lnTo>
                    <a:pt x="768300" y="37953"/>
                  </a:lnTo>
                  <a:lnTo>
                    <a:pt x="818185" y="25458"/>
                  </a:lnTo>
                  <a:lnTo>
                    <a:pt x="868623" y="15425"/>
                  </a:lnTo>
                  <a:lnTo>
                    <a:pt x="919493" y="7879"/>
                  </a:lnTo>
                  <a:lnTo>
                    <a:pt x="970672" y="2838"/>
                  </a:lnTo>
                  <a:lnTo>
                    <a:pt x="1022036" y="315"/>
                  </a:lnTo>
                  <a:lnTo>
                    <a:pt x="1047749" y="0"/>
                  </a:lnTo>
                  <a:lnTo>
                    <a:pt x="1073462" y="315"/>
                  </a:lnTo>
                  <a:lnTo>
                    <a:pt x="1124826" y="2838"/>
                  </a:lnTo>
                  <a:lnTo>
                    <a:pt x="1176005" y="7879"/>
                  </a:lnTo>
                  <a:lnTo>
                    <a:pt x="1226874" y="15425"/>
                  </a:lnTo>
                  <a:lnTo>
                    <a:pt x="1277312" y="25457"/>
                  </a:lnTo>
                  <a:lnTo>
                    <a:pt x="1327197" y="37953"/>
                  </a:lnTo>
                  <a:lnTo>
                    <a:pt x="1376409" y="52881"/>
                  </a:lnTo>
                  <a:lnTo>
                    <a:pt x="1424828" y="70206"/>
                  </a:lnTo>
                  <a:lnTo>
                    <a:pt x="1472340" y="89886"/>
                  </a:lnTo>
                  <a:lnTo>
                    <a:pt x="1518829" y="111874"/>
                  </a:lnTo>
                  <a:lnTo>
                    <a:pt x="1564183" y="136116"/>
                  </a:lnTo>
                  <a:lnTo>
                    <a:pt x="1608291" y="162554"/>
                  </a:lnTo>
                  <a:lnTo>
                    <a:pt x="1651050" y="191125"/>
                  </a:lnTo>
                  <a:lnTo>
                    <a:pt x="1692357" y="221759"/>
                  </a:lnTo>
                  <a:lnTo>
                    <a:pt x="1732110" y="254384"/>
                  </a:lnTo>
                  <a:lnTo>
                    <a:pt x="1770214" y="288919"/>
                  </a:lnTo>
                  <a:lnTo>
                    <a:pt x="1806578" y="325283"/>
                  </a:lnTo>
                  <a:lnTo>
                    <a:pt x="1841114" y="363388"/>
                  </a:lnTo>
                  <a:lnTo>
                    <a:pt x="1873738" y="403140"/>
                  </a:lnTo>
                  <a:lnTo>
                    <a:pt x="1904372" y="444446"/>
                  </a:lnTo>
                  <a:lnTo>
                    <a:pt x="1932943" y="487205"/>
                  </a:lnTo>
                  <a:lnTo>
                    <a:pt x="1959381" y="531315"/>
                  </a:lnTo>
                  <a:lnTo>
                    <a:pt x="1983624" y="576669"/>
                  </a:lnTo>
                  <a:lnTo>
                    <a:pt x="2005611" y="623157"/>
                  </a:lnTo>
                  <a:lnTo>
                    <a:pt x="2025291" y="670669"/>
                  </a:lnTo>
                  <a:lnTo>
                    <a:pt x="2042616" y="719089"/>
                  </a:lnTo>
                  <a:lnTo>
                    <a:pt x="2057545" y="768301"/>
                  </a:lnTo>
                  <a:lnTo>
                    <a:pt x="2070040" y="818186"/>
                  </a:lnTo>
                  <a:lnTo>
                    <a:pt x="2080073" y="868624"/>
                  </a:lnTo>
                  <a:lnTo>
                    <a:pt x="2087619" y="919494"/>
                  </a:lnTo>
                  <a:lnTo>
                    <a:pt x="2092660" y="970672"/>
                  </a:lnTo>
                  <a:lnTo>
                    <a:pt x="2095184" y="1022036"/>
                  </a:lnTo>
                  <a:lnTo>
                    <a:pt x="2095499" y="1047749"/>
                  </a:lnTo>
                  <a:lnTo>
                    <a:pt x="2095183" y="1073462"/>
                  </a:lnTo>
                  <a:lnTo>
                    <a:pt x="2092660" y="1124826"/>
                  </a:lnTo>
                  <a:lnTo>
                    <a:pt x="2087619" y="1176005"/>
                  </a:lnTo>
                  <a:lnTo>
                    <a:pt x="2080073" y="1226874"/>
                  </a:lnTo>
                  <a:lnTo>
                    <a:pt x="2070040" y="1277312"/>
                  </a:lnTo>
                  <a:lnTo>
                    <a:pt x="2057545" y="1327197"/>
                  </a:lnTo>
                  <a:lnTo>
                    <a:pt x="2042616" y="1376409"/>
                  </a:lnTo>
                  <a:lnTo>
                    <a:pt x="2025291" y="1424829"/>
                  </a:lnTo>
                  <a:lnTo>
                    <a:pt x="2005611" y="1472340"/>
                  </a:lnTo>
                  <a:lnTo>
                    <a:pt x="1983624" y="1518829"/>
                  </a:lnTo>
                  <a:lnTo>
                    <a:pt x="1959382" y="1564183"/>
                  </a:lnTo>
                  <a:lnTo>
                    <a:pt x="1932944" y="1608293"/>
                  </a:lnTo>
                  <a:lnTo>
                    <a:pt x="1904373" y="1651052"/>
                  </a:lnTo>
                  <a:lnTo>
                    <a:pt x="1873738" y="1692358"/>
                  </a:lnTo>
                  <a:lnTo>
                    <a:pt x="1841114" y="1732111"/>
                  </a:lnTo>
                  <a:lnTo>
                    <a:pt x="1806578" y="1770215"/>
                  </a:lnTo>
                  <a:lnTo>
                    <a:pt x="1770214" y="1806579"/>
                  </a:lnTo>
                  <a:lnTo>
                    <a:pt x="1732110" y="1841115"/>
                  </a:lnTo>
                  <a:lnTo>
                    <a:pt x="1692356" y="1873739"/>
                  </a:lnTo>
                  <a:lnTo>
                    <a:pt x="1651050" y="1904374"/>
                  </a:lnTo>
                  <a:lnTo>
                    <a:pt x="1608291" y="1932944"/>
                  </a:lnTo>
                  <a:lnTo>
                    <a:pt x="1564182" y="1959383"/>
                  </a:lnTo>
                  <a:lnTo>
                    <a:pt x="1518828" y="1983625"/>
                  </a:lnTo>
                  <a:lnTo>
                    <a:pt x="1472339" y="2005612"/>
                  </a:lnTo>
                  <a:lnTo>
                    <a:pt x="1424827" y="2025292"/>
                  </a:lnTo>
                  <a:lnTo>
                    <a:pt x="1376407" y="2042617"/>
                  </a:lnTo>
                  <a:lnTo>
                    <a:pt x="1327196" y="2057545"/>
                  </a:lnTo>
                  <a:lnTo>
                    <a:pt x="1277311" y="2070041"/>
                  </a:lnTo>
                  <a:lnTo>
                    <a:pt x="1226874" y="2080074"/>
                  </a:lnTo>
                  <a:lnTo>
                    <a:pt x="1176005" y="2087620"/>
                  </a:lnTo>
                  <a:lnTo>
                    <a:pt x="1124826" y="2092660"/>
                  </a:lnTo>
                  <a:lnTo>
                    <a:pt x="1073462" y="2095184"/>
                  </a:lnTo>
                  <a:lnTo>
                    <a:pt x="1047749" y="2095499"/>
                  </a:lnTo>
                  <a:close/>
                </a:path>
              </a:pathLst>
            </a:custGeom>
            <a:solidFill>
              <a:srgbClr val="F1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44474" y="2743199"/>
              <a:ext cx="1065530" cy="933450"/>
            </a:xfrm>
            <a:custGeom>
              <a:avLst/>
              <a:gdLst/>
              <a:ahLst/>
              <a:cxnLst/>
              <a:rect l="l" t="t" r="r" b="b"/>
              <a:pathLst>
                <a:path w="1065529" h="933450">
                  <a:moveTo>
                    <a:pt x="593407" y="933163"/>
                  </a:moveTo>
                  <a:lnTo>
                    <a:pt x="426094" y="820102"/>
                  </a:lnTo>
                  <a:lnTo>
                    <a:pt x="401218" y="782216"/>
                  </a:lnTo>
                  <a:lnTo>
                    <a:pt x="399424" y="766762"/>
                  </a:lnTo>
                  <a:lnTo>
                    <a:pt x="399424" y="601950"/>
                  </a:lnTo>
                  <a:lnTo>
                    <a:pt x="18127" y="136058"/>
                  </a:lnTo>
                  <a:lnTo>
                    <a:pt x="5977" y="115867"/>
                  </a:lnTo>
                  <a:lnTo>
                    <a:pt x="0" y="93449"/>
                  </a:lnTo>
                  <a:lnTo>
                    <a:pt x="429" y="70249"/>
                  </a:lnTo>
                  <a:lnTo>
                    <a:pt x="20513" y="27952"/>
                  </a:lnTo>
                  <a:lnTo>
                    <a:pt x="59274" y="3353"/>
                  </a:lnTo>
                  <a:lnTo>
                    <a:pt x="82718" y="0"/>
                  </a:lnTo>
                  <a:lnTo>
                    <a:pt x="982831" y="0"/>
                  </a:lnTo>
                  <a:lnTo>
                    <a:pt x="1027394" y="12918"/>
                  </a:lnTo>
                  <a:lnTo>
                    <a:pt x="1058048" y="47714"/>
                  </a:lnTo>
                  <a:lnTo>
                    <a:pt x="1065445" y="93553"/>
                  </a:lnTo>
                  <a:lnTo>
                    <a:pt x="1059455" y="115984"/>
                  </a:lnTo>
                  <a:lnTo>
                    <a:pt x="1047214" y="136267"/>
                  </a:lnTo>
                  <a:lnTo>
                    <a:pt x="666124" y="601950"/>
                  </a:lnTo>
                  <a:lnTo>
                    <a:pt x="666124" y="866775"/>
                  </a:lnTo>
                  <a:lnTo>
                    <a:pt x="644589" y="915853"/>
                  </a:lnTo>
                  <a:lnTo>
                    <a:pt x="611599" y="932274"/>
                  </a:lnTo>
                  <a:lnTo>
                    <a:pt x="593407" y="933163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02953" y="2229774"/>
            <a:ext cx="756920" cy="1792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600" b="1" spc="-420" dirty="0">
                <a:solidFill>
                  <a:srgbClr val="3398DA"/>
                </a:solidFill>
                <a:latin typeface="AvenirNext LT Pro MediumCn"/>
                <a:cs typeface="AvenirNext LT Pro MediumCn"/>
              </a:rPr>
              <a:t>2</a:t>
            </a:r>
            <a:endParaRPr sz="11600" dirty="0">
              <a:latin typeface="AvenirNext LT Pro MediumCn"/>
              <a:cs typeface="AvenirNext LT Pro MediumC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58800" y="761206"/>
            <a:ext cx="3548379" cy="180369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marR="5080">
              <a:lnSpc>
                <a:spcPts val="4350"/>
              </a:lnSpc>
              <a:spcBef>
                <a:spcPts val="865"/>
              </a:spcBef>
            </a:pPr>
            <a:r>
              <a:rPr sz="4250" b="1" spc="-315" dirty="0">
                <a:latin typeface="Gill Sans MT"/>
                <a:cs typeface="Gill Sans MT"/>
              </a:rPr>
              <a:t>Section</a:t>
            </a:r>
            <a:r>
              <a:rPr sz="4250" b="1" spc="-229" dirty="0">
                <a:latin typeface="Gill Sans MT"/>
                <a:cs typeface="Gill Sans MT"/>
              </a:rPr>
              <a:t> </a:t>
            </a:r>
            <a:r>
              <a:rPr sz="4250" b="1" spc="-350" dirty="0">
                <a:latin typeface="Gill Sans MT"/>
                <a:cs typeface="Gill Sans MT"/>
              </a:rPr>
              <a:t>2:</a:t>
            </a:r>
            <a:r>
              <a:rPr sz="4250" b="1" spc="-215" dirty="0">
                <a:latin typeface="Gill Sans MT"/>
                <a:cs typeface="Gill Sans MT"/>
              </a:rPr>
              <a:t> </a:t>
            </a:r>
            <a:r>
              <a:rPr sz="4250" b="1" spc="-475" dirty="0">
                <a:latin typeface="Gill Sans MT"/>
                <a:cs typeface="Gill Sans MT"/>
              </a:rPr>
              <a:t>Data </a:t>
            </a:r>
            <a:r>
              <a:rPr sz="4250" b="1" spc="-295" dirty="0">
                <a:latin typeface="Gill Sans MT"/>
                <a:cs typeface="Gill Sans MT"/>
              </a:rPr>
              <a:t>Preprocessing</a:t>
            </a:r>
            <a:r>
              <a:rPr sz="4250" b="1" spc="-195" dirty="0">
                <a:latin typeface="Gill Sans MT"/>
                <a:cs typeface="Gill Sans MT"/>
              </a:rPr>
              <a:t> </a:t>
            </a:r>
            <a:r>
              <a:rPr sz="4250" b="1" spc="-815" dirty="0" smtClean="0">
                <a:latin typeface="Gill Sans MT"/>
                <a:cs typeface="Gill Sans MT"/>
              </a:rPr>
              <a:t>&amp;</a:t>
            </a:r>
            <a:r>
              <a:rPr lang="en-IN" sz="4250" b="1" spc="-815" dirty="0" smtClean="0">
                <a:latin typeface="Gill Sans MT"/>
                <a:cs typeface="Gill Sans MT"/>
              </a:rPr>
              <a:t/>
            </a:r>
            <a:br>
              <a:rPr lang="en-IN" sz="4250" b="1" spc="-815" dirty="0" smtClean="0">
                <a:latin typeface="Gill Sans MT"/>
                <a:cs typeface="Gill Sans MT"/>
              </a:rPr>
            </a:br>
            <a:r>
              <a:rPr lang="en-US" sz="4250" spc="-325" dirty="0" smtClean="0">
                <a:latin typeface="Gill Sans MT"/>
                <a:cs typeface="Gill Sans MT"/>
              </a:rPr>
              <a:t>Exploration</a:t>
            </a:r>
            <a:endParaRPr sz="4250" dirty="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800" y="3821849"/>
            <a:ext cx="3228975" cy="5969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-100" dirty="0">
                <a:solidFill>
                  <a:srgbClr val="3398DA"/>
                </a:solidFill>
                <a:latin typeface="Roboto"/>
                <a:cs typeface="Roboto"/>
              </a:rPr>
              <a:t>Preparing</a:t>
            </a:r>
            <a:r>
              <a:rPr sz="1850" spc="-1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850" spc="-110" dirty="0">
                <a:solidFill>
                  <a:srgbClr val="3398DA"/>
                </a:solidFill>
                <a:latin typeface="Roboto"/>
                <a:cs typeface="Roboto"/>
              </a:rPr>
              <a:t>and</a:t>
            </a:r>
            <a:r>
              <a:rPr sz="1850" spc="-5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850" spc="-95" dirty="0">
                <a:solidFill>
                  <a:srgbClr val="3398DA"/>
                </a:solidFill>
                <a:latin typeface="Roboto"/>
                <a:cs typeface="Roboto"/>
              </a:rPr>
              <a:t>understanding</a:t>
            </a:r>
            <a:r>
              <a:rPr sz="1850" spc="-1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850" spc="-20" dirty="0" smtClean="0">
                <a:solidFill>
                  <a:srgbClr val="3398DA"/>
                </a:solidFill>
                <a:latin typeface="Roboto"/>
                <a:cs typeface="Roboto"/>
              </a:rPr>
              <a:t>your</a:t>
            </a:r>
            <a:endParaRPr lang="en-IN" sz="1850" spc="-20" dirty="0" smtClean="0">
              <a:solidFill>
                <a:srgbClr val="3398DA"/>
              </a:solidFill>
              <a:latin typeface="Roboto"/>
              <a:cs typeface="Roboto"/>
            </a:endParaRPr>
          </a:p>
          <a:p>
            <a:pPr marL="12700">
              <a:spcBef>
                <a:spcPts val="114"/>
              </a:spcBef>
            </a:pPr>
            <a:r>
              <a:rPr lang="en-US" sz="1850" spc="-80" dirty="0" smtClean="0">
                <a:solidFill>
                  <a:srgbClr val="3398DA"/>
                </a:solidFill>
                <a:latin typeface="Roboto"/>
                <a:cs typeface="Roboto"/>
              </a:rPr>
              <a:t>data</a:t>
            </a:r>
            <a:endParaRPr lang="en-US" sz="1850" dirty="0" smtClean="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8800" y="4583906"/>
            <a:ext cx="3557904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5"/>
              </a:spcBef>
            </a:pP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Essential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techniques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for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cleaning,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495D"/>
                </a:solidFill>
                <a:latin typeface="Roboto"/>
                <a:cs typeface="Roboto"/>
              </a:rPr>
              <a:t>transforming,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exploring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data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to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ensure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accurate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analysis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modeling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results.</a:t>
            </a:r>
            <a:endParaRPr sz="145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04018"/>
            <a:ext cx="12192000" cy="10858500"/>
            <a:chOff x="0" y="914411"/>
            <a:chExt cx="12192000" cy="10858500"/>
          </a:xfrm>
        </p:grpSpPr>
        <p:sp>
          <p:nvSpPr>
            <p:cNvPr id="3" name="object 3"/>
            <p:cNvSpPr/>
            <p:nvPr/>
          </p:nvSpPr>
          <p:spPr>
            <a:xfrm>
              <a:off x="0" y="914411"/>
              <a:ext cx="12192000" cy="10858500"/>
            </a:xfrm>
            <a:custGeom>
              <a:avLst/>
              <a:gdLst/>
              <a:ahLst/>
              <a:cxnLst/>
              <a:rect l="l" t="t" r="r" b="b"/>
              <a:pathLst>
                <a:path w="12192000" h="10858500">
                  <a:moveTo>
                    <a:pt x="12191987" y="10848962"/>
                  </a:moveTo>
                  <a:lnTo>
                    <a:pt x="6105512" y="10848962"/>
                  </a:lnTo>
                  <a:lnTo>
                    <a:pt x="6105512" y="0"/>
                  </a:lnTo>
                  <a:lnTo>
                    <a:pt x="6095987" y="0"/>
                  </a:lnTo>
                  <a:lnTo>
                    <a:pt x="6095987" y="10848962"/>
                  </a:lnTo>
                  <a:lnTo>
                    <a:pt x="0" y="10848962"/>
                  </a:lnTo>
                  <a:lnTo>
                    <a:pt x="0" y="10858487"/>
                  </a:lnTo>
                  <a:lnTo>
                    <a:pt x="12191987" y="10858487"/>
                  </a:lnTo>
                  <a:lnTo>
                    <a:pt x="12191987" y="10848962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0999" y="2962274"/>
              <a:ext cx="5334000" cy="771525"/>
            </a:xfrm>
            <a:custGeom>
              <a:avLst/>
              <a:gdLst/>
              <a:ahLst/>
              <a:cxnLst/>
              <a:rect l="l" t="t" r="r" b="b"/>
              <a:pathLst>
                <a:path w="5334000" h="771525">
                  <a:moveTo>
                    <a:pt x="5333999" y="771524"/>
                  </a:moveTo>
                  <a:lnTo>
                    <a:pt x="0" y="771524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771524"/>
                  </a:lnTo>
                  <a:close/>
                </a:path>
              </a:pathLst>
            </a:custGeom>
            <a:solidFill>
              <a:srgbClr val="FFF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999" y="2962274"/>
              <a:ext cx="38100" cy="771525"/>
            </a:xfrm>
            <a:custGeom>
              <a:avLst/>
              <a:gdLst/>
              <a:ahLst/>
              <a:cxnLst/>
              <a:rect l="l" t="t" r="r" b="b"/>
              <a:pathLst>
                <a:path w="38100" h="771525">
                  <a:moveTo>
                    <a:pt x="38099" y="771524"/>
                  </a:moveTo>
                  <a:lnTo>
                    <a:pt x="0" y="7715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71524"/>
                  </a:lnTo>
                  <a:close/>
                </a:path>
              </a:pathLst>
            </a:custGeom>
            <a:solidFill>
              <a:srgbClr val="F1C3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0512" y="3771911"/>
              <a:ext cx="5314950" cy="619125"/>
            </a:xfrm>
            <a:custGeom>
              <a:avLst/>
              <a:gdLst/>
              <a:ahLst/>
              <a:cxnLst/>
              <a:rect l="l" t="t" r="r" b="b"/>
              <a:pathLst>
                <a:path w="5314950" h="619125">
                  <a:moveTo>
                    <a:pt x="5314950" y="0"/>
                  </a:moveTo>
                  <a:lnTo>
                    <a:pt x="3057525" y="0"/>
                  </a:lnTo>
                  <a:lnTo>
                    <a:pt x="1781175" y="0"/>
                  </a:lnTo>
                  <a:lnTo>
                    <a:pt x="0" y="0"/>
                  </a:lnTo>
                  <a:lnTo>
                    <a:pt x="0" y="619125"/>
                  </a:lnTo>
                  <a:lnTo>
                    <a:pt x="1781175" y="619125"/>
                  </a:lnTo>
                  <a:lnTo>
                    <a:pt x="3057525" y="619125"/>
                  </a:lnTo>
                  <a:lnTo>
                    <a:pt x="5314950" y="619125"/>
                  </a:lnTo>
                  <a:lnTo>
                    <a:pt x="5314950" y="0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512" y="5467361"/>
              <a:ext cx="5314950" cy="847725"/>
            </a:xfrm>
            <a:custGeom>
              <a:avLst/>
              <a:gdLst/>
              <a:ahLst/>
              <a:cxnLst/>
              <a:rect l="l" t="t" r="r" b="b"/>
              <a:pathLst>
                <a:path w="5314950" h="847725">
                  <a:moveTo>
                    <a:pt x="5314950" y="0"/>
                  </a:moveTo>
                  <a:lnTo>
                    <a:pt x="3057525" y="0"/>
                  </a:lnTo>
                  <a:lnTo>
                    <a:pt x="1781175" y="0"/>
                  </a:lnTo>
                  <a:lnTo>
                    <a:pt x="0" y="0"/>
                  </a:lnTo>
                  <a:lnTo>
                    <a:pt x="0" y="847712"/>
                  </a:lnTo>
                  <a:lnTo>
                    <a:pt x="1781175" y="847712"/>
                  </a:lnTo>
                  <a:lnTo>
                    <a:pt x="3057525" y="847712"/>
                  </a:lnTo>
                  <a:lnTo>
                    <a:pt x="5314950" y="847712"/>
                  </a:lnTo>
                  <a:lnTo>
                    <a:pt x="531495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987" y="3771911"/>
              <a:ext cx="5334000" cy="3629025"/>
            </a:xfrm>
            <a:custGeom>
              <a:avLst/>
              <a:gdLst/>
              <a:ahLst/>
              <a:cxnLst/>
              <a:rect l="l" t="t" r="r" b="b"/>
              <a:pathLst>
                <a:path w="5334000" h="3629025">
                  <a:moveTo>
                    <a:pt x="5334000" y="0"/>
                  </a:moveTo>
                  <a:lnTo>
                    <a:pt x="5324475" y="0"/>
                  </a:lnTo>
                  <a:lnTo>
                    <a:pt x="5324475" y="9525"/>
                  </a:lnTo>
                  <a:lnTo>
                    <a:pt x="5324475" y="619125"/>
                  </a:lnTo>
                  <a:lnTo>
                    <a:pt x="5324475" y="3619487"/>
                  </a:lnTo>
                  <a:lnTo>
                    <a:pt x="3067050" y="3619487"/>
                  </a:lnTo>
                  <a:lnTo>
                    <a:pt x="3067050" y="2552687"/>
                  </a:lnTo>
                  <a:lnTo>
                    <a:pt x="5324475" y="2552687"/>
                  </a:lnTo>
                  <a:lnTo>
                    <a:pt x="5324475" y="2543162"/>
                  </a:lnTo>
                  <a:lnTo>
                    <a:pt x="3067050" y="2543162"/>
                  </a:lnTo>
                  <a:lnTo>
                    <a:pt x="3067050" y="1704975"/>
                  </a:lnTo>
                  <a:lnTo>
                    <a:pt x="5324475" y="1704975"/>
                  </a:lnTo>
                  <a:lnTo>
                    <a:pt x="5324475" y="1695450"/>
                  </a:lnTo>
                  <a:lnTo>
                    <a:pt x="3067050" y="1695450"/>
                  </a:lnTo>
                  <a:lnTo>
                    <a:pt x="3067050" y="628650"/>
                  </a:lnTo>
                  <a:lnTo>
                    <a:pt x="5324475" y="628650"/>
                  </a:lnTo>
                  <a:lnTo>
                    <a:pt x="5324475" y="619125"/>
                  </a:lnTo>
                  <a:lnTo>
                    <a:pt x="3067050" y="619125"/>
                  </a:lnTo>
                  <a:lnTo>
                    <a:pt x="3067050" y="9525"/>
                  </a:lnTo>
                  <a:lnTo>
                    <a:pt x="5324475" y="9525"/>
                  </a:lnTo>
                  <a:lnTo>
                    <a:pt x="5324475" y="0"/>
                  </a:lnTo>
                  <a:lnTo>
                    <a:pt x="3067050" y="0"/>
                  </a:lnTo>
                  <a:lnTo>
                    <a:pt x="3057525" y="0"/>
                  </a:lnTo>
                  <a:lnTo>
                    <a:pt x="3057525" y="9525"/>
                  </a:lnTo>
                  <a:lnTo>
                    <a:pt x="3057525" y="3619487"/>
                  </a:lnTo>
                  <a:lnTo>
                    <a:pt x="1790700" y="3619487"/>
                  </a:lnTo>
                  <a:lnTo>
                    <a:pt x="1790700" y="2552687"/>
                  </a:lnTo>
                  <a:lnTo>
                    <a:pt x="3057525" y="2552687"/>
                  </a:lnTo>
                  <a:lnTo>
                    <a:pt x="3057525" y="2543162"/>
                  </a:lnTo>
                  <a:lnTo>
                    <a:pt x="1790700" y="2543162"/>
                  </a:lnTo>
                  <a:lnTo>
                    <a:pt x="1790700" y="1704975"/>
                  </a:lnTo>
                  <a:lnTo>
                    <a:pt x="3057525" y="1704975"/>
                  </a:lnTo>
                  <a:lnTo>
                    <a:pt x="3057525" y="1695450"/>
                  </a:lnTo>
                  <a:lnTo>
                    <a:pt x="1790700" y="1695450"/>
                  </a:lnTo>
                  <a:lnTo>
                    <a:pt x="1790700" y="628650"/>
                  </a:lnTo>
                  <a:lnTo>
                    <a:pt x="3057525" y="628650"/>
                  </a:lnTo>
                  <a:lnTo>
                    <a:pt x="3057525" y="619125"/>
                  </a:lnTo>
                  <a:lnTo>
                    <a:pt x="1790700" y="619125"/>
                  </a:lnTo>
                  <a:lnTo>
                    <a:pt x="1790700" y="9525"/>
                  </a:lnTo>
                  <a:lnTo>
                    <a:pt x="3057525" y="9525"/>
                  </a:lnTo>
                  <a:lnTo>
                    <a:pt x="3057525" y="0"/>
                  </a:lnTo>
                  <a:lnTo>
                    <a:pt x="1790700" y="0"/>
                  </a:lnTo>
                  <a:lnTo>
                    <a:pt x="1781175" y="0"/>
                  </a:lnTo>
                  <a:lnTo>
                    <a:pt x="1781175" y="9525"/>
                  </a:lnTo>
                  <a:lnTo>
                    <a:pt x="1781175" y="3619487"/>
                  </a:lnTo>
                  <a:lnTo>
                    <a:pt x="9525" y="3619487"/>
                  </a:lnTo>
                  <a:lnTo>
                    <a:pt x="9525" y="2552687"/>
                  </a:lnTo>
                  <a:lnTo>
                    <a:pt x="1781175" y="2552687"/>
                  </a:lnTo>
                  <a:lnTo>
                    <a:pt x="1781175" y="2543162"/>
                  </a:lnTo>
                  <a:lnTo>
                    <a:pt x="9525" y="2543162"/>
                  </a:lnTo>
                  <a:lnTo>
                    <a:pt x="9525" y="1704975"/>
                  </a:lnTo>
                  <a:lnTo>
                    <a:pt x="1781175" y="1704975"/>
                  </a:lnTo>
                  <a:lnTo>
                    <a:pt x="1781175" y="1695450"/>
                  </a:lnTo>
                  <a:lnTo>
                    <a:pt x="9525" y="1695450"/>
                  </a:lnTo>
                  <a:lnTo>
                    <a:pt x="9525" y="628650"/>
                  </a:lnTo>
                  <a:lnTo>
                    <a:pt x="1781175" y="628650"/>
                  </a:lnTo>
                  <a:lnTo>
                    <a:pt x="1781175" y="619125"/>
                  </a:lnTo>
                  <a:lnTo>
                    <a:pt x="9525" y="619125"/>
                  </a:lnTo>
                  <a:lnTo>
                    <a:pt x="9525" y="9525"/>
                  </a:lnTo>
                  <a:lnTo>
                    <a:pt x="1781175" y="9525"/>
                  </a:lnTo>
                  <a:lnTo>
                    <a:pt x="1781175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0" y="3629012"/>
                  </a:lnTo>
                  <a:lnTo>
                    <a:pt x="9525" y="3629012"/>
                  </a:lnTo>
                  <a:lnTo>
                    <a:pt x="5334000" y="3629012"/>
                  </a:lnTo>
                  <a:lnTo>
                    <a:pt x="5334000" y="3619487"/>
                  </a:lnTo>
                  <a:lnTo>
                    <a:pt x="5334000" y="9525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73" y="3133749"/>
              <a:ext cx="109952" cy="15994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58800" y="151606"/>
            <a:ext cx="9271000" cy="5003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spc="-400" dirty="0"/>
              <a:t>Checking</a:t>
            </a:r>
            <a:r>
              <a:rPr sz="3100" spc="-275" dirty="0"/>
              <a:t> </a:t>
            </a:r>
            <a:r>
              <a:rPr sz="3100" spc="-290" dirty="0"/>
              <a:t>Stationarity:</a:t>
            </a:r>
            <a:r>
              <a:rPr sz="3100" spc="-275" dirty="0"/>
              <a:t> </a:t>
            </a:r>
            <a:r>
              <a:rPr sz="3100" spc="-484" dirty="0"/>
              <a:t>How</a:t>
            </a:r>
            <a:r>
              <a:rPr sz="3100" spc="-275" dirty="0"/>
              <a:t> </a:t>
            </a:r>
            <a:r>
              <a:rPr sz="3100" spc="-535" dirty="0"/>
              <a:t>&amp;</a:t>
            </a:r>
            <a:r>
              <a:rPr sz="3100" spc="-275" dirty="0"/>
              <a:t> </a:t>
            </a:r>
            <a:r>
              <a:rPr sz="3100" spc="-335" dirty="0"/>
              <a:t>Why</a:t>
            </a:r>
            <a:endParaRPr sz="3100"/>
          </a:p>
        </p:txBody>
      </p:sp>
      <p:sp>
        <p:nvSpPr>
          <p:cNvPr id="11" name="object 11"/>
          <p:cNvSpPr txBox="1"/>
          <p:nvPr/>
        </p:nvSpPr>
        <p:spPr>
          <a:xfrm>
            <a:off x="368298" y="929732"/>
            <a:ext cx="5422902" cy="143167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130" dirty="0">
                <a:solidFill>
                  <a:srgbClr val="3398DA"/>
                </a:solidFill>
                <a:latin typeface="Lucida Sans"/>
                <a:cs typeface="Lucida Sans"/>
              </a:rPr>
              <a:t>Statistical </a:t>
            </a:r>
            <a:r>
              <a:rPr sz="1950" spc="-190" dirty="0">
                <a:solidFill>
                  <a:srgbClr val="3398DA"/>
                </a:solidFill>
                <a:latin typeface="Lucida Sans"/>
                <a:cs typeface="Lucida Sans"/>
              </a:rPr>
              <a:t>Tests</a:t>
            </a:r>
            <a:r>
              <a:rPr sz="1950" spc="-13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150" dirty="0">
                <a:solidFill>
                  <a:srgbClr val="3398DA"/>
                </a:solidFill>
                <a:latin typeface="Lucida Sans"/>
                <a:cs typeface="Lucida Sans"/>
              </a:rPr>
              <a:t>for</a:t>
            </a:r>
            <a:r>
              <a:rPr sz="1950" spc="-13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35" dirty="0" err="1" smtClean="0">
                <a:solidFill>
                  <a:srgbClr val="3398DA"/>
                </a:solidFill>
                <a:latin typeface="Lucida Sans"/>
                <a:cs typeface="Lucida Sans"/>
              </a:rPr>
              <a:t>Stationarity</a:t>
            </a:r>
            <a:endParaRPr sz="1950" dirty="0" smtClean="0">
              <a:latin typeface="Lucida Sans"/>
              <a:cs typeface="Lucida Sans"/>
            </a:endParaRPr>
          </a:p>
          <a:p>
            <a:pPr marL="12700" marR="5080">
              <a:lnSpc>
                <a:spcPct val="113100"/>
              </a:lnSpc>
              <a:spcBef>
                <a:spcPts val="1065"/>
              </a:spcBef>
            </a:pPr>
            <a:r>
              <a:rPr sz="1400" spc="-70" dirty="0" err="1" smtClean="0">
                <a:solidFill>
                  <a:srgbClr val="333333"/>
                </a:solidFill>
                <a:latin typeface="Roboto"/>
                <a:cs typeface="Roboto"/>
              </a:rPr>
              <a:t>Stationarity</a:t>
            </a:r>
            <a:r>
              <a:rPr sz="140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 smtClean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140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0" dirty="0" smtClean="0">
                <a:solidFill>
                  <a:srgbClr val="333333"/>
                </a:solidFill>
                <a:latin typeface="Roboto"/>
                <a:cs typeface="Roboto"/>
              </a:rPr>
              <a:t>critical</a:t>
            </a:r>
            <a:r>
              <a:rPr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 smtClean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0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 smtClean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 smtClean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0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 smtClean="0">
                <a:solidFill>
                  <a:srgbClr val="333333"/>
                </a:solidFill>
                <a:latin typeface="Roboto"/>
                <a:cs typeface="Roboto"/>
              </a:rPr>
              <a:t>modeling</a:t>
            </a:r>
            <a:r>
              <a:rPr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 smtClean="0">
                <a:solidFill>
                  <a:srgbClr val="333333"/>
                </a:solidFill>
                <a:latin typeface="Roboto"/>
                <a:cs typeface="Roboto"/>
              </a:rPr>
              <a:t>because</a:t>
            </a:r>
            <a:r>
              <a:rPr sz="140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 smtClean="0">
                <a:solidFill>
                  <a:srgbClr val="333333"/>
                </a:solidFill>
                <a:latin typeface="Roboto"/>
                <a:cs typeface="Roboto"/>
              </a:rPr>
              <a:t>many</a:t>
            </a:r>
            <a:r>
              <a:rPr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 smtClean="0">
                <a:solidFill>
                  <a:srgbClr val="333333"/>
                </a:solidFill>
                <a:latin typeface="Roboto"/>
                <a:cs typeface="Roboto"/>
              </a:rPr>
              <a:t>techniques </a:t>
            </a:r>
            <a:r>
              <a:rPr sz="1400" spc="-100" dirty="0" smtClean="0">
                <a:solidFill>
                  <a:srgbClr val="333333"/>
                </a:solidFill>
                <a:latin typeface="Roboto"/>
                <a:cs typeface="Roboto"/>
              </a:rPr>
              <a:t>assume</a:t>
            </a:r>
            <a:r>
              <a:rPr sz="140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 smtClean="0">
                <a:solidFill>
                  <a:srgbClr val="333333"/>
                </a:solidFill>
                <a:latin typeface="Roboto"/>
                <a:cs typeface="Roboto"/>
              </a:rPr>
              <a:t>statistical</a:t>
            </a:r>
            <a:r>
              <a:rPr sz="1400" spc="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 smtClean="0">
                <a:solidFill>
                  <a:srgbClr val="333333"/>
                </a:solidFill>
                <a:latin typeface="Roboto"/>
                <a:cs typeface="Roboto"/>
              </a:rPr>
              <a:t>properties</a:t>
            </a:r>
            <a:r>
              <a:rPr sz="1400" spc="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 smtClean="0">
                <a:solidFill>
                  <a:srgbClr val="333333"/>
                </a:solidFill>
                <a:latin typeface="Roboto"/>
                <a:cs typeface="Roboto"/>
              </a:rPr>
              <a:t>remain</a:t>
            </a:r>
            <a:r>
              <a:rPr sz="1400" spc="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 smtClean="0">
                <a:solidFill>
                  <a:srgbClr val="333333"/>
                </a:solidFill>
                <a:latin typeface="Roboto"/>
                <a:cs typeface="Roboto"/>
              </a:rPr>
              <a:t>constant</a:t>
            </a:r>
            <a:r>
              <a:rPr sz="1400" spc="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 smtClean="0">
                <a:solidFill>
                  <a:srgbClr val="333333"/>
                </a:solidFill>
                <a:latin typeface="Roboto"/>
                <a:cs typeface="Roboto"/>
              </a:rPr>
              <a:t>over</a:t>
            </a:r>
            <a:r>
              <a:rPr sz="1400" spc="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 smtClean="0">
                <a:solidFill>
                  <a:srgbClr val="333333"/>
                </a:solidFill>
                <a:latin typeface="Roboto"/>
                <a:cs typeface="Roboto"/>
              </a:rPr>
              <a:t>time.</a:t>
            </a:r>
            <a:r>
              <a:rPr sz="1400" spc="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 smtClean="0">
                <a:solidFill>
                  <a:srgbClr val="333333"/>
                </a:solidFill>
                <a:latin typeface="Roboto"/>
                <a:cs typeface="Roboto"/>
              </a:rPr>
              <a:t>Rather</a:t>
            </a:r>
            <a:r>
              <a:rPr sz="140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 smtClean="0">
                <a:solidFill>
                  <a:srgbClr val="333333"/>
                </a:solidFill>
                <a:latin typeface="Roboto"/>
                <a:cs typeface="Roboto"/>
              </a:rPr>
              <a:t>than</a:t>
            </a:r>
            <a:r>
              <a:rPr sz="1400" spc="50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 smtClean="0">
                <a:solidFill>
                  <a:srgbClr val="333333"/>
                </a:solidFill>
                <a:latin typeface="Roboto"/>
                <a:cs typeface="Roboto"/>
              </a:rPr>
              <a:t>relying</a:t>
            </a:r>
            <a:r>
              <a:rPr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 smtClean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 smtClean="0">
                <a:solidFill>
                  <a:srgbClr val="333333"/>
                </a:solidFill>
                <a:latin typeface="Roboto"/>
                <a:cs typeface="Roboto"/>
              </a:rPr>
              <a:t>visual</a:t>
            </a:r>
            <a:r>
              <a:rPr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 smtClean="0">
                <a:solidFill>
                  <a:srgbClr val="333333"/>
                </a:solidFill>
                <a:latin typeface="Roboto"/>
                <a:cs typeface="Roboto"/>
              </a:rPr>
              <a:t>inspection</a:t>
            </a:r>
            <a:r>
              <a:rPr sz="140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 smtClean="0">
                <a:solidFill>
                  <a:srgbClr val="333333"/>
                </a:solidFill>
                <a:latin typeface="Roboto"/>
                <a:cs typeface="Roboto"/>
              </a:rPr>
              <a:t>alone,</a:t>
            </a:r>
            <a:r>
              <a:rPr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5" dirty="0" smtClean="0">
                <a:solidFill>
                  <a:srgbClr val="333333"/>
                </a:solidFill>
                <a:latin typeface="Roboto"/>
                <a:cs typeface="Roboto"/>
              </a:rPr>
              <a:t>we</a:t>
            </a:r>
            <a:r>
              <a:rPr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 smtClean="0">
                <a:solidFill>
                  <a:srgbClr val="333333"/>
                </a:solidFill>
                <a:latin typeface="Roboto"/>
                <a:cs typeface="Roboto"/>
              </a:rPr>
              <a:t>use</a:t>
            </a:r>
            <a:r>
              <a:rPr sz="140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 smtClean="0">
                <a:solidFill>
                  <a:srgbClr val="333333"/>
                </a:solidFill>
                <a:latin typeface="Roboto"/>
                <a:cs typeface="Roboto"/>
              </a:rPr>
              <a:t>formal</a:t>
            </a:r>
            <a:r>
              <a:rPr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 smtClean="0">
                <a:solidFill>
                  <a:srgbClr val="333333"/>
                </a:solidFill>
                <a:latin typeface="Roboto"/>
                <a:cs typeface="Roboto"/>
              </a:rPr>
              <a:t>statistical</a:t>
            </a:r>
            <a:r>
              <a:rPr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 smtClean="0">
                <a:solidFill>
                  <a:srgbClr val="333333"/>
                </a:solidFill>
                <a:latin typeface="Roboto"/>
                <a:cs typeface="Roboto"/>
              </a:rPr>
              <a:t>tests</a:t>
            </a:r>
            <a:r>
              <a:rPr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 smtClean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0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45" dirty="0" smtClean="0">
                <a:solidFill>
                  <a:srgbClr val="333333"/>
                </a:solidFill>
                <a:latin typeface="Roboto"/>
                <a:cs typeface="Roboto"/>
              </a:rPr>
              <a:t>confirm </a:t>
            </a:r>
            <a:r>
              <a:rPr sz="1400" spc="-10" dirty="0" err="1" smtClean="0">
                <a:solidFill>
                  <a:srgbClr val="333333"/>
                </a:solidFill>
                <a:latin typeface="Roboto"/>
                <a:cs typeface="Roboto"/>
              </a:rPr>
              <a:t>stationarity</a:t>
            </a:r>
            <a:r>
              <a:rPr sz="1400" spc="-10" dirty="0" smtClean="0">
                <a:solidFill>
                  <a:srgbClr val="333333"/>
                </a:solidFill>
                <a:latin typeface="Roboto"/>
                <a:cs typeface="Roboto"/>
              </a:rPr>
              <a:t>.</a:t>
            </a:r>
            <a:endParaRPr sz="1400" dirty="0" smtClean="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2125" y="3341211"/>
            <a:ext cx="3600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55" dirty="0">
                <a:solidFill>
                  <a:srgbClr val="3398DA"/>
                </a:solidFill>
                <a:latin typeface="Roboto"/>
                <a:cs typeface="Roboto"/>
              </a:rPr>
              <a:t>Test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5084" y="3201766"/>
            <a:ext cx="90000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b="1" spc="-20" dirty="0">
                <a:solidFill>
                  <a:srgbClr val="3398DA"/>
                </a:solidFill>
                <a:latin typeface="Roboto"/>
                <a:cs typeface="Roboto"/>
              </a:rPr>
              <a:t>Null </a:t>
            </a:r>
            <a:r>
              <a:rPr sz="1300" b="1" spc="-60" dirty="0">
                <a:solidFill>
                  <a:srgbClr val="3398DA"/>
                </a:solidFill>
                <a:latin typeface="Roboto"/>
                <a:cs typeface="Roboto"/>
              </a:rPr>
              <a:t>Hypothesis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1732" y="3341211"/>
            <a:ext cx="10440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50" dirty="0">
                <a:solidFill>
                  <a:srgbClr val="3398DA"/>
                </a:solidFill>
                <a:latin typeface="Roboto"/>
                <a:cs typeface="Roboto"/>
              </a:rPr>
              <a:t>Interpretation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124" y="3965471"/>
            <a:ext cx="43200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5" dirty="0">
                <a:latin typeface="Roboto"/>
                <a:cs typeface="Roboto"/>
              </a:rPr>
              <a:t>ADF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125" y="4163791"/>
            <a:ext cx="138557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0" dirty="0">
                <a:latin typeface="Roboto"/>
                <a:cs typeface="Roboto"/>
              </a:rPr>
              <a:t>(Augmented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Dickey- </a:t>
            </a:r>
            <a:r>
              <a:rPr sz="1300" spc="-10" dirty="0">
                <a:latin typeface="Roboto"/>
                <a:cs typeface="Roboto"/>
              </a:rPr>
              <a:t>Fuller)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75085" y="3820891"/>
            <a:ext cx="848994" cy="939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5" dirty="0">
                <a:latin typeface="Roboto"/>
                <a:cs typeface="Roboto"/>
              </a:rPr>
              <a:t>Series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has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90" dirty="0">
                <a:latin typeface="Roboto"/>
                <a:cs typeface="Roboto"/>
              </a:rPr>
              <a:t>a </a:t>
            </a:r>
            <a:r>
              <a:rPr sz="1300" spc="-45" dirty="0">
                <a:latin typeface="Roboto"/>
                <a:cs typeface="Roboto"/>
              </a:rPr>
              <a:t>unit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20" dirty="0">
                <a:latin typeface="Roboto"/>
                <a:cs typeface="Roboto"/>
              </a:rPr>
              <a:t>root </a:t>
            </a:r>
            <a:r>
              <a:rPr sz="1300" spc="-10" dirty="0">
                <a:latin typeface="Roboto"/>
                <a:cs typeface="Roboto"/>
              </a:rPr>
              <a:t>(non- stationary)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51733" y="4049491"/>
            <a:ext cx="173736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45" dirty="0">
                <a:latin typeface="Roboto"/>
                <a:cs typeface="Roboto"/>
              </a:rPr>
              <a:t>p-</a:t>
            </a:r>
            <a:r>
              <a:rPr sz="1300" spc="-60" dirty="0">
                <a:latin typeface="Roboto"/>
                <a:cs typeface="Roboto"/>
              </a:rPr>
              <a:t>value</a:t>
            </a:r>
            <a:r>
              <a:rPr sz="1300" spc="5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&lt;</a:t>
            </a:r>
            <a:r>
              <a:rPr sz="1300" spc="1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0.05:</a:t>
            </a:r>
            <a:r>
              <a:rPr sz="1300" spc="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Reject</a:t>
            </a:r>
            <a:r>
              <a:rPr sz="1300" spc="10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null </a:t>
            </a:r>
            <a:r>
              <a:rPr sz="1300" spc="-55" dirty="0">
                <a:latin typeface="Roboto"/>
                <a:cs typeface="Roboto"/>
              </a:rPr>
              <a:t>hypothesis</a:t>
            </a:r>
            <a:r>
              <a:rPr sz="1300" spc="15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(stationary)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124" y="4927496"/>
            <a:ext cx="50400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5" dirty="0">
                <a:latin typeface="Roboto"/>
                <a:cs typeface="Roboto"/>
              </a:rPr>
              <a:t>KPSS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125" y="5125815"/>
            <a:ext cx="150177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0" dirty="0">
                <a:latin typeface="Roboto"/>
                <a:cs typeface="Roboto"/>
              </a:rPr>
              <a:t>(Kwiatkowski-</a:t>
            </a:r>
            <a:r>
              <a:rPr sz="1300" spc="-45" dirty="0">
                <a:latin typeface="Roboto"/>
                <a:cs typeface="Roboto"/>
              </a:rPr>
              <a:t>Phillips- </a:t>
            </a:r>
            <a:r>
              <a:rPr sz="1300" spc="-55" dirty="0">
                <a:latin typeface="Roboto"/>
                <a:cs typeface="Roboto"/>
              </a:rPr>
              <a:t>Schmidt-</a:t>
            </a:r>
            <a:r>
              <a:rPr sz="1300" spc="-20" dirty="0">
                <a:latin typeface="Roboto"/>
                <a:cs typeface="Roboto"/>
              </a:rPr>
              <a:t>Shin)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5085" y="5011515"/>
            <a:ext cx="70294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5" dirty="0">
                <a:latin typeface="Roboto"/>
                <a:cs typeface="Roboto"/>
              </a:rPr>
              <a:t>Series</a:t>
            </a:r>
            <a:r>
              <a:rPr sz="1300" spc="15" dirty="0">
                <a:latin typeface="Roboto"/>
                <a:cs typeface="Roboto"/>
              </a:rPr>
              <a:t> </a:t>
            </a:r>
            <a:r>
              <a:rPr sz="1300" spc="-25" dirty="0">
                <a:latin typeface="Roboto"/>
                <a:cs typeface="Roboto"/>
              </a:rPr>
              <a:t>is </a:t>
            </a:r>
            <a:r>
              <a:rPr sz="1300" spc="-55" dirty="0">
                <a:latin typeface="Roboto"/>
                <a:cs typeface="Roboto"/>
              </a:rPr>
              <a:t>stationary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51733" y="5011515"/>
            <a:ext cx="188087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45" dirty="0">
                <a:latin typeface="Roboto"/>
                <a:cs typeface="Roboto"/>
              </a:rPr>
              <a:t>p-</a:t>
            </a:r>
            <a:r>
              <a:rPr sz="1300" spc="-60" dirty="0">
                <a:latin typeface="Roboto"/>
                <a:cs typeface="Roboto"/>
              </a:rPr>
              <a:t>value</a:t>
            </a:r>
            <a:r>
              <a:rPr sz="1300" spc="5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&lt;</a:t>
            </a:r>
            <a:r>
              <a:rPr sz="1300" spc="1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0.05:</a:t>
            </a:r>
            <a:r>
              <a:rPr sz="1300" spc="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Reject</a:t>
            </a:r>
            <a:r>
              <a:rPr sz="1300" spc="10" dirty="0">
                <a:latin typeface="Roboto"/>
                <a:cs typeface="Roboto"/>
              </a:rPr>
              <a:t> </a:t>
            </a:r>
            <a:r>
              <a:rPr sz="1300" spc="-20" dirty="0">
                <a:latin typeface="Roboto"/>
                <a:cs typeface="Roboto"/>
              </a:rPr>
              <a:t>null </a:t>
            </a:r>
            <a:r>
              <a:rPr sz="1300" spc="-55" dirty="0">
                <a:latin typeface="Roboto"/>
                <a:cs typeface="Roboto"/>
              </a:rPr>
              <a:t>hypothesis</a:t>
            </a:r>
            <a:r>
              <a:rPr sz="1300" spc="4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(non-</a:t>
            </a:r>
            <a:r>
              <a:rPr sz="1300" spc="-50" dirty="0">
                <a:latin typeface="Roboto"/>
                <a:cs typeface="Roboto"/>
              </a:rPr>
              <a:t>stationary)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2125" y="6003821"/>
            <a:ext cx="22225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45" dirty="0">
                <a:latin typeface="Roboto"/>
                <a:cs typeface="Roboto"/>
              </a:rPr>
              <a:t>PP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2125" y="6227286"/>
            <a:ext cx="111442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40" dirty="0">
                <a:latin typeface="Roboto"/>
                <a:cs typeface="Roboto"/>
              </a:rPr>
              <a:t>(Phillips-</a:t>
            </a:r>
            <a:r>
              <a:rPr sz="1300" spc="-45" dirty="0">
                <a:latin typeface="Roboto"/>
                <a:cs typeface="Roboto"/>
              </a:rPr>
              <a:t>Perron)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75085" y="5744940"/>
            <a:ext cx="848994" cy="939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5" dirty="0">
                <a:latin typeface="Roboto"/>
                <a:cs typeface="Roboto"/>
              </a:rPr>
              <a:t>Series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has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90" dirty="0">
                <a:latin typeface="Roboto"/>
                <a:cs typeface="Roboto"/>
              </a:rPr>
              <a:t>a </a:t>
            </a:r>
            <a:r>
              <a:rPr sz="1300" spc="-45" dirty="0">
                <a:latin typeface="Roboto"/>
                <a:cs typeface="Roboto"/>
              </a:rPr>
              <a:t>unit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20" dirty="0">
                <a:latin typeface="Roboto"/>
                <a:cs typeface="Roboto"/>
              </a:rPr>
              <a:t>root </a:t>
            </a:r>
            <a:r>
              <a:rPr sz="1300" spc="-10" dirty="0">
                <a:latin typeface="Roboto"/>
                <a:cs typeface="Roboto"/>
              </a:rPr>
              <a:t>(non- stationary)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51733" y="5973540"/>
            <a:ext cx="173736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45" dirty="0">
                <a:latin typeface="Roboto"/>
                <a:cs typeface="Roboto"/>
              </a:rPr>
              <a:t>p-</a:t>
            </a:r>
            <a:r>
              <a:rPr sz="1300" spc="-60" dirty="0">
                <a:latin typeface="Roboto"/>
                <a:cs typeface="Roboto"/>
              </a:rPr>
              <a:t>value</a:t>
            </a:r>
            <a:r>
              <a:rPr sz="1300" spc="5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&lt;</a:t>
            </a:r>
            <a:r>
              <a:rPr sz="1300" spc="1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0.05:</a:t>
            </a:r>
            <a:r>
              <a:rPr sz="1300" spc="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Reject</a:t>
            </a:r>
            <a:r>
              <a:rPr sz="1300" spc="10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null </a:t>
            </a:r>
            <a:r>
              <a:rPr sz="1300" spc="-55" dirty="0">
                <a:latin typeface="Roboto"/>
                <a:cs typeface="Roboto"/>
              </a:rPr>
              <a:t>hypothesis</a:t>
            </a:r>
            <a:r>
              <a:rPr sz="1300" spc="15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(stationary)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105524" y="913607"/>
            <a:ext cx="6086475" cy="5942806"/>
            <a:chOff x="6105524" y="914399"/>
            <a:chExt cx="6086475" cy="10848975"/>
          </a:xfrm>
        </p:grpSpPr>
        <p:sp>
          <p:nvSpPr>
            <p:cNvPr id="29" name="object 29"/>
            <p:cNvSpPr/>
            <p:nvPr/>
          </p:nvSpPr>
          <p:spPr>
            <a:xfrm>
              <a:off x="6105524" y="914399"/>
              <a:ext cx="6086475" cy="10848975"/>
            </a:xfrm>
            <a:custGeom>
              <a:avLst/>
              <a:gdLst/>
              <a:ahLst/>
              <a:cxnLst/>
              <a:rect l="l" t="t" r="r" b="b"/>
              <a:pathLst>
                <a:path w="6086475" h="10848975">
                  <a:moveTo>
                    <a:pt x="6086474" y="10848974"/>
                  </a:moveTo>
                  <a:lnTo>
                    <a:pt x="0" y="10848974"/>
                  </a:lnTo>
                  <a:lnTo>
                    <a:pt x="0" y="0"/>
                  </a:lnTo>
                  <a:lnTo>
                    <a:pt x="6086474" y="0"/>
                  </a:lnTo>
                  <a:lnTo>
                    <a:pt x="6086474" y="108489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05574" y="2825763"/>
              <a:ext cx="5305425" cy="2957414"/>
            </a:xfrm>
            <a:custGeom>
              <a:avLst/>
              <a:gdLst/>
              <a:ahLst/>
              <a:cxnLst/>
              <a:rect l="l" t="t" r="r" b="b"/>
              <a:pathLst>
                <a:path w="5305425" h="1809750">
                  <a:moveTo>
                    <a:pt x="5272376" y="1809749"/>
                  </a:moveTo>
                  <a:lnTo>
                    <a:pt x="0" y="1809749"/>
                  </a:lnTo>
                  <a:lnTo>
                    <a:pt x="0" y="0"/>
                  </a:lnTo>
                  <a:lnTo>
                    <a:pt x="5272376" y="0"/>
                  </a:lnTo>
                  <a:lnTo>
                    <a:pt x="5277235" y="966"/>
                  </a:lnTo>
                  <a:lnTo>
                    <a:pt x="5304457" y="28187"/>
                  </a:lnTo>
                  <a:lnTo>
                    <a:pt x="5305424" y="33047"/>
                  </a:lnTo>
                  <a:lnTo>
                    <a:pt x="5305424" y="1776701"/>
                  </a:lnTo>
                  <a:lnTo>
                    <a:pt x="5277235" y="1808781"/>
                  </a:lnTo>
                  <a:lnTo>
                    <a:pt x="5272376" y="18097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86524" y="2861909"/>
              <a:ext cx="38100" cy="2957414"/>
            </a:xfrm>
            <a:custGeom>
              <a:avLst/>
              <a:gdLst/>
              <a:ahLst/>
              <a:cxnLst/>
              <a:rect l="l" t="t" r="r" b="b"/>
              <a:pathLst>
                <a:path w="38100" h="1809750">
                  <a:moveTo>
                    <a:pt x="38099" y="1809749"/>
                  </a:moveTo>
                  <a:lnTo>
                    <a:pt x="0" y="18097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809749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53200" y="1980406"/>
            <a:ext cx="5067300" cy="15401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040">
              <a:lnSpc>
                <a:spcPct val="100000"/>
              </a:lnSpc>
            </a:pPr>
            <a:r>
              <a:rPr sz="1200" dirty="0" smtClean="0">
                <a:solidFill>
                  <a:srgbClr val="2B3D4F"/>
                </a:solidFill>
                <a:latin typeface="Courier New"/>
                <a:cs typeface="Courier New"/>
              </a:rPr>
              <a:t>ADF</a:t>
            </a:r>
            <a:r>
              <a:rPr sz="1200" spc="-170" dirty="0" smtClean="0">
                <a:solidFill>
                  <a:srgbClr val="2B3D4F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2B3D4F"/>
                </a:solidFill>
                <a:latin typeface="Courier New"/>
                <a:cs typeface="Courier New"/>
              </a:rPr>
              <a:t>Test</a:t>
            </a:r>
            <a:r>
              <a:rPr sz="1200" spc="-160" dirty="0">
                <a:solidFill>
                  <a:srgbClr val="2B3D4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2B3D4F"/>
                </a:solidFill>
                <a:latin typeface="Courier New"/>
                <a:cs typeface="Courier New"/>
              </a:rPr>
              <a:t>Results:</a:t>
            </a:r>
            <a:endParaRPr sz="1200" dirty="0">
              <a:latin typeface="Courier New"/>
              <a:cs typeface="Courier New"/>
            </a:endParaRPr>
          </a:p>
          <a:p>
            <a:pPr marL="193040">
              <a:lnSpc>
                <a:spcPct val="100000"/>
              </a:lnSpc>
              <a:spcBef>
                <a:spcPts val="285"/>
              </a:spcBef>
            </a:pPr>
            <a:r>
              <a:rPr sz="1200" spc="-10" dirty="0">
                <a:solidFill>
                  <a:srgbClr val="2B3D4F"/>
                </a:solidFill>
                <a:latin typeface="Lucida Console"/>
                <a:cs typeface="Lucida Console"/>
              </a:rPr>
              <a:t>ADF</a:t>
            </a:r>
            <a:r>
              <a:rPr sz="1200" spc="-145" dirty="0">
                <a:solidFill>
                  <a:srgbClr val="2B3D4F"/>
                </a:solidFill>
                <a:latin typeface="Lucida Console"/>
                <a:cs typeface="Lucida Console"/>
              </a:rPr>
              <a:t> </a:t>
            </a:r>
            <a:r>
              <a:rPr sz="1200" spc="-40" dirty="0">
                <a:solidFill>
                  <a:srgbClr val="2B3D4F"/>
                </a:solidFill>
                <a:latin typeface="Lucida Console"/>
                <a:cs typeface="Lucida Console"/>
              </a:rPr>
              <a:t>Statistic:</a:t>
            </a:r>
            <a:r>
              <a:rPr sz="1200" spc="-140" dirty="0">
                <a:solidFill>
                  <a:srgbClr val="2B3D4F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2B3D4F"/>
                </a:solidFill>
                <a:latin typeface="Lucida Console"/>
                <a:cs typeface="Lucida Console"/>
              </a:rPr>
              <a:t>0.7529</a:t>
            </a:r>
            <a:endParaRPr sz="1200" dirty="0">
              <a:latin typeface="Lucida Console"/>
              <a:cs typeface="Lucida Console"/>
            </a:endParaRPr>
          </a:p>
          <a:p>
            <a:pPr marL="193040">
              <a:lnSpc>
                <a:spcPct val="100000"/>
              </a:lnSpc>
              <a:spcBef>
                <a:spcPts val="235"/>
              </a:spcBef>
            </a:pPr>
            <a:r>
              <a:rPr sz="1200" spc="-55" dirty="0">
                <a:solidFill>
                  <a:srgbClr val="2B3D4F"/>
                </a:solidFill>
                <a:latin typeface="Lucida Console"/>
                <a:cs typeface="Lucida Console"/>
              </a:rPr>
              <a:t>p-</a:t>
            </a:r>
            <a:r>
              <a:rPr sz="1200" spc="-35" dirty="0">
                <a:solidFill>
                  <a:srgbClr val="2B3D4F"/>
                </a:solidFill>
                <a:latin typeface="Lucida Console"/>
                <a:cs typeface="Lucida Console"/>
              </a:rPr>
              <a:t>value:</a:t>
            </a:r>
            <a:r>
              <a:rPr sz="1200" spc="-95" dirty="0">
                <a:solidFill>
                  <a:srgbClr val="2B3D4F"/>
                </a:solidFill>
                <a:latin typeface="Lucida Console"/>
                <a:cs typeface="Lucida Console"/>
              </a:rPr>
              <a:t> </a:t>
            </a:r>
            <a:r>
              <a:rPr sz="1200" spc="-30" dirty="0">
                <a:solidFill>
                  <a:srgbClr val="2B3D4F"/>
                </a:solidFill>
                <a:latin typeface="Lucida Console"/>
                <a:cs typeface="Lucida Console"/>
              </a:rPr>
              <a:t>0.9918</a:t>
            </a:r>
            <a:r>
              <a:rPr sz="1200" spc="-90" dirty="0">
                <a:solidFill>
                  <a:srgbClr val="2B3D4F"/>
                </a:solidFill>
                <a:latin typeface="Lucida Console"/>
                <a:cs typeface="Lucida Console"/>
              </a:rPr>
              <a:t> </a:t>
            </a:r>
            <a:r>
              <a:rPr sz="1100" b="1" dirty="0">
                <a:solidFill>
                  <a:srgbClr val="E74B3C"/>
                </a:solidFill>
                <a:latin typeface="DejaVu Sans Mono"/>
                <a:cs typeface="DejaVu Sans Mono"/>
              </a:rPr>
              <a:t>→</a:t>
            </a:r>
            <a:r>
              <a:rPr sz="1100" b="1" spc="-30" dirty="0">
                <a:solidFill>
                  <a:srgbClr val="E74B3C"/>
                </a:solidFill>
                <a:latin typeface="DejaVu Sans Mono"/>
                <a:cs typeface="DejaVu Sans Mono"/>
              </a:rPr>
              <a:t> </a:t>
            </a:r>
            <a:r>
              <a:rPr sz="1250" spc="-80" dirty="0">
                <a:solidFill>
                  <a:srgbClr val="E74B3C"/>
                </a:solidFill>
                <a:latin typeface="Lucida Console"/>
                <a:cs typeface="Lucida Console"/>
              </a:rPr>
              <a:t>Non-</a:t>
            </a:r>
            <a:r>
              <a:rPr sz="1250" spc="-10" dirty="0">
                <a:solidFill>
                  <a:srgbClr val="E74B3C"/>
                </a:solidFill>
                <a:latin typeface="Lucida Console"/>
                <a:cs typeface="Lucida Console"/>
              </a:rPr>
              <a:t>stationary</a:t>
            </a:r>
            <a:endParaRPr sz="12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100" dirty="0">
              <a:latin typeface="Lucida Console"/>
              <a:cs typeface="Lucida Console"/>
            </a:endParaRPr>
          </a:p>
          <a:p>
            <a:pPr marL="193040">
              <a:lnSpc>
                <a:spcPct val="100000"/>
              </a:lnSpc>
            </a:pPr>
            <a:r>
              <a:rPr sz="1200" spc="-20" dirty="0">
                <a:solidFill>
                  <a:srgbClr val="2B3D4F"/>
                </a:solidFill>
                <a:latin typeface="Courier New"/>
                <a:cs typeface="Courier New"/>
              </a:rPr>
              <a:t>KPSS</a:t>
            </a:r>
            <a:r>
              <a:rPr sz="1200" spc="-150" dirty="0">
                <a:solidFill>
                  <a:srgbClr val="2B3D4F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2B3D4F"/>
                </a:solidFill>
                <a:latin typeface="Courier New"/>
                <a:cs typeface="Courier New"/>
              </a:rPr>
              <a:t>Test</a:t>
            </a:r>
            <a:r>
              <a:rPr sz="1200" spc="-150" dirty="0">
                <a:solidFill>
                  <a:srgbClr val="2B3D4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2B3D4F"/>
                </a:solidFill>
                <a:latin typeface="Courier New"/>
                <a:cs typeface="Courier New"/>
              </a:rPr>
              <a:t>Results:</a:t>
            </a:r>
            <a:endParaRPr sz="1200" dirty="0">
              <a:latin typeface="Courier New"/>
              <a:cs typeface="Courier New"/>
            </a:endParaRPr>
          </a:p>
          <a:p>
            <a:pPr marL="193040">
              <a:lnSpc>
                <a:spcPct val="100000"/>
              </a:lnSpc>
              <a:spcBef>
                <a:spcPts val="210"/>
              </a:spcBef>
            </a:pPr>
            <a:r>
              <a:rPr sz="1200" spc="-20" dirty="0">
                <a:solidFill>
                  <a:srgbClr val="2B3D4F"/>
                </a:solidFill>
                <a:latin typeface="Lucida Console"/>
                <a:cs typeface="Lucida Console"/>
              </a:rPr>
              <a:t>KPSS</a:t>
            </a:r>
            <a:r>
              <a:rPr sz="1200" spc="-140" dirty="0">
                <a:solidFill>
                  <a:srgbClr val="2B3D4F"/>
                </a:solidFill>
                <a:latin typeface="Lucida Console"/>
                <a:cs typeface="Lucida Console"/>
              </a:rPr>
              <a:t> </a:t>
            </a:r>
            <a:r>
              <a:rPr sz="1200" spc="-40" dirty="0">
                <a:solidFill>
                  <a:srgbClr val="2B3D4F"/>
                </a:solidFill>
                <a:latin typeface="Lucida Console"/>
                <a:cs typeface="Lucida Console"/>
              </a:rPr>
              <a:t>Statistic:</a:t>
            </a:r>
            <a:r>
              <a:rPr sz="1200" spc="-140" dirty="0">
                <a:solidFill>
                  <a:srgbClr val="2B3D4F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2B3D4F"/>
                </a:solidFill>
                <a:latin typeface="Lucida Console"/>
                <a:cs typeface="Lucida Console"/>
              </a:rPr>
              <a:t>0.9682</a:t>
            </a:r>
            <a:endParaRPr sz="1200" dirty="0">
              <a:latin typeface="Lucida Console"/>
              <a:cs typeface="Lucida Console"/>
            </a:endParaRPr>
          </a:p>
          <a:p>
            <a:pPr marL="193040">
              <a:lnSpc>
                <a:spcPct val="100000"/>
              </a:lnSpc>
              <a:spcBef>
                <a:spcPts val="235"/>
              </a:spcBef>
            </a:pPr>
            <a:r>
              <a:rPr sz="1200" spc="-55" dirty="0">
                <a:solidFill>
                  <a:srgbClr val="2B3D4F"/>
                </a:solidFill>
                <a:latin typeface="Lucida Console"/>
                <a:cs typeface="Lucida Console"/>
              </a:rPr>
              <a:t>p-</a:t>
            </a:r>
            <a:r>
              <a:rPr sz="1200" spc="-35" dirty="0">
                <a:solidFill>
                  <a:srgbClr val="2B3D4F"/>
                </a:solidFill>
                <a:latin typeface="Lucida Console"/>
                <a:cs typeface="Lucida Console"/>
              </a:rPr>
              <a:t>value:</a:t>
            </a:r>
            <a:r>
              <a:rPr sz="1200" spc="-95" dirty="0">
                <a:solidFill>
                  <a:srgbClr val="2B3D4F"/>
                </a:solidFill>
                <a:latin typeface="Lucida Console"/>
                <a:cs typeface="Lucida Console"/>
              </a:rPr>
              <a:t> </a:t>
            </a:r>
            <a:r>
              <a:rPr sz="1200" spc="-30" dirty="0">
                <a:solidFill>
                  <a:srgbClr val="2B3D4F"/>
                </a:solidFill>
                <a:latin typeface="Lucida Console"/>
                <a:cs typeface="Lucida Console"/>
              </a:rPr>
              <a:t>0.0100</a:t>
            </a:r>
            <a:r>
              <a:rPr sz="1200" spc="-90" dirty="0">
                <a:solidFill>
                  <a:srgbClr val="2B3D4F"/>
                </a:solidFill>
                <a:latin typeface="Lucida Console"/>
                <a:cs typeface="Lucida Console"/>
              </a:rPr>
              <a:t> </a:t>
            </a:r>
            <a:r>
              <a:rPr sz="1100" b="1" dirty="0">
                <a:solidFill>
                  <a:srgbClr val="E74B3C"/>
                </a:solidFill>
                <a:latin typeface="DejaVu Sans Mono"/>
                <a:cs typeface="DejaVu Sans Mono"/>
              </a:rPr>
              <a:t>→</a:t>
            </a:r>
            <a:r>
              <a:rPr sz="1100" b="1" spc="-30" dirty="0">
                <a:solidFill>
                  <a:srgbClr val="E74B3C"/>
                </a:solidFill>
                <a:latin typeface="DejaVu Sans Mono"/>
                <a:cs typeface="DejaVu Sans Mono"/>
              </a:rPr>
              <a:t> </a:t>
            </a:r>
            <a:r>
              <a:rPr sz="1250" spc="-80" dirty="0">
                <a:solidFill>
                  <a:srgbClr val="E74B3C"/>
                </a:solidFill>
                <a:latin typeface="Lucida Console"/>
                <a:cs typeface="Lucida Console"/>
              </a:rPr>
              <a:t>Non-</a:t>
            </a:r>
            <a:r>
              <a:rPr sz="1250" spc="-10" dirty="0">
                <a:solidFill>
                  <a:srgbClr val="E74B3C"/>
                </a:solidFill>
                <a:latin typeface="Lucida Console"/>
                <a:cs typeface="Lucida Console"/>
              </a:rPr>
              <a:t>stationary</a:t>
            </a:r>
            <a:endParaRPr sz="1250" dirty="0">
              <a:latin typeface="Lucida Console"/>
              <a:cs typeface="Lucida Console"/>
            </a:endParaRPr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6525" y="3809206"/>
            <a:ext cx="5324474" cy="2095499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6781800" y="6095206"/>
            <a:ext cx="47040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Comparison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original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non-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stationary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vs.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differenced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stationary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series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58000" y="6323806"/>
            <a:ext cx="459486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910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 dirty="0">
              <a:latin typeface="Roboto"/>
              <a:cs typeface="Roboto"/>
            </a:endParaRPr>
          </a:p>
          <a:p>
            <a:pPr marL="12700">
              <a:lnSpc>
                <a:spcPts val="1375"/>
              </a:lnSpc>
            </a:pP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Analysis: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Complete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Guide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from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Statistics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94A5A6"/>
                </a:solidFill>
                <a:latin typeface="Roboto"/>
                <a:cs typeface="Roboto"/>
              </a:rPr>
              <a:t>Deep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94A5A6"/>
                </a:solidFill>
                <a:latin typeface="Roboto"/>
                <a:cs typeface="Roboto"/>
              </a:rPr>
              <a:t>Learning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24600" y="1066006"/>
            <a:ext cx="5410200" cy="79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1600"/>
              </a:lnSpc>
              <a:spcBef>
                <a:spcPts val="100"/>
              </a:spcBef>
            </a:pPr>
            <a:r>
              <a:rPr lang="en-US" sz="1400" spc="-85" dirty="0" smtClean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lang="en-US"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3333"/>
                </a:solidFill>
                <a:latin typeface="Roboto"/>
                <a:cs typeface="Roboto"/>
              </a:rPr>
              <a:t>robust</a:t>
            </a:r>
            <a:r>
              <a:rPr lang="en-US" sz="140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3333"/>
                </a:solidFill>
                <a:latin typeface="Roboto"/>
                <a:cs typeface="Roboto"/>
              </a:rPr>
              <a:t>analysis,</a:t>
            </a:r>
            <a:r>
              <a:rPr lang="en-US"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0" dirty="0" smtClean="0">
                <a:solidFill>
                  <a:srgbClr val="333333"/>
                </a:solidFill>
                <a:latin typeface="Roboto"/>
                <a:cs typeface="Roboto"/>
              </a:rPr>
              <a:t>apply</a:t>
            </a:r>
            <a:r>
              <a:rPr lang="en-US" sz="140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70" dirty="0" smtClean="0">
                <a:solidFill>
                  <a:srgbClr val="333333"/>
                </a:solidFill>
                <a:latin typeface="Roboto"/>
                <a:cs typeface="Roboto"/>
              </a:rPr>
              <a:t>multiple</a:t>
            </a:r>
            <a:r>
              <a:rPr lang="en-US"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0" dirty="0" smtClean="0">
                <a:solidFill>
                  <a:srgbClr val="333333"/>
                </a:solidFill>
                <a:latin typeface="Roboto"/>
                <a:cs typeface="Roboto"/>
              </a:rPr>
              <a:t>tests</a:t>
            </a:r>
            <a:r>
              <a:rPr lang="en-US" sz="140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3333"/>
                </a:solidFill>
                <a:latin typeface="Roboto"/>
                <a:cs typeface="Roboto"/>
              </a:rPr>
              <a:t>as</a:t>
            </a:r>
            <a:r>
              <a:rPr lang="en-US"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0" dirty="0" smtClean="0">
                <a:solidFill>
                  <a:srgbClr val="333333"/>
                </a:solidFill>
                <a:latin typeface="Roboto"/>
                <a:cs typeface="Roboto"/>
              </a:rPr>
              <a:t>they</a:t>
            </a:r>
            <a:r>
              <a:rPr lang="en-US" sz="140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90" dirty="0" smtClean="0">
                <a:solidFill>
                  <a:srgbClr val="333333"/>
                </a:solidFill>
                <a:latin typeface="Roboto"/>
                <a:cs typeface="Roboto"/>
              </a:rPr>
              <a:t>have</a:t>
            </a:r>
            <a:r>
              <a:rPr lang="en-US"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70" dirty="0" smtClean="0">
                <a:solidFill>
                  <a:srgbClr val="333333"/>
                </a:solidFill>
                <a:latin typeface="Roboto"/>
                <a:cs typeface="Roboto"/>
              </a:rPr>
              <a:t>different</a:t>
            </a:r>
            <a:r>
              <a:rPr lang="en-US" sz="140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50" dirty="0" smtClean="0">
                <a:solidFill>
                  <a:srgbClr val="333333"/>
                </a:solidFill>
                <a:latin typeface="Roboto"/>
                <a:cs typeface="Roboto"/>
              </a:rPr>
              <a:t>strengths. </a:t>
            </a:r>
            <a:r>
              <a:rPr lang="en-US" sz="1400" spc="-95" dirty="0" smtClean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lang="en-US" sz="1400" spc="-1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100" dirty="0" smtClean="0">
                <a:solidFill>
                  <a:srgbClr val="333333"/>
                </a:solidFill>
                <a:latin typeface="Roboto"/>
                <a:cs typeface="Roboto"/>
              </a:rPr>
              <a:t>ADF</a:t>
            </a:r>
            <a:r>
              <a:rPr lang="en-US" sz="140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90" dirty="0" smtClean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lang="en-US" sz="140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100" dirty="0" smtClean="0">
                <a:solidFill>
                  <a:srgbClr val="333333"/>
                </a:solidFill>
                <a:latin typeface="Roboto"/>
                <a:cs typeface="Roboto"/>
              </a:rPr>
              <a:t>PP</a:t>
            </a:r>
            <a:r>
              <a:rPr lang="en-US" sz="140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0" dirty="0" smtClean="0">
                <a:solidFill>
                  <a:srgbClr val="333333"/>
                </a:solidFill>
                <a:latin typeface="Roboto"/>
                <a:cs typeface="Roboto"/>
              </a:rPr>
              <a:t>tests</a:t>
            </a:r>
            <a:r>
              <a:rPr lang="en-US" sz="140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lang="en-US" sz="140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70" dirty="0" smtClean="0">
                <a:solidFill>
                  <a:srgbClr val="333333"/>
                </a:solidFill>
                <a:latin typeface="Roboto"/>
                <a:cs typeface="Roboto"/>
              </a:rPr>
              <a:t>sensitive</a:t>
            </a:r>
            <a:r>
              <a:rPr lang="en-US" sz="140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lang="en-US" sz="140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0" dirty="0" smtClean="0">
                <a:solidFill>
                  <a:srgbClr val="333333"/>
                </a:solidFill>
                <a:latin typeface="Roboto"/>
                <a:cs typeface="Roboto"/>
              </a:rPr>
              <a:t>trend</a:t>
            </a:r>
            <a:r>
              <a:rPr lang="en-US" sz="140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70" dirty="0" err="1" smtClean="0">
                <a:solidFill>
                  <a:srgbClr val="333333"/>
                </a:solidFill>
                <a:latin typeface="Roboto"/>
                <a:cs typeface="Roboto"/>
              </a:rPr>
              <a:t>stationarity</a:t>
            </a:r>
            <a:r>
              <a:rPr lang="en-US" sz="1400" spc="-70" dirty="0" smtClean="0">
                <a:solidFill>
                  <a:srgbClr val="333333"/>
                </a:solidFill>
                <a:latin typeface="Roboto"/>
                <a:cs typeface="Roboto"/>
              </a:rPr>
              <a:t>,</a:t>
            </a:r>
            <a:r>
              <a:rPr lang="en-US" sz="1400" spc="-1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3333"/>
                </a:solidFill>
                <a:latin typeface="Roboto"/>
                <a:cs typeface="Roboto"/>
              </a:rPr>
              <a:t>while</a:t>
            </a:r>
            <a:r>
              <a:rPr lang="en-US" sz="140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100" dirty="0" smtClean="0">
                <a:solidFill>
                  <a:srgbClr val="333333"/>
                </a:solidFill>
                <a:latin typeface="Roboto"/>
                <a:cs typeface="Roboto"/>
              </a:rPr>
              <a:t>KPSS</a:t>
            </a:r>
            <a:r>
              <a:rPr lang="en-US" sz="140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25" dirty="0" smtClean="0">
                <a:solidFill>
                  <a:srgbClr val="333333"/>
                </a:solidFill>
                <a:latin typeface="Roboto"/>
                <a:cs typeface="Roboto"/>
              </a:rPr>
              <a:t>is </a:t>
            </a:r>
            <a:r>
              <a:rPr lang="en-US" sz="1400" spc="-70" dirty="0" smtClean="0">
                <a:solidFill>
                  <a:srgbClr val="333333"/>
                </a:solidFill>
                <a:latin typeface="Roboto"/>
                <a:cs typeface="Roboto"/>
              </a:rPr>
              <a:t>better</a:t>
            </a:r>
            <a:r>
              <a:rPr lang="en-US" sz="1400" spc="-2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3333"/>
                </a:solidFill>
                <a:latin typeface="Roboto"/>
                <a:cs typeface="Roboto"/>
              </a:rPr>
              <a:t>at</a:t>
            </a:r>
            <a:r>
              <a:rPr lang="en-US" sz="1400" spc="-1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3333"/>
                </a:solidFill>
                <a:latin typeface="Roboto"/>
                <a:cs typeface="Roboto"/>
              </a:rPr>
              <a:t>detecting</a:t>
            </a:r>
            <a:r>
              <a:rPr lang="en-US" sz="1400" spc="-1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70" dirty="0" smtClean="0">
                <a:solidFill>
                  <a:srgbClr val="333333"/>
                </a:solidFill>
                <a:latin typeface="Roboto"/>
                <a:cs typeface="Roboto"/>
              </a:rPr>
              <a:t>level</a:t>
            </a:r>
            <a:r>
              <a:rPr lang="en-US" sz="1400" spc="-1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10" dirty="0" err="1" smtClean="0">
                <a:solidFill>
                  <a:srgbClr val="333333"/>
                </a:solidFill>
                <a:latin typeface="Roboto"/>
                <a:cs typeface="Roboto"/>
              </a:rPr>
              <a:t>stationarity</a:t>
            </a:r>
            <a:r>
              <a:rPr lang="en-US" sz="1400" spc="-10" dirty="0" smtClean="0">
                <a:solidFill>
                  <a:srgbClr val="333333"/>
                </a:solidFill>
                <a:latin typeface="Roboto"/>
                <a:cs typeface="Roboto"/>
              </a:rPr>
              <a:t>.</a:t>
            </a:r>
            <a:endParaRPr lang="en-US" sz="1400" dirty="0">
              <a:latin typeface="Roboto"/>
              <a:cs typeface="Roboto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4800" y="2361406"/>
            <a:ext cx="5410200" cy="816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3040" marR="180975" indent="235585">
              <a:lnSpc>
                <a:spcPct val="111600"/>
              </a:lnSpc>
            </a:pPr>
            <a:r>
              <a:rPr lang="en-US" sz="1400" b="1" spc="-105" dirty="0" smtClean="0">
                <a:solidFill>
                  <a:srgbClr val="33495D"/>
                </a:solidFill>
                <a:latin typeface="Roboto"/>
                <a:cs typeface="Roboto"/>
              </a:rPr>
              <a:t>Why</a:t>
            </a:r>
            <a:r>
              <a:rPr lang="en-US" sz="1400" b="1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b="1" spc="-75" dirty="0" smtClean="0">
                <a:solidFill>
                  <a:srgbClr val="33495D"/>
                </a:solidFill>
                <a:latin typeface="Roboto"/>
                <a:cs typeface="Roboto"/>
              </a:rPr>
              <a:t>test</a:t>
            </a:r>
            <a:r>
              <a:rPr lang="en-US" sz="1400" b="1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b="1" spc="-75" dirty="0" smtClean="0">
                <a:solidFill>
                  <a:srgbClr val="33495D"/>
                </a:solidFill>
                <a:latin typeface="Roboto"/>
                <a:cs typeface="Roboto"/>
              </a:rPr>
              <a:t>for</a:t>
            </a:r>
            <a:r>
              <a:rPr lang="en-US" sz="1400" b="1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b="1" spc="-75" dirty="0" err="1" smtClean="0">
                <a:solidFill>
                  <a:srgbClr val="33495D"/>
                </a:solidFill>
                <a:latin typeface="Roboto"/>
                <a:cs typeface="Roboto"/>
              </a:rPr>
              <a:t>stationarity</a:t>
            </a:r>
            <a:r>
              <a:rPr lang="en-US" sz="1400" b="1" spc="-75" dirty="0" smtClean="0">
                <a:solidFill>
                  <a:srgbClr val="33495D"/>
                </a:solidFill>
                <a:latin typeface="Roboto"/>
                <a:cs typeface="Roboto"/>
              </a:rPr>
              <a:t>?</a:t>
            </a:r>
            <a:r>
              <a:rPr lang="en-US" sz="1400" b="1" spc="-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90" dirty="0" smtClean="0">
                <a:solidFill>
                  <a:srgbClr val="33495D"/>
                </a:solidFill>
                <a:latin typeface="Roboto"/>
                <a:cs typeface="Roboto"/>
              </a:rPr>
              <a:t>Non-</a:t>
            </a:r>
            <a:r>
              <a:rPr lang="en-US" sz="1400" spc="-70" dirty="0" smtClean="0">
                <a:solidFill>
                  <a:srgbClr val="33495D"/>
                </a:solidFill>
                <a:latin typeface="Roboto"/>
                <a:cs typeface="Roboto"/>
              </a:rPr>
              <a:t>stationary</a:t>
            </a:r>
            <a:r>
              <a:rPr lang="en-US" sz="1400" spc="-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0" dirty="0" smtClean="0">
                <a:solidFill>
                  <a:srgbClr val="33495D"/>
                </a:solidFill>
                <a:latin typeface="Roboto"/>
                <a:cs typeface="Roboto"/>
              </a:rPr>
              <a:t>data</a:t>
            </a:r>
            <a:r>
              <a:rPr lang="en-US" sz="140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495D"/>
                </a:solidFill>
                <a:latin typeface="Roboto"/>
                <a:cs typeface="Roboto"/>
              </a:rPr>
              <a:t>can</a:t>
            </a:r>
            <a:r>
              <a:rPr lang="en-US" sz="1400" spc="-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0" dirty="0" smtClean="0">
                <a:solidFill>
                  <a:srgbClr val="33495D"/>
                </a:solidFill>
                <a:latin typeface="Roboto"/>
                <a:cs typeface="Roboto"/>
              </a:rPr>
              <a:t>lead</a:t>
            </a:r>
            <a:r>
              <a:rPr lang="en-US" sz="1400" spc="-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495D"/>
                </a:solidFill>
                <a:latin typeface="Roboto"/>
                <a:cs typeface="Roboto"/>
              </a:rPr>
              <a:t>to</a:t>
            </a:r>
            <a:r>
              <a:rPr lang="en-US" sz="140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45" dirty="0" smtClean="0">
                <a:solidFill>
                  <a:srgbClr val="33495D"/>
                </a:solidFill>
                <a:latin typeface="Roboto"/>
                <a:cs typeface="Roboto"/>
              </a:rPr>
              <a:t>spurious </a:t>
            </a:r>
            <a:r>
              <a:rPr lang="en-US" sz="1400" spc="-80" dirty="0" smtClean="0">
                <a:solidFill>
                  <a:srgbClr val="33495D"/>
                </a:solidFill>
                <a:latin typeface="Roboto"/>
                <a:cs typeface="Roboto"/>
              </a:rPr>
              <a:t>regressions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90" dirty="0" smtClean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0" dirty="0" smtClean="0">
                <a:solidFill>
                  <a:srgbClr val="33495D"/>
                </a:solidFill>
                <a:latin typeface="Roboto"/>
                <a:cs typeface="Roboto"/>
              </a:rPr>
              <a:t>unreliable</a:t>
            </a:r>
            <a:r>
              <a:rPr lang="en-US" sz="1400" spc="-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0" dirty="0" smtClean="0">
                <a:solidFill>
                  <a:srgbClr val="33495D"/>
                </a:solidFill>
                <a:latin typeface="Roboto"/>
                <a:cs typeface="Roboto"/>
              </a:rPr>
              <a:t>forecasts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65" dirty="0" smtClean="0">
                <a:solidFill>
                  <a:srgbClr val="33495D"/>
                </a:solidFill>
                <a:latin typeface="Roboto"/>
                <a:cs typeface="Roboto"/>
              </a:rPr>
              <a:t>in</a:t>
            </a:r>
            <a:r>
              <a:rPr lang="en-US" sz="1400" spc="-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65" dirty="0" smtClean="0">
                <a:solidFill>
                  <a:srgbClr val="33495D"/>
                </a:solidFill>
                <a:latin typeface="Roboto"/>
                <a:cs typeface="Roboto"/>
              </a:rPr>
              <a:t>traditional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lang="en-US" sz="1400" spc="-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0" dirty="0" smtClean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models.</a:t>
            </a:r>
            <a:endParaRPr lang="en-US"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168805"/>
            <a:ext cx="5200650" cy="4705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spc="-285" dirty="0"/>
              <a:t>Transformations</a:t>
            </a:r>
            <a:r>
              <a:rPr sz="2900" spc="-220" dirty="0"/>
              <a:t> </a:t>
            </a:r>
            <a:r>
              <a:rPr sz="2900" spc="-250" dirty="0"/>
              <a:t>for</a:t>
            </a:r>
            <a:r>
              <a:rPr sz="2900" spc="-215" dirty="0"/>
              <a:t> </a:t>
            </a:r>
            <a:r>
              <a:rPr sz="2900" spc="-295" dirty="0"/>
              <a:t>Time</a:t>
            </a:r>
            <a:r>
              <a:rPr sz="2900" spc="-215" dirty="0"/>
              <a:t> </a:t>
            </a:r>
            <a:r>
              <a:rPr sz="2900" spc="-135" dirty="0"/>
              <a:t>Series</a:t>
            </a:r>
            <a:endParaRPr sz="29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1499" y="2971006"/>
          <a:ext cx="5133975" cy="376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/>
                <a:gridCol w="1581150"/>
                <a:gridCol w="2295525"/>
              </a:tblGrid>
              <a:tr h="42799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b="0" spc="-10" dirty="0">
                          <a:solidFill>
                            <a:srgbClr val="2B3D4F"/>
                          </a:solidFill>
                          <a:latin typeface="Roboto Medium"/>
                          <a:cs typeface="Roboto Medium"/>
                        </a:rPr>
                        <a:t>Transformation</a:t>
                      </a:r>
                      <a:endParaRPr sz="1300" dirty="0">
                        <a:latin typeface="Roboto Medium"/>
                        <a:cs typeface="Roboto Medium"/>
                      </a:endParaRPr>
                    </a:p>
                  </a:txBody>
                  <a:tcPr marL="0" marR="0" marT="96520" marB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1F7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b="0" spc="-75" dirty="0">
                          <a:solidFill>
                            <a:srgbClr val="2B3D4F"/>
                          </a:solidFill>
                          <a:latin typeface="Roboto Medium"/>
                          <a:cs typeface="Roboto Medium"/>
                        </a:rPr>
                        <a:t>When</a:t>
                      </a:r>
                      <a:r>
                        <a:rPr sz="1300" b="0" spc="-10" dirty="0">
                          <a:solidFill>
                            <a:srgbClr val="2B3D4F"/>
                          </a:solidFill>
                          <a:latin typeface="Roboto Medium"/>
                          <a:cs typeface="Roboto Medium"/>
                        </a:rPr>
                        <a:t> </a:t>
                      </a:r>
                      <a:r>
                        <a:rPr sz="1300" b="0" spc="-65" dirty="0">
                          <a:solidFill>
                            <a:srgbClr val="2B3D4F"/>
                          </a:solidFill>
                          <a:latin typeface="Roboto Medium"/>
                          <a:cs typeface="Roboto Medium"/>
                        </a:rPr>
                        <a:t>to</a:t>
                      </a:r>
                      <a:r>
                        <a:rPr sz="1300" b="0" spc="-5" dirty="0">
                          <a:solidFill>
                            <a:srgbClr val="2B3D4F"/>
                          </a:solidFill>
                          <a:latin typeface="Roboto Medium"/>
                          <a:cs typeface="Roboto Medium"/>
                        </a:rPr>
                        <a:t> </a:t>
                      </a:r>
                      <a:r>
                        <a:rPr sz="1300" b="0" spc="-25" dirty="0">
                          <a:solidFill>
                            <a:srgbClr val="2B3D4F"/>
                          </a:solidFill>
                          <a:latin typeface="Roboto Medium"/>
                          <a:cs typeface="Roboto Medium"/>
                        </a:rPr>
                        <a:t>Use</a:t>
                      </a:r>
                      <a:endParaRPr sz="1300">
                        <a:latin typeface="Roboto Medium"/>
                        <a:cs typeface="Roboto Medium"/>
                      </a:endParaRPr>
                    </a:p>
                  </a:txBody>
                  <a:tcPr marL="0" marR="0" marT="96520" marB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1F7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b="0" spc="-70" dirty="0">
                          <a:solidFill>
                            <a:srgbClr val="2B3D4F"/>
                          </a:solidFill>
                          <a:latin typeface="Roboto Medium"/>
                          <a:cs typeface="Roboto Medium"/>
                        </a:rPr>
                        <a:t>Why</a:t>
                      </a:r>
                      <a:r>
                        <a:rPr sz="1300" b="0" spc="-30" dirty="0">
                          <a:solidFill>
                            <a:srgbClr val="2B3D4F"/>
                          </a:solidFill>
                          <a:latin typeface="Roboto Medium"/>
                          <a:cs typeface="Roboto Medium"/>
                        </a:rPr>
                        <a:t> </a:t>
                      </a:r>
                      <a:r>
                        <a:rPr sz="1300" b="0" spc="-20" dirty="0">
                          <a:solidFill>
                            <a:srgbClr val="2B3D4F"/>
                          </a:solidFill>
                          <a:latin typeface="Roboto Medium"/>
                          <a:cs typeface="Roboto Medium"/>
                        </a:rPr>
                        <a:t>It</a:t>
                      </a:r>
                      <a:r>
                        <a:rPr sz="1300" b="0" spc="-45" dirty="0">
                          <a:solidFill>
                            <a:srgbClr val="2B3D4F"/>
                          </a:solidFill>
                          <a:latin typeface="Roboto Medium"/>
                          <a:cs typeface="Roboto Medium"/>
                        </a:rPr>
                        <a:t> </a:t>
                      </a:r>
                      <a:r>
                        <a:rPr sz="1300" b="0" spc="-10" dirty="0">
                          <a:solidFill>
                            <a:srgbClr val="2B3D4F"/>
                          </a:solidFill>
                          <a:latin typeface="Roboto Medium"/>
                          <a:cs typeface="Roboto Medium"/>
                        </a:rPr>
                        <a:t>Works</a:t>
                      </a:r>
                      <a:endParaRPr sz="1300" dirty="0">
                        <a:latin typeface="Roboto Medium"/>
                        <a:cs typeface="Roboto Medium"/>
                      </a:endParaRPr>
                    </a:p>
                  </a:txBody>
                  <a:tcPr marL="0" marR="0" marT="96520" marB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1F7FF"/>
                    </a:solidFill>
                  </a:tcPr>
                </a:tc>
              </a:tr>
              <a:tr h="1113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300" b="0" spc="-65" dirty="0">
                          <a:solidFill>
                            <a:srgbClr val="3398DA"/>
                          </a:solidFill>
                          <a:latin typeface="Roboto Medium"/>
                          <a:cs typeface="Roboto Medium"/>
                        </a:rPr>
                        <a:t>Log</a:t>
                      </a:r>
                      <a:r>
                        <a:rPr sz="1300" b="0" spc="-35" dirty="0">
                          <a:solidFill>
                            <a:srgbClr val="3398DA"/>
                          </a:solidFill>
                          <a:latin typeface="Roboto Medium"/>
                          <a:cs typeface="Roboto Medium"/>
                        </a:rPr>
                        <a:t> </a:t>
                      </a:r>
                      <a:r>
                        <a:rPr sz="1300" b="0" spc="-10" dirty="0">
                          <a:solidFill>
                            <a:srgbClr val="3398DA"/>
                          </a:solidFill>
                          <a:latin typeface="Roboto Medium"/>
                          <a:cs typeface="Roboto Medium"/>
                        </a:rPr>
                        <a:t>Transform</a:t>
                      </a:r>
                      <a:endParaRPr sz="1300">
                        <a:latin typeface="Roboto Medium"/>
                        <a:cs typeface="Roboto Medium"/>
                      </a:endParaRPr>
                    </a:p>
                  </a:txBody>
                  <a:tcPr marL="0" marR="0" marT="0" marB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182880">
                        <a:lnSpc>
                          <a:spcPct val="115399"/>
                        </a:lnSpc>
                        <a:spcBef>
                          <a:spcPts val="520"/>
                        </a:spcBef>
                      </a:pPr>
                      <a:r>
                        <a:rPr sz="1300" spc="-55" dirty="0">
                          <a:latin typeface="Roboto"/>
                          <a:cs typeface="Roboto"/>
                        </a:rPr>
                        <a:t>Data</a:t>
                      </a:r>
                      <a:r>
                        <a:rPr sz="1300" spc="-20" dirty="0">
                          <a:latin typeface="Roboto"/>
                          <a:cs typeface="Roboto"/>
                        </a:rPr>
                        <a:t> with </a:t>
                      </a:r>
                      <a:r>
                        <a:rPr sz="1300" spc="-50" dirty="0">
                          <a:latin typeface="Roboto"/>
                          <a:cs typeface="Roboto"/>
                        </a:rPr>
                        <a:t>exponential</a:t>
                      </a:r>
                      <a:r>
                        <a:rPr sz="13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60" dirty="0">
                          <a:latin typeface="Roboto"/>
                          <a:cs typeface="Roboto"/>
                        </a:rPr>
                        <a:t>growth </a:t>
                      </a:r>
                      <a:r>
                        <a:rPr sz="1300" spc="-50" dirty="0">
                          <a:latin typeface="Roboto"/>
                          <a:cs typeface="Roboto"/>
                        </a:rPr>
                        <a:t>or</a:t>
                      </a:r>
                      <a:r>
                        <a:rPr sz="1300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Roboto"/>
                          <a:cs typeface="Roboto"/>
                        </a:rPr>
                        <a:t>multiplicative patterns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66040" marB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2870" marR="133985">
                        <a:lnSpc>
                          <a:spcPct val="115399"/>
                        </a:lnSpc>
                      </a:pPr>
                      <a:r>
                        <a:rPr sz="1300" spc="-65" dirty="0">
                          <a:latin typeface="Roboto"/>
                          <a:cs typeface="Roboto"/>
                        </a:rPr>
                        <a:t>Reduces</a:t>
                      </a:r>
                      <a:r>
                        <a:rPr sz="1300" spc="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Roboto"/>
                          <a:cs typeface="Roboto"/>
                        </a:rPr>
                        <a:t>exponential</a:t>
                      </a:r>
                      <a:r>
                        <a:rPr sz="1300" spc="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60" dirty="0">
                          <a:latin typeface="Roboto"/>
                          <a:cs typeface="Roboto"/>
                        </a:rPr>
                        <a:t>trends</a:t>
                      </a:r>
                      <a:r>
                        <a:rPr sz="1300" spc="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25" dirty="0">
                          <a:latin typeface="Roboto"/>
                          <a:cs typeface="Roboto"/>
                        </a:rPr>
                        <a:t>to </a:t>
                      </a:r>
                      <a:r>
                        <a:rPr sz="1300" spc="-35" dirty="0">
                          <a:latin typeface="Roboto"/>
                          <a:cs typeface="Roboto"/>
                        </a:rPr>
                        <a:t>linear;</a:t>
                      </a:r>
                      <a:r>
                        <a:rPr sz="1300" spc="-4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45" dirty="0">
                          <a:latin typeface="Roboto"/>
                          <a:cs typeface="Roboto"/>
                        </a:rPr>
                        <a:t>stabilizes</a:t>
                      </a:r>
                      <a:r>
                        <a:rPr sz="1300" spc="-3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Roboto"/>
                          <a:cs typeface="Roboto"/>
                        </a:rPr>
                        <a:t>variance </a:t>
                      </a:r>
                      <a:r>
                        <a:rPr sz="1300" spc="-65" dirty="0">
                          <a:latin typeface="Roboto"/>
                          <a:cs typeface="Roboto"/>
                        </a:rPr>
                        <a:t>when</a:t>
                      </a:r>
                      <a:r>
                        <a:rPr sz="13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70" dirty="0">
                          <a:latin typeface="Roboto"/>
                          <a:cs typeface="Roboto"/>
                        </a:rPr>
                        <a:t>SD</a:t>
                      </a:r>
                      <a:r>
                        <a:rPr sz="13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Roboto"/>
                          <a:cs typeface="Roboto"/>
                        </a:rPr>
                        <a:t>proportional</a:t>
                      </a:r>
                      <a:r>
                        <a:rPr sz="13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Roboto"/>
                          <a:cs typeface="Roboto"/>
                        </a:rPr>
                        <a:t>to</a:t>
                      </a:r>
                      <a:r>
                        <a:rPr sz="13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Roboto"/>
                          <a:cs typeface="Roboto"/>
                        </a:rPr>
                        <a:t>mean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5080" marB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1113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300" b="0" spc="-65" dirty="0">
                          <a:solidFill>
                            <a:srgbClr val="3398DA"/>
                          </a:solidFill>
                          <a:latin typeface="Roboto Medium"/>
                          <a:cs typeface="Roboto Medium"/>
                        </a:rPr>
                        <a:t>Box-</a:t>
                      </a:r>
                      <a:r>
                        <a:rPr sz="1300" b="0" spc="-25" dirty="0">
                          <a:solidFill>
                            <a:srgbClr val="3398DA"/>
                          </a:solidFill>
                          <a:latin typeface="Roboto Medium"/>
                          <a:cs typeface="Roboto Medium"/>
                        </a:rPr>
                        <a:t>Cox</a:t>
                      </a:r>
                      <a:endParaRPr sz="1300">
                        <a:latin typeface="Roboto Medium"/>
                        <a:cs typeface="Roboto Medium"/>
                      </a:endParaRPr>
                    </a:p>
                  </a:txBody>
                  <a:tcPr marL="0" marR="0" marT="0" marB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6520" marR="354330">
                        <a:lnSpc>
                          <a:spcPct val="115399"/>
                        </a:lnSpc>
                      </a:pPr>
                      <a:r>
                        <a:rPr sz="1300" spc="-70" dirty="0">
                          <a:latin typeface="Roboto"/>
                          <a:cs typeface="Roboto"/>
                        </a:rPr>
                        <a:t>When</a:t>
                      </a:r>
                      <a:r>
                        <a:rPr sz="1300" spc="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60" dirty="0">
                          <a:latin typeface="Roboto"/>
                          <a:cs typeface="Roboto"/>
                        </a:rPr>
                        <a:t>simple</a:t>
                      </a:r>
                      <a:r>
                        <a:rPr sz="1300" spc="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45" dirty="0">
                          <a:latin typeface="Roboto"/>
                          <a:cs typeface="Roboto"/>
                        </a:rPr>
                        <a:t>log </a:t>
                      </a:r>
                      <a:r>
                        <a:rPr sz="1300" spc="-55" dirty="0">
                          <a:latin typeface="Roboto"/>
                          <a:cs typeface="Roboto"/>
                        </a:rPr>
                        <a:t>transform</a:t>
                      </a:r>
                      <a:r>
                        <a:rPr sz="13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20" dirty="0">
                          <a:latin typeface="Roboto"/>
                          <a:cs typeface="Roboto"/>
                        </a:rPr>
                        <a:t>isn't </a:t>
                      </a:r>
                      <a:r>
                        <a:rPr sz="1300" spc="-10" dirty="0">
                          <a:latin typeface="Roboto"/>
                          <a:cs typeface="Roboto"/>
                        </a:rPr>
                        <a:t>optimal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5080" marB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 marR="420370">
                        <a:lnSpc>
                          <a:spcPct val="115399"/>
                        </a:lnSpc>
                        <a:spcBef>
                          <a:spcPts val="520"/>
                        </a:spcBef>
                      </a:pPr>
                      <a:r>
                        <a:rPr sz="1300" spc="-60" dirty="0">
                          <a:latin typeface="Roboto"/>
                          <a:cs typeface="Roboto"/>
                        </a:rPr>
                        <a:t>Family</a:t>
                      </a:r>
                      <a:r>
                        <a:rPr sz="130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Roboto"/>
                          <a:cs typeface="Roboto"/>
                        </a:rPr>
                        <a:t>of</a:t>
                      </a:r>
                      <a:r>
                        <a:rPr sz="130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20" dirty="0">
                          <a:latin typeface="Roboto"/>
                          <a:cs typeface="Roboto"/>
                        </a:rPr>
                        <a:t>power </a:t>
                      </a:r>
                      <a:r>
                        <a:rPr sz="1300" spc="-55" dirty="0">
                          <a:latin typeface="Roboto"/>
                          <a:cs typeface="Roboto"/>
                        </a:rPr>
                        <a:t>transformations</a:t>
                      </a:r>
                      <a:r>
                        <a:rPr sz="130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45" dirty="0">
                          <a:latin typeface="Roboto"/>
                          <a:cs typeface="Roboto"/>
                        </a:rPr>
                        <a:t>that</a:t>
                      </a:r>
                      <a:r>
                        <a:rPr sz="1300" spc="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60" dirty="0">
                          <a:latin typeface="Roboto"/>
                          <a:cs typeface="Roboto"/>
                        </a:rPr>
                        <a:t>finds </a:t>
                      </a:r>
                      <a:r>
                        <a:rPr sz="1300" spc="-50" dirty="0">
                          <a:latin typeface="Roboto"/>
                          <a:cs typeface="Roboto"/>
                        </a:rPr>
                        <a:t>optimal</a:t>
                      </a:r>
                      <a:r>
                        <a:rPr sz="13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Roboto"/>
                          <a:cs typeface="Roboto"/>
                        </a:rPr>
                        <a:t>parameter</a:t>
                      </a:r>
                      <a:r>
                        <a:rPr sz="13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dirty="0">
                          <a:latin typeface="Roboto"/>
                          <a:cs typeface="Roboto"/>
                        </a:rPr>
                        <a:t>(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λ</a:t>
                      </a:r>
                      <a:r>
                        <a:rPr sz="1300" dirty="0">
                          <a:latin typeface="Roboto"/>
                          <a:cs typeface="Roboto"/>
                        </a:rPr>
                        <a:t>)</a:t>
                      </a:r>
                      <a:r>
                        <a:rPr sz="13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25" dirty="0">
                          <a:latin typeface="Roboto"/>
                          <a:cs typeface="Roboto"/>
                        </a:rPr>
                        <a:t>to </a:t>
                      </a:r>
                      <a:r>
                        <a:rPr sz="1300" spc="-55" dirty="0">
                          <a:latin typeface="Roboto"/>
                          <a:cs typeface="Roboto"/>
                        </a:rPr>
                        <a:t>normalize</a:t>
                      </a:r>
                      <a:r>
                        <a:rPr sz="130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20" dirty="0">
                          <a:latin typeface="Roboto"/>
                          <a:cs typeface="Roboto"/>
                        </a:rPr>
                        <a:t>data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66040" marB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1113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300" b="0" spc="-10" dirty="0">
                          <a:solidFill>
                            <a:srgbClr val="3398DA"/>
                          </a:solidFill>
                          <a:latin typeface="Roboto Medium"/>
                          <a:cs typeface="Roboto Medium"/>
                        </a:rPr>
                        <a:t>Differencing</a:t>
                      </a:r>
                      <a:endParaRPr sz="1300">
                        <a:latin typeface="Roboto Medium"/>
                        <a:cs typeface="Roboto Medium"/>
                      </a:endParaRPr>
                    </a:p>
                  </a:txBody>
                  <a:tcPr marL="0" marR="0" marT="0" marB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96520" marR="168275">
                        <a:lnSpc>
                          <a:spcPct val="115399"/>
                        </a:lnSpc>
                      </a:pPr>
                      <a:r>
                        <a:rPr sz="1300" spc="-55" dirty="0">
                          <a:latin typeface="Roboto"/>
                          <a:cs typeface="Roboto"/>
                        </a:rPr>
                        <a:t>Series</a:t>
                      </a:r>
                      <a:r>
                        <a:rPr sz="130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Roboto"/>
                          <a:cs typeface="Roboto"/>
                        </a:rPr>
                        <a:t>with</a:t>
                      </a:r>
                      <a:r>
                        <a:rPr sz="1300" spc="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Roboto"/>
                          <a:cs typeface="Roboto"/>
                        </a:rPr>
                        <a:t>trend</a:t>
                      </a:r>
                      <a:r>
                        <a:rPr sz="1300" spc="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Roboto"/>
                          <a:cs typeface="Roboto"/>
                        </a:rPr>
                        <a:t>or </a:t>
                      </a:r>
                      <a:r>
                        <a:rPr sz="1300" spc="-10" dirty="0">
                          <a:latin typeface="Roboto"/>
                          <a:cs typeface="Roboto"/>
                        </a:rPr>
                        <a:t>seasonality</a:t>
                      </a:r>
                      <a:endParaRPr sz="1300" dirty="0">
                        <a:latin typeface="Roboto"/>
                        <a:cs typeface="Roboto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 marR="195580">
                        <a:lnSpc>
                          <a:spcPct val="115399"/>
                        </a:lnSpc>
                        <a:spcBef>
                          <a:spcPts val="520"/>
                        </a:spcBef>
                      </a:pPr>
                      <a:r>
                        <a:rPr sz="1300" spc="-75" dirty="0">
                          <a:latin typeface="Roboto"/>
                          <a:cs typeface="Roboto"/>
                        </a:rPr>
                        <a:t>Removes</a:t>
                      </a:r>
                      <a:r>
                        <a:rPr sz="13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Roboto"/>
                          <a:cs typeface="Roboto"/>
                        </a:rPr>
                        <a:t>trend</a:t>
                      </a:r>
                      <a:r>
                        <a:rPr sz="13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Roboto"/>
                          <a:cs typeface="Roboto"/>
                        </a:rPr>
                        <a:t>(1st</a:t>
                      </a:r>
                      <a:r>
                        <a:rPr sz="13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30" dirty="0">
                          <a:latin typeface="Roboto"/>
                          <a:cs typeface="Roboto"/>
                        </a:rPr>
                        <a:t>diff)</a:t>
                      </a:r>
                      <a:r>
                        <a:rPr sz="13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25" dirty="0">
                          <a:latin typeface="Roboto"/>
                          <a:cs typeface="Roboto"/>
                        </a:rPr>
                        <a:t>and </a:t>
                      </a:r>
                      <a:r>
                        <a:rPr sz="1300" spc="-50" dirty="0">
                          <a:latin typeface="Roboto"/>
                          <a:cs typeface="Roboto"/>
                        </a:rPr>
                        <a:t>seasonality</a:t>
                      </a:r>
                      <a:r>
                        <a:rPr sz="13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Roboto"/>
                          <a:cs typeface="Roboto"/>
                        </a:rPr>
                        <a:t>(seasonal</a:t>
                      </a:r>
                      <a:r>
                        <a:rPr sz="13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30" dirty="0">
                          <a:latin typeface="Roboto"/>
                          <a:cs typeface="Roboto"/>
                        </a:rPr>
                        <a:t>diff)</a:t>
                      </a:r>
                      <a:r>
                        <a:rPr sz="13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Roboto"/>
                          <a:cs typeface="Roboto"/>
                        </a:rPr>
                        <a:t>by </a:t>
                      </a:r>
                      <a:r>
                        <a:rPr sz="1300" spc="-45" dirty="0">
                          <a:latin typeface="Roboto"/>
                          <a:cs typeface="Roboto"/>
                        </a:rPr>
                        <a:t>calculating</a:t>
                      </a:r>
                      <a:r>
                        <a:rPr sz="1300" spc="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65" dirty="0">
                          <a:latin typeface="Roboto"/>
                          <a:cs typeface="Roboto"/>
                        </a:rPr>
                        <a:t>changes</a:t>
                      </a:r>
                      <a:r>
                        <a:rPr sz="1300" spc="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30" dirty="0">
                          <a:latin typeface="Roboto"/>
                          <a:cs typeface="Roboto"/>
                        </a:rPr>
                        <a:t>between </a:t>
                      </a:r>
                      <a:r>
                        <a:rPr sz="1300" spc="-10" dirty="0">
                          <a:latin typeface="Roboto"/>
                          <a:cs typeface="Roboto"/>
                        </a:rPr>
                        <a:t>observations</a:t>
                      </a:r>
                      <a:endParaRPr sz="1300" dirty="0">
                        <a:latin typeface="Roboto"/>
                        <a:cs typeface="Roboto"/>
                      </a:endParaRPr>
                    </a:p>
                  </a:txBody>
                  <a:tcPr marL="0" marR="0" marT="66040" marB="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71499" y="7496174"/>
            <a:ext cx="5143500" cy="1047750"/>
            <a:chOff x="571499" y="7496174"/>
            <a:chExt cx="5143500" cy="1047750"/>
          </a:xfrm>
        </p:grpSpPr>
        <p:sp>
          <p:nvSpPr>
            <p:cNvPr id="5" name="object 5"/>
            <p:cNvSpPr/>
            <p:nvPr/>
          </p:nvSpPr>
          <p:spPr>
            <a:xfrm>
              <a:off x="571499" y="7496174"/>
              <a:ext cx="5143500" cy="1047750"/>
            </a:xfrm>
            <a:custGeom>
              <a:avLst/>
              <a:gdLst/>
              <a:ahLst/>
              <a:cxnLst/>
              <a:rect l="l" t="t" r="r" b="b"/>
              <a:pathLst>
                <a:path w="5143500" h="1047750">
                  <a:moveTo>
                    <a:pt x="5143499" y="1047749"/>
                  </a:moveTo>
                  <a:lnTo>
                    <a:pt x="0" y="1047749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04774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499" y="7496174"/>
              <a:ext cx="38100" cy="1047750"/>
            </a:xfrm>
            <a:custGeom>
              <a:avLst/>
              <a:gdLst/>
              <a:ahLst/>
              <a:cxnLst/>
              <a:rect l="l" t="t" r="r" b="b"/>
              <a:pathLst>
                <a:path w="38100" h="1047750">
                  <a:moveTo>
                    <a:pt x="38099" y="1047749"/>
                  </a:moveTo>
                  <a:lnTo>
                    <a:pt x="0" y="10477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4774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9599" y="7587449"/>
            <a:ext cx="5105400" cy="787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2875" marR="193040">
              <a:lnSpc>
                <a:spcPct val="114199"/>
              </a:lnSpc>
              <a:spcBef>
                <a:spcPts val="135"/>
              </a:spcBef>
            </a:pP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choice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of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transformation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depends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on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your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data's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35" dirty="0">
                <a:solidFill>
                  <a:srgbClr val="33495D"/>
                </a:solidFill>
                <a:latin typeface="Roboto"/>
                <a:cs typeface="Roboto"/>
              </a:rPr>
              <a:t>properties.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Always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check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30" dirty="0">
                <a:solidFill>
                  <a:srgbClr val="33495D"/>
                </a:solidFill>
                <a:latin typeface="Roboto"/>
                <a:cs typeface="Roboto"/>
              </a:rPr>
              <a:t>if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transformation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achieved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stationarity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before modeling.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0" y="1675606"/>
            <a:ext cx="5524499" cy="4114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05600" y="6095206"/>
            <a:ext cx="48907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Visualization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different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transformations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applied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to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non-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stationary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time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endParaRPr sz="1200" dirty="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1523206"/>
            <a:ext cx="66675" cy="1079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1923256"/>
            <a:ext cx="66675" cy="1079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2332831"/>
            <a:ext cx="66675" cy="1079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57200" y="961867"/>
            <a:ext cx="5257800" cy="200913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-114" dirty="0">
                <a:solidFill>
                  <a:srgbClr val="3398DA"/>
                </a:solidFill>
                <a:latin typeface="Lucida Sans"/>
                <a:cs typeface="Lucida Sans"/>
              </a:rPr>
              <a:t>Why</a:t>
            </a:r>
            <a:r>
              <a:rPr sz="2100" spc="-15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00" dirty="0">
                <a:solidFill>
                  <a:srgbClr val="3398DA"/>
                </a:solidFill>
                <a:latin typeface="Lucida Sans"/>
                <a:cs typeface="Lucida Sans"/>
              </a:rPr>
              <a:t>Transform</a:t>
            </a:r>
            <a:r>
              <a:rPr sz="2100" spc="-15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04" dirty="0">
                <a:solidFill>
                  <a:srgbClr val="3398DA"/>
                </a:solidFill>
                <a:latin typeface="Lucida Sans"/>
                <a:cs typeface="Lucida Sans"/>
              </a:rPr>
              <a:t>Time</a:t>
            </a:r>
            <a:r>
              <a:rPr sz="2100" spc="-15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55" dirty="0">
                <a:solidFill>
                  <a:srgbClr val="3398DA"/>
                </a:solidFill>
                <a:latin typeface="Lucida Sans"/>
                <a:cs typeface="Lucida Sans"/>
              </a:rPr>
              <a:t>Series</a:t>
            </a:r>
            <a:r>
              <a:rPr sz="2100" spc="-15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0" dirty="0">
                <a:solidFill>
                  <a:srgbClr val="3398DA"/>
                </a:solidFill>
                <a:latin typeface="Lucida Sans"/>
                <a:cs typeface="Lucida Sans"/>
              </a:rPr>
              <a:t>Data?</a:t>
            </a:r>
            <a:endParaRPr sz="2100" dirty="0">
              <a:latin typeface="Lucida Sans"/>
              <a:cs typeface="Lucida Sans"/>
            </a:endParaRPr>
          </a:p>
          <a:p>
            <a:pPr marL="278765" marR="5080">
              <a:lnSpc>
                <a:spcPct val="182500"/>
              </a:lnSpc>
              <a:spcBef>
                <a:spcPts val="370"/>
              </a:spcBef>
            </a:pP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Stabilize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variance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0" dirty="0">
                <a:solidFill>
                  <a:srgbClr val="333333"/>
                </a:solidFill>
                <a:latin typeface="Roboto"/>
                <a:cs typeface="Roboto"/>
              </a:rPr>
              <a:t>Make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more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consistent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across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time </a:t>
            </a: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Achieve</a:t>
            </a:r>
            <a:r>
              <a:rPr sz="145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65" dirty="0">
                <a:solidFill>
                  <a:srgbClr val="333333"/>
                </a:solidFill>
                <a:latin typeface="Roboto"/>
                <a:cs typeface="Roboto"/>
              </a:rPr>
              <a:t>stationarity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Essential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many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forecasting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models </a:t>
            </a: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Normalize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distribution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0" dirty="0">
                <a:solidFill>
                  <a:srgbClr val="333333"/>
                </a:solidFill>
                <a:latin typeface="Roboto"/>
                <a:cs typeface="Roboto"/>
              </a:rPr>
              <a:t>Make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more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symmetrical </a:t>
            </a:r>
            <a:r>
              <a:rPr sz="1450" b="1" spc="-95" dirty="0">
                <a:solidFill>
                  <a:srgbClr val="333333"/>
                </a:solidFill>
                <a:latin typeface="Roboto"/>
                <a:cs typeface="Roboto"/>
              </a:rPr>
              <a:t>Remove</a:t>
            </a:r>
            <a:r>
              <a:rPr sz="145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trend</a:t>
            </a:r>
            <a:r>
              <a:rPr sz="145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95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45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seasonality</a:t>
            </a:r>
            <a:r>
              <a:rPr sz="145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Isolate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underlying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endParaRPr sz="1450" dirty="0">
              <a:latin typeface="Roboto"/>
              <a:cs typeface="Roboto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2732881"/>
            <a:ext cx="66675" cy="10795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544174" y="9048749"/>
            <a:ext cx="1457325" cy="323850"/>
            <a:chOff x="10544174" y="9048749"/>
            <a:chExt cx="1457325" cy="323850"/>
          </a:xfrm>
        </p:grpSpPr>
        <p:sp>
          <p:nvSpPr>
            <p:cNvPr id="16" name="object 16"/>
            <p:cNvSpPr/>
            <p:nvPr/>
          </p:nvSpPr>
          <p:spPr>
            <a:xfrm>
              <a:off x="10544174" y="90487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8474" y="9143999"/>
              <a:ext cx="133349" cy="13334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305476" y="9150349"/>
            <a:ext cx="459486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875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ts val="1340"/>
              </a:lnSpc>
            </a:pP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Analysis: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Complete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Guide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from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Statistics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94A5A6"/>
                </a:solidFill>
                <a:latin typeface="Roboto"/>
                <a:cs typeface="Roboto"/>
              </a:rPr>
              <a:t>Deep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94A5A6"/>
                </a:solidFill>
                <a:latin typeface="Roboto"/>
                <a:cs typeface="Roboto"/>
              </a:rPr>
              <a:t>Learning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14400"/>
            <a:ext cx="12192000" cy="11582411"/>
            <a:chOff x="0" y="914400"/>
            <a:chExt cx="12192000" cy="11582411"/>
          </a:xfrm>
        </p:grpSpPr>
        <p:sp>
          <p:nvSpPr>
            <p:cNvPr id="3" name="object 3"/>
            <p:cNvSpPr/>
            <p:nvPr/>
          </p:nvSpPr>
          <p:spPr>
            <a:xfrm>
              <a:off x="0" y="914411"/>
              <a:ext cx="12192000" cy="11582400"/>
            </a:xfrm>
            <a:custGeom>
              <a:avLst/>
              <a:gdLst/>
              <a:ahLst/>
              <a:cxnLst/>
              <a:rect l="l" t="t" r="r" b="b"/>
              <a:pathLst>
                <a:path w="12192000" h="11582400">
                  <a:moveTo>
                    <a:pt x="12191987" y="11572862"/>
                  </a:moveTo>
                  <a:lnTo>
                    <a:pt x="6105512" y="11572862"/>
                  </a:lnTo>
                  <a:lnTo>
                    <a:pt x="6105512" y="0"/>
                  </a:lnTo>
                  <a:lnTo>
                    <a:pt x="6095987" y="0"/>
                  </a:lnTo>
                  <a:lnTo>
                    <a:pt x="6095987" y="11572862"/>
                  </a:lnTo>
                  <a:lnTo>
                    <a:pt x="0" y="11572862"/>
                  </a:lnTo>
                  <a:lnTo>
                    <a:pt x="0" y="11582387"/>
                  </a:lnTo>
                  <a:lnTo>
                    <a:pt x="12191987" y="11582387"/>
                  </a:lnTo>
                  <a:lnTo>
                    <a:pt x="12191987" y="11572862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0999" y="2571749"/>
              <a:ext cx="5334000" cy="1009650"/>
            </a:xfrm>
            <a:custGeom>
              <a:avLst/>
              <a:gdLst/>
              <a:ahLst/>
              <a:cxnLst/>
              <a:rect l="l" t="t" r="r" b="b"/>
              <a:pathLst>
                <a:path w="5334000" h="1009650">
                  <a:moveTo>
                    <a:pt x="5333999" y="1009649"/>
                  </a:moveTo>
                  <a:lnTo>
                    <a:pt x="0" y="100964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1009649"/>
                  </a:lnTo>
                  <a:close/>
                </a:path>
              </a:pathLst>
            </a:custGeom>
            <a:solidFill>
              <a:srgbClr val="FFF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999" y="2571749"/>
              <a:ext cx="38100" cy="1009650"/>
            </a:xfrm>
            <a:custGeom>
              <a:avLst/>
              <a:gdLst/>
              <a:ahLst/>
              <a:cxnLst/>
              <a:rect l="l" t="t" r="r" b="b"/>
              <a:pathLst>
                <a:path w="38100" h="1009650">
                  <a:moveTo>
                    <a:pt x="38099" y="1009649"/>
                  </a:moveTo>
                  <a:lnTo>
                    <a:pt x="0" y="10096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09649"/>
                  </a:lnTo>
                  <a:close/>
                </a:path>
              </a:pathLst>
            </a:custGeom>
            <a:solidFill>
              <a:srgbClr val="F1C3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412" y="2753199"/>
              <a:ext cx="161115" cy="1399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05524" y="914400"/>
              <a:ext cx="6086475" cy="5942014"/>
            </a:xfrm>
            <a:custGeom>
              <a:avLst/>
              <a:gdLst/>
              <a:ahLst/>
              <a:cxnLst/>
              <a:rect l="l" t="t" r="r" b="b"/>
              <a:pathLst>
                <a:path w="6086475" h="11572875">
                  <a:moveTo>
                    <a:pt x="6086474" y="11572874"/>
                  </a:moveTo>
                  <a:lnTo>
                    <a:pt x="0" y="11572874"/>
                  </a:lnTo>
                  <a:lnTo>
                    <a:pt x="0" y="0"/>
                  </a:lnTo>
                  <a:lnTo>
                    <a:pt x="6086474" y="0"/>
                  </a:lnTo>
                  <a:lnTo>
                    <a:pt x="6086474" y="115728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77000" y="5028406"/>
              <a:ext cx="5324475" cy="1428750"/>
            </a:xfrm>
            <a:custGeom>
              <a:avLst/>
              <a:gdLst/>
              <a:ahLst/>
              <a:cxnLst/>
              <a:rect l="l" t="t" r="r" b="b"/>
              <a:pathLst>
                <a:path w="5324475" h="1428750">
                  <a:moveTo>
                    <a:pt x="5283164" y="1428748"/>
                  </a:moveTo>
                  <a:lnTo>
                    <a:pt x="41309" y="1428748"/>
                  </a:lnTo>
                  <a:lnTo>
                    <a:pt x="35234" y="1427540"/>
                  </a:lnTo>
                  <a:lnTo>
                    <a:pt x="1208" y="1393514"/>
                  </a:lnTo>
                  <a:lnTo>
                    <a:pt x="0" y="1387439"/>
                  </a:lnTo>
                  <a:lnTo>
                    <a:pt x="0" y="1381124"/>
                  </a:lnTo>
                  <a:lnTo>
                    <a:pt x="0" y="41307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5283164" y="0"/>
                  </a:lnTo>
                  <a:lnTo>
                    <a:pt x="5318432" y="23563"/>
                  </a:lnTo>
                  <a:lnTo>
                    <a:pt x="5324475" y="41307"/>
                  </a:lnTo>
                  <a:lnTo>
                    <a:pt x="5324475" y="1387439"/>
                  </a:lnTo>
                  <a:lnTo>
                    <a:pt x="5300909" y="1422706"/>
                  </a:lnTo>
                  <a:lnTo>
                    <a:pt x="5289240" y="1427540"/>
                  </a:lnTo>
                  <a:lnTo>
                    <a:pt x="5283164" y="1428748"/>
                  </a:lnTo>
                  <a:close/>
                </a:path>
              </a:pathLst>
            </a:custGeom>
            <a:solidFill>
              <a:srgbClr val="F0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spc="-390" dirty="0"/>
              <a:t>Handling</a:t>
            </a:r>
            <a:r>
              <a:rPr sz="3100" spc="-285" dirty="0"/>
              <a:t> </a:t>
            </a:r>
            <a:r>
              <a:rPr sz="3100" spc="-395" dirty="0"/>
              <a:t>Missing</a:t>
            </a:r>
            <a:r>
              <a:rPr sz="3100" spc="-285" dirty="0"/>
              <a:t> </a:t>
            </a:r>
            <a:r>
              <a:rPr sz="3100" spc="-430" dirty="0"/>
              <a:t>Values</a:t>
            </a:r>
            <a:r>
              <a:rPr sz="3100" spc="-285" dirty="0"/>
              <a:t> </a:t>
            </a:r>
            <a:r>
              <a:rPr sz="3100" spc="-535" dirty="0"/>
              <a:t>&amp;</a:t>
            </a:r>
            <a:r>
              <a:rPr sz="3100" spc="-285" dirty="0"/>
              <a:t> </a:t>
            </a:r>
            <a:r>
              <a:rPr sz="3100" spc="-350" dirty="0"/>
              <a:t>Outliers</a:t>
            </a:r>
            <a:endParaRPr sz="3100"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4126" y="2637631"/>
            <a:ext cx="5324474" cy="20954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781800" y="4799806"/>
            <a:ext cx="4660900" cy="151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Before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(blue)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and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after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(orange)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handling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missing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values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and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outliers</a:t>
            </a:r>
            <a:endParaRPr sz="12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300" b="0" spc="-65" dirty="0">
                <a:solidFill>
                  <a:srgbClr val="3398DA"/>
                </a:solidFill>
                <a:latin typeface="Roboto Medium"/>
                <a:cs typeface="Roboto Medium"/>
              </a:rPr>
              <a:t>Impact</a:t>
            </a:r>
            <a:r>
              <a:rPr sz="1300" b="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65" dirty="0">
                <a:solidFill>
                  <a:srgbClr val="3398DA"/>
                </a:solidFill>
                <a:latin typeface="Roboto Medium"/>
                <a:cs typeface="Roboto Medium"/>
              </a:rPr>
              <a:t>on</a:t>
            </a:r>
            <a:r>
              <a:rPr sz="1300" b="0" spc="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70" dirty="0">
                <a:solidFill>
                  <a:srgbClr val="3398DA"/>
                </a:solidFill>
                <a:latin typeface="Roboto Medium"/>
                <a:cs typeface="Roboto Medium"/>
              </a:rPr>
              <a:t>Model</a:t>
            </a:r>
            <a:r>
              <a:rPr sz="1300" b="0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10" dirty="0">
                <a:solidFill>
                  <a:srgbClr val="3398DA"/>
                </a:solidFill>
                <a:latin typeface="Roboto Medium"/>
                <a:cs typeface="Roboto Medium"/>
              </a:rPr>
              <a:t>Performance</a:t>
            </a:r>
            <a:endParaRPr sz="1300" dirty="0">
              <a:latin typeface="Roboto Medium"/>
              <a:cs typeface="Roboto Medium"/>
            </a:endParaRPr>
          </a:p>
          <a:p>
            <a:pPr marL="202565" marR="1459230" indent="-190500">
              <a:lnSpc>
                <a:spcPts val="2100"/>
              </a:lnSpc>
              <a:spcBef>
                <a:spcPts val="160"/>
              </a:spcBef>
            </a:pPr>
            <a:r>
              <a:rPr sz="1250" spc="-70" dirty="0">
                <a:latin typeface="Roboto"/>
                <a:cs typeface="Roboto"/>
              </a:rPr>
              <a:t>Properly</a:t>
            </a:r>
            <a:r>
              <a:rPr sz="1250" spc="15" dirty="0">
                <a:latin typeface="Roboto"/>
                <a:cs typeface="Roboto"/>
              </a:rPr>
              <a:t> </a:t>
            </a:r>
            <a:r>
              <a:rPr sz="1250" spc="-60" dirty="0">
                <a:latin typeface="Roboto"/>
                <a:cs typeface="Roboto"/>
              </a:rPr>
              <a:t>handling</a:t>
            </a:r>
            <a:r>
              <a:rPr sz="1250" spc="15" dirty="0">
                <a:latin typeface="Roboto"/>
                <a:cs typeface="Roboto"/>
              </a:rPr>
              <a:t> </a:t>
            </a:r>
            <a:r>
              <a:rPr sz="1250" spc="-70" dirty="0">
                <a:latin typeface="Roboto"/>
                <a:cs typeface="Roboto"/>
              </a:rPr>
              <a:t>these</a:t>
            </a:r>
            <a:r>
              <a:rPr sz="1250" spc="20" dirty="0">
                <a:latin typeface="Roboto"/>
                <a:cs typeface="Roboto"/>
              </a:rPr>
              <a:t> </a:t>
            </a:r>
            <a:r>
              <a:rPr sz="1250" spc="-65" dirty="0">
                <a:latin typeface="Roboto"/>
                <a:cs typeface="Roboto"/>
              </a:rPr>
              <a:t>issues</a:t>
            </a:r>
            <a:r>
              <a:rPr sz="1250" spc="15" dirty="0">
                <a:latin typeface="Roboto"/>
                <a:cs typeface="Roboto"/>
              </a:rPr>
              <a:t> </a:t>
            </a:r>
            <a:r>
              <a:rPr sz="1250" spc="-55" dirty="0">
                <a:latin typeface="Roboto"/>
                <a:cs typeface="Roboto"/>
              </a:rPr>
              <a:t>typically</a:t>
            </a:r>
            <a:r>
              <a:rPr sz="1250" spc="15" dirty="0">
                <a:latin typeface="Roboto"/>
                <a:cs typeface="Roboto"/>
              </a:rPr>
              <a:t> </a:t>
            </a:r>
            <a:r>
              <a:rPr sz="1250" spc="-65" dirty="0">
                <a:latin typeface="Roboto"/>
                <a:cs typeface="Roboto"/>
              </a:rPr>
              <a:t>results</a:t>
            </a:r>
            <a:r>
              <a:rPr sz="1250" spc="20" dirty="0">
                <a:latin typeface="Roboto"/>
                <a:cs typeface="Roboto"/>
              </a:rPr>
              <a:t> </a:t>
            </a:r>
            <a:r>
              <a:rPr sz="1250" spc="-25" dirty="0">
                <a:latin typeface="Roboto"/>
                <a:cs typeface="Roboto"/>
              </a:rPr>
              <a:t>in: </a:t>
            </a:r>
            <a:r>
              <a:rPr sz="1250" spc="-85" dirty="0">
                <a:latin typeface="Roboto"/>
                <a:cs typeface="Roboto"/>
              </a:rPr>
              <a:t>More</a:t>
            </a:r>
            <a:r>
              <a:rPr sz="1250" dirty="0">
                <a:latin typeface="Roboto"/>
                <a:cs typeface="Roboto"/>
              </a:rPr>
              <a:t> </a:t>
            </a:r>
            <a:r>
              <a:rPr sz="1250" spc="-65" dirty="0">
                <a:latin typeface="Roboto"/>
                <a:cs typeface="Roboto"/>
              </a:rPr>
              <a:t>stable</a:t>
            </a:r>
            <a:r>
              <a:rPr sz="1250" spc="5" dirty="0">
                <a:latin typeface="Roboto"/>
                <a:cs typeface="Roboto"/>
              </a:rPr>
              <a:t> </a:t>
            </a:r>
            <a:r>
              <a:rPr sz="1250" spc="-70" dirty="0">
                <a:latin typeface="Roboto"/>
                <a:cs typeface="Roboto"/>
              </a:rPr>
              <a:t>parameter</a:t>
            </a:r>
            <a:r>
              <a:rPr sz="1250" dirty="0">
                <a:latin typeface="Roboto"/>
                <a:cs typeface="Roboto"/>
              </a:rPr>
              <a:t> </a:t>
            </a:r>
            <a:r>
              <a:rPr sz="1250" spc="-10" dirty="0">
                <a:latin typeface="Roboto"/>
                <a:cs typeface="Roboto"/>
              </a:rPr>
              <a:t>estimates</a:t>
            </a:r>
            <a:endParaRPr sz="1250" dirty="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  <a:spcBef>
                <a:spcPts val="55"/>
              </a:spcBef>
            </a:pPr>
            <a:r>
              <a:rPr sz="1250" spc="-80" dirty="0">
                <a:latin typeface="Roboto"/>
                <a:cs typeface="Roboto"/>
              </a:rPr>
              <a:t>Reduced</a:t>
            </a:r>
            <a:r>
              <a:rPr sz="1250" spc="25" dirty="0">
                <a:latin typeface="Roboto"/>
                <a:cs typeface="Roboto"/>
              </a:rPr>
              <a:t> </a:t>
            </a:r>
            <a:r>
              <a:rPr sz="1250" spc="-70" dirty="0">
                <a:latin typeface="Roboto"/>
                <a:cs typeface="Roboto"/>
              </a:rPr>
              <a:t>forecast</a:t>
            </a:r>
            <a:r>
              <a:rPr sz="1250" spc="25" dirty="0">
                <a:latin typeface="Roboto"/>
                <a:cs typeface="Roboto"/>
              </a:rPr>
              <a:t> </a:t>
            </a:r>
            <a:r>
              <a:rPr sz="1250" spc="-65" dirty="0">
                <a:latin typeface="Roboto"/>
                <a:cs typeface="Roboto"/>
              </a:rPr>
              <a:t>error</a:t>
            </a:r>
            <a:r>
              <a:rPr sz="1250" spc="30" dirty="0">
                <a:latin typeface="Roboto"/>
                <a:cs typeface="Roboto"/>
              </a:rPr>
              <a:t> </a:t>
            </a:r>
            <a:r>
              <a:rPr sz="1250" spc="-75" dirty="0">
                <a:latin typeface="Roboto"/>
                <a:cs typeface="Roboto"/>
              </a:rPr>
              <a:t>(MAPE,</a:t>
            </a:r>
            <a:r>
              <a:rPr sz="1250" spc="25" dirty="0">
                <a:latin typeface="Roboto"/>
                <a:cs typeface="Roboto"/>
              </a:rPr>
              <a:t> </a:t>
            </a:r>
            <a:r>
              <a:rPr sz="1250" spc="-20" dirty="0">
                <a:latin typeface="Roboto"/>
                <a:cs typeface="Roboto"/>
              </a:rPr>
              <a:t>RMSE)</a:t>
            </a:r>
            <a:endParaRPr sz="1250" dirty="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  <a:spcBef>
                <a:spcPts val="225"/>
              </a:spcBef>
            </a:pPr>
            <a:r>
              <a:rPr sz="1250" spc="-60" dirty="0">
                <a:latin typeface="Roboto"/>
                <a:cs typeface="Roboto"/>
              </a:rPr>
              <a:t>Better</a:t>
            </a:r>
            <a:r>
              <a:rPr sz="1250" spc="-10" dirty="0">
                <a:latin typeface="Roboto"/>
                <a:cs typeface="Roboto"/>
              </a:rPr>
              <a:t> </a:t>
            </a:r>
            <a:r>
              <a:rPr sz="1250" spc="-65" dirty="0">
                <a:latin typeface="Roboto"/>
                <a:cs typeface="Roboto"/>
              </a:rPr>
              <a:t>capture</a:t>
            </a:r>
            <a:r>
              <a:rPr sz="1250" spc="-10" dirty="0">
                <a:latin typeface="Roboto"/>
                <a:cs typeface="Roboto"/>
              </a:rPr>
              <a:t> </a:t>
            </a:r>
            <a:r>
              <a:rPr sz="1250" spc="-65" dirty="0">
                <a:latin typeface="Roboto"/>
                <a:cs typeface="Roboto"/>
              </a:rPr>
              <a:t>of</a:t>
            </a:r>
            <a:r>
              <a:rPr sz="1250" spc="-10" dirty="0">
                <a:latin typeface="Roboto"/>
                <a:cs typeface="Roboto"/>
              </a:rPr>
              <a:t> </a:t>
            </a:r>
            <a:r>
              <a:rPr sz="1250" spc="-65" dirty="0">
                <a:latin typeface="Roboto"/>
                <a:cs typeface="Roboto"/>
              </a:rPr>
              <a:t>true</a:t>
            </a:r>
            <a:r>
              <a:rPr sz="1250" spc="-10" dirty="0">
                <a:latin typeface="Roboto"/>
                <a:cs typeface="Roboto"/>
              </a:rPr>
              <a:t> </a:t>
            </a:r>
            <a:r>
              <a:rPr sz="1250" spc="-65" dirty="0">
                <a:latin typeface="Roboto"/>
                <a:cs typeface="Roboto"/>
              </a:rPr>
              <a:t>underlying</a:t>
            </a:r>
            <a:r>
              <a:rPr sz="1250" spc="-10" dirty="0">
                <a:latin typeface="Roboto"/>
                <a:cs typeface="Roboto"/>
              </a:rPr>
              <a:t> patterns</a:t>
            </a:r>
            <a:endParaRPr sz="1250" dirty="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8299" y="1173831"/>
            <a:ext cx="5346700" cy="4832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250" dirty="0">
                <a:solidFill>
                  <a:srgbClr val="3398DA"/>
                </a:solidFill>
                <a:latin typeface="Verdana"/>
                <a:cs typeface="Verdana"/>
              </a:rPr>
              <a:t>Why</a:t>
            </a:r>
            <a:r>
              <a:rPr sz="1950" spc="-229" dirty="0">
                <a:solidFill>
                  <a:srgbClr val="3398DA"/>
                </a:solidFill>
                <a:latin typeface="Verdana"/>
                <a:cs typeface="Verdana"/>
              </a:rPr>
              <a:t> </a:t>
            </a:r>
            <a:r>
              <a:rPr sz="1950" spc="-200" dirty="0">
                <a:solidFill>
                  <a:srgbClr val="3398DA"/>
                </a:solidFill>
                <a:latin typeface="Verdana"/>
                <a:cs typeface="Verdana"/>
              </a:rPr>
              <a:t>It</a:t>
            </a:r>
            <a:r>
              <a:rPr sz="1950" spc="-225" dirty="0">
                <a:solidFill>
                  <a:srgbClr val="3398DA"/>
                </a:solidFill>
                <a:latin typeface="Verdana"/>
                <a:cs typeface="Verdana"/>
              </a:rPr>
              <a:t> </a:t>
            </a:r>
            <a:r>
              <a:rPr sz="1950" spc="-35" dirty="0">
                <a:solidFill>
                  <a:srgbClr val="3398DA"/>
                </a:solidFill>
                <a:latin typeface="Verdana"/>
                <a:cs typeface="Verdana"/>
              </a:rPr>
              <a:t>Matters</a:t>
            </a:r>
            <a:endParaRPr sz="1950" dirty="0">
              <a:latin typeface="Verdana"/>
              <a:cs typeface="Verdana"/>
            </a:endParaRPr>
          </a:p>
          <a:p>
            <a:pPr marL="12700" marR="313055">
              <a:lnSpc>
                <a:spcPct val="113799"/>
              </a:lnSpc>
              <a:spcBef>
                <a:spcPts val="1055"/>
              </a:spcBef>
            </a:pP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often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contains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missing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outliers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can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significantly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distort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analysis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forecasting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models.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Properly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45" dirty="0">
                <a:solidFill>
                  <a:srgbClr val="333333"/>
                </a:solidFill>
                <a:latin typeface="Roboto"/>
                <a:cs typeface="Roboto"/>
              </a:rPr>
              <a:t>handling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these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anomalies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crucial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accurate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modeling.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50" dirty="0">
              <a:latin typeface="Roboto"/>
              <a:cs typeface="Roboto"/>
            </a:endParaRPr>
          </a:p>
          <a:p>
            <a:pPr marL="193040" marR="328930" indent="275590">
              <a:lnSpc>
                <a:spcPct val="111600"/>
              </a:lnSpc>
            </a:pPr>
            <a:r>
              <a:rPr sz="1400" spc="-70" dirty="0">
                <a:solidFill>
                  <a:srgbClr val="33495D"/>
                </a:solidFill>
                <a:latin typeface="Roboto"/>
                <a:cs typeface="Roboto"/>
              </a:rPr>
              <a:t>Ignoring</a:t>
            </a:r>
            <a:r>
              <a:rPr sz="14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missing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values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or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outliers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can</a:t>
            </a:r>
            <a:r>
              <a:rPr sz="14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lead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to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biased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495D"/>
                </a:solidFill>
                <a:latin typeface="Roboto"/>
                <a:cs typeface="Roboto"/>
              </a:rPr>
              <a:t>parameter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estimates,</a:t>
            </a:r>
            <a:r>
              <a:rPr sz="14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495D"/>
                </a:solidFill>
                <a:latin typeface="Roboto"/>
                <a:cs typeface="Roboto"/>
              </a:rPr>
              <a:t>unreliable</a:t>
            </a:r>
            <a:r>
              <a:rPr sz="14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forecasts,</a:t>
            </a:r>
            <a:r>
              <a:rPr sz="14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misleading</a:t>
            </a:r>
            <a:r>
              <a:rPr sz="14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495D"/>
                </a:solidFill>
                <a:latin typeface="Roboto"/>
                <a:cs typeface="Roboto"/>
              </a:rPr>
              <a:t>insights</a:t>
            </a:r>
            <a:r>
              <a:rPr sz="14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about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495D"/>
                </a:solidFill>
                <a:latin typeface="Roboto"/>
                <a:cs typeface="Roboto"/>
              </a:rPr>
              <a:t>the </a:t>
            </a:r>
            <a:r>
              <a:rPr sz="1400" spc="-70" dirty="0">
                <a:solidFill>
                  <a:srgbClr val="33495D"/>
                </a:solidFill>
                <a:latin typeface="Roboto"/>
                <a:cs typeface="Roboto"/>
              </a:rPr>
              <a:t>underlying</a:t>
            </a:r>
            <a:r>
              <a:rPr sz="1400" spc="-3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patterns.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700" spc="-165" dirty="0">
                <a:solidFill>
                  <a:srgbClr val="3398DA"/>
                </a:solidFill>
                <a:latin typeface="Lucida Sans"/>
                <a:cs typeface="Lucida Sans"/>
              </a:rPr>
              <a:t>Missing</a:t>
            </a:r>
            <a:r>
              <a:rPr sz="1700" spc="-12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700" spc="-185" dirty="0">
                <a:solidFill>
                  <a:srgbClr val="3398DA"/>
                </a:solidFill>
                <a:latin typeface="Lucida Sans"/>
                <a:cs typeface="Lucida Sans"/>
              </a:rPr>
              <a:t>Value</a:t>
            </a:r>
            <a:r>
              <a:rPr sz="1700" spc="-12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700" spc="-80" dirty="0">
                <a:solidFill>
                  <a:srgbClr val="3398DA"/>
                </a:solidFill>
                <a:latin typeface="Lucida Sans"/>
                <a:cs typeface="Lucida Sans"/>
              </a:rPr>
              <a:t>Techniques</a:t>
            </a:r>
            <a:endParaRPr sz="1700" dirty="0">
              <a:latin typeface="Lucida Sans"/>
              <a:cs typeface="Lucida Sans"/>
            </a:endParaRPr>
          </a:p>
          <a:p>
            <a:pPr marL="278765" marR="277495">
              <a:lnSpc>
                <a:spcPct val="107100"/>
              </a:lnSpc>
              <a:spcBef>
                <a:spcPts val="1440"/>
              </a:spcBef>
            </a:pPr>
            <a:r>
              <a:rPr sz="1400" b="1" spc="-85" dirty="0">
                <a:solidFill>
                  <a:srgbClr val="333333"/>
                </a:solidFill>
                <a:latin typeface="Roboto"/>
                <a:cs typeface="Roboto"/>
              </a:rPr>
              <a:t>Forward/Backward</a:t>
            </a:r>
            <a:r>
              <a:rPr sz="140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65" dirty="0">
                <a:solidFill>
                  <a:srgbClr val="333333"/>
                </a:solidFill>
                <a:latin typeface="Roboto"/>
                <a:cs typeface="Roboto"/>
              </a:rPr>
              <a:t>Fill</a:t>
            </a:r>
            <a:r>
              <a:rPr sz="140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-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Propagate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last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known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value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forward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first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known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value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backward</a:t>
            </a:r>
            <a:endParaRPr sz="1400" dirty="0">
              <a:latin typeface="Roboto"/>
              <a:cs typeface="Roboto"/>
            </a:endParaRPr>
          </a:p>
          <a:p>
            <a:pPr marL="278765" marR="314960">
              <a:lnSpc>
                <a:spcPct val="107100"/>
              </a:lnSpc>
              <a:spcBef>
                <a:spcPts val="825"/>
              </a:spcBef>
            </a:pPr>
            <a:r>
              <a:rPr sz="1400" b="1" spc="-75" dirty="0">
                <a:solidFill>
                  <a:srgbClr val="333333"/>
                </a:solidFill>
                <a:latin typeface="Roboto"/>
                <a:cs typeface="Roboto"/>
              </a:rPr>
              <a:t>Interpolation</a:t>
            </a:r>
            <a:r>
              <a:rPr sz="140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Linear,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spline,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time-weighted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methods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estimate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missing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points</a:t>
            </a:r>
            <a:endParaRPr sz="1400" dirty="0">
              <a:latin typeface="Roboto"/>
              <a:cs typeface="Roboto"/>
            </a:endParaRPr>
          </a:p>
          <a:p>
            <a:pPr marL="278765" marR="265430">
              <a:lnSpc>
                <a:spcPct val="107100"/>
              </a:lnSpc>
              <a:spcBef>
                <a:spcPts val="825"/>
              </a:spcBef>
            </a:pPr>
            <a:r>
              <a:rPr sz="1400" b="1" spc="-70" dirty="0">
                <a:solidFill>
                  <a:srgbClr val="333333"/>
                </a:solidFill>
                <a:latin typeface="Roboto"/>
                <a:cs typeface="Roboto"/>
              </a:rPr>
              <a:t>Statistical</a:t>
            </a:r>
            <a:r>
              <a:rPr sz="140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80" dirty="0">
                <a:solidFill>
                  <a:srgbClr val="333333"/>
                </a:solidFill>
                <a:latin typeface="Roboto"/>
                <a:cs typeface="Roboto"/>
              </a:rPr>
              <a:t>Imputation</a:t>
            </a:r>
            <a:r>
              <a:rPr sz="140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Replace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mean,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median,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model-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based estimates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 dirty="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58940" y="6323806"/>
            <a:ext cx="459486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910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 dirty="0">
              <a:latin typeface="Roboto"/>
              <a:cs typeface="Roboto"/>
            </a:endParaRPr>
          </a:p>
          <a:p>
            <a:pPr marL="12700">
              <a:lnSpc>
                <a:spcPts val="1375"/>
              </a:lnSpc>
            </a:pP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Analysis: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Complete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Guide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from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Statistics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94A5A6"/>
                </a:solidFill>
                <a:latin typeface="Roboto"/>
                <a:cs typeface="Roboto"/>
              </a:rPr>
              <a:t>Deep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94A5A6"/>
                </a:solidFill>
                <a:latin typeface="Roboto"/>
                <a:cs typeface="Roboto"/>
              </a:rPr>
              <a:t>Learning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19800" y="913606"/>
            <a:ext cx="6096000" cy="18325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30" dirty="0" smtClean="0">
                <a:solidFill>
                  <a:srgbClr val="3398DA"/>
                </a:solidFill>
                <a:latin typeface="Lucida Sans"/>
                <a:cs typeface="Lucida Sans"/>
              </a:rPr>
              <a:t>Outlier</a:t>
            </a:r>
            <a:r>
              <a:rPr lang="en-US" spc="-120" dirty="0" smtClean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lang="en-US" spc="-155" dirty="0" smtClean="0">
                <a:solidFill>
                  <a:srgbClr val="3398DA"/>
                </a:solidFill>
                <a:latin typeface="Lucida Sans"/>
                <a:cs typeface="Lucida Sans"/>
              </a:rPr>
              <a:t>Detection</a:t>
            </a:r>
            <a:r>
              <a:rPr lang="en-US" spc="-114" dirty="0" smtClean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lang="en-US" spc="-210" dirty="0" smtClean="0">
                <a:solidFill>
                  <a:srgbClr val="3398DA"/>
                </a:solidFill>
                <a:latin typeface="Lucida Sans"/>
                <a:cs typeface="Lucida Sans"/>
              </a:rPr>
              <a:t>&amp;</a:t>
            </a:r>
            <a:r>
              <a:rPr lang="en-US" spc="-125" dirty="0" smtClean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lang="en-US" spc="-45" dirty="0" smtClean="0">
                <a:solidFill>
                  <a:srgbClr val="3398DA"/>
                </a:solidFill>
                <a:latin typeface="Lucida Sans"/>
                <a:cs typeface="Lucida Sans"/>
              </a:rPr>
              <a:t>Treatment</a:t>
            </a:r>
            <a:endParaRPr lang="en-US" dirty="0" smtClean="0">
              <a:latin typeface="Lucida Sans"/>
              <a:cs typeface="Lucida Sans"/>
            </a:endParaRPr>
          </a:p>
          <a:p>
            <a:pPr marL="278765" marR="879475">
              <a:lnSpc>
                <a:spcPct val="160700"/>
              </a:lnSpc>
              <a:spcBef>
                <a:spcPts val="615"/>
              </a:spcBef>
            </a:pPr>
            <a:r>
              <a:rPr lang="en-US" sz="1400" b="1" spc="-90" dirty="0" smtClean="0">
                <a:solidFill>
                  <a:srgbClr val="333333"/>
                </a:solidFill>
                <a:latin typeface="Roboto"/>
                <a:cs typeface="Roboto"/>
              </a:rPr>
              <a:t>IQR</a:t>
            </a:r>
            <a:r>
              <a:rPr lang="en-US" sz="1400" b="1" spc="-2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b="1" spc="-100" dirty="0" smtClean="0">
                <a:solidFill>
                  <a:srgbClr val="333333"/>
                </a:solidFill>
                <a:latin typeface="Roboto"/>
                <a:cs typeface="Roboto"/>
              </a:rPr>
              <a:t>Method</a:t>
            </a:r>
            <a:r>
              <a:rPr lang="en-US" sz="1400" b="1" spc="-2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lang="en-US" sz="140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65" dirty="0" smtClean="0">
                <a:solidFill>
                  <a:srgbClr val="333333"/>
                </a:solidFill>
                <a:latin typeface="Roboto"/>
                <a:cs typeface="Roboto"/>
              </a:rPr>
              <a:t>Identify</a:t>
            </a:r>
            <a:r>
              <a:rPr lang="en-US" sz="140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0" dirty="0" smtClean="0">
                <a:solidFill>
                  <a:srgbClr val="333333"/>
                </a:solidFill>
                <a:latin typeface="Roboto"/>
                <a:cs typeface="Roboto"/>
              </a:rPr>
              <a:t>points</a:t>
            </a:r>
            <a:r>
              <a:rPr lang="en-US" sz="1400" spc="-1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3333"/>
                </a:solidFill>
                <a:latin typeface="Roboto"/>
                <a:cs typeface="Roboto"/>
              </a:rPr>
              <a:t>beyond</a:t>
            </a:r>
            <a:r>
              <a:rPr lang="en-US" sz="140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3333"/>
                </a:solidFill>
                <a:latin typeface="Roboto"/>
                <a:cs typeface="Roboto"/>
              </a:rPr>
              <a:t>1.5×IQR</a:t>
            </a:r>
            <a:r>
              <a:rPr lang="en-US" sz="1400" spc="-1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95" dirty="0" smtClean="0">
                <a:solidFill>
                  <a:srgbClr val="333333"/>
                </a:solidFill>
                <a:latin typeface="Roboto"/>
                <a:cs typeface="Roboto"/>
              </a:rPr>
              <a:t>from</a:t>
            </a:r>
            <a:r>
              <a:rPr lang="en-US" sz="140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40" dirty="0" smtClean="0">
                <a:solidFill>
                  <a:srgbClr val="333333"/>
                </a:solidFill>
                <a:latin typeface="Roboto"/>
                <a:cs typeface="Roboto"/>
              </a:rPr>
              <a:t>quartiles </a:t>
            </a:r>
            <a:r>
              <a:rPr lang="en-US" sz="1400" b="1" spc="-85" dirty="0" smtClean="0">
                <a:solidFill>
                  <a:srgbClr val="333333"/>
                </a:solidFill>
                <a:latin typeface="Roboto"/>
                <a:cs typeface="Roboto"/>
              </a:rPr>
              <a:t>Z-</a:t>
            </a:r>
            <a:r>
              <a:rPr lang="en-US" sz="1400" b="1" spc="-90" dirty="0" smtClean="0">
                <a:solidFill>
                  <a:srgbClr val="333333"/>
                </a:solidFill>
                <a:latin typeface="Roboto"/>
                <a:cs typeface="Roboto"/>
              </a:rPr>
              <a:t>Score</a:t>
            </a:r>
            <a:r>
              <a:rPr lang="en-US" sz="1400" b="1" spc="-3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lang="en-US" sz="1400" spc="-2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3333"/>
                </a:solidFill>
                <a:latin typeface="Roboto"/>
                <a:cs typeface="Roboto"/>
              </a:rPr>
              <a:t>Flag</a:t>
            </a:r>
            <a:r>
              <a:rPr lang="en-US" sz="1400" spc="-2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lang="en-US" sz="1400" spc="-2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3333"/>
                </a:solidFill>
                <a:latin typeface="Roboto"/>
                <a:cs typeface="Roboto"/>
              </a:rPr>
              <a:t>beyond</a:t>
            </a:r>
            <a:r>
              <a:rPr lang="en-US" sz="1400" spc="-2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3333"/>
                </a:solidFill>
                <a:latin typeface="Roboto"/>
                <a:cs typeface="Roboto"/>
              </a:rPr>
              <a:t>±3</a:t>
            </a:r>
            <a:r>
              <a:rPr lang="en-US" sz="1400" spc="-2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0" dirty="0" smtClean="0">
                <a:solidFill>
                  <a:srgbClr val="333333"/>
                </a:solidFill>
                <a:latin typeface="Roboto"/>
                <a:cs typeface="Roboto"/>
              </a:rPr>
              <a:t>standard</a:t>
            </a:r>
            <a:r>
              <a:rPr lang="en-US" sz="1400" spc="-2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10" dirty="0" smtClean="0">
                <a:solidFill>
                  <a:srgbClr val="333333"/>
                </a:solidFill>
                <a:latin typeface="Roboto"/>
                <a:cs typeface="Roboto"/>
              </a:rPr>
              <a:t>deviations</a:t>
            </a:r>
            <a:endParaRPr lang="en-US" sz="1400" dirty="0" smtClean="0">
              <a:latin typeface="Roboto"/>
              <a:cs typeface="Roboto"/>
            </a:endParaRPr>
          </a:p>
          <a:p>
            <a:pPr marL="278765" marR="479425">
              <a:lnSpc>
                <a:spcPts val="2700"/>
              </a:lnSpc>
              <a:spcBef>
                <a:spcPts val="25"/>
              </a:spcBef>
            </a:pPr>
            <a:r>
              <a:rPr lang="en-US" sz="1400" b="1" spc="-90" dirty="0" smtClean="0">
                <a:solidFill>
                  <a:srgbClr val="333333"/>
                </a:solidFill>
                <a:latin typeface="Roboto"/>
                <a:cs typeface="Roboto"/>
              </a:rPr>
              <a:t>Moving</a:t>
            </a:r>
            <a:r>
              <a:rPr lang="en-US" sz="1400" b="1" spc="-3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b="1" spc="-90" dirty="0" smtClean="0">
                <a:solidFill>
                  <a:srgbClr val="333333"/>
                </a:solidFill>
                <a:latin typeface="Roboto"/>
                <a:cs typeface="Roboto"/>
              </a:rPr>
              <a:t>Window</a:t>
            </a:r>
            <a:r>
              <a:rPr lang="en-US" sz="1400" b="1" spc="-3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lang="en-US" sz="1400" spc="-2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100" dirty="0" smtClean="0">
                <a:solidFill>
                  <a:srgbClr val="333333"/>
                </a:solidFill>
                <a:latin typeface="Roboto"/>
                <a:cs typeface="Roboto"/>
              </a:rPr>
              <a:t>Compare</a:t>
            </a:r>
            <a:r>
              <a:rPr lang="en-US" sz="1400" spc="-2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lang="en-US" sz="1400" spc="-2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lang="en-US" sz="1400" spc="-2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70" dirty="0" smtClean="0">
                <a:solidFill>
                  <a:srgbClr val="333333"/>
                </a:solidFill>
                <a:latin typeface="Roboto"/>
                <a:cs typeface="Roboto"/>
              </a:rPr>
              <a:t>local</a:t>
            </a:r>
            <a:r>
              <a:rPr lang="en-US" sz="1400" spc="-2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20" dirty="0" smtClean="0">
                <a:solidFill>
                  <a:srgbClr val="333333"/>
                </a:solidFill>
                <a:latin typeface="Roboto"/>
                <a:cs typeface="Roboto"/>
              </a:rPr>
              <a:t>averages/medians </a:t>
            </a:r>
            <a:r>
              <a:rPr lang="en-US" sz="1400" b="1" spc="-90" dirty="0" smtClean="0">
                <a:solidFill>
                  <a:srgbClr val="333333"/>
                </a:solidFill>
                <a:latin typeface="Roboto"/>
                <a:cs typeface="Roboto"/>
              </a:rPr>
              <a:t>Treatment</a:t>
            </a:r>
            <a:r>
              <a:rPr lang="en-US" sz="1400" b="1" spc="-2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lang="en-US" sz="1400" spc="-2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0" dirty="0" smtClean="0">
                <a:solidFill>
                  <a:srgbClr val="333333"/>
                </a:solidFill>
                <a:latin typeface="Roboto"/>
                <a:cs typeface="Roboto"/>
              </a:rPr>
              <a:t>Replace</a:t>
            </a:r>
            <a:r>
              <a:rPr lang="en-US" sz="1400" spc="-2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lang="en-US" sz="1400" spc="-2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3333"/>
                </a:solidFill>
                <a:latin typeface="Roboto"/>
                <a:cs typeface="Roboto"/>
              </a:rPr>
              <a:t>median,</a:t>
            </a:r>
            <a:r>
              <a:rPr lang="en-US" sz="1400" spc="-1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70" dirty="0" smtClean="0">
                <a:solidFill>
                  <a:srgbClr val="333333"/>
                </a:solidFill>
                <a:latin typeface="Roboto"/>
                <a:cs typeface="Roboto"/>
              </a:rPr>
              <a:t>truncate,</a:t>
            </a:r>
            <a:r>
              <a:rPr lang="en-US" sz="1400" spc="-2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lang="en-US" sz="1400" spc="-2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90" dirty="0" smtClean="0">
                <a:solidFill>
                  <a:srgbClr val="333333"/>
                </a:solidFill>
                <a:latin typeface="Roboto"/>
                <a:cs typeface="Roboto"/>
              </a:rPr>
              <a:t>use</a:t>
            </a:r>
            <a:r>
              <a:rPr lang="en-US" sz="1400" spc="-2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3333"/>
                </a:solidFill>
                <a:latin typeface="Roboto"/>
                <a:cs typeface="Roboto"/>
              </a:rPr>
              <a:t>robust</a:t>
            </a:r>
            <a:r>
              <a:rPr lang="en-US" sz="1400" spc="-1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40" dirty="0" smtClean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endParaRPr lang="en-US" sz="1400" dirty="0">
              <a:latin typeface="Roboto"/>
              <a:cs typeface="Roboto"/>
            </a:endParaRPr>
          </a:p>
        </p:txBody>
      </p:sp>
      <p:pic>
        <p:nvPicPr>
          <p:cNvPr id="29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4317206"/>
            <a:ext cx="139700" cy="101600"/>
          </a:xfrm>
          <a:prstGeom prst="rect">
            <a:avLst/>
          </a:prstGeom>
        </p:spPr>
      </p:pic>
      <p:pic>
        <p:nvPicPr>
          <p:cNvPr id="30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84900" y="1802606"/>
            <a:ext cx="139700" cy="101600"/>
          </a:xfrm>
          <a:prstGeom prst="rect">
            <a:avLst/>
          </a:prstGeom>
        </p:spPr>
      </p:pic>
      <p:pic>
        <p:nvPicPr>
          <p:cNvPr id="31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2200" y="2132806"/>
            <a:ext cx="139700" cy="101600"/>
          </a:xfrm>
          <a:prstGeom prst="rect">
            <a:avLst/>
          </a:prstGeom>
        </p:spPr>
      </p:pic>
      <p:pic>
        <p:nvPicPr>
          <p:cNvPr id="32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84900" y="1447006"/>
            <a:ext cx="139700" cy="101600"/>
          </a:xfrm>
          <a:prstGeom prst="rect">
            <a:avLst/>
          </a:prstGeom>
        </p:spPr>
      </p:pic>
      <p:pic>
        <p:nvPicPr>
          <p:cNvPr id="33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9900" y="4850606"/>
            <a:ext cx="139700" cy="101600"/>
          </a:xfrm>
          <a:prstGeom prst="rect">
            <a:avLst/>
          </a:prstGeom>
        </p:spPr>
      </p:pic>
      <p:pic>
        <p:nvPicPr>
          <p:cNvPr id="34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9900" y="5384006"/>
            <a:ext cx="139700" cy="101600"/>
          </a:xfrm>
          <a:prstGeom prst="rect">
            <a:avLst/>
          </a:prstGeom>
        </p:spPr>
      </p:pic>
      <p:pic>
        <p:nvPicPr>
          <p:cNvPr id="35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2200" y="2488406"/>
            <a:ext cx="139700" cy="10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b="1" spc="-204" dirty="0">
                <a:latin typeface="Trebuchet MS"/>
                <a:cs typeface="Trebuchet MS"/>
              </a:rPr>
              <a:t>Resampling </a:t>
            </a:r>
            <a:r>
              <a:rPr sz="3100" b="1" spc="-245" dirty="0">
                <a:latin typeface="Trebuchet MS"/>
                <a:cs typeface="Trebuchet MS"/>
              </a:rPr>
              <a:t>and</a:t>
            </a:r>
            <a:r>
              <a:rPr sz="3100" b="1" spc="-204" dirty="0">
                <a:latin typeface="Trebuchet MS"/>
                <a:cs typeface="Trebuchet MS"/>
              </a:rPr>
              <a:t> </a:t>
            </a:r>
            <a:r>
              <a:rPr sz="3100" b="1" spc="-270" dirty="0">
                <a:latin typeface="Trebuchet MS"/>
                <a:cs typeface="Trebuchet MS"/>
              </a:rPr>
              <a:t>Frequency</a:t>
            </a:r>
            <a:r>
              <a:rPr sz="3100" b="1" spc="-204" dirty="0">
                <a:latin typeface="Trebuchet MS"/>
                <a:cs typeface="Trebuchet MS"/>
              </a:rPr>
              <a:t> Adjustment</a:t>
            </a:r>
            <a:endParaRPr sz="31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91300" y="1447006"/>
            <a:ext cx="5143500" cy="790575"/>
            <a:chOff x="571499" y="6372224"/>
            <a:chExt cx="5143500" cy="790575"/>
          </a:xfrm>
        </p:grpSpPr>
        <p:sp>
          <p:nvSpPr>
            <p:cNvPr id="4" name="object 4"/>
            <p:cNvSpPr/>
            <p:nvPr/>
          </p:nvSpPr>
          <p:spPr>
            <a:xfrm>
              <a:off x="571499" y="6372224"/>
              <a:ext cx="5143500" cy="790575"/>
            </a:xfrm>
            <a:custGeom>
              <a:avLst/>
              <a:gdLst/>
              <a:ahLst/>
              <a:cxnLst/>
              <a:rect l="l" t="t" r="r" b="b"/>
              <a:pathLst>
                <a:path w="5143500" h="790575">
                  <a:moveTo>
                    <a:pt x="5143499" y="790574"/>
                  </a:moveTo>
                  <a:lnTo>
                    <a:pt x="0" y="790574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790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6372224"/>
              <a:ext cx="38100" cy="790575"/>
            </a:xfrm>
            <a:custGeom>
              <a:avLst/>
              <a:gdLst/>
              <a:ahLst/>
              <a:cxnLst/>
              <a:rect l="l" t="t" r="r" b="b"/>
              <a:pathLst>
                <a:path w="38100" h="790575">
                  <a:moveTo>
                    <a:pt x="38099" y="790574"/>
                  </a:moveTo>
                  <a:lnTo>
                    <a:pt x="0" y="7905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9057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3524" y="6496049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00552" y="304799"/>
                  </a:moveTo>
                  <a:lnTo>
                    <a:pt x="33047" y="304799"/>
                  </a:lnTo>
                  <a:lnTo>
                    <a:pt x="28187" y="303832"/>
                  </a:lnTo>
                  <a:lnTo>
                    <a:pt x="966" y="276611"/>
                  </a:lnTo>
                  <a:lnTo>
                    <a:pt x="0" y="271751"/>
                  </a:lnTo>
                  <a:lnTo>
                    <a:pt x="0" y="2666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100552" y="0"/>
                  </a:lnTo>
                  <a:lnTo>
                    <a:pt x="2132632" y="28187"/>
                  </a:lnTo>
                  <a:lnTo>
                    <a:pt x="2133599" y="33047"/>
                  </a:lnTo>
                  <a:lnTo>
                    <a:pt x="2133599" y="271751"/>
                  </a:lnTo>
                  <a:lnTo>
                    <a:pt x="2105411" y="303832"/>
                  </a:lnTo>
                  <a:lnTo>
                    <a:pt x="2100552" y="3047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29400" y="1538281"/>
            <a:ext cx="5105400" cy="53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875" marR="340360">
              <a:lnSpc>
                <a:spcPct val="116399"/>
              </a:lnSpc>
              <a:spcBef>
                <a:spcPts val="95"/>
              </a:spcBef>
              <a:tabLst>
                <a:tab pos="1040130" algn="l"/>
                <a:tab pos="3094355" algn="l"/>
              </a:tabLst>
            </a:pP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In</a:t>
            </a:r>
            <a:r>
              <a:rPr sz="1450" spc="-3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Python: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	</a:t>
            </a:r>
            <a:r>
              <a:rPr sz="1050" spc="-10" dirty="0">
                <a:solidFill>
                  <a:srgbClr val="E74B3C"/>
                </a:solidFill>
                <a:latin typeface="DejaVu Sans Mono"/>
                <a:cs typeface="DejaVu Sans Mono"/>
              </a:rPr>
              <a:t>df.resample('M').mean()</a:t>
            </a:r>
            <a:r>
              <a:rPr sz="1050" dirty="0">
                <a:solidFill>
                  <a:srgbClr val="E74B3C"/>
                </a:solidFill>
                <a:latin typeface="DejaVu Sans Mono"/>
                <a:cs typeface="DejaVu Sans Mono"/>
              </a:rPr>
              <a:t>	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-</a:t>
            </a:r>
            <a:r>
              <a:rPr sz="1450" spc="-4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Resample</a:t>
            </a:r>
            <a:r>
              <a:rPr sz="1450" spc="-3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to</a:t>
            </a:r>
            <a:r>
              <a:rPr sz="1450" spc="-3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monthly frequency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using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495D"/>
                </a:solidFill>
                <a:latin typeface="Roboto"/>
                <a:cs typeface="Roboto"/>
              </a:rPr>
              <a:t>mean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aggregation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2733674"/>
            <a:ext cx="5143499" cy="32384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945312" y="6045009"/>
            <a:ext cx="45878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Visual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comparison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original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daily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data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vs.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weekly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monthly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7E8B8C"/>
                </a:solidFill>
                <a:latin typeface="Roboto"/>
                <a:cs typeface="Roboto"/>
              </a:rPr>
              <a:t>resampling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1892299"/>
            <a:ext cx="66675" cy="1079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2549524"/>
            <a:ext cx="66675" cy="1079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3197224"/>
            <a:ext cx="66675" cy="1079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3854449"/>
            <a:ext cx="66675" cy="1079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5045074"/>
            <a:ext cx="66675" cy="10795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58800" y="1260624"/>
            <a:ext cx="5119370" cy="4857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-114" dirty="0">
                <a:solidFill>
                  <a:srgbClr val="3398DA"/>
                </a:solidFill>
                <a:latin typeface="Lucida Sans"/>
                <a:cs typeface="Lucida Sans"/>
              </a:rPr>
              <a:t>Why</a:t>
            </a:r>
            <a:r>
              <a:rPr sz="2100" spc="-16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25" dirty="0">
                <a:solidFill>
                  <a:srgbClr val="3398DA"/>
                </a:solidFill>
                <a:latin typeface="Lucida Sans"/>
                <a:cs typeface="Lucida Sans"/>
              </a:rPr>
              <a:t>Resample</a:t>
            </a:r>
            <a:r>
              <a:rPr sz="2100" spc="-15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04" dirty="0">
                <a:solidFill>
                  <a:srgbClr val="3398DA"/>
                </a:solidFill>
                <a:latin typeface="Lucida Sans"/>
                <a:cs typeface="Lucida Sans"/>
              </a:rPr>
              <a:t>Time</a:t>
            </a:r>
            <a:r>
              <a:rPr sz="2100" spc="-155" dirty="0">
                <a:solidFill>
                  <a:srgbClr val="3398DA"/>
                </a:solidFill>
                <a:latin typeface="Lucida Sans"/>
                <a:cs typeface="Lucida Sans"/>
              </a:rPr>
              <a:t> Series </a:t>
            </a:r>
            <a:r>
              <a:rPr sz="2100" spc="-10" dirty="0">
                <a:solidFill>
                  <a:srgbClr val="3398DA"/>
                </a:solidFill>
                <a:latin typeface="Lucida Sans"/>
                <a:cs typeface="Lucida Sans"/>
              </a:rPr>
              <a:t>Data?</a:t>
            </a:r>
            <a:endParaRPr sz="2100">
              <a:latin typeface="Lucida Sans"/>
              <a:cs typeface="Lucida Sans"/>
            </a:endParaRPr>
          </a:p>
          <a:p>
            <a:pPr marL="278765" marR="892175">
              <a:lnSpc>
                <a:spcPct val="112100"/>
              </a:lnSpc>
              <a:spcBef>
                <a:spcPts val="1595"/>
              </a:spcBef>
            </a:pP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Change</a:t>
            </a:r>
            <a:r>
              <a:rPr sz="1450" b="1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analysis</a:t>
            </a:r>
            <a:r>
              <a:rPr sz="1450" b="1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granularity</a:t>
            </a:r>
            <a:r>
              <a:rPr sz="1450" b="1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Aggregate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daily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to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weekly/monthly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high-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level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trends</a:t>
            </a:r>
            <a:endParaRPr sz="1450">
              <a:latin typeface="Roboto"/>
              <a:cs typeface="Roboto"/>
            </a:endParaRPr>
          </a:p>
          <a:p>
            <a:pPr marL="278765" marR="158115">
              <a:lnSpc>
                <a:spcPct val="112100"/>
              </a:lnSpc>
              <a:spcBef>
                <a:spcPts val="1275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Reduce</a:t>
            </a:r>
            <a:r>
              <a:rPr sz="1450" b="1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noise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Lower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frequencies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often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smooth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out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short-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term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fluctuations</a:t>
            </a:r>
            <a:endParaRPr sz="1450">
              <a:latin typeface="Roboto"/>
              <a:cs typeface="Roboto"/>
            </a:endParaRPr>
          </a:p>
          <a:p>
            <a:pPr marL="278765" marR="194945">
              <a:lnSpc>
                <a:spcPct val="116399"/>
              </a:lnSpc>
              <a:spcBef>
                <a:spcPts val="1125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Match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different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sources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Align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collected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at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different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frequencies</a:t>
            </a:r>
            <a:endParaRPr sz="1450">
              <a:latin typeface="Roboto"/>
              <a:cs typeface="Roboto"/>
            </a:endParaRPr>
          </a:p>
          <a:p>
            <a:pPr marL="278765" marR="590550">
              <a:lnSpc>
                <a:spcPct val="116399"/>
              </a:lnSpc>
              <a:spcBef>
                <a:spcPts val="1125"/>
              </a:spcBef>
            </a:pP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Computational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efficiency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Reduce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dataset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size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faster processing</a:t>
            </a:r>
            <a:endParaRPr sz="14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100" spc="-215" dirty="0">
                <a:solidFill>
                  <a:srgbClr val="3398DA"/>
                </a:solidFill>
                <a:latin typeface="Lucida Sans"/>
                <a:cs typeface="Lucida Sans"/>
              </a:rPr>
              <a:t>How</a:t>
            </a:r>
            <a:r>
              <a:rPr sz="2100" spc="-18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70" dirty="0">
                <a:solidFill>
                  <a:srgbClr val="3398DA"/>
                </a:solidFill>
                <a:latin typeface="Lucida Sans"/>
                <a:cs typeface="Lucida Sans"/>
              </a:rPr>
              <a:t>to</a:t>
            </a:r>
            <a:r>
              <a:rPr sz="2100" spc="-17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95" dirty="0">
                <a:solidFill>
                  <a:srgbClr val="3398DA"/>
                </a:solidFill>
                <a:latin typeface="Lucida Sans"/>
                <a:cs typeface="Lucida Sans"/>
              </a:rPr>
              <a:t>Resample?</a:t>
            </a:r>
            <a:endParaRPr sz="2100">
              <a:latin typeface="Lucida Sans"/>
              <a:cs typeface="Lucida Sans"/>
            </a:endParaRPr>
          </a:p>
          <a:p>
            <a:pPr marL="278765" marR="5080">
              <a:lnSpc>
                <a:spcPct val="112100"/>
              </a:lnSpc>
              <a:spcBef>
                <a:spcPts val="1595"/>
              </a:spcBef>
            </a:pP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Upsampling</a:t>
            </a:r>
            <a:r>
              <a:rPr sz="1450" b="1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Increase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frequency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(e.g.,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monthly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33333"/>
                </a:solidFill>
                <a:latin typeface="Liberation Sans"/>
                <a:cs typeface="Liberation Sans"/>
              </a:rPr>
              <a:t>→</a:t>
            </a:r>
            <a:r>
              <a:rPr sz="1300" spc="-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Roboto"/>
                <a:cs typeface="Roboto"/>
              </a:rPr>
              <a:t>daily);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5" dirty="0">
                <a:solidFill>
                  <a:srgbClr val="333333"/>
                </a:solidFill>
                <a:latin typeface="Roboto"/>
                <a:cs typeface="Roboto"/>
              </a:rPr>
              <a:t>requires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interpolation</a:t>
            </a:r>
            <a:endParaRPr sz="1450">
              <a:latin typeface="Roboto"/>
              <a:cs typeface="Roboto"/>
            </a:endParaRPr>
          </a:p>
          <a:p>
            <a:pPr marL="278765" marR="372745">
              <a:lnSpc>
                <a:spcPct val="112100"/>
              </a:lnSpc>
              <a:spcBef>
                <a:spcPts val="1275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Downsampling</a:t>
            </a:r>
            <a:r>
              <a:rPr sz="145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Decrease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frequency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(e.g.,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daily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33333"/>
                </a:solidFill>
                <a:latin typeface="Liberation Sans"/>
                <a:cs typeface="Liberation Sans"/>
              </a:rPr>
              <a:t>→</a:t>
            </a:r>
            <a:r>
              <a:rPr sz="1300" spc="-1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Roboto"/>
                <a:cs typeface="Roboto"/>
              </a:rPr>
              <a:t>monthly);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requires</a:t>
            </a:r>
            <a:r>
              <a:rPr sz="1450" spc="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aggregation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5702299"/>
            <a:ext cx="66675" cy="1079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0544174" y="7677150"/>
            <a:ext cx="1457325" cy="323850"/>
            <a:chOff x="10544174" y="7677150"/>
            <a:chExt cx="1457325" cy="323850"/>
          </a:xfrm>
        </p:grpSpPr>
        <p:sp>
          <p:nvSpPr>
            <p:cNvPr id="18" name="object 18"/>
            <p:cNvSpPr/>
            <p:nvPr/>
          </p:nvSpPr>
          <p:spPr>
            <a:xfrm>
              <a:off x="10544174" y="7677150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8474" y="7772399"/>
              <a:ext cx="133349" cy="1333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305476" y="7778750"/>
            <a:ext cx="459486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835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ts val="1300"/>
              </a:lnSpc>
            </a:pP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Analysis: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Complete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Guide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from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Statistics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94A5A6"/>
                </a:solidFill>
                <a:latin typeface="Roboto"/>
                <a:cs typeface="Roboto"/>
              </a:rPr>
              <a:t>Deep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94A5A6"/>
                </a:solidFill>
                <a:latin typeface="Roboto"/>
                <a:cs typeface="Roboto"/>
              </a:rPr>
              <a:t>Learning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b="1" spc="-170" dirty="0">
                <a:latin typeface="Gill Sans MT"/>
                <a:cs typeface="Gill Sans MT"/>
              </a:rPr>
              <a:t>Visualizing</a:t>
            </a:r>
            <a:r>
              <a:rPr sz="3100" b="1" spc="-140" dirty="0">
                <a:latin typeface="Gill Sans MT"/>
                <a:cs typeface="Gill Sans MT"/>
              </a:rPr>
              <a:t> </a:t>
            </a:r>
            <a:r>
              <a:rPr sz="3100" b="1" spc="-360" dirty="0">
                <a:latin typeface="Gill Sans MT"/>
                <a:cs typeface="Gill Sans MT"/>
              </a:rPr>
              <a:t>Time</a:t>
            </a:r>
            <a:r>
              <a:rPr sz="3100" b="1" spc="-135" dirty="0">
                <a:latin typeface="Gill Sans MT"/>
                <a:cs typeface="Gill Sans MT"/>
              </a:rPr>
              <a:t> </a:t>
            </a:r>
            <a:r>
              <a:rPr sz="3100" b="1" spc="-170" dirty="0">
                <a:latin typeface="Gill Sans MT"/>
                <a:cs typeface="Gill Sans MT"/>
              </a:rPr>
              <a:t>Series</a:t>
            </a:r>
            <a:endParaRPr sz="31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67500" y="1066006"/>
            <a:ext cx="5143500" cy="1038225"/>
            <a:chOff x="6667500" y="1066006"/>
            <a:chExt cx="5143500" cy="1038225"/>
          </a:xfrm>
        </p:grpSpPr>
        <p:sp>
          <p:nvSpPr>
            <p:cNvPr id="4" name="object 4"/>
            <p:cNvSpPr/>
            <p:nvPr/>
          </p:nvSpPr>
          <p:spPr>
            <a:xfrm>
              <a:off x="6667500" y="1066006"/>
              <a:ext cx="5143500" cy="1038225"/>
            </a:xfrm>
            <a:custGeom>
              <a:avLst/>
              <a:gdLst/>
              <a:ahLst/>
              <a:cxnLst/>
              <a:rect l="l" t="t" r="r" b="b"/>
              <a:pathLst>
                <a:path w="5143500" h="1038225">
                  <a:moveTo>
                    <a:pt x="51434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0382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67500" y="1066006"/>
              <a:ext cx="38100" cy="1038225"/>
            </a:xfrm>
            <a:custGeom>
              <a:avLst/>
              <a:gdLst/>
              <a:ahLst/>
              <a:cxnLst/>
              <a:rect l="l" t="t" r="r" b="b"/>
              <a:pathLst>
                <a:path w="38100" h="1038225">
                  <a:moveTo>
                    <a:pt x="380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3822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05600" y="1142206"/>
            <a:ext cx="5105400" cy="7778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42875" marR="282575" algn="just">
              <a:lnSpc>
                <a:spcPct val="114199"/>
              </a:lnSpc>
              <a:spcBef>
                <a:spcPts val="60"/>
              </a:spcBef>
            </a:pP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Choosing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right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visualization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depends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0" dirty="0">
                <a:solidFill>
                  <a:srgbClr val="33495D"/>
                </a:solidFill>
                <a:latin typeface="Roboto"/>
                <a:cs typeface="Roboto"/>
              </a:rPr>
              <a:t>on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what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aspect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of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the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you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want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to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analyze.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Combining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multiple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plot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types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provides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more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comprehensive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insights.</a:t>
            </a:r>
            <a:endParaRPr sz="1450" dirty="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2428875"/>
            <a:ext cx="5143499" cy="3809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55308" y="6311709"/>
            <a:ext cx="41681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Different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visualization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methods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applied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7E8B8C"/>
                </a:solidFill>
                <a:latin typeface="Roboto"/>
                <a:cs typeface="Roboto"/>
              </a:rPr>
              <a:t>same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time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7E8B8C"/>
                </a:solidFill>
                <a:latin typeface="Roboto"/>
                <a:cs typeface="Roboto"/>
              </a:rPr>
              <a:t>data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1892300"/>
            <a:ext cx="66675" cy="1079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2549524"/>
            <a:ext cx="66675" cy="1079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3197224"/>
            <a:ext cx="66675" cy="1079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4111625"/>
            <a:ext cx="66675" cy="1079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4759324"/>
            <a:ext cx="66675" cy="10795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58800" y="1274718"/>
            <a:ext cx="5123180" cy="45573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195" dirty="0">
                <a:solidFill>
                  <a:srgbClr val="3398DA"/>
                </a:solidFill>
                <a:latin typeface="Lucida Sans"/>
                <a:cs typeface="Lucida Sans"/>
              </a:rPr>
              <a:t>Common</a:t>
            </a:r>
            <a:r>
              <a:rPr sz="2000" spc="-10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000" spc="-135" dirty="0">
                <a:solidFill>
                  <a:srgbClr val="3398DA"/>
                </a:solidFill>
                <a:latin typeface="Lucida Sans"/>
                <a:cs typeface="Lucida Sans"/>
              </a:rPr>
              <a:t>Visualization</a:t>
            </a:r>
            <a:r>
              <a:rPr sz="2000" spc="-9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000" spc="-10" dirty="0">
                <a:solidFill>
                  <a:srgbClr val="3398DA"/>
                </a:solidFill>
                <a:latin typeface="Lucida Sans"/>
                <a:cs typeface="Lucida Sans"/>
              </a:rPr>
              <a:t>Methods</a:t>
            </a:r>
            <a:endParaRPr sz="2000" dirty="0">
              <a:latin typeface="Lucida Sans"/>
              <a:cs typeface="Lucida Sans"/>
            </a:endParaRPr>
          </a:p>
          <a:p>
            <a:pPr marL="278765" marR="50800">
              <a:lnSpc>
                <a:spcPct val="112100"/>
              </a:lnSpc>
              <a:spcBef>
                <a:spcPts val="1614"/>
              </a:spcBef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Line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plots: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Most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basic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visualization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showing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evolution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over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time;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reveals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overall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trends,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patterns,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outliers</a:t>
            </a:r>
            <a:endParaRPr sz="1450" dirty="0">
              <a:latin typeface="Roboto"/>
              <a:cs typeface="Roboto"/>
            </a:endParaRPr>
          </a:p>
          <a:p>
            <a:pPr marL="278765" marR="259079">
              <a:lnSpc>
                <a:spcPct val="112100"/>
              </a:lnSpc>
              <a:spcBef>
                <a:spcPts val="1275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50" b="1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plots:</a:t>
            </a:r>
            <a:r>
              <a:rPr sz="1450" b="1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Overlays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same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seasons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from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different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cycles;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highlights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variations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between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cycles</a:t>
            </a:r>
            <a:endParaRPr sz="1450" dirty="0">
              <a:latin typeface="Roboto"/>
              <a:cs typeface="Roboto"/>
            </a:endParaRPr>
          </a:p>
          <a:p>
            <a:pPr marL="278765" marR="17145">
              <a:lnSpc>
                <a:spcPct val="114199"/>
              </a:lnSpc>
              <a:spcBef>
                <a:spcPts val="1165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Lag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plots: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Shows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relationship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between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an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observation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its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lagged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value;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useful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identifying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autocorrelation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non-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linear patterns</a:t>
            </a:r>
            <a:endParaRPr sz="1450" dirty="0">
              <a:latin typeface="Roboto"/>
              <a:cs typeface="Roboto"/>
            </a:endParaRPr>
          </a:p>
          <a:p>
            <a:pPr marL="278765" marR="5080">
              <a:lnSpc>
                <a:spcPct val="112100"/>
              </a:lnSpc>
              <a:spcBef>
                <a:spcPts val="1275"/>
              </a:spcBef>
            </a:pPr>
            <a:r>
              <a:rPr sz="1450" b="1" spc="-110" dirty="0">
                <a:solidFill>
                  <a:srgbClr val="333333"/>
                </a:solidFill>
                <a:latin typeface="Roboto"/>
                <a:cs typeface="Roboto"/>
              </a:rPr>
              <a:t>ACF/PACF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plots: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Displays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correlations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between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its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lags;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reveals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dependencies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helps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selection</a:t>
            </a:r>
            <a:endParaRPr sz="1450" dirty="0">
              <a:latin typeface="Roboto"/>
              <a:cs typeface="Roboto"/>
            </a:endParaRPr>
          </a:p>
          <a:p>
            <a:pPr marL="278765" marR="155575">
              <a:lnSpc>
                <a:spcPct val="116399"/>
              </a:lnSpc>
              <a:spcBef>
                <a:spcPts val="1120"/>
              </a:spcBef>
            </a:pP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Heatmaps: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Color-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coded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grid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visualization;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effective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multiple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displaying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cyclical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by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hour/day/month</a:t>
            </a:r>
            <a:endParaRPr sz="1450" dirty="0">
              <a:latin typeface="Roboto"/>
              <a:cs typeface="Roboto"/>
            </a:endParaRPr>
          </a:p>
          <a:p>
            <a:pPr marL="278765" marR="107950">
              <a:lnSpc>
                <a:spcPct val="112100"/>
              </a:lnSpc>
              <a:spcBef>
                <a:spcPts val="1200"/>
              </a:spcBef>
            </a:pP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Decomposition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plots:</a:t>
            </a:r>
            <a:r>
              <a:rPr sz="1450" b="1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Breaks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down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into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trend,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seasonal,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residual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components;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helps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understand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underlying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endParaRPr sz="1450" dirty="0">
              <a:latin typeface="Roboto"/>
              <a:cs typeface="Robo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5416549"/>
            <a:ext cx="66675" cy="10795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0544174" y="7648575"/>
            <a:ext cx="1457325" cy="323850"/>
            <a:chOff x="10544174" y="7648575"/>
            <a:chExt cx="1457325" cy="323850"/>
          </a:xfrm>
        </p:grpSpPr>
        <p:sp>
          <p:nvSpPr>
            <p:cNvPr id="17" name="object 17"/>
            <p:cNvSpPr/>
            <p:nvPr/>
          </p:nvSpPr>
          <p:spPr>
            <a:xfrm>
              <a:off x="10544174" y="7648575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8474" y="7743824"/>
              <a:ext cx="133349" cy="13334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305476" y="7750175"/>
            <a:ext cx="459486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835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ts val="1300"/>
              </a:lnSpc>
            </a:pP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Analysis: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Complete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Guide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from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Statistics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94A5A6"/>
                </a:solidFill>
                <a:latin typeface="Roboto"/>
                <a:cs typeface="Roboto"/>
              </a:rPr>
              <a:t>Deep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94A5A6"/>
                </a:solidFill>
                <a:latin typeface="Roboto"/>
                <a:cs typeface="Roboto"/>
              </a:rPr>
              <a:t>Learning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spc="-295" dirty="0"/>
              <a:t>What</a:t>
            </a:r>
            <a:r>
              <a:rPr sz="3100" spc="-290" dirty="0"/>
              <a:t> </a:t>
            </a:r>
            <a:r>
              <a:rPr sz="3100" spc="-355" dirty="0"/>
              <a:t>is</a:t>
            </a:r>
            <a:r>
              <a:rPr sz="3100" spc="-285" dirty="0"/>
              <a:t> </a:t>
            </a:r>
            <a:r>
              <a:rPr sz="3100" spc="-425" dirty="0"/>
              <a:t>Time</a:t>
            </a:r>
            <a:r>
              <a:rPr sz="3100" spc="-290" dirty="0"/>
              <a:t> </a:t>
            </a:r>
            <a:r>
              <a:rPr sz="3100" spc="-330" dirty="0"/>
              <a:t>Series</a:t>
            </a:r>
            <a:r>
              <a:rPr sz="3100" spc="-285" dirty="0"/>
              <a:t> </a:t>
            </a:r>
            <a:r>
              <a:rPr sz="3100" spc="-405" dirty="0"/>
              <a:t>Analysis?</a:t>
            </a:r>
            <a:endParaRPr sz="3100"/>
          </a:p>
        </p:txBody>
      </p:sp>
      <p:grpSp>
        <p:nvGrpSpPr>
          <p:cNvPr id="3" name="object 3"/>
          <p:cNvGrpSpPr/>
          <p:nvPr/>
        </p:nvGrpSpPr>
        <p:grpSpPr>
          <a:xfrm>
            <a:off x="571499" y="1876424"/>
            <a:ext cx="5143500" cy="1038225"/>
            <a:chOff x="571499" y="1876424"/>
            <a:chExt cx="5143500" cy="1038225"/>
          </a:xfrm>
        </p:grpSpPr>
        <p:sp>
          <p:nvSpPr>
            <p:cNvPr id="4" name="object 4"/>
            <p:cNvSpPr/>
            <p:nvPr/>
          </p:nvSpPr>
          <p:spPr>
            <a:xfrm>
              <a:off x="571499" y="1876424"/>
              <a:ext cx="5143500" cy="1038225"/>
            </a:xfrm>
            <a:custGeom>
              <a:avLst/>
              <a:gdLst/>
              <a:ahLst/>
              <a:cxnLst/>
              <a:rect l="l" t="t" r="r" b="b"/>
              <a:pathLst>
                <a:path w="5143500" h="1038225">
                  <a:moveTo>
                    <a:pt x="51434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0382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1876424"/>
              <a:ext cx="38100" cy="1038225"/>
            </a:xfrm>
            <a:custGeom>
              <a:avLst/>
              <a:gdLst/>
              <a:ahLst/>
              <a:cxnLst/>
              <a:rect l="l" t="t" r="r" b="b"/>
              <a:pathLst>
                <a:path w="38100" h="1038225">
                  <a:moveTo>
                    <a:pt x="380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3822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2219324"/>
            <a:ext cx="5143499" cy="3809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829375" y="6075717"/>
            <a:ext cx="481965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0740" marR="5080" indent="-2098675">
              <a:lnSpc>
                <a:spcPct val="114599"/>
              </a:lnSpc>
              <a:spcBef>
                <a:spcPts val="100"/>
              </a:spcBef>
            </a:pPr>
            <a:r>
              <a:rPr sz="1200" spc="-90" dirty="0">
                <a:solidFill>
                  <a:srgbClr val="7E8B8C"/>
                </a:solidFill>
                <a:latin typeface="Roboto"/>
                <a:cs typeface="Roboto"/>
              </a:rPr>
              <a:t>A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time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decomposed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into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7E8B8C"/>
                </a:solidFill>
                <a:latin typeface="Roboto"/>
                <a:cs typeface="Roboto"/>
              </a:rPr>
              <a:t>its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components: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trend,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seasonality,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7E8B8C"/>
                </a:solidFill>
                <a:latin typeface="Roboto"/>
                <a:cs typeface="Roboto"/>
              </a:rPr>
              <a:t>random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variations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3749674"/>
            <a:ext cx="66675" cy="1079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4406899"/>
            <a:ext cx="66675" cy="1079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5064124"/>
            <a:ext cx="66675" cy="1079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58800" y="1259749"/>
            <a:ext cx="5156200" cy="4876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-165" dirty="0">
                <a:solidFill>
                  <a:srgbClr val="3398DA"/>
                </a:solidFill>
                <a:latin typeface="Lucida Sans"/>
                <a:cs typeface="Lucida Sans"/>
              </a:rPr>
              <a:t>Definition</a:t>
            </a:r>
            <a:r>
              <a:rPr sz="2100" spc="-14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40" dirty="0">
                <a:solidFill>
                  <a:srgbClr val="3398DA"/>
                </a:solidFill>
                <a:latin typeface="Lucida Sans"/>
                <a:cs typeface="Lucida Sans"/>
              </a:rPr>
              <a:t>&amp;</a:t>
            </a:r>
            <a:r>
              <a:rPr sz="2100" spc="-14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75" dirty="0">
                <a:solidFill>
                  <a:srgbClr val="3398DA"/>
                </a:solidFill>
                <a:latin typeface="Lucida Sans"/>
                <a:cs typeface="Lucida Sans"/>
              </a:rPr>
              <a:t>Importance</a:t>
            </a:r>
            <a:endParaRPr sz="21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800">
              <a:latin typeface="Lucida Sans"/>
              <a:cs typeface="Lucida Sans"/>
            </a:endParaRPr>
          </a:p>
          <a:p>
            <a:pPr marL="193040" marR="385445">
              <a:lnSpc>
                <a:spcPct val="114199"/>
              </a:lnSpc>
            </a:pP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analysis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495D"/>
                </a:solidFill>
                <a:latin typeface="Roboto"/>
                <a:cs typeface="Roboto"/>
              </a:rPr>
              <a:t>is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study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of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data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points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collected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over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at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regular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intervals,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with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goal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of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identifying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patterns,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trends,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making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predictions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about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future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values.</a:t>
            </a:r>
            <a:endParaRPr sz="14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100" spc="-180" dirty="0">
                <a:solidFill>
                  <a:srgbClr val="3398DA"/>
                </a:solidFill>
                <a:latin typeface="Lucida Sans"/>
                <a:cs typeface="Lucida Sans"/>
              </a:rPr>
              <a:t>Key</a:t>
            </a:r>
            <a:r>
              <a:rPr sz="2100" spc="-17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90" dirty="0">
                <a:solidFill>
                  <a:srgbClr val="3398DA"/>
                </a:solidFill>
                <a:latin typeface="Lucida Sans"/>
                <a:cs typeface="Lucida Sans"/>
              </a:rPr>
              <a:t>Characteristics</a:t>
            </a:r>
            <a:endParaRPr sz="2100">
              <a:latin typeface="Lucida Sans"/>
              <a:cs typeface="Lucida Sans"/>
            </a:endParaRPr>
          </a:p>
          <a:p>
            <a:pPr marL="278765" marR="177165">
              <a:lnSpc>
                <a:spcPct val="112100"/>
              </a:lnSpc>
              <a:spcBef>
                <a:spcPts val="1595"/>
              </a:spcBef>
            </a:pPr>
            <a:r>
              <a:rPr sz="1450" b="1" spc="-90" dirty="0">
                <a:solidFill>
                  <a:srgbClr val="333333"/>
                </a:solidFill>
                <a:latin typeface="Roboto"/>
                <a:cs typeface="Roboto"/>
              </a:rPr>
              <a:t>Temporal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Ordering: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points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have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chronological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5" dirty="0">
                <a:solidFill>
                  <a:srgbClr val="333333"/>
                </a:solidFill>
                <a:latin typeface="Roboto"/>
                <a:cs typeface="Roboto"/>
              </a:rPr>
              <a:t>sequence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matters</a:t>
            </a:r>
            <a:endParaRPr sz="1450">
              <a:latin typeface="Roboto"/>
              <a:cs typeface="Roboto"/>
            </a:endParaRPr>
          </a:p>
          <a:p>
            <a:pPr marL="278765" marR="55244">
              <a:lnSpc>
                <a:spcPct val="112100"/>
              </a:lnSpc>
              <a:spcBef>
                <a:spcPts val="1275"/>
              </a:spcBef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Autocorrelation: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Observations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not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independent;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they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relate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to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previous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endParaRPr sz="1450">
              <a:latin typeface="Roboto"/>
              <a:cs typeface="Roboto"/>
            </a:endParaRPr>
          </a:p>
          <a:p>
            <a:pPr marL="278765" marR="100330">
              <a:lnSpc>
                <a:spcPct val="112100"/>
              </a:lnSpc>
              <a:spcBef>
                <a:spcPts val="1275"/>
              </a:spcBef>
            </a:pP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Multiple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Components: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Often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contains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trend,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seasonality,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cyclical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patterns,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random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noise</a:t>
            </a:r>
            <a:endParaRPr sz="1450">
              <a:latin typeface="Roboto"/>
              <a:cs typeface="Roboto"/>
            </a:endParaRPr>
          </a:p>
          <a:p>
            <a:pPr marL="278765" marR="7620">
              <a:lnSpc>
                <a:spcPct val="116399"/>
              </a:lnSpc>
              <a:spcBef>
                <a:spcPts val="1125"/>
              </a:spcBef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Specialized</a:t>
            </a:r>
            <a:r>
              <a:rPr sz="1450" b="1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Methods:</a:t>
            </a:r>
            <a:r>
              <a:rPr sz="1450" b="1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Requires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dedicated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statistical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machine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learning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techniques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5711824"/>
            <a:ext cx="66675" cy="1079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25500" y="6263474"/>
            <a:ext cx="462407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95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Domain-</a:t>
            </a: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Specific: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Analysis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approaches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vary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based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field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(finance,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economics,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healthcare,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etc.)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6369049"/>
            <a:ext cx="66675" cy="10795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544174" y="7229475"/>
            <a:ext cx="1457325" cy="323850"/>
            <a:chOff x="10544174" y="7229475"/>
            <a:chExt cx="1457325" cy="323850"/>
          </a:xfrm>
        </p:grpSpPr>
        <p:sp>
          <p:nvSpPr>
            <p:cNvPr id="16" name="object 16"/>
            <p:cNvSpPr/>
            <p:nvPr/>
          </p:nvSpPr>
          <p:spPr>
            <a:xfrm>
              <a:off x="10544174" y="7229475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8474" y="7324724"/>
              <a:ext cx="133349" cy="13334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305476" y="7331075"/>
            <a:ext cx="459486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875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ts val="1340"/>
              </a:lnSpc>
            </a:pP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Analysis: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Complete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Guide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from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Statistics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94A5A6"/>
                </a:solidFill>
                <a:latin typeface="Roboto"/>
                <a:cs typeface="Roboto"/>
              </a:rPr>
              <a:t>Deep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94A5A6"/>
                </a:solidFill>
                <a:latin typeface="Roboto"/>
                <a:cs typeface="Roboto"/>
              </a:rPr>
              <a:t>Learning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99" y="914400"/>
            <a:ext cx="11811000" cy="5942014"/>
            <a:chOff x="380999" y="914400"/>
            <a:chExt cx="11811000" cy="5942014"/>
          </a:xfrm>
        </p:grpSpPr>
        <p:sp>
          <p:nvSpPr>
            <p:cNvPr id="4" name="object 4"/>
            <p:cNvSpPr/>
            <p:nvPr/>
          </p:nvSpPr>
          <p:spPr>
            <a:xfrm>
              <a:off x="380999" y="2809874"/>
              <a:ext cx="5334000" cy="1009650"/>
            </a:xfrm>
            <a:custGeom>
              <a:avLst/>
              <a:gdLst/>
              <a:ahLst/>
              <a:cxnLst/>
              <a:rect l="l" t="t" r="r" b="b"/>
              <a:pathLst>
                <a:path w="5334000" h="1009650">
                  <a:moveTo>
                    <a:pt x="5333999" y="1009649"/>
                  </a:moveTo>
                  <a:lnTo>
                    <a:pt x="0" y="100964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1009649"/>
                  </a:lnTo>
                  <a:close/>
                </a:path>
              </a:pathLst>
            </a:custGeom>
            <a:solidFill>
              <a:srgbClr val="FFF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999" y="2809874"/>
              <a:ext cx="38100" cy="1009650"/>
            </a:xfrm>
            <a:custGeom>
              <a:avLst/>
              <a:gdLst/>
              <a:ahLst/>
              <a:cxnLst/>
              <a:rect l="l" t="t" r="r" b="b"/>
              <a:pathLst>
                <a:path w="38100" h="1009650">
                  <a:moveTo>
                    <a:pt x="38099" y="1009649"/>
                  </a:moveTo>
                  <a:lnTo>
                    <a:pt x="0" y="10096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09649"/>
                  </a:lnTo>
                  <a:close/>
                </a:path>
              </a:pathLst>
            </a:custGeom>
            <a:solidFill>
              <a:srgbClr val="F1C3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73" y="2981349"/>
              <a:ext cx="109952" cy="1599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05524" y="914400"/>
              <a:ext cx="6086475" cy="5942014"/>
            </a:xfrm>
            <a:custGeom>
              <a:avLst/>
              <a:gdLst/>
              <a:ahLst/>
              <a:cxnLst/>
              <a:rect l="l" t="t" r="r" b="b"/>
              <a:pathLst>
                <a:path w="6086475" h="11620500">
                  <a:moveTo>
                    <a:pt x="6086474" y="11620499"/>
                  </a:moveTo>
                  <a:lnTo>
                    <a:pt x="0" y="11620499"/>
                  </a:lnTo>
                  <a:lnTo>
                    <a:pt x="0" y="0"/>
                  </a:lnTo>
                  <a:lnTo>
                    <a:pt x="6086474" y="0"/>
                  </a:lnTo>
                  <a:lnTo>
                    <a:pt x="6086474" y="116204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-375" dirty="0"/>
              <a:t>Seasonal</a:t>
            </a:r>
            <a:r>
              <a:rPr sz="3050" spc="-260" dirty="0"/>
              <a:t> </a:t>
            </a:r>
            <a:r>
              <a:rPr sz="3050" spc="-375" dirty="0"/>
              <a:t>Decomposition</a:t>
            </a:r>
            <a:r>
              <a:rPr sz="3050" spc="-265" dirty="0"/>
              <a:t> </a:t>
            </a:r>
            <a:r>
              <a:rPr sz="3050" spc="-260" dirty="0"/>
              <a:t>(STL,</a:t>
            </a:r>
            <a:r>
              <a:rPr sz="3050" spc="-265" dirty="0"/>
              <a:t> </a:t>
            </a:r>
            <a:r>
              <a:rPr sz="3050" spc="-350" dirty="0"/>
              <a:t>Classical)</a:t>
            </a:r>
            <a:endParaRPr sz="3050"/>
          </a:p>
        </p:txBody>
      </p:sp>
      <p:sp>
        <p:nvSpPr>
          <p:cNvPr id="11" name="object 11"/>
          <p:cNvSpPr txBox="1"/>
          <p:nvPr/>
        </p:nvSpPr>
        <p:spPr>
          <a:xfrm>
            <a:off x="6469062" y="1177757"/>
            <a:ext cx="289814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105" dirty="0">
                <a:solidFill>
                  <a:srgbClr val="3398DA"/>
                </a:solidFill>
                <a:latin typeface="Lucida Sans"/>
                <a:cs typeface="Lucida Sans"/>
              </a:rPr>
              <a:t>STL</a:t>
            </a:r>
            <a:r>
              <a:rPr sz="1950" spc="-12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190" dirty="0">
                <a:solidFill>
                  <a:srgbClr val="3398DA"/>
                </a:solidFill>
                <a:latin typeface="Lucida Sans"/>
                <a:cs typeface="Lucida Sans"/>
              </a:rPr>
              <a:t>Decomposition</a:t>
            </a:r>
            <a:r>
              <a:rPr sz="1950" spc="-12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170" dirty="0">
                <a:solidFill>
                  <a:srgbClr val="3398DA"/>
                </a:solidFill>
                <a:latin typeface="Lucida Sans"/>
                <a:cs typeface="Lucida Sans"/>
              </a:rPr>
              <a:t>Example</a:t>
            </a:r>
            <a:endParaRPr sz="1950">
              <a:latin typeface="Lucida Sans"/>
              <a:cs typeface="Lucida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77000" y="2666206"/>
            <a:ext cx="5324474" cy="3390465"/>
            <a:chOff x="6486524" y="2742406"/>
            <a:chExt cx="5324474" cy="4305299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6524" y="2742406"/>
              <a:ext cx="5324474" cy="2362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6524" y="5142707"/>
              <a:ext cx="5324474" cy="9524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6524" y="6095206"/>
              <a:ext cx="5324474" cy="9524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477000" y="6116161"/>
            <a:ext cx="51568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Decomposition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showing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trend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(increasing),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yearly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seasonality,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irregular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residuals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299" y="1177757"/>
            <a:ext cx="5346700" cy="5694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120" dirty="0">
                <a:solidFill>
                  <a:srgbClr val="3398DA"/>
                </a:solidFill>
                <a:latin typeface="Lucida Sans"/>
                <a:cs typeface="Lucida Sans"/>
              </a:rPr>
              <a:t>What</a:t>
            </a:r>
            <a:r>
              <a:rPr sz="1950" spc="-15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150" dirty="0">
                <a:solidFill>
                  <a:srgbClr val="3398DA"/>
                </a:solidFill>
                <a:latin typeface="Lucida Sans"/>
                <a:cs typeface="Lucida Sans"/>
              </a:rPr>
              <a:t>is</a:t>
            </a:r>
            <a:r>
              <a:rPr sz="1950" spc="-15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185" dirty="0">
                <a:solidFill>
                  <a:srgbClr val="3398DA"/>
                </a:solidFill>
                <a:latin typeface="Lucida Sans"/>
                <a:cs typeface="Lucida Sans"/>
              </a:rPr>
              <a:t>Seasonal</a:t>
            </a:r>
            <a:r>
              <a:rPr sz="1950" spc="-15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100" dirty="0">
                <a:solidFill>
                  <a:srgbClr val="3398DA"/>
                </a:solidFill>
                <a:latin typeface="Lucida Sans"/>
                <a:cs typeface="Lucida Sans"/>
              </a:rPr>
              <a:t>Decomposition?</a:t>
            </a:r>
            <a:endParaRPr sz="1950" dirty="0">
              <a:latin typeface="Lucida Sans"/>
              <a:cs typeface="Lucida Sans"/>
            </a:endParaRPr>
          </a:p>
          <a:p>
            <a:pPr marL="12700" marR="18415">
              <a:lnSpc>
                <a:spcPct val="113100"/>
              </a:lnSpc>
              <a:spcBef>
                <a:spcPts val="1065"/>
              </a:spcBef>
            </a:pP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decomposition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technique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breaks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down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into </a:t>
            </a:r>
            <a:r>
              <a:rPr sz="1400" spc="-60" dirty="0">
                <a:solidFill>
                  <a:srgbClr val="333333"/>
                </a:solidFill>
                <a:latin typeface="Roboto"/>
                <a:cs typeface="Roboto"/>
              </a:rPr>
              <a:t>its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constituent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components: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trend,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seasonality,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residuals.</a:t>
            </a:r>
            <a:r>
              <a:rPr sz="1400" spc="-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This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helps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in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better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understanding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underlying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improving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forecasting accuracy.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50" dirty="0">
              <a:latin typeface="Roboto"/>
              <a:cs typeface="Roboto"/>
            </a:endParaRPr>
          </a:p>
          <a:p>
            <a:pPr marL="193040" marR="224790" indent="235585">
              <a:lnSpc>
                <a:spcPct val="113799"/>
              </a:lnSpc>
              <a:spcBef>
                <a:spcPts val="5"/>
              </a:spcBef>
            </a:pP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Decomposition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reveals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hidden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patterns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that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might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not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495D"/>
                </a:solidFill>
                <a:latin typeface="Roboto"/>
                <a:cs typeface="Roboto"/>
              </a:rPr>
              <a:t>be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495D"/>
                </a:solidFill>
                <a:latin typeface="Roboto"/>
                <a:cs typeface="Roboto"/>
              </a:rPr>
              <a:t>visible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495D"/>
                </a:solidFill>
                <a:latin typeface="Roboto"/>
                <a:cs typeface="Roboto"/>
              </a:rPr>
              <a:t>in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495D"/>
                </a:solidFill>
                <a:latin typeface="Roboto"/>
                <a:cs typeface="Roboto"/>
              </a:rPr>
              <a:t>original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series,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495D"/>
                </a:solidFill>
                <a:latin typeface="Roboto"/>
                <a:cs typeface="Roboto"/>
              </a:rPr>
              <a:t>making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35" dirty="0">
                <a:solidFill>
                  <a:srgbClr val="33495D"/>
                </a:solidFill>
                <a:latin typeface="Roboto"/>
                <a:cs typeface="Roboto"/>
              </a:rPr>
              <a:t>it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easier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to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495D"/>
                </a:solidFill>
                <a:latin typeface="Roboto"/>
                <a:cs typeface="Roboto"/>
              </a:rPr>
              <a:t>model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495D"/>
                </a:solidFill>
                <a:latin typeface="Roboto"/>
                <a:cs typeface="Roboto"/>
              </a:rPr>
              <a:t>each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component separately.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12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650" spc="-155" dirty="0">
                <a:solidFill>
                  <a:srgbClr val="3398DA"/>
                </a:solidFill>
                <a:latin typeface="Lucida Sans"/>
                <a:cs typeface="Lucida Sans"/>
              </a:rPr>
              <a:t>Two</a:t>
            </a:r>
            <a:r>
              <a:rPr sz="1650" spc="-114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650" spc="-125" dirty="0">
                <a:solidFill>
                  <a:srgbClr val="3398DA"/>
                </a:solidFill>
                <a:latin typeface="Lucida Sans"/>
                <a:cs typeface="Lucida Sans"/>
              </a:rPr>
              <a:t>Main</a:t>
            </a:r>
            <a:r>
              <a:rPr sz="1650" spc="-114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650" spc="-75" dirty="0">
                <a:solidFill>
                  <a:srgbClr val="3398DA"/>
                </a:solidFill>
                <a:latin typeface="Lucida Sans"/>
                <a:cs typeface="Lucida Sans"/>
              </a:rPr>
              <a:t>Approaches:</a:t>
            </a:r>
            <a:endParaRPr sz="1650" dirty="0">
              <a:latin typeface="Lucida Sans"/>
              <a:cs typeface="Lucida Sans"/>
            </a:endParaRPr>
          </a:p>
          <a:p>
            <a:pPr marL="278765" marR="334645">
              <a:lnSpc>
                <a:spcPct val="102699"/>
              </a:lnSpc>
              <a:spcBef>
                <a:spcPts val="1600"/>
              </a:spcBef>
            </a:pPr>
            <a:r>
              <a:rPr sz="1400" b="1" spc="-75" dirty="0">
                <a:solidFill>
                  <a:srgbClr val="333333"/>
                </a:solidFill>
                <a:latin typeface="Roboto"/>
                <a:cs typeface="Roboto"/>
              </a:rPr>
              <a:t>Classical</a:t>
            </a:r>
            <a:r>
              <a:rPr sz="1400" b="1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85" dirty="0">
                <a:solidFill>
                  <a:srgbClr val="333333"/>
                </a:solidFill>
                <a:latin typeface="Roboto"/>
                <a:cs typeface="Roboto"/>
              </a:rPr>
              <a:t>Decomposition:</a:t>
            </a:r>
            <a:r>
              <a:rPr sz="1400" b="1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Simple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approach</a:t>
            </a:r>
            <a:r>
              <a:rPr sz="14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assumes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45" dirty="0">
                <a:solidFill>
                  <a:srgbClr val="333333"/>
                </a:solidFill>
                <a:latin typeface="Roboto"/>
                <a:cs typeface="Roboto"/>
              </a:rPr>
              <a:t>constant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component;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can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be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additive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multiplicative</a:t>
            </a:r>
            <a:endParaRPr sz="1400" dirty="0">
              <a:latin typeface="Roboto"/>
              <a:cs typeface="Roboto"/>
            </a:endParaRPr>
          </a:p>
          <a:p>
            <a:pPr marL="278765" marR="473709">
              <a:lnSpc>
                <a:spcPct val="102699"/>
              </a:lnSpc>
              <a:spcBef>
                <a:spcPts val="975"/>
              </a:spcBef>
            </a:pPr>
            <a:r>
              <a:rPr sz="1400" b="1" spc="-95" dirty="0">
                <a:solidFill>
                  <a:srgbClr val="333333"/>
                </a:solidFill>
                <a:latin typeface="Roboto"/>
                <a:cs typeface="Roboto"/>
              </a:rPr>
              <a:t>STL</a:t>
            </a:r>
            <a:r>
              <a:rPr sz="140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85" dirty="0">
                <a:solidFill>
                  <a:srgbClr val="333333"/>
                </a:solidFill>
                <a:latin typeface="Roboto"/>
                <a:cs typeface="Roboto"/>
              </a:rPr>
              <a:t>(Seasonal-</a:t>
            </a:r>
            <a:r>
              <a:rPr sz="1400" b="1" spc="-100" dirty="0">
                <a:solidFill>
                  <a:srgbClr val="333333"/>
                </a:solidFill>
                <a:latin typeface="Roboto"/>
                <a:cs typeface="Roboto"/>
              </a:rPr>
              <a:t>Trend</a:t>
            </a:r>
            <a:r>
              <a:rPr sz="140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85" dirty="0">
                <a:solidFill>
                  <a:srgbClr val="333333"/>
                </a:solidFill>
                <a:latin typeface="Roboto"/>
                <a:cs typeface="Roboto"/>
              </a:rPr>
              <a:t>decomposition</a:t>
            </a:r>
            <a:r>
              <a:rPr sz="140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85" dirty="0">
                <a:solidFill>
                  <a:srgbClr val="333333"/>
                </a:solidFill>
                <a:latin typeface="Roboto"/>
                <a:cs typeface="Roboto"/>
              </a:rPr>
              <a:t>using</a:t>
            </a:r>
            <a:r>
              <a:rPr sz="140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85" dirty="0">
                <a:solidFill>
                  <a:srgbClr val="333333"/>
                </a:solidFill>
                <a:latin typeface="Roboto"/>
                <a:cs typeface="Roboto"/>
              </a:rPr>
              <a:t>LOESS):</a:t>
            </a:r>
            <a:r>
              <a:rPr sz="140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More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333333"/>
                </a:solidFill>
                <a:latin typeface="Roboto"/>
                <a:cs typeface="Roboto"/>
              </a:rPr>
              <a:t>robust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method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handles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changing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seasonality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outliers</a:t>
            </a:r>
            <a:endParaRPr sz="1400" dirty="0">
              <a:latin typeface="Roboto"/>
              <a:cs typeface="Roboto"/>
            </a:endParaRPr>
          </a:p>
          <a:p>
            <a:pPr marL="278765" marR="498475">
              <a:lnSpc>
                <a:spcPct val="102699"/>
              </a:lnSpc>
              <a:spcBef>
                <a:spcPts val="975"/>
              </a:spcBef>
            </a:pPr>
            <a:r>
              <a:rPr sz="1400" b="1" spc="-75" dirty="0">
                <a:solidFill>
                  <a:srgbClr val="333333"/>
                </a:solidFill>
                <a:latin typeface="Roboto"/>
                <a:cs typeface="Roboto"/>
              </a:rPr>
              <a:t>Additive</a:t>
            </a:r>
            <a:r>
              <a:rPr sz="1400" b="1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90" dirty="0">
                <a:solidFill>
                  <a:srgbClr val="333333"/>
                </a:solidFill>
                <a:latin typeface="Roboto"/>
                <a:cs typeface="Roboto"/>
              </a:rPr>
              <a:t>Model:</a:t>
            </a:r>
            <a:r>
              <a:rPr sz="140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Y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=</a:t>
            </a:r>
            <a:r>
              <a:rPr sz="1400" spc="-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Trend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+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Seasonality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+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Residual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(for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45" dirty="0">
                <a:solidFill>
                  <a:srgbClr val="333333"/>
                </a:solidFill>
                <a:latin typeface="Roboto"/>
                <a:cs typeface="Roboto"/>
              </a:rPr>
              <a:t>constant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amplitude)</a:t>
            </a:r>
            <a:endParaRPr sz="1400" dirty="0">
              <a:latin typeface="Roboto"/>
              <a:cs typeface="Roboto"/>
            </a:endParaRPr>
          </a:p>
          <a:p>
            <a:pPr marL="278765" marR="19050">
              <a:lnSpc>
                <a:spcPct val="102699"/>
              </a:lnSpc>
              <a:spcBef>
                <a:spcPts val="975"/>
              </a:spcBef>
            </a:pPr>
            <a:r>
              <a:rPr sz="1400" b="1" spc="-75" dirty="0">
                <a:solidFill>
                  <a:srgbClr val="333333"/>
                </a:solidFill>
                <a:latin typeface="Roboto"/>
                <a:cs typeface="Roboto"/>
              </a:rPr>
              <a:t>Multiplicative</a:t>
            </a:r>
            <a:r>
              <a:rPr sz="140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90" dirty="0">
                <a:solidFill>
                  <a:srgbClr val="333333"/>
                </a:solidFill>
                <a:latin typeface="Roboto"/>
                <a:cs typeface="Roboto"/>
              </a:rPr>
              <a:t>Model:</a:t>
            </a:r>
            <a:r>
              <a:rPr sz="140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Y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=</a:t>
            </a:r>
            <a:r>
              <a:rPr sz="1400" spc="-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Trend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×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Seasonality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×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Residual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(for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45" dirty="0">
                <a:solidFill>
                  <a:srgbClr val="333333"/>
                </a:solidFill>
                <a:latin typeface="Roboto"/>
                <a:cs typeface="Roboto"/>
              </a:rPr>
              <a:t>increasing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amplitude)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50" dirty="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05600" y="6400006"/>
            <a:ext cx="459486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835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 dirty="0">
              <a:latin typeface="Roboto"/>
              <a:cs typeface="Roboto"/>
            </a:endParaRPr>
          </a:p>
          <a:p>
            <a:pPr marL="12700">
              <a:lnSpc>
                <a:spcPts val="1305"/>
              </a:lnSpc>
            </a:pP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Analysis: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Complete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Guide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from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Statistics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94A5A6"/>
                </a:solidFill>
                <a:latin typeface="Roboto"/>
                <a:cs typeface="Roboto"/>
              </a:rPr>
              <a:t>Deep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94A5A6"/>
                </a:solidFill>
                <a:latin typeface="Roboto"/>
                <a:cs typeface="Roboto"/>
              </a:rPr>
              <a:t>Learning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1523206"/>
            <a:ext cx="579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105" dirty="0" smtClean="0">
                <a:solidFill>
                  <a:srgbClr val="3398DA"/>
                </a:solidFill>
                <a:latin typeface="Lucida Sans"/>
                <a:cs typeface="Lucida Sans"/>
              </a:rPr>
              <a:t>When</a:t>
            </a:r>
            <a:r>
              <a:rPr lang="en-US" sz="1600" spc="-125" dirty="0" smtClean="0">
                <a:solidFill>
                  <a:srgbClr val="3398DA"/>
                </a:solidFill>
                <a:latin typeface="Lucida Sans"/>
                <a:cs typeface="Lucida Sans"/>
              </a:rPr>
              <a:t> to </a:t>
            </a:r>
            <a:r>
              <a:rPr lang="en-US" sz="1600" spc="-20" dirty="0" smtClean="0">
                <a:solidFill>
                  <a:srgbClr val="3398DA"/>
                </a:solidFill>
                <a:latin typeface="Lucida Sans"/>
                <a:cs typeface="Lucida Sans"/>
              </a:rPr>
              <a:t>Use:</a:t>
            </a:r>
            <a:endParaRPr lang="en-US" sz="16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</a:pPr>
            <a:r>
              <a:rPr lang="en-US" sz="1400" spc="-95" dirty="0" smtClean="0">
                <a:solidFill>
                  <a:srgbClr val="333333"/>
                </a:solidFill>
                <a:latin typeface="Roboto"/>
                <a:cs typeface="Roboto"/>
              </a:rPr>
              <a:t>As</a:t>
            </a:r>
            <a:r>
              <a:rPr lang="en-US" sz="1400" spc="-2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3333"/>
                </a:solidFill>
                <a:latin typeface="Roboto"/>
                <a:cs typeface="Roboto"/>
              </a:rPr>
              <a:t>an</a:t>
            </a:r>
            <a:r>
              <a:rPr lang="en-US" sz="1400" spc="-1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3333"/>
                </a:solidFill>
                <a:latin typeface="Roboto"/>
                <a:cs typeface="Roboto"/>
              </a:rPr>
              <a:t>exploratory</a:t>
            </a:r>
            <a:r>
              <a:rPr lang="en-US" sz="1400" spc="-1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3333"/>
                </a:solidFill>
                <a:latin typeface="Roboto"/>
                <a:cs typeface="Roboto"/>
              </a:rPr>
              <a:t>step</a:t>
            </a:r>
            <a:r>
              <a:rPr lang="en-US" sz="1400" spc="-1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lang="en-US" sz="1400" spc="-1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0" dirty="0" smtClean="0">
                <a:solidFill>
                  <a:srgbClr val="333333"/>
                </a:solidFill>
                <a:latin typeface="Roboto"/>
                <a:cs typeface="Roboto"/>
              </a:rPr>
              <a:t>understand</a:t>
            </a:r>
            <a:r>
              <a:rPr lang="en-US" sz="1400" spc="-1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10" dirty="0" smtClean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endParaRPr lang="en-US" sz="14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lang="en-US" sz="1400" spc="-130" dirty="0" smtClean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lang="en-US"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100" dirty="0" smtClean="0">
                <a:solidFill>
                  <a:srgbClr val="333333"/>
                </a:solidFill>
                <a:latin typeface="Roboto"/>
                <a:cs typeface="Roboto"/>
              </a:rPr>
              <a:t>remove</a:t>
            </a:r>
            <a:r>
              <a:rPr lang="en-US" sz="140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3333"/>
                </a:solidFill>
                <a:latin typeface="Roboto"/>
                <a:cs typeface="Roboto"/>
              </a:rPr>
              <a:t>seasonality</a:t>
            </a:r>
            <a:r>
              <a:rPr lang="en-US"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3333"/>
                </a:solidFill>
                <a:latin typeface="Roboto"/>
                <a:cs typeface="Roboto"/>
              </a:rPr>
              <a:t>before</a:t>
            </a:r>
            <a:r>
              <a:rPr lang="en-US" sz="140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70" dirty="0" smtClean="0">
                <a:solidFill>
                  <a:srgbClr val="333333"/>
                </a:solidFill>
                <a:latin typeface="Roboto"/>
                <a:cs typeface="Roboto"/>
              </a:rPr>
              <a:t>applying</a:t>
            </a:r>
            <a:r>
              <a:rPr lang="en-US" sz="140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3333"/>
                </a:solidFill>
                <a:latin typeface="Roboto"/>
                <a:cs typeface="Roboto"/>
              </a:rPr>
              <a:t>non-</a:t>
            </a:r>
            <a:r>
              <a:rPr lang="en-US" sz="1400" spc="-80" dirty="0" smtClean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lang="en-US" sz="1400" spc="-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40" dirty="0" smtClean="0">
                <a:solidFill>
                  <a:srgbClr val="333333"/>
                </a:solidFill>
                <a:latin typeface="Roboto"/>
                <a:cs typeface="Roboto"/>
              </a:rPr>
              <a:t>models </a:t>
            </a:r>
          </a:p>
          <a:p>
            <a:pPr marL="12700">
              <a:lnSpc>
                <a:spcPct val="100000"/>
              </a:lnSpc>
            </a:pPr>
            <a:r>
              <a:rPr lang="en-US" sz="1400" spc="-130" dirty="0" smtClean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lang="en-US" sz="140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3333"/>
                </a:solidFill>
                <a:latin typeface="Roboto"/>
                <a:cs typeface="Roboto"/>
              </a:rPr>
              <a:t>forecast</a:t>
            </a:r>
            <a:r>
              <a:rPr lang="en-US" sz="140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65" dirty="0" smtClean="0">
                <a:solidFill>
                  <a:srgbClr val="333333"/>
                </a:solidFill>
                <a:latin typeface="Roboto"/>
                <a:cs typeface="Roboto"/>
              </a:rPr>
              <a:t>individual</a:t>
            </a:r>
            <a:r>
              <a:rPr lang="en-US" sz="140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90" dirty="0" smtClean="0">
                <a:solidFill>
                  <a:srgbClr val="333333"/>
                </a:solidFill>
                <a:latin typeface="Roboto"/>
                <a:cs typeface="Roboto"/>
              </a:rPr>
              <a:t>components</a:t>
            </a:r>
            <a:r>
              <a:rPr lang="en-US" sz="1400" spc="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400" spc="-10" dirty="0" smtClean="0">
                <a:solidFill>
                  <a:srgbClr val="333333"/>
                </a:solidFill>
                <a:latin typeface="Roboto"/>
                <a:cs typeface="Roboto"/>
              </a:rPr>
              <a:t>separately</a:t>
            </a:r>
            <a:endParaRPr lang="en-US" sz="1400" dirty="0">
              <a:latin typeface="Roboto"/>
              <a:cs typeface="Roboto"/>
            </a:endParaRPr>
          </a:p>
        </p:txBody>
      </p:sp>
      <p:pic>
        <p:nvPicPr>
          <p:cNvPr id="33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1000" y="4571206"/>
            <a:ext cx="139700" cy="80011"/>
          </a:xfrm>
          <a:prstGeom prst="rect">
            <a:avLst/>
          </a:prstGeom>
        </p:spPr>
      </p:pic>
      <p:pic>
        <p:nvPicPr>
          <p:cNvPr id="34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1000" y="5104606"/>
            <a:ext cx="139700" cy="80011"/>
          </a:xfrm>
          <a:prstGeom prst="rect">
            <a:avLst/>
          </a:prstGeom>
        </p:spPr>
      </p:pic>
      <p:pic>
        <p:nvPicPr>
          <p:cNvPr id="35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1000" y="5710395"/>
            <a:ext cx="139700" cy="80011"/>
          </a:xfrm>
          <a:prstGeom prst="rect">
            <a:avLst/>
          </a:prstGeom>
        </p:spPr>
      </p:pic>
      <p:pic>
        <p:nvPicPr>
          <p:cNvPr id="36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1000" y="6243795"/>
            <a:ext cx="139700" cy="80011"/>
          </a:xfrm>
          <a:prstGeom prst="rect">
            <a:avLst/>
          </a:prstGeom>
        </p:spPr>
      </p:pic>
      <p:pic>
        <p:nvPicPr>
          <p:cNvPr id="37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61100" y="1904206"/>
            <a:ext cx="139700" cy="80011"/>
          </a:xfrm>
          <a:prstGeom prst="rect">
            <a:avLst/>
          </a:prstGeom>
        </p:spPr>
      </p:pic>
      <p:pic>
        <p:nvPicPr>
          <p:cNvPr id="38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61100" y="2128995"/>
            <a:ext cx="139700" cy="80011"/>
          </a:xfrm>
          <a:prstGeom prst="rect">
            <a:avLst/>
          </a:prstGeom>
        </p:spPr>
      </p:pic>
      <p:pic>
        <p:nvPicPr>
          <p:cNvPr id="39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48400" y="2357595"/>
            <a:ext cx="139700" cy="8001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12192000" h="57150">
                <a:moveTo>
                  <a:pt x="1219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7149"/>
            <a:ext cx="12192000" cy="6800850"/>
            <a:chOff x="0" y="57149"/>
            <a:chExt cx="12192000" cy="6800850"/>
          </a:xfrm>
        </p:grpSpPr>
        <p:sp>
          <p:nvSpPr>
            <p:cNvPr id="4" name="object 4"/>
            <p:cNvSpPr/>
            <p:nvPr/>
          </p:nvSpPr>
          <p:spPr>
            <a:xfrm>
              <a:off x="0" y="6362699"/>
              <a:ext cx="12192000" cy="495300"/>
            </a:xfrm>
            <a:custGeom>
              <a:avLst/>
              <a:gdLst/>
              <a:ahLst/>
              <a:cxnLst/>
              <a:rect l="l" t="t" r="r" b="b"/>
              <a:pathLst>
                <a:path w="12192000" h="495300">
                  <a:moveTo>
                    <a:pt x="12191999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952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7149"/>
              <a:ext cx="4762500" cy="6305550"/>
            </a:xfrm>
            <a:custGeom>
              <a:avLst/>
              <a:gdLst/>
              <a:ahLst/>
              <a:cxnLst/>
              <a:rect l="l" t="t" r="r" b="b"/>
              <a:pathLst>
                <a:path w="4762500" h="6305550">
                  <a:moveTo>
                    <a:pt x="4762499" y="6305549"/>
                  </a:moveTo>
                  <a:lnTo>
                    <a:pt x="0" y="6305549"/>
                  </a:lnTo>
                  <a:lnTo>
                    <a:pt x="0" y="0"/>
                  </a:lnTo>
                  <a:lnTo>
                    <a:pt x="4762499" y="0"/>
                  </a:lnTo>
                  <a:lnTo>
                    <a:pt x="4762499" y="6305549"/>
                  </a:lnTo>
                  <a:close/>
                </a:path>
              </a:pathLst>
            </a:custGeom>
            <a:solidFill>
              <a:srgbClr val="F1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499" y="2162174"/>
            <a:ext cx="2095499" cy="20954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84499" y="2229774"/>
            <a:ext cx="793750" cy="1792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600" b="1" spc="-505" dirty="0">
                <a:solidFill>
                  <a:srgbClr val="3398DA"/>
                </a:solidFill>
                <a:latin typeface="Arial"/>
                <a:cs typeface="Arial"/>
              </a:rPr>
              <a:t>3</a:t>
            </a:r>
            <a:endParaRPr sz="1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3400" y="761206"/>
            <a:ext cx="3403600" cy="176394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855"/>
              </a:spcBef>
            </a:pPr>
            <a:r>
              <a:rPr sz="4150" b="1" spc="-265" dirty="0">
                <a:latin typeface="Gill Sans MT"/>
                <a:cs typeface="Gill Sans MT"/>
              </a:rPr>
              <a:t>Section</a:t>
            </a:r>
            <a:r>
              <a:rPr sz="4150" b="1" spc="-195" dirty="0">
                <a:latin typeface="Gill Sans MT"/>
                <a:cs typeface="Gill Sans MT"/>
              </a:rPr>
              <a:t> </a:t>
            </a:r>
            <a:r>
              <a:rPr sz="4150" b="1" spc="-290" dirty="0">
                <a:latin typeface="Gill Sans MT"/>
                <a:cs typeface="Gill Sans MT"/>
              </a:rPr>
              <a:t>3: </a:t>
            </a:r>
            <a:r>
              <a:rPr sz="4150" b="1" spc="-200" dirty="0" smtClean="0">
                <a:latin typeface="Gill Sans MT"/>
                <a:cs typeface="Gill Sans MT"/>
              </a:rPr>
              <a:t>Statistical</a:t>
            </a:r>
            <a:r>
              <a:rPr lang="en-IN" sz="4150" b="1" spc="-200" dirty="0" smtClean="0">
                <a:latin typeface="Gill Sans MT"/>
                <a:cs typeface="Gill Sans MT"/>
              </a:rPr>
              <a:t/>
            </a:r>
            <a:br>
              <a:rPr lang="en-IN" sz="4150" b="1" spc="-200" dirty="0" smtClean="0">
                <a:latin typeface="Gill Sans MT"/>
                <a:cs typeface="Gill Sans MT"/>
              </a:rPr>
            </a:br>
            <a:r>
              <a:rPr lang="en-US" sz="4150" spc="-300" dirty="0" smtClean="0">
                <a:latin typeface="Gill Sans MT"/>
                <a:cs typeface="Gill Sans MT"/>
              </a:rPr>
              <a:t>Techniques</a:t>
            </a:r>
            <a:endParaRPr sz="4150" dirty="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800" y="3813943"/>
            <a:ext cx="2369820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-95" dirty="0">
                <a:solidFill>
                  <a:srgbClr val="3398DA"/>
                </a:solidFill>
                <a:latin typeface="Roboto"/>
                <a:cs typeface="Roboto"/>
              </a:rPr>
              <a:t>Essential</a:t>
            </a:r>
            <a:r>
              <a:rPr sz="1850" spc="45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850" spc="-90" dirty="0">
                <a:solidFill>
                  <a:srgbClr val="3398DA"/>
                </a:solidFill>
                <a:latin typeface="Roboto"/>
                <a:cs typeface="Roboto"/>
              </a:rPr>
              <a:t>analytical</a:t>
            </a:r>
            <a:r>
              <a:rPr sz="1850" spc="45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850" spc="-40" dirty="0">
                <a:solidFill>
                  <a:srgbClr val="3398DA"/>
                </a:solidFill>
                <a:latin typeface="Roboto"/>
                <a:cs typeface="Roboto"/>
              </a:rPr>
              <a:t>tools</a:t>
            </a:r>
            <a:endParaRPr sz="1850" dirty="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800" y="4383881"/>
            <a:ext cx="3421379" cy="11017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22100"/>
              </a:lnSpc>
              <a:spcBef>
                <a:spcPts val="70"/>
              </a:spcBef>
            </a:pP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Examining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core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statistical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methods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that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 help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identify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patterns,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relationships,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495D"/>
                </a:solidFill>
                <a:latin typeface="Roboto"/>
                <a:cs typeface="Roboto"/>
              </a:rPr>
              <a:t>structures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within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data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to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support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robust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forecasting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analysis.</a:t>
            </a:r>
            <a:endParaRPr sz="1450" dirty="0">
              <a:latin typeface="Roboto"/>
              <a:cs typeface="Robo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68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12700">
              <a:lnSpc>
                <a:spcPts val="1155"/>
              </a:lnSpc>
            </a:pPr>
            <a:r>
              <a:rPr sz="1200" spc="-80" dirty="0">
                <a:solidFill>
                  <a:srgbClr val="94A5A6"/>
                </a:solidFill>
              </a:rPr>
              <a:t>Time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70" dirty="0">
                <a:solidFill>
                  <a:srgbClr val="94A5A6"/>
                </a:solidFill>
              </a:rPr>
              <a:t>Series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60" dirty="0">
                <a:solidFill>
                  <a:srgbClr val="94A5A6"/>
                </a:solidFill>
              </a:rPr>
              <a:t>Analysis: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75" dirty="0">
                <a:solidFill>
                  <a:srgbClr val="94A5A6"/>
                </a:solidFill>
              </a:rPr>
              <a:t>Complete</a:t>
            </a:r>
            <a:r>
              <a:rPr sz="1200" spc="5" dirty="0">
                <a:solidFill>
                  <a:srgbClr val="94A5A6"/>
                </a:solidFill>
              </a:rPr>
              <a:t> </a:t>
            </a:r>
            <a:r>
              <a:rPr sz="1200" spc="-75" dirty="0">
                <a:solidFill>
                  <a:srgbClr val="94A5A6"/>
                </a:solidFill>
              </a:rPr>
              <a:t>Guide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80" dirty="0">
                <a:solidFill>
                  <a:srgbClr val="94A5A6"/>
                </a:solidFill>
              </a:rPr>
              <a:t>from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60" dirty="0">
                <a:solidFill>
                  <a:srgbClr val="94A5A6"/>
                </a:solidFill>
              </a:rPr>
              <a:t>Statistics</a:t>
            </a:r>
            <a:r>
              <a:rPr sz="1200" spc="5" dirty="0">
                <a:solidFill>
                  <a:srgbClr val="94A5A6"/>
                </a:solidFill>
              </a:rPr>
              <a:t> </a:t>
            </a:r>
            <a:r>
              <a:rPr sz="1200" spc="-70" dirty="0">
                <a:solidFill>
                  <a:srgbClr val="94A5A6"/>
                </a:solidFill>
              </a:rPr>
              <a:t>to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85" dirty="0">
                <a:solidFill>
                  <a:srgbClr val="94A5A6"/>
                </a:solidFill>
              </a:rPr>
              <a:t>Deep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10" dirty="0">
                <a:solidFill>
                  <a:srgbClr val="94A5A6"/>
                </a:solidFill>
              </a:rPr>
              <a:t>Learning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Autocorrelation</a:t>
            </a:r>
            <a:r>
              <a:rPr spc="-240" dirty="0"/>
              <a:t> </a:t>
            </a:r>
            <a:r>
              <a:rPr spc="-254" dirty="0"/>
              <a:t>Function</a:t>
            </a:r>
            <a:r>
              <a:rPr spc="-225" dirty="0"/>
              <a:t> </a:t>
            </a:r>
            <a:r>
              <a:rPr spc="-325" dirty="0"/>
              <a:t>(ACF)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67500" y="1066006"/>
            <a:ext cx="5143500" cy="790575"/>
            <a:chOff x="571499" y="7686674"/>
            <a:chExt cx="5143500" cy="790575"/>
          </a:xfrm>
        </p:grpSpPr>
        <p:sp>
          <p:nvSpPr>
            <p:cNvPr id="4" name="object 4"/>
            <p:cNvSpPr/>
            <p:nvPr/>
          </p:nvSpPr>
          <p:spPr>
            <a:xfrm>
              <a:off x="571499" y="7686674"/>
              <a:ext cx="5143500" cy="790575"/>
            </a:xfrm>
            <a:custGeom>
              <a:avLst/>
              <a:gdLst/>
              <a:ahLst/>
              <a:cxnLst/>
              <a:rect l="l" t="t" r="r" b="b"/>
              <a:pathLst>
                <a:path w="5143500" h="790575">
                  <a:moveTo>
                    <a:pt x="5143499" y="790574"/>
                  </a:moveTo>
                  <a:lnTo>
                    <a:pt x="0" y="790574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790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7686674"/>
              <a:ext cx="38100" cy="790575"/>
            </a:xfrm>
            <a:custGeom>
              <a:avLst/>
              <a:gdLst/>
              <a:ahLst/>
              <a:cxnLst/>
              <a:rect l="l" t="t" r="r" b="b"/>
              <a:pathLst>
                <a:path w="38100" h="790575">
                  <a:moveTo>
                    <a:pt x="38099" y="790574"/>
                  </a:moveTo>
                  <a:lnTo>
                    <a:pt x="0" y="7905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9057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708" y="7867698"/>
              <a:ext cx="115136" cy="16748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05600" y="1166806"/>
            <a:ext cx="510540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875" marR="578485" indent="262255">
              <a:lnSpc>
                <a:spcPct val="112100"/>
              </a:lnSpc>
              <a:spcBef>
                <a:spcPts val="95"/>
              </a:spcBef>
            </a:pP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Key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insight: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0" dirty="0">
                <a:solidFill>
                  <a:srgbClr val="33495D"/>
                </a:solidFill>
                <a:latin typeface="Roboto"/>
                <a:cs typeface="Roboto"/>
              </a:rPr>
              <a:t>ACF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at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lag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k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tells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us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how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495D"/>
                </a:solidFill>
                <a:latin typeface="Roboto"/>
                <a:cs typeface="Roboto"/>
              </a:rPr>
              <a:t>much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is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correlated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with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itself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shifted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k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periods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00" y="2056606"/>
            <a:ext cx="5143499" cy="306768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077200" y="5200491"/>
            <a:ext cx="23323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Example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7E8B8C"/>
                </a:solidFill>
                <a:latin typeface="Roboto"/>
                <a:cs typeface="Roboto"/>
              </a:rPr>
              <a:t>ACF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Plot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with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7E8B8C"/>
                </a:solidFill>
                <a:latin typeface="Roboto"/>
                <a:cs typeface="Roboto"/>
              </a:rPr>
              <a:t>Interpretations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67499" y="5555646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3398DA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64349" y="5485606"/>
            <a:ext cx="42480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latin typeface="Roboto"/>
                <a:cs typeface="Roboto"/>
              </a:rPr>
              <a:t>Significant</a:t>
            </a:r>
            <a:r>
              <a:rPr sz="1200" b="1" spc="5" dirty="0">
                <a:latin typeface="Roboto"/>
                <a:cs typeface="Roboto"/>
              </a:rPr>
              <a:t> </a:t>
            </a:r>
            <a:r>
              <a:rPr sz="1200" b="1" spc="-65" dirty="0">
                <a:latin typeface="Roboto"/>
                <a:cs typeface="Roboto"/>
              </a:rPr>
              <a:t>autocorrelation</a:t>
            </a:r>
            <a:r>
              <a:rPr sz="1200" spc="-65" dirty="0">
                <a:latin typeface="Roboto"/>
                <a:cs typeface="Roboto"/>
              </a:rPr>
              <a:t>-</a:t>
            </a:r>
            <a:r>
              <a:rPr sz="1200" spc="10" dirty="0">
                <a:latin typeface="Roboto"/>
                <a:cs typeface="Roboto"/>
              </a:rPr>
              <a:t> </a:t>
            </a:r>
            <a:r>
              <a:rPr sz="1200" spc="-70" dirty="0">
                <a:latin typeface="Roboto"/>
                <a:cs typeface="Roboto"/>
              </a:rPr>
              <a:t>Values</a:t>
            </a:r>
            <a:r>
              <a:rPr sz="1200" spc="10" dirty="0">
                <a:latin typeface="Roboto"/>
                <a:cs typeface="Roboto"/>
              </a:rPr>
              <a:t> </a:t>
            </a:r>
            <a:r>
              <a:rPr sz="1200" spc="-75" dirty="0">
                <a:latin typeface="Roboto"/>
                <a:cs typeface="Roboto"/>
              </a:rPr>
              <a:t>above/below</a:t>
            </a:r>
            <a:r>
              <a:rPr sz="1200" spc="10" dirty="0">
                <a:latin typeface="Roboto"/>
                <a:cs typeface="Roboto"/>
              </a:rPr>
              <a:t> </a:t>
            </a:r>
            <a:r>
              <a:rPr sz="1200" spc="-70" dirty="0">
                <a:latin typeface="Roboto"/>
                <a:cs typeface="Roboto"/>
              </a:rPr>
              <a:t>blue</a:t>
            </a:r>
            <a:r>
              <a:rPr sz="1200" spc="15" dirty="0">
                <a:latin typeface="Roboto"/>
                <a:cs typeface="Roboto"/>
              </a:rPr>
              <a:t> </a:t>
            </a:r>
            <a:r>
              <a:rPr sz="1200" spc="-80" dirty="0">
                <a:latin typeface="Roboto"/>
                <a:cs typeface="Roboto"/>
              </a:rPr>
              <a:t>dashed</a:t>
            </a:r>
            <a:r>
              <a:rPr sz="1200" spc="10" dirty="0">
                <a:latin typeface="Roboto"/>
                <a:cs typeface="Roboto"/>
              </a:rPr>
              <a:t> </a:t>
            </a:r>
            <a:r>
              <a:rPr sz="1200" spc="-10" dirty="0">
                <a:latin typeface="Roboto"/>
                <a:cs typeface="Roboto"/>
              </a:rPr>
              <a:t>lines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67499" y="5860446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E74B3C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64350" y="5790406"/>
            <a:ext cx="45360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latin typeface="Roboto"/>
                <a:cs typeface="Roboto"/>
              </a:rPr>
              <a:t>Seasonal</a:t>
            </a:r>
            <a:r>
              <a:rPr sz="1200" b="1" spc="-20" dirty="0">
                <a:latin typeface="Roboto"/>
                <a:cs typeface="Roboto"/>
              </a:rPr>
              <a:t> </a:t>
            </a:r>
            <a:r>
              <a:rPr sz="1200" b="1" spc="-60" dirty="0">
                <a:latin typeface="Roboto"/>
                <a:cs typeface="Roboto"/>
              </a:rPr>
              <a:t>pattern</a:t>
            </a:r>
            <a:r>
              <a:rPr sz="1200" spc="-60" dirty="0">
                <a:latin typeface="Roboto"/>
                <a:cs typeface="Roboto"/>
              </a:rPr>
              <a:t>-</a:t>
            </a:r>
            <a:r>
              <a:rPr sz="1200" spc="-10" dirty="0">
                <a:latin typeface="Roboto"/>
                <a:cs typeface="Roboto"/>
              </a:rPr>
              <a:t> </a:t>
            </a:r>
            <a:r>
              <a:rPr sz="1200" spc="-65" dirty="0">
                <a:latin typeface="Roboto"/>
                <a:cs typeface="Roboto"/>
              </a:rPr>
              <a:t>Regular</a:t>
            </a:r>
            <a:r>
              <a:rPr sz="1200" spc="-10" dirty="0">
                <a:latin typeface="Roboto"/>
                <a:cs typeface="Roboto"/>
              </a:rPr>
              <a:t> </a:t>
            </a:r>
            <a:r>
              <a:rPr sz="1200" spc="-75" dirty="0">
                <a:latin typeface="Roboto"/>
                <a:cs typeface="Roboto"/>
              </a:rPr>
              <a:t>spikes</a:t>
            </a:r>
            <a:r>
              <a:rPr sz="1200" spc="-10" dirty="0">
                <a:latin typeface="Roboto"/>
                <a:cs typeface="Roboto"/>
              </a:rPr>
              <a:t> </a:t>
            </a:r>
            <a:r>
              <a:rPr sz="1200" spc="-65" dirty="0">
                <a:latin typeface="Roboto"/>
                <a:cs typeface="Roboto"/>
              </a:rPr>
              <a:t>at</a:t>
            </a:r>
            <a:r>
              <a:rPr sz="1200" spc="-10" dirty="0">
                <a:latin typeface="Roboto"/>
                <a:cs typeface="Roboto"/>
              </a:rPr>
              <a:t> </a:t>
            </a:r>
            <a:r>
              <a:rPr sz="1200" spc="-75" dirty="0">
                <a:latin typeface="Roboto"/>
                <a:cs typeface="Roboto"/>
              </a:rPr>
              <a:t>fixed</a:t>
            </a:r>
            <a:r>
              <a:rPr sz="1200" spc="-10" dirty="0">
                <a:latin typeface="Roboto"/>
                <a:cs typeface="Roboto"/>
              </a:rPr>
              <a:t> </a:t>
            </a:r>
            <a:r>
              <a:rPr sz="1200" spc="-55" dirty="0">
                <a:latin typeface="Roboto"/>
                <a:cs typeface="Roboto"/>
              </a:rPr>
              <a:t>intervals</a:t>
            </a:r>
            <a:r>
              <a:rPr sz="1200" spc="-10" dirty="0">
                <a:latin typeface="Roboto"/>
                <a:cs typeface="Roboto"/>
              </a:rPr>
              <a:t> </a:t>
            </a:r>
            <a:r>
              <a:rPr sz="1200" spc="-50" dirty="0">
                <a:latin typeface="Roboto"/>
                <a:cs typeface="Roboto"/>
              </a:rPr>
              <a:t>(e.g.,</a:t>
            </a:r>
            <a:r>
              <a:rPr sz="1200" spc="-10" dirty="0">
                <a:latin typeface="Roboto"/>
                <a:cs typeface="Roboto"/>
              </a:rPr>
              <a:t> </a:t>
            </a:r>
            <a:r>
              <a:rPr sz="1200" spc="-70" dirty="0">
                <a:latin typeface="Roboto"/>
                <a:cs typeface="Roboto"/>
              </a:rPr>
              <a:t>12</a:t>
            </a:r>
            <a:r>
              <a:rPr sz="1200" spc="-15" dirty="0">
                <a:latin typeface="Roboto"/>
                <a:cs typeface="Roboto"/>
              </a:rPr>
              <a:t> </a:t>
            </a:r>
            <a:r>
              <a:rPr sz="1200" spc="-60" dirty="0">
                <a:latin typeface="Roboto"/>
                <a:cs typeface="Roboto"/>
              </a:rPr>
              <a:t>for</a:t>
            </a:r>
            <a:r>
              <a:rPr sz="1200" spc="-10" dirty="0">
                <a:latin typeface="Roboto"/>
                <a:cs typeface="Roboto"/>
              </a:rPr>
              <a:t> </a:t>
            </a:r>
            <a:r>
              <a:rPr sz="1200" spc="-20" dirty="0">
                <a:latin typeface="Roboto"/>
                <a:cs typeface="Roboto"/>
              </a:rPr>
              <a:t>monthly)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67499" y="615572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2ECC7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64349" y="6085681"/>
            <a:ext cx="27000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latin typeface="Roboto"/>
                <a:cs typeface="Roboto"/>
              </a:rPr>
              <a:t>Exponential</a:t>
            </a:r>
            <a:r>
              <a:rPr sz="1200" b="1" spc="-10" dirty="0">
                <a:latin typeface="Roboto"/>
                <a:cs typeface="Roboto"/>
              </a:rPr>
              <a:t> </a:t>
            </a:r>
            <a:r>
              <a:rPr sz="1200" b="1" spc="-75" dirty="0">
                <a:latin typeface="Roboto"/>
                <a:cs typeface="Roboto"/>
              </a:rPr>
              <a:t>decay</a:t>
            </a:r>
            <a:r>
              <a:rPr sz="1200" spc="-75" dirty="0">
                <a:latin typeface="Roboto"/>
                <a:cs typeface="Roboto"/>
              </a:rPr>
              <a:t>-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70" dirty="0">
                <a:latin typeface="Roboto"/>
                <a:cs typeface="Roboto"/>
              </a:rPr>
              <a:t>Suggests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95" dirty="0">
                <a:latin typeface="Roboto"/>
                <a:cs typeface="Roboto"/>
              </a:rPr>
              <a:t>AR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40" dirty="0">
                <a:latin typeface="Roboto"/>
                <a:cs typeface="Roboto"/>
              </a:rPr>
              <a:t>process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67499" y="646052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9A58B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64349" y="6390481"/>
            <a:ext cx="23760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0" dirty="0">
                <a:latin typeface="Roboto"/>
                <a:cs typeface="Roboto"/>
              </a:rPr>
              <a:t>Sharp</a:t>
            </a:r>
            <a:r>
              <a:rPr sz="1200" b="1" spc="-5" dirty="0">
                <a:latin typeface="Roboto"/>
                <a:cs typeface="Roboto"/>
              </a:rPr>
              <a:t> </a:t>
            </a:r>
            <a:r>
              <a:rPr sz="1200" b="1" spc="-65" dirty="0">
                <a:latin typeface="Roboto"/>
                <a:cs typeface="Roboto"/>
              </a:rPr>
              <a:t>cutoff</a:t>
            </a:r>
            <a:r>
              <a:rPr sz="1200" spc="-65" dirty="0">
                <a:latin typeface="Roboto"/>
                <a:cs typeface="Roboto"/>
              </a:rPr>
              <a:t>-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spc="-70" dirty="0">
                <a:latin typeface="Roboto"/>
                <a:cs typeface="Roboto"/>
              </a:rPr>
              <a:t>Suggests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spc="-100" dirty="0">
                <a:latin typeface="Roboto"/>
                <a:cs typeface="Roboto"/>
              </a:rPr>
              <a:t>MA</a:t>
            </a:r>
            <a:r>
              <a:rPr sz="1200" spc="5" dirty="0">
                <a:latin typeface="Roboto"/>
                <a:cs typeface="Roboto"/>
              </a:rPr>
              <a:t> </a:t>
            </a:r>
            <a:r>
              <a:rPr sz="1200" spc="-45" dirty="0">
                <a:latin typeface="Roboto"/>
                <a:cs typeface="Roboto"/>
              </a:rPr>
              <a:t>process</a:t>
            </a:r>
            <a:endParaRPr sz="1200" dirty="0">
              <a:latin typeface="Roboto"/>
              <a:cs typeface="Roboto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1523206"/>
            <a:ext cx="66675" cy="1079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2180431"/>
            <a:ext cx="66675" cy="1079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2828131"/>
            <a:ext cx="66675" cy="10795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3485356"/>
            <a:ext cx="66675" cy="10795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95300" y="918686"/>
            <a:ext cx="5189855" cy="420345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0"/>
              </a:spcBef>
            </a:pPr>
            <a:r>
              <a:rPr sz="2000" spc="-175" dirty="0">
                <a:solidFill>
                  <a:srgbClr val="3398DA"/>
                </a:solidFill>
                <a:latin typeface="Verdana"/>
                <a:cs typeface="Verdana"/>
              </a:rPr>
              <a:t>What</a:t>
            </a:r>
            <a:r>
              <a:rPr sz="2000" spc="-210" dirty="0">
                <a:solidFill>
                  <a:srgbClr val="3398DA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3398DA"/>
                </a:solidFill>
                <a:latin typeface="Verdana"/>
                <a:cs typeface="Verdana"/>
              </a:rPr>
              <a:t>is</a:t>
            </a:r>
            <a:r>
              <a:rPr sz="2000" spc="-210" dirty="0">
                <a:solidFill>
                  <a:srgbClr val="3398DA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3398DA"/>
                </a:solidFill>
                <a:latin typeface="Verdana"/>
                <a:cs typeface="Verdana"/>
              </a:rPr>
              <a:t>Autocorrelation?</a:t>
            </a:r>
            <a:endParaRPr sz="2000" dirty="0">
              <a:latin typeface="Verdana"/>
              <a:cs typeface="Verdana"/>
            </a:endParaRPr>
          </a:p>
          <a:p>
            <a:pPr marL="342265" marR="165735">
              <a:lnSpc>
                <a:spcPct val="112100"/>
              </a:lnSpc>
              <a:spcBef>
                <a:spcPts val="1614"/>
              </a:spcBef>
            </a:pPr>
            <a:r>
              <a:rPr sz="1450" b="1" spc="-65" dirty="0">
                <a:solidFill>
                  <a:srgbClr val="333333"/>
                </a:solidFill>
                <a:latin typeface="Roboto"/>
                <a:cs typeface="Roboto"/>
              </a:rPr>
              <a:t>Definition: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Autocorrelation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measures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correlation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between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a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its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lagged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(correlation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itself)</a:t>
            </a:r>
            <a:endParaRPr sz="1450" dirty="0">
              <a:latin typeface="Roboto"/>
              <a:cs typeface="Roboto"/>
            </a:endParaRPr>
          </a:p>
          <a:p>
            <a:pPr marL="342265" marR="313690">
              <a:lnSpc>
                <a:spcPct val="112100"/>
              </a:lnSpc>
              <a:spcBef>
                <a:spcPts val="1275"/>
              </a:spcBef>
            </a:pP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Mathematical</a:t>
            </a:r>
            <a:r>
              <a:rPr sz="1450" b="1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expression:</a:t>
            </a:r>
            <a:r>
              <a:rPr sz="1450" b="1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Correlation</a:t>
            </a:r>
            <a:r>
              <a:rPr sz="145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between</a:t>
            </a:r>
            <a:r>
              <a:rPr sz="145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Y</a:t>
            </a:r>
            <a:r>
              <a:rPr sz="1650" spc="-15" baseline="-12626" dirty="0">
                <a:solidFill>
                  <a:srgbClr val="333333"/>
                </a:solidFill>
                <a:latin typeface="Roboto"/>
                <a:cs typeface="Roboto"/>
              </a:rPr>
              <a:t>t</a:t>
            </a:r>
            <a:r>
              <a:rPr sz="1650" spc="82" baseline="-12626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Y</a:t>
            </a:r>
            <a:r>
              <a:rPr sz="1650" spc="-89" baseline="-12626" dirty="0">
                <a:solidFill>
                  <a:srgbClr val="333333"/>
                </a:solidFill>
                <a:latin typeface="Roboto"/>
                <a:cs typeface="Roboto"/>
              </a:rPr>
              <a:t>t-</a:t>
            </a:r>
            <a:r>
              <a:rPr sz="1650" baseline="-12626" dirty="0">
                <a:solidFill>
                  <a:srgbClr val="333333"/>
                </a:solidFill>
                <a:latin typeface="Roboto"/>
                <a:cs typeface="Roboto"/>
              </a:rPr>
              <a:t>k</a:t>
            </a:r>
            <a:r>
              <a:rPr sz="1650" spc="82" baseline="-12626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for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different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lag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k</a:t>
            </a:r>
            <a:endParaRPr sz="1450" dirty="0">
              <a:latin typeface="Roboto"/>
              <a:cs typeface="Roboto"/>
            </a:endParaRPr>
          </a:p>
          <a:p>
            <a:pPr marL="342265" marR="577215">
              <a:lnSpc>
                <a:spcPct val="116399"/>
              </a:lnSpc>
              <a:spcBef>
                <a:spcPts val="1125"/>
              </a:spcBef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Scale: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Ranges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from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5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(perfect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negative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correlation)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+1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(perfect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positive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correlation)</a:t>
            </a:r>
            <a:endParaRPr sz="1450" dirty="0">
              <a:latin typeface="Roboto"/>
              <a:cs typeface="Roboto"/>
            </a:endParaRPr>
          </a:p>
          <a:p>
            <a:pPr marL="342265" marR="43180">
              <a:lnSpc>
                <a:spcPct val="116399"/>
              </a:lnSpc>
              <a:spcBef>
                <a:spcPts val="1125"/>
              </a:spcBef>
            </a:pPr>
            <a:r>
              <a:rPr sz="1450" b="1" spc="-65" dirty="0">
                <a:solidFill>
                  <a:srgbClr val="333333"/>
                </a:solidFill>
                <a:latin typeface="Roboto"/>
                <a:cs typeface="Roboto"/>
              </a:rPr>
              <a:t>Interpretation: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Shows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how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current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relate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past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at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different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intervals</a:t>
            </a:r>
            <a:endParaRPr sz="1450" dirty="0">
              <a:latin typeface="Roboto"/>
              <a:cs typeface="Roboto"/>
            </a:endParaRPr>
          </a:p>
          <a:p>
            <a:pPr marL="76200">
              <a:spcBef>
                <a:spcPts val="1385"/>
              </a:spcBef>
            </a:pPr>
            <a:r>
              <a:rPr sz="2000" spc="-125" dirty="0">
                <a:solidFill>
                  <a:srgbClr val="3398DA"/>
                </a:solidFill>
                <a:latin typeface="Verdana"/>
                <a:cs typeface="Verdana"/>
              </a:rPr>
              <a:t>Practical</a:t>
            </a:r>
            <a:r>
              <a:rPr sz="2000" spc="-180" dirty="0">
                <a:solidFill>
                  <a:srgbClr val="3398DA"/>
                </a:solidFill>
                <a:latin typeface="Verdana"/>
                <a:cs typeface="Verdana"/>
              </a:rPr>
              <a:t> </a:t>
            </a:r>
            <a:r>
              <a:rPr sz="2000" spc="-195" dirty="0">
                <a:solidFill>
                  <a:srgbClr val="3398DA"/>
                </a:solidFill>
                <a:latin typeface="Verdana"/>
                <a:cs typeface="Verdana"/>
              </a:rPr>
              <a:t>Use</a:t>
            </a:r>
            <a:r>
              <a:rPr sz="2000" spc="-175" dirty="0">
                <a:solidFill>
                  <a:srgbClr val="3398DA"/>
                </a:solidFill>
                <a:latin typeface="Verdana"/>
                <a:cs typeface="Verdana"/>
              </a:rPr>
              <a:t> </a:t>
            </a:r>
            <a:r>
              <a:rPr sz="2000" spc="-20" dirty="0" smtClean="0">
                <a:solidFill>
                  <a:srgbClr val="3398DA"/>
                </a:solidFill>
                <a:latin typeface="Verdana"/>
                <a:cs typeface="Verdana"/>
              </a:rPr>
              <a:t>Cases</a:t>
            </a:r>
            <a:endParaRPr sz="2000" dirty="0" smtClean="0">
              <a:latin typeface="Verdana"/>
              <a:cs typeface="Verdana"/>
            </a:endParaRPr>
          </a:p>
          <a:p>
            <a:pPr marL="342265" marR="1122045">
              <a:spcBef>
                <a:spcPts val="1614"/>
              </a:spcBef>
            </a:pPr>
            <a:r>
              <a:rPr sz="1450" b="1" spc="-90" dirty="0" smtClean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450" b="1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65" dirty="0" smtClean="0">
                <a:solidFill>
                  <a:srgbClr val="333333"/>
                </a:solidFill>
                <a:latin typeface="Roboto"/>
                <a:cs typeface="Roboto"/>
              </a:rPr>
              <a:t>identification:</a:t>
            </a:r>
            <a:r>
              <a:rPr sz="1450" b="1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 smtClean="0">
                <a:solidFill>
                  <a:srgbClr val="333333"/>
                </a:solidFill>
                <a:latin typeface="Roboto"/>
                <a:cs typeface="Roboto"/>
              </a:rPr>
              <a:t>Helps</a:t>
            </a:r>
            <a:r>
              <a:rPr sz="145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 smtClean="0">
                <a:solidFill>
                  <a:srgbClr val="333333"/>
                </a:solidFill>
                <a:latin typeface="Roboto"/>
                <a:cs typeface="Roboto"/>
              </a:rPr>
              <a:t>determine</a:t>
            </a:r>
            <a:r>
              <a:rPr sz="1450" spc="-10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 smtClean="0">
                <a:solidFill>
                  <a:srgbClr val="333333"/>
                </a:solidFill>
                <a:latin typeface="Roboto"/>
                <a:cs typeface="Roboto"/>
              </a:rPr>
              <a:t>appropriate </a:t>
            </a:r>
            <a:r>
              <a:rPr sz="1450" spc="-90" dirty="0" smtClean="0">
                <a:solidFill>
                  <a:srgbClr val="333333"/>
                </a:solidFill>
                <a:latin typeface="Roboto"/>
                <a:cs typeface="Roboto"/>
              </a:rPr>
              <a:t>ARIMA/SARIMA</a:t>
            </a:r>
            <a:r>
              <a:rPr sz="1450" spc="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 smtClean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450" spc="5" dirty="0" smtClean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 smtClean="0">
                <a:solidFill>
                  <a:srgbClr val="333333"/>
                </a:solidFill>
                <a:latin typeface="Roboto"/>
                <a:cs typeface="Roboto"/>
              </a:rPr>
              <a:t>parameters</a:t>
            </a:r>
            <a:endParaRPr sz="1450" dirty="0">
              <a:latin typeface="Roboto"/>
              <a:cs typeface="Roboto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4691856"/>
            <a:ext cx="66675" cy="10795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25500" y="5115401"/>
            <a:ext cx="4726305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110"/>
              </a:spcBef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Seasonality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detection: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Regular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spikes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at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fixed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intervals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indicate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seasonality</a:t>
            </a:r>
            <a:endParaRPr sz="1450" dirty="0">
              <a:latin typeface="Roboto"/>
              <a:cs typeface="Roboto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5225256"/>
            <a:ext cx="66675" cy="10795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25500" y="5666480"/>
            <a:ext cx="4406900" cy="5422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10"/>
              </a:spcBef>
            </a:pPr>
            <a:r>
              <a:rPr sz="1450" b="1" spc="-65" dirty="0">
                <a:solidFill>
                  <a:srgbClr val="333333"/>
                </a:solidFill>
                <a:latin typeface="Roboto"/>
                <a:cs typeface="Roboto"/>
              </a:rPr>
              <a:t>Stationarity</a:t>
            </a:r>
            <a:r>
              <a:rPr sz="145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assessment: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Slow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decay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0" dirty="0">
                <a:solidFill>
                  <a:srgbClr val="333333"/>
                </a:solidFill>
                <a:latin typeface="Roboto"/>
                <a:cs typeface="Roboto"/>
              </a:rPr>
              <a:t>ACF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suggests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non-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stationarity</a:t>
            </a:r>
            <a:endParaRPr sz="1450" dirty="0">
              <a:latin typeface="Roboto"/>
              <a:cs typeface="Roboto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5758656"/>
            <a:ext cx="66675" cy="10795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825500" y="6238716"/>
            <a:ext cx="4801235" cy="5422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10"/>
              </a:spcBef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Forecasting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validation: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Residual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0" dirty="0">
                <a:solidFill>
                  <a:srgbClr val="333333"/>
                </a:solidFill>
                <a:latin typeface="Roboto"/>
                <a:cs typeface="Roboto"/>
              </a:rPr>
              <a:t>ACF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should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show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no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Roboto"/>
                <a:cs typeface="Roboto"/>
              </a:rPr>
              <a:t>significant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pattern</a:t>
            </a:r>
            <a:endParaRPr sz="1450" dirty="0">
              <a:latin typeface="Roboto"/>
              <a:cs typeface="Roboto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6323806"/>
            <a:ext cx="66675" cy="10795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0544174" y="8612981"/>
            <a:ext cx="1457325" cy="323850"/>
            <a:chOff x="10544174" y="8982074"/>
            <a:chExt cx="1457325" cy="323850"/>
          </a:xfrm>
        </p:grpSpPr>
        <p:sp>
          <p:nvSpPr>
            <p:cNvPr id="31" name="object 31"/>
            <p:cNvSpPr/>
            <p:nvPr/>
          </p:nvSpPr>
          <p:spPr>
            <a:xfrm>
              <a:off x="10544174" y="8982074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8474" y="9077324"/>
              <a:ext cx="133349" cy="13334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7305476" y="8714581"/>
            <a:ext cx="459486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875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ts val="1340"/>
              </a:lnSpc>
            </a:pP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Analysis: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Complete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Guide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from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Statistics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94A5A6"/>
                </a:solidFill>
                <a:latin typeface="Roboto"/>
                <a:cs typeface="Roboto"/>
              </a:rPr>
              <a:t>Deep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94A5A6"/>
                </a:solidFill>
                <a:latin typeface="Roboto"/>
                <a:cs typeface="Roboto"/>
              </a:rPr>
              <a:t>Learning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Partial</a:t>
            </a:r>
            <a:r>
              <a:rPr spc="-229" dirty="0"/>
              <a:t> </a:t>
            </a:r>
            <a:r>
              <a:rPr spc="-275" dirty="0"/>
              <a:t>Autocorrelation</a:t>
            </a:r>
            <a:r>
              <a:rPr spc="-220" dirty="0"/>
              <a:t> </a:t>
            </a:r>
            <a:r>
              <a:rPr spc="-254" dirty="0"/>
              <a:t>Function</a:t>
            </a:r>
            <a:r>
              <a:rPr spc="-215" dirty="0"/>
              <a:t> </a:t>
            </a:r>
            <a:r>
              <a:rPr spc="-315" dirty="0"/>
              <a:t>(PACF)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499" y="4723606"/>
            <a:ext cx="5143500" cy="390525"/>
            <a:chOff x="571499" y="5229224"/>
            <a:chExt cx="5143500" cy="390525"/>
          </a:xfrm>
        </p:grpSpPr>
        <p:sp>
          <p:nvSpPr>
            <p:cNvPr id="4" name="object 4"/>
            <p:cNvSpPr/>
            <p:nvPr/>
          </p:nvSpPr>
          <p:spPr>
            <a:xfrm>
              <a:off x="571487" y="5229237"/>
              <a:ext cx="5143500" cy="390525"/>
            </a:xfrm>
            <a:custGeom>
              <a:avLst/>
              <a:gdLst/>
              <a:ahLst/>
              <a:cxnLst/>
              <a:rect l="l" t="t" r="r" b="b"/>
              <a:pathLst>
                <a:path w="5143500" h="390525">
                  <a:moveTo>
                    <a:pt x="5143500" y="0"/>
                  </a:moveTo>
                  <a:lnTo>
                    <a:pt x="2419350" y="0"/>
                  </a:lnTo>
                  <a:lnTo>
                    <a:pt x="0" y="0"/>
                  </a:lnTo>
                  <a:lnTo>
                    <a:pt x="0" y="390525"/>
                  </a:lnTo>
                  <a:lnTo>
                    <a:pt x="2419350" y="390525"/>
                  </a:lnTo>
                  <a:lnTo>
                    <a:pt x="5143500" y="390525"/>
                  </a:lnTo>
                  <a:lnTo>
                    <a:pt x="5143500" y="0"/>
                  </a:lnTo>
                  <a:close/>
                </a:path>
              </a:pathLst>
            </a:custGeom>
            <a:solidFill>
              <a:srgbClr val="F1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87" y="5610237"/>
              <a:ext cx="5143500" cy="9525"/>
            </a:xfrm>
            <a:custGeom>
              <a:avLst/>
              <a:gdLst/>
              <a:ahLst/>
              <a:cxnLst/>
              <a:rect l="l" t="t" r="r" b="b"/>
              <a:pathLst>
                <a:path w="5143500" h="9525">
                  <a:moveTo>
                    <a:pt x="5143500" y="0"/>
                  </a:moveTo>
                  <a:lnTo>
                    <a:pt x="24193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2419350" y="9525"/>
                  </a:lnTo>
                  <a:lnTo>
                    <a:pt x="5143500" y="9525"/>
                  </a:lnTo>
                  <a:lnTo>
                    <a:pt x="51435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71487" y="5683485"/>
            <a:ext cx="5143500" cy="9525"/>
          </a:xfrm>
          <a:custGeom>
            <a:avLst/>
            <a:gdLst/>
            <a:ahLst/>
            <a:cxnLst/>
            <a:rect l="l" t="t" r="r" b="b"/>
            <a:pathLst>
              <a:path w="5143500" h="9525">
                <a:moveTo>
                  <a:pt x="5143500" y="0"/>
                </a:moveTo>
                <a:lnTo>
                  <a:pt x="2419350" y="0"/>
                </a:lnTo>
                <a:lnTo>
                  <a:pt x="0" y="0"/>
                </a:lnTo>
                <a:lnTo>
                  <a:pt x="0" y="9525"/>
                </a:lnTo>
                <a:lnTo>
                  <a:pt x="2419350" y="9525"/>
                </a:lnTo>
                <a:lnTo>
                  <a:pt x="5143500" y="9525"/>
                </a:lnTo>
                <a:lnTo>
                  <a:pt x="514350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487" y="6302597"/>
            <a:ext cx="5143500" cy="9525"/>
          </a:xfrm>
          <a:custGeom>
            <a:avLst/>
            <a:gdLst/>
            <a:ahLst/>
            <a:cxnLst/>
            <a:rect l="l" t="t" r="r" b="b"/>
            <a:pathLst>
              <a:path w="5143500" h="9525">
                <a:moveTo>
                  <a:pt x="5143500" y="0"/>
                </a:moveTo>
                <a:lnTo>
                  <a:pt x="2419350" y="0"/>
                </a:lnTo>
                <a:lnTo>
                  <a:pt x="0" y="0"/>
                </a:lnTo>
                <a:lnTo>
                  <a:pt x="0" y="9525"/>
                </a:lnTo>
                <a:lnTo>
                  <a:pt x="2419350" y="9525"/>
                </a:lnTo>
                <a:lnTo>
                  <a:pt x="5143500" y="9525"/>
                </a:lnTo>
                <a:lnTo>
                  <a:pt x="514350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743700" y="961231"/>
            <a:ext cx="5143500" cy="790575"/>
            <a:chOff x="571499" y="7715249"/>
            <a:chExt cx="5143500" cy="790575"/>
          </a:xfrm>
        </p:grpSpPr>
        <p:sp>
          <p:nvSpPr>
            <p:cNvPr id="10" name="object 10"/>
            <p:cNvSpPr/>
            <p:nvPr/>
          </p:nvSpPr>
          <p:spPr>
            <a:xfrm>
              <a:off x="571499" y="7715249"/>
              <a:ext cx="5143500" cy="790575"/>
            </a:xfrm>
            <a:custGeom>
              <a:avLst/>
              <a:gdLst/>
              <a:ahLst/>
              <a:cxnLst/>
              <a:rect l="l" t="t" r="r" b="b"/>
              <a:pathLst>
                <a:path w="5143500" h="790575">
                  <a:moveTo>
                    <a:pt x="5143499" y="790574"/>
                  </a:moveTo>
                  <a:lnTo>
                    <a:pt x="0" y="790574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790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499" y="7715249"/>
              <a:ext cx="38100" cy="790575"/>
            </a:xfrm>
            <a:custGeom>
              <a:avLst/>
              <a:gdLst/>
              <a:ahLst/>
              <a:cxnLst/>
              <a:rect l="l" t="t" r="r" b="b"/>
              <a:pathLst>
                <a:path w="38100" h="790575">
                  <a:moveTo>
                    <a:pt x="38099" y="790574"/>
                  </a:moveTo>
                  <a:lnTo>
                    <a:pt x="0" y="7905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9057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708" y="7896273"/>
              <a:ext cx="115136" cy="16748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73099" y="5104606"/>
            <a:ext cx="218630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70" dirty="0">
                <a:latin typeface="Roboto"/>
                <a:cs typeface="Roboto"/>
              </a:rPr>
              <a:t>Shows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total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correlation</a:t>
            </a:r>
            <a:r>
              <a:rPr sz="1300" spc="5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(direct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+ </a:t>
            </a:r>
            <a:r>
              <a:rPr sz="1300" spc="-10" dirty="0">
                <a:latin typeface="Roboto"/>
                <a:cs typeface="Roboto"/>
              </a:rPr>
              <a:t>indirect)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0812" y="5244052"/>
            <a:ext cx="198501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70" dirty="0">
                <a:latin typeface="Roboto"/>
                <a:cs typeface="Roboto"/>
              </a:rPr>
              <a:t>Shows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only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direct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correlation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3099" y="5723731"/>
            <a:ext cx="194945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45" dirty="0">
                <a:latin typeface="Roboto"/>
                <a:cs typeface="Roboto"/>
              </a:rPr>
              <a:t>Helpful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for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identifying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MA(q) </a:t>
            </a:r>
            <a:r>
              <a:rPr sz="1300" spc="-10" dirty="0">
                <a:latin typeface="Roboto"/>
                <a:cs typeface="Roboto"/>
              </a:rPr>
              <a:t>models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90812" y="5863177"/>
            <a:ext cx="24485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45" dirty="0">
                <a:latin typeface="Roboto"/>
                <a:cs typeface="Roboto"/>
              </a:rPr>
              <a:t>Helpful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for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identifying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AR(p)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models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099" y="6342856"/>
            <a:ext cx="1723389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0" dirty="0">
                <a:latin typeface="Roboto"/>
                <a:cs typeface="Roboto"/>
              </a:rPr>
              <a:t>Gradually</a:t>
            </a:r>
            <a:r>
              <a:rPr sz="1300" spc="-30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trails</a:t>
            </a:r>
            <a:r>
              <a:rPr sz="1300" spc="-30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off</a:t>
            </a:r>
            <a:r>
              <a:rPr sz="1300" spc="-30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for</a:t>
            </a:r>
            <a:r>
              <a:rPr sz="1300" spc="-30" dirty="0">
                <a:latin typeface="Roboto"/>
                <a:cs typeface="Roboto"/>
              </a:rPr>
              <a:t> </a:t>
            </a:r>
            <a:r>
              <a:rPr sz="1300" spc="-80" dirty="0">
                <a:latin typeface="Roboto"/>
                <a:cs typeface="Roboto"/>
              </a:rPr>
              <a:t>AR </a:t>
            </a:r>
            <a:r>
              <a:rPr sz="1300" spc="-10" dirty="0">
                <a:latin typeface="Roboto"/>
                <a:cs typeface="Roboto"/>
              </a:rPr>
              <a:t>processes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90812" y="6342856"/>
            <a:ext cx="247205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5" dirty="0">
                <a:latin typeface="Roboto"/>
                <a:cs typeface="Roboto"/>
              </a:rPr>
              <a:t>Cuts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off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sharply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after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lag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p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for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AR(p) </a:t>
            </a:r>
            <a:r>
              <a:rPr sz="1300" spc="-10" dirty="0">
                <a:latin typeface="Roboto"/>
                <a:cs typeface="Roboto"/>
              </a:rPr>
              <a:t>processes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81800" y="1052506"/>
            <a:ext cx="5105400" cy="53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875" marR="196850" indent="167005">
              <a:lnSpc>
                <a:spcPct val="116399"/>
              </a:lnSpc>
              <a:spcBef>
                <a:spcPts val="95"/>
              </a:spcBef>
            </a:pPr>
            <a:r>
              <a:rPr sz="1450" b="1" spc="-90" dirty="0">
                <a:solidFill>
                  <a:srgbClr val="33495D"/>
                </a:solidFill>
                <a:latin typeface="Roboto"/>
                <a:cs typeface="Roboto"/>
              </a:rPr>
              <a:t>Key</a:t>
            </a:r>
            <a:r>
              <a:rPr sz="1450" b="1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495D"/>
                </a:solidFill>
                <a:latin typeface="Roboto"/>
                <a:cs typeface="Roboto"/>
              </a:rPr>
              <a:t>Insight:</a:t>
            </a:r>
            <a:r>
              <a:rPr sz="1450" b="1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495D"/>
                </a:solidFill>
                <a:latin typeface="Roboto"/>
                <a:cs typeface="Roboto"/>
              </a:rPr>
              <a:t>When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analyzing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both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0" dirty="0">
                <a:solidFill>
                  <a:srgbClr val="33495D"/>
                </a:solidFill>
                <a:latin typeface="Roboto"/>
                <a:cs typeface="Roboto"/>
              </a:rPr>
              <a:t>ACF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20" dirty="0">
                <a:solidFill>
                  <a:srgbClr val="33495D"/>
                </a:solidFill>
                <a:latin typeface="Roboto"/>
                <a:cs typeface="Roboto"/>
              </a:rPr>
              <a:t>PACF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together,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you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can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determine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appropriate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ARIMA(p,d,q)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model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parameters.</a:t>
            </a:r>
            <a:endParaRPr sz="1450" dirty="0">
              <a:latin typeface="Roboto"/>
              <a:cs typeface="Roboto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00" y="1828006"/>
            <a:ext cx="5143499" cy="30479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654800" y="5028406"/>
            <a:ext cx="4750435" cy="4343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204"/>
              </a:spcBef>
            </a:pP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Comparison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7E8B8C"/>
                </a:solidFill>
                <a:latin typeface="Roboto"/>
                <a:cs typeface="Roboto"/>
              </a:rPr>
              <a:t>ACF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7E8B8C"/>
                </a:solidFill>
                <a:latin typeface="Roboto"/>
                <a:cs typeface="Roboto"/>
              </a:rPr>
              <a:t>PACF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patterns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for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different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time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models</a:t>
            </a:r>
            <a:endParaRPr sz="12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b="0" spc="-85" dirty="0">
                <a:solidFill>
                  <a:srgbClr val="3398DA"/>
                </a:solidFill>
                <a:latin typeface="Roboto Medium"/>
                <a:cs typeface="Roboto Medium"/>
              </a:rPr>
              <a:t>Common</a:t>
            </a:r>
            <a:r>
              <a:rPr sz="1300" b="0" spc="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100" dirty="0">
                <a:solidFill>
                  <a:srgbClr val="3398DA"/>
                </a:solidFill>
                <a:latin typeface="Roboto Medium"/>
                <a:cs typeface="Roboto Medium"/>
              </a:rPr>
              <a:t>PACF</a:t>
            </a:r>
            <a:r>
              <a:rPr sz="1300" b="0" spc="5" dirty="0">
                <a:solidFill>
                  <a:srgbClr val="3398DA"/>
                </a:solidFill>
                <a:latin typeface="Roboto Medium"/>
                <a:cs typeface="Roboto Medium"/>
              </a:rPr>
              <a:t> </a:t>
            </a:r>
            <a:r>
              <a:rPr sz="1300" b="0" spc="-10" dirty="0">
                <a:solidFill>
                  <a:srgbClr val="3398DA"/>
                </a:solidFill>
                <a:latin typeface="Roboto Medium"/>
                <a:cs typeface="Roboto Medium"/>
              </a:rPr>
              <a:t>Patterns:</a:t>
            </a:r>
            <a:endParaRPr sz="1300" dirty="0">
              <a:latin typeface="Roboto Medium"/>
              <a:cs typeface="Roboto Medium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7500" y="5607284"/>
            <a:ext cx="152399" cy="15239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921202" y="5558389"/>
            <a:ext cx="32040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b="1" spc="-25" dirty="0">
                <a:latin typeface="Roboto"/>
                <a:cs typeface="Roboto"/>
              </a:rPr>
              <a:t>AR(p)</a:t>
            </a:r>
            <a:r>
              <a:rPr sz="1250" b="1" spc="-15" dirty="0">
                <a:latin typeface="Roboto"/>
                <a:cs typeface="Roboto"/>
              </a:rPr>
              <a:t> </a:t>
            </a:r>
            <a:r>
              <a:rPr sz="1250" b="1" spc="-25" dirty="0">
                <a:latin typeface="Roboto"/>
                <a:cs typeface="Roboto"/>
              </a:rPr>
              <a:t>process:</a:t>
            </a:r>
            <a:r>
              <a:rPr sz="1250" b="1" spc="-10" dirty="0">
                <a:latin typeface="Roboto"/>
                <a:cs typeface="Roboto"/>
              </a:rPr>
              <a:t> </a:t>
            </a:r>
            <a:r>
              <a:rPr sz="1300" spc="-100" dirty="0">
                <a:latin typeface="Roboto"/>
                <a:cs typeface="Roboto"/>
              </a:rPr>
              <a:t>PACF</a:t>
            </a:r>
            <a:r>
              <a:rPr sz="1300" spc="-2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cuts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off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after</a:t>
            </a:r>
            <a:r>
              <a:rPr sz="1300" spc="-25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lag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p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7500" y="5912085"/>
            <a:ext cx="152399" cy="15239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921201" y="5863189"/>
            <a:ext cx="34920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b="1" spc="-25" dirty="0">
                <a:latin typeface="Roboto"/>
                <a:cs typeface="Roboto"/>
              </a:rPr>
              <a:t>MA(q)</a:t>
            </a:r>
            <a:r>
              <a:rPr sz="1250" b="1" spc="-5" dirty="0">
                <a:latin typeface="Roboto"/>
                <a:cs typeface="Roboto"/>
              </a:rPr>
              <a:t> </a:t>
            </a:r>
            <a:r>
              <a:rPr sz="1250" b="1" spc="-25" dirty="0">
                <a:latin typeface="Roboto"/>
                <a:cs typeface="Roboto"/>
              </a:rPr>
              <a:t>process:</a:t>
            </a:r>
            <a:r>
              <a:rPr sz="1250" b="1" spc="-5" dirty="0">
                <a:latin typeface="Roboto"/>
                <a:cs typeface="Roboto"/>
              </a:rPr>
              <a:t> </a:t>
            </a:r>
            <a:r>
              <a:rPr sz="1300" spc="-100" dirty="0">
                <a:latin typeface="Roboto"/>
                <a:cs typeface="Roboto"/>
              </a:rPr>
              <a:t>PACF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70" dirty="0">
                <a:latin typeface="Roboto"/>
                <a:cs typeface="Roboto"/>
              </a:rPr>
              <a:t>shows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70" dirty="0">
                <a:latin typeface="Roboto"/>
                <a:cs typeface="Roboto"/>
              </a:rPr>
              <a:t>damped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25" dirty="0">
                <a:latin typeface="Roboto"/>
                <a:cs typeface="Roboto"/>
              </a:rPr>
              <a:t>oscillation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7500" y="6216885"/>
            <a:ext cx="152399" cy="15239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921202" y="6167989"/>
            <a:ext cx="29520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b="1" spc="-30" dirty="0">
                <a:latin typeface="Roboto"/>
                <a:cs typeface="Roboto"/>
              </a:rPr>
              <a:t>ARMA(p,q):</a:t>
            </a:r>
            <a:r>
              <a:rPr sz="1250" b="1" spc="-5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Both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70" dirty="0">
                <a:latin typeface="Roboto"/>
                <a:cs typeface="Roboto"/>
              </a:rPr>
              <a:t>ACF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and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100" dirty="0">
                <a:latin typeface="Roboto"/>
                <a:cs typeface="Roboto"/>
              </a:rPr>
              <a:t>PACF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25" dirty="0">
                <a:latin typeface="Roboto"/>
                <a:cs typeface="Roboto"/>
              </a:rPr>
              <a:t>tail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25" dirty="0">
                <a:latin typeface="Roboto"/>
                <a:cs typeface="Roboto"/>
              </a:rPr>
              <a:t>off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50" y="1558131"/>
            <a:ext cx="66675" cy="10795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50" y="2463005"/>
            <a:ext cx="66675" cy="10795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50" y="3120231"/>
            <a:ext cx="66675" cy="10795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58800" y="942181"/>
            <a:ext cx="5156200" cy="41645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175" dirty="0">
                <a:solidFill>
                  <a:srgbClr val="3398DA"/>
                </a:solidFill>
                <a:latin typeface="Verdana"/>
                <a:cs typeface="Verdana"/>
              </a:rPr>
              <a:t>What</a:t>
            </a:r>
            <a:r>
              <a:rPr sz="2000" spc="-210" dirty="0">
                <a:solidFill>
                  <a:srgbClr val="3398DA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3398DA"/>
                </a:solidFill>
                <a:latin typeface="Verdana"/>
                <a:cs typeface="Verdana"/>
              </a:rPr>
              <a:t>is</a:t>
            </a:r>
            <a:r>
              <a:rPr sz="2000" spc="-210" dirty="0">
                <a:solidFill>
                  <a:srgbClr val="3398DA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3398DA"/>
                </a:solidFill>
                <a:latin typeface="Verdana"/>
                <a:cs typeface="Verdana"/>
              </a:rPr>
              <a:t>PACF?</a:t>
            </a:r>
            <a:endParaRPr sz="2000" dirty="0">
              <a:latin typeface="Verdana"/>
              <a:cs typeface="Verdana"/>
            </a:endParaRPr>
          </a:p>
          <a:p>
            <a:pPr marL="278765" marR="50800">
              <a:lnSpc>
                <a:spcPct val="114199"/>
              </a:lnSpc>
              <a:spcBef>
                <a:spcPts val="1580"/>
              </a:spcBef>
            </a:pPr>
            <a:r>
              <a:rPr sz="1450" b="1" spc="-65" dirty="0">
                <a:solidFill>
                  <a:srgbClr val="333333"/>
                </a:solidFill>
                <a:latin typeface="Roboto"/>
                <a:cs typeface="Roboto"/>
              </a:rPr>
              <a:t>Definition: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Measures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direct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correlation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between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5" dirty="0">
                <a:solidFill>
                  <a:srgbClr val="333333"/>
                </a:solidFill>
                <a:latin typeface="Roboto"/>
                <a:cs typeface="Roboto"/>
              </a:rPr>
              <a:t>observations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at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different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lags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after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removing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influence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intermediate observations</a:t>
            </a:r>
            <a:endParaRPr sz="1450" dirty="0">
              <a:latin typeface="Roboto"/>
              <a:cs typeface="Roboto"/>
            </a:endParaRPr>
          </a:p>
          <a:p>
            <a:pPr marL="278765" marR="22860">
              <a:lnSpc>
                <a:spcPct val="112100"/>
              </a:lnSpc>
              <a:spcBef>
                <a:spcPts val="1200"/>
              </a:spcBef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Purpose: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Isolates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"pure"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relationship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between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observations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at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45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lags</a:t>
            </a:r>
            <a:endParaRPr sz="1450" dirty="0">
              <a:latin typeface="Roboto"/>
              <a:cs typeface="Roboto"/>
            </a:endParaRPr>
          </a:p>
          <a:p>
            <a:pPr marL="278765" marR="179070">
              <a:lnSpc>
                <a:spcPct val="112100"/>
              </a:lnSpc>
              <a:spcBef>
                <a:spcPts val="1275"/>
              </a:spcBef>
            </a:pPr>
            <a:r>
              <a:rPr sz="1450" b="1" spc="-65" dirty="0">
                <a:solidFill>
                  <a:srgbClr val="333333"/>
                </a:solidFill>
                <a:latin typeface="Roboto"/>
                <a:cs typeface="Roboto"/>
              </a:rPr>
              <a:t>Interpretation: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Shows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significant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spikes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at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lags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have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direct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influence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current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value</a:t>
            </a:r>
            <a:endParaRPr sz="1450" dirty="0">
              <a:latin typeface="Roboto"/>
              <a:cs typeface="Roboto"/>
            </a:endParaRPr>
          </a:p>
          <a:p>
            <a:pPr marL="278765" marR="524510">
              <a:lnSpc>
                <a:spcPct val="112100"/>
              </a:lnSpc>
              <a:spcBef>
                <a:spcPts val="1275"/>
              </a:spcBef>
            </a:pPr>
            <a:r>
              <a:rPr sz="1450" b="1" spc="-90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65" dirty="0">
                <a:solidFill>
                  <a:srgbClr val="333333"/>
                </a:solidFill>
                <a:latin typeface="Roboto"/>
                <a:cs typeface="Roboto"/>
              </a:rPr>
              <a:t>Identification: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Used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determine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order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(p)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an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autoregressive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(AR)</a:t>
            </a:r>
            <a:r>
              <a:rPr sz="14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endParaRPr sz="14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2000" spc="-190" dirty="0">
                <a:solidFill>
                  <a:srgbClr val="3398DA"/>
                </a:solidFill>
                <a:latin typeface="Verdana"/>
                <a:cs typeface="Verdana"/>
              </a:rPr>
              <a:t>PACF</a:t>
            </a:r>
            <a:r>
              <a:rPr sz="2000" spc="-215" dirty="0">
                <a:solidFill>
                  <a:srgbClr val="3398DA"/>
                </a:solidFill>
                <a:latin typeface="Verdana"/>
                <a:cs typeface="Verdana"/>
              </a:rPr>
              <a:t> </a:t>
            </a:r>
            <a:r>
              <a:rPr sz="2000" spc="-235" dirty="0" err="1">
                <a:solidFill>
                  <a:srgbClr val="3398DA"/>
                </a:solidFill>
                <a:latin typeface="Verdana"/>
                <a:cs typeface="Verdana"/>
              </a:rPr>
              <a:t>vs</a:t>
            </a:r>
            <a:r>
              <a:rPr sz="2000" spc="-210" dirty="0">
                <a:solidFill>
                  <a:srgbClr val="3398DA"/>
                </a:solidFill>
                <a:latin typeface="Verdana"/>
                <a:cs typeface="Verdana"/>
              </a:rPr>
              <a:t> </a:t>
            </a:r>
            <a:r>
              <a:rPr sz="2000" spc="-25" dirty="0" smtClean="0">
                <a:solidFill>
                  <a:srgbClr val="3398DA"/>
                </a:solidFill>
                <a:latin typeface="Verdana"/>
                <a:cs typeface="Verdana"/>
              </a:rPr>
              <a:t>ACF</a:t>
            </a:r>
            <a:endParaRPr sz="1800" dirty="0">
              <a:latin typeface="Verdana"/>
              <a:cs typeface="Verdana"/>
            </a:endParaRPr>
          </a:p>
          <a:p>
            <a:pPr marL="126364">
              <a:lnSpc>
                <a:spcPct val="100000"/>
              </a:lnSpc>
              <a:tabLst>
                <a:tab pos="2544445" algn="l"/>
              </a:tabLst>
            </a:pPr>
            <a:endParaRPr lang="en-IN" sz="1300" b="0" spc="-25" dirty="0" smtClean="0">
              <a:solidFill>
                <a:srgbClr val="3398DA"/>
              </a:solidFill>
              <a:latin typeface="Roboto Medium"/>
              <a:cs typeface="Roboto Medium"/>
            </a:endParaRPr>
          </a:p>
          <a:p>
            <a:pPr marL="126364">
              <a:lnSpc>
                <a:spcPct val="100000"/>
              </a:lnSpc>
              <a:tabLst>
                <a:tab pos="2544445" algn="l"/>
              </a:tabLst>
            </a:pPr>
            <a:r>
              <a:rPr sz="1300" b="0" spc="-25" dirty="0" smtClean="0">
                <a:solidFill>
                  <a:srgbClr val="3398DA"/>
                </a:solidFill>
                <a:latin typeface="Roboto Medium"/>
                <a:cs typeface="Roboto Medium"/>
              </a:rPr>
              <a:t>ACF</a:t>
            </a:r>
            <a:r>
              <a:rPr sz="1300" b="0" dirty="0">
                <a:solidFill>
                  <a:srgbClr val="3398DA"/>
                </a:solidFill>
                <a:latin typeface="Roboto Medium"/>
                <a:cs typeface="Roboto Medium"/>
              </a:rPr>
              <a:t>	</a:t>
            </a:r>
            <a:r>
              <a:rPr sz="1300" b="0" spc="-20" dirty="0">
                <a:solidFill>
                  <a:srgbClr val="3398DA"/>
                </a:solidFill>
                <a:latin typeface="Roboto Medium"/>
                <a:cs typeface="Roboto Medium"/>
              </a:rPr>
              <a:t>PACF</a:t>
            </a:r>
            <a:endParaRPr sz="1300" dirty="0">
              <a:latin typeface="Roboto Medium"/>
              <a:cs typeface="Roboto Medium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50" y="3777456"/>
            <a:ext cx="66675" cy="107950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10544174" y="9020175"/>
            <a:ext cx="1457325" cy="323850"/>
            <a:chOff x="10544174" y="9020175"/>
            <a:chExt cx="1457325" cy="323850"/>
          </a:xfrm>
        </p:grpSpPr>
        <p:sp>
          <p:nvSpPr>
            <p:cNvPr id="34" name="object 34"/>
            <p:cNvSpPr/>
            <p:nvPr/>
          </p:nvSpPr>
          <p:spPr>
            <a:xfrm>
              <a:off x="10544174" y="9020175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8474" y="9115424"/>
              <a:ext cx="133349" cy="13334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305476" y="9121775"/>
            <a:ext cx="459486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835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ts val="1300"/>
              </a:lnSpc>
            </a:pP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Analysis: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Complete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Guide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from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Statistics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94A5A6"/>
                </a:solidFill>
                <a:latin typeface="Roboto"/>
                <a:cs typeface="Roboto"/>
              </a:rPr>
              <a:t>Deep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94A5A6"/>
                </a:solidFill>
                <a:latin typeface="Roboto"/>
                <a:cs typeface="Roboto"/>
              </a:rPr>
              <a:t>Learning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spc="-415" dirty="0"/>
              <a:t>Using</a:t>
            </a:r>
            <a:r>
              <a:rPr sz="3100" spc="-295" dirty="0"/>
              <a:t> </a:t>
            </a:r>
            <a:r>
              <a:rPr sz="3100" spc="-390" dirty="0"/>
              <a:t>ACF/PACF</a:t>
            </a:r>
            <a:r>
              <a:rPr sz="3100" spc="-290" dirty="0"/>
              <a:t> </a:t>
            </a:r>
            <a:r>
              <a:rPr sz="3100" spc="-350" dirty="0"/>
              <a:t>for</a:t>
            </a:r>
            <a:r>
              <a:rPr sz="3100" spc="-290" dirty="0"/>
              <a:t> </a:t>
            </a:r>
            <a:r>
              <a:rPr sz="3100" spc="-395" dirty="0"/>
              <a:t>Model</a:t>
            </a:r>
            <a:r>
              <a:rPr sz="3100" spc="-290" dirty="0"/>
              <a:t> </a:t>
            </a:r>
            <a:r>
              <a:rPr sz="3100" spc="-325" dirty="0"/>
              <a:t>Selection</a:t>
            </a:r>
            <a:endParaRPr sz="3100"/>
          </a:p>
        </p:txBody>
      </p:sp>
      <p:grpSp>
        <p:nvGrpSpPr>
          <p:cNvPr id="3" name="object 3"/>
          <p:cNvGrpSpPr/>
          <p:nvPr/>
        </p:nvGrpSpPr>
        <p:grpSpPr>
          <a:xfrm>
            <a:off x="571499" y="3961606"/>
            <a:ext cx="5143500" cy="1038225"/>
            <a:chOff x="571499" y="4533899"/>
            <a:chExt cx="5143500" cy="1038225"/>
          </a:xfrm>
        </p:grpSpPr>
        <p:sp>
          <p:nvSpPr>
            <p:cNvPr id="4" name="object 4"/>
            <p:cNvSpPr/>
            <p:nvPr/>
          </p:nvSpPr>
          <p:spPr>
            <a:xfrm>
              <a:off x="571499" y="4533899"/>
              <a:ext cx="5143500" cy="1038225"/>
            </a:xfrm>
            <a:custGeom>
              <a:avLst/>
              <a:gdLst/>
              <a:ahLst/>
              <a:cxnLst/>
              <a:rect l="l" t="t" r="r" b="b"/>
              <a:pathLst>
                <a:path w="5143500" h="1038225">
                  <a:moveTo>
                    <a:pt x="51434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0382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4533899"/>
              <a:ext cx="38100" cy="1038225"/>
            </a:xfrm>
            <a:custGeom>
              <a:avLst/>
              <a:gdLst/>
              <a:ahLst/>
              <a:cxnLst/>
              <a:rect l="l" t="t" r="r" b="b"/>
              <a:pathLst>
                <a:path w="38100" h="1038225">
                  <a:moveTo>
                    <a:pt x="380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3822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8800" y="913606"/>
            <a:ext cx="370014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-155" dirty="0">
                <a:solidFill>
                  <a:srgbClr val="3398DA"/>
                </a:solidFill>
                <a:latin typeface="Lucida Sans"/>
                <a:cs typeface="Lucida Sans"/>
              </a:rPr>
              <a:t>Interpreting</a:t>
            </a:r>
            <a:r>
              <a:rPr sz="2100" spc="-7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80" dirty="0">
                <a:solidFill>
                  <a:srgbClr val="3398DA"/>
                </a:solidFill>
                <a:latin typeface="Lucida Sans"/>
                <a:cs typeface="Lucida Sans"/>
              </a:rPr>
              <a:t>Autocorrelation</a:t>
            </a:r>
            <a:r>
              <a:rPr sz="2100" spc="-7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10" dirty="0">
                <a:solidFill>
                  <a:srgbClr val="3398DA"/>
                </a:solidFill>
                <a:latin typeface="Lucida Sans"/>
                <a:cs typeface="Lucida Sans"/>
              </a:rPr>
              <a:t>Plots</a:t>
            </a:r>
            <a:endParaRPr sz="21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599" y="4062406"/>
            <a:ext cx="5105400" cy="7778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42875" marR="151130">
              <a:lnSpc>
                <a:spcPct val="114199"/>
              </a:lnSpc>
              <a:spcBef>
                <a:spcPts val="60"/>
              </a:spcBef>
            </a:pP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Look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for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cutoff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point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where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values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495D"/>
                </a:solidFill>
                <a:latin typeface="Roboto"/>
                <a:cs typeface="Roboto"/>
              </a:rPr>
              <a:t>fall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within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significance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bands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(dashed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495D"/>
                </a:solidFill>
                <a:latin typeface="Roboto"/>
                <a:cs typeface="Roboto"/>
              </a:rPr>
              <a:t>lines).</a:t>
            </a:r>
            <a:r>
              <a:rPr sz="1450" spc="-3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This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helps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determine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appropriate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order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for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model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parameters.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800" y="5104606"/>
            <a:ext cx="162941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-180" dirty="0">
                <a:solidFill>
                  <a:srgbClr val="3398DA"/>
                </a:solidFill>
                <a:latin typeface="Lucida Sans"/>
                <a:cs typeface="Lucida Sans"/>
              </a:rPr>
              <a:t>Key</a:t>
            </a:r>
            <a:r>
              <a:rPr sz="2100" spc="-170" dirty="0">
                <a:solidFill>
                  <a:srgbClr val="3398DA"/>
                </a:solidFill>
                <a:latin typeface="Lucida Sans"/>
                <a:cs typeface="Lucida Sans"/>
              </a:rPr>
              <a:t> Guidelines</a:t>
            </a:r>
            <a:endParaRPr sz="2100">
              <a:latin typeface="Lucida Sans"/>
              <a:cs typeface="Lucida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24674" y="610034"/>
            <a:ext cx="4629150" cy="552450"/>
            <a:chOff x="6924674" y="1390649"/>
            <a:chExt cx="4629150" cy="552450"/>
          </a:xfrm>
        </p:grpSpPr>
        <p:sp>
          <p:nvSpPr>
            <p:cNvPr id="10" name="object 10"/>
            <p:cNvSpPr/>
            <p:nvPr/>
          </p:nvSpPr>
          <p:spPr>
            <a:xfrm>
              <a:off x="6934199" y="1400174"/>
              <a:ext cx="4610100" cy="533400"/>
            </a:xfrm>
            <a:custGeom>
              <a:avLst/>
              <a:gdLst/>
              <a:ahLst/>
              <a:cxnLst/>
              <a:rect l="l" t="t" r="r" b="b"/>
              <a:pathLst>
                <a:path w="4610100" h="533400">
                  <a:moveTo>
                    <a:pt x="4547802" y="533399"/>
                  </a:moveTo>
                  <a:lnTo>
                    <a:pt x="62297" y="533399"/>
                  </a:lnTo>
                  <a:lnTo>
                    <a:pt x="57960" y="532972"/>
                  </a:lnTo>
                  <a:lnTo>
                    <a:pt x="22624" y="516966"/>
                  </a:lnTo>
                  <a:lnTo>
                    <a:pt x="2134" y="484026"/>
                  </a:lnTo>
                  <a:lnTo>
                    <a:pt x="0" y="471102"/>
                  </a:lnTo>
                  <a:lnTo>
                    <a:pt x="0" y="466724"/>
                  </a:lnTo>
                  <a:lnTo>
                    <a:pt x="0" y="62296"/>
                  </a:lnTo>
                  <a:lnTo>
                    <a:pt x="13668" y="25992"/>
                  </a:lnTo>
                  <a:lnTo>
                    <a:pt x="45203" y="3399"/>
                  </a:lnTo>
                  <a:lnTo>
                    <a:pt x="62297" y="0"/>
                  </a:lnTo>
                  <a:lnTo>
                    <a:pt x="4547802" y="0"/>
                  </a:lnTo>
                  <a:lnTo>
                    <a:pt x="4584107" y="13668"/>
                  </a:lnTo>
                  <a:lnTo>
                    <a:pt x="4606699" y="45204"/>
                  </a:lnTo>
                  <a:lnTo>
                    <a:pt x="4610099" y="62296"/>
                  </a:lnTo>
                  <a:lnTo>
                    <a:pt x="4610099" y="471102"/>
                  </a:lnTo>
                  <a:lnTo>
                    <a:pt x="4596430" y="507407"/>
                  </a:lnTo>
                  <a:lnTo>
                    <a:pt x="4564894" y="529999"/>
                  </a:lnTo>
                  <a:lnTo>
                    <a:pt x="4552138" y="532972"/>
                  </a:lnTo>
                  <a:lnTo>
                    <a:pt x="4547802" y="533399"/>
                  </a:lnTo>
                  <a:close/>
                </a:path>
              </a:pathLst>
            </a:custGeom>
            <a:solidFill>
              <a:srgbClr val="D4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34199" y="1400174"/>
              <a:ext cx="4610100" cy="533400"/>
            </a:xfrm>
            <a:custGeom>
              <a:avLst/>
              <a:gdLst/>
              <a:ahLst/>
              <a:cxnLst/>
              <a:rect l="l" t="t" r="r" b="b"/>
              <a:pathLst>
                <a:path w="4610100" h="533400">
                  <a:moveTo>
                    <a:pt x="0" y="46672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4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7" y="29632"/>
                  </a:lnTo>
                  <a:lnTo>
                    <a:pt x="13668" y="25992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25992" y="13668"/>
                  </a:lnTo>
                  <a:lnTo>
                    <a:pt x="29631" y="11236"/>
                  </a:lnTo>
                  <a:lnTo>
                    <a:pt x="33271" y="8804"/>
                  </a:lnTo>
                  <a:lnTo>
                    <a:pt x="37114" y="6750"/>
                  </a:lnTo>
                  <a:lnTo>
                    <a:pt x="41159" y="5075"/>
                  </a:lnTo>
                  <a:lnTo>
                    <a:pt x="45203" y="3399"/>
                  </a:lnTo>
                  <a:lnTo>
                    <a:pt x="49372" y="2135"/>
                  </a:lnTo>
                  <a:lnTo>
                    <a:pt x="53667" y="1281"/>
                  </a:lnTo>
                  <a:lnTo>
                    <a:pt x="57960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4543425" y="0"/>
                  </a:lnTo>
                  <a:lnTo>
                    <a:pt x="4547802" y="0"/>
                  </a:lnTo>
                  <a:lnTo>
                    <a:pt x="4552138" y="427"/>
                  </a:lnTo>
                  <a:lnTo>
                    <a:pt x="4556432" y="1281"/>
                  </a:lnTo>
                  <a:lnTo>
                    <a:pt x="4560726" y="2135"/>
                  </a:lnTo>
                  <a:lnTo>
                    <a:pt x="4564894" y="3399"/>
                  </a:lnTo>
                  <a:lnTo>
                    <a:pt x="4568939" y="5075"/>
                  </a:lnTo>
                  <a:lnTo>
                    <a:pt x="4572984" y="6750"/>
                  </a:lnTo>
                  <a:lnTo>
                    <a:pt x="4576826" y="8804"/>
                  </a:lnTo>
                  <a:lnTo>
                    <a:pt x="4580467" y="11236"/>
                  </a:lnTo>
                  <a:lnTo>
                    <a:pt x="4584107" y="13668"/>
                  </a:lnTo>
                  <a:lnTo>
                    <a:pt x="4587476" y="16432"/>
                  </a:lnTo>
                  <a:lnTo>
                    <a:pt x="4590571" y="19528"/>
                  </a:lnTo>
                  <a:lnTo>
                    <a:pt x="4593666" y="22624"/>
                  </a:lnTo>
                  <a:lnTo>
                    <a:pt x="4605023" y="41159"/>
                  </a:lnTo>
                  <a:lnTo>
                    <a:pt x="4606699" y="45204"/>
                  </a:lnTo>
                  <a:lnTo>
                    <a:pt x="4610100" y="66674"/>
                  </a:lnTo>
                  <a:lnTo>
                    <a:pt x="4610100" y="466724"/>
                  </a:lnTo>
                  <a:lnTo>
                    <a:pt x="4598863" y="503767"/>
                  </a:lnTo>
                  <a:lnTo>
                    <a:pt x="4580467" y="522162"/>
                  </a:lnTo>
                  <a:lnTo>
                    <a:pt x="4576826" y="524595"/>
                  </a:lnTo>
                  <a:lnTo>
                    <a:pt x="4572984" y="526649"/>
                  </a:lnTo>
                  <a:lnTo>
                    <a:pt x="4568939" y="528324"/>
                  </a:lnTo>
                  <a:lnTo>
                    <a:pt x="4564894" y="529999"/>
                  </a:lnTo>
                  <a:lnTo>
                    <a:pt x="4543425" y="533399"/>
                  </a:lnTo>
                  <a:lnTo>
                    <a:pt x="66675" y="533399"/>
                  </a:lnTo>
                  <a:lnTo>
                    <a:pt x="62297" y="533399"/>
                  </a:lnTo>
                  <a:lnTo>
                    <a:pt x="57960" y="532972"/>
                  </a:lnTo>
                  <a:lnTo>
                    <a:pt x="53667" y="532118"/>
                  </a:lnTo>
                  <a:lnTo>
                    <a:pt x="49372" y="531264"/>
                  </a:lnTo>
                  <a:lnTo>
                    <a:pt x="45203" y="529999"/>
                  </a:lnTo>
                  <a:lnTo>
                    <a:pt x="41159" y="528324"/>
                  </a:lnTo>
                  <a:lnTo>
                    <a:pt x="37114" y="526649"/>
                  </a:lnTo>
                  <a:lnTo>
                    <a:pt x="33272" y="524595"/>
                  </a:lnTo>
                  <a:lnTo>
                    <a:pt x="29632" y="522162"/>
                  </a:lnTo>
                  <a:lnTo>
                    <a:pt x="25992" y="519730"/>
                  </a:lnTo>
                  <a:lnTo>
                    <a:pt x="11236" y="503767"/>
                  </a:lnTo>
                  <a:lnTo>
                    <a:pt x="8804" y="500126"/>
                  </a:lnTo>
                  <a:lnTo>
                    <a:pt x="6750" y="496284"/>
                  </a:lnTo>
                  <a:lnTo>
                    <a:pt x="5075" y="492239"/>
                  </a:lnTo>
                  <a:lnTo>
                    <a:pt x="3399" y="488195"/>
                  </a:lnTo>
                  <a:lnTo>
                    <a:pt x="2134" y="484026"/>
                  </a:lnTo>
                  <a:lnTo>
                    <a:pt x="1280" y="479732"/>
                  </a:lnTo>
                  <a:lnTo>
                    <a:pt x="426" y="475438"/>
                  </a:lnTo>
                  <a:lnTo>
                    <a:pt x="0" y="471102"/>
                  </a:lnTo>
                  <a:lnTo>
                    <a:pt x="0" y="466724"/>
                  </a:lnTo>
                  <a:close/>
                </a:path>
              </a:pathLst>
            </a:custGeom>
            <a:ln w="19049">
              <a:solidFill>
                <a:srgbClr val="339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13934" y="751640"/>
            <a:ext cx="19800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70" dirty="0">
                <a:latin typeface="Roboto Medium"/>
                <a:cs typeface="Roboto Medium"/>
              </a:rPr>
              <a:t>Examine</a:t>
            </a:r>
            <a:r>
              <a:rPr sz="1300" b="0" spc="-5" dirty="0">
                <a:latin typeface="Roboto Medium"/>
                <a:cs typeface="Roboto Medium"/>
              </a:rPr>
              <a:t> </a:t>
            </a:r>
            <a:r>
              <a:rPr sz="1300" b="0" spc="-80" dirty="0">
                <a:latin typeface="Roboto Medium"/>
                <a:cs typeface="Roboto Medium"/>
              </a:rPr>
              <a:t>ACF</a:t>
            </a:r>
            <a:r>
              <a:rPr sz="1300" b="0" dirty="0">
                <a:latin typeface="Roboto Medium"/>
                <a:cs typeface="Roboto Medium"/>
              </a:rPr>
              <a:t> </a:t>
            </a:r>
            <a:r>
              <a:rPr sz="1300" b="0" spc="-60" dirty="0">
                <a:latin typeface="Roboto Medium"/>
                <a:cs typeface="Roboto Medium"/>
              </a:rPr>
              <a:t>&amp;</a:t>
            </a:r>
            <a:r>
              <a:rPr sz="1300" b="0" spc="-5" dirty="0">
                <a:latin typeface="Roboto Medium"/>
                <a:cs typeface="Roboto Medium"/>
              </a:rPr>
              <a:t> </a:t>
            </a:r>
            <a:r>
              <a:rPr sz="1300" b="0" spc="-100" dirty="0">
                <a:latin typeface="Roboto Medium"/>
                <a:cs typeface="Roboto Medium"/>
              </a:rPr>
              <a:t>PACF</a:t>
            </a:r>
            <a:r>
              <a:rPr sz="1300" b="0" dirty="0">
                <a:latin typeface="Roboto Medium"/>
                <a:cs typeface="Roboto Medium"/>
              </a:rPr>
              <a:t> </a:t>
            </a:r>
            <a:r>
              <a:rPr sz="1300" b="0" spc="-25" dirty="0">
                <a:latin typeface="Roboto Medium"/>
                <a:cs typeface="Roboto Medium"/>
              </a:rPr>
              <a:t>plots</a:t>
            </a:r>
            <a:endParaRPr sz="1300" dirty="0">
              <a:latin typeface="Roboto Medium"/>
              <a:cs typeface="Roboto Medium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384" y="1355366"/>
            <a:ext cx="145256" cy="16784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762749" y="1580356"/>
            <a:ext cx="2247900" cy="781050"/>
            <a:chOff x="6762749" y="2657474"/>
            <a:chExt cx="2247900" cy="781050"/>
          </a:xfrm>
        </p:grpSpPr>
        <p:sp>
          <p:nvSpPr>
            <p:cNvPr id="15" name="object 15"/>
            <p:cNvSpPr/>
            <p:nvPr/>
          </p:nvSpPr>
          <p:spPr>
            <a:xfrm>
              <a:off x="6772274" y="2666999"/>
              <a:ext cx="2228850" cy="762000"/>
            </a:xfrm>
            <a:custGeom>
              <a:avLst/>
              <a:gdLst/>
              <a:ahLst/>
              <a:cxnLst/>
              <a:rect l="l" t="t" r="r" b="b"/>
              <a:pathLst>
                <a:path w="2228850" h="762000">
                  <a:moveTo>
                    <a:pt x="2166552" y="761999"/>
                  </a:moveTo>
                  <a:lnTo>
                    <a:pt x="62296" y="761999"/>
                  </a:lnTo>
                  <a:lnTo>
                    <a:pt x="57960" y="761572"/>
                  </a:lnTo>
                  <a:lnTo>
                    <a:pt x="22624" y="745566"/>
                  </a:lnTo>
                  <a:lnTo>
                    <a:pt x="2134" y="712626"/>
                  </a:lnTo>
                  <a:lnTo>
                    <a:pt x="0" y="699702"/>
                  </a:lnTo>
                  <a:lnTo>
                    <a:pt x="0" y="695324"/>
                  </a:lnTo>
                  <a:lnTo>
                    <a:pt x="0" y="62297"/>
                  </a:lnTo>
                  <a:lnTo>
                    <a:pt x="13667" y="25992"/>
                  </a:lnTo>
                  <a:lnTo>
                    <a:pt x="45203" y="3399"/>
                  </a:lnTo>
                  <a:lnTo>
                    <a:pt x="62296" y="0"/>
                  </a:lnTo>
                  <a:lnTo>
                    <a:pt x="2166552" y="0"/>
                  </a:lnTo>
                  <a:lnTo>
                    <a:pt x="2202856" y="13668"/>
                  </a:lnTo>
                  <a:lnTo>
                    <a:pt x="2225448" y="45204"/>
                  </a:lnTo>
                  <a:lnTo>
                    <a:pt x="2228849" y="62297"/>
                  </a:lnTo>
                  <a:lnTo>
                    <a:pt x="2228849" y="699702"/>
                  </a:lnTo>
                  <a:lnTo>
                    <a:pt x="2215179" y="736007"/>
                  </a:lnTo>
                  <a:lnTo>
                    <a:pt x="2183644" y="758599"/>
                  </a:lnTo>
                  <a:lnTo>
                    <a:pt x="2170888" y="761572"/>
                  </a:lnTo>
                  <a:lnTo>
                    <a:pt x="2166552" y="761999"/>
                  </a:lnTo>
                  <a:close/>
                </a:path>
              </a:pathLst>
            </a:custGeom>
            <a:solidFill>
              <a:srgbClr val="D4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72274" y="2666999"/>
              <a:ext cx="2228850" cy="762000"/>
            </a:xfrm>
            <a:custGeom>
              <a:avLst/>
              <a:gdLst/>
              <a:ahLst/>
              <a:cxnLst/>
              <a:rect l="l" t="t" r="r" b="b"/>
              <a:pathLst>
                <a:path w="2228850" h="762000">
                  <a:moveTo>
                    <a:pt x="0" y="69532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4"/>
                  </a:lnTo>
                  <a:lnTo>
                    <a:pt x="5074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5" y="29632"/>
                  </a:lnTo>
                  <a:lnTo>
                    <a:pt x="13667" y="25992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41158" y="5075"/>
                  </a:lnTo>
                  <a:lnTo>
                    <a:pt x="45203" y="3399"/>
                  </a:lnTo>
                  <a:lnTo>
                    <a:pt x="49372" y="2135"/>
                  </a:lnTo>
                  <a:lnTo>
                    <a:pt x="53666" y="1281"/>
                  </a:lnTo>
                  <a:lnTo>
                    <a:pt x="57960" y="427"/>
                  </a:lnTo>
                  <a:lnTo>
                    <a:pt x="62296" y="0"/>
                  </a:lnTo>
                  <a:lnTo>
                    <a:pt x="66674" y="0"/>
                  </a:lnTo>
                  <a:lnTo>
                    <a:pt x="2162174" y="0"/>
                  </a:lnTo>
                  <a:lnTo>
                    <a:pt x="2166552" y="0"/>
                  </a:lnTo>
                  <a:lnTo>
                    <a:pt x="2170888" y="427"/>
                  </a:lnTo>
                  <a:lnTo>
                    <a:pt x="2175181" y="1281"/>
                  </a:lnTo>
                  <a:lnTo>
                    <a:pt x="2179474" y="2135"/>
                  </a:lnTo>
                  <a:lnTo>
                    <a:pt x="2183644" y="3399"/>
                  </a:lnTo>
                  <a:lnTo>
                    <a:pt x="2187688" y="5075"/>
                  </a:lnTo>
                  <a:lnTo>
                    <a:pt x="2191733" y="6750"/>
                  </a:lnTo>
                  <a:lnTo>
                    <a:pt x="2220043" y="33272"/>
                  </a:lnTo>
                  <a:lnTo>
                    <a:pt x="2223772" y="41159"/>
                  </a:lnTo>
                  <a:lnTo>
                    <a:pt x="2225448" y="45204"/>
                  </a:lnTo>
                  <a:lnTo>
                    <a:pt x="2226713" y="49373"/>
                  </a:lnTo>
                  <a:lnTo>
                    <a:pt x="2227567" y="53667"/>
                  </a:lnTo>
                  <a:lnTo>
                    <a:pt x="2228421" y="57960"/>
                  </a:lnTo>
                  <a:lnTo>
                    <a:pt x="2228849" y="62297"/>
                  </a:lnTo>
                  <a:lnTo>
                    <a:pt x="2228849" y="66674"/>
                  </a:lnTo>
                  <a:lnTo>
                    <a:pt x="2228849" y="695324"/>
                  </a:lnTo>
                  <a:lnTo>
                    <a:pt x="2217612" y="732367"/>
                  </a:lnTo>
                  <a:lnTo>
                    <a:pt x="2187688" y="756924"/>
                  </a:lnTo>
                  <a:lnTo>
                    <a:pt x="2183644" y="758599"/>
                  </a:lnTo>
                  <a:lnTo>
                    <a:pt x="2179474" y="759864"/>
                  </a:lnTo>
                  <a:lnTo>
                    <a:pt x="2175181" y="760718"/>
                  </a:lnTo>
                  <a:lnTo>
                    <a:pt x="2170888" y="761572"/>
                  </a:lnTo>
                  <a:lnTo>
                    <a:pt x="2166552" y="761999"/>
                  </a:lnTo>
                  <a:lnTo>
                    <a:pt x="2162174" y="761999"/>
                  </a:lnTo>
                  <a:lnTo>
                    <a:pt x="66674" y="761999"/>
                  </a:lnTo>
                  <a:lnTo>
                    <a:pt x="62296" y="761999"/>
                  </a:lnTo>
                  <a:lnTo>
                    <a:pt x="57960" y="761572"/>
                  </a:lnTo>
                  <a:lnTo>
                    <a:pt x="53666" y="760718"/>
                  </a:lnTo>
                  <a:lnTo>
                    <a:pt x="49372" y="759864"/>
                  </a:lnTo>
                  <a:lnTo>
                    <a:pt x="45203" y="758599"/>
                  </a:lnTo>
                  <a:lnTo>
                    <a:pt x="41158" y="756924"/>
                  </a:lnTo>
                  <a:lnTo>
                    <a:pt x="37113" y="755249"/>
                  </a:lnTo>
                  <a:lnTo>
                    <a:pt x="33271" y="753195"/>
                  </a:lnTo>
                  <a:lnTo>
                    <a:pt x="29631" y="750762"/>
                  </a:lnTo>
                  <a:lnTo>
                    <a:pt x="25992" y="748330"/>
                  </a:lnTo>
                  <a:lnTo>
                    <a:pt x="22624" y="745566"/>
                  </a:lnTo>
                  <a:lnTo>
                    <a:pt x="19528" y="742471"/>
                  </a:lnTo>
                  <a:lnTo>
                    <a:pt x="16432" y="739375"/>
                  </a:lnTo>
                  <a:lnTo>
                    <a:pt x="13667" y="736007"/>
                  </a:lnTo>
                  <a:lnTo>
                    <a:pt x="11235" y="732367"/>
                  </a:lnTo>
                  <a:lnTo>
                    <a:pt x="8804" y="728727"/>
                  </a:lnTo>
                  <a:lnTo>
                    <a:pt x="6750" y="724885"/>
                  </a:lnTo>
                  <a:lnTo>
                    <a:pt x="5074" y="720840"/>
                  </a:lnTo>
                  <a:lnTo>
                    <a:pt x="3399" y="716795"/>
                  </a:lnTo>
                  <a:lnTo>
                    <a:pt x="2134" y="712626"/>
                  </a:lnTo>
                  <a:lnTo>
                    <a:pt x="1280" y="708332"/>
                  </a:lnTo>
                  <a:lnTo>
                    <a:pt x="426" y="704038"/>
                  </a:lnTo>
                  <a:lnTo>
                    <a:pt x="0" y="699702"/>
                  </a:lnTo>
                  <a:lnTo>
                    <a:pt x="0" y="695324"/>
                  </a:lnTo>
                  <a:close/>
                </a:path>
              </a:pathLst>
            </a:custGeom>
            <a:ln w="19049">
              <a:solidFill>
                <a:srgbClr val="339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76616" y="1696816"/>
            <a:ext cx="102298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5085">
              <a:lnSpc>
                <a:spcPct val="115399"/>
              </a:lnSpc>
              <a:spcBef>
                <a:spcPts val="90"/>
              </a:spcBef>
            </a:pPr>
            <a:r>
              <a:rPr sz="1300" b="0" spc="-65" dirty="0">
                <a:latin typeface="Roboto Medium"/>
                <a:cs typeface="Roboto Medium"/>
              </a:rPr>
              <a:t>ACF:</a:t>
            </a:r>
            <a:r>
              <a:rPr sz="1300" b="0" spc="-20" dirty="0">
                <a:latin typeface="Roboto Medium"/>
                <a:cs typeface="Roboto Medium"/>
              </a:rPr>
              <a:t> </a:t>
            </a:r>
            <a:r>
              <a:rPr sz="1300" b="0" spc="-60" dirty="0">
                <a:latin typeface="Roboto Medium"/>
                <a:cs typeface="Roboto Medium"/>
              </a:rPr>
              <a:t>Cuts</a:t>
            </a:r>
            <a:r>
              <a:rPr sz="1300" b="0" spc="-20" dirty="0">
                <a:latin typeface="Roboto Medium"/>
                <a:cs typeface="Roboto Medium"/>
              </a:rPr>
              <a:t> </a:t>
            </a:r>
            <a:r>
              <a:rPr sz="1300" b="0" spc="-25" dirty="0">
                <a:latin typeface="Roboto Medium"/>
                <a:cs typeface="Roboto Medium"/>
              </a:rPr>
              <a:t>off </a:t>
            </a:r>
            <a:r>
              <a:rPr sz="1300" b="0" spc="-85" dirty="0">
                <a:latin typeface="Roboto Medium"/>
                <a:cs typeface="Roboto Medium"/>
              </a:rPr>
              <a:t>PACF:</a:t>
            </a:r>
            <a:r>
              <a:rPr sz="1300" b="0" spc="-25" dirty="0">
                <a:latin typeface="Roboto Medium"/>
                <a:cs typeface="Roboto Medium"/>
              </a:rPr>
              <a:t> </a:t>
            </a:r>
            <a:r>
              <a:rPr sz="1300" b="0" spc="-75" dirty="0">
                <a:latin typeface="Roboto Medium"/>
                <a:cs typeface="Roboto Medium"/>
              </a:rPr>
              <a:t>Tails</a:t>
            </a:r>
            <a:r>
              <a:rPr sz="1300" b="0" spc="10" dirty="0">
                <a:latin typeface="Roboto Medium"/>
                <a:cs typeface="Roboto Medium"/>
              </a:rPr>
              <a:t> </a:t>
            </a:r>
            <a:r>
              <a:rPr sz="1300" b="0" spc="-50" dirty="0">
                <a:latin typeface="Roboto Medium"/>
                <a:cs typeface="Roboto Medium"/>
              </a:rPr>
              <a:t>off</a:t>
            </a:r>
            <a:endParaRPr sz="1300">
              <a:latin typeface="Roboto Medium"/>
              <a:cs typeface="Roboto Medi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410698" y="1580356"/>
            <a:ext cx="2247900" cy="781050"/>
            <a:chOff x="9410698" y="2657474"/>
            <a:chExt cx="2247900" cy="781050"/>
          </a:xfrm>
        </p:grpSpPr>
        <p:sp>
          <p:nvSpPr>
            <p:cNvPr id="19" name="object 19"/>
            <p:cNvSpPr/>
            <p:nvPr/>
          </p:nvSpPr>
          <p:spPr>
            <a:xfrm>
              <a:off x="9420223" y="2666999"/>
              <a:ext cx="2228850" cy="762000"/>
            </a:xfrm>
            <a:custGeom>
              <a:avLst/>
              <a:gdLst/>
              <a:ahLst/>
              <a:cxnLst/>
              <a:rect l="l" t="t" r="r" b="b"/>
              <a:pathLst>
                <a:path w="2228850" h="762000">
                  <a:moveTo>
                    <a:pt x="2166552" y="761999"/>
                  </a:moveTo>
                  <a:lnTo>
                    <a:pt x="62297" y="761999"/>
                  </a:lnTo>
                  <a:lnTo>
                    <a:pt x="57961" y="761572"/>
                  </a:lnTo>
                  <a:lnTo>
                    <a:pt x="22624" y="745566"/>
                  </a:lnTo>
                  <a:lnTo>
                    <a:pt x="2134" y="712626"/>
                  </a:lnTo>
                  <a:lnTo>
                    <a:pt x="0" y="699702"/>
                  </a:lnTo>
                  <a:lnTo>
                    <a:pt x="0" y="695324"/>
                  </a:lnTo>
                  <a:lnTo>
                    <a:pt x="0" y="62297"/>
                  </a:lnTo>
                  <a:lnTo>
                    <a:pt x="13668" y="25992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2166552" y="0"/>
                  </a:lnTo>
                  <a:lnTo>
                    <a:pt x="2202855" y="13668"/>
                  </a:lnTo>
                  <a:lnTo>
                    <a:pt x="2225448" y="45204"/>
                  </a:lnTo>
                  <a:lnTo>
                    <a:pt x="2228850" y="62297"/>
                  </a:lnTo>
                  <a:lnTo>
                    <a:pt x="2228850" y="699702"/>
                  </a:lnTo>
                  <a:lnTo>
                    <a:pt x="2215178" y="736007"/>
                  </a:lnTo>
                  <a:lnTo>
                    <a:pt x="2183643" y="758599"/>
                  </a:lnTo>
                  <a:lnTo>
                    <a:pt x="2170888" y="761572"/>
                  </a:lnTo>
                  <a:lnTo>
                    <a:pt x="2166552" y="761999"/>
                  </a:lnTo>
                  <a:close/>
                </a:path>
              </a:pathLst>
            </a:custGeom>
            <a:solidFill>
              <a:srgbClr val="D4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20223" y="2666999"/>
              <a:ext cx="2228850" cy="762000"/>
            </a:xfrm>
            <a:custGeom>
              <a:avLst/>
              <a:gdLst/>
              <a:ahLst/>
              <a:cxnLst/>
              <a:rect l="l" t="t" r="r" b="b"/>
              <a:pathLst>
                <a:path w="2228850" h="762000">
                  <a:moveTo>
                    <a:pt x="0" y="69532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4"/>
                  </a:lnTo>
                  <a:lnTo>
                    <a:pt x="25992" y="13668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2162175" y="0"/>
                  </a:lnTo>
                  <a:lnTo>
                    <a:pt x="2166552" y="0"/>
                  </a:lnTo>
                  <a:lnTo>
                    <a:pt x="2170888" y="427"/>
                  </a:lnTo>
                  <a:lnTo>
                    <a:pt x="2175181" y="1281"/>
                  </a:lnTo>
                  <a:lnTo>
                    <a:pt x="2179475" y="2135"/>
                  </a:lnTo>
                  <a:lnTo>
                    <a:pt x="2212414" y="22624"/>
                  </a:lnTo>
                  <a:lnTo>
                    <a:pt x="2227569" y="53667"/>
                  </a:lnTo>
                  <a:lnTo>
                    <a:pt x="2228423" y="57960"/>
                  </a:lnTo>
                  <a:lnTo>
                    <a:pt x="2228850" y="62297"/>
                  </a:lnTo>
                  <a:lnTo>
                    <a:pt x="2228850" y="66674"/>
                  </a:lnTo>
                  <a:lnTo>
                    <a:pt x="2228850" y="695324"/>
                  </a:lnTo>
                  <a:lnTo>
                    <a:pt x="2228850" y="699702"/>
                  </a:lnTo>
                  <a:lnTo>
                    <a:pt x="2228423" y="704038"/>
                  </a:lnTo>
                  <a:lnTo>
                    <a:pt x="2217610" y="732367"/>
                  </a:lnTo>
                  <a:lnTo>
                    <a:pt x="2215178" y="736007"/>
                  </a:lnTo>
                  <a:lnTo>
                    <a:pt x="2183643" y="758599"/>
                  </a:lnTo>
                  <a:lnTo>
                    <a:pt x="2175181" y="760718"/>
                  </a:lnTo>
                  <a:lnTo>
                    <a:pt x="2170888" y="761572"/>
                  </a:lnTo>
                  <a:lnTo>
                    <a:pt x="2166552" y="761999"/>
                  </a:lnTo>
                  <a:lnTo>
                    <a:pt x="2162175" y="761999"/>
                  </a:lnTo>
                  <a:lnTo>
                    <a:pt x="66675" y="761999"/>
                  </a:lnTo>
                  <a:lnTo>
                    <a:pt x="62297" y="761999"/>
                  </a:lnTo>
                  <a:lnTo>
                    <a:pt x="57961" y="761572"/>
                  </a:lnTo>
                  <a:lnTo>
                    <a:pt x="29631" y="750762"/>
                  </a:lnTo>
                  <a:lnTo>
                    <a:pt x="25992" y="748330"/>
                  </a:lnTo>
                  <a:lnTo>
                    <a:pt x="11236" y="732367"/>
                  </a:lnTo>
                  <a:lnTo>
                    <a:pt x="8804" y="728727"/>
                  </a:lnTo>
                  <a:lnTo>
                    <a:pt x="0" y="699702"/>
                  </a:lnTo>
                  <a:lnTo>
                    <a:pt x="0" y="695324"/>
                  </a:lnTo>
                  <a:close/>
                </a:path>
              </a:pathLst>
            </a:custGeom>
            <a:ln w="19049">
              <a:solidFill>
                <a:srgbClr val="339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021886" y="1696816"/>
            <a:ext cx="101854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0640">
              <a:lnSpc>
                <a:spcPct val="115399"/>
              </a:lnSpc>
              <a:spcBef>
                <a:spcPts val="90"/>
              </a:spcBef>
            </a:pPr>
            <a:r>
              <a:rPr sz="1300" b="0" spc="-70" dirty="0">
                <a:latin typeface="Roboto Medium"/>
                <a:cs typeface="Roboto Medium"/>
              </a:rPr>
              <a:t>ACF:</a:t>
            </a:r>
            <a:r>
              <a:rPr sz="1300" b="0" spc="-20" dirty="0">
                <a:latin typeface="Roboto Medium"/>
                <a:cs typeface="Roboto Medium"/>
              </a:rPr>
              <a:t> </a:t>
            </a:r>
            <a:r>
              <a:rPr sz="1300" b="0" spc="-75" dirty="0">
                <a:latin typeface="Roboto Medium"/>
                <a:cs typeface="Roboto Medium"/>
              </a:rPr>
              <a:t>Tails</a:t>
            </a:r>
            <a:r>
              <a:rPr sz="1300" b="0" spc="15" dirty="0">
                <a:latin typeface="Roboto Medium"/>
                <a:cs typeface="Roboto Medium"/>
              </a:rPr>
              <a:t> </a:t>
            </a:r>
            <a:r>
              <a:rPr sz="1300" b="0" spc="-25" dirty="0">
                <a:latin typeface="Roboto Medium"/>
                <a:cs typeface="Roboto Medium"/>
              </a:rPr>
              <a:t>off </a:t>
            </a:r>
            <a:r>
              <a:rPr sz="1300" b="0" spc="-90" dirty="0">
                <a:latin typeface="Roboto Medium"/>
                <a:cs typeface="Roboto Medium"/>
              </a:rPr>
              <a:t>PACF:</a:t>
            </a:r>
            <a:r>
              <a:rPr sz="1300" b="0" spc="-5" dirty="0">
                <a:latin typeface="Roboto Medium"/>
                <a:cs typeface="Roboto Medium"/>
              </a:rPr>
              <a:t> </a:t>
            </a:r>
            <a:r>
              <a:rPr sz="1300" b="0" spc="-60" dirty="0">
                <a:latin typeface="Roboto Medium"/>
                <a:cs typeface="Roboto Medium"/>
              </a:rPr>
              <a:t>Cuts</a:t>
            </a:r>
            <a:r>
              <a:rPr sz="1300" b="0" dirty="0">
                <a:latin typeface="Roboto Medium"/>
                <a:cs typeface="Roboto Medium"/>
              </a:rPr>
              <a:t> </a:t>
            </a:r>
            <a:r>
              <a:rPr sz="1300" b="0" spc="-50" dirty="0">
                <a:latin typeface="Roboto Medium"/>
                <a:cs typeface="Roboto Medium"/>
              </a:rPr>
              <a:t>off</a:t>
            </a:r>
            <a:endParaRPr sz="1300">
              <a:latin typeface="Roboto Medium"/>
              <a:cs typeface="Roboto Medium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2684" y="2498366"/>
            <a:ext cx="145256" cy="16784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0558" y="2498366"/>
            <a:ext cx="145256" cy="16784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6762749" y="2818606"/>
            <a:ext cx="2247900" cy="781050"/>
            <a:chOff x="6762749" y="4152899"/>
            <a:chExt cx="2247900" cy="781050"/>
          </a:xfrm>
        </p:grpSpPr>
        <p:sp>
          <p:nvSpPr>
            <p:cNvPr id="25" name="object 25"/>
            <p:cNvSpPr/>
            <p:nvPr/>
          </p:nvSpPr>
          <p:spPr>
            <a:xfrm>
              <a:off x="6772274" y="4162424"/>
              <a:ext cx="2228850" cy="762000"/>
            </a:xfrm>
            <a:custGeom>
              <a:avLst/>
              <a:gdLst/>
              <a:ahLst/>
              <a:cxnLst/>
              <a:rect l="l" t="t" r="r" b="b"/>
              <a:pathLst>
                <a:path w="2228850" h="762000">
                  <a:moveTo>
                    <a:pt x="2166552" y="761999"/>
                  </a:moveTo>
                  <a:lnTo>
                    <a:pt x="62296" y="761999"/>
                  </a:lnTo>
                  <a:lnTo>
                    <a:pt x="57960" y="761572"/>
                  </a:lnTo>
                  <a:lnTo>
                    <a:pt x="22624" y="745566"/>
                  </a:lnTo>
                  <a:lnTo>
                    <a:pt x="2134" y="712625"/>
                  </a:lnTo>
                  <a:lnTo>
                    <a:pt x="0" y="699702"/>
                  </a:lnTo>
                  <a:lnTo>
                    <a:pt x="0" y="695324"/>
                  </a:lnTo>
                  <a:lnTo>
                    <a:pt x="0" y="62296"/>
                  </a:lnTo>
                  <a:lnTo>
                    <a:pt x="13667" y="25991"/>
                  </a:lnTo>
                  <a:lnTo>
                    <a:pt x="45203" y="3399"/>
                  </a:lnTo>
                  <a:lnTo>
                    <a:pt x="62296" y="0"/>
                  </a:lnTo>
                  <a:lnTo>
                    <a:pt x="2166552" y="0"/>
                  </a:lnTo>
                  <a:lnTo>
                    <a:pt x="2202856" y="13668"/>
                  </a:lnTo>
                  <a:lnTo>
                    <a:pt x="2225448" y="45203"/>
                  </a:lnTo>
                  <a:lnTo>
                    <a:pt x="2228849" y="62296"/>
                  </a:lnTo>
                  <a:lnTo>
                    <a:pt x="2228849" y="699702"/>
                  </a:lnTo>
                  <a:lnTo>
                    <a:pt x="2215179" y="736006"/>
                  </a:lnTo>
                  <a:lnTo>
                    <a:pt x="2183644" y="758599"/>
                  </a:lnTo>
                  <a:lnTo>
                    <a:pt x="2170888" y="761572"/>
                  </a:lnTo>
                  <a:lnTo>
                    <a:pt x="2166552" y="761999"/>
                  </a:lnTo>
                  <a:close/>
                </a:path>
              </a:pathLst>
            </a:custGeom>
            <a:solidFill>
              <a:srgbClr val="D5F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72274" y="4162424"/>
              <a:ext cx="2228850" cy="762000"/>
            </a:xfrm>
            <a:custGeom>
              <a:avLst/>
              <a:gdLst/>
              <a:ahLst/>
              <a:cxnLst/>
              <a:rect l="l" t="t" r="r" b="b"/>
              <a:pathLst>
                <a:path w="2228850" h="762000">
                  <a:moveTo>
                    <a:pt x="0" y="69532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280" y="53666"/>
                  </a:lnTo>
                  <a:lnTo>
                    <a:pt x="2134" y="49372"/>
                  </a:lnTo>
                  <a:lnTo>
                    <a:pt x="3399" y="45203"/>
                  </a:lnTo>
                  <a:lnTo>
                    <a:pt x="5074" y="41158"/>
                  </a:lnTo>
                  <a:lnTo>
                    <a:pt x="6750" y="37113"/>
                  </a:lnTo>
                  <a:lnTo>
                    <a:pt x="8804" y="33271"/>
                  </a:lnTo>
                  <a:lnTo>
                    <a:pt x="11235" y="29631"/>
                  </a:lnTo>
                  <a:lnTo>
                    <a:pt x="13667" y="25991"/>
                  </a:lnTo>
                  <a:lnTo>
                    <a:pt x="16432" y="22623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25991" y="13668"/>
                  </a:lnTo>
                  <a:lnTo>
                    <a:pt x="29631" y="11236"/>
                  </a:lnTo>
                  <a:lnTo>
                    <a:pt x="33271" y="8804"/>
                  </a:lnTo>
                  <a:lnTo>
                    <a:pt x="37113" y="6750"/>
                  </a:lnTo>
                  <a:lnTo>
                    <a:pt x="41158" y="5075"/>
                  </a:lnTo>
                  <a:lnTo>
                    <a:pt x="45203" y="3399"/>
                  </a:lnTo>
                  <a:lnTo>
                    <a:pt x="49372" y="2135"/>
                  </a:lnTo>
                  <a:lnTo>
                    <a:pt x="53666" y="1281"/>
                  </a:lnTo>
                  <a:lnTo>
                    <a:pt x="57960" y="427"/>
                  </a:lnTo>
                  <a:lnTo>
                    <a:pt x="62296" y="0"/>
                  </a:lnTo>
                  <a:lnTo>
                    <a:pt x="66674" y="0"/>
                  </a:lnTo>
                  <a:lnTo>
                    <a:pt x="2162174" y="0"/>
                  </a:lnTo>
                  <a:lnTo>
                    <a:pt x="2166552" y="0"/>
                  </a:lnTo>
                  <a:lnTo>
                    <a:pt x="2170888" y="427"/>
                  </a:lnTo>
                  <a:lnTo>
                    <a:pt x="2206224" y="16432"/>
                  </a:lnTo>
                  <a:lnTo>
                    <a:pt x="2223772" y="41159"/>
                  </a:lnTo>
                  <a:lnTo>
                    <a:pt x="2225448" y="45203"/>
                  </a:lnTo>
                  <a:lnTo>
                    <a:pt x="2226713" y="49372"/>
                  </a:lnTo>
                  <a:lnTo>
                    <a:pt x="2227567" y="53666"/>
                  </a:lnTo>
                  <a:lnTo>
                    <a:pt x="2228421" y="57960"/>
                  </a:lnTo>
                  <a:lnTo>
                    <a:pt x="2228849" y="62296"/>
                  </a:lnTo>
                  <a:lnTo>
                    <a:pt x="2228849" y="66674"/>
                  </a:lnTo>
                  <a:lnTo>
                    <a:pt x="2228849" y="695324"/>
                  </a:lnTo>
                  <a:lnTo>
                    <a:pt x="2217612" y="732366"/>
                  </a:lnTo>
                  <a:lnTo>
                    <a:pt x="2187688" y="756924"/>
                  </a:lnTo>
                  <a:lnTo>
                    <a:pt x="2183644" y="758599"/>
                  </a:lnTo>
                  <a:lnTo>
                    <a:pt x="2179474" y="759864"/>
                  </a:lnTo>
                  <a:lnTo>
                    <a:pt x="2175181" y="760718"/>
                  </a:lnTo>
                  <a:lnTo>
                    <a:pt x="2170888" y="761572"/>
                  </a:lnTo>
                  <a:lnTo>
                    <a:pt x="2166552" y="761999"/>
                  </a:lnTo>
                  <a:lnTo>
                    <a:pt x="2162174" y="761999"/>
                  </a:lnTo>
                  <a:lnTo>
                    <a:pt x="66674" y="761999"/>
                  </a:lnTo>
                  <a:lnTo>
                    <a:pt x="62296" y="761999"/>
                  </a:lnTo>
                  <a:lnTo>
                    <a:pt x="57960" y="761572"/>
                  </a:lnTo>
                  <a:lnTo>
                    <a:pt x="53666" y="760718"/>
                  </a:lnTo>
                  <a:lnTo>
                    <a:pt x="49372" y="759864"/>
                  </a:lnTo>
                  <a:lnTo>
                    <a:pt x="45203" y="758599"/>
                  </a:lnTo>
                  <a:lnTo>
                    <a:pt x="41158" y="756924"/>
                  </a:lnTo>
                  <a:lnTo>
                    <a:pt x="37113" y="755248"/>
                  </a:lnTo>
                  <a:lnTo>
                    <a:pt x="19528" y="742470"/>
                  </a:lnTo>
                  <a:lnTo>
                    <a:pt x="16432" y="739375"/>
                  </a:lnTo>
                  <a:lnTo>
                    <a:pt x="5074" y="720839"/>
                  </a:lnTo>
                  <a:lnTo>
                    <a:pt x="3399" y="716795"/>
                  </a:lnTo>
                  <a:lnTo>
                    <a:pt x="2134" y="712625"/>
                  </a:lnTo>
                  <a:lnTo>
                    <a:pt x="1280" y="708331"/>
                  </a:lnTo>
                  <a:lnTo>
                    <a:pt x="426" y="704038"/>
                  </a:lnTo>
                  <a:lnTo>
                    <a:pt x="0" y="699702"/>
                  </a:lnTo>
                  <a:lnTo>
                    <a:pt x="0" y="695324"/>
                  </a:lnTo>
                  <a:close/>
                </a:path>
              </a:pathLst>
            </a:custGeom>
            <a:ln w="19049">
              <a:solidFill>
                <a:srgbClr val="2ECC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979542" y="2935065"/>
            <a:ext cx="1816735" cy="4826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300" b="0" spc="-65" dirty="0">
                <a:latin typeface="Roboto Medium"/>
                <a:cs typeface="Roboto Medium"/>
              </a:rPr>
              <a:t>Suggests</a:t>
            </a:r>
            <a:r>
              <a:rPr sz="1300" b="0" spc="45" dirty="0">
                <a:latin typeface="Roboto Medium"/>
                <a:cs typeface="Roboto Medium"/>
              </a:rPr>
              <a:t> </a:t>
            </a:r>
            <a:r>
              <a:rPr sz="1300" b="0" spc="-20" dirty="0">
                <a:latin typeface="Roboto Medium"/>
                <a:cs typeface="Roboto Medium"/>
              </a:rPr>
              <a:t>MA(q)</a:t>
            </a:r>
            <a:endParaRPr sz="1300">
              <a:latin typeface="Roboto Medium"/>
              <a:cs typeface="Roboto Medium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300" b="0" spc="-70" dirty="0">
                <a:latin typeface="Roboto Medium"/>
                <a:cs typeface="Roboto Medium"/>
              </a:rPr>
              <a:t>q</a:t>
            </a:r>
            <a:r>
              <a:rPr sz="1300" b="0" spc="-20" dirty="0">
                <a:latin typeface="Roboto Medium"/>
                <a:cs typeface="Roboto Medium"/>
              </a:rPr>
              <a:t> </a:t>
            </a:r>
            <a:r>
              <a:rPr sz="1300" b="0" spc="-60" dirty="0">
                <a:latin typeface="Roboto Medium"/>
                <a:cs typeface="Roboto Medium"/>
              </a:rPr>
              <a:t>=</a:t>
            </a:r>
            <a:r>
              <a:rPr sz="1300" b="0" spc="-15" dirty="0">
                <a:latin typeface="Roboto Medium"/>
                <a:cs typeface="Roboto Medium"/>
              </a:rPr>
              <a:t> </a:t>
            </a:r>
            <a:r>
              <a:rPr sz="1300" b="0" spc="-50" dirty="0">
                <a:latin typeface="Roboto Medium"/>
                <a:cs typeface="Roboto Medium"/>
              </a:rPr>
              <a:t>lag</a:t>
            </a:r>
            <a:r>
              <a:rPr sz="1300" b="0" spc="-20" dirty="0">
                <a:latin typeface="Roboto Medium"/>
                <a:cs typeface="Roboto Medium"/>
              </a:rPr>
              <a:t> </a:t>
            </a:r>
            <a:r>
              <a:rPr sz="1300" b="0" spc="-70" dirty="0">
                <a:latin typeface="Roboto Medium"/>
                <a:cs typeface="Roboto Medium"/>
              </a:rPr>
              <a:t>where</a:t>
            </a:r>
            <a:r>
              <a:rPr sz="1300" b="0" spc="-15" dirty="0">
                <a:latin typeface="Roboto Medium"/>
                <a:cs typeface="Roboto Medium"/>
              </a:rPr>
              <a:t> </a:t>
            </a:r>
            <a:r>
              <a:rPr sz="1300" b="0" spc="-80" dirty="0">
                <a:latin typeface="Roboto Medium"/>
                <a:cs typeface="Roboto Medium"/>
              </a:rPr>
              <a:t>ACF</a:t>
            </a:r>
            <a:r>
              <a:rPr sz="1300" b="0" spc="-20" dirty="0">
                <a:latin typeface="Roboto Medium"/>
                <a:cs typeface="Roboto Medium"/>
              </a:rPr>
              <a:t> </a:t>
            </a:r>
            <a:r>
              <a:rPr sz="1300" b="0" spc="-55" dirty="0">
                <a:latin typeface="Roboto Medium"/>
                <a:cs typeface="Roboto Medium"/>
              </a:rPr>
              <a:t>cuts</a:t>
            </a:r>
            <a:r>
              <a:rPr sz="1300" b="0" spc="-15" dirty="0">
                <a:latin typeface="Roboto Medium"/>
                <a:cs typeface="Roboto Medium"/>
              </a:rPr>
              <a:t> </a:t>
            </a:r>
            <a:r>
              <a:rPr sz="1300" b="0" spc="-25" dirty="0">
                <a:latin typeface="Roboto Medium"/>
                <a:cs typeface="Roboto Medium"/>
              </a:rPr>
              <a:t>off</a:t>
            </a:r>
            <a:endParaRPr sz="1300">
              <a:latin typeface="Roboto Medium"/>
              <a:cs typeface="Roboto Medium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410698" y="2818606"/>
            <a:ext cx="2247900" cy="781050"/>
            <a:chOff x="9410698" y="4152899"/>
            <a:chExt cx="2247900" cy="781050"/>
          </a:xfrm>
        </p:grpSpPr>
        <p:sp>
          <p:nvSpPr>
            <p:cNvPr id="29" name="object 29"/>
            <p:cNvSpPr/>
            <p:nvPr/>
          </p:nvSpPr>
          <p:spPr>
            <a:xfrm>
              <a:off x="9420223" y="4162424"/>
              <a:ext cx="2228850" cy="762000"/>
            </a:xfrm>
            <a:custGeom>
              <a:avLst/>
              <a:gdLst/>
              <a:ahLst/>
              <a:cxnLst/>
              <a:rect l="l" t="t" r="r" b="b"/>
              <a:pathLst>
                <a:path w="2228850" h="762000">
                  <a:moveTo>
                    <a:pt x="2166552" y="761999"/>
                  </a:moveTo>
                  <a:lnTo>
                    <a:pt x="62297" y="761999"/>
                  </a:lnTo>
                  <a:lnTo>
                    <a:pt x="57961" y="761572"/>
                  </a:lnTo>
                  <a:lnTo>
                    <a:pt x="22624" y="745566"/>
                  </a:lnTo>
                  <a:lnTo>
                    <a:pt x="2134" y="712625"/>
                  </a:lnTo>
                  <a:lnTo>
                    <a:pt x="0" y="699702"/>
                  </a:lnTo>
                  <a:lnTo>
                    <a:pt x="0" y="695324"/>
                  </a:lnTo>
                  <a:lnTo>
                    <a:pt x="0" y="62296"/>
                  </a:lnTo>
                  <a:lnTo>
                    <a:pt x="13668" y="25991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2166552" y="0"/>
                  </a:lnTo>
                  <a:lnTo>
                    <a:pt x="2202855" y="13668"/>
                  </a:lnTo>
                  <a:lnTo>
                    <a:pt x="2225448" y="45203"/>
                  </a:lnTo>
                  <a:lnTo>
                    <a:pt x="2228850" y="62296"/>
                  </a:lnTo>
                  <a:lnTo>
                    <a:pt x="2228850" y="699702"/>
                  </a:lnTo>
                  <a:lnTo>
                    <a:pt x="2215178" y="736006"/>
                  </a:lnTo>
                  <a:lnTo>
                    <a:pt x="2183643" y="758599"/>
                  </a:lnTo>
                  <a:lnTo>
                    <a:pt x="2170888" y="761572"/>
                  </a:lnTo>
                  <a:lnTo>
                    <a:pt x="2166552" y="761999"/>
                  </a:lnTo>
                  <a:close/>
                </a:path>
              </a:pathLst>
            </a:custGeom>
            <a:solidFill>
              <a:srgbClr val="D5F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20223" y="4162424"/>
              <a:ext cx="2228850" cy="762000"/>
            </a:xfrm>
            <a:custGeom>
              <a:avLst/>
              <a:gdLst/>
              <a:ahLst/>
              <a:cxnLst/>
              <a:rect l="l" t="t" r="r" b="b"/>
              <a:pathLst>
                <a:path w="2228850" h="762000">
                  <a:moveTo>
                    <a:pt x="0" y="69532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280" y="53666"/>
                  </a:lnTo>
                  <a:lnTo>
                    <a:pt x="2134" y="49372"/>
                  </a:lnTo>
                  <a:lnTo>
                    <a:pt x="3399" y="45203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25992" y="13668"/>
                  </a:lnTo>
                  <a:lnTo>
                    <a:pt x="29631" y="11236"/>
                  </a:lnTo>
                  <a:lnTo>
                    <a:pt x="33271" y="8804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2162175" y="0"/>
                  </a:lnTo>
                  <a:lnTo>
                    <a:pt x="2166552" y="0"/>
                  </a:lnTo>
                  <a:lnTo>
                    <a:pt x="2170888" y="427"/>
                  </a:lnTo>
                  <a:lnTo>
                    <a:pt x="2206223" y="16432"/>
                  </a:lnTo>
                  <a:lnTo>
                    <a:pt x="2217610" y="29631"/>
                  </a:lnTo>
                  <a:lnTo>
                    <a:pt x="2220042" y="33271"/>
                  </a:lnTo>
                  <a:lnTo>
                    <a:pt x="2222097" y="37114"/>
                  </a:lnTo>
                  <a:lnTo>
                    <a:pt x="2223772" y="41159"/>
                  </a:lnTo>
                  <a:lnTo>
                    <a:pt x="2225448" y="45203"/>
                  </a:lnTo>
                  <a:lnTo>
                    <a:pt x="2226714" y="49372"/>
                  </a:lnTo>
                  <a:lnTo>
                    <a:pt x="2227569" y="53666"/>
                  </a:lnTo>
                  <a:lnTo>
                    <a:pt x="2228423" y="57960"/>
                  </a:lnTo>
                  <a:lnTo>
                    <a:pt x="2228850" y="62296"/>
                  </a:lnTo>
                  <a:lnTo>
                    <a:pt x="2228850" y="66674"/>
                  </a:lnTo>
                  <a:lnTo>
                    <a:pt x="2228850" y="695324"/>
                  </a:lnTo>
                  <a:lnTo>
                    <a:pt x="2228850" y="699702"/>
                  </a:lnTo>
                  <a:lnTo>
                    <a:pt x="2228423" y="704038"/>
                  </a:lnTo>
                  <a:lnTo>
                    <a:pt x="2227569" y="708331"/>
                  </a:lnTo>
                  <a:lnTo>
                    <a:pt x="2226714" y="712625"/>
                  </a:lnTo>
                  <a:lnTo>
                    <a:pt x="2206223" y="745566"/>
                  </a:lnTo>
                  <a:lnTo>
                    <a:pt x="2175181" y="760718"/>
                  </a:lnTo>
                  <a:lnTo>
                    <a:pt x="2170888" y="761572"/>
                  </a:lnTo>
                  <a:lnTo>
                    <a:pt x="2166552" y="761999"/>
                  </a:lnTo>
                  <a:lnTo>
                    <a:pt x="2162175" y="761999"/>
                  </a:lnTo>
                  <a:lnTo>
                    <a:pt x="66675" y="761999"/>
                  </a:lnTo>
                  <a:lnTo>
                    <a:pt x="62297" y="761999"/>
                  </a:lnTo>
                  <a:lnTo>
                    <a:pt x="57961" y="761572"/>
                  </a:lnTo>
                  <a:lnTo>
                    <a:pt x="22624" y="745566"/>
                  </a:lnTo>
                  <a:lnTo>
                    <a:pt x="2134" y="712625"/>
                  </a:lnTo>
                  <a:lnTo>
                    <a:pt x="0" y="699702"/>
                  </a:lnTo>
                  <a:lnTo>
                    <a:pt x="0" y="695324"/>
                  </a:lnTo>
                  <a:close/>
                </a:path>
              </a:pathLst>
            </a:custGeom>
            <a:ln w="19049">
              <a:solidFill>
                <a:srgbClr val="2ECC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580164" y="2935065"/>
            <a:ext cx="1901825" cy="4826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300" b="0" spc="-65" dirty="0">
                <a:latin typeface="Roboto Medium"/>
                <a:cs typeface="Roboto Medium"/>
              </a:rPr>
              <a:t>Suggests</a:t>
            </a:r>
            <a:r>
              <a:rPr sz="1300" b="0" spc="45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AR(p)</a:t>
            </a:r>
            <a:endParaRPr sz="1300">
              <a:latin typeface="Roboto Medium"/>
              <a:cs typeface="Roboto Medium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300" b="0" spc="-60" dirty="0">
                <a:latin typeface="Roboto Medium"/>
                <a:cs typeface="Roboto Medium"/>
              </a:rPr>
              <a:t>p</a:t>
            </a:r>
            <a:r>
              <a:rPr sz="1300" b="0" spc="-20" dirty="0">
                <a:latin typeface="Roboto Medium"/>
                <a:cs typeface="Roboto Medium"/>
              </a:rPr>
              <a:t> </a:t>
            </a:r>
            <a:r>
              <a:rPr sz="1300" b="0" spc="-60" dirty="0">
                <a:latin typeface="Roboto Medium"/>
                <a:cs typeface="Roboto Medium"/>
              </a:rPr>
              <a:t>=</a:t>
            </a:r>
            <a:r>
              <a:rPr sz="1300" b="0" spc="-15" dirty="0">
                <a:latin typeface="Roboto Medium"/>
                <a:cs typeface="Roboto Medium"/>
              </a:rPr>
              <a:t> </a:t>
            </a:r>
            <a:r>
              <a:rPr sz="1300" b="0" spc="-50" dirty="0">
                <a:latin typeface="Roboto Medium"/>
                <a:cs typeface="Roboto Medium"/>
              </a:rPr>
              <a:t>lag</a:t>
            </a:r>
            <a:r>
              <a:rPr sz="1300" b="0" spc="-20" dirty="0">
                <a:latin typeface="Roboto Medium"/>
                <a:cs typeface="Roboto Medium"/>
              </a:rPr>
              <a:t> </a:t>
            </a:r>
            <a:r>
              <a:rPr sz="1300" b="0" spc="-70" dirty="0">
                <a:latin typeface="Roboto Medium"/>
                <a:cs typeface="Roboto Medium"/>
              </a:rPr>
              <a:t>where</a:t>
            </a:r>
            <a:r>
              <a:rPr sz="1300" b="0" spc="-15" dirty="0">
                <a:latin typeface="Roboto Medium"/>
                <a:cs typeface="Roboto Medium"/>
              </a:rPr>
              <a:t> </a:t>
            </a:r>
            <a:r>
              <a:rPr sz="1300" b="0" spc="-100" dirty="0">
                <a:latin typeface="Roboto Medium"/>
                <a:cs typeface="Roboto Medium"/>
              </a:rPr>
              <a:t>PACF</a:t>
            </a:r>
            <a:r>
              <a:rPr sz="1300" b="0" spc="-20" dirty="0">
                <a:latin typeface="Roboto Medium"/>
                <a:cs typeface="Roboto Medium"/>
              </a:rPr>
              <a:t> </a:t>
            </a:r>
            <a:r>
              <a:rPr sz="1300" b="0" spc="-55" dirty="0">
                <a:latin typeface="Roboto Medium"/>
                <a:cs typeface="Roboto Medium"/>
              </a:rPr>
              <a:t>cuts</a:t>
            </a:r>
            <a:r>
              <a:rPr sz="1300" b="0" spc="-15" dirty="0">
                <a:latin typeface="Roboto Medium"/>
                <a:cs typeface="Roboto Medium"/>
              </a:rPr>
              <a:t> </a:t>
            </a:r>
            <a:r>
              <a:rPr sz="1300" b="0" spc="-25" dirty="0">
                <a:latin typeface="Roboto Medium"/>
                <a:cs typeface="Roboto Medium"/>
              </a:rPr>
              <a:t>off</a:t>
            </a:r>
            <a:endParaRPr sz="1300">
              <a:latin typeface="Roboto Medium"/>
              <a:cs typeface="Roboto Medium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1384" y="3849687"/>
            <a:ext cx="145256" cy="167840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6762749" y="4114006"/>
            <a:ext cx="2247900" cy="781050"/>
            <a:chOff x="6762749" y="5791199"/>
            <a:chExt cx="2247900" cy="781050"/>
          </a:xfrm>
        </p:grpSpPr>
        <p:sp>
          <p:nvSpPr>
            <p:cNvPr id="34" name="object 34"/>
            <p:cNvSpPr/>
            <p:nvPr/>
          </p:nvSpPr>
          <p:spPr>
            <a:xfrm>
              <a:off x="6772274" y="5800725"/>
              <a:ext cx="2228850" cy="762000"/>
            </a:xfrm>
            <a:custGeom>
              <a:avLst/>
              <a:gdLst/>
              <a:ahLst/>
              <a:cxnLst/>
              <a:rect l="l" t="t" r="r" b="b"/>
              <a:pathLst>
                <a:path w="2228850" h="762000">
                  <a:moveTo>
                    <a:pt x="2166552" y="761998"/>
                  </a:moveTo>
                  <a:lnTo>
                    <a:pt x="62296" y="761998"/>
                  </a:lnTo>
                  <a:lnTo>
                    <a:pt x="57960" y="761572"/>
                  </a:lnTo>
                  <a:lnTo>
                    <a:pt x="22624" y="745566"/>
                  </a:lnTo>
                  <a:lnTo>
                    <a:pt x="2134" y="712625"/>
                  </a:lnTo>
                  <a:lnTo>
                    <a:pt x="0" y="699702"/>
                  </a:lnTo>
                  <a:lnTo>
                    <a:pt x="0" y="695324"/>
                  </a:lnTo>
                  <a:lnTo>
                    <a:pt x="0" y="62296"/>
                  </a:lnTo>
                  <a:lnTo>
                    <a:pt x="13667" y="25990"/>
                  </a:lnTo>
                  <a:lnTo>
                    <a:pt x="45203" y="3399"/>
                  </a:lnTo>
                  <a:lnTo>
                    <a:pt x="62296" y="0"/>
                  </a:lnTo>
                  <a:lnTo>
                    <a:pt x="2166552" y="0"/>
                  </a:lnTo>
                  <a:lnTo>
                    <a:pt x="2202856" y="13667"/>
                  </a:lnTo>
                  <a:lnTo>
                    <a:pt x="2225448" y="45202"/>
                  </a:lnTo>
                  <a:lnTo>
                    <a:pt x="2228849" y="62296"/>
                  </a:lnTo>
                  <a:lnTo>
                    <a:pt x="2228849" y="699702"/>
                  </a:lnTo>
                  <a:lnTo>
                    <a:pt x="2215179" y="736006"/>
                  </a:lnTo>
                  <a:lnTo>
                    <a:pt x="2183644" y="758599"/>
                  </a:lnTo>
                  <a:lnTo>
                    <a:pt x="2170888" y="761572"/>
                  </a:lnTo>
                  <a:lnTo>
                    <a:pt x="2166552" y="761998"/>
                  </a:lnTo>
                  <a:close/>
                </a:path>
              </a:pathLst>
            </a:custGeom>
            <a:solidFill>
              <a:srgbClr val="D4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72274" y="5800724"/>
              <a:ext cx="2228850" cy="762000"/>
            </a:xfrm>
            <a:custGeom>
              <a:avLst/>
              <a:gdLst/>
              <a:ahLst/>
              <a:cxnLst/>
              <a:rect l="l" t="t" r="r" b="b"/>
              <a:pathLst>
                <a:path w="2228850" h="762000">
                  <a:moveTo>
                    <a:pt x="0" y="69532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280" y="53666"/>
                  </a:lnTo>
                  <a:lnTo>
                    <a:pt x="2134" y="49372"/>
                  </a:lnTo>
                  <a:lnTo>
                    <a:pt x="3399" y="45203"/>
                  </a:lnTo>
                  <a:lnTo>
                    <a:pt x="5074" y="41158"/>
                  </a:lnTo>
                  <a:lnTo>
                    <a:pt x="6750" y="37113"/>
                  </a:lnTo>
                  <a:lnTo>
                    <a:pt x="8804" y="33271"/>
                  </a:lnTo>
                  <a:lnTo>
                    <a:pt x="11235" y="29631"/>
                  </a:lnTo>
                  <a:lnTo>
                    <a:pt x="13667" y="25991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25991" y="13668"/>
                  </a:lnTo>
                  <a:lnTo>
                    <a:pt x="53666" y="1281"/>
                  </a:lnTo>
                  <a:lnTo>
                    <a:pt x="57960" y="427"/>
                  </a:lnTo>
                  <a:lnTo>
                    <a:pt x="62296" y="0"/>
                  </a:lnTo>
                  <a:lnTo>
                    <a:pt x="66674" y="0"/>
                  </a:lnTo>
                  <a:lnTo>
                    <a:pt x="2162174" y="0"/>
                  </a:lnTo>
                  <a:lnTo>
                    <a:pt x="2199216" y="11235"/>
                  </a:lnTo>
                  <a:lnTo>
                    <a:pt x="2223772" y="41158"/>
                  </a:lnTo>
                  <a:lnTo>
                    <a:pt x="2225448" y="45203"/>
                  </a:lnTo>
                  <a:lnTo>
                    <a:pt x="2226713" y="49372"/>
                  </a:lnTo>
                  <a:lnTo>
                    <a:pt x="2227567" y="53666"/>
                  </a:lnTo>
                  <a:lnTo>
                    <a:pt x="2228421" y="57960"/>
                  </a:lnTo>
                  <a:lnTo>
                    <a:pt x="2228849" y="62296"/>
                  </a:lnTo>
                  <a:lnTo>
                    <a:pt x="2228849" y="66674"/>
                  </a:lnTo>
                  <a:lnTo>
                    <a:pt x="2228849" y="695324"/>
                  </a:lnTo>
                  <a:lnTo>
                    <a:pt x="2228849" y="699703"/>
                  </a:lnTo>
                  <a:lnTo>
                    <a:pt x="2228421" y="704038"/>
                  </a:lnTo>
                  <a:lnTo>
                    <a:pt x="2227567" y="708332"/>
                  </a:lnTo>
                  <a:lnTo>
                    <a:pt x="2226713" y="712626"/>
                  </a:lnTo>
                  <a:lnTo>
                    <a:pt x="2206224" y="745566"/>
                  </a:lnTo>
                  <a:lnTo>
                    <a:pt x="2199216" y="750762"/>
                  </a:lnTo>
                  <a:lnTo>
                    <a:pt x="2195575" y="753194"/>
                  </a:lnTo>
                  <a:lnTo>
                    <a:pt x="2191733" y="755248"/>
                  </a:lnTo>
                  <a:lnTo>
                    <a:pt x="2187688" y="756924"/>
                  </a:lnTo>
                  <a:lnTo>
                    <a:pt x="2183644" y="758599"/>
                  </a:lnTo>
                  <a:lnTo>
                    <a:pt x="2162174" y="761999"/>
                  </a:lnTo>
                  <a:lnTo>
                    <a:pt x="66674" y="761999"/>
                  </a:lnTo>
                  <a:lnTo>
                    <a:pt x="62296" y="761999"/>
                  </a:lnTo>
                  <a:lnTo>
                    <a:pt x="57960" y="761572"/>
                  </a:lnTo>
                  <a:lnTo>
                    <a:pt x="53666" y="760718"/>
                  </a:lnTo>
                  <a:lnTo>
                    <a:pt x="49372" y="759864"/>
                  </a:lnTo>
                  <a:lnTo>
                    <a:pt x="45203" y="758599"/>
                  </a:lnTo>
                  <a:lnTo>
                    <a:pt x="41158" y="756924"/>
                  </a:lnTo>
                  <a:lnTo>
                    <a:pt x="37113" y="755248"/>
                  </a:lnTo>
                  <a:lnTo>
                    <a:pt x="33271" y="753194"/>
                  </a:lnTo>
                  <a:lnTo>
                    <a:pt x="29631" y="750762"/>
                  </a:lnTo>
                  <a:lnTo>
                    <a:pt x="25992" y="748330"/>
                  </a:lnTo>
                  <a:lnTo>
                    <a:pt x="22624" y="745566"/>
                  </a:lnTo>
                  <a:lnTo>
                    <a:pt x="19528" y="742470"/>
                  </a:lnTo>
                  <a:lnTo>
                    <a:pt x="16432" y="739375"/>
                  </a:lnTo>
                  <a:lnTo>
                    <a:pt x="13667" y="736006"/>
                  </a:lnTo>
                  <a:lnTo>
                    <a:pt x="11235" y="732366"/>
                  </a:lnTo>
                  <a:lnTo>
                    <a:pt x="8804" y="728726"/>
                  </a:lnTo>
                  <a:lnTo>
                    <a:pt x="6750" y="724884"/>
                  </a:lnTo>
                  <a:lnTo>
                    <a:pt x="5074" y="720839"/>
                  </a:lnTo>
                  <a:lnTo>
                    <a:pt x="3399" y="716795"/>
                  </a:lnTo>
                  <a:lnTo>
                    <a:pt x="2134" y="712626"/>
                  </a:lnTo>
                  <a:lnTo>
                    <a:pt x="1280" y="708332"/>
                  </a:lnTo>
                  <a:lnTo>
                    <a:pt x="426" y="704038"/>
                  </a:lnTo>
                  <a:lnTo>
                    <a:pt x="0" y="699703"/>
                  </a:lnTo>
                  <a:lnTo>
                    <a:pt x="0" y="695324"/>
                  </a:lnTo>
                  <a:close/>
                </a:path>
              </a:pathLst>
            </a:custGeom>
            <a:ln w="19049">
              <a:solidFill>
                <a:srgbClr val="339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84045" y="4230465"/>
            <a:ext cx="120777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marR="5080" indent="-38735">
              <a:lnSpc>
                <a:spcPct val="115399"/>
              </a:lnSpc>
              <a:spcBef>
                <a:spcPts val="90"/>
              </a:spcBef>
            </a:pPr>
            <a:r>
              <a:rPr sz="1300" b="0" spc="-65" dirty="0">
                <a:latin typeface="Roboto Medium"/>
                <a:cs typeface="Roboto Medium"/>
              </a:rPr>
              <a:t>Both</a:t>
            </a:r>
            <a:r>
              <a:rPr sz="1300" b="0" spc="-15" dirty="0">
                <a:latin typeface="Roboto Medium"/>
                <a:cs typeface="Roboto Medium"/>
              </a:rPr>
              <a:t> </a:t>
            </a:r>
            <a:r>
              <a:rPr sz="1300" b="0" spc="-80" dirty="0">
                <a:latin typeface="Roboto Medium"/>
                <a:cs typeface="Roboto Medium"/>
              </a:rPr>
              <a:t>ACF</a:t>
            </a:r>
            <a:r>
              <a:rPr sz="1300" b="0" spc="-15" dirty="0">
                <a:latin typeface="Roboto Medium"/>
                <a:cs typeface="Roboto Medium"/>
              </a:rPr>
              <a:t> </a:t>
            </a:r>
            <a:r>
              <a:rPr sz="1300" b="0" spc="-60" dirty="0">
                <a:latin typeface="Roboto Medium"/>
                <a:cs typeface="Roboto Medium"/>
              </a:rPr>
              <a:t>&amp;</a:t>
            </a:r>
            <a:r>
              <a:rPr sz="1300" b="0" spc="-15" dirty="0">
                <a:latin typeface="Roboto Medium"/>
                <a:cs typeface="Roboto Medium"/>
              </a:rPr>
              <a:t> </a:t>
            </a:r>
            <a:r>
              <a:rPr sz="1300" b="0" spc="-90" dirty="0">
                <a:latin typeface="Roboto Medium"/>
                <a:cs typeface="Roboto Medium"/>
              </a:rPr>
              <a:t>PACF </a:t>
            </a:r>
            <a:r>
              <a:rPr sz="1300" b="0" spc="-45" dirty="0">
                <a:latin typeface="Roboto Medium"/>
                <a:cs typeface="Roboto Medium"/>
              </a:rPr>
              <a:t>tail</a:t>
            </a:r>
            <a:r>
              <a:rPr sz="1300" b="0" spc="-30" dirty="0">
                <a:latin typeface="Roboto Medium"/>
                <a:cs typeface="Roboto Medium"/>
              </a:rPr>
              <a:t> </a:t>
            </a:r>
            <a:r>
              <a:rPr sz="1300" b="0" spc="-45" dirty="0">
                <a:latin typeface="Roboto Medium"/>
                <a:cs typeface="Roboto Medium"/>
              </a:rPr>
              <a:t>off</a:t>
            </a:r>
            <a:r>
              <a:rPr sz="1300" b="0" spc="-25" dirty="0">
                <a:latin typeface="Roboto Medium"/>
                <a:cs typeface="Roboto Medium"/>
              </a:rPr>
              <a:t> gradually</a:t>
            </a:r>
            <a:endParaRPr sz="1300">
              <a:latin typeface="Roboto Medium"/>
              <a:cs typeface="Roboto Medium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410698" y="4114006"/>
            <a:ext cx="2247900" cy="781050"/>
            <a:chOff x="9410698" y="5791199"/>
            <a:chExt cx="2247900" cy="781050"/>
          </a:xfrm>
        </p:grpSpPr>
        <p:sp>
          <p:nvSpPr>
            <p:cNvPr id="38" name="object 38"/>
            <p:cNvSpPr/>
            <p:nvPr/>
          </p:nvSpPr>
          <p:spPr>
            <a:xfrm>
              <a:off x="9420223" y="5800725"/>
              <a:ext cx="2228850" cy="762000"/>
            </a:xfrm>
            <a:custGeom>
              <a:avLst/>
              <a:gdLst/>
              <a:ahLst/>
              <a:cxnLst/>
              <a:rect l="l" t="t" r="r" b="b"/>
              <a:pathLst>
                <a:path w="2228850" h="762000">
                  <a:moveTo>
                    <a:pt x="2166552" y="761998"/>
                  </a:moveTo>
                  <a:lnTo>
                    <a:pt x="62297" y="761998"/>
                  </a:lnTo>
                  <a:lnTo>
                    <a:pt x="57961" y="761572"/>
                  </a:lnTo>
                  <a:lnTo>
                    <a:pt x="22624" y="745566"/>
                  </a:lnTo>
                  <a:lnTo>
                    <a:pt x="2134" y="712625"/>
                  </a:lnTo>
                  <a:lnTo>
                    <a:pt x="0" y="699702"/>
                  </a:lnTo>
                  <a:lnTo>
                    <a:pt x="0" y="695324"/>
                  </a:lnTo>
                  <a:lnTo>
                    <a:pt x="0" y="62296"/>
                  </a:lnTo>
                  <a:lnTo>
                    <a:pt x="13668" y="25990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2166552" y="0"/>
                  </a:lnTo>
                  <a:lnTo>
                    <a:pt x="2202855" y="13667"/>
                  </a:lnTo>
                  <a:lnTo>
                    <a:pt x="2225448" y="45202"/>
                  </a:lnTo>
                  <a:lnTo>
                    <a:pt x="2228850" y="62296"/>
                  </a:lnTo>
                  <a:lnTo>
                    <a:pt x="2228850" y="699702"/>
                  </a:lnTo>
                  <a:lnTo>
                    <a:pt x="2215178" y="736006"/>
                  </a:lnTo>
                  <a:lnTo>
                    <a:pt x="2183643" y="758599"/>
                  </a:lnTo>
                  <a:lnTo>
                    <a:pt x="2170888" y="761572"/>
                  </a:lnTo>
                  <a:lnTo>
                    <a:pt x="2166552" y="761998"/>
                  </a:lnTo>
                  <a:close/>
                </a:path>
              </a:pathLst>
            </a:custGeom>
            <a:solidFill>
              <a:srgbClr val="D4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420223" y="5800724"/>
              <a:ext cx="2228850" cy="762000"/>
            </a:xfrm>
            <a:custGeom>
              <a:avLst/>
              <a:gdLst/>
              <a:ahLst/>
              <a:cxnLst/>
              <a:rect l="l" t="t" r="r" b="b"/>
              <a:pathLst>
                <a:path w="2228850" h="762000">
                  <a:moveTo>
                    <a:pt x="0" y="69532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280" y="53666"/>
                  </a:lnTo>
                  <a:lnTo>
                    <a:pt x="2134" y="49372"/>
                  </a:lnTo>
                  <a:lnTo>
                    <a:pt x="3399" y="45203"/>
                  </a:lnTo>
                  <a:lnTo>
                    <a:pt x="25992" y="13668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2162175" y="0"/>
                  </a:lnTo>
                  <a:lnTo>
                    <a:pt x="2166552" y="0"/>
                  </a:lnTo>
                  <a:lnTo>
                    <a:pt x="2170888" y="427"/>
                  </a:lnTo>
                  <a:lnTo>
                    <a:pt x="2175181" y="1281"/>
                  </a:lnTo>
                  <a:lnTo>
                    <a:pt x="2179475" y="2135"/>
                  </a:lnTo>
                  <a:lnTo>
                    <a:pt x="2212414" y="22624"/>
                  </a:lnTo>
                  <a:lnTo>
                    <a:pt x="2223772" y="41158"/>
                  </a:lnTo>
                  <a:lnTo>
                    <a:pt x="2225448" y="45203"/>
                  </a:lnTo>
                  <a:lnTo>
                    <a:pt x="2226714" y="49372"/>
                  </a:lnTo>
                  <a:lnTo>
                    <a:pt x="2227569" y="53666"/>
                  </a:lnTo>
                  <a:lnTo>
                    <a:pt x="2228423" y="57960"/>
                  </a:lnTo>
                  <a:lnTo>
                    <a:pt x="2228850" y="62296"/>
                  </a:lnTo>
                  <a:lnTo>
                    <a:pt x="2228850" y="66674"/>
                  </a:lnTo>
                  <a:lnTo>
                    <a:pt x="2228850" y="695324"/>
                  </a:lnTo>
                  <a:lnTo>
                    <a:pt x="2228850" y="699703"/>
                  </a:lnTo>
                  <a:lnTo>
                    <a:pt x="2228423" y="704038"/>
                  </a:lnTo>
                  <a:lnTo>
                    <a:pt x="2227569" y="708332"/>
                  </a:lnTo>
                  <a:lnTo>
                    <a:pt x="2226714" y="712626"/>
                  </a:lnTo>
                  <a:lnTo>
                    <a:pt x="2217610" y="732366"/>
                  </a:lnTo>
                  <a:lnTo>
                    <a:pt x="2215178" y="736006"/>
                  </a:lnTo>
                  <a:lnTo>
                    <a:pt x="2183643" y="758599"/>
                  </a:lnTo>
                  <a:lnTo>
                    <a:pt x="2175181" y="760718"/>
                  </a:lnTo>
                  <a:lnTo>
                    <a:pt x="2170888" y="761572"/>
                  </a:lnTo>
                  <a:lnTo>
                    <a:pt x="2166552" y="761999"/>
                  </a:lnTo>
                  <a:lnTo>
                    <a:pt x="2162175" y="761999"/>
                  </a:lnTo>
                  <a:lnTo>
                    <a:pt x="66675" y="761999"/>
                  </a:lnTo>
                  <a:lnTo>
                    <a:pt x="29631" y="750762"/>
                  </a:lnTo>
                  <a:lnTo>
                    <a:pt x="25992" y="748330"/>
                  </a:lnTo>
                  <a:lnTo>
                    <a:pt x="11236" y="732366"/>
                  </a:lnTo>
                  <a:lnTo>
                    <a:pt x="8804" y="728726"/>
                  </a:lnTo>
                  <a:lnTo>
                    <a:pt x="1280" y="708332"/>
                  </a:lnTo>
                  <a:lnTo>
                    <a:pt x="426" y="704038"/>
                  </a:lnTo>
                  <a:lnTo>
                    <a:pt x="0" y="699703"/>
                  </a:lnTo>
                  <a:lnTo>
                    <a:pt x="0" y="695324"/>
                  </a:lnTo>
                  <a:close/>
                </a:path>
              </a:pathLst>
            </a:custGeom>
            <a:ln w="19049">
              <a:solidFill>
                <a:srgbClr val="339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927232" y="4230465"/>
            <a:ext cx="120777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3975" marR="5080" indent="-41910">
              <a:lnSpc>
                <a:spcPct val="115399"/>
              </a:lnSpc>
              <a:spcBef>
                <a:spcPts val="90"/>
              </a:spcBef>
            </a:pPr>
            <a:r>
              <a:rPr sz="1300" b="0" spc="-65" dirty="0">
                <a:latin typeface="Roboto Medium"/>
                <a:cs typeface="Roboto Medium"/>
              </a:rPr>
              <a:t>Both</a:t>
            </a:r>
            <a:r>
              <a:rPr sz="1300" b="0" spc="-15" dirty="0">
                <a:latin typeface="Roboto Medium"/>
                <a:cs typeface="Roboto Medium"/>
              </a:rPr>
              <a:t> </a:t>
            </a:r>
            <a:r>
              <a:rPr sz="1300" b="0" spc="-80" dirty="0">
                <a:latin typeface="Roboto Medium"/>
                <a:cs typeface="Roboto Medium"/>
              </a:rPr>
              <a:t>ACF</a:t>
            </a:r>
            <a:r>
              <a:rPr sz="1300" b="0" spc="-15" dirty="0">
                <a:latin typeface="Roboto Medium"/>
                <a:cs typeface="Roboto Medium"/>
              </a:rPr>
              <a:t> </a:t>
            </a:r>
            <a:r>
              <a:rPr sz="1300" b="0" spc="-60" dirty="0">
                <a:latin typeface="Roboto Medium"/>
                <a:cs typeface="Roboto Medium"/>
              </a:rPr>
              <a:t>&amp;</a:t>
            </a:r>
            <a:r>
              <a:rPr sz="1300" b="0" spc="-15" dirty="0">
                <a:latin typeface="Roboto Medium"/>
                <a:cs typeface="Roboto Medium"/>
              </a:rPr>
              <a:t> </a:t>
            </a:r>
            <a:r>
              <a:rPr sz="1300" b="0" spc="-90" dirty="0">
                <a:latin typeface="Roboto Medium"/>
                <a:cs typeface="Roboto Medium"/>
              </a:rPr>
              <a:t>PACF </a:t>
            </a:r>
            <a:r>
              <a:rPr sz="1300" b="0" spc="-75" dirty="0">
                <a:latin typeface="Roboto Medium"/>
                <a:cs typeface="Roboto Medium"/>
              </a:rPr>
              <a:t>show</a:t>
            </a:r>
            <a:r>
              <a:rPr sz="1300" b="0" spc="-5" dirty="0">
                <a:latin typeface="Roboto Medium"/>
                <a:cs typeface="Roboto Medium"/>
              </a:rPr>
              <a:t> </a:t>
            </a:r>
            <a:r>
              <a:rPr sz="1300" b="0" spc="-65" dirty="0">
                <a:latin typeface="Roboto Medium"/>
                <a:cs typeface="Roboto Medium"/>
              </a:rPr>
              <a:t>no</a:t>
            </a:r>
            <a:r>
              <a:rPr sz="1300" b="0" spc="-5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pattern</a:t>
            </a:r>
            <a:endParaRPr sz="1300">
              <a:latin typeface="Roboto Medium"/>
              <a:cs typeface="Roboto Medium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2684" y="5173663"/>
            <a:ext cx="145256" cy="16784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0558" y="5173663"/>
            <a:ext cx="145256" cy="167840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6762749" y="5409406"/>
            <a:ext cx="2247900" cy="781050"/>
            <a:chOff x="6762749" y="7286624"/>
            <a:chExt cx="2247900" cy="781050"/>
          </a:xfrm>
        </p:grpSpPr>
        <p:sp>
          <p:nvSpPr>
            <p:cNvPr id="44" name="object 44"/>
            <p:cNvSpPr/>
            <p:nvPr/>
          </p:nvSpPr>
          <p:spPr>
            <a:xfrm>
              <a:off x="6772274" y="7296149"/>
              <a:ext cx="2228850" cy="762000"/>
            </a:xfrm>
            <a:custGeom>
              <a:avLst/>
              <a:gdLst/>
              <a:ahLst/>
              <a:cxnLst/>
              <a:rect l="l" t="t" r="r" b="b"/>
              <a:pathLst>
                <a:path w="2228850" h="762000">
                  <a:moveTo>
                    <a:pt x="2166552" y="761999"/>
                  </a:moveTo>
                  <a:lnTo>
                    <a:pt x="62296" y="761999"/>
                  </a:lnTo>
                  <a:lnTo>
                    <a:pt x="57960" y="761572"/>
                  </a:lnTo>
                  <a:lnTo>
                    <a:pt x="22624" y="745566"/>
                  </a:lnTo>
                  <a:lnTo>
                    <a:pt x="2134" y="712625"/>
                  </a:lnTo>
                  <a:lnTo>
                    <a:pt x="0" y="699702"/>
                  </a:lnTo>
                  <a:lnTo>
                    <a:pt x="0" y="695324"/>
                  </a:lnTo>
                  <a:lnTo>
                    <a:pt x="0" y="62296"/>
                  </a:lnTo>
                  <a:lnTo>
                    <a:pt x="13667" y="25992"/>
                  </a:lnTo>
                  <a:lnTo>
                    <a:pt x="45203" y="3400"/>
                  </a:lnTo>
                  <a:lnTo>
                    <a:pt x="62296" y="0"/>
                  </a:lnTo>
                  <a:lnTo>
                    <a:pt x="2166552" y="0"/>
                  </a:lnTo>
                  <a:lnTo>
                    <a:pt x="2202856" y="13668"/>
                  </a:lnTo>
                  <a:lnTo>
                    <a:pt x="2225448" y="45203"/>
                  </a:lnTo>
                  <a:lnTo>
                    <a:pt x="2228849" y="62296"/>
                  </a:lnTo>
                  <a:lnTo>
                    <a:pt x="2228849" y="699702"/>
                  </a:lnTo>
                  <a:lnTo>
                    <a:pt x="2215179" y="736007"/>
                  </a:lnTo>
                  <a:lnTo>
                    <a:pt x="2183644" y="758599"/>
                  </a:lnTo>
                  <a:lnTo>
                    <a:pt x="2170888" y="761572"/>
                  </a:lnTo>
                  <a:lnTo>
                    <a:pt x="2166552" y="761999"/>
                  </a:lnTo>
                  <a:close/>
                </a:path>
              </a:pathLst>
            </a:custGeom>
            <a:solidFill>
              <a:srgbClr val="D5F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72274" y="7296149"/>
              <a:ext cx="2228850" cy="762000"/>
            </a:xfrm>
            <a:custGeom>
              <a:avLst/>
              <a:gdLst/>
              <a:ahLst/>
              <a:cxnLst/>
              <a:rect l="l" t="t" r="r" b="b"/>
              <a:pathLst>
                <a:path w="2228850" h="762000">
                  <a:moveTo>
                    <a:pt x="0" y="69532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280" y="53666"/>
                  </a:lnTo>
                  <a:lnTo>
                    <a:pt x="2134" y="49373"/>
                  </a:lnTo>
                  <a:lnTo>
                    <a:pt x="3399" y="45203"/>
                  </a:lnTo>
                  <a:lnTo>
                    <a:pt x="5074" y="41159"/>
                  </a:lnTo>
                  <a:lnTo>
                    <a:pt x="6750" y="37113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41158" y="5075"/>
                  </a:lnTo>
                  <a:lnTo>
                    <a:pt x="45203" y="3400"/>
                  </a:lnTo>
                  <a:lnTo>
                    <a:pt x="49372" y="2135"/>
                  </a:lnTo>
                  <a:lnTo>
                    <a:pt x="53666" y="1281"/>
                  </a:lnTo>
                  <a:lnTo>
                    <a:pt x="57960" y="427"/>
                  </a:lnTo>
                  <a:lnTo>
                    <a:pt x="62296" y="0"/>
                  </a:lnTo>
                  <a:lnTo>
                    <a:pt x="66674" y="0"/>
                  </a:lnTo>
                  <a:lnTo>
                    <a:pt x="2162174" y="0"/>
                  </a:lnTo>
                  <a:lnTo>
                    <a:pt x="2166552" y="0"/>
                  </a:lnTo>
                  <a:lnTo>
                    <a:pt x="2170888" y="426"/>
                  </a:lnTo>
                  <a:lnTo>
                    <a:pt x="2175181" y="1280"/>
                  </a:lnTo>
                  <a:lnTo>
                    <a:pt x="2179474" y="2135"/>
                  </a:lnTo>
                  <a:lnTo>
                    <a:pt x="2183644" y="3400"/>
                  </a:lnTo>
                  <a:lnTo>
                    <a:pt x="2187688" y="5075"/>
                  </a:lnTo>
                  <a:lnTo>
                    <a:pt x="2191733" y="6750"/>
                  </a:lnTo>
                  <a:lnTo>
                    <a:pt x="2220043" y="33271"/>
                  </a:lnTo>
                  <a:lnTo>
                    <a:pt x="2223772" y="41159"/>
                  </a:lnTo>
                  <a:lnTo>
                    <a:pt x="2225448" y="45203"/>
                  </a:lnTo>
                  <a:lnTo>
                    <a:pt x="2228849" y="66674"/>
                  </a:lnTo>
                  <a:lnTo>
                    <a:pt x="2228849" y="695324"/>
                  </a:lnTo>
                  <a:lnTo>
                    <a:pt x="2228849" y="699702"/>
                  </a:lnTo>
                  <a:lnTo>
                    <a:pt x="2228421" y="704038"/>
                  </a:lnTo>
                  <a:lnTo>
                    <a:pt x="2227567" y="708331"/>
                  </a:lnTo>
                  <a:lnTo>
                    <a:pt x="2226713" y="712625"/>
                  </a:lnTo>
                  <a:lnTo>
                    <a:pt x="2206224" y="745566"/>
                  </a:lnTo>
                  <a:lnTo>
                    <a:pt x="2199216" y="750761"/>
                  </a:lnTo>
                  <a:lnTo>
                    <a:pt x="2195575" y="753194"/>
                  </a:lnTo>
                  <a:lnTo>
                    <a:pt x="2191733" y="755248"/>
                  </a:lnTo>
                  <a:lnTo>
                    <a:pt x="2187688" y="756923"/>
                  </a:lnTo>
                  <a:lnTo>
                    <a:pt x="2183644" y="758599"/>
                  </a:lnTo>
                  <a:lnTo>
                    <a:pt x="2179474" y="759864"/>
                  </a:lnTo>
                  <a:lnTo>
                    <a:pt x="2175181" y="760718"/>
                  </a:lnTo>
                  <a:lnTo>
                    <a:pt x="2170888" y="761572"/>
                  </a:lnTo>
                  <a:lnTo>
                    <a:pt x="2166552" y="761999"/>
                  </a:lnTo>
                  <a:lnTo>
                    <a:pt x="2162174" y="761999"/>
                  </a:lnTo>
                  <a:lnTo>
                    <a:pt x="66674" y="761999"/>
                  </a:lnTo>
                  <a:lnTo>
                    <a:pt x="62296" y="761999"/>
                  </a:lnTo>
                  <a:lnTo>
                    <a:pt x="57960" y="761572"/>
                  </a:lnTo>
                  <a:lnTo>
                    <a:pt x="53666" y="760718"/>
                  </a:lnTo>
                  <a:lnTo>
                    <a:pt x="49372" y="759864"/>
                  </a:lnTo>
                  <a:lnTo>
                    <a:pt x="45203" y="758599"/>
                  </a:lnTo>
                  <a:lnTo>
                    <a:pt x="41158" y="756923"/>
                  </a:lnTo>
                  <a:lnTo>
                    <a:pt x="37113" y="755248"/>
                  </a:lnTo>
                  <a:lnTo>
                    <a:pt x="11235" y="732366"/>
                  </a:lnTo>
                  <a:lnTo>
                    <a:pt x="8804" y="728726"/>
                  </a:lnTo>
                  <a:lnTo>
                    <a:pt x="6750" y="724884"/>
                  </a:lnTo>
                  <a:lnTo>
                    <a:pt x="5074" y="720839"/>
                  </a:lnTo>
                  <a:lnTo>
                    <a:pt x="3399" y="716795"/>
                  </a:lnTo>
                  <a:lnTo>
                    <a:pt x="2134" y="712625"/>
                  </a:lnTo>
                  <a:lnTo>
                    <a:pt x="1280" y="708331"/>
                  </a:lnTo>
                  <a:lnTo>
                    <a:pt x="426" y="704038"/>
                  </a:lnTo>
                  <a:lnTo>
                    <a:pt x="0" y="699702"/>
                  </a:lnTo>
                  <a:lnTo>
                    <a:pt x="0" y="695324"/>
                  </a:lnTo>
                  <a:close/>
                </a:path>
              </a:pathLst>
            </a:custGeom>
            <a:ln w="19049">
              <a:solidFill>
                <a:srgbClr val="2ECC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972845" y="5525865"/>
            <a:ext cx="183007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91135">
              <a:lnSpc>
                <a:spcPct val="115399"/>
              </a:lnSpc>
              <a:spcBef>
                <a:spcPts val="90"/>
              </a:spcBef>
            </a:pPr>
            <a:r>
              <a:rPr sz="1300" b="0" spc="-65" dirty="0">
                <a:latin typeface="Roboto Medium"/>
                <a:cs typeface="Roboto Medium"/>
              </a:rPr>
              <a:t>Suggests</a:t>
            </a:r>
            <a:r>
              <a:rPr sz="1300" b="0" spc="45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ARMA(p,q) </a:t>
            </a:r>
            <a:r>
              <a:rPr sz="1300" b="0" spc="-65" dirty="0">
                <a:latin typeface="Roboto Medium"/>
                <a:cs typeface="Roboto Medium"/>
              </a:rPr>
              <a:t>Try</a:t>
            </a:r>
            <a:r>
              <a:rPr sz="1300" b="0" spc="-20" dirty="0">
                <a:latin typeface="Roboto Medium"/>
                <a:cs typeface="Roboto Medium"/>
              </a:rPr>
              <a:t> </a:t>
            </a:r>
            <a:r>
              <a:rPr sz="1300" b="0" spc="-50" dirty="0">
                <a:latin typeface="Roboto Medium"/>
                <a:cs typeface="Roboto Medium"/>
              </a:rPr>
              <a:t>different</a:t>
            </a:r>
            <a:r>
              <a:rPr sz="1300" b="0" spc="-20" dirty="0">
                <a:latin typeface="Roboto Medium"/>
                <a:cs typeface="Roboto Medium"/>
              </a:rPr>
              <a:t> </a:t>
            </a:r>
            <a:r>
              <a:rPr sz="1300" b="0" spc="-60" dirty="0">
                <a:latin typeface="Roboto Medium"/>
                <a:cs typeface="Roboto Medium"/>
              </a:rPr>
              <a:t>combinations</a:t>
            </a:r>
            <a:endParaRPr sz="1300">
              <a:latin typeface="Roboto Medium"/>
              <a:cs typeface="Roboto Medium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9410698" y="5409406"/>
            <a:ext cx="2247900" cy="781050"/>
            <a:chOff x="9410698" y="7286624"/>
            <a:chExt cx="2247900" cy="781050"/>
          </a:xfrm>
        </p:grpSpPr>
        <p:sp>
          <p:nvSpPr>
            <p:cNvPr id="48" name="object 48"/>
            <p:cNvSpPr/>
            <p:nvPr/>
          </p:nvSpPr>
          <p:spPr>
            <a:xfrm>
              <a:off x="9420223" y="7296149"/>
              <a:ext cx="2228850" cy="762000"/>
            </a:xfrm>
            <a:custGeom>
              <a:avLst/>
              <a:gdLst/>
              <a:ahLst/>
              <a:cxnLst/>
              <a:rect l="l" t="t" r="r" b="b"/>
              <a:pathLst>
                <a:path w="2228850" h="762000">
                  <a:moveTo>
                    <a:pt x="2166552" y="761999"/>
                  </a:moveTo>
                  <a:lnTo>
                    <a:pt x="62297" y="761999"/>
                  </a:lnTo>
                  <a:lnTo>
                    <a:pt x="57961" y="761572"/>
                  </a:lnTo>
                  <a:lnTo>
                    <a:pt x="22624" y="745566"/>
                  </a:lnTo>
                  <a:lnTo>
                    <a:pt x="2134" y="712625"/>
                  </a:lnTo>
                  <a:lnTo>
                    <a:pt x="0" y="699702"/>
                  </a:lnTo>
                  <a:lnTo>
                    <a:pt x="0" y="695324"/>
                  </a:lnTo>
                  <a:lnTo>
                    <a:pt x="0" y="62296"/>
                  </a:lnTo>
                  <a:lnTo>
                    <a:pt x="13668" y="25992"/>
                  </a:lnTo>
                  <a:lnTo>
                    <a:pt x="45204" y="3400"/>
                  </a:lnTo>
                  <a:lnTo>
                    <a:pt x="62297" y="0"/>
                  </a:lnTo>
                  <a:lnTo>
                    <a:pt x="2166552" y="0"/>
                  </a:lnTo>
                  <a:lnTo>
                    <a:pt x="2202855" y="13668"/>
                  </a:lnTo>
                  <a:lnTo>
                    <a:pt x="2225448" y="45203"/>
                  </a:lnTo>
                  <a:lnTo>
                    <a:pt x="2228850" y="62296"/>
                  </a:lnTo>
                  <a:lnTo>
                    <a:pt x="2228850" y="699702"/>
                  </a:lnTo>
                  <a:lnTo>
                    <a:pt x="2215178" y="736007"/>
                  </a:lnTo>
                  <a:lnTo>
                    <a:pt x="2183643" y="758599"/>
                  </a:lnTo>
                  <a:lnTo>
                    <a:pt x="2170888" y="761572"/>
                  </a:lnTo>
                  <a:lnTo>
                    <a:pt x="2166552" y="761999"/>
                  </a:lnTo>
                  <a:close/>
                </a:path>
              </a:pathLst>
            </a:custGeom>
            <a:solidFill>
              <a:srgbClr val="D5F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420223" y="7296149"/>
              <a:ext cx="2228850" cy="762000"/>
            </a:xfrm>
            <a:custGeom>
              <a:avLst/>
              <a:gdLst/>
              <a:ahLst/>
              <a:cxnLst/>
              <a:rect l="l" t="t" r="r" b="b"/>
              <a:pathLst>
                <a:path w="2228850" h="762000">
                  <a:moveTo>
                    <a:pt x="0" y="69532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2162175" y="0"/>
                  </a:lnTo>
                  <a:lnTo>
                    <a:pt x="2166552" y="0"/>
                  </a:lnTo>
                  <a:lnTo>
                    <a:pt x="2170888" y="426"/>
                  </a:lnTo>
                  <a:lnTo>
                    <a:pt x="2206223" y="16432"/>
                  </a:lnTo>
                  <a:lnTo>
                    <a:pt x="2223772" y="41159"/>
                  </a:lnTo>
                  <a:lnTo>
                    <a:pt x="2225448" y="45203"/>
                  </a:lnTo>
                  <a:lnTo>
                    <a:pt x="2226714" y="49373"/>
                  </a:lnTo>
                  <a:lnTo>
                    <a:pt x="2227569" y="53666"/>
                  </a:lnTo>
                  <a:lnTo>
                    <a:pt x="2228423" y="57960"/>
                  </a:lnTo>
                  <a:lnTo>
                    <a:pt x="2228850" y="62296"/>
                  </a:lnTo>
                  <a:lnTo>
                    <a:pt x="2228850" y="66674"/>
                  </a:lnTo>
                  <a:lnTo>
                    <a:pt x="2228850" y="695324"/>
                  </a:lnTo>
                  <a:lnTo>
                    <a:pt x="2228850" y="699702"/>
                  </a:lnTo>
                  <a:lnTo>
                    <a:pt x="2228423" y="704038"/>
                  </a:lnTo>
                  <a:lnTo>
                    <a:pt x="2227569" y="708331"/>
                  </a:lnTo>
                  <a:lnTo>
                    <a:pt x="2226714" y="712625"/>
                  </a:lnTo>
                  <a:lnTo>
                    <a:pt x="2217610" y="732366"/>
                  </a:lnTo>
                  <a:lnTo>
                    <a:pt x="2215178" y="736007"/>
                  </a:lnTo>
                  <a:lnTo>
                    <a:pt x="2187688" y="756923"/>
                  </a:lnTo>
                  <a:lnTo>
                    <a:pt x="2183643" y="758599"/>
                  </a:lnTo>
                  <a:lnTo>
                    <a:pt x="2179475" y="759864"/>
                  </a:lnTo>
                  <a:lnTo>
                    <a:pt x="2175181" y="760718"/>
                  </a:lnTo>
                  <a:lnTo>
                    <a:pt x="2170888" y="761572"/>
                  </a:lnTo>
                  <a:lnTo>
                    <a:pt x="2166552" y="761999"/>
                  </a:lnTo>
                  <a:lnTo>
                    <a:pt x="2162175" y="761999"/>
                  </a:lnTo>
                  <a:lnTo>
                    <a:pt x="66675" y="761999"/>
                  </a:lnTo>
                  <a:lnTo>
                    <a:pt x="62297" y="761999"/>
                  </a:lnTo>
                  <a:lnTo>
                    <a:pt x="57961" y="761572"/>
                  </a:lnTo>
                  <a:lnTo>
                    <a:pt x="53667" y="760718"/>
                  </a:lnTo>
                  <a:lnTo>
                    <a:pt x="49373" y="759864"/>
                  </a:lnTo>
                  <a:lnTo>
                    <a:pt x="45204" y="758599"/>
                  </a:lnTo>
                  <a:lnTo>
                    <a:pt x="41159" y="756923"/>
                  </a:lnTo>
                  <a:lnTo>
                    <a:pt x="37114" y="755248"/>
                  </a:lnTo>
                  <a:lnTo>
                    <a:pt x="11236" y="732366"/>
                  </a:lnTo>
                  <a:lnTo>
                    <a:pt x="8804" y="728726"/>
                  </a:lnTo>
                  <a:lnTo>
                    <a:pt x="1280" y="708331"/>
                  </a:lnTo>
                  <a:lnTo>
                    <a:pt x="426" y="704038"/>
                  </a:lnTo>
                  <a:lnTo>
                    <a:pt x="0" y="699702"/>
                  </a:lnTo>
                  <a:lnTo>
                    <a:pt x="0" y="695324"/>
                  </a:lnTo>
                  <a:close/>
                </a:path>
              </a:pathLst>
            </a:custGeom>
            <a:ln w="19049">
              <a:solidFill>
                <a:srgbClr val="2ECC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814569" y="5525865"/>
            <a:ext cx="1433195" cy="4826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300" b="0" spc="-65" dirty="0">
                <a:latin typeface="Roboto Medium"/>
                <a:cs typeface="Roboto Medium"/>
              </a:rPr>
              <a:t>White</a:t>
            </a:r>
            <a:r>
              <a:rPr sz="1300" b="0" spc="10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noise</a:t>
            </a:r>
            <a:endParaRPr sz="1300">
              <a:latin typeface="Roboto Medium"/>
              <a:cs typeface="Roboto Medium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300" b="0" spc="-80" dirty="0">
                <a:latin typeface="Roboto Medium"/>
                <a:cs typeface="Roboto Medium"/>
              </a:rPr>
              <a:t>No</a:t>
            </a:r>
            <a:r>
              <a:rPr sz="1300" b="0" spc="-10" dirty="0">
                <a:latin typeface="Roboto Medium"/>
                <a:cs typeface="Roboto Medium"/>
              </a:rPr>
              <a:t> </a:t>
            </a:r>
            <a:r>
              <a:rPr sz="1300" b="0" spc="-60" dirty="0">
                <a:latin typeface="Roboto Medium"/>
                <a:cs typeface="Roboto Medium"/>
              </a:rPr>
              <a:t>modeling</a:t>
            </a:r>
            <a:r>
              <a:rPr sz="1300" b="0" spc="-10" dirty="0">
                <a:latin typeface="Roboto Medium"/>
                <a:cs typeface="Roboto Medium"/>
              </a:rPr>
              <a:t> </a:t>
            </a:r>
            <a:r>
              <a:rPr sz="1300" b="0" spc="-35" dirty="0">
                <a:latin typeface="Roboto Medium"/>
                <a:cs typeface="Roboto Medium"/>
              </a:rPr>
              <a:t>needed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21500" y="6400006"/>
            <a:ext cx="4635500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Decision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flowchart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for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7E8B8C"/>
                </a:solidFill>
                <a:latin typeface="Roboto"/>
                <a:cs typeface="Roboto"/>
              </a:rPr>
              <a:t>ARIMA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model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selection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based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7E8B8C"/>
                </a:solidFill>
                <a:latin typeface="Roboto"/>
                <a:cs typeface="Roboto"/>
              </a:rPr>
              <a:t>ACF/PACF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patterns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25500" y="1439706"/>
            <a:ext cx="4775200" cy="930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95"/>
              </a:spcBef>
            </a:pPr>
            <a:r>
              <a:rPr sz="1450" b="1" spc="-100" dirty="0">
                <a:solidFill>
                  <a:srgbClr val="333333"/>
                </a:solidFill>
                <a:latin typeface="Roboto"/>
                <a:cs typeface="Roboto"/>
              </a:rPr>
              <a:t>ACF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plot: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Shows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correlation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between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its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lags;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helps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identify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MA(q)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order</a:t>
            </a:r>
            <a:endParaRPr sz="14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450" b="1" spc="-125" dirty="0">
                <a:solidFill>
                  <a:srgbClr val="333333"/>
                </a:solidFill>
                <a:latin typeface="Roboto"/>
                <a:cs typeface="Roboto"/>
              </a:rPr>
              <a:t>PACF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plot: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Shows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direct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correlation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between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lags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53" name="object 5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1545281"/>
            <a:ext cx="66675" cy="107950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825500" y="2368432"/>
            <a:ext cx="4622800" cy="2495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after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removing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intermediate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effects;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helps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identify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AR(p)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order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55" name="object 5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2202506"/>
            <a:ext cx="66675" cy="107950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825500" y="2735106"/>
            <a:ext cx="4470400" cy="53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Differencing:</a:t>
            </a:r>
            <a:r>
              <a:rPr sz="1450" b="1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Apply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until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10" dirty="0">
                <a:solidFill>
                  <a:srgbClr val="333333"/>
                </a:solidFill>
                <a:latin typeface="Roboto"/>
                <a:cs typeface="Roboto"/>
              </a:rPr>
              <a:t>ACF/PACF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show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stationarity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(quick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decay)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determine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d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57" name="object 5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2850206"/>
            <a:ext cx="66675" cy="107950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825500" y="3392331"/>
            <a:ext cx="4592320" cy="53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ARIMA(p,d,q):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parameters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can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be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derived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directly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from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pattern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recognition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10" dirty="0">
                <a:solidFill>
                  <a:srgbClr val="333333"/>
                </a:solidFill>
                <a:latin typeface="Roboto"/>
                <a:cs typeface="Roboto"/>
              </a:rPr>
              <a:t>ACF/PACF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plots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59" name="object 5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3507431"/>
            <a:ext cx="66675" cy="107950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825500" y="5654557"/>
            <a:ext cx="5346700" cy="107144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AR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process: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20" dirty="0">
                <a:solidFill>
                  <a:srgbClr val="333333"/>
                </a:solidFill>
                <a:latin typeface="Roboto"/>
                <a:cs typeface="Roboto"/>
              </a:rPr>
              <a:t>PACF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cuts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off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after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lag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p,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0" dirty="0">
                <a:solidFill>
                  <a:srgbClr val="333333"/>
                </a:solidFill>
                <a:latin typeface="Roboto"/>
                <a:cs typeface="Roboto"/>
              </a:rPr>
              <a:t>ACF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decays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gradually</a:t>
            </a:r>
            <a:endParaRPr sz="1450" dirty="0">
              <a:latin typeface="Roboto"/>
              <a:cs typeface="Roboto"/>
            </a:endParaRPr>
          </a:p>
          <a:p>
            <a:pPr marL="12700" marR="5080">
              <a:lnSpc>
                <a:spcPts val="3229"/>
              </a:lnSpc>
              <a:spcBef>
                <a:spcPts val="80"/>
              </a:spcBef>
            </a:pPr>
            <a:r>
              <a:rPr sz="1450" spc="-114" dirty="0">
                <a:solidFill>
                  <a:srgbClr val="333333"/>
                </a:solidFill>
                <a:latin typeface="Roboto"/>
                <a:cs typeface="Roboto"/>
              </a:rPr>
              <a:t>MA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process: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0" dirty="0">
                <a:solidFill>
                  <a:srgbClr val="333333"/>
                </a:solidFill>
                <a:latin typeface="Roboto"/>
                <a:cs typeface="Roboto"/>
              </a:rPr>
              <a:t>ACF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cuts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off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after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lag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q,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20" dirty="0">
                <a:solidFill>
                  <a:srgbClr val="333333"/>
                </a:solidFill>
                <a:latin typeface="Roboto"/>
                <a:cs typeface="Roboto"/>
              </a:rPr>
              <a:t>PACF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decays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Roboto"/>
                <a:cs typeface="Roboto"/>
              </a:rPr>
              <a:t>gradually </a:t>
            </a:r>
            <a:r>
              <a:rPr sz="1450" spc="-105" dirty="0">
                <a:solidFill>
                  <a:srgbClr val="333333"/>
                </a:solidFill>
                <a:latin typeface="Roboto"/>
                <a:cs typeface="Roboto"/>
              </a:rPr>
              <a:t>ARMA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process: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Both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0" dirty="0">
                <a:solidFill>
                  <a:srgbClr val="333333"/>
                </a:solidFill>
                <a:latin typeface="Roboto"/>
                <a:cs typeface="Roboto"/>
              </a:rPr>
              <a:t>ACF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20" dirty="0">
                <a:solidFill>
                  <a:srgbClr val="333333"/>
                </a:solidFill>
                <a:latin typeface="Roboto"/>
                <a:cs typeface="Roboto"/>
              </a:rPr>
              <a:t>PACF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decay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gradually</a:t>
            </a:r>
            <a:endParaRPr sz="1450" dirty="0">
              <a:latin typeface="Roboto"/>
              <a:cs typeface="Roboto"/>
            </a:endParaRPr>
          </a:p>
        </p:txBody>
      </p:sp>
      <p:pic>
        <p:nvPicPr>
          <p:cNvPr id="61" name="object 6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5736281"/>
            <a:ext cx="66675" cy="10795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6136332"/>
            <a:ext cx="66675" cy="107950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6545907"/>
            <a:ext cx="66675" cy="107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-355" dirty="0"/>
              <a:t>Decomposition:</a:t>
            </a:r>
            <a:r>
              <a:rPr sz="3050" spc="-270" dirty="0"/>
              <a:t> </a:t>
            </a:r>
            <a:r>
              <a:rPr sz="3050" spc="-360" dirty="0"/>
              <a:t>Additive</a:t>
            </a:r>
            <a:r>
              <a:rPr sz="3050" spc="-275" dirty="0"/>
              <a:t> </a:t>
            </a:r>
            <a:r>
              <a:rPr sz="3050" spc="-455" dirty="0"/>
              <a:t>vs</a:t>
            </a:r>
            <a:r>
              <a:rPr sz="3050" spc="-275" dirty="0"/>
              <a:t> </a:t>
            </a:r>
            <a:r>
              <a:rPr sz="3050" spc="-300" dirty="0"/>
              <a:t>Multiplicative</a:t>
            </a:r>
            <a:endParaRPr sz="3050"/>
          </a:p>
        </p:txBody>
      </p:sp>
      <p:grpSp>
        <p:nvGrpSpPr>
          <p:cNvPr id="3" name="object 3"/>
          <p:cNvGrpSpPr/>
          <p:nvPr/>
        </p:nvGrpSpPr>
        <p:grpSpPr>
          <a:xfrm>
            <a:off x="571499" y="4904581"/>
            <a:ext cx="5143500" cy="1038225"/>
            <a:chOff x="571499" y="4562474"/>
            <a:chExt cx="5143500" cy="1038225"/>
          </a:xfrm>
        </p:grpSpPr>
        <p:sp>
          <p:nvSpPr>
            <p:cNvPr id="4" name="object 4"/>
            <p:cNvSpPr/>
            <p:nvPr/>
          </p:nvSpPr>
          <p:spPr>
            <a:xfrm>
              <a:off x="571499" y="4562474"/>
              <a:ext cx="5143500" cy="1038225"/>
            </a:xfrm>
            <a:custGeom>
              <a:avLst/>
              <a:gdLst/>
              <a:ahLst/>
              <a:cxnLst/>
              <a:rect l="l" t="t" r="r" b="b"/>
              <a:pathLst>
                <a:path w="5143500" h="1038225">
                  <a:moveTo>
                    <a:pt x="51434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0382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4562474"/>
              <a:ext cx="38100" cy="1038225"/>
            </a:xfrm>
            <a:custGeom>
              <a:avLst/>
              <a:gdLst/>
              <a:ahLst/>
              <a:cxnLst/>
              <a:rect l="l" t="t" r="r" b="b"/>
              <a:pathLst>
                <a:path w="38100" h="1038225">
                  <a:moveTo>
                    <a:pt x="380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3822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67500" y="1066006"/>
          <a:ext cx="5143500" cy="77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935"/>
                <a:gridCol w="1604010"/>
                <a:gridCol w="2281555"/>
              </a:tblGrid>
              <a:tr h="461645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300" b="0" spc="-10" dirty="0">
                          <a:solidFill>
                            <a:srgbClr val="2B3D4F"/>
                          </a:solidFill>
                          <a:latin typeface="Roboto Medium"/>
                          <a:cs typeface="Roboto Medium"/>
                        </a:rPr>
                        <a:t>Feature</a:t>
                      </a:r>
                      <a:endParaRPr sz="1300">
                        <a:latin typeface="Roboto Medium"/>
                        <a:cs typeface="Roboto Medium"/>
                      </a:endParaRPr>
                    </a:p>
                  </a:txBody>
                  <a:tcPr marL="0" marR="0" marT="111125" marB="0"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1F7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300" b="0" spc="-10" dirty="0">
                          <a:solidFill>
                            <a:srgbClr val="2B3D4F"/>
                          </a:solidFill>
                          <a:latin typeface="Roboto Medium"/>
                          <a:cs typeface="Roboto Medium"/>
                        </a:rPr>
                        <a:t>Additive</a:t>
                      </a:r>
                      <a:endParaRPr sz="1300">
                        <a:latin typeface="Roboto Medium"/>
                        <a:cs typeface="Roboto Medium"/>
                      </a:endParaRPr>
                    </a:p>
                  </a:txBody>
                  <a:tcPr marL="0" marR="0" marT="111125" marB="0"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1F7FF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300" b="0" spc="-10" dirty="0">
                          <a:solidFill>
                            <a:srgbClr val="2B3D4F"/>
                          </a:solidFill>
                          <a:latin typeface="Roboto Medium"/>
                          <a:cs typeface="Roboto Medium"/>
                        </a:rPr>
                        <a:t>Multiplicative</a:t>
                      </a:r>
                      <a:endParaRPr sz="1300">
                        <a:latin typeface="Roboto Medium"/>
                        <a:cs typeface="Roboto Medium"/>
                      </a:endParaRPr>
                    </a:p>
                  </a:txBody>
                  <a:tcPr marL="0" marR="0" marT="111125" marB="0"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1F7FF"/>
                    </a:solidFill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marL="142875">
                        <a:lnSpc>
                          <a:spcPts val="1455"/>
                        </a:lnSpc>
                        <a:spcBef>
                          <a:spcPts val="910"/>
                        </a:spcBef>
                      </a:pPr>
                      <a:r>
                        <a:rPr sz="1300" spc="-10" dirty="0">
                          <a:latin typeface="Roboto"/>
                          <a:cs typeface="Roboto"/>
                        </a:rPr>
                        <a:t>Interpretation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115570" marB="0">
                    <a:lnT w="9525">
                      <a:solidFill>
                        <a:srgbClr val="DFDFD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455"/>
                        </a:lnSpc>
                        <a:spcBef>
                          <a:spcPts val="910"/>
                        </a:spcBef>
                      </a:pPr>
                      <a:r>
                        <a:rPr sz="1300" spc="-55" dirty="0">
                          <a:latin typeface="Roboto"/>
                          <a:cs typeface="Roboto"/>
                        </a:rPr>
                        <a:t>Absolute</a:t>
                      </a:r>
                      <a:r>
                        <a:rPr sz="130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Roboto"/>
                          <a:cs typeface="Roboto"/>
                        </a:rPr>
                        <a:t>changes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115570" marB="0">
                    <a:lnT w="9525">
                      <a:solidFill>
                        <a:srgbClr val="DFDFD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1455"/>
                        </a:lnSpc>
                        <a:spcBef>
                          <a:spcPts val="910"/>
                        </a:spcBef>
                      </a:pPr>
                      <a:r>
                        <a:rPr sz="1300" spc="-55" dirty="0">
                          <a:latin typeface="Roboto"/>
                          <a:cs typeface="Roboto"/>
                        </a:rPr>
                        <a:t>Percentage</a:t>
                      </a:r>
                      <a:r>
                        <a:rPr sz="1300" spc="-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Roboto"/>
                          <a:cs typeface="Roboto"/>
                        </a:rPr>
                        <a:t>changes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115570" marB="0">
                    <a:lnT w="9525">
                      <a:solidFill>
                        <a:srgbClr val="DFDFD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667488" y="1989932"/>
            <a:ext cx="5143500" cy="9525"/>
          </a:xfrm>
          <a:custGeom>
            <a:avLst/>
            <a:gdLst/>
            <a:ahLst/>
            <a:cxnLst/>
            <a:rect l="l" t="t" r="r" b="b"/>
            <a:pathLst>
              <a:path w="5143500" h="9525">
                <a:moveTo>
                  <a:pt x="5143500" y="0"/>
                </a:moveTo>
                <a:lnTo>
                  <a:pt x="2905125" y="0"/>
                </a:lnTo>
                <a:lnTo>
                  <a:pt x="1314450" y="0"/>
                </a:lnTo>
                <a:lnTo>
                  <a:pt x="0" y="0"/>
                </a:lnTo>
                <a:lnTo>
                  <a:pt x="0" y="9525"/>
                </a:lnTo>
                <a:lnTo>
                  <a:pt x="1314450" y="9525"/>
                </a:lnTo>
                <a:lnTo>
                  <a:pt x="2905125" y="9525"/>
                </a:lnTo>
                <a:lnTo>
                  <a:pt x="5143500" y="9525"/>
                </a:lnTo>
                <a:lnTo>
                  <a:pt x="514350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67488" y="2685257"/>
            <a:ext cx="5143500" cy="9525"/>
          </a:xfrm>
          <a:custGeom>
            <a:avLst/>
            <a:gdLst/>
            <a:ahLst/>
            <a:cxnLst/>
            <a:rect l="l" t="t" r="r" b="b"/>
            <a:pathLst>
              <a:path w="5143500" h="9525">
                <a:moveTo>
                  <a:pt x="5143500" y="0"/>
                </a:moveTo>
                <a:lnTo>
                  <a:pt x="2905125" y="0"/>
                </a:lnTo>
                <a:lnTo>
                  <a:pt x="1314450" y="0"/>
                </a:lnTo>
                <a:lnTo>
                  <a:pt x="0" y="0"/>
                </a:lnTo>
                <a:lnTo>
                  <a:pt x="0" y="9525"/>
                </a:lnTo>
                <a:lnTo>
                  <a:pt x="1314450" y="9525"/>
                </a:lnTo>
                <a:lnTo>
                  <a:pt x="2905125" y="9525"/>
                </a:lnTo>
                <a:lnTo>
                  <a:pt x="5143500" y="9525"/>
                </a:lnTo>
                <a:lnTo>
                  <a:pt x="514350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67488" y="3380582"/>
            <a:ext cx="5143500" cy="9525"/>
          </a:xfrm>
          <a:custGeom>
            <a:avLst/>
            <a:gdLst/>
            <a:ahLst/>
            <a:cxnLst/>
            <a:rect l="l" t="t" r="r" b="b"/>
            <a:pathLst>
              <a:path w="5143500" h="9525">
                <a:moveTo>
                  <a:pt x="5143500" y="0"/>
                </a:moveTo>
                <a:lnTo>
                  <a:pt x="2905125" y="0"/>
                </a:lnTo>
                <a:lnTo>
                  <a:pt x="1314450" y="0"/>
                </a:lnTo>
                <a:lnTo>
                  <a:pt x="0" y="0"/>
                </a:lnTo>
                <a:lnTo>
                  <a:pt x="0" y="9525"/>
                </a:lnTo>
                <a:lnTo>
                  <a:pt x="1314450" y="9525"/>
                </a:lnTo>
                <a:lnTo>
                  <a:pt x="2905125" y="9525"/>
                </a:lnTo>
                <a:lnTo>
                  <a:pt x="5143500" y="9525"/>
                </a:lnTo>
                <a:lnTo>
                  <a:pt x="514350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97675" y="2207736"/>
            <a:ext cx="37401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40" dirty="0">
                <a:latin typeface="Roboto"/>
                <a:cs typeface="Roboto"/>
              </a:rPr>
              <a:t>Units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12870" y="2068290"/>
            <a:ext cx="115316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70" dirty="0">
                <a:latin typeface="Roboto"/>
                <a:cs typeface="Roboto"/>
              </a:rPr>
              <a:t>Same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65" dirty="0">
                <a:latin typeface="Roboto"/>
                <a:cs typeface="Roboto"/>
              </a:rPr>
              <a:t>as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original </a:t>
            </a:r>
            <a:r>
              <a:rPr sz="1300" spc="-10" dirty="0">
                <a:latin typeface="Roboto"/>
                <a:cs typeface="Roboto"/>
              </a:rPr>
              <a:t>series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5182" y="2068290"/>
            <a:ext cx="173863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5" dirty="0">
                <a:latin typeface="Roboto"/>
                <a:cs typeface="Roboto"/>
              </a:rPr>
              <a:t>Seasonality/residuals</a:t>
            </a:r>
            <a:r>
              <a:rPr sz="1300" spc="110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are </a:t>
            </a:r>
            <a:r>
              <a:rPr sz="1300" spc="-10" dirty="0">
                <a:latin typeface="Roboto"/>
                <a:cs typeface="Roboto"/>
              </a:rPr>
              <a:t>ratios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97675" y="2763615"/>
            <a:ext cx="62420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0" dirty="0">
                <a:latin typeface="Roboto"/>
                <a:cs typeface="Roboto"/>
              </a:rPr>
              <a:t>Negative </a:t>
            </a:r>
            <a:r>
              <a:rPr sz="1300" spc="-10" dirty="0">
                <a:latin typeface="Roboto"/>
                <a:cs typeface="Roboto"/>
              </a:rPr>
              <a:t>values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12870" y="2903061"/>
            <a:ext cx="7848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0" dirty="0">
                <a:latin typeface="Roboto"/>
                <a:cs typeface="Roboto"/>
              </a:rPr>
              <a:t>Can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handle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05182" y="2903061"/>
            <a:ext cx="100520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latin typeface="Roboto"/>
                <a:cs typeface="Roboto"/>
              </a:rPr>
              <a:t>Cannot</a:t>
            </a:r>
            <a:r>
              <a:rPr sz="1300" spc="-25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handle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3428206"/>
            <a:ext cx="5143499" cy="305831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942782" y="6552406"/>
            <a:ext cx="45929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Comparison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additive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vs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multiplicative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decomposition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7E8B8C"/>
                </a:solidFill>
                <a:latin typeface="Roboto"/>
                <a:cs typeface="Roboto"/>
              </a:rPr>
              <a:t>retail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sales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7E8B8C"/>
                </a:solidFill>
                <a:latin typeface="Roboto"/>
                <a:cs typeface="Roboto"/>
              </a:rPr>
              <a:t>data</a:t>
            </a:r>
            <a:endParaRPr sz="1200" dirty="0">
              <a:latin typeface="Roboto"/>
              <a:cs typeface="Roboto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1828006"/>
            <a:ext cx="66675" cy="1079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2228056"/>
            <a:ext cx="66675" cy="1079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3625056"/>
            <a:ext cx="66675" cy="10795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58800" y="1264831"/>
            <a:ext cx="5158740" cy="4176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215" dirty="0">
                <a:solidFill>
                  <a:srgbClr val="3398DA"/>
                </a:solidFill>
                <a:latin typeface="Lucida Sans"/>
                <a:cs typeface="Lucida Sans"/>
              </a:rPr>
              <a:t>Two</a:t>
            </a:r>
            <a:r>
              <a:rPr sz="2100" spc="-16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20" dirty="0">
                <a:solidFill>
                  <a:srgbClr val="3398DA"/>
                </a:solidFill>
                <a:latin typeface="Lucida Sans"/>
                <a:cs typeface="Lucida Sans"/>
              </a:rPr>
              <a:t>Approaches</a:t>
            </a:r>
            <a:r>
              <a:rPr sz="2100" spc="-16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70" dirty="0">
                <a:solidFill>
                  <a:srgbClr val="3398DA"/>
                </a:solidFill>
                <a:latin typeface="Lucida Sans"/>
                <a:cs typeface="Lucida Sans"/>
              </a:rPr>
              <a:t>to</a:t>
            </a:r>
            <a:r>
              <a:rPr sz="2100" spc="-16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04" dirty="0">
                <a:solidFill>
                  <a:srgbClr val="3398DA"/>
                </a:solidFill>
                <a:latin typeface="Lucida Sans"/>
                <a:cs typeface="Lucida Sans"/>
              </a:rPr>
              <a:t>Time</a:t>
            </a:r>
            <a:r>
              <a:rPr sz="2100" spc="-16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55" dirty="0">
                <a:solidFill>
                  <a:srgbClr val="3398DA"/>
                </a:solidFill>
                <a:latin typeface="Lucida Sans"/>
                <a:cs typeface="Lucida Sans"/>
              </a:rPr>
              <a:t>Series</a:t>
            </a:r>
            <a:r>
              <a:rPr sz="2100" spc="-16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55" dirty="0">
                <a:solidFill>
                  <a:srgbClr val="3398DA"/>
                </a:solidFill>
                <a:latin typeface="Lucida Sans"/>
                <a:cs typeface="Lucida Sans"/>
              </a:rPr>
              <a:t>Decomposition</a:t>
            </a:r>
            <a:endParaRPr sz="2100" dirty="0">
              <a:latin typeface="Lucida Sans"/>
              <a:cs typeface="Lucida Sans"/>
            </a:endParaRPr>
          </a:p>
          <a:p>
            <a:pPr marL="278765" marR="81915">
              <a:lnSpc>
                <a:spcPct val="181000"/>
              </a:lnSpc>
              <a:spcBef>
                <a:spcPts val="395"/>
              </a:spcBef>
            </a:pPr>
            <a:r>
              <a:rPr sz="1450" spc="-75" dirty="0">
                <a:solidFill>
                  <a:srgbClr val="3398DA"/>
                </a:solidFill>
                <a:latin typeface="Roboto"/>
                <a:cs typeface="Roboto"/>
              </a:rPr>
              <a:t>Additive</a:t>
            </a:r>
            <a:r>
              <a:rPr sz="1450" spc="-1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98DA"/>
                </a:solidFill>
                <a:latin typeface="Roboto"/>
                <a:cs typeface="Roboto"/>
              </a:rPr>
              <a:t>Decomposition:</a:t>
            </a:r>
            <a:r>
              <a:rPr sz="1450" spc="-5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Y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=</a:t>
            </a:r>
            <a:r>
              <a:rPr sz="145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Trend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+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Seasonality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+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Residual </a:t>
            </a:r>
            <a:r>
              <a:rPr sz="1450" spc="-65" dirty="0">
                <a:solidFill>
                  <a:srgbClr val="E74B3C"/>
                </a:solidFill>
                <a:latin typeface="Roboto"/>
                <a:cs typeface="Roboto"/>
              </a:rPr>
              <a:t>Multiplicative</a:t>
            </a:r>
            <a:r>
              <a:rPr sz="1450" spc="-10" dirty="0">
                <a:solidFill>
                  <a:srgbClr val="E74B3C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E74B3C"/>
                </a:solidFill>
                <a:latin typeface="Roboto"/>
                <a:cs typeface="Roboto"/>
              </a:rPr>
              <a:t>Decomposition:</a:t>
            </a:r>
            <a:r>
              <a:rPr sz="1450" spc="-10" dirty="0">
                <a:solidFill>
                  <a:srgbClr val="E74B3C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Y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=</a:t>
            </a:r>
            <a:r>
              <a:rPr sz="145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Trend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×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Seasonality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×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5" dirty="0">
                <a:solidFill>
                  <a:srgbClr val="333333"/>
                </a:solidFill>
                <a:latin typeface="Roboto"/>
                <a:cs typeface="Roboto"/>
              </a:rPr>
              <a:t>Residual</a:t>
            </a:r>
            <a:endParaRPr sz="14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100" spc="-150" dirty="0">
                <a:solidFill>
                  <a:srgbClr val="3398DA"/>
                </a:solidFill>
                <a:latin typeface="Lucida Sans"/>
                <a:cs typeface="Lucida Sans"/>
              </a:rPr>
              <a:t>When</a:t>
            </a:r>
            <a:r>
              <a:rPr sz="2100" spc="-170" dirty="0">
                <a:solidFill>
                  <a:srgbClr val="3398DA"/>
                </a:solidFill>
                <a:latin typeface="Lucida Sans"/>
                <a:cs typeface="Lucida Sans"/>
              </a:rPr>
              <a:t> to</a:t>
            </a:r>
            <a:r>
              <a:rPr sz="2100" spc="-16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95" dirty="0">
                <a:solidFill>
                  <a:srgbClr val="3398DA"/>
                </a:solidFill>
                <a:latin typeface="Lucida Sans"/>
                <a:cs typeface="Lucida Sans"/>
              </a:rPr>
              <a:t>Use</a:t>
            </a:r>
            <a:r>
              <a:rPr sz="2100" spc="-16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60" dirty="0">
                <a:solidFill>
                  <a:srgbClr val="3398DA"/>
                </a:solidFill>
                <a:latin typeface="Lucida Sans"/>
                <a:cs typeface="Lucida Sans"/>
              </a:rPr>
              <a:t>Each</a:t>
            </a:r>
            <a:r>
              <a:rPr sz="2100" spc="-16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0" dirty="0">
                <a:solidFill>
                  <a:srgbClr val="3398DA"/>
                </a:solidFill>
                <a:latin typeface="Lucida Sans"/>
                <a:cs typeface="Lucida Sans"/>
              </a:rPr>
              <a:t>Model</a:t>
            </a:r>
            <a:endParaRPr sz="2100" dirty="0">
              <a:latin typeface="Lucida Sans"/>
              <a:cs typeface="Lucida Sans"/>
            </a:endParaRPr>
          </a:p>
          <a:p>
            <a:pPr marL="278765" marR="238760">
              <a:lnSpc>
                <a:spcPct val="112100"/>
              </a:lnSpc>
              <a:spcBef>
                <a:spcPts val="1595"/>
              </a:spcBef>
            </a:pPr>
            <a:r>
              <a:rPr sz="1450" spc="-65" dirty="0">
                <a:solidFill>
                  <a:srgbClr val="3398DA"/>
                </a:solidFill>
                <a:latin typeface="Roboto"/>
                <a:cs typeface="Roboto"/>
              </a:rPr>
              <a:t>Additive:</a:t>
            </a:r>
            <a:r>
              <a:rPr sz="1450" spc="-1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When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variations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relatively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constant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over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time,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regardless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level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endParaRPr sz="1450" dirty="0">
              <a:latin typeface="Roboto"/>
              <a:cs typeface="Roboto"/>
            </a:endParaRPr>
          </a:p>
          <a:p>
            <a:pPr marL="278765" marR="5080">
              <a:lnSpc>
                <a:spcPct val="116399"/>
              </a:lnSpc>
              <a:spcBef>
                <a:spcPts val="1125"/>
              </a:spcBef>
            </a:pPr>
            <a:r>
              <a:rPr sz="1450" spc="-65" dirty="0">
                <a:solidFill>
                  <a:srgbClr val="E74B3C"/>
                </a:solidFill>
                <a:latin typeface="Roboto"/>
                <a:cs typeface="Roboto"/>
              </a:rPr>
              <a:t>Multiplicative:</a:t>
            </a:r>
            <a:r>
              <a:rPr sz="1450" spc="-5" dirty="0">
                <a:solidFill>
                  <a:srgbClr val="E74B3C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When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variations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increase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level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of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(amplitude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seasonality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grows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trend)</a:t>
            </a:r>
            <a:endParaRPr sz="14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sz="1300" dirty="0">
              <a:latin typeface="Roboto"/>
              <a:cs typeface="Roboto"/>
            </a:endParaRPr>
          </a:p>
          <a:p>
            <a:pPr marL="193040" marR="320675">
              <a:lnSpc>
                <a:spcPct val="114199"/>
              </a:lnSpc>
            </a:pP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Model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selection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495D"/>
                </a:solidFill>
                <a:latin typeface="Roboto"/>
                <a:cs typeface="Roboto"/>
              </a:rPr>
              <a:t>is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critical: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Using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an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additive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model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for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multiplicative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data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(or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vice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versa)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leads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to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poor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495D"/>
                </a:solidFill>
                <a:latin typeface="Roboto"/>
                <a:cs typeface="Roboto"/>
              </a:rPr>
              <a:t>decomposition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affects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forecasting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accuracy.</a:t>
            </a:r>
            <a:endParaRPr sz="1450" dirty="0">
              <a:latin typeface="Roboto"/>
              <a:cs typeface="Roboto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4266406"/>
            <a:ext cx="66675" cy="107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2606"/>
            <a:ext cx="12192000" cy="9629775"/>
            <a:chOff x="0" y="914399"/>
            <a:chExt cx="12192000" cy="9629775"/>
          </a:xfrm>
        </p:grpSpPr>
        <p:sp>
          <p:nvSpPr>
            <p:cNvPr id="3" name="object 3"/>
            <p:cNvSpPr/>
            <p:nvPr/>
          </p:nvSpPr>
          <p:spPr>
            <a:xfrm>
              <a:off x="0" y="914411"/>
              <a:ext cx="12192000" cy="9629775"/>
            </a:xfrm>
            <a:custGeom>
              <a:avLst/>
              <a:gdLst/>
              <a:ahLst/>
              <a:cxnLst/>
              <a:rect l="l" t="t" r="r" b="b"/>
              <a:pathLst>
                <a:path w="12192000" h="9629775">
                  <a:moveTo>
                    <a:pt x="12191987" y="9620237"/>
                  </a:moveTo>
                  <a:lnTo>
                    <a:pt x="6105512" y="9620237"/>
                  </a:lnTo>
                  <a:lnTo>
                    <a:pt x="6105512" y="0"/>
                  </a:lnTo>
                  <a:lnTo>
                    <a:pt x="6095987" y="0"/>
                  </a:lnTo>
                  <a:lnTo>
                    <a:pt x="6095987" y="9620237"/>
                  </a:lnTo>
                  <a:lnTo>
                    <a:pt x="0" y="9620237"/>
                  </a:lnTo>
                  <a:lnTo>
                    <a:pt x="0" y="9629762"/>
                  </a:lnTo>
                  <a:lnTo>
                    <a:pt x="12191987" y="9629762"/>
                  </a:lnTo>
                  <a:lnTo>
                    <a:pt x="12191987" y="9620237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0999" y="2571749"/>
              <a:ext cx="5334000" cy="762000"/>
            </a:xfrm>
            <a:custGeom>
              <a:avLst/>
              <a:gdLst/>
              <a:ahLst/>
              <a:cxnLst/>
              <a:rect l="l" t="t" r="r" b="b"/>
              <a:pathLst>
                <a:path w="5334000" h="762000">
                  <a:moveTo>
                    <a:pt x="53339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761999"/>
                  </a:lnTo>
                  <a:close/>
                </a:path>
              </a:pathLst>
            </a:custGeom>
            <a:solidFill>
              <a:srgbClr val="FFF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999" y="2571749"/>
              <a:ext cx="38100" cy="762000"/>
            </a:xfrm>
            <a:custGeom>
              <a:avLst/>
              <a:gdLst/>
              <a:ahLst/>
              <a:cxnLst/>
              <a:rect l="l" t="t" r="r" b="b"/>
              <a:pathLst>
                <a:path w="38100" h="762000">
                  <a:moveTo>
                    <a:pt x="380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61999"/>
                  </a:lnTo>
                  <a:close/>
                </a:path>
              </a:pathLst>
            </a:custGeom>
            <a:solidFill>
              <a:srgbClr val="F1C3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0512" y="3533774"/>
              <a:ext cx="5314950" cy="619125"/>
            </a:xfrm>
            <a:custGeom>
              <a:avLst/>
              <a:gdLst/>
              <a:ahLst/>
              <a:cxnLst/>
              <a:rect l="l" t="t" r="r" b="b"/>
              <a:pathLst>
                <a:path w="5314950" h="619125">
                  <a:moveTo>
                    <a:pt x="5314950" y="0"/>
                  </a:moveTo>
                  <a:lnTo>
                    <a:pt x="2914650" y="0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619125"/>
                  </a:lnTo>
                  <a:lnTo>
                    <a:pt x="1714500" y="619125"/>
                  </a:lnTo>
                  <a:lnTo>
                    <a:pt x="2914650" y="619125"/>
                  </a:lnTo>
                  <a:lnTo>
                    <a:pt x="5314950" y="619125"/>
                  </a:lnTo>
                  <a:lnTo>
                    <a:pt x="5314950" y="0"/>
                  </a:lnTo>
                  <a:close/>
                </a:path>
              </a:pathLst>
            </a:custGeom>
            <a:solidFill>
              <a:srgbClr val="E1F0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512" y="4152899"/>
              <a:ext cx="5314950" cy="3000375"/>
            </a:xfrm>
            <a:custGeom>
              <a:avLst/>
              <a:gdLst/>
              <a:ahLst/>
              <a:cxnLst/>
              <a:rect l="l" t="t" r="r" b="b"/>
              <a:pathLst>
                <a:path w="5314950" h="3000375">
                  <a:moveTo>
                    <a:pt x="5314950" y="1924050"/>
                  </a:moveTo>
                  <a:lnTo>
                    <a:pt x="2914650" y="1924050"/>
                  </a:lnTo>
                  <a:lnTo>
                    <a:pt x="1714500" y="1924050"/>
                  </a:lnTo>
                  <a:lnTo>
                    <a:pt x="0" y="1924050"/>
                  </a:lnTo>
                  <a:lnTo>
                    <a:pt x="0" y="3000375"/>
                  </a:lnTo>
                  <a:lnTo>
                    <a:pt x="1714500" y="3000375"/>
                  </a:lnTo>
                  <a:lnTo>
                    <a:pt x="2914650" y="3000375"/>
                  </a:lnTo>
                  <a:lnTo>
                    <a:pt x="5314950" y="3000375"/>
                  </a:lnTo>
                  <a:lnTo>
                    <a:pt x="5314950" y="1924050"/>
                  </a:lnTo>
                  <a:close/>
                </a:path>
                <a:path w="5314950" h="3000375">
                  <a:moveTo>
                    <a:pt x="5314950" y="0"/>
                  </a:moveTo>
                  <a:lnTo>
                    <a:pt x="2914650" y="0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76325"/>
                  </a:lnTo>
                  <a:lnTo>
                    <a:pt x="1714500" y="1076325"/>
                  </a:lnTo>
                  <a:lnTo>
                    <a:pt x="2914650" y="1076325"/>
                  </a:lnTo>
                  <a:lnTo>
                    <a:pt x="5314950" y="1076325"/>
                  </a:lnTo>
                  <a:lnTo>
                    <a:pt x="5314950" y="0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987" y="3524249"/>
              <a:ext cx="5334000" cy="3629025"/>
            </a:xfrm>
            <a:custGeom>
              <a:avLst/>
              <a:gdLst/>
              <a:ahLst/>
              <a:cxnLst/>
              <a:rect l="l" t="t" r="r" b="b"/>
              <a:pathLst>
                <a:path w="5334000" h="3629025">
                  <a:moveTo>
                    <a:pt x="5334000" y="0"/>
                  </a:moveTo>
                  <a:lnTo>
                    <a:pt x="5324475" y="0"/>
                  </a:lnTo>
                  <a:lnTo>
                    <a:pt x="5324475" y="9525"/>
                  </a:lnTo>
                  <a:lnTo>
                    <a:pt x="5324475" y="619125"/>
                  </a:lnTo>
                  <a:lnTo>
                    <a:pt x="5324475" y="3619500"/>
                  </a:lnTo>
                  <a:lnTo>
                    <a:pt x="2933700" y="3619500"/>
                  </a:lnTo>
                  <a:lnTo>
                    <a:pt x="2933700" y="2552700"/>
                  </a:lnTo>
                  <a:lnTo>
                    <a:pt x="5324475" y="2552700"/>
                  </a:lnTo>
                  <a:lnTo>
                    <a:pt x="5324475" y="2543175"/>
                  </a:lnTo>
                  <a:lnTo>
                    <a:pt x="2933700" y="2543175"/>
                  </a:lnTo>
                  <a:lnTo>
                    <a:pt x="2933700" y="1704975"/>
                  </a:lnTo>
                  <a:lnTo>
                    <a:pt x="5324475" y="1704975"/>
                  </a:lnTo>
                  <a:lnTo>
                    <a:pt x="5324475" y="1695450"/>
                  </a:lnTo>
                  <a:lnTo>
                    <a:pt x="2933700" y="1695450"/>
                  </a:lnTo>
                  <a:lnTo>
                    <a:pt x="2933700" y="628650"/>
                  </a:lnTo>
                  <a:lnTo>
                    <a:pt x="5324475" y="628650"/>
                  </a:lnTo>
                  <a:lnTo>
                    <a:pt x="5324475" y="619125"/>
                  </a:lnTo>
                  <a:lnTo>
                    <a:pt x="2933700" y="619125"/>
                  </a:lnTo>
                  <a:lnTo>
                    <a:pt x="2933700" y="9525"/>
                  </a:lnTo>
                  <a:lnTo>
                    <a:pt x="5324475" y="9525"/>
                  </a:lnTo>
                  <a:lnTo>
                    <a:pt x="5324475" y="0"/>
                  </a:lnTo>
                  <a:lnTo>
                    <a:pt x="2933700" y="0"/>
                  </a:lnTo>
                  <a:lnTo>
                    <a:pt x="2924175" y="0"/>
                  </a:lnTo>
                  <a:lnTo>
                    <a:pt x="2924175" y="9525"/>
                  </a:lnTo>
                  <a:lnTo>
                    <a:pt x="2924175" y="3619500"/>
                  </a:lnTo>
                  <a:lnTo>
                    <a:pt x="1733550" y="3619500"/>
                  </a:lnTo>
                  <a:lnTo>
                    <a:pt x="1733550" y="2552700"/>
                  </a:lnTo>
                  <a:lnTo>
                    <a:pt x="2924175" y="2552700"/>
                  </a:lnTo>
                  <a:lnTo>
                    <a:pt x="2924175" y="2543175"/>
                  </a:lnTo>
                  <a:lnTo>
                    <a:pt x="1733550" y="2543175"/>
                  </a:lnTo>
                  <a:lnTo>
                    <a:pt x="1733550" y="1704975"/>
                  </a:lnTo>
                  <a:lnTo>
                    <a:pt x="2924175" y="1704975"/>
                  </a:lnTo>
                  <a:lnTo>
                    <a:pt x="2924175" y="1695450"/>
                  </a:lnTo>
                  <a:lnTo>
                    <a:pt x="1733550" y="1695450"/>
                  </a:lnTo>
                  <a:lnTo>
                    <a:pt x="1733550" y="628650"/>
                  </a:lnTo>
                  <a:lnTo>
                    <a:pt x="2924175" y="628650"/>
                  </a:lnTo>
                  <a:lnTo>
                    <a:pt x="2924175" y="619125"/>
                  </a:lnTo>
                  <a:lnTo>
                    <a:pt x="1733550" y="619125"/>
                  </a:lnTo>
                  <a:lnTo>
                    <a:pt x="1733550" y="9525"/>
                  </a:lnTo>
                  <a:lnTo>
                    <a:pt x="2924175" y="9525"/>
                  </a:lnTo>
                  <a:lnTo>
                    <a:pt x="2924175" y="0"/>
                  </a:lnTo>
                  <a:lnTo>
                    <a:pt x="1733550" y="0"/>
                  </a:lnTo>
                  <a:lnTo>
                    <a:pt x="1724025" y="0"/>
                  </a:lnTo>
                  <a:lnTo>
                    <a:pt x="1724025" y="9525"/>
                  </a:lnTo>
                  <a:lnTo>
                    <a:pt x="1724025" y="3619500"/>
                  </a:lnTo>
                  <a:lnTo>
                    <a:pt x="9525" y="3619500"/>
                  </a:lnTo>
                  <a:lnTo>
                    <a:pt x="9525" y="2552700"/>
                  </a:lnTo>
                  <a:lnTo>
                    <a:pt x="1724025" y="2552700"/>
                  </a:lnTo>
                  <a:lnTo>
                    <a:pt x="1724025" y="2543175"/>
                  </a:lnTo>
                  <a:lnTo>
                    <a:pt x="9525" y="2543175"/>
                  </a:lnTo>
                  <a:lnTo>
                    <a:pt x="9525" y="1704975"/>
                  </a:lnTo>
                  <a:lnTo>
                    <a:pt x="1724025" y="1704975"/>
                  </a:lnTo>
                  <a:lnTo>
                    <a:pt x="1724025" y="1695450"/>
                  </a:lnTo>
                  <a:lnTo>
                    <a:pt x="9525" y="1695450"/>
                  </a:lnTo>
                  <a:lnTo>
                    <a:pt x="9525" y="628650"/>
                  </a:lnTo>
                  <a:lnTo>
                    <a:pt x="1724025" y="628650"/>
                  </a:lnTo>
                  <a:lnTo>
                    <a:pt x="1724025" y="619125"/>
                  </a:lnTo>
                  <a:lnTo>
                    <a:pt x="9525" y="619125"/>
                  </a:lnTo>
                  <a:lnTo>
                    <a:pt x="9525" y="9525"/>
                  </a:lnTo>
                  <a:lnTo>
                    <a:pt x="1724025" y="9525"/>
                  </a:lnTo>
                  <a:lnTo>
                    <a:pt x="1724025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0" y="3629025"/>
                  </a:lnTo>
                  <a:lnTo>
                    <a:pt x="9525" y="3629025"/>
                  </a:lnTo>
                  <a:lnTo>
                    <a:pt x="5334000" y="3629025"/>
                  </a:lnTo>
                  <a:lnTo>
                    <a:pt x="5334000" y="3619500"/>
                  </a:lnTo>
                  <a:lnTo>
                    <a:pt x="5334000" y="9525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D4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73" y="2743224"/>
              <a:ext cx="109952" cy="15994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-254" dirty="0"/>
              <a:t>Unit </a:t>
            </a:r>
            <a:r>
              <a:rPr sz="3050" spc="-370" dirty="0"/>
              <a:t>Root</a:t>
            </a:r>
            <a:r>
              <a:rPr sz="3050" spc="-254" dirty="0"/>
              <a:t> </a:t>
            </a:r>
            <a:r>
              <a:rPr sz="3050" spc="-365" dirty="0"/>
              <a:t>Tests:</a:t>
            </a:r>
            <a:r>
              <a:rPr sz="3050" spc="-254" dirty="0"/>
              <a:t> </a:t>
            </a:r>
            <a:r>
              <a:rPr sz="3050" spc="-390" dirty="0"/>
              <a:t>ADF,</a:t>
            </a:r>
            <a:r>
              <a:rPr sz="3050" spc="-254" dirty="0"/>
              <a:t> </a:t>
            </a:r>
            <a:r>
              <a:rPr sz="3050" spc="-225" dirty="0"/>
              <a:t>KPSS,</a:t>
            </a:r>
            <a:r>
              <a:rPr sz="3050" spc="-254" dirty="0"/>
              <a:t> </a:t>
            </a:r>
            <a:r>
              <a:rPr sz="3050" spc="-240" dirty="0"/>
              <a:t>Phillips-</a:t>
            </a:r>
            <a:r>
              <a:rPr sz="3050" spc="-320" dirty="0"/>
              <a:t>Perron</a:t>
            </a:r>
            <a:endParaRPr sz="3050"/>
          </a:p>
        </p:txBody>
      </p:sp>
      <p:sp>
        <p:nvSpPr>
          <p:cNvPr id="11" name="object 11"/>
          <p:cNvSpPr txBox="1"/>
          <p:nvPr/>
        </p:nvSpPr>
        <p:spPr>
          <a:xfrm>
            <a:off x="368299" y="868238"/>
            <a:ext cx="5346700" cy="1998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185" dirty="0">
                <a:solidFill>
                  <a:srgbClr val="3398DA"/>
                </a:solidFill>
                <a:latin typeface="Lucida Sans"/>
                <a:cs typeface="Lucida Sans"/>
              </a:rPr>
              <a:t>Testing</a:t>
            </a:r>
            <a:r>
              <a:rPr sz="1950" spc="-15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150" dirty="0">
                <a:solidFill>
                  <a:srgbClr val="3398DA"/>
                </a:solidFill>
                <a:latin typeface="Lucida Sans"/>
                <a:cs typeface="Lucida Sans"/>
              </a:rPr>
              <a:t>for</a:t>
            </a:r>
            <a:r>
              <a:rPr sz="1950" spc="-15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40" dirty="0">
                <a:solidFill>
                  <a:srgbClr val="3398DA"/>
                </a:solidFill>
                <a:latin typeface="Lucida Sans"/>
                <a:cs typeface="Lucida Sans"/>
              </a:rPr>
              <a:t>Stationarity</a:t>
            </a:r>
            <a:endParaRPr sz="1950" dirty="0">
              <a:latin typeface="Lucida Sans"/>
              <a:cs typeface="Lucida Sans"/>
            </a:endParaRPr>
          </a:p>
          <a:p>
            <a:pPr marL="12700" marR="234950">
              <a:lnSpc>
                <a:spcPct val="113799"/>
              </a:lnSpc>
              <a:spcBef>
                <a:spcPts val="1055"/>
              </a:spcBef>
            </a:pP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Unit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root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tests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statistical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methods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used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determine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whether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time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stationary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not.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They're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crucial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because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most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series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require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stationarity.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50" dirty="0">
              <a:latin typeface="Roboto"/>
              <a:cs typeface="Roboto"/>
            </a:endParaRPr>
          </a:p>
          <a:p>
            <a:pPr marL="193040" marR="179705" indent="235585">
              <a:lnSpc>
                <a:spcPct val="111600"/>
              </a:lnSpc>
            </a:pP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Unit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root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tests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should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495D"/>
                </a:solidFill>
                <a:latin typeface="Roboto"/>
                <a:cs typeface="Roboto"/>
              </a:rPr>
              <a:t>be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b="1" spc="-85" dirty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sz="1400" b="1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b="1" spc="-60" dirty="0">
                <a:solidFill>
                  <a:srgbClr val="33495D"/>
                </a:solidFill>
                <a:latin typeface="Roboto"/>
                <a:cs typeface="Roboto"/>
              </a:rPr>
              <a:t>first</a:t>
            </a:r>
            <a:r>
              <a:rPr sz="1400" b="1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b="1" spc="-85" dirty="0">
                <a:solidFill>
                  <a:srgbClr val="33495D"/>
                </a:solidFill>
                <a:latin typeface="Roboto"/>
                <a:cs typeface="Roboto"/>
              </a:rPr>
              <a:t>step</a:t>
            </a:r>
            <a:r>
              <a:rPr sz="1400" b="1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495D"/>
                </a:solidFill>
                <a:latin typeface="Roboto"/>
                <a:cs typeface="Roboto"/>
              </a:rPr>
              <a:t>in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your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33495D"/>
                </a:solidFill>
                <a:latin typeface="Roboto"/>
                <a:cs typeface="Roboto"/>
              </a:rPr>
              <a:t>modeling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workflow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to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495D"/>
                </a:solidFill>
                <a:latin typeface="Roboto"/>
                <a:cs typeface="Roboto"/>
              </a:rPr>
              <a:t>ensure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you're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working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with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495D"/>
                </a:solidFill>
                <a:latin typeface="Roboto"/>
                <a:cs typeface="Roboto"/>
              </a:rPr>
              <a:t>stationary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data.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025" y="3322161"/>
            <a:ext cx="3225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60" dirty="0">
                <a:latin typeface="Roboto Medium"/>
                <a:cs typeface="Roboto Medium"/>
              </a:rPr>
              <a:t>Test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4031" y="3182716"/>
            <a:ext cx="79311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b="0" spc="-20" dirty="0">
                <a:latin typeface="Roboto Medium"/>
                <a:cs typeface="Roboto Medium"/>
              </a:rPr>
              <a:t>Null </a:t>
            </a:r>
            <a:r>
              <a:rPr sz="1300" b="0" spc="-65" dirty="0">
                <a:latin typeface="Roboto Medium"/>
                <a:cs typeface="Roboto Medium"/>
              </a:rPr>
              <a:t>Hypothesis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7604" y="3322161"/>
            <a:ext cx="88201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75" dirty="0">
                <a:latin typeface="Roboto Medium"/>
                <a:cs typeface="Roboto Medium"/>
              </a:rPr>
              <a:t>When</a:t>
            </a:r>
            <a:r>
              <a:rPr sz="1300" b="0" spc="-10" dirty="0">
                <a:latin typeface="Roboto Medium"/>
                <a:cs typeface="Roboto Medium"/>
              </a:rPr>
              <a:t> </a:t>
            </a:r>
            <a:r>
              <a:rPr sz="1300" b="0" spc="-65" dirty="0">
                <a:latin typeface="Roboto Medium"/>
                <a:cs typeface="Roboto Medium"/>
              </a:rPr>
              <a:t>to</a:t>
            </a:r>
            <a:r>
              <a:rPr sz="1300" b="0" spc="-5" dirty="0">
                <a:latin typeface="Roboto Medium"/>
                <a:cs typeface="Roboto Medium"/>
              </a:rPr>
              <a:t> </a:t>
            </a:r>
            <a:r>
              <a:rPr sz="1300" b="0" spc="-45" dirty="0">
                <a:latin typeface="Roboto Medium"/>
                <a:cs typeface="Roboto Medium"/>
              </a:rPr>
              <a:t>Use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025" y="3916140"/>
            <a:ext cx="1385570" cy="7112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b="1" spc="-25" dirty="0">
                <a:latin typeface="Roboto"/>
                <a:cs typeface="Roboto"/>
              </a:rPr>
              <a:t>ADF</a:t>
            </a:r>
            <a:endParaRPr sz="130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</a:pPr>
            <a:r>
              <a:rPr sz="1300" spc="-60" dirty="0">
                <a:latin typeface="Roboto"/>
                <a:cs typeface="Roboto"/>
              </a:rPr>
              <a:t>(Augmented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Dickey- </a:t>
            </a:r>
            <a:r>
              <a:rPr sz="1300" spc="-10" dirty="0">
                <a:latin typeface="Roboto"/>
                <a:cs typeface="Roboto"/>
              </a:rPr>
              <a:t>Fuller)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4031" y="3801841"/>
            <a:ext cx="848994" cy="939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5" dirty="0">
                <a:latin typeface="Roboto"/>
                <a:cs typeface="Roboto"/>
              </a:rPr>
              <a:t>Series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has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90" dirty="0">
                <a:latin typeface="Roboto"/>
                <a:cs typeface="Roboto"/>
              </a:rPr>
              <a:t>a </a:t>
            </a:r>
            <a:r>
              <a:rPr sz="1300" spc="-45" dirty="0">
                <a:latin typeface="Roboto"/>
                <a:cs typeface="Roboto"/>
              </a:rPr>
              <a:t>unit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20" dirty="0">
                <a:latin typeface="Roboto"/>
                <a:cs typeface="Roboto"/>
              </a:rPr>
              <a:t>root </a:t>
            </a:r>
            <a:r>
              <a:rPr sz="1300" spc="-10" dirty="0">
                <a:latin typeface="Roboto"/>
                <a:cs typeface="Roboto"/>
              </a:rPr>
              <a:t>(non- stationary)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7604" y="4030440"/>
            <a:ext cx="215836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5" dirty="0">
                <a:latin typeface="Roboto"/>
                <a:cs typeface="Roboto"/>
              </a:rPr>
              <a:t>Most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80" dirty="0">
                <a:latin typeface="Roboto"/>
                <a:cs typeface="Roboto"/>
              </a:rPr>
              <a:t>common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35" dirty="0">
                <a:latin typeface="Roboto"/>
                <a:cs typeface="Roboto"/>
              </a:rPr>
              <a:t>test;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use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65" dirty="0">
                <a:latin typeface="Roboto"/>
                <a:cs typeface="Roboto"/>
              </a:rPr>
              <a:t>as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your </a:t>
            </a:r>
            <a:r>
              <a:rPr sz="1300" spc="-50" dirty="0">
                <a:latin typeface="Roboto"/>
                <a:cs typeface="Roboto"/>
              </a:rPr>
              <a:t>first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check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4025" y="4878165"/>
            <a:ext cx="1501775" cy="7112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b="1" spc="-20" dirty="0">
                <a:latin typeface="Roboto"/>
                <a:cs typeface="Roboto"/>
              </a:rPr>
              <a:t>KPSS</a:t>
            </a:r>
            <a:endParaRPr sz="130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</a:pPr>
            <a:r>
              <a:rPr sz="1300" spc="-60" dirty="0">
                <a:latin typeface="Roboto"/>
                <a:cs typeface="Roboto"/>
              </a:rPr>
              <a:t>(Kwiatkowski-</a:t>
            </a:r>
            <a:r>
              <a:rPr sz="1300" spc="-45" dirty="0">
                <a:latin typeface="Roboto"/>
                <a:cs typeface="Roboto"/>
              </a:rPr>
              <a:t>Phillips- </a:t>
            </a:r>
            <a:r>
              <a:rPr sz="1300" spc="-55" dirty="0">
                <a:latin typeface="Roboto"/>
                <a:cs typeface="Roboto"/>
              </a:rPr>
              <a:t>Schmidt-</a:t>
            </a:r>
            <a:r>
              <a:rPr sz="1300" spc="-20" dirty="0">
                <a:latin typeface="Roboto"/>
                <a:cs typeface="Roboto"/>
              </a:rPr>
              <a:t>Shin)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4031" y="4992465"/>
            <a:ext cx="70294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5" dirty="0">
                <a:latin typeface="Roboto"/>
                <a:cs typeface="Roboto"/>
              </a:rPr>
              <a:t>Series</a:t>
            </a:r>
            <a:r>
              <a:rPr sz="1300" spc="15" dirty="0">
                <a:latin typeface="Roboto"/>
                <a:cs typeface="Roboto"/>
              </a:rPr>
              <a:t> </a:t>
            </a:r>
            <a:r>
              <a:rPr sz="1300" spc="-25" dirty="0">
                <a:latin typeface="Roboto"/>
                <a:cs typeface="Roboto"/>
              </a:rPr>
              <a:t>is </a:t>
            </a:r>
            <a:r>
              <a:rPr sz="1300" spc="-55" dirty="0">
                <a:latin typeface="Roboto"/>
                <a:cs typeface="Roboto"/>
              </a:rPr>
              <a:t>stationary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77604" y="4992465"/>
            <a:ext cx="212852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0" dirty="0">
                <a:latin typeface="Roboto"/>
                <a:cs typeface="Roboto"/>
              </a:rPr>
              <a:t>Complements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ADF;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use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both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25" dirty="0">
                <a:latin typeface="Roboto"/>
                <a:cs typeface="Roboto"/>
              </a:rPr>
              <a:t>to </a:t>
            </a:r>
            <a:r>
              <a:rPr sz="1300" spc="-65" dirty="0">
                <a:latin typeface="Roboto"/>
                <a:cs typeface="Roboto"/>
              </a:rPr>
              <a:t>confirm</a:t>
            </a:r>
            <a:r>
              <a:rPr sz="1300" spc="30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results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4025" y="6093936"/>
            <a:ext cx="139636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50" dirty="0">
                <a:latin typeface="Roboto"/>
                <a:cs typeface="Roboto"/>
              </a:rPr>
              <a:t>Phillips-</a:t>
            </a:r>
            <a:r>
              <a:rPr sz="1300" b="1" spc="-60" dirty="0">
                <a:latin typeface="Roboto"/>
                <a:cs typeface="Roboto"/>
              </a:rPr>
              <a:t>Perron</a:t>
            </a:r>
            <a:r>
              <a:rPr sz="1300" b="1" spc="50" dirty="0">
                <a:latin typeface="Roboto"/>
                <a:cs typeface="Roboto"/>
              </a:rPr>
              <a:t> </a:t>
            </a:r>
            <a:r>
              <a:rPr sz="1300" b="1" spc="-40" dirty="0">
                <a:latin typeface="Roboto"/>
                <a:cs typeface="Roboto"/>
              </a:rPr>
              <a:t>(PP)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74031" y="5725890"/>
            <a:ext cx="848994" cy="939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5" dirty="0">
                <a:latin typeface="Roboto"/>
                <a:cs typeface="Roboto"/>
              </a:rPr>
              <a:t>Series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has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90" dirty="0">
                <a:latin typeface="Roboto"/>
                <a:cs typeface="Roboto"/>
              </a:rPr>
              <a:t>a </a:t>
            </a:r>
            <a:r>
              <a:rPr sz="1300" spc="-45" dirty="0">
                <a:latin typeface="Roboto"/>
                <a:cs typeface="Roboto"/>
              </a:rPr>
              <a:t>unit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20" dirty="0">
                <a:latin typeface="Roboto"/>
                <a:cs typeface="Roboto"/>
              </a:rPr>
              <a:t>root </a:t>
            </a:r>
            <a:r>
              <a:rPr sz="1300" spc="-10" dirty="0">
                <a:latin typeface="Roboto"/>
                <a:cs typeface="Roboto"/>
              </a:rPr>
              <a:t>(non- stationary)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77604" y="5840190"/>
            <a:ext cx="1849120" cy="711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70" dirty="0">
                <a:latin typeface="Roboto"/>
                <a:cs typeface="Roboto"/>
              </a:rPr>
              <a:t>When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data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25" dirty="0">
                <a:latin typeface="Roboto"/>
                <a:cs typeface="Roboto"/>
              </a:rPr>
              <a:t>has </a:t>
            </a:r>
            <a:r>
              <a:rPr sz="1300" spc="-55" dirty="0">
                <a:latin typeface="Roboto"/>
                <a:cs typeface="Roboto"/>
              </a:rPr>
              <a:t>heteroskedasticity</a:t>
            </a:r>
            <a:r>
              <a:rPr sz="1300" spc="3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or</a:t>
            </a:r>
            <a:r>
              <a:rPr sz="1300" spc="35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serial </a:t>
            </a:r>
            <a:r>
              <a:rPr sz="1300" spc="-10" dirty="0">
                <a:latin typeface="Roboto"/>
                <a:cs typeface="Roboto"/>
              </a:rPr>
              <a:t>correlation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96000" y="913605"/>
            <a:ext cx="6086475" cy="5942807"/>
          </a:xfrm>
          <a:custGeom>
            <a:avLst/>
            <a:gdLst/>
            <a:ahLst/>
            <a:cxnLst/>
            <a:rect l="l" t="t" r="r" b="b"/>
            <a:pathLst>
              <a:path w="6086475" h="9620250">
                <a:moveTo>
                  <a:pt x="6086474" y="9620249"/>
                </a:moveTo>
                <a:lnTo>
                  <a:pt x="0" y="9620249"/>
                </a:lnTo>
                <a:lnTo>
                  <a:pt x="0" y="0"/>
                </a:lnTo>
                <a:lnTo>
                  <a:pt x="6086474" y="0"/>
                </a:lnTo>
                <a:lnTo>
                  <a:pt x="6086474" y="96202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81762" y="1751806"/>
            <a:ext cx="5314950" cy="1006293"/>
          </a:xfrm>
          <a:custGeom>
            <a:avLst/>
            <a:gdLst/>
            <a:ahLst/>
            <a:cxnLst/>
            <a:rect l="l" t="t" r="r" b="b"/>
            <a:pathLst>
              <a:path w="5314950" h="1114425">
                <a:moveTo>
                  <a:pt x="5286032" y="1114424"/>
                </a:moveTo>
                <a:lnTo>
                  <a:pt x="28916" y="1114424"/>
                </a:lnTo>
                <a:lnTo>
                  <a:pt x="24663" y="1113578"/>
                </a:lnTo>
                <a:lnTo>
                  <a:pt x="0" y="1085507"/>
                </a:lnTo>
                <a:lnTo>
                  <a:pt x="0" y="1081087"/>
                </a:lnTo>
                <a:lnTo>
                  <a:pt x="0" y="28916"/>
                </a:lnTo>
                <a:lnTo>
                  <a:pt x="28916" y="0"/>
                </a:lnTo>
                <a:lnTo>
                  <a:pt x="5286032" y="0"/>
                </a:lnTo>
                <a:lnTo>
                  <a:pt x="5314949" y="28916"/>
                </a:lnTo>
                <a:lnTo>
                  <a:pt x="5314949" y="1085507"/>
                </a:lnTo>
                <a:lnTo>
                  <a:pt x="5290284" y="1113578"/>
                </a:lnTo>
                <a:lnTo>
                  <a:pt x="5286032" y="1114424"/>
                </a:lnTo>
                <a:close/>
              </a:path>
            </a:pathLst>
          </a:custGeom>
          <a:solidFill>
            <a:srgbClr val="F0F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81762" y="1751806"/>
            <a:ext cx="5314950" cy="1006293"/>
          </a:xfrm>
          <a:custGeom>
            <a:avLst/>
            <a:gdLst/>
            <a:ahLst/>
            <a:cxnLst/>
            <a:rect l="l" t="t" r="r" b="b"/>
            <a:pathLst>
              <a:path w="5314950" h="1114425">
                <a:moveTo>
                  <a:pt x="0" y="108108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2"/>
                </a:lnTo>
                <a:lnTo>
                  <a:pt x="2537" y="20577"/>
                </a:lnTo>
                <a:lnTo>
                  <a:pt x="4228" y="16493"/>
                </a:lnTo>
                <a:lnTo>
                  <a:pt x="6637" y="12889"/>
                </a:lnTo>
                <a:lnTo>
                  <a:pt x="9764" y="9763"/>
                </a:lnTo>
                <a:lnTo>
                  <a:pt x="12890" y="6637"/>
                </a:lnTo>
                <a:lnTo>
                  <a:pt x="16495" y="4228"/>
                </a:lnTo>
                <a:lnTo>
                  <a:pt x="20579" y="2536"/>
                </a:lnTo>
                <a:lnTo>
                  <a:pt x="24663" y="845"/>
                </a:lnTo>
                <a:lnTo>
                  <a:pt x="28916" y="0"/>
                </a:lnTo>
                <a:lnTo>
                  <a:pt x="33338" y="0"/>
                </a:lnTo>
                <a:lnTo>
                  <a:pt x="5281612" y="0"/>
                </a:lnTo>
                <a:lnTo>
                  <a:pt x="5286032" y="0"/>
                </a:lnTo>
                <a:lnTo>
                  <a:pt x="5290284" y="845"/>
                </a:lnTo>
                <a:lnTo>
                  <a:pt x="5314950" y="33337"/>
                </a:lnTo>
                <a:lnTo>
                  <a:pt x="5314950" y="1081087"/>
                </a:lnTo>
                <a:lnTo>
                  <a:pt x="5314949" y="1085507"/>
                </a:lnTo>
                <a:lnTo>
                  <a:pt x="5314103" y="1089760"/>
                </a:lnTo>
                <a:lnTo>
                  <a:pt x="5312411" y="1093844"/>
                </a:lnTo>
                <a:lnTo>
                  <a:pt x="5310720" y="1097928"/>
                </a:lnTo>
                <a:lnTo>
                  <a:pt x="5281612" y="1114424"/>
                </a:lnTo>
                <a:lnTo>
                  <a:pt x="33338" y="1114424"/>
                </a:lnTo>
                <a:lnTo>
                  <a:pt x="9764" y="1104659"/>
                </a:lnTo>
                <a:lnTo>
                  <a:pt x="6637" y="1101533"/>
                </a:lnTo>
                <a:lnTo>
                  <a:pt x="4228" y="1097928"/>
                </a:lnTo>
                <a:lnTo>
                  <a:pt x="2537" y="1093844"/>
                </a:lnTo>
                <a:lnTo>
                  <a:pt x="845" y="1089760"/>
                </a:lnTo>
                <a:lnTo>
                  <a:pt x="0" y="1085507"/>
                </a:lnTo>
                <a:lnTo>
                  <a:pt x="0" y="1081087"/>
                </a:lnTo>
                <a:close/>
              </a:path>
            </a:pathLst>
          </a:custGeom>
          <a:ln w="9524">
            <a:solidFill>
              <a:srgbClr val="D4E6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81762" y="3083532"/>
            <a:ext cx="5314950" cy="997692"/>
          </a:xfrm>
          <a:custGeom>
            <a:avLst/>
            <a:gdLst/>
            <a:ahLst/>
            <a:cxnLst/>
            <a:rect l="l" t="t" r="r" b="b"/>
            <a:pathLst>
              <a:path w="5314950" h="1104900">
                <a:moveTo>
                  <a:pt x="5286032" y="1104899"/>
                </a:moveTo>
                <a:lnTo>
                  <a:pt x="28916" y="1104899"/>
                </a:lnTo>
                <a:lnTo>
                  <a:pt x="24663" y="1104052"/>
                </a:lnTo>
                <a:lnTo>
                  <a:pt x="0" y="1075982"/>
                </a:lnTo>
                <a:lnTo>
                  <a:pt x="0" y="1071562"/>
                </a:lnTo>
                <a:lnTo>
                  <a:pt x="0" y="28916"/>
                </a:lnTo>
                <a:lnTo>
                  <a:pt x="28916" y="0"/>
                </a:lnTo>
                <a:lnTo>
                  <a:pt x="5286032" y="0"/>
                </a:lnTo>
                <a:lnTo>
                  <a:pt x="5314949" y="28916"/>
                </a:lnTo>
                <a:lnTo>
                  <a:pt x="5314949" y="1075982"/>
                </a:lnTo>
                <a:lnTo>
                  <a:pt x="5290284" y="1104052"/>
                </a:lnTo>
                <a:lnTo>
                  <a:pt x="5286032" y="1104899"/>
                </a:lnTo>
                <a:close/>
              </a:path>
            </a:pathLst>
          </a:custGeom>
          <a:solidFill>
            <a:srgbClr val="F0F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81762" y="3049129"/>
            <a:ext cx="5314950" cy="997692"/>
          </a:xfrm>
          <a:custGeom>
            <a:avLst/>
            <a:gdLst/>
            <a:ahLst/>
            <a:cxnLst/>
            <a:rect l="l" t="t" r="r" b="b"/>
            <a:pathLst>
              <a:path w="5314950" h="1104900">
                <a:moveTo>
                  <a:pt x="0" y="1071562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2"/>
                </a:lnTo>
                <a:lnTo>
                  <a:pt x="2537" y="20578"/>
                </a:lnTo>
                <a:lnTo>
                  <a:pt x="4228" y="16494"/>
                </a:lnTo>
                <a:lnTo>
                  <a:pt x="6637" y="12889"/>
                </a:lnTo>
                <a:lnTo>
                  <a:pt x="9764" y="9763"/>
                </a:lnTo>
                <a:lnTo>
                  <a:pt x="12890" y="6637"/>
                </a:lnTo>
                <a:lnTo>
                  <a:pt x="16495" y="4228"/>
                </a:lnTo>
                <a:lnTo>
                  <a:pt x="20579" y="2537"/>
                </a:lnTo>
                <a:lnTo>
                  <a:pt x="24663" y="845"/>
                </a:lnTo>
                <a:lnTo>
                  <a:pt x="28916" y="0"/>
                </a:lnTo>
                <a:lnTo>
                  <a:pt x="33338" y="0"/>
                </a:lnTo>
                <a:lnTo>
                  <a:pt x="5281612" y="0"/>
                </a:lnTo>
                <a:lnTo>
                  <a:pt x="5286032" y="0"/>
                </a:lnTo>
                <a:lnTo>
                  <a:pt x="5290284" y="845"/>
                </a:lnTo>
                <a:lnTo>
                  <a:pt x="5312411" y="20578"/>
                </a:lnTo>
                <a:lnTo>
                  <a:pt x="5314103" y="24662"/>
                </a:lnTo>
                <a:lnTo>
                  <a:pt x="5314949" y="28916"/>
                </a:lnTo>
                <a:lnTo>
                  <a:pt x="5314950" y="33337"/>
                </a:lnTo>
                <a:lnTo>
                  <a:pt x="5314950" y="1071562"/>
                </a:lnTo>
                <a:lnTo>
                  <a:pt x="5314949" y="1075982"/>
                </a:lnTo>
                <a:lnTo>
                  <a:pt x="5314103" y="1080235"/>
                </a:lnTo>
                <a:lnTo>
                  <a:pt x="5312411" y="1084319"/>
                </a:lnTo>
                <a:lnTo>
                  <a:pt x="5310720" y="1088403"/>
                </a:lnTo>
                <a:lnTo>
                  <a:pt x="5294368" y="1102361"/>
                </a:lnTo>
                <a:lnTo>
                  <a:pt x="5290284" y="1104052"/>
                </a:lnTo>
                <a:lnTo>
                  <a:pt x="5286032" y="1104899"/>
                </a:lnTo>
                <a:lnTo>
                  <a:pt x="5281612" y="1104899"/>
                </a:lnTo>
                <a:lnTo>
                  <a:pt x="33338" y="1104899"/>
                </a:lnTo>
                <a:lnTo>
                  <a:pt x="28916" y="1104899"/>
                </a:lnTo>
                <a:lnTo>
                  <a:pt x="24663" y="1104052"/>
                </a:lnTo>
                <a:lnTo>
                  <a:pt x="20579" y="1102361"/>
                </a:lnTo>
                <a:lnTo>
                  <a:pt x="16495" y="1100669"/>
                </a:lnTo>
                <a:lnTo>
                  <a:pt x="12890" y="1098260"/>
                </a:lnTo>
                <a:lnTo>
                  <a:pt x="9764" y="1095134"/>
                </a:lnTo>
                <a:lnTo>
                  <a:pt x="6637" y="1092008"/>
                </a:lnTo>
                <a:lnTo>
                  <a:pt x="4228" y="1088403"/>
                </a:lnTo>
                <a:lnTo>
                  <a:pt x="2537" y="1084319"/>
                </a:lnTo>
                <a:lnTo>
                  <a:pt x="845" y="1080235"/>
                </a:lnTo>
                <a:lnTo>
                  <a:pt x="0" y="1075982"/>
                </a:lnTo>
                <a:lnTo>
                  <a:pt x="0" y="1071562"/>
                </a:lnTo>
                <a:close/>
              </a:path>
            </a:pathLst>
          </a:custGeom>
          <a:ln w="9524">
            <a:solidFill>
              <a:srgbClr val="D4E6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3225" y="4295036"/>
            <a:ext cx="137070" cy="123770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6469062" y="837406"/>
            <a:ext cx="5316220" cy="3868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1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400" b="1" spc="-90" dirty="0">
                <a:solidFill>
                  <a:srgbClr val="333333"/>
                </a:solidFill>
                <a:latin typeface="Roboto"/>
                <a:cs typeface="Roboto"/>
              </a:rPr>
              <a:t>Example</a:t>
            </a:r>
            <a:r>
              <a:rPr sz="140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85" dirty="0">
                <a:solidFill>
                  <a:srgbClr val="333333"/>
                </a:solidFill>
                <a:latin typeface="Roboto"/>
                <a:cs typeface="Roboto"/>
              </a:rPr>
              <a:t>Results</a:t>
            </a:r>
            <a:r>
              <a:rPr sz="140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75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0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90" dirty="0">
                <a:solidFill>
                  <a:srgbClr val="333333"/>
                </a:solidFill>
                <a:latin typeface="Roboto"/>
                <a:cs typeface="Roboto"/>
              </a:rPr>
              <a:t>Stock</a:t>
            </a:r>
            <a:r>
              <a:rPr sz="140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80" dirty="0">
                <a:solidFill>
                  <a:srgbClr val="333333"/>
                </a:solidFill>
                <a:latin typeface="Roboto"/>
                <a:cs typeface="Roboto"/>
              </a:rPr>
              <a:t>Price</a:t>
            </a:r>
            <a:r>
              <a:rPr sz="140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Roboto"/>
                <a:cs typeface="Roboto"/>
              </a:rPr>
              <a:t>Series: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1250" dirty="0">
              <a:latin typeface="Roboto"/>
              <a:cs typeface="Roboto"/>
            </a:endParaRPr>
          </a:p>
          <a:p>
            <a:pPr marL="135890" algn="just">
              <a:lnSpc>
                <a:spcPct val="100000"/>
              </a:lnSpc>
            </a:pPr>
            <a:r>
              <a:rPr sz="1200" spc="-95" dirty="0">
                <a:latin typeface="Lucida Console"/>
                <a:cs typeface="Lucida Console"/>
              </a:rPr>
              <a:t>Original</a:t>
            </a:r>
            <a:r>
              <a:rPr sz="1200" spc="-70" dirty="0">
                <a:latin typeface="Lucida Console"/>
                <a:cs typeface="Lucida Console"/>
              </a:rPr>
              <a:t> </a:t>
            </a:r>
            <a:r>
              <a:rPr sz="1200" spc="-90" dirty="0">
                <a:latin typeface="Lucida Console"/>
                <a:cs typeface="Lucida Console"/>
              </a:rPr>
              <a:t>Price</a:t>
            </a:r>
            <a:r>
              <a:rPr sz="1200" spc="-70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Series:</a:t>
            </a:r>
            <a:endParaRPr sz="1200" dirty="0">
              <a:latin typeface="Lucida Console"/>
              <a:cs typeface="Lucida Console"/>
            </a:endParaRPr>
          </a:p>
          <a:p>
            <a:pPr marL="135890" marR="2292985" algn="just">
              <a:lnSpc>
                <a:spcPct val="116799"/>
              </a:lnSpc>
              <a:spcBef>
                <a:spcPts val="400"/>
              </a:spcBef>
            </a:pPr>
            <a:r>
              <a:rPr sz="1150" spc="-35" dirty="0">
                <a:latin typeface="Lucida Console"/>
                <a:cs typeface="Lucida Console"/>
              </a:rPr>
              <a:t>ADF</a:t>
            </a:r>
            <a:r>
              <a:rPr sz="1150" spc="-100" dirty="0">
                <a:latin typeface="Lucida Console"/>
                <a:cs typeface="Lucida Console"/>
              </a:rPr>
              <a:t> </a:t>
            </a:r>
            <a:r>
              <a:rPr sz="1150" spc="-60" dirty="0">
                <a:latin typeface="Lucida Console"/>
                <a:cs typeface="Lucida Console"/>
              </a:rPr>
              <a:t>p-</a:t>
            </a:r>
            <a:r>
              <a:rPr sz="1150" spc="-55" dirty="0">
                <a:latin typeface="Lucida Console"/>
                <a:cs typeface="Lucida Console"/>
              </a:rPr>
              <a:t>value:</a:t>
            </a:r>
            <a:r>
              <a:rPr sz="1150" spc="-95" dirty="0">
                <a:latin typeface="Lucida Console"/>
                <a:cs typeface="Lucida Console"/>
              </a:rPr>
              <a:t> </a:t>
            </a:r>
            <a:r>
              <a:rPr sz="1150" spc="-50" dirty="0">
                <a:latin typeface="Lucida Console"/>
                <a:cs typeface="Lucida Console"/>
              </a:rPr>
              <a:t>0.632</a:t>
            </a:r>
            <a:r>
              <a:rPr sz="1150" spc="-95" dirty="0">
                <a:latin typeface="Lucida Console"/>
                <a:cs typeface="Lucida Console"/>
              </a:rPr>
              <a:t> </a:t>
            </a:r>
            <a:r>
              <a:rPr sz="1150" spc="-60" dirty="0">
                <a:solidFill>
                  <a:srgbClr val="E74B3C"/>
                </a:solidFill>
                <a:latin typeface="Lucida Console"/>
                <a:cs typeface="Lucida Console"/>
              </a:rPr>
              <a:t>(Non-</a:t>
            </a:r>
            <a:r>
              <a:rPr sz="1150" spc="-10" dirty="0">
                <a:solidFill>
                  <a:srgbClr val="E74B3C"/>
                </a:solidFill>
                <a:latin typeface="Lucida Console"/>
                <a:cs typeface="Lucida Console"/>
              </a:rPr>
              <a:t>stationary) </a:t>
            </a:r>
            <a:r>
              <a:rPr sz="1150" spc="-45" dirty="0">
                <a:latin typeface="Lucida Console"/>
                <a:cs typeface="Lucida Console"/>
              </a:rPr>
              <a:t>KPSS</a:t>
            </a:r>
            <a:r>
              <a:rPr sz="1150" spc="-95" dirty="0">
                <a:latin typeface="Lucida Console"/>
                <a:cs typeface="Lucida Console"/>
              </a:rPr>
              <a:t> </a:t>
            </a:r>
            <a:r>
              <a:rPr sz="1150" spc="-60" dirty="0">
                <a:latin typeface="Lucida Console"/>
                <a:cs typeface="Lucida Console"/>
              </a:rPr>
              <a:t>p-</a:t>
            </a:r>
            <a:r>
              <a:rPr sz="1150" spc="-55" dirty="0">
                <a:latin typeface="Lucida Console"/>
                <a:cs typeface="Lucida Console"/>
              </a:rPr>
              <a:t>value:</a:t>
            </a:r>
            <a:r>
              <a:rPr sz="1150" spc="-95" dirty="0">
                <a:latin typeface="Lucida Console"/>
                <a:cs typeface="Lucida Console"/>
              </a:rPr>
              <a:t> </a:t>
            </a:r>
            <a:r>
              <a:rPr sz="1150" spc="-45" dirty="0">
                <a:latin typeface="Lucida Console"/>
                <a:cs typeface="Lucida Console"/>
              </a:rPr>
              <a:t>0.01</a:t>
            </a:r>
            <a:r>
              <a:rPr sz="1150" spc="-95" dirty="0">
                <a:latin typeface="Lucida Console"/>
                <a:cs typeface="Lucida Console"/>
              </a:rPr>
              <a:t> </a:t>
            </a:r>
            <a:r>
              <a:rPr sz="1150" spc="-60" dirty="0">
                <a:solidFill>
                  <a:srgbClr val="E74B3C"/>
                </a:solidFill>
                <a:latin typeface="Lucida Console"/>
                <a:cs typeface="Lucida Console"/>
              </a:rPr>
              <a:t>(Non-</a:t>
            </a:r>
            <a:r>
              <a:rPr sz="1150" spc="-10" dirty="0">
                <a:solidFill>
                  <a:srgbClr val="E74B3C"/>
                </a:solidFill>
                <a:latin typeface="Lucida Console"/>
                <a:cs typeface="Lucida Console"/>
              </a:rPr>
              <a:t>stationary) </a:t>
            </a:r>
            <a:r>
              <a:rPr sz="1150" dirty="0">
                <a:latin typeface="Lucida Console"/>
                <a:cs typeface="Lucida Console"/>
              </a:rPr>
              <a:t>PP</a:t>
            </a:r>
            <a:r>
              <a:rPr sz="1150" spc="-125" dirty="0">
                <a:latin typeface="Lucida Console"/>
                <a:cs typeface="Lucida Console"/>
              </a:rPr>
              <a:t> </a:t>
            </a:r>
            <a:r>
              <a:rPr sz="1150" spc="-60" dirty="0">
                <a:latin typeface="Lucida Console"/>
                <a:cs typeface="Lucida Console"/>
              </a:rPr>
              <a:t>p-</a:t>
            </a:r>
            <a:r>
              <a:rPr sz="1150" spc="-55" dirty="0">
                <a:latin typeface="Lucida Console"/>
                <a:cs typeface="Lucida Console"/>
              </a:rPr>
              <a:t>value:</a:t>
            </a:r>
            <a:r>
              <a:rPr sz="1150" spc="-110" dirty="0">
                <a:latin typeface="Lucida Console"/>
                <a:cs typeface="Lucida Console"/>
              </a:rPr>
              <a:t> </a:t>
            </a:r>
            <a:r>
              <a:rPr sz="1150" spc="-50" dirty="0">
                <a:latin typeface="Lucida Console"/>
                <a:cs typeface="Lucida Console"/>
              </a:rPr>
              <a:t>0.581</a:t>
            </a:r>
            <a:r>
              <a:rPr sz="1150" spc="-110" dirty="0">
                <a:latin typeface="Lucida Console"/>
                <a:cs typeface="Lucida Console"/>
              </a:rPr>
              <a:t> </a:t>
            </a:r>
            <a:r>
              <a:rPr sz="1150" spc="-60" dirty="0">
                <a:solidFill>
                  <a:srgbClr val="E74B3C"/>
                </a:solidFill>
                <a:latin typeface="Lucida Console"/>
                <a:cs typeface="Lucida Console"/>
              </a:rPr>
              <a:t>(Non-</a:t>
            </a:r>
            <a:r>
              <a:rPr sz="1150" spc="-10" dirty="0">
                <a:solidFill>
                  <a:srgbClr val="E74B3C"/>
                </a:solidFill>
                <a:latin typeface="Lucida Console"/>
                <a:cs typeface="Lucida Console"/>
              </a:rPr>
              <a:t>stationary)</a:t>
            </a:r>
            <a:endParaRPr sz="11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0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0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050" dirty="0">
              <a:latin typeface="Lucida Console"/>
              <a:cs typeface="Lucida Console"/>
            </a:endParaRPr>
          </a:p>
          <a:p>
            <a:pPr marL="135890">
              <a:lnSpc>
                <a:spcPct val="100000"/>
              </a:lnSpc>
            </a:pPr>
            <a:r>
              <a:rPr sz="1200" spc="-90" dirty="0">
                <a:latin typeface="Lucida Console"/>
                <a:cs typeface="Lucida Console"/>
              </a:rPr>
              <a:t>After</a:t>
            </a:r>
            <a:r>
              <a:rPr sz="1200" spc="-85" dirty="0">
                <a:latin typeface="Lucida Console"/>
                <a:cs typeface="Lucida Console"/>
              </a:rPr>
              <a:t> </a:t>
            </a:r>
            <a:r>
              <a:rPr sz="1200" spc="-90" dirty="0">
                <a:latin typeface="Lucida Console"/>
                <a:cs typeface="Lucida Console"/>
              </a:rPr>
              <a:t>First</a:t>
            </a:r>
            <a:r>
              <a:rPr sz="1200" spc="-85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Differencing:</a:t>
            </a:r>
            <a:endParaRPr sz="1200" dirty="0">
              <a:latin typeface="Lucida Console"/>
              <a:cs typeface="Lucida Console"/>
            </a:endParaRPr>
          </a:p>
          <a:p>
            <a:pPr marL="135890" marR="2539365">
              <a:lnSpc>
                <a:spcPct val="116799"/>
              </a:lnSpc>
              <a:spcBef>
                <a:spcPts val="330"/>
              </a:spcBef>
            </a:pPr>
            <a:r>
              <a:rPr sz="1150" spc="-35" dirty="0">
                <a:latin typeface="Lucida Console"/>
                <a:cs typeface="Lucida Console"/>
              </a:rPr>
              <a:t>ADF</a:t>
            </a:r>
            <a:r>
              <a:rPr sz="1150" spc="-90" dirty="0">
                <a:latin typeface="Lucida Console"/>
                <a:cs typeface="Lucida Console"/>
              </a:rPr>
              <a:t> </a:t>
            </a:r>
            <a:r>
              <a:rPr sz="1150" spc="-60" dirty="0">
                <a:latin typeface="Lucida Console"/>
                <a:cs typeface="Lucida Console"/>
              </a:rPr>
              <a:t>p-</a:t>
            </a:r>
            <a:r>
              <a:rPr sz="1150" spc="-55" dirty="0">
                <a:latin typeface="Lucida Console"/>
                <a:cs typeface="Lucida Console"/>
              </a:rPr>
              <a:t>value:</a:t>
            </a:r>
            <a:r>
              <a:rPr sz="1150" spc="-90" dirty="0">
                <a:latin typeface="Lucida Console"/>
                <a:cs typeface="Lucida Console"/>
              </a:rPr>
              <a:t> </a:t>
            </a:r>
            <a:r>
              <a:rPr sz="1150" spc="-55" dirty="0">
                <a:latin typeface="Lucida Console"/>
                <a:cs typeface="Lucida Console"/>
              </a:rPr>
              <a:t>0.0001</a:t>
            </a:r>
            <a:r>
              <a:rPr sz="1150" spc="-85" dirty="0">
                <a:latin typeface="Lucida Console"/>
                <a:cs typeface="Lucida Console"/>
              </a:rPr>
              <a:t> </a:t>
            </a:r>
            <a:r>
              <a:rPr sz="1150" spc="-20" dirty="0">
                <a:solidFill>
                  <a:srgbClr val="26AE60"/>
                </a:solidFill>
                <a:latin typeface="Lucida Console"/>
                <a:cs typeface="Lucida Console"/>
              </a:rPr>
              <a:t>(Stationary) </a:t>
            </a:r>
            <a:r>
              <a:rPr sz="1150" spc="-45" dirty="0">
                <a:latin typeface="Lucida Console"/>
                <a:cs typeface="Lucida Console"/>
              </a:rPr>
              <a:t>KPSS</a:t>
            </a:r>
            <a:r>
              <a:rPr sz="1150" spc="-100" dirty="0">
                <a:latin typeface="Lucida Console"/>
                <a:cs typeface="Lucida Console"/>
              </a:rPr>
              <a:t> </a:t>
            </a:r>
            <a:r>
              <a:rPr sz="1150" spc="-60" dirty="0">
                <a:latin typeface="Lucida Console"/>
                <a:cs typeface="Lucida Console"/>
              </a:rPr>
              <a:t>p-</a:t>
            </a:r>
            <a:r>
              <a:rPr sz="1150" spc="-55" dirty="0">
                <a:latin typeface="Lucida Console"/>
                <a:cs typeface="Lucida Console"/>
              </a:rPr>
              <a:t>value:</a:t>
            </a:r>
            <a:r>
              <a:rPr sz="1150" spc="-100" dirty="0">
                <a:latin typeface="Lucida Console"/>
                <a:cs typeface="Lucida Console"/>
              </a:rPr>
              <a:t> </a:t>
            </a:r>
            <a:r>
              <a:rPr sz="1150" spc="-35" dirty="0">
                <a:latin typeface="Lucida Console"/>
                <a:cs typeface="Lucida Console"/>
              </a:rPr>
              <a:t>0.1</a:t>
            </a:r>
            <a:r>
              <a:rPr sz="1150" spc="-100" dirty="0">
                <a:latin typeface="Lucida Console"/>
                <a:cs typeface="Lucida Console"/>
              </a:rPr>
              <a:t> </a:t>
            </a:r>
            <a:r>
              <a:rPr sz="1150" spc="-10" dirty="0">
                <a:solidFill>
                  <a:srgbClr val="26AE60"/>
                </a:solidFill>
                <a:latin typeface="Lucida Console"/>
                <a:cs typeface="Lucida Console"/>
              </a:rPr>
              <a:t>(Stationary) </a:t>
            </a:r>
            <a:r>
              <a:rPr sz="1150" dirty="0">
                <a:latin typeface="Lucida Console"/>
                <a:cs typeface="Lucida Console"/>
              </a:rPr>
              <a:t>PP</a:t>
            </a:r>
            <a:r>
              <a:rPr sz="1150" spc="-105" dirty="0">
                <a:latin typeface="Lucida Console"/>
                <a:cs typeface="Lucida Console"/>
              </a:rPr>
              <a:t> </a:t>
            </a:r>
            <a:r>
              <a:rPr sz="1150" spc="-60" dirty="0">
                <a:latin typeface="Lucida Console"/>
                <a:cs typeface="Lucida Console"/>
              </a:rPr>
              <a:t>p-</a:t>
            </a:r>
            <a:r>
              <a:rPr sz="1150" spc="-55" dirty="0">
                <a:latin typeface="Lucida Console"/>
                <a:cs typeface="Lucida Console"/>
              </a:rPr>
              <a:t>value:</a:t>
            </a:r>
            <a:r>
              <a:rPr sz="1150" spc="-105" dirty="0">
                <a:latin typeface="Lucida Console"/>
                <a:cs typeface="Lucida Console"/>
              </a:rPr>
              <a:t> </a:t>
            </a:r>
            <a:r>
              <a:rPr sz="1150" spc="-55" dirty="0">
                <a:latin typeface="Lucida Console"/>
                <a:cs typeface="Lucida Console"/>
              </a:rPr>
              <a:t>0.0001</a:t>
            </a:r>
            <a:r>
              <a:rPr sz="1150" spc="-105" dirty="0">
                <a:latin typeface="Lucida Console"/>
                <a:cs typeface="Lucida Console"/>
              </a:rPr>
              <a:t> </a:t>
            </a:r>
            <a:r>
              <a:rPr sz="1150" spc="-10" dirty="0">
                <a:solidFill>
                  <a:srgbClr val="26AE60"/>
                </a:solidFill>
                <a:latin typeface="Lucida Console"/>
                <a:cs typeface="Lucida Console"/>
              </a:rPr>
              <a:t>(Stationary)</a:t>
            </a:r>
            <a:endParaRPr sz="11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050" dirty="0">
              <a:latin typeface="Lucida Console"/>
              <a:cs typeface="Lucida Console"/>
            </a:endParaRPr>
          </a:p>
          <a:p>
            <a:pPr marL="1677035" marR="247015" indent="-1167765">
              <a:lnSpc>
                <a:spcPct val="114599"/>
              </a:lnSpc>
            </a:pP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results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7E8B8C"/>
                </a:solidFill>
                <a:latin typeface="Roboto"/>
                <a:cs typeface="Roboto"/>
              </a:rPr>
              <a:t>show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consensus: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original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7E8B8C"/>
                </a:solidFill>
                <a:latin typeface="Roboto"/>
                <a:cs typeface="Roboto"/>
              </a:rPr>
              <a:t>is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non-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stationary,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but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7E8B8C"/>
                </a:solidFill>
                <a:latin typeface="Roboto"/>
                <a:cs typeface="Roboto"/>
              </a:rPr>
              <a:t>becomes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stationary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after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first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differencing.</a:t>
            </a:r>
            <a:endParaRPr sz="1200" dirty="0">
              <a:latin typeface="Roboto"/>
              <a:cs typeface="Robo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248400" y="5100898"/>
            <a:ext cx="139700" cy="1568449"/>
            <a:chOff x="380999" y="7404100"/>
            <a:chExt cx="139700" cy="1568449"/>
          </a:xfrm>
        </p:grpSpPr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7404100"/>
              <a:ext cx="139700" cy="1016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7966075"/>
              <a:ext cx="139700" cy="1016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8528050"/>
              <a:ext cx="139700" cy="1016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8870949"/>
              <a:ext cx="139700" cy="101600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502400" y="4996781"/>
            <a:ext cx="4707255" cy="172085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Small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p-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value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ADF/PP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test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(&lt;0.05):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Reject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3333"/>
                </a:solidFill>
                <a:latin typeface="Roboto"/>
                <a:cs typeface="Roboto"/>
              </a:rPr>
              <a:t>null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hypothesis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50" spc="-50" dirty="0">
                <a:solidFill>
                  <a:srgbClr val="333333"/>
                </a:solidFill>
                <a:latin typeface="Liberation Sans"/>
                <a:cs typeface="Liberation Sans"/>
              </a:rPr>
              <a:t>→</a:t>
            </a:r>
            <a:endParaRPr sz="125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Stationary</a:t>
            </a:r>
            <a:endParaRPr sz="14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Large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p-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value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KPSS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test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(&gt;0.05):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Fail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reject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3333"/>
                </a:solidFill>
                <a:latin typeface="Roboto"/>
                <a:cs typeface="Roboto"/>
              </a:rPr>
              <a:t>null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hypothesis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50" spc="-50" dirty="0">
                <a:solidFill>
                  <a:srgbClr val="333333"/>
                </a:solidFill>
                <a:latin typeface="Liberation Sans"/>
                <a:cs typeface="Liberation Sans"/>
              </a:rPr>
              <a:t>→</a:t>
            </a:r>
            <a:endParaRPr sz="125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Stationary</a:t>
            </a:r>
            <a:endParaRPr sz="1400" dirty="0">
              <a:latin typeface="Roboto"/>
              <a:cs typeface="Roboto"/>
            </a:endParaRPr>
          </a:p>
          <a:p>
            <a:pPr marL="12700" marR="5080">
              <a:lnSpc>
                <a:spcPts val="2700"/>
              </a:lnSpc>
              <a:spcBef>
                <a:spcPts val="25"/>
              </a:spcBef>
            </a:pP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Tests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sometimes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disagree;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use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your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judgment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333333"/>
                </a:solidFill>
                <a:latin typeface="Roboto"/>
                <a:cs typeface="Roboto"/>
              </a:rPr>
              <a:t>try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333333"/>
                </a:solidFill>
                <a:latin typeface="Roboto"/>
                <a:cs typeface="Roboto"/>
              </a:rPr>
              <a:t>differencing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Consider</a:t>
            </a:r>
            <a:r>
              <a:rPr sz="1400" spc="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trend-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stationarity</a:t>
            </a:r>
            <a:r>
              <a:rPr sz="1400" spc="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vs.</a:t>
            </a:r>
            <a:r>
              <a:rPr sz="1400" spc="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difference-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stationarity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b="1" spc="-254" dirty="0">
                <a:latin typeface="Gill Sans MT"/>
                <a:cs typeface="Gill Sans MT"/>
              </a:rPr>
              <a:t>Lag,</a:t>
            </a:r>
            <a:r>
              <a:rPr sz="3100" b="1" spc="-145" dirty="0">
                <a:latin typeface="Gill Sans MT"/>
                <a:cs typeface="Gill Sans MT"/>
              </a:rPr>
              <a:t> </a:t>
            </a:r>
            <a:r>
              <a:rPr sz="3100" b="1" spc="-180" dirty="0">
                <a:latin typeface="Gill Sans MT"/>
                <a:cs typeface="Gill Sans MT"/>
              </a:rPr>
              <a:t>Differencing,</a:t>
            </a:r>
            <a:r>
              <a:rPr sz="3100" b="1" spc="-145" dirty="0">
                <a:latin typeface="Gill Sans MT"/>
                <a:cs typeface="Gill Sans MT"/>
              </a:rPr>
              <a:t> </a:t>
            </a:r>
            <a:r>
              <a:rPr sz="3100" b="1" spc="-235" dirty="0">
                <a:latin typeface="Gill Sans MT"/>
                <a:cs typeface="Gill Sans MT"/>
              </a:rPr>
              <a:t>and</a:t>
            </a:r>
            <a:r>
              <a:rPr sz="3100" b="1" spc="-145" dirty="0">
                <a:latin typeface="Gill Sans MT"/>
                <a:cs typeface="Gill Sans MT"/>
              </a:rPr>
              <a:t> </a:t>
            </a:r>
            <a:r>
              <a:rPr sz="3100" b="1" spc="-315" dirty="0">
                <a:latin typeface="Gill Sans MT"/>
                <a:cs typeface="Gill Sans MT"/>
              </a:rPr>
              <a:t>Memory</a:t>
            </a:r>
            <a:endParaRPr sz="31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1499" y="5534024"/>
            <a:ext cx="5143500" cy="1295400"/>
            <a:chOff x="571499" y="5534024"/>
            <a:chExt cx="5143500" cy="1295400"/>
          </a:xfrm>
        </p:grpSpPr>
        <p:sp>
          <p:nvSpPr>
            <p:cNvPr id="4" name="object 4"/>
            <p:cNvSpPr/>
            <p:nvPr/>
          </p:nvSpPr>
          <p:spPr>
            <a:xfrm>
              <a:off x="571499" y="5534024"/>
              <a:ext cx="5143500" cy="1295400"/>
            </a:xfrm>
            <a:custGeom>
              <a:avLst/>
              <a:gdLst/>
              <a:ahLst/>
              <a:cxnLst/>
              <a:rect l="l" t="t" r="r" b="b"/>
              <a:pathLst>
                <a:path w="5143500" h="1295400">
                  <a:moveTo>
                    <a:pt x="5143499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2953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5534024"/>
              <a:ext cx="38100" cy="1295400"/>
            </a:xfrm>
            <a:custGeom>
              <a:avLst/>
              <a:gdLst/>
              <a:ahLst/>
              <a:cxnLst/>
              <a:rect l="l" t="t" r="r" b="b"/>
              <a:pathLst>
                <a:path w="38100" h="1295400">
                  <a:moveTo>
                    <a:pt x="38099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953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9599" y="5625299"/>
            <a:ext cx="5105400" cy="1044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2875" marR="203200">
              <a:lnSpc>
                <a:spcPct val="114900"/>
              </a:lnSpc>
              <a:spcBef>
                <a:spcPts val="120"/>
              </a:spcBef>
            </a:pP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Understanding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these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concepts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495D"/>
                </a:solidFill>
                <a:latin typeface="Roboto"/>
                <a:cs typeface="Roboto"/>
              </a:rPr>
              <a:t>is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crucial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for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model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selection: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AR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models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depend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on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lags,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differencing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creates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stationary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series,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memory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characteristics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determine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appropriate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forecasting techniques.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2276475"/>
            <a:ext cx="5143499" cy="3809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67512" y="6159309"/>
            <a:ext cx="41440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Visualization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original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series,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lagged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series,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differenced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series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1892300"/>
            <a:ext cx="66675" cy="1079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2797174"/>
            <a:ext cx="66675" cy="1079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3702050"/>
            <a:ext cx="66675" cy="1079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58800" y="1260624"/>
            <a:ext cx="5123815" cy="4018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-180" dirty="0">
                <a:solidFill>
                  <a:srgbClr val="3398DA"/>
                </a:solidFill>
                <a:latin typeface="Lucida Sans"/>
                <a:cs typeface="Lucida Sans"/>
              </a:rPr>
              <a:t>Key</a:t>
            </a:r>
            <a:r>
              <a:rPr sz="2100" spc="-15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04" dirty="0">
                <a:solidFill>
                  <a:srgbClr val="3398DA"/>
                </a:solidFill>
                <a:latin typeface="Lucida Sans"/>
                <a:cs typeface="Lucida Sans"/>
              </a:rPr>
              <a:t>Concepts</a:t>
            </a:r>
            <a:r>
              <a:rPr sz="2100" spc="-15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60" dirty="0">
                <a:solidFill>
                  <a:srgbClr val="3398DA"/>
                </a:solidFill>
                <a:latin typeface="Lucida Sans"/>
                <a:cs typeface="Lucida Sans"/>
              </a:rPr>
              <a:t>for</a:t>
            </a:r>
            <a:r>
              <a:rPr sz="2100" spc="-15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04" dirty="0">
                <a:solidFill>
                  <a:srgbClr val="3398DA"/>
                </a:solidFill>
                <a:latin typeface="Lucida Sans"/>
                <a:cs typeface="Lucida Sans"/>
              </a:rPr>
              <a:t>Time</a:t>
            </a:r>
            <a:r>
              <a:rPr sz="2100" spc="-155" dirty="0">
                <a:solidFill>
                  <a:srgbClr val="3398DA"/>
                </a:solidFill>
                <a:latin typeface="Lucida Sans"/>
                <a:cs typeface="Lucida Sans"/>
              </a:rPr>
              <a:t> Series </a:t>
            </a:r>
            <a:r>
              <a:rPr sz="2100" spc="-60" dirty="0">
                <a:solidFill>
                  <a:srgbClr val="3398DA"/>
                </a:solidFill>
                <a:latin typeface="Lucida Sans"/>
                <a:cs typeface="Lucida Sans"/>
              </a:rPr>
              <a:t>Analysis</a:t>
            </a:r>
            <a:endParaRPr sz="2100">
              <a:latin typeface="Lucida Sans"/>
              <a:cs typeface="Lucida Sans"/>
            </a:endParaRPr>
          </a:p>
          <a:p>
            <a:pPr marL="278765" marR="5080">
              <a:lnSpc>
                <a:spcPct val="114199"/>
              </a:lnSpc>
              <a:spcBef>
                <a:spcPts val="1560"/>
              </a:spcBef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Lag: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Shifted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version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series;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Lag-1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refers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5" dirty="0">
                <a:solidFill>
                  <a:srgbClr val="333333"/>
                </a:solidFill>
                <a:latin typeface="Roboto"/>
                <a:cs typeface="Roboto"/>
              </a:rPr>
              <a:t>observations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shifted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by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one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period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(Yt-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1).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Critical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autocorrelation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and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building.</a:t>
            </a:r>
            <a:endParaRPr sz="1450">
              <a:latin typeface="Roboto"/>
              <a:cs typeface="Roboto"/>
            </a:endParaRPr>
          </a:p>
          <a:p>
            <a:pPr marL="278765" marR="132080">
              <a:lnSpc>
                <a:spcPct val="114199"/>
              </a:lnSpc>
              <a:spcBef>
                <a:spcPts val="1165"/>
              </a:spcBef>
            </a:pP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Differencing: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Subtracting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lagged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from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current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to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stabilize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mean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remove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trends.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First-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order: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Yt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Yt-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1,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Second-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order:</a:t>
            </a:r>
            <a:r>
              <a:rPr sz="145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(Yt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Yt-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1)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(Yt-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Yt-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2).</a:t>
            </a:r>
            <a:endParaRPr sz="1450">
              <a:latin typeface="Roboto"/>
              <a:cs typeface="Roboto"/>
            </a:endParaRPr>
          </a:p>
          <a:p>
            <a:pPr marL="278765" marR="107314">
              <a:lnSpc>
                <a:spcPct val="114199"/>
              </a:lnSpc>
              <a:spcBef>
                <a:spcPts val="1160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Memory: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0" dirty="0">
                <a:solidFill>
                  <a:srgbClr val="333333"/>
                </a:solidFill>
                <a:latin typeface="Roboto"/>
                <a:cs typeface="Roboto"/>
              </a:rPr>
              <a:t>How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past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influence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current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observations.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Short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memory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(decay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quickly)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vs.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Long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memory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(persist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many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periods).</a:t>
            </a:r>
            <a:endParaRPr sz="1450">
              <a:latin typeface="Roboto"/>
              <a:cs typeface="Roboto"/>
            </a:endParaRPr>
          </a:p>
          <a:p>
            <a:pPr marL="278765" marR="63500">
              <a:lnSpc>
                <a:spcPct val="114199"/>
              </a:lnSpc>
              <a:spcBef>
                <a:spcPts val="1165"/>
              </a:spcBef>
            </a:pPr>
            <a:r>
              <a:rPr sz="1450" b="1" spc="-60" dirty="0">
                <a:solidFill>
                  <a:srgbClr val="333333"/>
                </a:solidFill>
                <a:latin typeface="Roboto"/>
                <a:cs typeface="Roboto"/>
              </a:rPr>
              <a:t>Partial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Redundancy: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After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accounting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intermediate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lags,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how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much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unique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information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exists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between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current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earlier observations.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4606925"/>
            <a:ext cx="66675" cy="10795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0544174" y="7343775"/>
            <a:ext cx="1457325" cy="323850"/>
            <a:chOff x="10544174" y="7343775"/>
            <a:chExt cx="1457325" cy="323850"/>
          </a:xfrm>
        </p:grpSpPr>
        <p:sp>
          <p:nvSpPr>
            <p:cNvPr id="15" name="object 15"/>
            <p:cNvSpPr/>
            <p:nvPr/>
          </p:nvSpPr>
          <p:spPr>
            <a:xfrm>
              <a:off x="10544174" y="7343775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8474" y="7439024"/>
              <a:ext cx="133349" cy="13334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305476" y="7445375"/>
            <a:ext cx="459486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835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ts val="1300"/>
              </a:lnSpc>
            </a:pP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Analysis: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Complete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Guide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from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Statistics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94A5A6"/>
                </a:solidFill>
                <a:latin typeface="Roboto"/>
                <a:cs typeface="Roboto"/>
              </a:rPr>
              <a:t>Deep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94A5A6"/>
                </a:solidFill>
                <a:latin typeface="Roboto"/>
                <a:cs typeface="Roboto"/>
              </a:rPr>
              <a:t>Learning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80999" y="2571749"/>
            <a:ext cx="5334000" cy="1009650"/>
          </a:xfrm>
          <a:custGeom>
            <a:avLst/>
            <a:gdLst/>
            <a:ahLst/>
            <a:cxnLst/>
            <a:rect l="l" t="t" r="r" b="b"/>
            <a:pathLst>
              <a:path w="5334000" h="1009650">
                <a:moveTo>
                  <a:pt x="5333999" y="1009649"/>
                </a:moveTo>
                <a:lnTo>
                  <a:pt x="0" y="1009649"/>
                </a:lnTo>
                <a:lnTo>
                  <a:pt x="0" y="0"/>
                </a:lnTo>
                <a:lnTo>
                  <a:pt x="5333999" y="0"/>
                </a:lnTo>
                <a:lnTo>
                  <a:pt x="5333999" y="1009649"/>
                </a:lnTo>
                <a:close/>
              </a:path>
            </a:pathLst>
          </a:custGeom>
          <a:solidFill>
            <a:srgbClr val="FFF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999" y="2571749"/>
            <a:ext cx="38100" cy="1009650"/>
          </a:xfrm>
          <a:custGeom>
            <a:avLst/>
            <a:gdLst/>
            <a:ahLst/>
            <a:cxnLst/>
            <a:rect l="l" t="t" r="r" b="b"/>
            <a:pathLst>
              <a:path w="38100" h="1009650">
                <a:moveTo>
                  <a:pt x="38099" y="1009649"/>
                </a:moveTo>
                <a:lnTo>
                  <a:pt x="0" y="1009649"/>
                </a:lnTo>
                <a:lnTo>
                  <a:pt x="0" y="0"/>
                </a:lnTo>
                <a:lnTo>
                  <a:pt x="38099" y="0"/>
                </a:lnTo>
                <a:lnTo>
                  <a:pt x="38099" y="1009649"/>
                </a:lnTo>
                <a:close/>
              </a:path>
            </a:pathLst>
          </a:custGeom>
          <a:solidFill>
            <a:srgbClr val="F1C30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973" y="2743224"/>
            <a:ext cx="109952" cy="15994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105524" y="914399"/>
            <a:ext cx="6086475" cy="5940000"/>
          </a:xfrm>
          <a:custGeom>
            <a:avLst/>
            <a:gdLst/>
            <a:ahLst/>
            <a:cxnLst/>
            <a:rect l="l" t="t" r="r" b="b"/>
            <a:pathLst>
              <a:path w="6086475" h="10420350">
                <a:moveTo>
                  <a:pt x="6086474" y="10420349"/>
                </a:moveTo>
                <a:lnTo>
                  <a:pt x="0" y="10420349"/>
                </a:lnTo>
                <a:lnTo>
                  <a:pt x="0" y="0"/>
                </a:lnTo>
                <a:lnTo>
                  <a:pt x="6086474" y="0"/>
                </a:lnTo>
                <a:lnTo>
                  <a:pt x="6086474" y="104203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spc="-290" dirty="0"/>
              <a:t>Practical</a:t>
            </a:r>
            <a:r>
              <a:rPr sz="3100" spc="-285" dirty="0"/>
              <a:t> </a:t>
            </a:r>
            <a:r>
              <a:rPr sz="3100" spc="-375" dirty="0"/>
              <a:t>Example:</a:t>
            </a:r>
            <a:r>
              <a:rPr sz="3100" spc="-280" dirty="0"/>
              <a:t> </a:t>
            </a:r>
            <a:r>
              <a:rPr sz="3100" spc="-405" dirty="0"/>
              <a:t>Decomposition</a:t>
            </a:r>
            <a:r>
              <a:rPr sz="3100" spc="-280" dirty="0"/>
              <a:t> </a:t>
            </a:r>
            <a:r>
              <a:rPr sz="3100" spc="-450" dirty="0"/>
              <a:t>and</a:t>
            </a:r>
            <a:r>
              <a:rPr sz="3100" spc="-285" dirty="0"/>
              <a:t> </a:t>
            </a:r>
            <a:r>
              <a:rPr sz="3100" spc="-390" dirty="0"/>
              <a:t>ACF/PACF</a:t>
            </a:r>
            <a:r>
              <a:rPr sz="3100" spc="-280" dirty="0"/>
              <a:t> </a:t>
            </a:r>
            <a:r>
              <a:rPr sz="3100" spc="-425" dirty="0"/>
              <a:t>Analysis</a:t>
            </a:r>
            <a:endParaRPr sz="3100"/>
          </a:p>
        </p:txBody>
      </p:sp>
      <p:sp>
        <p:nvSpPr>
          <p:cNvPr id="11" name="object 11"/>
          <p:cNvSpPr txBox="1"/>
          <p:nvPr/>
        </p:nvSpPr>
        <p:spPr>
          <a:xfrm>
            <a:off x="6469062" y="1173831"/>
            <a:ext cx="26130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180" dirty="0">
                <a:solidFill>
                  <a:srgbClr val="3398DA"/>
                </a:solidFill>
                <a:latin typeface="Lucida Sans Unicode"/>
                <a:cs typeface="Lucida Sans Unicode"/>
              </a:rPr>
              <a:t>Implementation</a:t>
            </a:r>
            <a:r>
              <a:rPr sz="1950" spc="-110" dirty="0">
                <a:solidFill>
                  <a:srgbClr val="3398DA"/>
                </a:solidFill>
                <a:latin typeface="Lucida Sans Unicode"/>
                <a:cs typeface="Lucida Sans Unicode"/>
              </a:rPr>
              <a:t> </a:t>
            </a:r>
            <a:r>
              <a:rPr sz="1950" spc="-225" dirty="0">
                <a:solidFill>
                  <a:srgbClr val="3398DA"/>
                </a:solidFill>
                <a:latin typeface="Lucida Sans Unicode"/>
                <a:cs typeface="Lucida Sans Unicode"/>
              </a:rPr>
              <a:t>&amp;</a:t>
            </a:r>
            <a:r>
              <a:rPr sz="1950" spc="-110" dirty="0">
                <a:solidFill>
                  <a:srgbClr val="3398DA"/>
                </a:solidFill>
                <a:latin typeface="Lucida Sans Unicode"/>
                <a:cs typeface="Lucida Sans Unicode"/>
              </a:rPr>
              <a:t> </a:t>
            </a:r>
            <a:r>
              <a:rPr sz="1950" spc="-140" dirty="0">
                <a:solidFill>
                  <a:srgbClr val="3398DA"/>
                </a:solidFill>
                <a:latin typeface="Lucida Sans Unicode"/>
                <a:cs typeface="Lucida Sans Unicode"/>
              </a:rPr>
              <a:t>Results</a:t>
            </a:r>
            <a:endParaRPr sz="1950">
              <a:latin typeface="Lucida Sans Unicode"/>
              <a:cs typeface="Lucida Sans Unicode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6525" y="1751806"/>
            <a:ext cx="5324474" cy="11429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268716" y="2920015"/>
            <a:ext cx="37553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Original</a:t>
            </a:r>
            <a:r>
              <a:rPr sz="1200" spc="-2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Time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Series: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Monthly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Airline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Passengers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(1949-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1960)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6525" y="3428206"/>
            <a:ext cx="5324474" cy="11429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324080" y="4596415"/>
            <a:ext cx="36449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Decomposition:</a:t>
            </a:r>
            <a:r>
              <a:rPr sz="1200" spc="-2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Trend,</a:t>
            </a:r>
            <a:r>
              <a:rPr sz="1200" spc="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Seasonal,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Residual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7E8B8C"/>
                </a:solidFill>
                <a:latin typeface="Roboto"/>
                <a:cs typeface="Roboto"/>
              </a:rPr>
              <a:t>Components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86525" y="5114131"/>
            <a:ext cx="5324474" cy="11429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041604" y="6282340"/>
            <a:ext cx="42100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7E8B8C"/>
                </a:solidFill>
                <a:latin typeface="Roboto"/>
                <a:cs typeface="Roboto"/>
              </a:rPr>
              <a:t>ACF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(left)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10" dirty="0">
                <a:solidFill>
                  <a:srgbClr val="7E8B8C"/>
                </a:solidFill>
                <a:latin typeface="Roboto"/>
                <a:cs typeface="Roboto"/>
              </a:rPr>
              <a:t>PACF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7E8B8C"/>
                </a:solidFill>
                <a:latin typeface="Roboto"/>
                <a:cs typeface="Roboto"/>
              </a:rPr>
              <a:t>(right)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plots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showing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seasonal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patterns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at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lag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7E8B8C"/>
                </a:solidFill>
                <a:latin typeface="Roboto"/>
                <a:cs typeface="Roboto"/>
              </a:rPr>
              <a:t>12</a:t>
            </a:r>
            <a:endParaRPr sz="1200" dirty="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0999" y="3832225"/>
            <a:ext cx="139700" cy="1111250"/>
            <a:chOff x="380999" y="3832225"/>
            <a:chExt cx="139700" cy="111125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999" y="3832225"/>
              <a:ext cx="139700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999" y="4165599"/>
              <a:ext cx="139700" cy="101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999" y="4508499"/>
              <a:ext cx="139700" cy="1016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999" y="4841875"/>
              <a:ext cx="139700" cy="101600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45" dirty="0">
                <a:latin typeface="Lucida Sans Unicode"/>
                <a:cs typeface="Lucida Sans Unicode"/>
              </a:rPr>
              <a:t>Airline</a:t>
            </a:r>
            <a:r>
              <a:rPr spc="-114" dirty="0">
                <a:latin typeface="Lucida Sans Unicode"/>
                <a:cs typeface="Lucida Sans Unicode"/>
              </a:rPr>
              <a:t> </a:t>
            </a:r>
            <a:r>
              <a:rPr spc="-190" dirty="0">
                <a:latin typeface="Lucida Sans Unicode"/>
                <a:cs typeface="Lucida Sans Unicode"/>
              </a:rPr>
              <a:t>Passengers</a:t>
            </a:r>
            <a:r>
              <a:rPr spc="-114" dirty="0">
                <a:latin typeface="Lucida Sans Unicode"/>
                <a:cs typeface="Lucida Sans Unicode"/>
              </a:rPr>
              <a:t> </a:t>
            </a:r>
            <a:r>
              <a:rPr spc="-180" dirty="0">
                <a:latin typeface="Lucida Sans Unicode"/>
                <a:cs typeface="Lucida Sans Unicode"/>
              </a:rPr>
              <a:t>Dataset</a:t>
            </a:r>
            <a:r>
              <a:rPr spc="-110" dirty="0">
                <a:latin typeface="Lucida Sans Unicode"/>
                <a:cs typeface="Lucida Sans Unicode"/>
              </a:rPr>
              <a:t> </a:t>
            </a:r>
            <a:r>
              <a:rPr spc="-330" dirty="0">
                <a:latin typeface="Lucida Sans Unicode"/>
                <a:cs typeface="Lucida Sans Unicode"/>
              </a:rPr>
              <a:t>(1949-</a:t>
            </a:r>
            <a:r>
              <a:rPr spc="-310" dirty="0">
                <a:latin typeface="Lucida Sans Unicode"/>
                <a:cs typeface="Lucida Sans Unicode"/>
              </a:rPr>
              <a:t>1960)</a:t>
            </a:r>
          </a:p>
          <a:p>
            <a:pPr marL="12700" marR="279400">
              <a:lnSpc>
                <a:spcPct val="113799"/>
              </a:lnSpc>
              <a:spcBef>
                <a:spcPts val="1055"/>
              </a:spcBef>
            </a:pP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classic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3333"/>
                </a:solidFill>
                <a:latin typeface="Roboto"/>
                <a:cs typeface="Roboto"/>
              </a:rPr>
              <a:t>airline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passengers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dataset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shows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monthly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totals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of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international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3333"/>
                </a:solidFill>
                <a:latin typeface="Roboto"/>
                <a:cs typeface="Roboto"/>
              </a:rPr>
              <a:t>airline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passengers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over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12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years,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exhibiting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both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trend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and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seasonality.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50">
              <a:latin typeface="Roboto"/>
              <a:cs typeface="Roboto"/>
            </a:endParaRPr>
          </a:p>
          <a:p>
            <a:pPr marL="193040" marR="387350" indent="232410">
              <a:lnSpc>
                <a:spcPct val="111600"/>
              </a:lnSpc>
            </a:pP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This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dataset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495D"/>
                </a:solidFill>
                <a:latin typeface="Roboto"/>
                <a:cs typeface="Roboto"/>
              </a:rPr>
              <a:t>is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495D"/>
                </a:solidFill>
                <a:latin typeface="Roboto"/>
                <a:cs typeface="Roboto"/>
              </a:rPr>
              <a:t>ideal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for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demonstrating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decomposition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495D"/>
                </a:solidFill>
                <a:latin typeface="Roboto"/>
                <a:cs typeface="Roboto"/>
              </a:rPr>
              <a:t>and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autocorrelation</a:t>
            </a:r>
            <a:r>
              <a:rPr sz="140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495D"/>
                </a:solidFill>
                <a:latin typeface="Roboto"/>
                <a:cs typeface="Roboto"/>
              </a:rPr>
              <a:t>analysis</a:t>
            </a:r>
            <a:r>
              <a:rPr sz="140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as</a:t>
            </a:r>
            <a:r>
              <a:rPr sz="140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35" dirty="0">
                <a:solidFill>
                  <a:srgbClr val="33495D"/>
                </a:solidFill>
                <a:latin typeface="Roboto"/>
                <a:cs typeface="Roboto"/>
              </a:rPr>
              <a:t>it</a:t>
            </a:r>
            <a:r>
              <a:rPr sz="140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contains</a:t>
            </a:r>
            <a:r>
              <a:rPr sz="140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b="1" spc="-70" dirty="0">
                <a:solidFill>
                  <a:srgbClr val="33495D"/>
                </a:solidFill>
                <a:latin typeface="Roboto"/>
                <a:cs typeface="Roboto"/>
              </a:rPr>
              <a:t>clear</a:t>
            </a:r>
            <a:r>
              <a:rPr sz="1400" b="1" spc="-3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b="1" spc="-75" dirty="0">
                <a:solidFill>
                  <a:srgbClr val="33495D"/>
                </a:solidFill>
                <a:latin typeface="Roboto"/>
                <a:cs typeface="Roboto"/>
              </a:rPr>
              <a:t>patterns</a:t>
            </a:r>
            <a:r>
              <a:rPr sz="1400" b="1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that</a:t>
            </a:r>
            <a:r>
              <a:rPr sz="140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are</a:t>
            </a:r>
            <a:r>
              <a:rPr sz="140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33495D"/>
                </a:solidFill>
                <a:latin typeface="Roboto"/>
                <a:cs typeface="Roboto"/>
              </a:rPr>
              <a:t>easily 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identifiable.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50">
              <a:latin typeface="Roboto"/>
              <a:cs typeface="Roboto"/>
            </a:endParaRPr>
          </a:p>
          <a:p>
            <a:pPr marL="278765" marR="151765">
              <a:lnSpc>
                <a:spcPct val="156300"/>
              </a:lnSpc>
              <a:spcBef>
                <a:spcPts val="5"/>
              </a:spcBef>
            </a:pP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Clear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upward</a:t>
            </a:r>
            <a:r>
              <a:rPr sz="14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trend</a:t>
            </a:r>
            <a:r>
              <a:rPr sz="14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showing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increasing</a:t>
            </a:r>
            <a:r>
              <a:rPr sz="14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passenger</a:t>
            </a:r>
            <a:r>
              <a:rPr sz="14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numbers</a:t>
            </a:r>
            <a:r>
              <a:rPr sz="14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over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time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Strong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pattern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peaks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333333"/>
                </a:solidFill>
                <a:latin typeface="Roboto"/>
                <a:cs typeface="Roboto"/>
              </a:rPr>
              <a:t>summer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months</a:t>
            </a:r>
            <a:endParaRPr sz="1400">
              <a:latin typeface="Roboto"/>
              <a:cs typeface="Roboto"/>
            </a:endParaRPr>
          </a:p>
          <a:p>
            <a:pPr marL="278765" marR="81280">
              <a:lnSpc>
                <a:spcPct val="156300"/>
              </a:lnSpc>
              <a:spcBef>
                <a:spcPts val="70"/>
              </a:spcBef>
            </a:pP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Multiplicative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seasonality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(seasonal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variations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increase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333333"/>
                </a:solidFill>
                <a:latin typeface="Roboto"/>
                <a:cs typeface="Roboto"/>
              </a:rPr>
              <a:t>trend)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ACF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shows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strong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seasonality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peaks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at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lags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12,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24,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36</a:t>
            </a:r>
            <a:endParaRPr sz="1400">
              <a:latin typeface="Roboto"/>
              <a:cs typeface="Roboto"/>
            </a:endParaRPr>
          </a:p>
          <a:p>
            <a:pPr marL="278765">
              <a:lnSpc>
                <a:spcPct val="100000"/>
              </a:lnSpc>
              <a:spcBef>
                <a:spcPts val="1019"/>
              </a:spcBef>
            </a:pPr>
            <a:r>
              <a:rPr sz="1400" spc="-120" dirty="0">
                <a:solidFill>
                  <a:srgbClr val="333333"/>
                </a:solidFill>
                <a:latin typeface="Roboto"/>
                <a:cs typeface="Roboto"/>
              </a:rPr>
              <a:t>PACF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cuts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off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after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lag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shows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significant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spike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at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lag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12</a:t>
            </a:r>
            <a:endParaRPr sz="1400">
              <a:latin typeface="Roboto"/>
              <a:cs typeface="Roboto"/>
            </a:endParaRPr>
          </a:p>
          <a:p>
            <a:pPr marL="12700" marR="104775">
              <a:lnSpc>
                <a:spcPct val="111600"/>
              </a:lnSpc>
              <a:spcBef>
                <a:spcPts val="825"/>
              </a:spcBef>
            </a:pP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These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suggest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ARIMA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parameters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333333"/>
                </a:solidFill>
                <a:latin typeface="Roboto"/>
                <a:cs typeface="Roboto"/>
              </a:rPr>
              <a:t>related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12-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month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seasonality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would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be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appropriate.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0999" y="5184774"/>
            <a:ext cx="11620500" cy="6369050"/>
            <a:chOff x="380999" y="5184774"/>
            <a:chExt cx="11620500" cy="636905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999" y="5184774"/>
              <a:ext cx="139700" cy="1016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544174" y="11229974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58474" y="11325224"/>
              <a:ext cx="133349" cy="13334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305476" y="11331574"/>
            <a:ext cx="459486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875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ts val="1340"/>
              </a:lnSpc>
            </a:pP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Analysis: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Complete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Guide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from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Statistics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94A5A6"/>
                </a:solidFill>
                <a:latin typeface="Roboto"/>
                <a:cs typeface="Roboto"/>
              </a:rPr>
              <a:t>Deep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94A5A6"/>
                </a:solidFill>
                <a:latin typeface="Roboto"/>
                <a:cs typeface="Roboto"/>
              </a:rPr>
              <a:t>Learning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12192000" h="57150">
                <a:moveTo>
                  <a:pt x="1219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7149"/>
            <a:ext cx="12192000" cy="6800850"/>
            <a:chOff x="0" y="57149"/>
            <a:chExt cx="12192000" cy="6800850"/>
          </a:xfrm>
        </p:grpSpPr>
        <p:sp>
          <p:nvSpPr>
            <p:cNvPr id="4" name="object 4"/>
            <p:cNvSpPr/>
            <p:nvPr/>
          </p:nvSpPr>
          <p:spPr>
            <a:xfrm>
              <a:off x="0" y="6362699"/>
              <a:ext cx="12192000" cy="495300"/>
            </a:xfrm>
            <a:custGeom>
              <a:avLst/>
              <a:gdLst/>
              <a:ahLst/>
              <a:cxnLst/>
              <a:rect l="l" t="t" r="r" b="b"/>
              <a:pathLst>
                <a:path w="12192000" h="495300">
                  <a:moveTo>
                    <a:pt x="12191999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952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7149"/>
              <a:ext cx="4762500" cy="6305550"/>
            </a:xfrm>
            <a:custGeom>
              <a:avLst/>
              <a:gdLst/>
              <a:ahLst/>
              <a:cxnLst/>
              <a:rect l="l" t="t" r="r" b="b"/>
              <a:pathLst>
                <a:path w="4762500" h="6305550">
                  <a:moveTo>
                    <a:pt x="4762499" y="6305549"/>
                  </a:moveTo>
                  <a:lnTo>
                    <a:pt x="0" y="6305549"/>
                  </a:lnTo>
                  <a:lnTo>
                    <a:pt x="0" y="0"/>
                  </a:lnTo>
                  <a:lnTo>
                    <a:pt x="4762499" y="0"/>
                  </a:lnTo>
                  <a:lnTo>
                    <a:pt x="4762499" y="6305549"/>
                  </a:lnTo>
                  <a:close/>
                </a:path>
              </a:pathLst>
            </a:custGeom>
            <a:solidFill>
              <a:srgbClr val="F1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429499" y="2162174"/>
            <a:ext cx="2095500" cy="2095500"/>
            <a:chOff x="7429499" y="2162174"/>
            <a:chExt cx="2095500" cy="2095500"/>
          </a:xfrm>
        </p:grpSpPr>
        <p:sp>
          <p:nvSpPr>
            <p:cNvPr id="7" name="object 7"/>
            <p:cNvSpPr/>
            <p:nvPr/>
          </p:nvSpPr>
          <p:spPr>
            <a:xfrm>
              <a:off x="7429499" y="2162174"/>
              <a:ext cx="2095500" cy="2095500"/>
            </a:xfrm>
            <a:custGeom>
              <a:avLst/>
              <a:gdLst/>
              <a:ahLst/>
              <a:cxnLst/>
              <a:rect l="l" t="t" r="r" b="b"/>
              <a:pathLst>
                <a:path w="2095500" h="2095500">
                  <a:moveTo>
                    <a:pt x="1047749" y="2095499"/>
                  </a:moveTo>
                  <a:lnTo>
                    <a:pt x="996338" y="2094237"/>
                  </a:lnTo>
                  <a:lnTo>
                    <a:pt x="945052" y="2090454"/>
                  </a:lnTo>
                  <a:lnTo>
                    <a:pt x="894011" y="2084159"/>
                  </a:lnTo>
                  <a:lnTo>
                    <a:pt x="843342" y="2075367"/>
                  </a:lnTo>
                  <a:lnTo>
                    <a:pt x="793166" y="2064099"/>
                  </a:lnTo>
                  <a:lnTo>
                    <a:pt x="743602" y="2050384"/>
                  </a:lnTo>
                  <a:lnTo>
                    <a:pt x="694771" y="2034252"/>
                  </a:lnTo>
                  <a:lnTo>
                    <a:pt x="646791" y="2015743"/>
                  </a:lnTo>
                  <a:lnTo>
                    <a:pt x="599777" y="1994903"/>
                  </a:lnTo>
                  <a:lnTo>
                    <a:pt x="553842" y="1971782"/>
                  </a:lnTo>
                  <a:lnTo>
                    <a:pt x="509096" y="1946434"/>
                  </a:lnTo>
                  <a:lnTo>
                    <a:pt x="465649" y="1918921"/>
                  </a:lnTo>
                  <a:lnTo>
                    <a:pt x="423604" y="1889310"/>
                  </a:lnTo>
                  <a:lnTo>
                    <a:pt x="383063" y="1857671"/>
                  </a:lnTo>
                  <a:lnTo>
                    <a:pt x="344123" y="1824081"/>
                  </a:lnTo>
                  <a:lnTo>
                    <a:pt x="306877" y="1788620"/>
                  </a:lnTo>
                  <a:lnTo>
                    <a:pt x="271417" y="1751375"/>
                  </a:lnTo>
                  <a:lnTo>
                    <a:pt x="237827" y="1712435"/>
                  </a:lnTo>
                  <a:lnTo>
                    <a:pt x="206187" y="1671893"/>
                  </a:lnTo>
                  <a:lnTo>
                    <a:pt x="176575" y="1629847"/>
                  </a:lnTo>
                  <a:lnTo>
                    <a:pt x="149063" y="1586400"/>
                  </a:lnTo>
                  <a:lnTo>
                    <a:pt x="123716" y="1541655"/>
                  </a:lnTo>
                  <a:lnTo>
                    <a:pt x="100594" y="1495720"/>
                  </a:lnTo>
                  <a:lnTo>
                    <a:pt x="79754" y="1448705"/>
                  </a:lnTo>
                  <a:lnTo>
                    <a:pt x="61246" y="1400725"/>
                  </a:lnTo>
                  <a:lnTo>
                    <a:pt x="45115" y="1351895"/>
                  </a:lnTo>
                  <a:lnTo>
                    <a:pt x="31399" y="1302332"/>
                  </a:lnTo>
                  <a:lnTo>
                    <a:pt x="20131" y="1252155"/>
                  </a:lnTo>
                  <a:lnTo>
                    <a:pt x="11339" y="1201486"/>
                  </a:lnTo>
                  <a:lnTo>
                    <a:pt x="5045" y="1150447"/>
                  </a:lnTo>
                  <a:lnTo>
                    <a:pt x="1261" y="1099160"/>
                  </a:lnTo>
                  <a:lnTo>
                    <a:pt x="0" y="1047749"/>
                  </a:lnTo>
                  <a:lnTo>
                    <a:pt x="315" y="1022036"/>
                  </a:lnTo>
                  <a:lnTo>
                    <a:pt x="2838" y="970672"/>
                  </a:lnTo>
                  <a:lnTo>
                    <a:pt x="7879" y="919494"/>
                  </a:lnTo>
                  <a:lnTo>
                    <a:pt x="15424" y="868624"/>
                  </a:lnTo>
                  <a:lnTo>
                    <a:pt x="25457" y="818186"/>
                  </a:lnTo>
                  <a:lnTo>
                    <a:pt x="37953" y="768301"/>
                  </a:lnTo>
                  <a:lnTo>
                    <a:pt x="52881" y="719089"/>
                  </a:lnTo>
                  <a:lnTo>
                    <a:pt x="70206" y="670669"/>
                  </a:lnTo>
                  <a:lnTo>
                    <a:pt x="89885" y="623157"/>
                  </a:lnTo>
                  <a:lnTo>
                    <a:pt x="111873" y="576669"/>
                  </a:lnTo>
                  <a:lnTo>
                    <a:pt x="136115" y="531315"/>
                  </a:lnTo>
                  <a:lnTo>
                    <a:pt x="162553" y="487205"/>
                  </a:lnTo>
                  <a:lnTo>
                    <a:pt x="191124" y="444446"/>
                  </a:lnTo>
                  <a:lnTo>
                    <a:pt x="221759" y="403140"/>
                  </a:lnTo>
                  <a:lnTo>
                    <a:pt x="254383" y="363388"/>
                  </a:lnTo>
                  <a:lnTo>
                    <a:pt x="288918" y="325283"/>
                  </a:lnTo>
                  <a:lnTo>
                    <a:pt x="325282" y="288919"/>
                  </a:lnTo>
                  <a:lnTo>
                    <a:pt x="363387" y="254384"/>
                  </a:lnTo>
                  <a:lnTo>
                    <a:pt x="403139" y="221759"/>
                  </a:lnTo>
                  <a:lnTo>
                    <a:pt x="444445" y="191125"/>
                  </a:lnTo>
                  <a:lnTo>
                    <a:pt x="487204" y="162554"/>
                  </a:lnTo>
                  <a:lnTo>
                    <a:pt x="531314" y="136116"/>
                  </a:lnTo>
                  <a:lnTo>
                    <a:pt x="576668" y="111874"/>
                  </a:lnTo>
                  <a:lnTo>
                    <a:pt x="623156" y="89886"/>
                  </a:lnTo>
                  <a:lnTo>
                    <a:pt x="670668" y="70206"/>
                  </a:lnTo>
                  <a:lnTo>
                    <a:pt x="719088" y="52881"/>
                  </a:lnTo>
                  <a:lnTo>
                    <a:pt x="768300" y="37953"/>
                  </a:lnTo>
                  <a:lnTo>
                    <a:pt x="818185" y="25458"/>
                  </a:lnTo>
                  <a:lnTo>
                    <a:pt x="868623" y="15425"/>
                  </a:lnTo>
                  <a:lnTo>
                    <a:pt x="919493" y="7879"/>
                  </a:lnTo>
                  <a:lnTo>
                    <a:pt x="970672" y="2838"/>
                  </a:lnTo>
                  <a:lnTo>
                    <a:pt x="1022036" y="315"/>
                  </a:lnTo>
                  <a:lnTo>
                    <a:pt x="1047749" y="0"/>
                  </a:lnTo>
                  <a:lnTo>
                    <a:pt x="1073462" y="315"/>
                  </a:lnTo>
                  <a:lnTo>
                    <a:pt x="1124826" y="2838"/>
                  </a:lnTo>
                  <a:lnTo>
                    <a:pt x="1176005" y="7879"/>
                  </a:lnTo>
                  <a:lnTo>
                    <a:pt x="1226874" y="15425"/>
                  </a:lnTo>
                  <a:lnTo>
                    <a:pt x="1277312" y="25457"/>
                  </a:lnTo>
                  <a:lnTo>
                    <a:pt x="1327197" y="37953"/>
                  </a:lnTo>
                  <a:lnTo>
                    <a:pt x="1376409" y="52881"/>
                  </a:lnTo>
                  <a:lnTo>
                    <a:pt x="1424828" y="70206"/>
                  </a:lnTo>
                  <a:lnTo>
                    <a:pt x="1472340" y="89886"/>
                  </a:lnTo>
                  <a:lnTo>
                    <a:pt x="1518829" y="111874"/>
                  </a:lnTo>
                  <a:lnTo>
                    <a:pt x="1564183" y="136116"/>
                  </a:lnTo>
                  <a:lnTo>
                    <a:pt x="1608291" y="162554"/>
                  </a:lnTo>
                  <a:lnTo>
                    <a:pt x="1651050" y="191125"/>
                  </a:lnTo>
                  <a:lnTo>
                    <a:pt x="1692357" y="221759"/>
                  </a:lnTo>
                  <a:lnTo>
                    <a:pt x="1732110" y="254384"/>
                  </a:lnTo>
                  <a:lnTo>
                    <a:pt x="1770214" y="288919"/>
                  </a:lnTo>
                  <a:lnTo>
                    <a:pt x="1806578" y="325283"/>
                  </a:lnTo>
                  <a:lnTo>
                    <a:pt x="1841114" y="363388"/>
                  </a:lnTo>
                  <a:lnTo>
                    <a:pt x="1873738" y="403140"/>
                  </a:lnTo>
                  <a:lnTo>
                    <a:pt x="1904372" y="444446"/>
                  </a:lnTo>
                  <a:lnTo>
                    <a:pt x="1932943" y="487205"/>
                  </a:lnTo>
                  <a:lnTo>
                    <a:pt x="1959381" y="531315"/>
                  </a:lnTo>
                  <a:lnTo>
                    <a:pt x="1983624" y="576669"/>
                  </a:lnTo>
                  <a:lnTo>
                    <a:pt x="2005611" y="623157"/>
                  </a:lnTo>
                  <a:lnTo>
                    <a:pt x="2025291" y="670669"/>
                  </a:lnTo>
                  <a:lnTo>
                    <a:pt x="2042616" y="719089"/>
                  </a:lnTo>
                  <a:lnTo>
                    <a:pt x="2057545" y="768301"/>
                  </a:lnTo>
                  <a:lnTo>
                    <a:pt x="2070040" y="818186"/>
                  </a:lnTo>
                  <a:lnTo>
                    <a:pt x="2080073" y="868624"/>
                  </a:lnTo>
                  <a:lnTo>
                    <a:pt x="2087619" y="919494"/>
                  </a:lnTo>
                  <a:lnTo>
                    <a:pt x="2092660" y="970672"/>
                  </a:lnTo>
                  <a:lnTo>
                    <a:pt x="2095184" y="1022036"/>
                  </a:lnTo>
                  <a:lnTo>
                    <a:pt x="2095499" y="1047749"/>
                  </a:lnTo>
                  <a:lnTo>
                    <a:pt x="2095183" y="1073462"/>
                  </a:lnTo>
                  <a:lnTo>
                    <a:pt x="2092660" y="1124826"/>
                  </a:lnTo>
                  <a:lnTo>
                    <a:pt x="2087619" y="1176005"/>
                  </a:lnTo>
                  <a:lnTo>
                    <a:pt x="2080073" y="1226874"/>
                  </a:lnTo>
                  <a:lnTo>
                    <a:pt x="2070040" y="1277312"/>
                  </a:lnTo>
                  <a:lnTo>
                    <a:pt x="2057545" y="1327197"/>
                  </a:lnTo>
                  <a:lnTo>
                    <a:pt x="2042616" y="1376409"/>
                  </a:lnTo>
                  <a:lnTo>
                    <a:pt x="2025291" y="1424829"/>
                  </a:lnTo>
                  <a:lnTo>
                    <a:pt x="2005611" y="1472340"/>
                  </a:lnTo>
                  <a:lnTo>
                    <a:pt x="1983624" y="1518829"/>
                  </a:lnTo>
                  <a:lnTo>
                    <a:pt x="1959382" y="1564183"/>
                  </a:lnTo>
                  <a:lnTo>
                    <a:pt x="1932944" y="1608293"/>
                  </a:lnTo>
                  <a:lnTo>
                    <a:pt x="1904373" y="1651052"/>
                  </a:lnTo>
                  <a:lnTo>
                    <a:pt x="1873738" y="1692358"/>
                  </a:lnTo>
                  <a:lnTo>
                    <a:pt x="1841114" y="1732111"/>
                  </a:lnTo>
                  <a:lnTo>
                    <a:pt x="1806578" y="1770215"/>
                  </a:lnTo>
                  <a:lnTo>
                    <a:pt x="1770214" y="1806579"/>
                  </a:lnTo>
                  <a:lnTo>
                    <a:pt x="1732110" y="1841115"/>
                  </a:lnTo>
                  <a:lnTo>
                    <a:pt x="1692356" y="1873739"/>
                  </a:lnTo>
                  <a:lnTo>
                    <a:pt x="1651050" y="1904374"/>
                  </a:lnTo>
                  <a:lnTo>
                    <a:pt x="1608291" y="1932944"/>
                  </a:lnTo>
                  <a:lnTo>
                    <a:pt x="1564182" y="1959383"/>
                  </a:lnTo>
                  <a:lnTo>
                    <a:pt x="1518828" y="1983625"/>
                  </a:lnTo>
                  <a:lnTo>
                    <a:pt x="1472339" y="2005612"/>
                  </a:lnTo>
                  <a:lnTo>
                    <a:pt x="1424827" y="2025292"/>
                  </a:lnTo>
                  <a:lnTo>
                    <a:pt x="1376407" y="2042617"/>
                  </a:lnTo>
                  <a:lnTo>
                    <a:pt x="1327196" y="2057545"/>
                  </a:lnTo>
                  <a:lnTo>
                    <a:pt x="1277311" y="2070041"/>
                  </a:lnTo>
                  <a:lnTo>
                    <a:pt x="1226874" y="2080074"/>
                  </a:lnTo>
                  <a:lnTo>
                    <a:pt x="1176005" y="2087620"/>
                  </a:lnTo>
                  <a:lnTo>
                    <a:pt x="1124826" y="2092660"/>
                  </a:lnTo>
                  <a:lnTo>
                    <a:pt x="1073462" y="2095184"/>
                  </a:lnTo>
                  <a:lnTo>
                    <a:pt x="1047749" y="2095499"/>
                  </a:lnTo>
                  <a:close/>
                </a:path>
              </a:pathLst>
            </a:custGeom>
            <a:solidFill>
              <a:srgbClr val="F1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61560" y="2694235"/>
              <a:ext cx="1031875" cy="1031875"/>
            </a:xfrm>
            <a:custGeom>
              <a:avLst/>
              <a:gdLst/>
              <a:ahLst/>
              <a:cxnLst/>
              <a:rect l="l" t="t" r="r" b="b"/>
              <a:pathLst>
                <a:path w="1031875" h="1031875">
                  <a:moveTo>
                    <a:pt x="127724" y="856773"/>
                  </a:moveTo>
                  <a:lnTo>
                    <a:pt x="105198" y="829283"/>
                  </a:lnTo>
                  <a:lnTo>
                    <a:pt x="84567" y="800308"/>
                  </a:lnTo>
                  <a:lnTo>
                    <a:pt x="65929" y="769926"/>
                  </a:lnTo>
                  <a:lnTo>
                    <a:pt x="49381" y="738217"/>
                  </a:lnTo>
                  <a:lnTo>
                    <a:pt x="111472" y="713422"/>
                  </a:lnTo>
                  <a:lnTo>
                    <a:pt x="124973" y="739037"/>
                  </a:lnTo>
                  <a:lnTo>
                    <a:pt x="140095" y="763637"/>
                  </a:lnTo>
                  <a:lnTo>
                    <a:pt x="156741" y="787142"/>
                  </a:lnTo>
                  <a:lnTo>
                    <a:pt x="174813" y="809476"/>
                  </a:lnTo>
                  <a:lnTo>
                    <a:pt x="127724" y="856773"/>
                  </a:lnTo>
                  <a:close/>
                </a:path>
                <a:path w="1031875" h="1031875">
                  <a:moveTo>
                    <a:pt x="282118" y="976580"/>
                  </a:moveTo>
                  <a:lnTo>
                    <a:pt x="253485" y="960881"/>
                  </a:lnTo>
                  <a:lnTo>
                    <a:pt x="226043" y="943503"/>
                  </a:lnTo>
                  <a:lnTo>
                    <a:pt x="199813" y="924484"/>
                  </a:lnTo>
                  <a:lnTo>
                    <a:pt x="174813" y="903863"/>
                  </a:lnTo>
                  <a:lnTo>
                    <a:pt x="222111" y="856565"/>
                  </a:lnTo>
                  <a:lnTo>
                    <a:pt x="242181" y="873038"/>
                  </a:lnTo>
                  <a:lnTo>
                    <a:pt x="263288" y="888340"/>
                  </a:lnTo>
                  <a:lnTo>
                    <a:pt x="285370" y="902391"/>
                  </a:lnTo>
                  <a:lnTo>
                    <a:pt x="308371" y="915114"/>
                  </a:lnTo>
                  <a:lnTo>
                    <a:pt x="282118" y="976580"/>
                  </a:lnTo>
                  <a:close/>
                </a:path>
                <a:path w="1031875" h="1031875">
                  <a:moveTo>
                    <a:pt x="24378" y="676334"/>
                  </a:moveTo>
                  <a:lnTo>
                    <a:pt x="15441" y="645601"/>
                  </a:lnTo>
                  <a:lnTo>
                    <a:pt x="8360" y="614087"/>
                  </a:lnTo>
                  <a:lnTo>
                    <a:pt x="3193" y="581869"/>
                  </a:lnTo>
                  <a:lnTo>
                    <a:pt x="0" y="549026"/>
                  </a:lnTo>
                  <a:lnTo>
                    <a:pt x="66883" y="549026"/>
                  </a:lnTo>
                  <a:lnTo>
                    <a:pt x="69562" y="575387"/>
                  </a:lnTo>
                  <a:lnTo>
                    <a:pt x="73785" y="601299"/>
                  </a:lnTo>
                  <a:lnTo>
                    <a:pt x="79453" y="626702"/>
                  </a:lnTo>
                  <a:lnTo>
                    <a:pt x="86469" y="651539"/>
                  </a:lnTo>
                  <a:lnTo>
                    <a:pt x="24378" y="676334"/>
                  </a:lnTo>
                  <a:close/>
                </a:path>
                <a:path w="1031875" h="1031875">
                  <a:moveTo>
                    <a:pt x="66883" y="482351"/>
                  </a:moveTo>
                  <a:lnTo>
                    <a:pt x="0" y="482351"/>
                  </a:lnTo>
                  <a:lnTo>
                    <a:pt x="3581" y="446309"/>
                  </a:lnTo>
                  <a:lnTo>
                    <a:pt x="9584" y="411067"/>
                  </a:lnTo>
                  <a:lnTo>
                    <a:pt x="17931" y="376723"/>
                  </a:lnTo>
                  <a:lnTo>
                    <a:pt x="28545" y="343376"/>
                  </a:lnTo>
                  <a:lnTo>
                    <a:pt x="90011" y="369629"/>
                  </a:lnTo>
                  <a:lnTo>
                    <a:pt x="81621" y="396765"/>
                  </a:lnTo>
                  <a:lnTo>
                    <a:pt x="74931" y="424662"/>
                  </a:lnTo>
                  <a:lnTo>
                    <a:pt x="69998" y="453223"/>
                  </a:lnTo>
                  <a:lnTo>
                    <a:pt x="66883" y="482351"/>
                  </a:lnTo>
                  <a:close/>
                </a:path>
                <a:path w="1031875" h="1031875">
                  <a:moveTo>
                    <a:pt x="116264" y="308371"/>
                  </a:moveTo>
                  <a:lnTo>
                    <a:pt x="54798" y="281910"/>
                  </a:lnTo>
                  <a:lnTo>
                    <a:pt x="70409" y="253277"/>
                  </a:lnTo>
                  <a:lnTo>
                    <a:pt x="87797" y="225835"/>
                  </a:lnTo>
                  <a:lnTo>
                    <a:pt x="106865" y="199605"/>
                  </a:lnTo>
                  <a:lnTo>
                    <a:pt x="127515" y="174605"/>
                  </a:lnTo>
                  <a:lnTo>
                    <a:pt x="174813" y="221902"/>
                  </a:lnTo>
                  <a:lnTo>
                    <a:pt x="158369" y="242211"/>
                  </a:lnTo>
                  <a:lnTo>
                    <a:pt x="143116" y="263418"/>
                  </a:lnTo>
                  <a:lnTo>
                    <a:pt x="129075" y="285484"/>
                  </a:lnTo>
                  <a:lnTo>
                    <a:pt x="116264" y="308371"/>
                  </a:lnTo>
                  <a:close/>
                </a:path>
                <a:path w="1031875" h="1031875">
                  <a:moveTo>
                    <a:pt x="903863" y="856773"/>
                  </a:moveTo>
                  <a:lnTo>
                    <a:pt x="856565" y="809476"/>
                  </a:lnTo>
                  <a:lnTo>
                    <a:pt x="873009" y="789167"/>
                  </a:lnTo>
                  <a:lnTo>
                    <a:pt x="888262" y="767960"/>
                  </a:lnTo>
                  <a:lnTo>
                    <a:pt x="902303" y="745894"/>
                  </a:lnTo>
                  <a:lnTo>
                    <a:pt x="915114" y="723007"/>
                  </a:lnTo>
                  <a:lnTo>
                    <a:pt x="976580" y="749468"/>
                  </a:lnTo>
                  <a:lnTo>
                    <a:pt x="960969" y="778013"/>
                  </a:lnTo>
                  <a:lnTo>
                    <a:pt x="943581" y="805465"/>
                  </a:lnTo>
                  <a:lnTo>
                    <a:pt x="924513" y="831744"/>
                  </a:lnTo>
                  <a:lnTo>
                    <a:pt x="903863" y="856773"/>
                  </a:lnTo>
                  <a:close/>
                </a:path>
                <a:path w="1031875" h="1031875">
                  <a:moveTo>
                    <a:pt x="738217" y="981997"/>
                  </a:moveTo>
                  <a:lnTo>
                    <a:pt x="713422" y="919906"/>
                  </a:lnTo>
                  <a:lnTo>
                    <a:pt x="739037" y="906405"/>
                  </a:lnTo>
                  <a:lnTo>
                    <a:pt x="763637" y="891283"/>
                  </a:lnTo>
                  <a:lnTo>
                    <a:pt x="787142" y="874637"/>
                  </a:lnTo>
                  <a:lnTo>
                    <a:pt x="809476" y="856565"/>
                  </a:lnTo>
                  <a:lnTo>
                    <a:pt x="856773" y="903654"/>
                  </a:lnTo>
                  <a:lnTo>
                    <a:pt x="829283" y="926180"/>
                  </a:lnTo>
                  <a:lnTo>
                    <a:pt x="800308" y="946811"/>
                  </a:lnTo>
                  <a:lnTo>
                    <a:pt x="769926" y="965449"/>
                  </a:lnTo>
                  <a:lnTo>
                    <a:pt x="738217" y="981997"/>
                  </a:lnTo>
                  <a:close/>
                </a:path>
                <a:path w="1031875" h="1031875">
                  <a:moveTo>
                    <a:pt x="221902" y="174813"/>
                  </a:moveTo>
                  <a:lnTo>
                    <a:pt x="174813" y="127724"/>
                  </a:lnTo>
                  <a:lnTo>
                    <a:pt x="202183" y="105198"/>
                  </a:lnTo>
                  <a:lnTo>
                    <a:pt x="231096" y="84567"/>
                  </a:lnTo>
                  <a:lnTo>
                    <a:pt x="261455" y="65929"/>
                  </a:lnTo>
                  <a:lnTo>
                    <a:pt x="293161" y="49381"/>
                  </a:lnTo>
                  <a:lnTo>
                    <a:pt x="317956" y="111472"/>
                  </a:lnTo>
                  <a:lnTo>
                    <a:pt x="292341" y="124973"/>
                  </a:lnTo>
                  <a:lnTo>
                    <a:pt x="267741" y="140095"/>
                  </a:lnTo>
                  <a:lnTo>
                    <a:pt x="244236" y="156741"/>
                  </a:lnTo>
                  <a:lnTo>
                    <a:pt x="221902" y="174813"/>
                  </a:lnTo>
                  <a:close/>
                </a:path>
                <a:path w="1031875" h="1031875">
                  <a:moveTo>
                    <a:pt x="1002833" y="688002"/>
                  </a:moveTo>
                  <a:lnTo>
                    <a:pt x="941367" y="661749"/>
                  </a:lnTo>
                  <a:lnTo>
                    <a:pt x="949757" y="634613"/>
                  </a:lnTo>
                  <a:lnTo>
                    <a:pt x="956447" y="606716"/>
                  </a:lnTo>
                  <a:lnTo>
                    <a:pt x="961379" y="578154"/>
                  </a:lnTo>
                  <a:lnTo>
                    <a:pt x="964495" y="549026"/>
                  </a:lnTo>
                  <a:lnTo>
                    <a:pt x="964495" y="548818"/>
                  </a:lnTo>
                  <a:lnTo>
                    <a:pt x="1031170" y="548818"/>
                  </a:lnTo>
                  <a:lnTo>
                    <a:pt x="1027709" y="584864"/>
                  </a:lnTo>
                  <a:lnTo>
                    <a:pt x="1021768" y="620129"/>
                  </a:lnTo>
                  <a:lnTo>
                    <a:pt x="1013443" y="654534"/>
                  </a:lnTo>
                  <a:lnTo>
                    <a:pt x="1002833" y="688002"/>
                  </a:lnTo>
                  <a:close/>
                </a:path>
                <a:path w="1031875" h="1031875">
                  <a:moveTo>
                    <a:pt x="549026" y="1031378"/>
                  </a:moveTo>
                  <a:lnTo>
                    <a:pt x="549026" y="964495"/>
                  </a:lnTo>
                  <a:lnTo>
                    <a:pt x="575387" y="961845"/>
                  </a:lnTo>
                  <a:lnTo>
                    <a:pt x="601299" y="957671"/>
                  </a:lnTo>
                  <a:lnTo>
                    <a:pt x="626702" y="952013"/>
                  </a:lnTo>
                  <a:lnTo>
                    <a:pt x="651539" y="944909"/>
                  </a:lnTo>
                  <a:lnTo>
                    <a:pt x="676334" y="1007000"/>
                  </a:lnTo>
                  <a:lnTo>
                    <a:pt x="645601" y="1015937"/>
                  </a:lnTo>
                  <a:lnTo>
                    <a:pt x="614087" y="1023018"/>
                  </a:lnTo>
                  <a:lnTo>
                    <a:pt x="581869" y="1028185"/>
                  </a:lnTo>
                  <a:lnTo>
                    <a:pt x="549026" y="1031378"/>
                  </a:lnTo>
                  <a:close/>
                </a:path>
                <a:path w="1031875" h="1031875">
                  <a:moveTo>
                    <a:pt x="482560" y="1031170"/>
                  </a:moveTo>
                  <a:lnTo>
                    <a:pt x="446514" y="1027709"/>
                  </a:lnTo>
                  <a:lnTo>
                    <a:pt x="411249" y="1021768"/>
                  </a:lnTo>
                  <a:lnTo>
                    <a:pt x="376843" y="1013443"/>
                  </a:lnTo>
                  <a:lnTo>
                    <a:pt x="343376" y="1002833"/>
                  </a:lnTo>
                  <a:lnTo>
                    <a:pt x="369629" y="941367"/>
                  </a:lnTo>
                  <a:lnTo>
                    <a:pt x="396765" y="949757"/>
                  </a:lnTo>
                  <a:lnTo>
                    <a:pt x="424662" y="956447"/>
                  </a:lnTo>
                  <a:lnTo>
                    <a:pt x="453223" y="961379"/>
                  </a:lnTo>
                  <a:lnTo>
                    <a:pt x="482351" y="964495"/>
                  </a:lnTo>
                  <a:lnTo>
                    <a:pt x="482560" y="964495"/>
                  </a:lnTo>
                  <a:lnTo>
                    <a:pt x="482560" y="1031170"/>
                  </a:lnTo>
                  <a:close/>
                </a:path>
                <a:path w="1031875" h="1031875">
                  <a:moveTo>
                    <a:pt x="1031378" y="482351"/>
                  </a:moveTo>
                  <a:lnTo>
                    <a:pt x="964495" y="482351"/>
                  </a:lnTo>
                  <a:lnTo>
                    <a:pt x="961845" y="455991"/>
                  </a:lnTo>
                  <a:lnTo>
                    <a:pt x="957671" y="430079"/>
                  </a:lnTo>
                  <a:lnTo>
                    <a:pt x="952013" y="404676"/>
                  </a:lnTo>
                  <a:lnTo>
                    <a:pt x="944909" y="379839"/>
                  </a:lnTo>
                  <a:lnTo>
                    <a:pt x="1007000" y="355044"/>
                  </a:lnTo>
                  <a:lnTo>
                    <a:pt x="1015937" y="385777"/>
                  </a:lnTo>
                  <a:lnTo>
                    <a:pt x="1023018" y="417291"/>
                  </a:lnTo>
                  <a:lnTo>
                    <a:pt x="1028185" y="449509"/>
                  </a:lnTo>
                  <a:lnTo>
                    <a:pt x="1031378" y="482351"/>
                  </a:lnTo>
                  <a:close/>
                </a:path>
                <a:path w="1031875" h="1031875">
                  <a:moveTo>
                    <a:pt x="661749" y="90011"/>
                  </a:moveTo>
                  <a:lnTo>
                    <a:pt x="634525" y="81621"/>
                  </a:lnTo>
                  <a:lnTo>
                    <a:pt x="606638" y="74931"/>
                  </a:lnTo>
                  <a:lnTo>
                    <a:pt x="578125" y="69998"/>
                  </a:lnTo>
                  <a:lnTo>
                    <a:pt x="549026" y="66883"/>
                  </a:lnTo>
                  <a:lnTo>
                    <a:pt x="549026" y="0"/>
                  </a:lnTo>
                  <a:lnTo>
                    <a:pt x="585069" y="3581"/>
                  </a:lnTo>
                  <a:lnTo>
                    <a:pt x="620311" y="9584"/>
                  </a:lnTo>
                  <a:lnTo>
                    <a:pt x="654655" y="17931"/>
                  </a:lnTo>
                  <a:lnTo>
                    <a:pt x="688002" y="28545"/>
                  </a:lnTo>
                  <a:lnTo>
                    <a:pt x="661749" y="90011"/>
                  </a:lnTo>
                  <a:close/>
                </a:path>
                <a:path w="1031875" h="1031875">
                  <a:moveTo>
                    <a:pt x="379839" y="86469"/>
                  </a:moveTo>
                  <a:lnTo>
                    <a:pt x="355044" y="24378"/>
                  </a:lnTo>
                  <a:lnTo>
                    <a:pt x="417291" y="8360"/>
                  </a:lnTo>
                  <a:lnTo>
                    <a:pt x="482351" y="0"/>
                  </a:lnTo>
                  <a:lnTo>
                    <a:pt x="482351" y="66883"/>
                  </a:lnTo>
                  <a:lnTo>
                    <a:pt x="455991" y="69533"/>
                  </a:lnTo>
                  <a:lnTo>
                    <a:pt x="430079" y="73707"/>
                  </a:lnTo>
                  <a:lnTo>
                    <a:pt x="404676" y="79365"/>
                  </a:lnTo>
                  <a:lnTo>
                    <a:pt x="379839" y="86469"/>
                  </a:lnTo>
                  <a:close/>
                </a:path>
                <a:path w="1031875" h="1031875">
                  <a:moveTo>
                    <a:pt x="809476" y="174813"/>
                  </a:moveTo>
                  <a:lnTo>
                    <a:pt x="789258" y="158369"/>
                  </a:lnTo>
                  <a:lnTo>
                    <a:pt x="768064" y="143116"/>
                  </a:lnTo>
                  <a:lnTo>
                    <a:pt x="746011" y="129075"/>
                  </a:lnTo>
                  <a:lnTo>
                    <a:pt x="723215" y="116264"/>
                  </a:lnTo>
                  <a:lnTo>
                    <a:pt x="749468" y="54798"/>
                  </a:lnTo>
                  <a:lnTo>
                    <a:pt x="778101" y="70409"/>
                  </a:lnTo>
                  <a:lnTo>
                    <a:pt x="805543" y="87797"/>
                  </a:lnTo>
                  <a:lnTo>
                    <a:pt x="831773" y="106865"/>
                  </a:lnTo>
                  <a:lnTo>
                    <a:pt x="856773" y="127515"/>
                  </a:lnTo>
                  <a:lnTo>
                    <a:pt x="809476" y="174813"/>
                  </a:lnTo>
                  <a:close/>
                </a:path>
                <a:path w="1031875" h="1031875">
                  <a:moveTo>
                    <a:pt x="920115" y="317956"/>
                  </a:moveTo>
                  <a:lnTo>
                    <a:pt x="906493" y="292341"/>
                  </a:lnTo>
                  <a:lnTo>
                    <a:pt x="891309" y="267741"/>
                  </a:lnTo>
                  <a:lnTo>
                    <a:pt x="874640" y="244236"/>
                  </a:lnTo>
                  <a:lnTo>
                    <a:pt x="856565" y="221902"/>
                  </a:lnTo>
                  <a:lnTo>
                    <a:pt x="903862" y="174605"/>
                  </a:lnTo>
                  <a:lnTo>
                    <a:pt x="926388" y="202095"/>
                  </a:lnTo>
                  <a:lnTo>
                    <a:pt x="947019" y="231070"/>
                  </a:lnTo>
                  <a:lnTo>
                    <a:pt x="965657" y="261451"/>
                  </a:lnTo>
                  <a:lnTo>
                    <a:pt x="982206" y="293161"/>
                  </a:lnTo>
                  <a:lnTo>
                    <a:pt x="920115" y="317956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8908" y="3376612"/>
              <a:ext cx="116681" cy="1166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428285" y="2930723"/>
              <a:ext cx="98425" cy="400050"/>
            </a:xfrm>
            <a:custGeom>
              <a:avLst/>
              <a:gdLst/>
              <a:ahLst/>
              <a:cxnLst/>
              <a:rect l="l" t="t" r="r" b="b"/>
              <a:pathLst>
                <a:path w="98425" h="400050">
                  <a:moveTo>
                    <a:pt x="58340" y="400050"/>
                  </a:moveTo>
                  <a:lnTo>
                    <a:pt x="39588" y="400050"/>
                  </a:lnTo>
                  <a:lnTo>
                    <a:pt x="30143" y="398181"/>
                  </a:lnTo>
                  <a:lnTo>
                    <a:pt x="22320" y="393069"/>
                  </a:lnTo>
                  <a:lnTo>
                    <a:pt x="16880" y="385458"/>
                  </a:lnTo>
                  <a:lnTo>
                    <a:pt x="14585" y="376088"/>
                  </a:lnTo>
                  <a:lnTo>
                    <a:pt x="0" y="26044"/>
                  </a:lnTo>
                  <a:lnTo>
                    <a:pt x="1650" y="15998"/>
                  </a:lnTo>
                  <a:lnTo>
                    <a:pt x="6953" y="7709"/>
                  </a:lnTo>
                  <a:lnTo>
                    <a:pt x="15031" y="2077"/>
                  </a:lnTo>
                  <a:lnTo>
                    <a:pt x="25003" y="0"/>
                  </a:lnTo>
                  <a:lnTo>
                    <a:pt x="72925" y="0"/>
                  </a:lnTo>
                  <a:lnTo>
                    <a:pt x="82897" y="2077"/>
                  </a:lnTo>
                  <a:lnTo>
                    <a:pt x="90974" y="7709"/>
                  </a:lnTo>
                  <a:lnTo>
                    <a:pt x="96278" y="15998"/>
                  </a:lnTo>
                  <a:lnTo>
                    <a:pt x="97928" y="26044"/>
                  </a:lnTo>
                  <a:lnTo>
                    <a:pt x="83343" y="376088"/>
                  </a:lnTo>
                  <a:lnTo>
                    <a:pt x="81048" y="385458"/>
                  </a:lnTo>
                  <a:lnTo>
                    <a:pt x="75608" y="393069"/>
                  </a:lnTo>
                  <a:lnTo>
                    <a:pt x="67785" y="398181"/>
                  </a:lnTo>
                  <a:lnTo>
                    <a:pt x="58340" y="40005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93354" y="2229774"/>
            <a:ext cx="775970" cy="1792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600" b="1" spc="-635" dirty="0">
                <a:solidFill>
                  <a:srgbClr val="3398DA"/>
                </a:solidFill>
                <a:latin typeface="Arial"/>
                <a:cs typeface="Arial"/>
              </a:rPr>
              <a:t>4</a:t>
            </a:r>
            <a:endParaRPr sz="11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58800" y="1218406"/>
            <a:ext cx="3594735" cy="11823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700"/>
              </a:spcBef>
            </a:pPr>
            <a:r>
              <a:rPr sz="4000" b="1" spc="-195" dirty="0">
                <a:latin typeface="Gill Sans MT"/>
                <a:cs typeface="Gill Sans MT"/>
              </a:rPr>
              <a:t>Section</a:t>
            </a:r>
            <a:r>
              <a:rPr sz="4000" b="1" spc="-114" dirty="0">
                <a:latin typeface="Gill Sans MT"/>
                <a:cs typeface="Gill Sans MT"/>
              </a:rPr>
              <a:t> </a:t>
            </a:r>
            <a:r>
              <a:rPr sz="4000" b="1" spc="-25" dirty="0">
                <a:latin typeface="Gill Sans MT"/>
                <a:cs typeface="Gill Sans MT"/>
              </a:rPr>
              <a:t>4: </a:t>
            </a:r>
            <a:r>
              <a:rPr sz="4000" b="1" spc="-145" dirty="0">
                <a:latin typeface="Gill Sans MT"/>
                <a:cs typeface="Gill Sans MT"/>
              </a:rPr>
              <a:t>Classical</a:t>
            </a:r>
            <a:r>
              <a:rPr sz="4000" b="1" spc="-105" dirty="0">
                <a:latin typeface="Gill Sans MT"/>
                <a:cs typeface="Gill Sans MT"/>
              </a:rPr>
              <a:t> </a:t>
            </a:r>
            <a:r>
              <a:rPr sz="4000" b="1" spc="-160" dirty="0">
                <a:latin typeface="Gill Sans MT"/>
                <a:cs typeface="Gill Sans MT"/>
              </a:rPr>
              <a:t>Models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800" y="3885406"/>
            <a:ext cx="3167380" cy="58413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850" spc="-105" dirty="0">
                <a:solidFill>
                  <a:srgbClr val="3398DA"/>
                </a:solidFill>
                <a:latin typeface="Roboto"/>
                <a:cs typeface="Roboto"/>
              </a:rPr>
              <a:t>ARIMA,</a:t>
            </a:r>
            <a:r>
              <a:rPr sz="1850" spc="-1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850" spc="-105" dirty="0">
                <a:solidFill>
                  <a:srgbClr val="3398DA"/>
                </a:solidFill>
                <a:latin typeface="Roboto"/>
                <a:cs typeface="Roboto"/>
              </a:rPr>
              <a:t>SARIMA,</a:t>
            </a:r>
            <a:r>
              <a:rPr sz="1850" spc="-1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850" spc="-110" dirty="0">
                <a:solidFill>
                  <a:srgbClr val="3398DA"/>
                </a:solidFill>
                <a:latin typeface="Roboto"/>
                <a:cs typeface="Roboto"/>
              </a:rPr>
              <a:t>and</a:t>
            </a:r>
            <a:r>
              <a:rPr sz="1850" spc="-5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850" spc="-75" dirty="0" smtClean="0">
                <a:solidFill>
                  <a:srgbClr val="3398DA"/>
                </a:solidFill>
                <a:latin typeface="Roboto"/>
                <a:cs typeface="Roboto"/>
              </a:rPr>
              <a:t>Exponential</a:t>
            </a:r>
            <a:r>
              <a:rPr lang="en-IN" sz="1850" spc="-75" dirty="0" smtClean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lang="en-US" sz="1850" spc="-95" dirty="0" smtClean="0">
                <a:solidFill>
                  <a:srgbClr val="3398DA"/>
                </a:solidFill>
                <a:latin typeface="Roboto"/>
                <a:cs typeface="Roboto"/>
              </a:rPr>
              <a:t>Smoothing</a:t>
            </a:r>
            <a:endParaRPr lang="en-US" sz="1850" dirty="0" smtClean="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8800" y="4779194"/>
            <a:ext cx="3641090" cy="11017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22100"/>
              </a:lnSpc>
              <a:spcBef>
                <a:spcPts val="70"/>
              </a:spcBef>
            </a:pP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Exploring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traditional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statistical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approaches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that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form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backbone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of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forecasting,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their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mathematical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foundations,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implementation,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practical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applications.</a:t>
            </a:r>
            <a:endParaRPr sz="1450" dirty="0">
              <a:latin typeface="Roboto"/>
              <a:cs typeface="Roboto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68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12700">
              <a:lnSpc>
                <a:spcPts val="1155"/>
              </a:lnSpc>
            </a:pPr>
            <a:r>
              <a:rPr sz="1200" spc="-80" dirty="0">
                <a:solidFill>
                  <a:srgbClr val="94A5A6"/>
                </a:solidFill>
              </a:rPr>
              <a:t>Time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70" dirty="0">
                <a:solidFill>
                  <a:srgbClr val="94A5A6"/>
                </a:solidFill>
              </a:rPr>
              <a:t>Series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60" dirty="0">
                <a:solidFill>
                  <a:srgbClr val="94A5A6"/>
                </a:solidFill>
              </a:rPr>
              <a:t>Analysis: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75" dirty="0">
                <a:solidFill>
                  <a:srgbClr val="94A5A6"/>
                </a:solidFill>
              </a:rPr>
              <a:t>Complete</a:t>
            </a:r>
            <a:r>
              <a:rPr sz="1200" spc="5" dirty="0">
                <a:solidFill>
                  <a:srgbClr val="94A5A6"/>
                </a:solidFill>
              </a:rPr>
              <a:t> </a:t>
            </a:r>
            <a:r>
              <a:rPr sz="1200" spc="-75" dirty="0">
                <a:solidFill>
                  <a:srgbClr val="94A5A6"/>
                </a:solidFill>
              </a:rPr>
              <a:t>Guide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80" dirty="0">
                <a:solidFill>
                  <a:srgbClr val="94A5A6"/>
                </a:solidFill>
              </a:rPr>
              <a:t>from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60" dirty="0">
                <a:solidFill>
                  <a:srgbClr val="94A5A6"/>
                </a:solidFill>
              </a:rPr>
              <a:t>Statistics</a:t>
            </a:r>
            <a:r>
              <a:rPr sz="1200" spc="5" dirty="0">
                <a:solidFill>
                  <a:srgbClr val="94A5A6"/>
                </a:solidFill>
              </a:rPr>
              <a:t> </a:t>
            </a:r>
            <a:r>
              <a:rPr sz="1200" spc="-70" dirty="0">
                <a:solidFill>
                  <a:srgbClr val="94A5A6"/>
                </a:solidFill>
              </a:rPr>
              <a:t>to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85" dirty="0">
                <a:solidFill>
                  <a:srgbClr val="94A5A6"/>
                </a:solidFill>
              </a:rPr>
              <a:t>Deep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10" dirty="0">
                <a:solidFill>
                  <a:srgbClr val="94A5A6"/>
                </a:solidFill>
              </a:rPr>
              <a:t>Learning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spc="-310" dirty="0"/>
              <a:t>Why</a:t>
            </a:r>
            <a:r>
              <a:rPr sz="3100" spc="-285" dirty="0"/>
              <a:t> </a:t>
            </a:r>
            <a:r>
              <a:rPr sz="3100" spc="-430" dirty="0"/>
              <a:t>Analyze</a:t>
            </a:r>
            <a:r>
              <a:rPr sz="3100" spc="-280" dirty="0"/>
              <a:t> </a:t>
            </a:r>
            <a:r>
              <a:rPr sz="3100" spc="-425" dirty="0"/>
              <a:t>Time</a:t>
            </a:r>
            <a:r>
              <a:rPr sz="3100" spc="-280" dirty="0"/>
              <a:t> </a:t>
            </a:r>
            <a:r>
              <a:rPr sz="3100" spc="-330" dirty="0"/>
              <a:t>Series</a:t>
            </a:r>
            <a:r>
              <a:rPr sz="3100" spc="-280" dirty="0"/>
              <a:t> </a:t>
            </a:r>
            <a:r>
              <a:rPr sz="3100" spc="-400" dirty="0"/>
              <a:t>Data?</a:t>
            </a:r>
            <a:endParaRPr sz="3100"/>
          </a:p>
        </p:txBody>
      </p:sp>
      <p:grpSp>
        <p:nvGrpSpPr>
          <p:cNvPr id="3" name="object 3"/>
          <p:cNvGrpSpPr/>
          <p:nvPr/>
        </p:nvGrpSpPr>
        <p:grpSpPr>
          <a:xfrm>
            <a:off x="571499" y="5191124"/>
            <a:ext cx="5143500" cy="1285875"/>
            <a:chOff x="571499" y="5191124"/>
            <a:chExt cx="5143500" cy="1285875"/>
          </a:xfrm>
        </p:grpSpPr>
        <p:sp>
          <p:nvSpPr>
            <p:cNvPr id="4" name="object 4"/>
            <p:cNvSpPr/>
            <p:nvPr/>
          </p:nvSpPr>
          <p:spPr>
            <a:xfrm>
              <a:off x="571499" y="5191124"/>
              <a:ext cx="5143500" cy="1285875"/>
            </a:xfrm>
            <a:custGeom>
              <a:avLst/>
              <a:gdLst/>
              <a:ahLst/>
              <a:cxnLst/>
              <a:rect l="l" t="t" r="r" b="b"/>
              <a:pathLst>
                <a:path w="5143500" h="1285875">
                  <a:moveTo>
                    <a:pt x="5143499" y="1285874"/>
                  </a:moveTo>
                  <a:lnTo>
                    <a:pt x="0" y="1285874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2858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5191124"/>
              <a:ext cx="38100" cy="1285875"/>
            </a:xfrm>
            <a:custGeom>
              <a:avLst/>
              <a:gdLst/>
              <a:ahLst/>
              <a:cxnLst/>
              <a:rect l="l" t="t" r="r" b="b"/>
              <a:pathLst>
                <a:path w="38100" h="1285875">
                  <a:moveTo>
                    <a:pt x="38099" y="1285874"/>
                  </a:moveTo>
                  <a:lnTo>
                    <a:pt x="0" y="12858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8587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9599" y="5291924"/>
            <a:ext cx="5105400" cy="10255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42875" marR="224154">
              <a:lnSpc>
                <a:spcPct val="113500"/>
              </a:lnSpc>
              <a:spcBef>
                <a:spcPts val="70"/>
              </a:spcBef>
            </a:pP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Organizations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that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effectively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analyze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data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gain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35%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better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forecast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accuracy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reduce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operational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costs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by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up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to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25%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through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improved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resource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allocation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risk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management.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2105024"/>
            <a:ext cx="5143499" cy="3809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32737" y="5987859"/>
            <a:ext cx="34131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Business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value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time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analysis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across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7E8B8C"/>
                </a:solidFill>
                <a:latin typeface="Roboto"/>
                <a:cs typeface="Roboto"/>
              </a:rPr>
              <a:t>industries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1892299"/>
            <a:ext cx="66675" cy="1079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2549524"/>
            <a:ext cx="66675" cy="1079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3197224"/>
            <a:ext cx="66675" cy="1079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3854449"/>
            <a:ext cx="66675" cy="1079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58800" y="1260624"/>
            <a:ext cx="5169535" cy="3666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-180" dirty="0">
                <a:solidFill>
                  <a:srgbClr val="3398DA"/>
                </a:solidFill>
                <a:latin typeface="Lucida Sans"/>
                <a:cs typeface="Lucida Sans"/>
              </a:rPr>
              <a:t>Key</a:t>
            </a:r>
            <a:r>
              <a:rPr sz="2100" spc="-16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00" dirty="0">
                <a:solidFill>
                  <a:srgbClr val="3398DA"/>
                </a:solidFill>
                <a:latin typeface="Lucida Sans"/>
                <a:cs typeface="Lucida Sans"/>
              </a:rPr>
              <a:t>Goals</a:t>
            </a:r>
            <a:r>
              <a:rPr sz="2100" spc="-16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40" dirty="0">
                <a:solidFill>
                  <a:srgbClr val="3398DA"/>
                </a:solidFill>
                <a:latin typeface="Lucida Sans"/>
                <a:cs typeface="Lucida Sans"/>
              </a:rPr>
              <a:t>and</a:t>
            </a:r>
            <a:r>
              <a:rPr sz="2100" spc="-15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90" dirty="0">
                <a:solidFill>
                  <a:srgbClr val="3398DA"/>
                </a:solidFill>
                <a:latin typeface="Lucida Sans"/>
                <a:cs typeface="Lucida Sans"/>
              </a:rPr>
              <a:t>Business</a:t>
            </a:r>
            <a:r>
              <a:rPr sz="2100" spc="-16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0" dirty="0">
                <a:solidFill>
                  <a:srgbClr val="3398DA"/>
                </a:solidFill>
                <a:latin typeface="Lucida Sans"/>
                <a:cs typeface="Lucida Sans"/>
              </a:rPr>
              <a:t>Value</a:t>
            </a:r>
            <a:endParaRPr sz="2100">
              <a:latin typeface="Lucida Sans"/>
              <a:cs typeface="Lucida Sans"/>
            </a:endParaRPr>
          </a:p>
          <a:p>
            <a:pPr marL="278765" marR="116205">
              <a:lnSpc>
                <a:spcPct val="112100"/>
              </a:lnSpc>
              <a:spcBef>
                <a:spcPts val="1595"/>
              </a:spcBef>
            </a:pP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Forecasting: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Predict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future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support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proactive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5" dirty="0">
                <a:solidFill>
                  <a:srgbClr val="333333"/>
                </a:solidFill>
                <a:latin typeface="Roboto"/>
                <a:cs typeface="Roboto"/>
              </a:rPr>
              <a:t>decision-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making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resource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planning</a:t>
            </a:r>
            <a:endParaRPr sz="1450">
              <a:latin typeface="Roboto"/>
              <a:cs typeface="Roboto"/>
            </a:endParaRPr>
          </a:p>
          <a:p>
            <a:pPr marL="278765" marR="264795">
              <a:lnSpc>
                <a:spcPct val="112100"/>
              </a:lnSpc>
              <a:spcBef>
                <a:spcPts val="1275"/>
              </a:spcBef>
            </a:pP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Pattern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Recognition: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Identify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hidden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patterns,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seasonality,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and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anomalies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historical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endParaRPr sz="1450">
              <a:latin typeface="Roboto"/>
              <a:cs typeface="Roboto"/>
            </a:endParaRPr>
          </a:p>
          <a:p>
            <a:pPr marL="278765" marR="5080">
              <a:lnSpc>
                <a:spcPct val="116399"/>
              </a:lnSpc>
              <a:spcBef>
                <a:spcPts val="1125"/>
              </a:spcBef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Causal</a:t>
            </a:r>
            <a:r>
              <a:rPr sz="1450" b="1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Analysis:</a:t>
            </a:r>
            <a:r>
              <a:rPr sz="1450" b="1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Understand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what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factors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influence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changes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over time</a:t>
            </a:r>
            <a:endParaRPr sz="1450">
              <a:latin typeface="Roboto"/>
              <a:cs typeface="Roboto"/>
            </a:endParaRPr>
          </a:p>
          <a:p>
            <a:pPr marL="278765" marR="53340">
              <a:lnSpc>
                <a:spcPct val="116399"/>
              </a:lnSpc>
              <a:spcBef>
                <a:spcPts val="1125"/>
              </a:spcBef>
            </a:pP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Risk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Management: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Quantify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uncertainty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prepare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potential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volatility</a:t>
            </a:r>
            <a:endParaRPr sz="1450">
              <a:latin typeface="Roboto"/>
              <a:cs typeface="Roboto"/>
            </a:endParaRPr>
          </a:p>
          <a:p>
            <a:pPr marL="278765" marR="586105">
              <a:lnSpc>
                <a:spcPct val="112100"/>
              </a:lnSpc>
              <a:spcBef>
                <a:spcPts val="1200"/>
              </a:spcBef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Performance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Monitoring:</a:t>
            </a:r>
            <a:r>
              <a:rPr sz="1450" b="1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Track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KPIs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over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detect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deviations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from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expected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behavior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4511674"/>
            <a:ext cx="66675" cy="107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14400"/>
            <a:ext cx="12192000" cy="8467725"/>
            <a:chOff x="0" y="914400"/>
            <a:chExt cx="12192000" cy="8467725"/>
          </a:xfrm>
        </p:grpSpPr>
        <p:sp>
          <p:nvSpPr>
            <p:cNvPr id="3" name="object 3"/>
            <p:cNvSpPr/>
            <p:nvPr/>
          </p:nvSpPr>
          <p:spPr>
            <a:xfrm>
              <a:off x="0" y="914399"/>
              <a:ext cx="12192000" cy="8467725"/>
            </a:xfrm>
            <a:custGeom>
              <a:avLst/>
              <a:gdLst/>
              <a:ahLst/>
              <a:cxnLst/>
              <a:rect l="l" t="t" r="r" b="b"/>
              <a:pathLst>
                <a:path w="12192000" h="8467725">
                  <a:moveTo>
                    <a:pt x="12191987" y="8458200"/>
                  </a:moveTo>
                  <a:lnTo>
                    <a:pt x="6105512" y="8458200"/>
                  </a:lnTo>
                  <a:lnTo>
                    <a:pt x="6105512" y="0"/>
                  </a:lnTo>
                  <a:lnTo>
                    <a:pt x="6095987" y="0"/>
                  </a:lnTo>
                  <a:lnTo>
                    <a:pt x="6095987" y="8458200"/>
                  </a:lnTo>
                  <a:lnTo>
                    <a:pt x="0" y="8458200"/>
                  </a:lnTo>
                  <a:lnTo>
                    <a:pt x="0" y="8467725"/>
                  </a:lnTo>
                  <a:lnTo>
                    <a:pt x="12191987" y="8467725"/>
                  </a:lnTo>
                  <a:lnTo>
                    <a:pt x="12191987" y="845820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0999" y="2571749"/>
              <a:ext cx="5334000" cy="762000"/>
            </a:xfrm>
            <a:custGeom>
              <a:avLst/>
              <a:gdLst/>
              <a:ahLst/>
              <a:cxnLst/>
              <a:rect l="l" t="t" r="r" b="b"/>
              <a:pathLst>
                <a:path w="5334000" h="762000">
                  <a:moveTo>
                    <a:pt x="53339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761999"/>
                  </a:lnTo>
                  <a:close/>
                </a:path>
              </a:pathLst>
            </a:custGeom>
            <a:solidFill>
              <a:srgbClr val="FFF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999" y="2571749"/>
              <a:ext cx="38100" cy="762000"/>
            </a:xfrm>
            <a:custGeom>
              <a:avLst/>
              <a:gdLst/>
              <a:ahLst/>
              <a:cxnLst/>
              <a:rect l="l" t="t" r="r" b="b"/>
              <a:pathLst>
                <a:path w="38100" h="762000">
                  <a:moveTo>
                    <a:pt x="380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61999"/>
                  </a:lnTo>
                  <a:close/>
                </a:path>
              </a:pathLst>
            </a:custGeom>
            <a:solidFill>
              <a:srgbClr val="F1C3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0512" y="3486149"/>
              <a:ext cx="5314950" cy="428625"/>
            </a:xfrm>
            <a:custGeom>
              <a:avLst/>
              <a:gdLst/>
              <a:ahLst/>
              <a:cxnLst/>
              <a:rect l="l" t="t" r="r" b="b"/>
              <a:pathLst>
                <a:path w="5314950" h="428625">
                  <a:moveTo>
                    <a:pt x="5314950" y="0"/>
                  </a:moveTo>
                  <a:lnTo>
                    <a:pt x="1114425" y="0"/>
                  </a:lnTo>
                  <a:lnTo>
                    <a:pt x="0" y="0"/>
                  </a:lnTo>
                  <a:lnTo>
                    <a:pt x="0" y="428625"/>
                  </a:lnTo>
                  <a:lnTo>
                    <a:pt x="1114425" y="428625"/>
                  </a:lnTo>
                  <a:lnTo>
                    <a:pt x="5314950" y="428625"/>
                  </a:lnTo>
                  <a:lnTo>
                    <a:pt x="5314950" y="0"/>
                  </a:lnTo>
                  <a:close/>
                </a:path>
              </a:pathLst>
            </a:custGeom>
            <a:solidFill>
              <a:srgbClr val="F0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512" y="3914774"/>
              <a:ext cx="5314950" cy="1971675"/>
            </a:xfrm>
            <a:custGeom>
              <a:avLst/>
              <a:gdLst/>
              <a:ahLst/>
              <a:cxnLst/>
              <a:rect l="l" t="t" r="r" b="b"/>
              <a:pathLst>
                <a:path w="5314950" h="1971675">
                  <a:moveTo>
                    <a:pt x="5314950" y="1314450"/>
                  </a:moveTo>
                  <a:lnTo>
                    <a:pt x="1114425" y="1314450"/>
                  </a:lnTo>
                  <a:lnTo>
                    <a:pt x="0" y="1314450"/>
                  </a:lnTo>
                  <a:lnTo>
                    <a:pt x="0" y="1971675"/>
                  </a:lnTo>
                  <a:lnTo>
                    <a:pt x="1114425" y="1971675"/>
                  </a:lnTo>
                  <a:lnTo>
                    <a:pt x="5314950" y="1971675"/>
                  </a:lnTo>
                  <a:lnTo>
                    <a:pt x="5314950" y="1314450"/>
                  </a:lnTo>
                  <a:close/>
                </a:path>
                <a:path w="5314950" h="1971675">
                  <a:moveTo>
                    <a:pt x="5314950" y="0"/>
                  </a:moveTo>
                  <a:lnTo>
                    <a:pt x="1114425" y="0"/>
                  </a:lnTo>
                  <a:lnTo>
                    <a:pt x="0" y="0"/>
                  </a:lnTo>
                  <a:lnTo>
                    <a:pt x="0" y="657225"/>
                  </a:lnTo>
                  <a:lnTo>
                    <a:pt x="1114425" y="657225"/>
                  </a:lnTo>
                  <a:lnTo>
                    <a:pt x="5314950" y="657225"/>
                  </a:lnTo>
                  <a:lnTo>
                    <a:pt x="5314950" y="0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987" y="3476624"/>
              <a:ext cx="5334000" cy="3067050"/>
            </a:xfrm>
            <a:custGeom>
              <a:avLst/>
              <a:gdLst/>
              <a:ahLst/>
              <a:cxnLst/>
              <a:rect l="l" t="t" r="r" b="b"/>
              <a:pathLst>
                <a:path w="5334000" h="3067050">
                  <a:moveTo>
                    <a:pt x="5334000" y="0"/>
                  </a:moveTo>
                  <a:lnTo>
                    <a:pt x="5324475" y="0"/>
                  </a:lnTo>
                  <a:lnTo>
                    <a:pt x="5324475" y="9525"/>
                  </a:lnTo>
                  <a:lnTo>
                    <a:pt x="5324475" y="428625"/>
                  </a:lnTo>
                  <a:lnTo>
                    <a:pt x="5324475" y="3057525"/>
                  </a:lnTo>
                  <a:lnTo>
                    <a:pt x="1123950" y="3057525"/>
                  </a:lnTo>
                  <a:lnTo>
                    <a:pt x="1123950" y="2409825"/>
                  </a:lnTo>
                  <a:lnTo>
                    <a:pt x="5324475" y="2409825"/>
                  </a:lnTo>
                  <a:lnTo>
                    <a:pt x="5324475" y="2400300"/>
                  </a:lnTo>
                  <a:lnTo>
                    <a:pt x="1123950" y="2400300"/>
                  </a:lnTo>
                  <a:lnTo>
                    <a:pt x="1123950" y="1752600"/>
                  </a:lnTo>
                  <a:lnTo>
                    <a:pt x="5324475" y="1752600"/>
                  </a:lnTo>
                  <a:lnTo>
                    <a:pt x="5324475" y="1743075"/>
                  </a:lnTo>
                  <a:lnTo>
                    <a:pt x="1123950" y="1743075"/>
                  </a:lnTo>
                  <a:lnTo>
                    <a:pt x="1123950" y="1095375"/>
                  </a:lnTo>
                  <a:lnTo>
                    <a:pt x="5324475" y="1095375"/>
                  </a:lnTo>
                  <a:lnTo>
                    <a:pt x="5324475" y="1085850"/>
                  </a:lnTo>
                  <a:lnTo>
                    <a:pt x="1123950" y="1085850"/>
                  </a:lnTo>
                  <a:lnTo>
                    <a:pt x="1123950" y="438150"/>
                  </a:lnTo>
                  <a:lnTo>
                    <a:pt x="5324475" y="438150"/>
                  </a:lnTo>
                  <a:lnTo>
                    <a:pt x="5324475" y="428625"/>
                  </a:lnTo>
                  <a:lnTo>
                    <a:pt x="1123950" y="428625"/>
                  </a:lnTo>
                  <a:lnTo>
                    <a:pt x="1123950" y="9525"/>
                  </a:lnTo>
                  <a:lnTo>
                    <a:pt x="5324475" y="9525"/>
                  </a:lnTo>
                  <a:lnTo>
                    <a:pt x="5324475" y="0"/>
                  </a:lnTo>
                  <a:lnTo>
                    <a:pt x="1123950" y="0"/>
                  </a:lnTo>
                  <a:lnTo>
                    <a:pt x="1114425" y="0"/>
                  </a:lnTo>
                  <a:lnTo>
                    <a:pt x="1114425" y="9525"/>
                  </a:lnTo>
                  <a:lnTo>
                    <a:pt x="1114425" y="3057525"/>
                  </a:lnTo>
                  <a:lnTo>
                    <a:pt x="9525" y="3057525"/>
                  </a:lnTo>
                  <a:lnTo>
                    <a:pt x="9525" y="2409825"/>
                  </a:lnTo>
                  <a:lnTo>
                    <a:pt x="1114425" y="2409825"/>
                  </a:lnTo>
                  <a:lnTo>
                    <a:pt x="1114425" y="2400300"/>
                  </a:lnTo>
                  <a:lnTo>
                    <a:pt x="9525" y="2400300"/>
                  </a:lnTo>
                  <a:lnTo>
                    <a:pt x="9525" y="1752600"/>
                  </a:lnTo>
                  <a:lnTo>
                    <a:pt x="1114425" y="1752600"/>
                  </a:lnTo>
                  <a:lnTo>
                    <a:pt x="1114425" y="1743075"/>
                  </a:lnTo>
                  <a:lnTo>
                    <a:pt x="9525" y="1743075"/>
                  </a:lnTo>
                  <a:lnTo>
                    <a:pt x="9525" y="1095375"/>
                  </a:lnTo>
                  <a:lnTo>
                    <a:pt x="1114425" y="1095375"/>
                  </a:lnTo>
                  <a:lnTo>
                    <a:pt x="1114425" y="1085850"/>
                  </a:lnTo>
                  <a:lnTo>
                    <a:pt x="9525" y="1085850"/>
                  </a:lnTo>
                  <a:lnTo>
                    <a:pt x="9525" y="438150"/>
                  </a:lnTo>
                  <a:lnTo>
                    <a:pt x="1114425" y="438150"/>
                  </a:lnTo>
                  <a:lnTo>
                    <a:pt x="1114425" y="428625"/>
                  </a:lnTo>
                  <a:lnTo>
                    <a:pt x="9525" y="428625"/>
                  </a:lnTo>
                  <a:lnTo>
                    <a:pt x="9525" y="9525"/>
                  </a:lnTo>
                  <a:lnTo>
                    <a:pt x="1114425" y="9525"/>
                  </a:lnTo>
                  <a:lnTo>
                    <a:pt x="1114425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0" y="3067050"/>
                  </a:lnTo>
                  <a:lnTo>
                    <a:pt x="9525" y="3067050"/>
                  </a:lnTo>
                  <a:lnTo>
                    <a:pt x="1114425" y="3067050"/>
                  </a:lnTo>
                  <a:lnTo>
                    <a:pt x="1123950" y="3067050"/>
                  </a:lnTo>
                  <a:lnTo>
                    <a:pt x="5324475" y="3067050"/>
                  </a:lnTo>
                  <a:lnTo>
                    <a:pt x="5334000" y="3067050"/>
                  </a:lnTo>
                  <a:lnTo>
                    <a:pt x="5334000" y="3057525"/>
                  </a:lnTo>
                  <a:lnTo>
                    <a:pt x="5334000" y="9525"/>
                  </a:lnTo>
                  <a:lnTo>
                    <a:pt x="53340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73" y="2743224"/>
              <a:ext cx="109952" cy="15994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58800" y="144153"/>
            <a:ext cx="6166485" cy="5003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b="1" spc="-300" dirty="0">
                <a:latin typeface="Gill Sans MT"/>
                <a:cs typeface="Gill Sans MT"/>
              </a:rPr>
              <a:t>Naive</a:t>
            </a:r>
            <a:r>
              <a:rPr sz="3100" b="1" spc="-160" dirty="0">
                <a:latin typeface="Gill Sans MT"/>
                <a:cs typeface="Gill Sans MT"/>
              </a:rPr>
              <a:t> </a:t>
            </a:r>
            <a:r>
              <a:rPr sz="3100" b="1" spc="-235" dirty="0">
                <a:latin typeface="Gill Sans MT"/>
                <a:cs typeface="Gill Sans MT"/>
              </a:rPr>
              <a:t>and</a:t>
            </a:r>
            <a:r>
              <a:rPr sz="3100" b="1" spc="-155" dirty="0">
                <a:latin typeface="Gill Sans MT"/>
                <a:cs typeface="Gill Sans MT"/>
              </a:rPr>
              <a:t> </a:t>
            </a:r>
            <a:r>
              <a:rPr sz="3100" b="1" spc="-260" dirty="0">
                <a:latin typeface="Gill Sans MT"/>
                <a:cs typeface="Gill Sans MT"/>
              </a:rPr>
              <a:t>Simple</a:t>
            </a:r>
            <a:r>
              <a:rPr sz="3100" b="1" spc="-155" dirty="0">
                <a:latin typeface="Gill Sans MT"/>
                <a:cs typeface="Gill Sans MT"/>
              </a:rPr>
              <a:t> </a:t>
            </a:r>
            <a:r>
              <a:rPr sz="3100" b="1" spc="-225" dirty="0">
                <a:latin typeface="Gill Sans MT"/>
                <a:cs typeface="Gill Sans MT"/>
              </a:rPr>
              <a:t>Forecasting</a:t>
            </a:r>
            <a:r>
              <a:rPr sz="3100" b="1" spc="-155" dirty="0">
                <a:latin typeface="Gill Sans MT"/>
                <a:cs typeface="Gill Sans MT"/>
              </a:rPr>
              <a:t> </a:t>
            </a:r>
            <a:r>
              <a:rPr sz="3100" b="1" spc="-195" dirty="0">
                <a:latin typeface="Gill Sans MT"/>
                <a:cs typeface="Gill Sans MT"/>
              </a:rPr>
              <a:t>Methods</a:t>
            </a:r>
            <a:endParaRPr sz="31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299" y="1177757"/>
            <a:ext cx="5346700" cy="199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175" dirty="0">
                <a:solidFill>
                  <a:srgbClr val="3398DA"/>
                </a:solidFill>
                <a:latin typeface="Lucida Sans"/>
                <a:cs typeface="Lucida Sans"/>
              </a:rPr>
              <a:t>Simple</a:t>
            </a:r>
            <a:r>
              <a:rPr sz="1950" spc="-15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190" dirty="0">
                <a:solidFill>
                  <a:srgbClr val="3398DA"/>
                </a:solidFill>
                <a:latin typeface="Lucida Sans"/>
                <a:cs typeface="Lucida Sans"/>
              </a:rPr>
              <a:t>Methods</a:t>
            </a:r>
            <a:r>
              <a:rPr sz="1950" spc="-15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215" dirty="0">
                <a:solidFill>
                  <a:srgbClr val="3398DA"/>
                </a:solidFill>
                <a:latin typeface="Lucida Sans"/>
                <a:cs typeface="Lucida Sans"/>
              </a:rPr>
              <a:t>as</a:t>
            </a:r>
            <a:r>
              <a:rPr sz="1950" spc="-15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75" dirty="0">
                <a:solidFill>
                  <a:srgbClr val="3398DA"/>
                </a:solidFill>
                <a:latin typeface="Lucida Sans"/>
                <a:cs typeface="Lucida Sans"/>
              </a:rPr>
              <a:t>Benchmarks</a:t>
            </a:r>
            <a:endParaRPr sz="1950">
              <a:latin typeface="Lucida Sans"/>
              <a:cs typeface="Lucida Sans"/>
            </a:endParaRPr>
          </a:p>
          <a:p>
            <a:pPr marL="12700" marR="44450">
              <a:lnSpc>
                <a:spcPct val="113799"/>
              </a:lnSpc>
              <a:spcBef>
                <a:spcPts val="1055"/>
              </a:spcBef>
            </a:pP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Simple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forecasting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methods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provide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baselines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against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which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more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complex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compared.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sophisticated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should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at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333333"/>
                </a:solidFill>
                <a:latin typeface="Roboto"/>
                <a:cs typeface="Roboto"/>
              </a:rPr>
              <a:t>minimum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outperform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these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basic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methods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justify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3333"/>
                </a:solidFill>
                <a:latin typeface="Roboto"/>
                <a:cs typeface="Roboto"/>
              </a:rPr>
              <a:t>its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complexity.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50">
              <a:latin typeface="Roboto"/>
              <a:cs typeface="Roboto"/>
            </a:endParaRPr>
          </a:p>
          <a:p>
            <a:pPr marL="193040" marR="358775" indent="235585">
              <a:lnSpc>
                <a:spcPct val="111600"/>
              </a:lnSpc>
              <a:spcBef>
                <a:spcPts val="5"/>
              </a:spcBef>
            </a:pP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Always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495D"/>
                </a:solidFill>
                <a:latin typeface="Roboto"/>
                <a:cs typeface="Roboto"/>
              </a:rPr>
              <a:t>compare</a:t>
            </a:r>
            <a:r>
              <a:rPr sz="140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495D"/>
                </a:solidFill>
                <a:latin typeface="Roboto"/>
                <a:cs typeface="Roboto"/>
              </a:rPr>
              <a:t>advanced</a:t>
            </a:r>
            <a:r>
              <a:rPr sz="140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495D"/>
                </a:solidFill>
                <a:latin typeface="Roboto"/>
                <a:cs typeface="Roboto"/>
              </a:rPr>
              <a:t>models</a:t>
            </a:r>
            <a:r>
              <a:rPr sz="140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against</a:t>
            </a:r>
            <a:r>
              <a:rPr sz="140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naive</a:t>
            </a:r>
            <a:r>
              <a:rPr sz="140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495D"/>
                </a:solidFill>
                <a:latin typeface="Roboto"/>
                <a:cs typeface="Roboto"/>
              </a:rPr>
              <a:t>benchmarks</a:t>
            </a:r>
            <a:r>
              <a:rPr sz="140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495D"/>
                </a:solidFill>
                <a:latin typeface="Roboto"/>
                <a:cs typeface="Roboto"/>
              </a:rPr>
              <a:t>to </a:t>
            </a:r>
            <a:r>
              <a:rPr sz="1400" spc="-90" dirty="0">
                <a:solidFill>
                  <a:srgbClr val="33495D"/>
                </a:solidFill>
                <a:latin typeface="Roboto"/>
                <a:cs typeface="Roboto"/>
              </a:rPr>
              <a:t>ensure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495D"/>
                </a:solidFill>
                <a:latin typeface="Roboto"/>
                <a:cs typeface="Roboto"/>
              </a:rPr>
              <a:t>additional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complexity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495D"/>
                </a:solidFill>
                <a:latin typeface="Roboto"/>
                <a:cs typeface="Roboto"/>
              </a:rPr>
              <a:t>is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495D"/>
                </a:solidFill>
                <a:latin typeface="Roboto"/>
                <a:cs typeface="Roboto"/>
              </a:rPr>
              <a:t>justified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by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improved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performance.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075" y="3561079"/>
            <a:ext cx="54864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60" dirty="0">
                <a:solidFill>
                  <a:srgbClr val="2B3D4F"/>
                </a:solidFill>
                <a:latin typeface="Roboto Medium"/>
                <a:cs typeface="Roboto Medium"/>
              </a:rPr>
              <a:t>Method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9434" y="3561079"/>
            <a:ext cx="80391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45" dirty="0">
                <a:solidFill>
                  <a:srgbClr val="2B3D4F"/>
                </a:solidFill>
                <a:latin typeface="Roboto Medium"/>
                <a:cs typeface="Roboto Medium"/>
              </a:rPr>
              <a:t>Description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3074" y="4104004"/>
            <a:ext cx="4680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55" dirty="0">
                <a:latin typeface="Roboto"/>
                <a:cs typeface="Roboto"/>
              </a:rPr>
              <a:t>Mean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9434" y="3964559"/>
            <a:ext cx="3586479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5" dirty="0">
                <a:latin typeface="Roboto"/>
                <a:cs typeface="Roboto"/>
              </a:rPr>
              <a:t>Uses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the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average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of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30" dirty="0">
                <a:latin typeface="Roboto"/>
                <a:cs typeface="Roboto"/>
              </a:rPr>
              <a:t>all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historical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observations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65" dirty="0">
                <a:latin typeface="Roboto"/>
                <a:cs typeface="Roboto"/>
              </a:rPr>
              <a:t>as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25" dirty="0">
                <a:latin typeface="Roboto"/>
                <a:cs typeface="Roboto"/>
              </a:rPr>
              <a:t>the </a:t>
            </a:r>
            <a:r>
              <a:rPr sz="1300" spc="-50" dirty="0">
                <a:latin typeface="Roboto"/>
                <a:cs typeface="Roboto"/>
              </a:rPr>
              <a:t>forecast</a:t>
            </a:r>
            <a:r>
              <a:rPr sz="1300" spc="-35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for</a:t>
            </a:r>
            <a:r>
              <a:rPr sz="1300" spc="-30" dirty="0">
                <a:latin typeface="Roboto"/>
                <a:cs typeface="Roboto"/>
              </a:rPr>
              <a:t> all </a:t>
            </a:r>
            <a:r>
              <a:rPr sz="1300" spc="-45" dirty="0">
                <a:latin typeface="Roboto"/>
                <a:cs typeface="Roboto"/>
              </a:rPr>
              <a:t>future</a:t>
            </a:r>
            <a:r>
              <a:rPr sz="1300" spc="-35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values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075" y="4761229"/>
            <a:ext cx="4680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50" dirty="0">
                <a:latin typeface="Roboto"/>
                <a:cs typeface="Roboto"/>
              </a:rPr>
              <a:t>Naive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9434" y="4621784"/>
            <a:ext cx="387477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5" dirty="0">
                <a:latin typeface="Roboto"/>
                <a:cs typeface="Roboto"/>
              </a:rPr>
              <a:t>Uses</a:t>
            </a:r>
            <a:r>
              <a:rPr sz="1300" spc="-25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the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last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observed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value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65" dirty="0">
                <a:latin typeface="Roboto"/>
                <a:cs typeface="Roboto"/>
              </a:rPr>
              <a:t>as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the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forecast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for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30" dirty="0">
                <a:latin typeface="Roboto"/>
                <a:cs typeface="Roboto"/>
              </a:rPr>
              <a:t>all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35" dirty="0">
                <a:latin typeface="Roboto"/>
                <a:cs typeface="Roboto"/>
              </a:rPr>
              <a:t>future </a:t>
            </a:r>
            <a:r>
              <a:rPr sz="1300" spc="-10" dirty="0">
                <a:latin typeface="Roboto"/>
                <a:cs typeface="Roboto"/>
              </a:rPr>
              <a:t>periods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075" y="5304154"/>
            <a:ext cx="7560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55" dirty="0">
                <a:latin typeface="Roboto"/>
                <a:cs typeface="Roboto"/>
              </a:rPr>
              <a:t>Seasonal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3075" y="5532754"/>
            <a:ext cx="5040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50" dirty="0">
                <a:latin typeface="Roboto"/>
                <a:cs typeface="Roboto"/>
              </a:rPr>
              <a:t>Naive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89434" y="5279009"/>
            <a:ext cx="3824604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5" dirty="0">
                <a:latin typeface="Roboto"/>
                <a:cs typeface="Roboto"/>
              </a:rPr>
              <a:t>Uses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the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value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from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the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70" dirty="0">
                <a:latin typeface="Roboto"/>
                <a:cs typeface="Roboto"/>
              </a:rPr>
              <a:t>same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season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35" dirty="0">
                <a:latin typeface="Roboto"/>
                <a:cs typeface="Roboto"/>
              </a:rPr>
              <a:t>(e.g.,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70" dirty="0">
                <a:latin typeface="Roboto"/>
                <a:cs typeface="Roboto"/>
              </a:rPr>
              <a:t>same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month </a:t>
            </a:r>
            <a:r>
              <a:rPr sz="1300" spc="-45" dirty="0">
                <a:latin typeface="Roboto"/>
                <a:cs typeface="Roboto"/>
              </a:rPr>
              <a:t>last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year)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65" dirty="0">
                <a:latin typeface="Roboto"/>
                <a:cs typeface="Roboto"/>
              </a:rPr>
              <a:t>as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the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forecast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3075" y="6075679"/>
            <a:ext cx="4320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30" dirty="0">
                <a:latin typeface="Roboto"/>
                <a:cs typeface="Roboto"/>
              </a:rPr>
              <a:t>Drift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89434" y="5936233"/>
            <a:ext cx="393128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5" dirty="0">
                <a:latin typeface="Roboto"/>
                <a:cs typeface="Roboto"/>
              </a:rPr>
              <a:t>Extends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the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line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65" dirty="0">
                <a:latin typeface="Roboto"/>
                <a:cs typeface="Roboto"/>
              </a:rPr>
              <a:t>between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the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first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and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last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observations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25" dirty="0">
                <a:latin typeface="Roboto"/>
                <a:cs typeface="Roboto"/>
              </a:rPr>
              <a:t>to </a:t>
            </a:r>
            <a:r>
              <a:rPr sz="1300" spc="-50" dirty="0">
                <a:latin typeface="Roboto"/>
                <a:cs typeface="Roboto"/>
              </a:rPr>
              <a:t>forecast</a:t>
            </a:r>
            <a:r>
              <a:rPr sz="1300" spc="-30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future</a:t>
            </a:r>
            <a:r>
              <a:rPr sz="1300" spc="-30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values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05524" y="914400"/>
            <a:ext cx="6086475" cy="5940000"/>
          </a:xfrm>
          <a:custGeom>
            <a:avLst/>
            <a:gdLst/>
            <a:ahLst/>
            <a:cxnLst/>
            <a:rect l="l" t="t" r="r" b="b"/>
            <a:pathLst>
              <a:path w="6086475" h="8458200">
                <a:moveTo>
                  <a:pt x="6086474" y="8458199"/>
                </a:moveTo>
                <a:lnTo>
                  <a:pt x="0" y="8458199"/>
                </a:lnTo>
                <a:lnTo>
                  <a:pt x="0" y="0"/>
                </a:lnTo>
                <a:lnTo>
                  <a:pt x="6086474" y="0"/>
                </a:lnTo>
                <a:lnTo>
                  <a:pt x="6086474" y="84581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1447006"/>
            <a:ext cx="5324474" cy="2781299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6553200" y="4952206"/>
            <a:ext cx="51593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Comparison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four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simple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forecasting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methods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applied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quarterly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7E8B8C"/>
                </a:solidFill>
                <a:latin typeface="Roboto"/>
                <a:cs typeface="Roboto"/>
              </a:rPr>
              <a:t>retail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sales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7E8B8C"/>
                </a:solidFill>
                <a:latin typeface="Roboto"/>
                <a:cs typeface="Roboto"/>
              </a:rPr>
              <a:t>data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05476" y="9378950"/>
            <a:ext cx="459486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835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ts val="1305"/>
              </a:lnSpc>
            </a:pP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Analysis: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Complete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Guide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from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Statistics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94A5A6"/>
                </a:solidFill>
                <a:latin typeface="Roboto"/>
                <a:cs typeface="Roboto"/>
              </a:rPr>
              <a:t>Deep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94A5A6"/>
                </a:solidFill>
                <a:latin typeface="Roboto"/>
                <a:cs typeface="Roboto"/>
              </a:rPr>
              <a:t>Learning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53200" y="5866606"/>
            <a:ext cx="521525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These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methods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especially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useful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short-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term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forecasting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when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exhibits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simple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limited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historical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available.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Introduction</a:t>
            </a:r>
            <a:r>
              <a:rPr spc="-220" dirty="0"/>
              <a:t> </a:t>
            </a:r>
            <a:r>
              <a:rPr spc="-260" dirty="0"/>
              <a:t>to</a:t>
            </a:r>
            <a:r>
              <a:rPr spc="-210" dirty="0"/>
              <a:t> </a:t>
            </a:r>
            <a:r>
              <a:rPr spc="-295" dirty="0"/>
              <a:t>ARIMA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499" y="5514181"/>
            <a:ext cx="5143500" cy="1038225"/>
            <a:chOff x="571499" y="5667374"/>
            <a:chExt cx="5143500" cy="1038225"/>
          </a:xfrm>
        </p:grpSpPr>
        <p:sp>
          <p:nvSpPr>
            <p:cNvPr id="4" name="object 4"/>
            <p:cNvSpPr/>
            <p:nvPr/>
          </p:nvSpPr>
          <p:spPr>
            <a:xfrm>
              <a:off x="571499" y="5667374"/>
              <a:ext cx="5143500" cy="1038225"/>
            </a:xfrm>
            <a:custGeom>
              <a:avLst/>
              <a:gdLst/>
              <a:ahLst/>
              <a:cxnLst/>
              <a:rect l="l" t="t" r="r" b="b"/>
              <a:pathLst>
                <a:path w="5143500" h="1038225">
                  <a:moveTo>
                    <a:pt x="51434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0382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5667374"/>
              <a:ext cx="38100" cy="1038225"/>
            </a:xfrm>
            <a:custGeom>
              <a:avLst/>
              <a:gdLst/>
              <a:ahLst/>
              <a:cxnLst/>
              <a:rect l="l" t="t" r="r" b="b"/>
              <a:pathLst>
                <a:path w="38100" h="1038225">
                  <a:moveTo>
                    <a:pt x="380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3822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8800" y="913606"/>
            <a:ext cx="417195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-150" dirty="0">
                <a:solidFill>
                  <a:srgbClr val="3398DA"/>
                </a:solidFill>
                <a:latin typeface="Lucida Sans"/>
                <a:cs typeface="Lucida Sans"/>
              </a:rPr>
              <a:t>What,</a:t>
            </a:r>
            <a:r>
              <a:rPr sz="2100" spc="-16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40" dirty="0">
                <a:solidFill>
                  <a:srgbClr val="3398DA"/>
                </a:solidFill>
                <a:latin typeface="Lucida Sans"/>
                <a:cs typeface="Lucida Sans"/>
              </a:rPr>
              <a:t>How,</a:t>
            </a:r>
            <a:r>
              <a:rPr sz="2100" spc="-16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40" dirty="0">
                <a:solidFill>
                  <a:srgbClr val="3398DA"/>
                </a:solidFill>
                <a:latin typeface="Lucida Sans"/>
                <a:cs typeface="Lucida Sans"/>
              </a:rPr>
              <a:t>and</a:t>
            </a:r>
            <a:r>
              <a:rPr sz="2100" spc="-16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14" dirty="0">
                <a:solidFill>
                  <a:srgbClr val="3398DA"/>
                </a:solidFill>
                <a:latin typeface="Lucida Sans"/>
                <a:cs typeface="Lucida Sans"/>
              </a:rPr>
              <a:t>Why</a:t>
            </a:r>
            <a:r>
              <a:rPr sz="2100" spc="-16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10" dirty="0">
                <a:solidFill>
                  <a:srgbClr val="3398DA"/>
                </a:solidFill>
                <a:latin typeface="Lucida Sans"/>
                <a:cs typeface="Lucida Sans"/>
              </a:rPr>
              <a:t>of</a:t>
            </a:r>
            <a:r>
              <a:rPr sz="2100" spc="-16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85" dirty="0">
                <a:solidFill>
                  <a:srgbClr val="3398DA"/>
                </a:solidFill>
                <a:latin typeface="Lucida Sans"/>
                <a:cs typeface="Lucida Sans"/>
              </a:rPr>
              <a:t>ARIMA</a:t>
            </a:r>
            <a:r>
              <a:rPr sz="2100" spc="-16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65" dirty="0">
                <a:solidFill>
                  <a:srgbClr val="3398DA"/>
                </a:solidFill>
                <a:latin typeface="Lucida Sans"/>
                <a:cs typeface="Lucida Sans"/>
              </a:rPr>
              <a:t>Models</a:t>
            </a:r>
            <a:endParaRPr sz="2100">
              <a:latin typeface="Lucida Sans"/>
              <a:cs typeface="Lucida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34249" y="989806"/>
            <a:ext cx="1143000" cy="1704975"/>
            <a:chOff x="7334249" y="1295400"/>
            <a:chExt cx="1143000" cy="1704975"/>
          </a:xfrm>
        </p:grpSpPr>
        <p:sp>
          <p:nvSpPr>
            <p:cNvPr id="8" name="object 8"/>
            <p:cNvSpPr/>
            <p:nvPr/>
          </p:nvSpPr>
          <p:spPr>
            <a:xfrm>
              <a:off x="7334249" y="1295400"/>
              <a:ext cx="1143000" cy="1704975"/>
            </a:xfrm>
            <a:custGeom>
              <a:avLst/>
              <a:gdLst/>
              <a:ahLst/>
              <a:cxnLst/>
              <a:rect l="l" t="t" r="r" b="b"/>
              <a:pathLst>
                <a:path w="1143000" h="1704975">
                  <a:moveTo>
                    <a:pt x="1095374" y="1704974"/>
                  </a:moveTo>
                  <a:lnTo>
                    <a:pt x="47624" y="1704974"/>
                  </a:lnTo>
                  <a:lnTo>
                    <a:pt x="38122" y="1704102"/>
                  </a:lnTo>
                  <a:lnTo>
                    <a:pt x="3486" y="1675632"/>
                  </a:lnTo>
                  <a:lnTo>
                    <a:pt x="0" y="1657349"/>
                  </a:lnTo>
                  <a:lnTo>
                    <a:pt x="0" y="47624"/>
                  </a:lnTo>
                  <a:lnTo>
                    <a:pt x="21283" y="7846"/>
                  </a:lnTo>
                  <a:lnTo>
                    <a:pt x="47624" y="0"/>
                  </a:lnTo>
                  <a:lnTo>
                    <a:pt x="1095374" y="0"/>
                  </a:lnTo>
                  <a:lnTo>
                    <a:pt x="1135153" y="21284"/>
                  </a:lnTo>
                  <a:lnTo>
                    <a:pt x="1142999" y="47624"/>
                  </a:lnTo>
                  <a:lnTo>
                    <a:pt x="1142999" y="1657349"/>
                  </a:lnTo>
                  <a:lnTo>
                    <a:pt x="1121714" y="1697128"/>
                  </a:lnTo>
                  <a:lnTo>
                    <a:pt x="1095374" y="1704974"/>
                  </a:lnTo>
                  <a:close/>
                </a:path>
              </a:pathLst>
            </a:custGeom>
            <a:solidFill>
              <a:srgbClr val="E74B3C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34249" y="1295400"/>
              <a:ext cx="1143000" cy="1704975"/>
            </a:xfrm>
            <a:custGeom>
              <a:avLst/>
              <a:gdLst/>
              <a:ahLst/>
              <a:cxnLst/>
              <a:rect l="l" t="t" r="r" b="b"/>
              <a:pathLst>
                <a:path w="1143000" h="1704975">
                  <a:moveTo>
                    <a:pt x="1095374" y="1704974"/>
                  </a:moveTo>
                  <a:lnTo>
                    <a:pt x="47624" y="1704974"/>
                  </a:lnTo>
                  <a:lnTo>
                    <a:pt x="38122" y="1704103"/>
                  </a:lnTo>
                  <a:lnTo>
                    <a:pt x="3486" y="1675632"/>
                  </a:lnTo>
                  <a:lnTo>
                    <a:pt x="0" y="1657349"/>
                  </a:lnTo>
                  <a:lnTo>
                    <a:pt x="0" y="47624"/>
                  </a:lnTo>
                  <a:lnTo>
                    <a:pt x="21283" y="7846"/>
                  </a:lnTo>
                  <a:lnTo>
                    <a:pt x="47624" y="0"/>
                  </a:lnTo>
                  <a:lnTo>
                    <a:pt x="1095374" y="0"/>
                  </a:lnTo>
                  <a:lnTo>
                    <a:pt x="1133293" y="19049"/>
                  </a:lnTo>
                  <a:lnTo>
                    <a:pt x="43834" y="19049"/>
                  </a:lnTo>
                  <a:lnTo>
                    <a:pt x="40189" y="19774"/>
                  </a:lnTo>
                  <a:lnTo>
                    <a:pt x="19049" y="43835"/>
                  </a:lnTo>
                  <a:lnTo>
                    <a:pt x="19049" y="1661138"/>
                  </a:lnTo>
                  <a:lnTo>
                    <a:pt x="43834" y="1685924"/>
                  </a:lnTo>
                  <a:lnTo>
                    <a:pt x="1133293" y="1685924"/>
                  </a:lnTo>
                  <a:lnTo>
                    <a:pt x="1129050" y="1691025"/>
                  </a:lnTo>
                  <a:lnTo>
                    <a:pt x="1121714" y="1697128"/>
                  </a:lnTo>
                  <a:lnTo>
                    <a:pt x="1113656" y="1701487"/>
                  </a:lnTo>
                  <a:lnTo>
                    <a:pt x="1104877" y="1704103"/>
                  </a:lnTo>
                  <a:lnTo>
                    <a:pt x="1095374" y="1704974"/>
                  </a:lnTo>
                  <a:close/>
                </a:path>
                <a:path w="1143000" h="1704975">
                  <a:moveTo>
                    <a:pt x="1133293" y="1685924"/>
                  </a:moveTo>
                  <a:lnTo>
                    <a:pt x="1099163" y="1685924"/>
                  </a:lnTo>
                  <a:lnTo>
                    <a:pt x="1102808" y="1685199"/>
                  </a:lnTo>
                  <a:lnTo>
                    <a:pt x="1109809" y="1682299"/>
                  </a:lnTo>
                  <a:lnTo>
                    <a:pt x="1123948" y="1661138"/>
                  </a:lnTo>
                  <a:lnTo>
                    <a:pt x="1123948" y="43835"/>
                  </a:lnTo>
                  <a:lnTo>
                    <a:pt x="1099163" y="19049"/>
                  </a:lnTo>
                  <a:lnTo>
                    <a:pt x="1133293" y="19049"/>
                  </a:lnTo>
                  <a:lnTo>
                    <a:pt x="1142999" y="1657349"/>
                  </a:lnTo>
                  <a:lnTo>
                    <a:pt x="1142127" y="1666852"/>
                  </a:lnTo>
                  <a:lnTo>
                    <a:pt x="1139512" y="1675632"/>
                  </a:lnTo>
                  <a:lnTo>
                    <a:pt x="1135153" y="1683690"/>
                  </a:lnTo>
                  <a:lnTo>
                    <a:pt x="1133293" y="1685924"/>
                  </a:lnTo>
                  <a:close/>
                </a:path>
              </a:pathLst>
            </a:custGeom>
            <a:solidFill>
              <a:srgbClr val="E74B3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83475" y="1052882"/>
            <a:ext cx="976630" cy="56134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750"/>
              </a:spcBef>
            </a:pPr>
            <a:r>
              <a:rPr sz="1300" b="1" spc="-10" dirty="0">
                <a:latin typeface="Roboto"/>
                <a:cs typeface="Roboto"/>
              </a:rPr>
              <a:t>AR(p)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00" spc="-65" dirty="0">
                <a:latin typeface="Roboto"/>
                <a:cs typeface="Roboto"/>
              </a:rPr>
              <a:t>AutoRegressive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53350" y="170418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15760" y="44648"/>
                </a:moveTo>
                <a:lnTo>
                  <a:pt x="44648" y="44648"/>
                </a:lnTo>
                <a:lnTo>
                  <a:pt x="67194" y="26043"/>
                </a:lnTo>
                <a:lnTo>
                  <a:pt x="93077" y="11988"/>
                </a:lnTo>
                <a:lnTo>
                  <a:pt x="121683" y="3100"/>
                </a:lnTo>
                <a:lnTo>
                  <a:pt x="152399" y="0"/>
                </a:lnTo>
                <a:lnTo>
                  <a:pt x="200573" y="7768"/>
                </a:lnTo>
                <a:lnTo>
                  <a:pt x="242409" y="29401"/>
                </a:lnTo>
                <a:lnTo>
                  <a:pt x="251107" y="38099"/>
                </a:lnTo>
                <a:lnTo>
                  <a:pt x="152399" y="38099"/>
                </a:lnTo>
                <a:lnTo>
                  <a:pt x="129371" y="40422"/>
                </a:lnTo>
                <a:lnTo>
                  <a:pt x="115760" y="44648"/>
                </a:lnTo>
                <a:close/>
              </a:path>
              <a:path w="304800" h="304800">
                <a:moveTo>
                  <a:pt x="79831" y="114299"/>
                </a:moveTo>
                <a:lnTo>
                  <a:pt x="6369" y="114299"/>
                </a:lnTo>
                <a:lnTo>
                  <a:pt x="0" y="107918"/>
                </a:lnTo>
                <a:lnTo>
                  <a:pt x="0" y="34468"/>
                </a:lnTo>
                <a:lnTo>
                  <a:pt x="2549" y="26283"/>
                </a:lnTo>
                <a:lnTo>
                  <a:pt x="8832" y="21312"/>
                </a:lnTo>
                <a:lnTo>
                  <a:pt x="16801" y="20404"/>
                </a:lnTo>
                <a:lnTo>
                  <a:pt x="24407" y="24407"/>
                </a:lnTo>
                <a:lnTo>
                  <a:pt x="44648" y="44648"/>
                </a:lnTo>
                <a:lnTo>
                  <a:pt x="115760" y="44648"/>
                </a:lnTo>
                <a:lnTo>
                  <a:pt x="107922" y="47081"/>
                </a:lnTo>
                <a:lnTo>
                  <a:pt x="88516" y="57614"/>
                </a:lnTo>
                <a:lnTo>
                  <a:pt x="71616" y="71556"/>
                </a:lnTo>
                <a:lnTo>
                  <a:pt x="89951" y="89892"/>
                </a:lnTo>
                <a:lnTo>
                  <a:pt x="93954" y="97498"/>
                </a:lnTo>
                <a:lnTo>
                  <a:pt x="93039" y="105467"/>
                </a:lnTo>
                <a:lnTo>
                  <a:pt x="88051" y="111750"/>
                </a:lnTo>
                <a:lnTo>
                  <a:pt x="79831" y="114299"/>
                </a:lnTo>
                <a:close/>
              </a:path>
              <a:path w="304800" h="304800">
                <a:moveTo>
                  <a:pt x="251107" y="266699"/>
                </a:moveTo>
                <a:lnTo>
                  <a:pt x="152399" y="266699"/>
                </a:lnTo>
                <a:lnTo>
                  <a:pt x="196880" y="257714"/>
                </a:lnTo>
                <a:lnTo>
                  <a:pt x="233213" y="233213"/>
                </a:lnTo>
                <a:lnTo>
                  <a:pt x="257714" y="196880"/>
                </a:lnTo>
                <a:lnTo>
                  <a:pt x="266699" y="152399"/>
                </a:lnTo>
                <a:lnTo>
                  <a:pt x="257714" y="107918"/>
                </a:lnTo>
                <a:lnTo>
                  <a:pt x="236324" y="76199"/>
                </a:lnTo>
                <a:lnTo>
                  <a:pt x="233169" y="71556"/>
                </a:lnTo>
                <a:lnTo>
                  <a:pt x="196862" y="47081"/>
                </a:lnTo>
                <a:lnTo>
                  <a:pt x="152399" y="38099"/>
                </a:lnTo>
                <a:lnTo>
                  <a:pt x="251107" y="38099"/>
                </a:lnTo>
                <a:lnTo>
                  <a:pt x="275398" y="62390"/>
                </a:lnTo>
                <a:lnTo>
                  <a:pt x="297031" y="104226"/>
                </a:lnTo>
                <a:lnTo>
                  <a:pt x="304799" y="152399"/>
                </a:lnTo>
                <a:lnTo>
                  <a:pt x="297158" y="199786"/>
                </a:lnTo>
                <a:lnTo>
                  <a:pt x="297031" y="200573"/>
                </a:lnTo>
                <a:lnTo>
                  <a:pt x="275398" y="242409"/>
                </a:lnTo>
                <a:lnTo>
                  <a:pt x="251107" y="266699"/>
                </a:lnTo>
                <a:close/>
              </a:path>
              <a:path w="304800" h="304800">
                <a:moveTo>
                  <a:pt x="199786" y="210978"/>
                </a:moveTo>
                <a:lnTo>
                  <a:pt x="190738" y="210978"/>
                </a:lnTo>
                <a:lnTo>
                  <a:pt x="139600" y="159841"/>
                </a:lnTo>
                <a:lnTo>
                  <a:pt x="138112" y="156209"/>
                </a:lnTo>
                <a:lnTo>
                  <a:pt x="138112" y="82569"/>
                </a:lnTo>
                <a:lnTo>
                  <a:pt x="144482" y="76199"/>
                </a:lnTo>
                <a:lnTo>
                  <a:pt x="160258" y="76199"/>
                </a:lnTo>
                <a:lnTo>
                  <a:pt x="166627" y="82569"/>
                </a:lnTo>
                <a:lnTo>
                  <a:pt x="166627" y="146506"/>
                </a:lnTo>
                <a:lnTo>
                  <a:pt x="205323" y="185201"/>
                </a:lnTo>
                <a:lnTo>
                  <a:pt x="210919" y="190738"/>
                </a:lnTo>
                <a:lnTo>
                  <a:pt x="210859" y="199786"/>
                </a:lnTo>
                <a:lnTo>
                  <a:pt x="199786" y="210978"/>
                </a:lnTo>
                <a:close/>
              </a:path>
              <a:path w="304800" h="304800">
                <a:moveTo>
                  <a:pt x="152399" y="304799"/>
                </a:moveTo>
                <a:lnTo>
                  <a:pt x="105987" y="297589"/>
                </a:lnTo>
                <a:lnTo>
                  <a:pt x="65246" y="277475"/>
                </a:lnTo>
                <a:lnTo>
                  <a:pt x="57441" y="265316"/>
                </a:lnTo>
                <a:lnTo>
                  <a:pt x="57566" y="257714"/>
                </a:lnTo>
                <a:lnTo>
                  <a:pt x="60543" y="250924"/>
                </a:lnTo>
                <a:lnTo>
                  <a:pt x="66039" y="245702"/>
                </a:lnTo>
                <a:lnTo>
                  <a:pt x="72858" y="243080"/>
                </a:lnTo>
                <a:lnTo>
                  <a:pt x="79871" y="243080"/>
                </a:lnTo>
                <a:lnTo>
                  <a:pt x="87094" y="246221"/>
                </a:lnTo>
                <a:lnTo>
                  <a:pt x="101693" y="254870"/>
                </a:lnTo>
                <a:lnTo>
                  <a:pt x="117581" y="261304"/>
                </a:lnTo>
                <a:lnTo>
                  <a:pt x="134552" y="265316"/>
                </a:lnTo>
                <a:lnTo>
                  <a:pt x="152399" y="266699"/>
                </a:lnTo>
                <a:lnTo>
                  <a:pt x="251107" y="266699"/>
                </a:lnTo>
                <a:lnTo>
                  <a:pt x="242409" y="275398"/>
                </a:lnTo>
                <a:lnTo>
                  <a:pt x="200573" y="297031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DB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90928" y="2064899"/>
            <a:ext cx="62992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 marR="5080" indent="-106045">
              <a:lnSpc>
                <a:spcPct val="114599"/>
              </a:lnSpc>
              <a:spcBef>
                <a:spcPts val="100"/>
              </a:spcBef>
            </a:pPr>
            <a:r>
              <a:rPr sz="1200" spc="-80" dirty="0">
                <a:latin typeface="Roboto"/>
                <a:cs typeface="Roboto"/>
              </a:rPr>
              <a:t>Uses</a:t>
            </a:r>
            <a:r>
              <a:rPr sz="1200" dirty="0">
                <a:latin typeface="Roboto"/>
                <a:cs typeface="Roboto"/>
              </a:rPr>
              <a:t> </a:t>
            </a:r>
            <a:r>
              <a:rPr sz="1200" spc="-70" dirty="0">
                <a:latin typeface="Roboto"/>
                <a:cs typeface="Roboto"/>
              </a:rPr>
              <a:t>past </a:t>
            </a:r>
            <a:r>
              <a:rPr sz="1200" spc="-10" dirty="0">
                <a:latin typeface="Roboto"/>
                <a:cs typeface="Roboto"/>
              </a:rPr>
              <a:t>values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667749" y="989806"/>
            <a:ext cx="1143000" cy="1704975"/>
            <a:chOff x="8667749" y="1295400"/>
            <a:chExt cx="1143000" cy="1704975"/>
          </a:xfrm>
        </p:grpSpPr>
        <p:sp>
          <p:nvSpPr>
            <p:cNvPr id="14" name="object 14"/>
            <p:cNvSpPr/>
            <p:nvPr/>
          </p:nvSpPr>
          <p:spPr>
            <a:xfrm>
              <a:off x="8667749" y="1295400"/>
              <a:ext cx="1143000" cy="1704975"/>
            </a:xfrm>
            <a:custGeom>
              <a:avLst/>
              <a:gdLst/>
              <a:ahLst/>
              <a:cxnLst/>
              <a:rect l="l" t="t" r="r" b="b"/>
              <a:pathLst>
                <a:path w="1143000" h="1704975">
                  <a:moveTo>
                    <a:pt x="1095374" y="1704974"/>
                  </a:moveTo>
                  <a:lnTo>
                    <a:pt x="47624" y="1704974"/>
                  </a:lnTo>
                  <a:lnTo>
                    <a:pt x="38122" y="1704102"/>
                  </a:lnTo>
                  <a:lnTo>
                    <a:pt x="3486" y="1675632"/>
                  </a:lnTo>
                  <a:lnTo>
                    <a:pt x="0" y="1657349"/>
                  </a:lnTo>
                  <a:lnTo>
                    <a:pt x="0" y="47624"/>
                  </a:lnTo>
                  <a:lnTo>
                    <a:pt x="21284" y="7846"/>
                  </a:lnTo>
                  <a:lnTo>
                    <a:pt x="47624" y="0"/>
                  </a:lnTo>
                  <a:lnTo>
                    <a:pt x="1095374" y="0"/>
                  </a:lnTo>
                  <a:lnTo>
                    <a:pt x="1135153" y="21284"/>
                  </a:lnTo>
                  <a:lnTo>
                    <a:pt x="1142999" y="47624"/>
                  </a:lnTo>
                  <a:lnTo>
                    <a:pt x="1142999" y="1657349"/>
                  </a:lnTo>
                  <a:lnTo>
                    <a:pt x="1121714" y="1697128"/>
                  </a:lnTo>
                  <a:lnTo>
                    <a:pt x="1095374" y="1704974"/>
                  </a:lnTo>
                  <a:close/>
                </a:path>
              </a:pathLst>
            </a:custGeom>
            <a:solidFill>
              <a:srgbClr val="2ECC7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67749" y="1295400"/>
              <a:ext cx="1143000" cy="1704975"/>
            </a:xfrm>
            <a:custGeom>
              <a:avLst/>
              <a:gdLst/>
              <a:ahLst/>
              <a:cxnLst/>
              <a:rect l="l" t="t" r="r" b="b"/>
              <a:pathLst>
                <a:path w="1143000" h="1704975">
                  <a:moveTo>
                    <a:pt x="1095374" y="1704974"/>
                  </a:moveTo>
                  <a:lnTo>
                    <a:pt x="47624" y="1704974"/>
                  </a:lnTo>
                  <a:lnTo>
                    <a:pt x="38122" y="1704103"/>
                  </a:lnTo>
                  <a:lnTo>
                    <a:pt x="3486" y="1675632"/>
                  </a:lnTo>
                  <a:lnTo>
                    <a:pt x="0" y="1657349"/>
                  </a:lnTo>
                  <a:lnTo>
                    <a:pt x="0" y="47624"/>
                  </a:lnTo>
                  <a:lnTo>
                    <a:pt x="21284" y="7846"/>
                  </a:lnTo>
                  <a:lnTo>
                    <a:pt x="47624" y="0"/>
                  </a:lnTo>
                  <a:lnTo>
                    <a:pt x="1095374" y="0"/>
                  </a:lnTo>
                  <a:lnTo>
                    <a:pt x="1133293" y="19049"/>
                  </a:lnTo>
                  <a:lnTo>
                    <a:pt x="43834" y="19049"/>
                  </a:lnTo>
                  <a:lnTo>
                    <a:pt x="40188" y="19774"/>
                  </a:lnTo>
                  <a:lnTo>
                    <a:pt x="19048" y="43835"/>
                  </a:lnTo>
                  <a:lnTo>
                    <a:pt x="19048" y="1661138"/>
                  </a:lnTo>
                  <a:lnTo>
                    <a:pt x="43834" y="1685924"/>
                  </a:lnTo>
                  <a:lnTo>
                    <a:pt x="1133293" y="1685924"/>
                  </a:lnTo>
                  <a:lnTo>
                    <a:pt x="1129050" y="1691025"/>
                  </a:lnTo>
                  <a:lnTo>
                    <a:pt x="1121714" y="1697128"/>
                  </a:lnTo>
                  <a:lnTo>
                    <a:pt x="1113656" y="1701487"/>
                  </a:lnTo>
                  <a:lnTo>
                    <a:pt x="1104877" y="1704103"/>
                  </a:lnTo>
                  <a:lnTo>
                    <a:pt x="1095374" y="1704974"/>
                  </a:lnTo>
                  <a:close/>
                </a:path>
                <a:path w="1143000" h="1704975">
                  <a:moveTo>
                    <a:pt x="1133293" y="1685924"/>
                  </a:moveTo>
                  <a:lnTo>
                    <a:pt x="1099162" y="1685924"/>
                  </a:lnTo>
                  <a:lnTo>
                    <a:pt x="1102806" y="1685199"/>
                  </a:lnTo>
                  <a:lnTo>
                    <a:pt x="1109808" y="1682299"/>
                  </a:lnTo>
                  <a:lnTo>
                    <a:pt x="1123948" y="1661138"/>
                  </a:lnTo>
                  <a:lnTo>
                    <a:pt x="1123948" y="43835"/>
                  </a:lnTo>
                  <a:lnTo>
                    <a:pt x="1099162" y="19049"/>
                  </a:lnTo>
                  <a:lnTo>
                    <a:pt x="1133293" y="19049"/>
                  </a:lnTo>
                  <a:lnTo>
                    <a:pt x="1142999" y="1657349"/>
                  </a:lnTo>
                  <a:lnTo>
                    <a:pt x="1142127" y="1666852"/>
                  </a:lnTo>
                  <a:lnTo>
                    <a:pt x="1139512" y="1675632"/>
                  </a:lnTo>
                  <a:lnTo>
                    <a:pt x="1135153" y="1683690"/>
                  </a:lnTo>
                  <a:lnTo>
                    <a:pt x="1133293" y="1685924"/>
                  </a:lnTo>
                  <a:close/>
                </a:path>
              </a:pathLst>
            </a:custGeom>
            <a:solidFill>
              <a:srgbClr val="2ECC7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916094" y="1052882"/>
            <a:ext cx="646430" cy="56134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1300" b="1" spc="-20" dirty="0">
                <a:latin typeface="Roboto"/>
                <a:cs typeface="Roboto"/>
              </a:rPr>
              <a:t>I(d)</a:t>
            </a:r>
            <a:endParaRPr sz="13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1200" spc="-45" dirty="0">
                <a:latin typeface="Roboto"/>
                <a:cs typeface="Roboto"/>
              </a:rPr>
              <a:t>Integrated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86790" y="1702633"/>
            <a:ext cx="305435" cy="307975"/>
          </a:xfrm>
          <a:custGeom>
            <a:avLst/>
            <a:gdLst/>
            <a:ahLst/>
            <a:cxnLst/>
            <a:rect l="l" t="t" r="r" b="b"/>
            <a:pathLst>
              <a:path w="305434" h="307975">
                <a:moveTo>
                  <a:pt x="228540" y="155376"/>
                </a:moveTo>
                <a:lnTo>
                  <a:pt x="214252" y="149423"/>
                </a:lnTo>
                <a:lnTo>
                  <a:pt x="209609" y="142517"/>
                </a:lnTo>
                <a:lnTo>
                  <a:pt x="209609" y="96797"/>
                </a:lnTo>
                <a:lnTo>
                  <a:pt x="19109" y="96797"/>
                </a:lnTo>
                <a:lnTo>
                  <a:pt x="11687" y="95303"/>
                </a:lnTo>
                <a:lnTo>
                  <a:pt x="5633" y="91224"/>
                </a:lnTo>
                <a:lnTo>
                  <a:pt x="1554" y="85169"/>
                </a:lnTo>
                <a:lnTo>
                  <a:pt x="59" y="77747"/>
                </a:lnTo>
                <a:lnTo>
                  <a:pt x="1554" y="70325"/>
                </a:lnTo>
                <a:lnTo>
                  <a:pt x="5633" y="64271"/>
                </a:lnTo>
                <a:lnTo>
                  <a:pt x="11687" y="60192"/>
                </a:lnTo>
                <a:lnTo>
                  <a:pt x="19109" y="58697"/>
                </a:lnTo>
                <a:lnTo>
                  <a:pt x="209609" y="58697"/>
                </a:lnTo>
                <a:lnTo>
                  <a:pt x="209609" y="12918"/>
                </a:lnTo>
                <a:lnTo>
                  <a:pt x="214252" y="5953"/>
                </a:lnTo>
                <a:lnTo>
                  <a:pt x="228540" y="0"/>
                </a:lnTo>
                <a:lnTo>
                  <a:pt x="236696" y="1666"/>
                </a:lnTo>
                <a:lnTo>
                  <a:pt x="242173" y="7084"/>
                </a:lnTo>
                <a:lnTo>
                  <a:pt x="302894" y="67806"/>
                </a:lnTo>
                <a:lnTo>
                  <a:pt x="304919" y="72628"/>
                </a:lnTo>
                <a:lnTo>
                  <a:pt x="304919" y="82748"/>
                </a:lnTo>
                <a:lnTo>
                  <a:pt x="302894" y="87570"/>
                </a:lnTo>
                <a:lnTo>
                  <a:pt x="236696" y="153769"/>
                </a:lnTo>
                <a:lnTo>
                  <a:pt x="228540" y="155376"/>
                </a:lnTo>
                <a:close/>
              </a:path>
              <a:path w="305434" h="307975">
                <a:moveTo>
                  <a:pt x="76378" y="307895"/>
                </a:moveTo>
                <a:lnTo>
                  <a:pt x="68222" y="306228"/>
                </a:lnTo>
                <a:lnTo>
                  <a:pt x="62745" y="300811"/>
                </a:lnTo>
                <a:lnTo>
                  <a:pt x="2024" y="240089"/>
                </a:lnTo>
                <a:lnTo>
                  <a:pt x="0" y="235267"/>
                </a:lnTo>
                <a:lnTo>
                  <a:pt x="0" y="225147"/>
                </a:lnTo>
                <a:lnTo>
                  <a:pt x="2024" y="220325"/>
                </a:lnTo>
                <a:lnTo>
                  <a:pt x="68222" y="154126"/>
                </a:lnTo>
                <a:lnTo>
                  <a:pt x="76378" y="152519"/>
                </a:lnTo>
                <a:lnTo>
                  <a:pt x="90666" y="158472"/>
                </a:lnTo>
                <a:lnTo>
                  <a:pt x="95309" y="165377"/>
                </a:lnTo>
                <a:lnTo>
                  <a:pt x="95309" y="211102"/>
                </a:lnTo>
                <a:lnTo>
                  <a:pt x="285832" y="211102"/>
                </a:lnTo>
                <a:lnTo>
                  <a:pt x="293231" y="212592"/>
                </a:lnTo>
                <a:lnTo>
                  <a:pt x="299285" y="216671"/>
                </a:lnTo>
                <a:lnTo>
                  <a:pt x="303364" y="222725"/>
                </a:lnTo>
                <a:lnTo>
                  <a:pt x="304859" y="230147"/>
                </a:lnTo>
                <a:lnTo>
                  <a:pt x="303364" y="237569"/>
                </a:lnTo>
                <a:lnTo>
                  <a:pt x="299285" y="243624"/>
                </a:lnTo>
                <a:lnTo>
                  <a:pt x="293231" y="247703"/>
                </a:lnTo>
                <a:lnTo>
                  <a:pt x="285809" y="249197"/>
                </a:lnTo>
                <a:lnTo>
                  <a:pt x="95309" y="249197"/>
                </a:lnTo>
                <a:lnTo>
                  <a:pt x="95309" y="294977"/>
                </a:lnTo>
                <a:lnTo>
                  <a:pt x="90666" y="301942"/>
                </a:lnTo>
                <a:lnTo>
                  <a:pt x="76378" y="307895"/>
                </a:lnTo>
                <a:close/>
              </a:path>
            </a:pathLst>
          </a:custGeom>
          <a:solidFill>
            <a:srgbClr val="0495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855967" y="2091340"/>
            <a:ext cx="7664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Roboto"/>
                <a:cs typeface="Roboto"/>
              </a:rPr>
              <a:t>Differencing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001249" y="989806"/>
            <a:ext cx="1143000" cy="1704975"/>
            <a:chOff x="10001249" y="1295400"/>
            <a:chExt cx="1143000" cy="1704975"/>
          </a:xfrm>
        </p:grpSpPr>
        <p:sp>
          <p:nvSpPr>
            <p:cNvPr id="20" name="object 20"/>
            <p:cNvSpPr/>
            <p:nvPr/>
          </p:nvSpPr>
          <p:spPr>
            <a:xfrm>
              <a:off x="10001249" y="1295400"/>
              <a:ext cx="1143000" cy="1704975"/>
            </a:xfrm>
            <a:custGeom>
              <a:avLst/>
              <a:gdLst/>
              <a:ahLst/>
              <a:cxnLst/>
              <a:rect l="l" t="t" r="r" b="b"/>
              <a:pathLst>
                <a:path w="1143000" h="1704975">
                  <a:moveTo>
                    <a:pt x="1095374" y="1704974"/>
                  </a:moveTo>
                  <a:lnTo>
                    <a:pt x="47624" y="1704974"/>
                  </a:lnTo>
                  <a:lnTo>
                    <a:pt x="38122" y="1704102"/>
                  </a:lnTo>
                  <a:lnTo>
                    <a:pt x="3487" y="1675632"/>
                  </a:lnTo>
                  <a:lnTo>
                    <a:pt x="0" y="1657349"/>
                  </a:lnTo>
                  <a:lnTo>
                    <a:pt x="0" y="47624"/>
                  </a:lnTo>
                  <a:lnTo>
                    <a:pt x="21284" y="7846"/>
                  </a:lnTo>
                  <a:lnTo>
                    <a:pt x="47624" y="0"/>
                  </a:lnTo>
                  <a:lnTo>
                    <a:pt x="1095374" y="0"/>
                  </a:lnTo>
                  <a:lnTo>
                    <a:pt x="1135153" y="21284"/>
                  </a:lnTo>
                  <a:lnTo>
                    <a:pt x="1142999" y="47624"/>
                  </a:lnTo>
                  <a:lnTo>
                    <a:pt x="1142999" y="1657349"/>
                  </a:lnTo>
                  <a:lnTo>
                    <a:pt x="1121714" y="1697128"/>
                  </a:lnTo>
                  <a:lnTo>
                    <a:pt x="1095374" y="1704974"/>
                  </a:lnTo>
                  <a:close/>
                </a:path>
              </a:pathLst>
            </a:custGeom>
            <a:solidFill>
              <a:srgbClr val="3398D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1249" y="1295400"/>
              <a:ext cx="1143000" cy="1704975"/>
            </a:xfrm>
            <a:custGeom>
              <a:avLst/>
              <a:gdLst/>
              <a:ahLst/>
              <a:cxnLst/>
              <a:rect l="l" t="t" r="r" b="b"/>
              <a:pathLst>
                <a:path w="1143000" h="1704975">
                  <a:moveTo>
                    <a:pt x="1095374" y="1704974"/>
                  </a:moveTo>
                  <a:lnTo>
                    <a:pt x="47624" y="1704974"/>
                  </a:lnTo>
                  <a:lnTo>
                    <a:pt x="38122" y="1704103"/>
                  </a:lnTo>
                  <a:lnTo>
                    <a:pt x="3487" y="1675632"/>
                  </a:lnTo>
                  <a:lnTo>
                    <a:pt x="0" y="1657349"/>
                  </a:lnTo>
                  <a:lnTo>
                    <a:pt x="0" y="47624"/>
                  </a:lnTo>
                  <a:lnTo>
                    <a:pt x="21284" y="7846"/>
                  </a:lnTo>
                  <a:lnTo>
                    <a:pt x="47624" y="0"/>
                  </a:lnTo>
                  <a:lnTo>
                    <a:pt x="1095374" y="0"/>
                  </a:lnTo>
                  <a:lnTo>
                    <a:pt x="1133293" y="19049"/>
                  </a:lnTo>
                  <a:lnTo>
                    <a:pt x="43835" y="19049"/>
                  </a:lnTo>
                  <a:lnTo>
                    <a:pt x="40189" y="19774"/>
                  </a:lnTo>
                  <a:lnTo>
                    <a:pt x="19049" y="43835"/>
                  </a:lnTo>
                  <a:lnTo>
                    <a:pt x="19049" y="1661138"/>
                  </a:lnTo>
                  <a:lnTo>
                    <a:pt x="43835" y="1685924"/>
                  </a:lnTo>
                  <a:lnTo>
                    <a:pt x="1133293" y="1685924"/>
                  </a:lnTo>
                  <a:lnTo>
                    <a:pt x="1129050" y="1691025"/>
                  </a:lnTo>
                  <a:lnTo>
                    <a:pt x="1121714" y="1697128"/>
                  </a:lnTo>
                  <a:lnTo>
                    <a:pt x="1113656" y="1701487"/>
                  </a:lnTo>
                  <a:lnTo>
                    <a:pt x="1104877" y="1704103"/>
                  </a:lnTo>
                  <a:lnTo>
                    <a:pt x="1095374" y="1704974"/>
                  </a:lnTo>
                  <a:close/>
                </a:path>
                <a:path w="1143000" h="1704975">
                  <a:moveTo>
                    <a:pt x="1133293" y="1685924"/>
                  </a:moveTo>
                  <a:lnTo>
                    <a:pt x="1099163" y="1685924"/>
                  </a:lnTo>
                  <a:lnTo>
                    <a:pt x="1102807" y="1685199"/>
                  </a:lnTo>
                  <a:lnTo>
                    <a:pt x="1109809" y="1682299"/>
                  </a:lnTo>
                  <a:lnTo>
                    <a:pt x="1123948" y="1661138"/>
                  </a:lnTo>
                  <a:lnTo>
                    <a:pt x="1123948" y="43835"/>
                  </a:lnTo>
                  <a:lnTo>
                    <a:pt x="1099163" y="19049"/>
                  </a:lnTo>
                  <a:lnTo>
                    <a:pt x="1133293" y="19049"/>
                  </a:lnTo>
                  <a:lnTo>
                    <a:pt x="1142999" y="1657349"/>
                  </a:lnTo>
                  <a:lnTo>
                    <a:pt x="1142128" y="1666852"/>
                  </a:lnTo>
                  <a:lnTo>
                    <a:pt x="1139512" y="1675632"/>
                  </a:lnTo>
                  <a:lnTo>
                    <a:pt x="1135153" y="1683690"/>
                  </a:lnTo>
                  <a:lnTo>
                    <a:pt x="1133293" y="1685924"/>
                  </a:lnTo>
                  <a:close/>
                </a:path>
              </a:pathLst>
            </a:custGeom>
            <a:solidFill>
              <a:srgbClr val="3398DA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313887" y="1052882"/>
            <a:ext cx="518159" cy="7613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750"/>
              </a:spcBef>
            </a:pPr>
            <a:r>
              <a:rPr sz="1300" b="1" spc="-10" dirty="0">
                <a:latin typeface="Roboto"/>
                <a:cs typeface="Roboto"/>
              </a:rPr>
              <a:t>MA(q)</a:t>
            </a:r>
            <a:endParaRPr sz="1300">
              <a:latin typeface="Roboto"/>
              <a:cs typeface="Roboto"/>
            </a:endParaRPr>
          </a:p>
          <a:p>
            <a:pPr marL="12700" marR="5080" indent="20955">
              <a:lnSpc>
                <a:spcPct val="109400"/>
              </a:lnSpc>
              <a:spcBef>
                <a:spcPts val="430"/>
              </a:spcBef>
            </a:pPr>
            <a:r>
              <a:rPr sz="1200" spc="-55" dirty="0">
                <a:latin typeface="Roboto"/>
                <a:cs typeface="Roboto"/>
              </a:rPr>
              <a:t>Moving </a:t>
            </a:r>
            <a:r>
              <a:rPr sz="1200" spc="-85" dirty="0">
                <a:latin typeface="Roboto"/>
                <a:cs typeface="Roboto"/>
              </a:rPr>
              <a:t>Average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420349" y="1932781"/>
            <a:ext cx="304800" cy="266700"/>
          </a:xfrm>
          <a:custGeom>
            <a:avLst/>
            <a:gdLst/>
            <a:ahLst/>
            <a:cxnLst/>
            <a:rect l="l" t="t" r="r" b="b"/>
            <a:pathLst>
              <a:path w="304800" h="266700">
                <a:moveTo>
                  <a:pt x="285749" y="266699"/>
                </a:moveTo>
                <a:lnTo>
                  <a:pt x="47624" y="266699"/>
                </a:lnTo>
                <a:lnTo>
                  <a:pt x="29082" y="262958"/>
                </a:lnTo>
                <a:lnTo>
                  <a:pt x="13945" y="252754"/>
                </a:lnTo>
                <a:lnTo>
                  <a:pt x="3741" y="237617"/>
                </a:lnTo>
                <a:lnTo>
                  <a:pt x="0" y="219074"/>
                </a:lnTo>
                <a:lnTo>
                  <a:pt x="0" y="19049"/>
                </a:lnTo>
                <a:lnTo>
                  <a:pt x="1494" y="11628"/>
                </a:lnTo>
                <a:lnTo>
                  <a:pt x="5573" y="5573"/>
                </a:lnTo>
                <a:lnTo>
                  <a:pt x="11628" y="1494"/>
                </a:lnTo>
                <a:lnTo>
                  <a:pt x="19049" y="0"/>
                </a:lnTo>
                <a:lnTo>
                  <a:pt x="26471" y="1494"/>
                </a:lnTo>
                <a:lnTo>
                  <a:pt x="32526" y="5573"/>
                </a:lnTo>
                <a:lnTo>
                  <a:pt x="36605" y="11628"/>
                </a:lnTo>
                <a:lnTo>
                  <a:pt x="38099" y="19049"/>
                </a:lnTo>
                <a:lnTo>
                  <a:pt x="38099" y="224313"/>
                </a:lnTo>
                <a:lnTo>
                  <a:pt x="42386" y="228599"/>
                </a:lnTo>
                <a:lnTo>
                  <a:pt x="285749" y="228599"/>
                </a:lnTo>
                <a:lnTo>
                  <a:pt x="293171" y="230094"/>
                </a:lnTo>
                <a:lnTo>
                  <a:pt x="299226" y="234173"/>
                </a:lnTo>
                <a:lnTo>
                  <a:pt x="303305" y="240228"/>
                </a:lnTo>
                <a:lnTo>
                  <a:pt x="304799" y="247649"/>
                </a:lnTo>
                <a:lnTo>
                  <a:pt x="303305" y="255071"/>
                </a:lnTo>
                <a:lnTo>
                  <a:pt x="299226" y="261126"/>
                </a:lnTo>
                <a:lnTo>
                  <a:pt x="293171" y="265205"/>
                </a:lnTo>
                <a:lnTo>
                  <a:pt x="285749" y="266699"/>
                </a:lnTo>
                <a:close/>
              </a:path>
              <a:path w="304800" h="266700">
                <a:moveTo>
                  <a:pt x="244494" y="106382"/>
                </a:moveTo>
                <a:lnTo>
                  <a:pt x="190499" y="106382"/>
                </a:lnTo>
                <a:lnTo>
                  <a:pt x="253186" y="43636"/>
                </a:lnTo>
                <a:lnTo>
                  <a:pt x="259492" y="39450"/>
                </a:lnTo>
                <a:lnTo>
                  <a:pt x="266670" y="38055"/>
                </a:lnTo>
                <a:lnTo>
                  <a:pt x="273847" y="39450"/>
                </a:lnTo>
                <a:lnTo>
                  <a:pt x="280154" y="43636"/>
                </a:lnTo>
                <a:lnTo>
                  <a:pt x="284339" y="49942"/>
                </a:lnTo>
                <a:lnTo>
                  <a:pt x="285735" y="57120"/>
                </a:lnTo>
                <a:lnTo>
                  <a:pt x="284339" y="64297"/>
                </a:lnTo>
                <a:lnTo>
                  <a:pt x="279919" y="70958"/>
                </a:lnTo>
                <a:lnTo>
                  <a:pt x="244494" y="106382"/>
                </a:lnTo>
                <a:close/>
              </a:path>
              <a:path w="304800" h="266700">
                <a:moveTo>
                  <a:pt x="76170" y="171435"/>
                </a:moveTo>
                <a:lnTo>
                  <a:pt x="68992" y="170039"/>
                </a:lnTo>
                <a:lnTo>
                  <a:pt x="62686" y="165854"/>
                </a:lnTo>
                <a:lnTo>
                  <a:pt x="58500" y="159547"/>
                </a:lnTo>
                <a:lnTo>
                  <a:pt x="57105" y="152370"/>
                </a:lnTo>
                <a:lnTo>
                  <a:pt x="58500" y="145192"/>
                </a:lnTo>
                <a:lnTo>
                  <a:pt x="62686" y="138886"/>
                </a:lnTo>
                <a:lnTo>
                  <a:pt x="129361" y="72211"/>
                </a:lnTo>
                <a:lnTo>
                  <a:pt x="135667" y="68025"/>
                </a:lnTo>
                <a:lnTo>
                  <a:pt x="142845" y="66630"/>
                </a:lnTo>
                <a:lnTo>
                  <a:pt x="150022" y="68025"/>
                </a:lnTo>
                <a:lnTo>
                  <a:pt x="156329" y="72211"/>
                </a:lnTo>
                <a:lnTo>
                  <a:pt x="190499" y="106382"/>
                </a:lnTo>
                <a:lnTo>
                  <a:pt x="244494" y="106382"/>
                </a:lnTo>
                <a:lnTo>
                  <a:pt x="238184" y="112692"/>
                </a:lnTo>
                <a:lnTo>
                  <a:pt x="142874" y="112692"/>
                </a:lnTo>
                <a:lnTo>
                  <a:pt x="89654" y="165854"/>
                </a:lnTo>
                <a:lnTo>
                  <a:pt x="83347" y="170039"/>
                </a:lnTo>
                <a:lnTo>
                  <a:pt x="76170" y="171435"/>
                </a:lnTo>
                <a:close/>
              </a:path>
              <a:path w="304800" h="266700">
                <a:moveTo>
                  <a:pt x="190912" y="152370"/>
                </a:moveTo>
                <a:lnTo>
                  <a:pt x="190146" y="152370"/>
                </a:lnTo>
                <a:lnTo>
                  <a:pt x="183352" y="151049"/>
                </a:lnTo>
                <a:lnTo>
                  <a:pt x="177045" y="146863"/>
                </a:lnTo>
                <a:lnTo>
                  <a:pt x="142874" y="112692"/>
                </a:lnTo>
                <a:lnTo>
                  <a:pt x="238184" y="112692"/>
                </a:lnTo>
                <a:lnTo>
                  <a:pt x="204013" y="146863"/>
                </a:lnTo>
                <a:lnTo>
                  <a:pt x="197706" y="151049"/>
                </a:lnTo>
                <a:lnTo>
                  <a:pt x="190912" y="15237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225185" y="2300890"/>
            <a:ext cx="6953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latin typeface="Roboto"/>
                <a:cs typeface="Roboto"/>
              </a:rPr>
              <a:t>Past</a:t>
            </a:r>
            <a:r>
              <a:rPr sz="1200" spc="-5" dirty="0">
                <a:latin typeface="Roboto"/>
                <a:cs typeface="Roboto"/>
              </a:rPr>
              <a:t> </a:t>
            </a:r>
            <a:r>
              <a:rPr sz="1200" spc="-50" dirty="0">
                <a:latin typeface="Roboto"/>
                <a:cs typeface="Roboto"/>
              </a:rPr>
              <a:t>errors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2742407"/>
            <a:ext cx="5143499" cy="342899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452816" y="6168040"/>
            <a:ext cx="35731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7E8B8C"/>
                </a:solidFill>
                <a:latin typeface="Roboto"/>
                <a:cs typeface="Roboto"/>
              </a:rPr>
              <a:t>ARIMA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model's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7E8B8C"/>
                </a:solidFill>
                <a:latin typeface="Roboto"/>
                <a:cs typeface="Roboto"/>
              </a:rPr>
              <a:t>ability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to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capture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trends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in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time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7E8B8C"/>
                </a:solidFill>
                <a:latin typeface="Roboto"/>
                <a:cs typeface="Roboto"/>
              </a:rPr>
              <a:t>data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20458" y="6424136"/>
            <a:ext cx="463740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-125" dirty="0">
                <a:solidFill>
                  <a:srgbClr val="2B3D4F"/>
                </a:solidFill>
                <a:latin typeface="Arial"/>
                <a:cs typeface="Arial"/>
              </a:rPr>
              <a:t>ARIMA(p,d,q):</a:t>
            </a:r>
            <a:r>
              <a:rPr sz="1650" spc="-10" dirty="0">
                <a:solidFill>
                  <a:srgbClr val="2B3D4F"/>
                </a:solidFill>
                <a:latin typeface="Arial"/>
                <a:cs typeface="Arial"/>
              </a:rPr>
              <a:t> </a:t>
            </a:r>
            <a:r>
              <a:rPr sz="1650" spc="-140" dirty="0">
                <a:solidFill>
                  <a:srgbClr val="2B3D4F"/>
                </a:solidFill>
                <a:latin typeface="Arial"/>
                <a:cs typeface="Arial"/>
              </a:rPr>
              <a:t>(1-</a:t>
            </a:r>
            <a:r>
              <a:rPr sz="1450" spc="-35" dirty="0">
                <a:solidFill>
                  <a:srgbClr val="2B3D4F"/>
                </a:solidFill>
                <a:latin typeface="Liberation Serif"/>
                <a:cs typeface="Liberation Serif"/>
              </a:rPr>
              <a:t>φ</a:t>
            </a:r>
            <a:r>
              <a:rPr sz="1450" spc="-35" dirty="0">
                <a:solidFill>
                  <a:srgbClr val="2B3D4F"/>
                </a:solidFill>
                <a:latin typeface="DejaVu Sans"/>
                <a:cs typeface="DejaVu Sans"/>
              </a:rPr>
              <a:t>₁</a:t>
            </a:r>
            <a:r>
              <a:rPr sz="1650" spc="-35" dirty="0">
                <a:solidFill>
                  <a:srgbClr val="2B3D4F"/>
                </a:solidFill>
                <a:latin typeface="Arial"/>
                <a:cs typeface="Arial"/>
              </a:rPr>
              <a:t>B-</a:t>
            </a:r>
            <a:r>
              <a:rPr sz="1650" spc="-55" dirty="0">
                <a:solidFill>
                  <a:srgbClr val="2B3D4F"/>
                </a:solidFill>
                <a:latin typeface="Arial"/>
                <a:cs typeface="Arial"/>
              </a:rPr>
              <a:t>...-</a:t>
            </a:r>
            <a:r>
              <a:rPr sz="1450" spc="-110" dirty="0">
                <a:solidFill>
                  <a:srgbClr val="2B3D4F"/>
                </a:solidFill>
                <a:latin typeface="Liberation Serif"/>
                <a:cs typeface="Liberation Serif"/>
              </a:rPr>
              <a:t>φ</a:t>
            </a:r>
            <a:r>
              <a:rPr sz="1450" spc="-110" dirty="0">
                <a:solidFill>
                  <a:srgbClr val="2B3D4F"/>
                </a:solidFill>
                <a:latin typeface="DejaVu Sans"/>
                <a:cs typeface="DejaVu Sans"/>
              </a:rPr>
              <a:t>ₚ</a:t>
            </a:r>
            <a:r>
              <a:rPr sz="1650" spc="-110" dirty="0">
                <a:solidFill>
                  <a:srgbClr val="2B3D4F"/>
                </a:solidFill>
                <a:latin typeface="Arial"/>
                <a:cs typeface="Arial"/>
              </a:rPr>
              <a:t>B</a:t>
            </a:r>
            <a:r>
              <a:rPr sz="1450" spc="-110" dirty="0">
                <a:solidFill>
                  <a:srgbClr val="2B3D4F"/>
                </a:solidFill>
                <a:latin typeface="DejaVu Sans"/>
                <a:cs typeface="DejaVu Sans"/>
              </a:rPr>
              <a:t>ᵖ</a:t>
            </a:r>
            <a:r>
              <a:rPr sz="1650" spc="-110" dirty="0">
                <a:solidFill>
                  <a:srgbClr val="2B3D4F"/>
                </a:solidFill>
                <a:latin typeface="Arial"/>
                <a:cs typeface="Arial"/>
              </a:rPr>
              <a:t>)(1-</a:t>
            </a:r>
            <a:r>
              <a:rPr sz="1650" spc="-114" dirty="0">
                <a:solidFill>
                  <a:srgbClr val="2B3D4F"/>
                </a:solidFill>
                <a:latin typeface="Arial"/>
                <a:cs typeface="Arial"/>
              </a:rPr>
              <a:t>B)</a:t>
            </a:r>
            <a:r>
              <a:rPr sz="1450" spc="-114" dirty="0">
                <a:solidFill>
                  <a:srgbClr val="2B3D4F"/>
                </a:solidFill>
                <a:latin typeface="DejaVu Sans"/>
                <a:cs typeface="DejaVu Sans"/>
              </a:rPr>
              <a:t>ᵈ</a:t>
            </a:r>
            <a:r>
              <a:rPr sz="1650" spc="-114" dirty="0">
                <a:solidFill>
                  <a:srgbClr val="2B3D4F"/>
                </a:solidFill>
                <a:latin typeface="Arial"/>
                <a:cs typeface="Arial"/>
              </a:rPr>
              <a:t>Y</a:t>
            </a:r>
            <a:r>
              <a:rPr sz="1450" spc="-114" dirty="0">
                <a:solidFill>
                  <a:srgbClr val="2B3D4F"/>
                </a:solidFill>
                <a:latin typeface="DejaVu Sans"/>
                <a:cs typeface="DejaVu Sans"/>
              </a:rPr>
              <a:t>ₜ</a:t>
            </a:r>
            <a:r>
              <a:rPr sz="1450" spc="-5" dirty="0">
                <a:solidFill>
                  <a:srgbClr val="2B3D4F"/>
                </a:solidFill>
                <a:latin typeface="DejaVu Sans"/>
                <a:cs typeface="DejaVu Sans"/>
              </a:rPr>
              <a:t> </a:t>
            </a:r>
            <a:r>
              <a:rPr sz="1650" spc="-220" dirty="0">
                <a:solidFill>
                  <a:srgbClr val="2B3D4F"/>
                </a:solidFill>
                <a:latin typeface="Arial"/>
                <a:cs typeface="Arial"/>
              </a:rPr>
              <a:t>=</a:t>
            </a:r>
            <a:r>
              <a:rPr sz="1650" spc="-10" dirty="0">
                <a:solidFill>
                  <a:srgbClr val="2B3D4F"/>
                </a:solidFill>
                <a:latin typeface="Arial"/>
                <a:cs typeface="Arial"/>
              </a:rPr>
              <a:t> </a:t>
            </a:r>
            <a:r>
              <a:rPr sz="1650" spc="-95" dirty="0">
                <a:solidFill>
                  <a:srgbClr val="2B3D4F"/>
                </a:solidFill>
                <a:latin typeface="Arial"/>
                <a:cs typeface="Arial"/>
              </a:rPr>
              <a:t>(1+</a:t>
            </a:r>
            <a:r>
              <a:rPr sz="1450" spc="-95" dirty="0">
                <a:solidFill>
                  <a:srgbClr val="2B3D4F"/>
                </a:solidFill>
                <a:latin typeface="Liberation Serif"/>
                <a:cs typeface="Liberation Serif"/>
              </a:rPr>
              <a:t>θ</a:t>
            </a:r>
            <a:r>
              <a:rPr sz="1450" spc="-95" dirty="0">
                <a:solidFill>
                  <a:srgbClr val="2B3D4F"/>
                </a:solidFill>
                <a:latin typeface="DejaVu Sans"/>
                <a:cs typeface="DejaVu Sans"/>
              </a:rPr>
              <a:t>₁</a:t>
            </a:r>
            <a:r>
              <a:rPr sz="1650" spc="-95" dirty="0">
                <a:solidFill>
                  <a:srgbClr val="2B3D4F"/>
                </a:solidFill>
                <a:latin typeface="Arial"/>
                <a:cs typeface="Arial"/>
              </a:rPr>
              <a:t>B+...+</a:t>
            </a:r>
            <a:r>
              <a:rPr sz="1450" spc="-95" dirty="0">
                <a:solidFill>
                  <a:srgbClr val="2B3D4F"/>
                </a:solidFill>
                <a:latin typeface="Liberation Serif"/>
                <a:cs typeface="Liberation Serif"/>
              </a:rPr>
              <a:t>θ</a:t>
            </a:r>
            <a:r>
              <a:rPr sz="1450" spc="-95" dirty="0">
                <a:solidFill>
                  <a:srgbClr val="2B3D4F"/>
                </a:solidFill>
                <a:latin typeface="DejaVu Sans"/>
                <a:cs typeface="DejaVu Sans"/>
              </a:rPr>
              <a:t>ₚ</a:t>
            </a:r>
            <a:r>
              <a:rPr sz="1650" spc="-95" dirty="0">
                <a:solidFill>
                  <a:srgbClr val="2B3D4F"/>
                </a:solidFill>
                <a:latin typeface="Arial"/>
                <a:cs typeface="Arial"/>
              </a:rPr>
              <a:t>B</a:t>
            </a:r>
            <a:r>
              <a:rPr sz="1450" spc="-95" dirty="0">
                <a:solidFill>
                  <a:srgbClr val="2B3D4F"/>
                </a:solidFill>
                <a:latin typeface="DejaVu Sans"/>
                <a:cs typeface="DejaVu Sans"/>
              </a:rPr>
              <a:t>ᵍ</a:t>
            </a:r>
            <a:r>
              <a:rPr sz="1650" spc="-95" dirty="0">
                <a:solidFill>
                  <a:srgbClr val="2B3D4F"/>
                </a:solidFill>
                <a:latin typeface="Arial"/>
                <a:cs typeface="Arial"/>
              </a:rPr>
              <a:t>)</a:t>
            </a:r>
            <a:r>
              <a:rPr sz="1450" spc="-95" dirty="0">
                <a:solidFill>
                  <a:srgbClr val="2B3D4F"/>
                </a:solidFill>
                <a:latin typeface="Liberation Serif"/>
                <a:cs typeface="Liberation Serif"/>
              </a:rPr>
              <a:t>ε</a:t>
            </a:r>
            <a:r>
              <a:rPr sz="1450" spc="-95" dirty="0">
                <a:solidFill>
                  <a:srgbClr val="2B3D4F"/>
                </a:solidFill>
                <a:latin typeface="DejaVu Sans"/>
                <a:cs typeface="DejaVu Sans"/>
              </a:rPr>
              <a:t>ₜ</a:t>
            </a:r>
            <a:endParaRPr sz="1450" dirty="0">
              <a:latin typeface="DejaVu Sans"/>
              <a:cs typeface="DejaVu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5500" y="1439706"/>
            <a:ext cx="4672330" cy="7778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60"/>
              </a:spcBef>
            </a:pP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What: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ARIMA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(AutoRegressive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Integrated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Moving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Average)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a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classical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statistical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combines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three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techniques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for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forecasting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1545282"/>
            <a:ext cx="66675" cy="10795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25500" y="2268381"/>
            <a:ext cx="3540125" cy="67310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450" b="1" spc="-90" dirty="0">
                <a:solidFill>
                  <a:srgbClr val="333333"/>
                </a:solidFill>
                <a:latin typeface="Roboto"/>
                <a:cs typeface="Roboto"/>
              </a:rPr>
              <a:t>How:</a:t>
            </a:r>
            <a:r>
              <a:rPr sz="1450" b="1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ARIMA(p,d,q)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parameters:</a:t>
            </a:r>
            <a:endParaRPr sz="1450">
              <a:latin typeface="Roboto"/>
              <a:cs typeface="Roboto"/>
            </a:endParaRPr>
          </a:p>
          <a:p>
            <a:pPr marL="507365">
              <a:lnSpc>
                <a:spcPct val="100000"/>
              </a:lnSpc>
              <a:spcBef>
                <a:spcPts val="810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p</a:t>
            </a:r>
            <a:r>
              <a:rPr sz="1450" b="1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AR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order: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Number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lag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observations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2450156"/>
            <a:ext cx="66675" cy="10795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850" y="2774006"/>
            <a:ext cx="66675" cy="10795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850" y="3183582"/>
            <a:ext cx="66675" cy="10795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850" y="3583632"/>
            <a:ext cx="66675" cy="10795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3993207"/>
            <a:ext cx="66675" cy="10795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609598" y="3101857"/>
            <a:ext cx="5410201" cy="234551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23265">
              <a:lnSpc>
                <a:spcPct val="100000"/>
              </a:lnSpc>
              <a:spcBef>
                <a:spcPts val="114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d</a:t>
            </a:r>
            <a:r>
              <a:rPr sz="145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Integration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order: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Differencing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needed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stationarity</a:t>
            </a:r>
            <a:endParaRPr sz="1450" dirty="0">
              <a:latin typeface="Roboto"/>
              <a:cs typeface="Roboto"/>
            </a:endParaRPr>
          </a:p>
          <a:p>
            <a:pPr marL="723265">
              <a:lnSpc>
                <a:spcPct val="100000"/>
              </a:lnSpc>
              <a:spcBef>
                <a:spcPts val="1410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q</a:t>
            </a:r>
            <a:r>
              <a:rPr sz="145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14" dirty="0">
                <a:solidFill>
                  <a:srgbClr val="333333"/>
                </a:solidFill>
                <a:latin typeface="Roboto"/>
                <a:cs typeface="Roboto"/>
              </a:rPr>
              <a:t>MA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order: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Size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moving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average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window</a:t>
            </a:r>
            <a:endParaRPr sz="1450" dirty="0">
              <a:latin typeface="Roboto"/>
              <a:cs typeface="Roboto"/>
            </a:endParaRPr>
          </a:p>
          <a:p>
            <a:pPr marL="228600" marR="596265">
              <a:lnSpc>
                <a:spcPct val="112100"/>
              </a:lnSpc>
              <a:spcBef>
                <a:spcPts val="1275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Why:</a:t>
            </a:r>
            <a:r>
              <a:rPr sz="1450" b="1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ARIMA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excel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at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capturing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complex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5" dirty="0">
                <a:solidFill>
                  <a:srgbClr val="333333"/>
                </a:solidFill>
                <a:latin typeface="Roboto"/>
                <a:cs typeface="Roboto"/>
              </a:rPr>
              <a:t>temporal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dynamics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trend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patterns</a:t>
            </a:r>
            <a:endParaRPr sz="1450" dirty="0">
              <a:latin typeface="Roboto"/>
              <a:cs typeface="Roboto"/>
            </a:endParaRPr>
          </a:p>
          <a:p>
            <a:pPr marL="228600" marR="156845">
              <a:lnSpc>
                <a:spcPct val="116399"/>
              </a:lnSpc>
              <a:spcBef>
                <a:spcPts val="1125"/>
              </a:spcBef>
            </a:pPr>
            <a:r>
              <a:rPr sz="1450" b="1" spc="-95" dirty="0">
                <a:solidFill>
                  <a:srgbClr val="333333"/>
                </a:solidFill>
                <a:latin typeface="Roboto"/>
                <a:cs typeface="Roboto"/>
              </a:rPr>
              <a:t>When</a:t>
            </a:r>
            <a:r>
              <a:rPr sz="145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5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use:</a:t>
            </a:r>
            <a:r>
              <a:rPr sz="145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Best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stationary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(or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can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be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made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stationary)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linear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relationships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between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current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past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endParaRPr sz="14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1300" dirty="0">
              <a:latin typeface="Roboto"/>
              <a:cs typeface="Roboto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4640906"/>
            <a:ext cx="66675" cy="10795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533400" y="5561806"/>
            <a:ext cx="5257800" cy="82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75" marR="347980">
              <a:lnSpc>
                <a:spcPct val="114199"/>
              </a:lnSpc>
            </a:pPr>
            <a:r>
              <a:rPr lang="en-US" sz="1400" spc="-95" dirty="0" smtClean="0">
                <a:solidFill>
                  <a:srgbClr val="33495D"/>
                </a:solidFill>
                <a:latin typeface="Roboto"/>
                <a:cs typeface="Roboto"/>
              </a:rPr>
              <a:t>ARIMA</a:t>
            </a:r>
            <a:r>
              <a:rPr lang="en-US" sz="140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495D"/>
                </a:solidFill>
                <a:latin typeface="Roboto"/>
                <a:cs typeface="Roboto"/>
              </a:rPr>
              <a:t>combines</a:t>
            </a:r>
            <a:r>
              <a:rPr lang="en-US" sz="140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0" dirty="0" smtClean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lang="en-US" sz="140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0" dirty="0" smtClean="0">
                <a:solidFill>
                  <a:srgbClr val="33495D"/>
                </a:solidFill>
                <a:latin typeface="Roboto"/>
                <a:cs typeface="Roboto"/>
              </a:rPr>
              <a:t>strengths</a:t>
            </a:r>
            <a:r>
              <a:rPr lang="en-US" sz="140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65" dirty="0" smtClean="0">
                <a:solidFill>
                  <a:srgbClr val="33495D"/>
                </a:solidFill>
                <a:latin typeface="Roboto"/>
                <a:cs typeface="Roboto"/>
              </a:rPr>
              <a:t>of</a:t>
            </a:r>
            <a:r>
              <a:rPr lang="en-US" sz="140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5" dirty="0" err="1" smtClean="0">
                <a:solidFill>
                  <a:srgbClr val="33495D"/>
                </a:solidFill>
                <a:latin typeface="Roboto"/>
                <a:cs typeface="Roboto"/>
              </a:rPr>
              <a:t>autoregression</a:t>
            </a:r>
            <a:r>
              <a:rPr lang="en-US" sz="140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(AR), </a:t>
            </a:r>
            <a:r>
              <a:rPr lang="en-US" sz="1400" spc="-65" dirty="0" smtClean="0">
                <a:solidFill>
                  <a:srgbClr val="33495D"/>
                </a:solidFill>
                <a:latin typeface="Roboto"/>
                <a:cs typeface="Roboto"/>
              </a:rPr>
              <a:t>differencing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45" dirty="0" smtClean="0">
                <a:solidFill>
                  <a:srgbClr val="33495D"/>
                </a:solidFill>
                <a:latin typeface="Roboto"/>
                <a:cs typeface="Roboto"/>
              </a:rPr>
              <a:t>(I),</a:t>
            </a:r>
            <a:r>
              <a:rPr lang="en-US" sz="1400" spc="-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90" dirty="0" smtClean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495D"/>
                </a:solidFill>
                <a:latin typeface="Roboto"/>
                <a:cs typeface="Roboto"/>
              </a:rPr>
              <a:t>moving</a:t>
            </a:r>
            <a:r>
              <a:rPr lang="en-US" sz="1400" spc="-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495D"/>
                </a:solidFill>
                <a:latin typeface="Roboto"/>
                <a:cs typeface="Roboto"/>
              </a:rPr>
              <a:t>average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495D"/>
                </a:solidFill>
                <a:latin typeface="Roboto"/>
                <a:cs typeface="Roboto"/>
              </a:rPr>
              <a:t>(MA)</a:t>
            </a:r>
            <a:r>
              <a:rPr lang="en-US" sz="1400" spc="-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495D"/>
                </a:solidFill>
                <a:latin typeface="Roboto"/>
                <a:cs typeface="Roboto"/>
              </a:rPr>
              <a:t>to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495D"/>
                </a:solidFill>
                <a:latin typeface="Roboto"/>
                <a:cs typeface="Roboto"/>
              </a:rPr>
              <a:t>create</a:t>
            </a:r>
            <a:r>
              <a:rPr lang="en-US" sz="1400" spc="-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495D"/>
                </a:solidFill>
                <a:latin typeface="Roboto"/>
                <a:cs typeface="Roboto"/>
              </a:rPr>
              <a:t>a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35" dirty="0" smtClean="0">
                <a:solidFill>
                  <a:srgbClr val="33495D"/>
                </a:solidFill>
                <a:latin typeface="Roboto"/>
                <a:cs typeface="Roboto"/>
              </a:rPr>
              <a:t>powerful </a:t>
            </a:r>
            <a:r>
              <a:rPr lang="en-US" sz="1400" spc="-90" dirty="0" smtClean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lang="en-US" sz="1400" spc="-1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60" dirty="0" smtClean="0">
                <a:solidFill>
                  <a:srgbClr val="33495D"/>
                </a:solidFill>
                <a:latin typeface="Roboto"/>
                <a:cs typeface="Roboto"/>
              </a:rPr>
              <a:t>flexible</a:t>
            </a:r>
            <a:r>
              <a:rPr lang="en-US" sz="1400" spc="-1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0" dirty="0" smtClean="0">
                <a:solidFill>
                  <a:srgbClr val="33495D"/>
                </a:solidFill>
                <a:latin typeface="Roboto"/>
                <a:cs typeface="Roboto"/>
              </a:rPr>
              <a:t>framework</a:t>
            </a:r>
            <a:r>
              <a:rPr lang="en-US" sz="1400" spc="-1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60" dirty="0" smtClean="0">
                <a:solidFill>
                  <a:srgbClr val="33495D"/>
                </a:solidFill>
                <a:latin typeface="Roboto"/>
                <a:cs typeface="Roboto"/>
              </a:rPr>
              <a:t>for</a:t>
            </a:r>
            <a:r>
              <a:rPr lang="en-US" sz="1400" spc="-1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0" dirty="0" smtClean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lang="en-US" sz="1400" spc="-1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forecasting.</a:t>
            </a:r>
            <a:endParaRPr lang="en-US"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b="1" spc="-245" dirty="0">
                <a:latin typeface="Gill Sans MT"/>
                <a:cs typeface="Gill Sans MT"/>
              </a:rPr>
              <a:t>Autoregressive</a:t>
            </a:r>
            <a:r>
              <a:rPr sz="3100" b="1" spc="-130" dirty="0">
                <a:latin typeface="Gill Sans MT"/>
                <a:cs typeface="Gill Sans MT"/>
              </a:rPr>
              <a:t> </a:t>
            </a:r>
            <a:r>
              <a:rPr sz="3100" b="1" spc="-254" dirty="0">
                <a:latin typeface="Gill Sans MT"/>
                <a:cs typeface="Gill Sans MT"/>
              </a:rPr>
              <a:t>Model</a:t>
            </a:r>
            <a:r>
              <a:rPr sz="3100" b="1" spc="-130" dirty="0">
                <a:latin typeface="Gill Sans MT"/>
                <a:cs typeface="Gill Sans MT"/>
              </a:rPr>
              <a:t> </a:t>
            </a:r>
            <a:r>
              <a:rPr sz="3100" b="1" spc="-509" dirty="0">
                <a:latin typeface="Gill Sans MT"/>
                <a:cs typeface="Gill Sans MT"/>
              </a:rPr>
              <a:t>(AR)</a:t>
            </a:r>
            <a:endParaRPr sz="31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1499" y="5443388"/>
            <a:ext cx="5143500" cy="1285875"/>
            <a:chOff x="571499" y="5953124"/>
            <a:chExt cx="5143500" cy="1285875"/>
          </a:xfrm>
        </p:grpSpPr>
        <p:sp>
          <p:nvSpPr>
            <p:cNvPr id="4" name="object 4"/>
            <p:cNvSpPr/>
            <p:nvPr/>
          </p:nvSpPr>
          <p:spPr>
            <a:xfrm>
              <a:off x="571499" y="5953124"/>
              <a:ext cx="5143500" cy="1285875"/>
            </a:xfrm>
            <a:custGeom>
              <a:avLst/>
              <a:gdLst/>
              <a:ahLst/>
              <a:cxnLst/>
              <a:rect l="l" t="t" r="r" b="b"/>
              <a:pathLst>
                <a:path w="5143500" h="1285875">
                  <a:moveTo>
                    <a:pt x="5143499" y="1285874"/>
                  </a:moveTo>
                  <a:lnTo>
                    <a:pt x="0" y="1285874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2858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5953124"/>
              <a:ext cx="38100" cy="1285875"/>
            </a:xfrm>
            <a:custGeom>
              <a:avLst/>
              <a:gdLst/>
              <a:ahLst/>
              <a:cxnLst/>
              <a:rect l="l" t="t" r="r" b="b"/>
              <a:pathLst>
                <a:path w="38100" h="1285875">
                  <a:moveTo>
                    <a:pt x="38099" y="1285874"/>
                  </a:moveTo>
                  <a:lnTo>
                    <a:pt x="0" y="12858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8587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9599" y="5544188"/>
            <a:ext cx="5105400" cy="10255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42875" marR="608965">
              <a:lnSpc>
                <a:spcPct val="113500"/>
              </a:lnSpc>
              <a:spcBef>
                <a:spcPts val="70"/>
              </a:spcBef>
            </a:pPr>
            <a:r>
              <a:rPr sz="1450" b="1" spc="-95" dirty="0">
                <a:solidFill>
                  <a:srgbClr val="33495D"/>
                </a:solidFill>
                <a:latin typeface="Roboto"/>
                <a:cs typeface="Roboto"/>
              </a:rPr>
              <a:t>When</a:t>
            </a:r>
            <a:r>
              <a:rPr sz="1450" b="1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495D"/>
                </a:solidFill>
                <a:latin typeface="Roboto"/>
                <a:cs typeface="Roboto"/>
              </a:rPr>
              <a:t>to</a:t>
            </a:r>
            <a:r>
              <a:rPr sz="1450" b="1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b="1" spc="-80" dirty="0">
                <a:solidFill>
                  <a:srgbClr val="33495D"/>
                </a:solidFill>
                <a:latin typeface="Roboto"/>
                <a:cs typeface="Roboto"/>
              </a:rPr>
              <a:t>use</a:t>
            </a:r>
            <a:r>
              <a:rPr sz="1450" b="1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b="1" spc="-100" dirty="0">
                <a:solidFill>
                  <a:srgbClr val="33495D"/>
                </a:solidFill>
                <a:latin typeface="Roboto"/>
                <a:cs typeface="Roboto"/>
              </a:rPr>
              <a:t>AR</a:t>
            </a:r>
            <a:r>
              <a:rPr sz="1450" b="1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495D"/>
                </a:solidFill>
                <a:latin typeface="Roboto"/>
                <a:cs typeface="Roboto"/>
              </a:rPr>
              <a:t>models:</a:t>
            </a:r>
            <a:r>
              <a:rPr sz="1450" b="1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495D"/>
                </a:solidFill>
                <a:latin typeface="Roboto"/>
                <a:cs typeface="Roboto"/>
              </a:rPr>
              <a:t>When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current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values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have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direct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dependencies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on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past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values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20" dirty="0">
                <a:solidFill>
                  <a:srgbClr val="33495D"/>
                </a:solidFill>
                <a:latin typeface="Roboto"/>
                <a:cs typeface="Roboto"/>
              </a:rPr>
              <a:t>PACF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shows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clear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cutoff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pattern.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Excellent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for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capturing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momentum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effects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495D"/>
                </a:solidFill>
                <a:latin typeface="Roboto"/>
                <a:cs typeface="Roboto"/>
              </a:rPr>
              <a:t>in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time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series.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1762124"/>
            <a:ext cx="5143499" cy="2666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98444" y="4501959"/>
            <a:ext cx="44818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10" dirty="0">
                <a:solidFill>
                  <a:srgbClr val="7E8B8C"/>
                </a:solidFill>
                <a:latin typeface="Roboto"/>
                <a:cs typeface="Roboto"/>
              </a:rPr>
              <a:t>PACF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plot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for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an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AR(2)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process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showing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significant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spikes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at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lags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1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7E8B8C"/>
                </a:solidFill>
                <a:latin typeface="Roboto"/>
                <a:cs typeface="Roboto"/>
              </a:rPr>
              <a:t>2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7215" y="6552406"/>
            <a:ext cx="41440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AR(2)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process: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Current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value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depends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on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previous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two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40" dirty="0">
                <a:solidFill>
                  <a:srgbClr val="7E8B8C"/>
                </a:solidFill>
                <a:latin typeface="Roboto"/>
                <a:cs typeface="Roboto"/>
              </a:rPr>
              <a:t>observations</a:t>
            </a:r>
            <a:endParaRPr sz="1200" dirty="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1621481"/>
            <a:ext cx="66675" cy="1079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2278706"/>
            <a:ext cx="66675" cy="1079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2678756"/>
            <a:ext cx="66675" cy="1079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3688406"/>
            <a:ext cx="66675" cy="10795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3400" y="989806"/>
            <a:ext cx="5159375" cy="31235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100" spc="-200" dirty="0">
                <a:solidFill>
                  <a:srgbClr val="3398DA"/>
                </a:solidFill>
                <a:latin typeface="Lucida Sans"/>
                <a:cs typeface="Lucida Sans"/>
              </a:rPr>
              <a:t>The</a:t>
            </a:r>
            <a:r>
              <a:rPr sz="2100" spc="-16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80" dirty="0">
                <a:solidFill>
                  <a:srgbClr val="3398DA"/>
                </a:solidFill>
                <a:latin typeface="Lucida Sans"/>
                <a:cs typeface="Lucida Sans"/>
              </a:rPr>
              <a:t>Building</a:t>
            </a:r>
            <a:r>
              <a:rPr sz="2100" spc="-16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70" dirty="0">
                <a:solidFill>
                  <a:srgbClr val="3398DA"/>
                </a:solidFill>
                <a:latin typeface="Lucida Sans"/>
                <a:cs typeface="Lucida Sans"/>
              </a:rPr>
              <a:t>Block</a:t>
            </a:r>
            <a:r>
              <a:rPr sz="2100" spc="-16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10" dirty="0">
                <a:solidFill>
                  <a:srgbClr val="3398DA"/>
                </a:solidFill>
                <a:latin typeface="Lucida Sans"/>
                <a:cs typeface="Lucida Sans"/>
              </a:rPr>
              <a:t>of</a:t>
            </a:r>
            <a:r>
              <a:rPr sz="2100" spc="-16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0" dirty="0">
                <a:solidFill>
                  <a:srgbClr val="3398DA"/>
                </a:solidFill>
                <a:latin typeface="Lucida Sans"/>
                <a:cs typeface="Lucida Sans"/>
              </a:rPr>
              <a:t>ARIMA</a:t>
            </a:r>
            <a:endParaRPr sz="2100">
              <a:latin typeface="Lucida Sans"/>
              <a:cs typeface="Lucida Sans"/>
            </a:endParaRPr>
          </a:p>
          <a:p>
            <a:pPr marL="304165" marR="30480">
              <a:lnSpc>
                <a:spcPct val="112100"/>
              </a:lnSpc>
              <a:spcBef>
                <a:spcPts val="1595"/>
              </a:spcBef>
            </a:pPr>
            <a:r>
              <a:rPr sz="1450" b="1" spc="-65" dirty="0">
                <a:solidFill>
                  <a:srgbClr val="333333"/>
                </a:solidFill>
                <a:latin typeface="Roboto"/>
                <a:cs typeface="Roboto"/>
              </a:rPr>
              <a:t>Definition: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Autoregressive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predict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future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based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on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linear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combination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past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observations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(lags)</a:t>
            </a:r>
            <a:endParaRPr sz="1450">
              <a:latin typeface="Roboto"/>
              <a:cs typeface="Roboto"/>
            </a:endParaRPr>
          </a:p>
          <a:p>
            <a:pPr marL="304165" marR="793115">
              <a:lnSpc>
                <a:spcPct val="181000"/>
              </a:lnSpc>
              <a:spcBef>
                <a:spcPts val="75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AR(p)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Model: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Uses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p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previous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steps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as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5" dirty="0">
                <a:solidFill>
                  <a:srgbClr val="333333"/>
                </a:solidFill>
                <a:latin typeface="Roboto"/>
                <a:cs typeface="Roboto"/>
              </a:rPr>
              <a:t>predictors </a:t>
            </a: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Mathematical</a:t>
            </a:r>
            <a:r>
              <a:rPr sz="1450" b="1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Formulation:</a:t>
            </a:r>
            <a:endParaRPr sz="14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300">
              <a:latin typeface="Roboto"/>
              <a:cs typeface="Roboto"/>
            </a:endParaRPr>
          </a:p>
          <a:p>
            <a:pPr marL="1050925">
              <a:lnSpc>
                <a:spcPct val="100000"/>
              </a:lnSpc>
            </a:pPr>
            <a:r>
              <a:rPr sz="1600" dirty="0">
                <a:latin typeface="Trebuchet MS"/>
                <a:cs typeface="Trebuchet MS"/>
              </a:rPr>
              <a:t>Y</a:t>
            </a:r>
            <a:r>
              <a:rPr sz="1800" baseline="-13888" dirty="0">
                <a:latin typeface="Trebuchet MS"/>
                <a:cs typeface="Trebuchet MS"/>
              </a:rPr>
              <a:t>t</a:t>
            </a:r>
            <a:r>
              <a:rPr sz="1800" spc="22" baseline="-13888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=</a:t>
            </a:r>
            <a:r>
              <a:rPr sz="1600" spc="-105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c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+</a:t>
            </a:r>
            <a:r>
              <a:rPr sz="1600" spc="-105" dirty="0">
                <a:latin typeface="Trebuchet MS"/>
                <a:cs typeface="Trebuchet MS"/>
              </a:rPr>
              <a:t> </a:t>
            </a:r>
            <a:r>
              <a:rPr sz="1450" spc="-60" dirty="0">
                <a:latin typeface="Liberation Serif"/>
                <a:cs typeface="Liberation Serif"/>
              </a:rPr>
              <a:t>φ</a:t>
            </a:r>
            <a:r>
              <a:rPr sz="1800" spc="-89" baseline="-13888" dirty="0">
                <a:latin typeface="Trebuchet MS"/>
                <a:cs typeface="Trebuchet MS"/>
              </a:rPr>
              <a:t>1</a:t>
            </a:r>
            <a:r>
              <a:rPr sz="1600" spc="-60" dirty="0">
                <a:latin typeface="Trebuchet MS"/>
                <a:cs typeface="Trebuchet MS"/>
              </a:rPr>
              <a:t>Y</a:t>
            </a:r>
            <a:r>
              <a:rPr sz="1800" spc="-89" baseline="-13888" dirty="0">
                <a:latin typeface="Trebuchet MS"/>
                <a:cs typeface="Trebuchet MS"/>
              </a:rPr>
              <a:t>t-</a:t>
            </a:r>
            <a:r>
              <a:rPr sz="1800" spc="-367" baseline="-13888" dirty="0">
                <a:latin typeface="Trebuchet MS"/>
                <a:cs typeface="Trebuchet MS"/>
              </a:rPr>
              <a:t>1</a:t>
            </a:r>
            <a:r>
              <a:rPr sz="1800" spc="30" baseline="-13888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+</a:t>
            </a:r>
            <a:r>
              <a:rPr sz="1600" spc="-105" dirty="0">
                <a:latin typeface="Trebuchet MS"/>
                <a:cs typeface="Trebuchet MS"/>
              </a:rPr>
              <a:t> </a:t>
            </a:r>
            <a:r>
              <a:rPr sz="1450" spc="-25" dirty="0">
                <a:latin typeface="Liberation Serif"/>
                <a:cs typeface="Liberation Serif"/>
              </a:rPr>
              <a:t>φ</a:t>
            </a:r>
            <a:r>
              <a:rPr sz="1800" spc="-37" baseline="-13888" dirty="0">
                <a:latin typeface="Trebuchet MS"/>
                <a:cs typeface="Trebuchet MS"/>
              </a:rPr>
              <a:t>2</a:t>
            </a:r>
            <a:r>
              <a:rPr sz="1600" spc="-25" dirty="0">
                <a:latin typeface="Trebuchet MS"/>
                <a:cs typeface="Trebuchet MS"/>
              </a:rPr>
              <a:t>Y</a:t>
            </a:r>
            <a:r>
              <a:rPr sz="1800" spc="-37" baseline="-13888" dirty="0">
                <a:latin typeface="Trebuchet MS"/>
                <a:cs typeface="Trebuchet MS"/>
              </a:rPr>
              <a:t>t-</a:t>
            </a:r>
            <a:r>
              <a:rPr sz="1800" baseline="-13888" dirty="0">
                <a:latin typeface="Trebuchet MS"/>
                <a:cs typeface="Trebuchet MS"/>
              </a:rPr>
              <a:t>2</a:t>
            </a:r>
            <a:r>
              <a:rPr sz="1800" spc="22" baseline="-13888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+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-245" dirty="0">
                <a:latin typeface="Trebuchet MS"/>
                <a:cs typeface="Trebuchet MS"/>
              </a:rPr>
              <a:t>...</a:t>
            </a:r>
            <a:r>
              <a:rPr sz="1600" spc="-105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+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450" spc="-10" dirty="0">
                <a:latin typeface="Liberation Serif"/>
                <a:cs typeface="Liberation Serif"/>
              </a:rPr>
              <a:t>φ</a:t>
            </a:r>
            <a:r>
              <a:rPr sz="1800" spc="-15" baseline="-13888" dirty="0">
                <a:latin typeface="Trebuchet MS"/>
                <a:cs typeface="Trebuchet MS"/>
              </a:rPr>
              <a:t>p</a:t>
            </a:r>
            <a:r>
              <a:rPr sz="1600" spc="-10" dirty="0">
                <a:latin typeface="Trebuchet MS"/>
                <a:cs typeface="Trebuchet MS"/>
              </a:rPr>
              <a:t>Y</a:t>
            </a:r>
            <a:r>
              <a:rPr sz="1800" spc="-15" baseline="-13888" dirty="0">
                <a:latin typeface="Trebuchet MS"/>
                <a:cs typeface="Trebuchet MS"/>
              </a:rPr>
              <a:t>t-</a:t>
            </a:r>
            <a:r>
              <a:rPr sz="1800" baseline="-13888" dirty="0">
                <a:latin typeface="Trebuchet MS"/>
                <a:cs typeface="Trebuchet MS"/>
              </a:rPr>
              <a:t>p</a:t>
            </a:r>
            <a:r>
              <a:rPr sz="1800" spc="22" baseline="-13888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+</a:t>
            </a:r>
            <a:r>
              <a:rPr sz="1600" spc="-105" dirty="0">
                <a:latin typeface="Trebuchet MS"/>
                <a:cs typeface="Trebuchet MS"/>
              </a:rPr>
              <a:t> </a:t>
            </a:r>
            <a:r>
              <a:rPr sz="1450" spc="-25" dirty="0">
                <a:latin typeface="Liberation Serif"/>
                <a:cs typeface="Liberation Serif"/>
              </a:rPr>
              <a:t>ε</a:t>
            </a:r>
            <a:r>
              <a:rPr sz="1800" spc="-37" baseline="-13888" dirty="0">
                <a:latin typeface="Trebuchet MS"/>
                <a:cs typeface="Trebuchet MS"/>
              </a:rPr>
              <a:t>t</a:t>
            </a:r>
            <a:endParaRPr sz="1800" baseline="-13888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450">
              <a:latin typeface="Trebuchet MS"/>
              <a:cs typeface="Trebuchet MS"/>
            </a:endParaRPr>
          </a:p>
          <a:p>
            <a:pPr marL="304165" marR="529590">
              <a:lnSpc>
                <a:spcPct val="116399"/>
              </a:lnSpc>
              <a:spcBef>
                <a:spcPts val="5"/>
              </a:spcBef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Parameters: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333333"/>
                </a:solidFill>
                <a:latin typeface="Arial"/>
                <a:cs typeface="Arial"/>
              </a:rPr>
              <a:t>φ</a:t>
            </a:r>
            <a:r>
              <a:rPr sz="1650" baseline="-12626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333333"/>
                </a:solidFill>
                <a:latin typeface="Arial"/>
                <a:cs typeface="Arial"/>
              </a:rPr>
              <a:t>φ</a:t>
            </a:r>
            <a:r>
              <a:rPr sz="1650" baseline="-12626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...,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333333"/>
                </a:solidFill>
                <a:latin typeface="Arial"/>
                <a:cs typeface="Arial"/>
              </a:rPr>
              <a:t>φ</a:t>
            </a:r>
            <a:r>
              <a:rPr sz="1650" baseline="-12626" dirty="0">
                <a:solidFill>
                  <a:srgbClr val="333333"/>
                </a:solidFill>
                <a:latin typeface="Roboto"/>
                <a:cs typeface="Roboto"/>
              </a:rPr>
              <a:t>p</a:t>
            </a:r>
            <a:r>
              <a:rPr sz="1650" spc="112" baseline="-12626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coefficients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indicate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the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strength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direction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relationship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5500" y="4238226"/>
            <a:ext cx="4788535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110"/>
              </a:spcBef>
            </a:pPr>
            <a:r>
              <a:rPr sz="1450" b="1" spc="-65" dirty="0">
                <a:solidFill>
                  <a:srgbClr val="333333"/>
                </a:solidFill>
                <a:latin typeface="Roboto"/>
                <a:cs typeface="Roboto"/>
              </a:rPr>
              <a:t>Identification: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20" dirty="0">
                <a:solidFill>
                  <a:srgbClr val="333333"/>
                </a:solidFill>
                <a:latin typeface="Roboto"/>
                <a:cs typeface="Roboto"/>
              </a:rPr>
              <a:t>PACF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shows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significant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spikes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at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lags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p,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then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cuts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off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4345631"/>
            <a:ext cx="66675" cy="10795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25500" y="4895451"/>
            <a:ext cx="4533900" cy="522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110"/>
              </a:spcBef>
            </a:pPr>
            <a:r>
              <a:rPr sz="1450" b="1" spc="-65" dirty="0">
                <a:solidFill>
                  <a:srgbClr val="333333"/>
                </a:solidFill>
                <a:latin typeface="Roboto"/>
                <a:cs typeface="Roboto"/>
              </a:rPr>
              <a:t>Stationarity</a:t>
            </a:r>
            <a:r>
              <a:rPr sz="145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Requirement: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must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be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stationary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Roboto"/>
                <a:cs typeface="Roboto"/>
              </a:rPr>
              <a:t>(constant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mean,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variance)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5002856"/>
            <a:ext cx="66675" cy="107950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0477499" y="5762624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0" y="559195"/>
                </a:lnTo>
                <a:lnTo>
                  <a:pt x="163575" y="544064"/>
                </a:lnTo>
                <a:lnTo>
                  <a:pt x="126994" y="523341"/>
                </a:lnTo>
                <a:lnTo>
                  <a:pt x="93851" y="497476"/>
                </a:lnTo>
                <a:lnTo>
                  <a:pt x="64862" y="467028"/>
                </a:lnTo>
                <a:lnTo>
                  <a:pt x="40653" y="432654"/>
                </a:lnTo>
                <a:lnTo>
                  <a:pt x="21749" y="395101"/>
                </a:lnTo>
                <a:lnTo>
                  <a:pt x="8562" y="355181"/>
                </a:lnTo>
                <a:lnTo>
                  <a:pt x="1376" y="313758"/>
                </a:lnTo>
                <a:lnTo>
                  <a:pt x="0" y="285749"/>
                </a:lnTo>
                <a:lnTo>
                  <a:pt x="344" y="271728"/>
                </a:lnTo>
                <a:lnTo>
                  <a:pt x="5489" y="230002"/>
                </a:lnTo>
                <a:lnTo>
                  <a:pt x="16702" y="189483"/>
                </a:lnTo>
                <a:lnTo>
                  <a:pt x="33739" y="151048"/>
                </a:lnTo>
                <a:lnTo>
                  <a:pt x="56233" y="115528"/>
                </a:lnTo>
                <a:lnTo>
                  <a:pt x="83693" y="83693"/>
                </a:lnTo>
                <a:lnTo>
                  <a:pt x="115528" y="56232"/>
                </a:lnTo>
                <a:lnTo>
                  <a:pt x="151047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9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5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2"/>
                </a:lnTo>
                <a:lnTo>
                  <a:pt x="487805" y="83693"/>
                </a:lnTo>
                <a:lnTo>
                  <a:pt x="515267" y="115528"/>
                </a:lnTo>
                <a:lnTo>
                  <a:pt x="537758" y="151047"/>
                </a:lnTo>
                <a:lnTo>
                  <a:pt x="554796" y="189483"/>
                </a:lnTo>
                <a:lnTo>
                  <a:pt x="566007" y="230002"/>
                </a:lnTo>
                <a:lnTo>
                  <a:pt x="571156" y="271728"/>
                </a:lnTo>
                <a:lnTo>
                  <a:pt x="571499" y="285749"/>
                </a:lnTo>
                <a:lnTo>
                  <a:pt x="571156" y="299771"/>
                </a:lnTo>
                <a:lnTo>
                  <a:pt x="566007" y="341496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7" y="455971"/>
                </a:lnTo>
                <a:lnTo>
                  <a:pt x="487805" y="487805"/>
                </a:lnTo>
                <a:lnTo>
                  <a:pt x="455970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5" y="566008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32975" y="5902385"/>
            <a:ext cx="26098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25" dirty="0">
                <a:solidFill>
                  <a:srgbClr val="FFFFFF"/>
                </a:solidFill>
                <a:latin typeface="Roboto"/>
                <a:cs typeface="Roboto"/>
              </a:rPr>
              <a:t>Y_t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48749" y="5762624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0" y="568407"/>
                </a:lnTo>
                <a:lnTo>
                  <a:pt x="202800" y="559195"/>
                </a:lnTo>
                <a:lnTo>
                  <a:pt x="163575" y="544064"/>
                </a:lnTo>
                <a:lnTo>
                  <a:pt x="126995" y="523341"/>
                </a:lnTo>
                <a:lnTo>
                  <a:pt x="93851" y="497476"/>
                </a:lnTo>
                <a:lnTo>
                  <a:pt x="64862" y="467028"/>
                </a:lnTo>
                <a:lnTo>
                  <a:pt x="40653" y="432654"/>
                </a:lnTo>
                <a:lnTo>
                  <a:pt x="21750" y="395101"/>
                </a:lnTo>
                <a:lnTo>
                  <a:pt x="8562" y="355181"/>
                </a:lnTo>
                <a:lnTo>
                  <a:pt x="1376" y="313758"/>
                </a:lnTo>
                <a:lnTo>
                  <a:pt x="0" y="285749"/>
                </a:lnTo>
                <a:lnTo>
                  <a:pt x="344" y="271728"/>
                </a:lnTo>
                <a:lnTo>
                  <a:pt x="5489" y="230002"/>
                </a:lnTo>
                <a:lnTo>
                  <a:pt x="16702" y="189483"/>
                </a:lnTo>
                <a:lnTo>
                  <a:pt x="33740" y="151048"/>
                </a:lnTo>
                <a:lnTo>
                  <a:pt x="56232" y="115528"/>
                </a:lnTo>
                <a:lnTo>
                  <a:pt x="83693" y="83693"/>
                </a:lnTo>
                <a:lnTo>
                  <a:pt x="115528" y="56232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1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6" y="5490"/>
                </a:lnTo>
                <a:lnTo>
                  <a:pt x="382015" y="16703"/>
                </a:lnTo>
                <a:lnTo>
                  <a:pt x="420450" y="33740"/>
                </a:lnTo>
                <a:lnTo>
                  <a:pt x="455970" y="56232"/>
                </a:lnTo>
                <a:lnTo>
                  <a:pt x="487805" y="83693"/>
                </a:lnTo>
                <a:lnTo>
                  <a:pt x="515265" y="115528"/>
                </a:lnTo>
                <a:lnTo>
                  <a:pt x="537757" y="151047"/>
                </a:lnTo>
                <a:lnTo>
                  <a:pt x="554795" y="189483"/>
                </a:lnTo>
                <a:lnTo>
                  <a:pt x="566008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8" y="341496"/>
                </a:lnTo>
                <a:lnTo>
                  <a:pt x="554795" y="382016"/>
                </a:lnTo>
                <a:lnTo>
                  <a:pt x="537757" y="420451"/>
                </a:lnTo>
                <a:lnTo>
                  <a:pt x="515265" y="455971"/>
                </a:lnTo>
                <a:lnTo>
                  <a:pt x="487805" y="487805"/>
                </a:lnTo>
                <a:lnTo>
                  <a:pt x="455970" y="515266"/>
                </a:lnTo>
                <a:lnTo>
                  <a:pt x="420451" y="537758"/>
                </a:lnTo>
                <a:lnTo>
                  <a:pt x="382015" y="554796"/>
                </a:lnTo>
                <a:lnTo>
                  <a:pt x="341495" y="566008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123114" y="5902385"/>
            <a:ext cx="422909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45" dirty="0">
                <a:solidFill>
                  <a:srgbClr val="FFFFFF"/>
                </a:solidFill>
                <a:latin typeface="Roboto"/>
                <a:cs typeface="Roboto"/>
              </a:rPr>
              <a:t>Y_t-</a:t>
            </a:r>
            <a:r>
              <a:rPr sz="1400" b="1" spc="-50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19999" y="5762624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0" y="559195"/>
                </a:lnTo>
                <a:lnTo>
                  <a:pt x="163575" y="544064"/>
                </a:lnTo>
                <a:lnTo>
                  <a:pt x="126994" y="523341"/>
                </a:lnTo>
                <a:lnTo>
                  <a:pt x="93851" y="497476"/>
                </a:lnTo>
                <a:lnTo>
                  <a:pt x="64861" y="467028"/>
                </a:lnTo>
                <a:lnTo>
                  <a:pt x="40652" y="432654"/>
                </a:lnTo>
                <a:lnTo>
                  <a:pt x="21750" y="395101"/>
                </a:lnTo>
                <a:lnTo>
                  <a:pt x="8562" y="355181"/>
                </a:lnTo>
                <a:lnTo>
                  <a:pt x="1376" y="313758"/>
                </a:lnTo>
                <a:lnTo>
                  <a:pt x="0" y="285749"/>
                </a:lnTo>
                <a:lnTo>
                  <a:pt x="344" y="271728"/>
                </a:lnTo>
                <a:lnTo>
                  <a:pt x="5489" y="230002"/>
                </a:lnTo>
                <a:lnTo>
                  <a:pt x="16702" y="189483"/>
                </a:lnTo>
                <a:lnTo>
                  <a:pt x="33739" y="151048"/>
                </a:lnTo>
                <a:lnTo>
                  <a:pt x="56232" y="115528"/>
                </a:lnTo>
                <a:lnTo>
                  <a:pt x="83693" y="83693"/>
                </a:lnTo>
                <a:lnTo>
                  <a:pt x="115528" y="56232"/>
                </a:lnTo>
                <a:lnTo>
                  <a:pt x="151047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9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6" y="5490"/>
                </a:lnTo>
                <a:lnTo>
                  <a:pt x="382015" y="16703"/>
                </a:lnTo>
                <a:lnTo>
                  <a:pt x="420451" y="33740"/>
                </a:lnTo>
                <a:lnTo>
                  <a:pt x="455970" y="56232"/>
                </a:lnTo>
                <a:lnTo>
                  <a:pt x="487805" y="83693"/>
                </a:lnTo>
                <a:lnTo>
                  <a:pt x="515265" y="115528"/>
                </a:lnTo>
                <a:lnTo>
                  <a:pt x="537758" y="151047"/>
                </a:lnTo>
                <a:lnTo>
                  <a:pt x="554796" y="189483"/>
                </a:lnTo>
                <a:lnTo>
                  <a:pt x="566008" y="230002"/>
                </a:lnTo>
                <a:lnTo>
                  <a:pt x="571156" y="271728"/>
                </a:lnTo>
                <a:lnTo>
                  <a:pt x="571499" y="285749"/>
                </a:lnTo>
                <a:lnTo>
                  <a:pt x="571156" y="299771"/>
                </a:lnTo>
                <a:lnTo>
                  <a:pt x="566008" y="341496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0" y="515266"/>
                </a:lnTo>
                <a:lnTo>
                  <a:pt x="420451" y="537758"/>
                </a:lnTo>
                <a:lnTo>
                  <a:pt x="382015" y="554796"/>
                </a:lnTo>
                <a:lnTo>
                  <a:pt x="341495" y="566008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94364" y="5902385"/>
            <a:ext cx="422909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45" dirty="0">
                <a:solidFill>
                  <a:srgbClr val="FFFFFF"/>
                </a:solidFill>
                <a:latin typeface="Roboto"/>
                <a:cs typeface="Roboto"/>
              </a:rPr>
              <a:t>Y_t-</a:t>
            </a:r>
            <a:r>
              <a:rPr sz="1400" b="1" spc="-50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05737" y="5715000"/>
            <a:ext cx="762000" cy="114300"/>
          </a:xfrm>
          <a:custGeom>
            <a:avLst/>
            <a:gdLst/>
            <a:ahLst/>
            <a:cxnLst/>
            <a:rect l="l" t="t" r="r" b="b"/>
            <a:pathLst>
              <a:path w="762000" h="114300">
                <a:moveTo>
                  <a:pt x="762000" y="47625"/>
                </a:moveTo>
                <a:lnTo>
                  <a:pt x="742950" y="47625"/>
                </a:lnTo>
                <a:lnTo>
                  <a:pt x="647700" y="0"/>
                </a:lnTo>
                <a:lnTo>
                  <a:pt x="647700" y="47625"/>
                </a:lnTo>
                <a:lnTo>
                  <a:pt x="0" y="47625"/>
                </a:lnTo>
                <a:lnTo>
                  <a:pt x="0" y="76200"/>
                </a:lnTo>
                <a:lnTo>
                  <a:pt x="647700" y="76200"/>
                </a:lnTo>
                <a:lnTo>
                  <a:pt x="647700" y="114300"/>
                </a:lnTo>
                <a:lnTo>
                  <a:pt x="723900" y="76200"/>
                </a:lnTo>
                <a:lnTo>
                  <a:pt x="762000" y="76200"/>
                </a:lnTo>
                <a:lnTo>
                  <a:pt x="762000" y="57150"/>
                </a:lnTo>
                <a:lnTo>
                  <a:pt x="762000" y="47625"/>
                </a:lnTo>
                <a:close/>
              </a:path>
            </a:pathLst>
          </a:custGeom>
          <a:solidFill>
            <a:srgbClr val="94A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34487" y="5715000"/>
            <a:ext cx="762000" cy="114300"/>
          </a:xfrm>
          <a:custGeom>
            <a:avLst/>
            <a:gdLst/>
            <a:ahLst/>
            <a:cxnLst/>
            <a:rect l="l" t="t" r="r" b="b"/>
            <a:pathLst>
              <a:path w="762000" h="114300">
                <a:moveTo>
                  <a:pt x="762000" y="47625"/>
                </a:moveTo>
                <a:lnTo>
                  <a:pt x="742950" y="47625"/>
                </a:lnTo>
                <a:lnTo>
                  <a:pt x="647700" y="0"/>
                </a:lnTo>
                <a:lnTo>
                  <a:pt x="647700" y="47625"/>
                </a:lnTo>
                <a:lnTo>
                  <a:pt x="0" y="47625"/>
                </a:lnTo>
                <a:lnTo>
                  <a:pt x="0" y="76200"/>
                </a:lnTo>
                <a:lnTo>
                  <a:pt x="647700" y="76200"/>
                </a:lnTo>
                <a:lnTo>
                  <a:pt x="647700" y="114300"/>
                </a:lnTo>
                <a:lnTo>
                  <a:pt x="723900" y="76200"/>
                </a:lnTo>
                <a:lnTo>
                  <a:pt x="762000" y="76200"/>
                </a:lnTo>
                <a:lnTo>
                  <a:pt x="762000" y="57150"/>
                </a:lnTo>
                <a:lnTo>
                  <a:pt x="762000" y="47625"/>
                </a:lnTo>
                <a:close/>
              </a:path>
            </a:pathLst>
          </a:custGeom>
          <a:solidFill>
            <a:srgbClr val="94A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607549" y="5479652"/>
            <a:ext cx="19621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95" dirty="0">
                <a:solidFill>
                  <a:srgbClr val="3398DA"/>
                </a:solidFill>
                <a:latin typeface="Calibri"/>
                <a:cs typeface="Calibri"/>
              </a:rPr>
              <a:t>φ₁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78800" y="5479652"/>
            <a:ext cx="19621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50" dirty="0">
                <a:solidFill>
                  <a:srgbClr val="3398DA"/>
                </a:solidFill>
                <a:latin typeface="Calibri"/>
                <a:cs typeface="Calibri"/>
              </a:rPr>
              <a:t>φ₂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b="1" spc="-275" dirty="0">
                <a:latin typeface="Arial"/>
                <a:cs typeface="Arial"/>
              </a:rPr>
              <a:t>Moving</a:t>
            </a:r>
            <a:r>
              <a:rPr sz="3100" b="1" spc="-165" dirty="0">
                <a:latin typeface="Arial"/>
                <a:cs typeface="Arial"/>
              </a:rPr>
              <a:t> </a:t>
            </a:r>
            <a:r>
              <a:rPr sz="3100" b="1" spc="-350" dirty="0">
                <a:latin typeface="Arial"/>
                <a:cs typeface="Arial"/>
              </a:rPr>
              <a:t>Average</a:t>
            </a:r>
            <a:r>
              <a:rPr sz="3100" b="1" spc="-160" dirty="0">
                <a:latin typeface="Arial"/>
                <a:cs typeface="Arial"/>
              </a:rPr>
              <a:t> </a:t>
            </a:r>
            <a:r>
              <a:rPr sz="3100" b="1" spc="-250" dirty="0">
                <a:latin typeface="Arial"/>
                <a:cs typeface="Arial"/>
              </a:rPr>
              <a:t>Model</a:t>
            </a:r>
            <a:r>
              <a:rPr sz="3100" b="1" spc="-160" dirty="0">
                <a:latin typeface="Arial"/>
                <a:cs typeface="Arial"/>
              </a:rPr>
              <a:t> </a:t>
            </a:r>
            <a:r>
              <a:rPr sz="3100" b="1" spc="-310" dirty="0">
                <a:latin typeface="Arial"/>
                <a:cs typeface="Arial"/>
              </a:rPr>
              <a:t>(MA)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1499" y="5485606"/>
            <a:ext cx="5143500" cy="1295400"/>
            <a:chOff x="571499" y="6276974"/>
            <a:chExt cx="5143500" cy="1295400"/>
          </a:xfrm>
        </p:grpSpPr>
        <p:sp>
          <p:nvSpPr>
            <p:cNvPr id="4" name="object 4"/>
            <p:cNvSpPr/>
            <p:nvPr/>
          </p:nvSpPr>
          <p:spPr>
            <a:xfrm>
              <a:off x="571499" y="6276974"/>
              <a:ext cx="5143500" cy="1295400"/>
            </a:xfrm>
            <a:custGeom>
              <a:avLst/>
              <a:gdLst/>
              <a:ahLst/>
              <a:cxnLst/>
              <a:rect l="l" t="t" r="r" b="b"/>
              <a:pathLst>
                <a:path w="5143500" h="1295400">
                  <a:moveTo>
                    <a:pt x="5143499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2953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6276974"/>
              <a:ext cx="38100" cy="1295400"/>
            </a:xfrm>
            <a:custGeom>
              <a:avLst/>
              <a:gdLst/>
              <a:ahLst/>
              <a:cxnLst/>
              <a:rect l="l" t="t" r="r" b="b"/>
              <a:pathLst>
                <a:path w="38100" h="1295400">
                  <a:moveTo>
                    <a:pt x="38099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953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965232"/>
            <a:ext cx="5143499" cy="28574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58980" y="3895566"/>
            <a:ext cx="3361054" cy="37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120"/>
              </a:lnSpc>
              <a:spcBef>
                <a:spcPts val="100"/>
              </a:spcBef>
            </a:pP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Visualization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Moving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Average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Effect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on</a:t>
            </a:r>
            <a:r>
              <a:rPr sz="1200" spc="-4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Time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endParaRPr sz="1200" dirty="0">
              <a:latin typeface="Roboto"/>
              <a:cs typeface="Roboto"/>
            </a:endParaRPr>
          </a:p>
          <a:p>
            <a:pPr algn="ctr">
              <a:lnSpc>
                <a:spcPts val="1600"/>
              </a:lnSpc>
            </a:pPr>
            <a:r>
              <a:rPr sz="1600" spc="-50" dirty="0">
                <a:solidFill>
                  <a:srgbClr val="2B3D4F"/>
                </a:solidFill>
                <a:latin typeface="Calibri"/>
                <a:cs typeface="Calibri"/>
              </a:rPr>
              <a:t>MA(2):</a:t>
            </a:r>
            <a:r>
              <a:rPr sz="1600" spc="5" dirty="0">
                <a:solidFill>
                  <a:srgbClr val="2B3D4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B3D4F"/>
                </a:solidFill>
                <a:latin typeface="Calibri"/>
                <a:cs typeface="Calibri"/>
              </a:rPr>
              <a:t>y</a:t>
            </a:r>
            <a:r>
              <a:rPr sz="1800" baseline="-13888" dirty="0">
                <a:solidFill>
                  <a:srgbClr val="2B3D4F"/>
                </a:solidFill>
                <a:latin typeface="Calibri"/>
                <a:cs typeface="Calibri"/>
              </a:rPr>
              <a:t>t</a:t>
            </a:r>
            <a:r>
              <a:rPr sz="1800" spc="150" baseline="-13888" dirty="0">
                <a:solidFill>
                  <a:srgbClr val="2B3D4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B3D4F"/>
                </a:solidFill>
                <a:latin typeface="Calibri"/>
                <a:cs typeface="Calibri"/>
              </a:rPr>
              <a:t>=</a:t>
            </a:r>
            <a:r>
              <a:rPr sz="1600" spc="15" dirty="0">
                <a:solidFill>
                  <a:srgbClr val="2B3D4F"/>
                </a:solidFill>
                <a:latin typeface="Calibri"/>
                <a:cs typeface="Calibri"/>
              </a:rPr>
              <a:t> </a:t>
            </a:r>
            <a:r>
              <a:rPr sz="1100" spc="245" dirty="0">
                <a:solidFill>
                  <a:srgbClr val="2B3D4F"/>
                </a:solidFill>
                <a:latin typeface="Arial"/>
                <a:cs typeface="Arial"/>
              </a:rPr>
              <a:t>μ</a:t>
            </a:r>
            <a:r>
              <a:rPr sz="1100" spc="65" dirty="0">
                <a:solidFill>
                  <a:srgbClr val="2B3D4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B3D4F"/>
                </a:solidFill>
                <a:latin typeface="Calibri"/>
                <a:cs typeface="Calibri"/>
              </a:rPr>
              <a:t>+</a:t>
            </a:r>
            <a:r>
              <a:rPr sz="1600" spc="10" dirty="0">
                <a:solidFill>
                  <a:srgbClr val="2B3D4F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2B3D4F"/>
                </a:solidFill>
                <a:latin typeface="Liberation Serif"/>
                <a:cs typeface="Liberation Serif"/>
              </a:rPr>
              <a:t>ε</a:t>
            </a:r>
            <a:r>
              <a:rPr sz="1800" baseline="-13888" dirty="0">
                <a:solidFill>
                  <a:srgbClr val="2B3D4F"/>
                </a:solidFill>
                <a:latin typeface="Calibri"/>
                <a:cs typeface="Calibri"/>
              </a:rPr>
              <a:t>t</a:t>
            </a:r>
            <a:r>
              <a:rPr sz="1800" spc="157" baseline="-13888" dirty="0">
                <a:solidFill>
                  <a:srgbClr val="2B3D4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B3D4F"/>
                </a:solidFill>
                <a:latin typeface="Calibri"/>
                <a:cs typeface="Calibri"/>
              </a:rPr>
              <a:t>+</a:t>
            </a:r>
            <a:r>
              <a:rPr sz="1600" spc="10" dirty="0">
                <a:solidFill>
                  <a:srgbClr val="2B3D4F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2B3D4F"/>
                </a:solidFill>
                <a:latin typeface="Liberation Serif"/>
                <a:cs typeface="Liberation Serif"/>
              </a:rPr>
              <a:t>θ</a:t>
            </a:r>
            <a:r>
              <a:rPr sz="1800" spc="-44" baseline="-13888" dirty="0">
                <a:solidFill>
                  <a:srgbClr val="2B3D4F"/>
                </a:solidFill>
                <a:latin typeface="Calibri"/>
                <a:cs typeface="Calibri"/>
              </a:rPr>
              <a:t>1</a:t>
            </a:r>
            <a:r>
              <a:rPr sz="1450" spc="-30" dirty="0">
                <a:solidFill>
                  <a:srgbClr val="2B3D4F"/>
                </a:solidFill>
                <a:latin typeface="Liberation Serif"/>
                <a:cs typeface="Liberation Serif"/>
              </a:rPr>
              <a:t>ε</a:t>
            </a:r>
            <a:r>
              <a:rPr sz="1800" spc="-44" baseline="-13888" dirty="0">
                <a:solidFill>
                  <a:srgbClr val="2B3D4F"/>
                </a:solidFill>
                <a:latin typeface="Calibri"/>
                <a:cs typeface="Calibri"/>
              </a:rPr>
              <a:t>t-</a:t>
            </a:r>
            <a:r>
              <a:rPr sz="1800" spc="-352" baseline="-13888" dirty="0">
                <a:solidFill>
                  <a:srgbClr val="2B3D4F"/>
                </a:solidFill>
                <a:latin typeface="Calibri"/>
                <a:cs typeface="Calibri"/>
              </a:rPr>
              <a:t>1</a:t>
            </a:r>
            <a:r>
              <a:rPr sz="1800" spc="157" baseline="-13888" dirty="0">
                <a:solidFill>
                  <a:srgbClr val="2B3D4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B3D4F"/>
                </a:solidFill>
                <a:latin typeface="Calibri"/>
                <a:cs typeface="Calibri"/>
              </a:rPr>
              <a:t>+</a:t>
            </a:r>
            <a:r>
              <a:rPr sz="1600" spc="10" dirty="0">
                <a:solidFill>
                  <a:srgbClr val="2B3D4F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2B3D4F"/>
                </a:solidFill>
                <a:latin typeface="Liberation Serif"/>
                <a:cs typeface="Liberation Serif"/>
              </a:rPr>
              <a:t>θ</a:t>
            </a:r>
            <a:r>
              <a:rPr sz="1800" baseline="-13888" dirty="0">
                <a:solidFill>
                  <a:srgbClr val="2B3D4F"/>
                </a:solidFill>
                <a:latin typeface="Calibri"/>
                <a:cs typeface="Calibri"/>
              </a:rPr>
              <a:t>2</a:t>
            </a:r>
            <a:r>
              <a:rPr sz="1450" dirty="0">
                <a:solidFill>
                  <a:srgbClr val="2B3D4F"/>
                </a:solidFill>
                <a:latin typeface="Liberation Serif"/>
                <a:cs typeface="Liberation Serif"/>
              </a:rPr>
              <a:t>ε</a:t>
            </a:r>
            <a:r>
              <a:rPr sz="1800" baseline="-13888" dirty="0">
                <a:solidFill>
                  <a:srgbClr val="2B3D4F"/>
                </a:solidFill>
                <a:latin typeface="Calibri"/>
                <a:cs typeface="Calibri"/>
              </a:rPr>
              <a:t>t-</a:t>
            </a:r>
            <a:r>
              <a:rPr sz="1800" spc="-75" baseline="-13888" dirty="0">
                <a:solidFill>
                  <a:srgbClr val="2B3D4F"/>
                </a:solidFill>
                <a:latin typeface="Calibri"/>
                <a:cs typeface="Calibri"/>
              </a:rPr>
              <a:t>2</a:t>
            </a:r>
            <a:endParaRPr sz="1800" baseline="-13888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00" y="4418807"/>
            <a:ext cx="5143499" cy="19049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531969" y="6400006"/>
            <a:ext cx="15120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7E8B8C"/>
                </a:solidFill>
                <a:latin typeface="Roboto"/>
                <a:cs typeface="Roboto"/>
              </a:rPr>
              <a:t>ACF</a:t>
            </a:r>
            <a:r>
              <a:rPr sz="1200" spc="-2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Pattern: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7E8B8C"/>
                </a:solidFill>
                <a:latin typeface="Roboto"/>
                <a:cs typeface="Roboto"/>
              </a:rPr>
              <a:t>MA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vs</a:t>
            </a:r>
            <a:r>
              <a:rPr sz="1200" spc="-2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7E8B8C"/>
                </a:solidFill>
                <a:latin typeface="Roboto"/>
                <a:cs typeface="Roboto"/>
              </a:rPr>
              <a:t>AR</a:t>
            </a:r>
            <a:endParaRPr sz="1200" dirty="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1545281"/>
            <a:ext cx="66675" cy="1079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2202506"/>
            <a:ext cx="66675" cy="1079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2850206"/>
            <a:ext cx="66675" cy="1079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08000" y="913606"/>
            <a:ext cx="5157470" cy="3254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0"/>
              </a:spcBef>
            </a:pPr>
            <a:r>
              <a:rPr sz="2100" spc="-130" dirty="0">
                <a:solidFill>
                  <a:srgbClr val="3398DA"/>
                </a:solidFill>
                <a:latin typeface="Lucida Sans"/>
                <a:cs typeface="Lucida Sans"/>
              </a:rPr>
              <a:t>What</a:t>
            </a:r>
            <a:r>
              <a:rPr sz="2100" spc="-17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65" dirty="0">
                <a:solidFill>
                  <a:srgbClr val="3398DA"/>
                </a:solidFill>
                <a:latin typeface="Lucida Sans"/>
                <a:cs typeface="Lucida Sans"/>
              </a:rPr>
              <a:t>is </a:t>
            </a:r>
            <a:r>
              <a:rPr sz="2100" spc="-240" dirty="0">
                <a:solidFill>
                  <a:srgbClr val="3398DA"/>
                </a:solidFill>
                <a:latin typeface="Lucida Sans"/>
                <a:cs typeface="Lucida Sans"/>
              </a:rPr>
              <a:t>a</a:t>
            </a:r>
            <a:r>
              <a:rPr sz="2100" spc="-17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04" dirty="0">
                <a:solidFill>
                  <a:srgbClr val="3398DA"/>
                </a:solidFill>
                <a:latin typeface="Lucida Sans"/>
                <a:cs typeface="Lucida Sans"/>
              </a:rPr>
              <a:t>Moving</a:t>
            </a:r>
            <a:r>
              <a:rPr sz="2100" spc="-16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35" dirty="0">
                <a:solidFill>
                  <a:srgbClr val="3398DA"/>
                </a:solidFill>
                <a:latin typeface="Lucida Sans"/>
                <a:cs typeface="Lucida Sans"/>
              </a:rPr>
              <a:t>Average</a:t>
            </a:r>
            <a:r>
              <a:rPr sz="2100" spc="-17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0" dirty="0">
                <a:solidFill>
                  <a:srgbClr val="3398DA"/>
                </a:solidFill>
                <a:latin typeface="Lucida Sans"/>
                <a:cs typeface="Lucida Sans"/>
              </a:rPr>
              <a:t>Model?</a:t>
            </a:r>
            <a:endParaRPr sz="2100" dirty="0">
              <a:latin typeface="Lucida Sans"/>
              <a:cs typeface="Lucida Sans"/>
            </a:endParaRPr>
          </a:p>
          <a:p>
            <a:pPr marL="329565" marR="130175">
              <a:lnSpc>
                <a:spcPct val="112100"/>
              </a:lnSpc>
              <a:spcBef>
                <a:spcPts val="1595"/>
              </a:spcBef>
            </a:pP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Moving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Average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(MA)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predicts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current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value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based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333333"/>
                </a:solidFill>
                <a:latin typeface="Roboto"/>
                <a:cs typeface="Roboto"/>
              </a:rPr>
              <a:t>past</a:t>
            </a:r>
            <a:r>
              <a:rPr sz="1300" b="1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333333"/>
                </a:solidFill>
                <a:latin typeface="Roboto"/>
                <a:cs typeface="Roboto"/>
              </a:rPr>
              <a:t>forecast</a:t>
            </a:r>
            <a:r>
              <a:rPr sz="1300" b="1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333333"/>
                </a:solidFill>
                <a:latin typeface="Roboto"/>
                <a:cs typeface="Roboto"/>
              </a:rPr>
              <a:t>errors</a:t>
            </a:r>
            <a:r>
              <a:rPr sz="1300" b="1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(not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past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values)</a:t>
            </a:r>
            <a:endParaRPr sz="1450" dirty="0">
              <a:latin typeface="Roboto"/>
              <a:cs typeface="Roboto"/>
            </a:endParaRPr>
          </a:p>
          <a:p>
            <a:pPr marL="329565" marR="81280">
              <a:lnSpc>
                <a:spcPct val="112100"/>
              </a:lnSpc>
              <a:spcBef>
                <a:spcPts val="1275"/>
              </a:spcBef>
            </a:pP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MA(q)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order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q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uses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q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previous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error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terms: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y</a:t>
            </a:r>
            <a:r>
              <a:rPr sz="1650" baseline="-12626" dirty="0">
                <a:solidFill>
                  <a:srgbClr val="333333"/>
                </a:solidFill>
                <a:latin typeface="Roboto"/>
                <a:cs typeface="Roboto"/>
              </a:rPr>
              <a:t>t</a:t>
            </a:r>
            <a:r>
              <a:rPr sz="1650" spc="97" baseline="-12626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=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333333"/>
                </a:solidFill>
                <a:latin typeface="Arial"/>
                <a:cs typeface="Arial"/>
              </a:rPr>
              <a:t>μ</a:t>
            </a:r>
            <a:r>
              <a:rPr sz="12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+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50" spc="55" dirty="0">
                <a:solidFill>
                  <a:srgbClr val="333333"/>
                </a:solidFill>
                <a:latin typeface="Arial"/>
                <a:cs typeface="Arial"/>
              </a:rPr>
              <a:t>ε</a:t>
            </a:r>
            <a:r>
              <a:rPr sz="1650" spc="82" baseline="-12626" dirty="0">
                <a:solidFill>
                  <a:srgbClr val="333333"/>
                </a:solidFill>
                <a:latin typeface="Roboto"/>
                <a:cs typeface="Roboto"/>
              </a:rPr>
              <a:t>t</a:t>
            </a:r>
            <a:r>
              <a:rPr sz="1650" spc="97" baseline="-12626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+ </a:t>
            </a:r>
            <a:r>
              <a:rPr sz="1250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650" baseline="-12626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r>
              <a:rPr sz="1250" dirty="0">
                <a:solidFill>
                  <a:srgbClr val="333333"/>
                </a:solidFill>
                <a:latin typeface="Arial"/>
                <a:cs typeface="Arial"/>
              </a:rPr>
              <a:t>ε</a:t>
            </a:r>
            <a:r>
              <a:rPr sz="1650" baseline="-12626" dirty="0">
                <a:solidFill>
                  <a:srgbClr val="333333"/>
                </a:solidFill>
                <a:latin typeface="Roboto"/>
                <a:cs typeface="Roboto"/>
              </a:rPr>
              <a:t>t-1</a:t>
            </a:r>
            <a:r>
              <a:rPr sz="1650" spc="82" baseline="-12626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+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650" baseline="-12626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r>
              <a:rPr sz="1250" dirty="0">
                <a:solidFill>
                  <a:srgbClr val="333333"/>
                </a:solidFill>
                <a:latin typeface="Arial"/>
                <a:cs typeface="Arial"/>
              </a:rPr>
              <a:t>ε</a:t>
            </a:r>
            <a:r>
              <a:rPr sz="1650" baseline="-12626" dirty="0">
                <a:solidFill>
                  <a:srgbClr val="333333"/>
                </a:solidFill>
                <a:latin typeface="Roboto"/>
                <a:cs typeface="Roboto"/>
              </a:rPr>
              <a:t>t-2</a:t>
            </a:r>
            <a:r>
              <a:rPr sz="1650" spc="82" baseline="-12626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+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...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+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650" baseline="-12626" dirty="0">
                <a:solidFill>
                  <a:srgbClr val="333333"/>
                </a:solidFill>
                <a:latin typeface="Roboto"/>
                <a:cs typeface="Roboto"/>
              </a:rPr>
              <a:t>q</a:t>
            </a:r>
            <a:r>
              <a:rPr sz="1250" dirty="0">
                <a:solidFill>
                  <a:srgbClr val="333333"/>
                </a:solidFill>
                <a:latin typeface="Arial"/>
                <a:cs typeface="Arial"/>
              </a:rPr>
              <a:t>ε</a:t>
            </a:r>
            <a:r>
              <a:rPr sz="1650" baseline="-12626" dirty="0">
                <a:solidFill>
                  <a:srgbClr val="333333"/>
                </a:solidFill>
                <a:latin typeface="Roboto"/>
                <a:cs typeface="Roboto"/>
              </a:rPr>
              <a:t>t-</a:t>
            </a:r>
            <a:r>
              <a:rPr sz="1650" spc="-75" baseline="-12626" dirty="0">
                <a:solidFill>
                  <a:srgbClr val="333333"/>
                </a:solidFill>
                <a:latin typeface="Roboto"/>
                <a:cs typeface="Roboto"/>
              </a:rPr>
              <a:t>q</a:t>
            </a:r>
            <a:endParaRPr sz="1650" baseline="-12626" dirty="0">
              <a:latin typeface="Roboto"/>
              <a:cs typeface="Roboto"/>
            </a:endParaRPr>
          </a:p>
          <a:p>
            <a:pPr marL="329565" marR="497205">
              <a:lnSpc>
                <a:spcPct val="116399"/>
              </a:lnSpc>
              <a:spcBef>
                <a:spcPts val="1125"/>
              </a:spcBef>
            </a:pP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Unlike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AR,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14" dirty="0">
                <a:solidFill>
                  <a:srgbClr val="333333"/>
                </a:solidFill>
                <a:latin typeface="Roboto"/>
                <a:cs typeface="Roboto"/>
              </a:rPr>
              <a:t>MA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use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unobservable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errors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rather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than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observable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past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values</a:t>
            </a:r>
            <a:endParaRPr sz="1450" dirty="0">
              <a:latin typeface="Roboto"/>
              <a:cs typeface="Roboto"/>
            </a:endParaRPr>
          </a:p>
          <a:p>
            <a:pPr marL="329565">
              <a:lnSpc>
                <a:spcPct val="100000"/>
              </a:lnSpc>
              <a:spcBef>
                <a:spcPts val="1410"/>
              </a:spcBef>
            </a:pPr>
            <a:r>
              <a:rPr sz="1450" spc="-114" dirty="0">
                <a:solidFill>
                  <a:srgbClr val="333333"/>
                </a:solidFill>
                <a:latin typeface="Roboto"/>
                <a:cs typeface="Roboto"/>
              </a:rPr>
              <a:t>MA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essentially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weighted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averages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random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shocks</a:t>
            </a:r>
            <a:endParaRPr sz="1450" dirty="0">
              <a:latin typeface="Roboto"/>
              <a:cs typeface="Roboto"/>
            </a:endParaRPr>
          </a:p>
          <a:p>
            <a:pPr marL="63500">
              <a:lnSpc>
                <a:spcPct val="100000"/>
              </a:lnSpc>
              <a:spcBef>
                <a:spcPts val="1360"/>
              </a:spcBef>
            </a:pPr>
            <a:r>
              <a:rPr sz="2100" spc="-215" dirty="0">
                <a:solidFill>
                  <a:srgbClr val="3398DA"/>
                </a:solidFill>
                <a:latin typeface="Lucida Sans"/>
                <a:cs typeface="Lucida Sans"/>
              </a:rPr>
              <a:t>Comparison</a:t>
            </a:r>
            <a:r>
              <a:rPr sz="2100" spc="-16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40" dirty="0">
                <a:solidFill>
                  <a:srgbClr val="3398DA"/>
                </a:solidFill>
                <a:latin typeface="Lucida Sans"/>
                <a:cs typeface="Lucida Sans"/>
              </a:rPr>
              <a:t>with</a:t>
            </a:r>
            <a:r>
              <a:rPr sz="2100" spc="-16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45" dirty="0">
                <a:solidFill>
                  <a:srgbClr val="3398DA"/>
                </a:solidFill>
                <a:latin typeface="Lucida Sans"/>
                <a:cs typeface="Lucida Sans"/>
              </a:rPr>
              <a:t>AR</a:t>
            </a:r>
            <a:r>
              <a:rPr sz="2100" spc="-16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5" dirty="0">
                <a:solidFill>
                  <a:srgbClr val="3398DA"/>
                </a:solidFill>
                <a:latin typeface="Lucida Sans"/>
                <a:cs typeface="Lucida Sans"/>
              </a:rPr>
              <a:t>Models</a:t>
            </a:r>
            <a:endParaRPr sz="2100" dirty="0">
              <a:latin typeface="Lucida Sans"/>
              <a:cs typeface="Lucida San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3507431"/>
            <a:ext cx="66675" cy="10795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25500" y="4190206"/>
            <a:ext cx="3204000" cy="2495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AR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uses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past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values;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14" dirty="0">
                <a:solidFill>
                  <a:srgbClr val="333333"/>
                </a:solidFill>
                <a:latin typeface="Roboto"/>
                <a:cs typeface="Roboto"/>
              </a:rPr>
              <a:t>MA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uses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past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errors</a:t>
            </a:r>
            <a:endParaRPr sz="1450" dirty="0">
              <a:latin typeface="Roboto"/>
              <a:cs typeface="Roboto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4271930"/>
            <a:ext cx="66675" cy="1079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4671980"/>
            <a:ext cx="66675" cy="10795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09599" y="4590256"/>
            <a:ext cx="5105400" cy="127624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14"/>
              </a:spcBef>
            </a:pPr>
            <a:r>
              <a:rPr sz="1450" spc="-114" dirty="0">
                <a:solidFill>
                  <a:srgbClr val="333333"/>
                </a:solidFill>
                <a:latin typeface="Roboto"/>
                <a:cs typeface="Roboto"/>
              </a:rPr>
              <a:t>MA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have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finite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memory,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AR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have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infinite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memory</a:t>
            </a:r>
            <a:endParaRPr sz="1450" dirty="0">
              <a:latin typeface="Roboto"/>
              <a:cs typeface="Roboto"/>
            </a:endParaRPr>
          </a:p>
          <a:p>
            <a:pPr marL="228600" marR="536575">
              <a:lnSpc>
                <a:spcPct val="116399"/>
              </a:lnSpc>
              <a:spcBef>
                <a:spcPts val="1125"/>
              </a:spcBef>
            </a:pP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ARIMA,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both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components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(AR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MA)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work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together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to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capture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different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aspects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dependence</a:t>
            </a:r>
            <a:endParaRPr sz="14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1300" dirty="0">
              <a:latin typeface="Roboto"/>
              <a:cs typeface="Roboto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5072030"/>
            <a:ext cx="66675" cy="10795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85800" y="5576417"/>
            <a:ext cx="4953000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75" marR="228600">
              <a:lnSpc>
                <a:spcPct val="113500"/>
              </a:lnSpc>
            </a:pPr>
            <a:r>
              <a:rPr lang="en-US" sz="1400" b="1" spc="-45" dirty="0" smtClean="0">
                <a:solidFill>
                  <a:srgbClr val="33495D"/>
                </a:solidFill>
                <a:latin typeface="Roboto"/>
                <a:cs typeface="Roboto"/>
              </a:rPr>
              <a:t>Use</a:t>
            </a:r>
            <a:r>
              <a:rPr lang="en-US" sz="1400" b="1" spc="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b="1" spc="-50" dirty="0" smtClean="0">
                <a:solidFill>
                  <a:srgbClr val="33495D"/>
                </a:solidFill>
                <a:latin typeface="Roboto"/>
                <a:cs typeface="Roboto"/>
              </a:rPr>
              <a:t>Cases:</a:t>
            </a:r>
            <a:r>
              <a:rPr lang="en-US" sz="1400" b="1" spc="1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114" dirty="0" smtClean="0">
                <a:solidFill>
                  <a:srgbClr val="33495D"/>
                </a:solidFill>
                <a:latin typeface="Roboto"/>
                <a:cs typeface="Roboto"/>
              </a:rPr>
              <a:t>MA</a:t>
            </a:r>
            <a:r>
              <a:rPr lang="en-US" sz="140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495D"/>
                </a:solidFill>
                <a:latin typeface="Roboto"/>
                <a:cs typeface="Roboto"/>
              </a:rPr>
              <a:t>models</a:t>
            </a:r>
            <a:r>
              <a:rPr lang="en-US" sz="1400" spc="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495D"/>
                </a:solidFill>
                <a:latin typeface="Roboto"/>
                <a:cs typeface="Roboto"/>
              </a:rPr>
              <a:t>excel</a:t>
            </a:r>
            <a:r>
              <a:rPr lang="en-US" sz="1400" spc="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0" dirty="0" smtClean="0">
                <a:solidFill>
                  <a:srgbClr val="33495D"/>
                </a:solidFill>
                <a:latin typeface="Roboto"/>
                <a:cs typeface="Roboto"/>
              </a:rPr>
              <a:t>at</a:t>
            </a:r>
            <a:r>
              <a:rPr lang="en-US" sz="140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495D"/>
                </a:solidFill>
                <a:latin typeface="Roboto"/>
                <a:cs typeface="Roboto"/>
              </a:rPr>
              <a:t>capturing</a:t>
            </a:r>
            <a:r>
              <a:rPr lang="en-US" sz="1400" spc="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65" dirty="0" smtClean="0">
                <a:solidFill>
                  <a:srgbClr val="33495D"/>
                </a:solidFill>
                <a:latin typeface="Roboto"/>
                <a:cs typeface="Roboto"/>
              </a:rPr>
              <a:t>short-</a:t>
            </a:r>
            <a:r>
              <a:rPr lang="en-US" sz="1400" spc="-80" dirty="0" smtClean="0">
                <a:solidFill>
                  <a:srgbClr val="33495D"/>
                </a:solidFill>
                <a:latin typeface="Roboto"/>
                <a:cs typeface="Roboto"/>
              </a:rPr>
              <a:t>term</a:t>
            </a:r>
            <a:r>
              <a:rPr lang="en-US" sz="1400" spc="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random </a:t>
            </a:r>
            <a:r>
              <a:rPr lang="en-US" sz="1400" spc="-70" dirty="0" smtClean="0">
                <a:solidFill>
                  <a:srgbClr val="33495D"/>
                </a:solidFill>
                <a:latin typeface="Roboto"/>
                <a:cs typeface="Roboto"/>
              </a:rPr>
              <a:t>fluctuations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90" dirty="0" smtClean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495D"/>
                </a:solidFill>
                <a:latin typeface="Roboto"/>
                <a:cs typeface="Roboto"/>
              </a:rPr>
              <a:t>are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60" dirty="0" smtClean="0">
                <a:solidFill>
                  <a:srgbClr val="33495D"/>
                </a:solidFill>
                <a:latin typeface="Roboto"/>
                <a:cs typeface="Roboto"/>
              </a:rPr>
              <a:t>particularly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65" dirty="0" smtClean="0">
                <a:solidFill>
                  <a:srgbClr val="33495D"/>
                </a:solidFill>
                <a:latin typeface="Roboto"/>
                <a:cs typeface="Roboto"/>
              </a:rPr>
              <a:t>useful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60" dirty="0" smtClean="0">
                <a:solidFill>
                  <a:srgbClr val="33495D"/>
                </a:solidFill>
                <a:latin typeface="Roboto"/>
                <a:cs typeface="Roboto"/>
              </a:rPr>
              <a:t>for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65" dirty="0" smtClean="0">
                <a:solidFill>
                  <a:srgbClr val="33495D"/>
                </a:solidFill>
                <a:latin typeface="Roboto"/>
                <a:cs typeface="Roboto"/>
              </a:rPr>
              <a:t>financial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series </a:t>
            </a:r>
            <a:r>
              <a:rPr lang="en-US" sz="1400" spc="-70" dirty="0" smtClean="0">
                <a:solidFill>
                  <a:srgbClr val="33495D"/>
                </a:solidFill>
                <a:latin typeface="Roboto"/>
                <a:cs typeface="Roboto"/>
              </a:rPr>
              <a:t>(stock</a:t>
            </a:r>
            <a:r>
              <a:rPr lang="en-US" sz="1400" spc="-2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60" dirty="0" smtClean="0">
                <a:solidFill>
                  <a:srgbClr val="33495D"/>
                </a:solidFill>
                <a:latin typeface="Roboto"/>
                <a:cs typeface="Roboto"/>
              </a:rPr>
              <a:t>returns),</a:t>
            </a:r>
            <a:r>
              <a:rPr lang="en-US" sz="1400" spc="-1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60" dirty="0" smtClean="0">
                <a:solidFill>
                  <a:srgbClr val="33495D"/>
                </a:solidFill>
                <a:latin typeface="Roboto"/>
                <a:cs typeface="Roboto"/>
              </a:rPr>
              <a:t>quality</a:t>
            </a:r>
            <a:r>
              <a:rPr lang="en-US" sz="1400" spc="-1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65" dirty="0" smtClean="0">
                <a:solidFill>
                  <a:srgbClr val="33495D"/>
                </a:solidFill>
                <a:latin typeface="Roboto"/>
                <a:cs typeface="Roboto"/>
              </a:rPr>
              <a:t>control</a:t>
            </a:r>
            <a:r>
              <a:rPr lang="en-US" sz="1400" spc="-1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0" dirty="0" smtClean="0">
                <a:solidFill>
                  <a:srgbClr val="33495D"/>
                </a:solidFill>
                <a:latin typeface="Roboto"/>
                <a:cs typeface="Roboto"/>
              </a:rPr>
              <a:t>processes,</a:t>
            </a:r>
            <a:r>
              <a:rPr lang="en-US" sz="1400" spc="-1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90" dirty="0" smtClean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lang="en-US" sz="1400" spc="-1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495D"/>
                </a:solidFill>
                <a:latin typeface="Roboto"/>
                <a:cs typeface="Roboto"/>
              </a:rPr>
              <a:t>capturing</a:t>
            </a:r>
            <a:r>
              <a:rPr lang="en-US" sz="1400" spc="-1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30" dirty="0" smtClean="0">
                <a:solidFill>
                  <a:srgbClr val="33495D"/>
                </a:solidFill>
                <a:latin typeface="Roboto"/>
                <a:cs typeface="Roboto"/>
              </a:rPr>
              <a:t>sudden </a:t>
            </a:r>
            <a:r>
              <a:rPr lang="en-US" sz="1400" spc="-70" dirty="0" smtClean="0">
                <a:solidFill>
                  <a:srgbClr val="33495D"/>
                </a:solidFill>
                <a:latin typeface="Roboto"/>
                <a:cs typeface="Roboto"/>
              </a:rPr>
              <a:t>but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495D"/>
                </a:solidFill>
                <a:latin typeface="Roboto"/>
                <a:cs typeface="Roboto"/>
              </a:rPr>
              <a:t>temporary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495D"/>
                </a:solidFill>
                <a:latin typeface="Roboto"/>
                <a:cs typeface="Roboto"/>
              </a:rPr>
              <a:t>changes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50" dirty="0" smtClean="0">
                <a:solidFill>
                  <a:srgbClr val="33495D"/>
                </a:solidFill>
                <a:latin typeface="Roboto"/>
                <a:cs typeface="Roboto"/>
              </a:rPr>
              <a:t>in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0" dirty="0" smtClean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20" dirty="0" smtClean="0">
                <a:solidFill>
                  <a:srgbClr val="33495D"/>
                </a:solidFill>
                <a:latin typeface="Roboto"/>
                <a:cs typeface="Roboto"/>
              </a:rPr>
              <a:t>data.</a:t>
            </a:r>
            <a:endParaRPr lang="en-US"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13606"/>
            <a:ext cx="12192000" cy="6549600"/>
            <a:chOff x="0" y="3351"/>
            <a:chExt cx="12192000" cy="9788360"/>
          </a:xfrm>
        </p:grpSpPr>
        <p:sp>
          <p:nvSpPr>
            <p:cNvPr id="3" name="object 3"/>
            <p:cNvSpPr/>
            <p:nvPr/>
          </p:nvSpPr>
          <p:spPr>
            <a:xfrm>
              <a:off x="0" y="914411"/>
              <a:ext cx="12192000" cy="8877300"/>
            </a:xfrm>
            <a:custGeom>
              <a:avLst/>
              <a:gdLst/>
              <a:ahLst/>
              <a:cxnLst/>
              <a:rect l="l" t="t" r="r" b="b"/>
              <a:pathLst>
                <a:path w="12192000" h="8877300">
                  <a:moveTo>
                    <a:pt x="12191987" y="8867762"/>
                  </a:moveTo>
                  <a:lnTo>
                    <a:pt x="6105512" y="8867762"/>
                  </a:lnTo>
                  <a:lnTo>
                    <a:pt x="6105512" y="0"/>
                  </a:lnTo>
                  <a:lnTo>
                    <a:pt x="6095987" y="0"/>
                  </a:lnTo>
                  <a:lnTo>
                    <a:pt x="6095987" y="8867762"/>
                  </a:lnTo>
                  <a:lnTo>
                    <a:pt x="0" y="8867762"/>
                  </a:lnTo>
                  <a:lnTo>
                    <a:pt x="0" y="8877287"/>
                  </a:lnTo>
                  <a:lnTo>
                    <a:pt x="12191987" y="8877287"/>
                  </a:lnTo>
                  <a:lnTo>
                    <a:pt x="12191987" y="8867762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0999" y="2571749"/>
              <a:ext cx="5334000" cy="762000"/>
            </a:xfrm>
            <a:custGeom>
              <a:avLst/>
              <a:gdLst/>
              <a:ahLst/>
              <a:cxnLst/>
              <a:rect l="l" t="t" r="r" b="b"/>
              <a:pathLst>
                <a:path w="5334000" h="762000">
                  <a:moveTo>
                    <a:pt x="53339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761999"/>
                  </a:lnTo>
                  <a:close/>
                </a:path>
              </a:pathLst>
            </a:custGeom>
            <a:solidFill>
              <a:srgbClr val="FFF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999" y="2571749"/>
              <a:ext cx="38100" cy="762000"/>
            </a:xfrm>
            <a:custGeom>
              <a:avLst/>
              <a:gdLst/>
              <a:ahLst/>
              <a:cxnLst/>
              <a:rect l="l" t="t" r="r" b="b"/>
              <a:pathLst>
                <a:path w="38100" h="762000">
                  <a:moveTo>
                    <a:pt x="380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61999"/>
                  </a:lnTo>
                  <a:close/>
                </a:path>
              </a:pathLst>
            </a:custGeom>
            <a:solidFill>
              <a:srgbClr val="F1C3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73" y="2743224"/>
              <a:ext cx="109952" cy="1599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05524" y="3351"/>
              <a:ext cx="6086475" cy="8867778"/>
            </a:xfrm>
            <a:custGeom>
              <a:avLst/>
              <a:gdLst/>
              <a:ahLst/>
              <a:cxnLst/>
              <a:rect l="l" t="t" r="r" b="b"/>
              <a:pathLst>
                <a:path w="6086475" h="8867775">
                  <a:moveTo>
                    <a:pt x="6086474" y="8867774"/>
                  </a:moveTo>
                  <a:lnTo>
                    <a:pt x="0" y="8867774"/>
                  </a:lnTo>
                  <a:lnTo>
                    <a:pt x="0" y="0"/>
                  </a:lnTo>
                  <a:lnTo>
                    <a:pt x="6086474" y="0"/>
                  </a:lnTo>
                  <a:lnTo>
                    <a:pt x="6086474" y="88677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spc="-350" dirty="0"/>
              <a:t>Integrated</a:t>
            </a:r>
            <a:r>
              <a:rPr sz="3100" spc="-285" dirty="0"/>
              <a:t> </a:t>
            </a:r>
            <a:r>
              <a:rPr sz="3100" spc="-355" dirty="0"/>
              <a:t>(Differencing)</a:t>
            </a:r>
            <a:r>
              <a:rPr sz="3100" spc="-285" dirty="0"/>
              <a:t> </a:t>
            </a:r>
            <a:r>
              <a:rPr sz="3100" spc="-295" dirty="0"/>
              <a:t>in</a:t>
            </a:r>
            <a:r>
              <a:rPr sz="3100" spc="-280" dirty="0"/>
              <a:t> </a:t>
            </a:r>
            <a:r>
              <a:rPr sz="3100" spc="-405" dirty="0"/>
              <a:t>ARIMA</a:t>
            </a:r>
            <a:endParaRPr sz="3100"/>
          </a:p>
        </p:txBody>
      </p:sp>
      <p:grpSp>
        <p:nvGrpSpPr>
          <p:cNvPr id="12" name="object 12"/>
          <p:cNvGrpSpPr/>
          <p:nvPr/>
        </p:nvGrpSpPr>
        <p:grpSpPr>
          <a:xfrm>
            <a:off x="380999" y="1142206"/>
            <a:ext cx="11429999" cy="3220243"/>
            <a:chOff x="380999" y="1142206"/>
            <a:chExt cx="11429999" cy="3220243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6524" y="1142206"/>
              <a:ext cx="5324474" cy="30480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3584574"/>
              <a:ext cx="139700" cy="101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3927474"/>
              <a:ext cx="139700" cy="101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4260849"/>
              <a:ext cx="139700" cy="1016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469062" y="4871561"/>
            <a:ext cx="5328920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13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Original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Google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stock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prices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(blue)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vs.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First-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differenced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(orange)</a:t>
            </a:r>
            <a:endParaRPr sz="1200" dirty="0">
              <a:latin typeface="Roboto"/>
              <a:cs typeface="Roboto"/>
            </a:endParaRPr>
          </a:p>
          <a:p>
            <a:pPr marL="12700" marR="5080">
              <a:lnSpc>
                <a:spcPct val="111600"/>
              </a:lnSpc>
              <a:spcBef>
                <a:spcPts val="1165"/>
              </a:spcBef>
            </a:pP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differenced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shows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stationarity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consistent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3333"/>
                </a:solidFill>
                <a:latin typeface="Roboto"/>
                <a:cs typeface="Roboto"/>
              </a:rPr>
              <a:t>variability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around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zero,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regardless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time.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This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demonstrates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how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differencing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333333"/>
                </a:solidFill>
                <a:latin typeface="Roboto"/>
                <a:cs typeface="Roboto"/>
              </a:rPr>
              <a:t>makes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the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appropriate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ARIMA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modeling.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0199" y="1173831"/>
            <a:ext cx="5422900" cy="4408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sz="1950" spc="-120" dirty="0">
                <a:solidFill>
                  <a:srgbClr val="3398DA"/>
                </a:solidFill>
                <a:latin typeface="Lucida Sans"/>
                <a:cs typeface="Lucida Sans"/>
              </a:rPr>
              <a:t>What</a:t>
            </a:r>
            <a:r>
              <a:rPr sz="1950" spc="-16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150" dirty="0">
                <a:solidFill>
                  <a:srgbClr val="3398DA"/>
                </a:solidFill>
                <a:latin typeface="Lucida Sans"/>
                <a:cs typeface="Lucida Sans"/>
              </a:rPr>
              <a:t>is</a:t>
            </a:r>
            <a:r>
              <a:rPr sz="1950" spc="-16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70" dirty="0">
                <a:solidFill>
                  <a:srgbClr val="3398DA"/>
                </a:solidFill>
                <a:latin typeface="Lucida Sans"/>
                <a:cs typeface="Lucida Sans"/>
              </a:rPr>
              <a:t>Differencing?</a:t>
            </a:r>
            <a:endParaRPr sz="1950" dirty="0">
              <a:latin typeface="Lucida Sans"/>
              <a:cs typeface="Lucida Sans"/>
            </a:endParaRPr>
          </a:p>
          <a:p>
            <a:pPr marL="50800" marR="339725">
              <a:lnSpc>
                <a:spcPct val="113799"/>
              </a:lnSpc>
              <a:spcBef>
                <a:spcPts val="1055"/>
              </a:spcBef>
            </a:pP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Differencing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333333"/>
                </a:solidFill>
                <a:latin typeface="Roboto"/>
                <a:cs typeface="Roboto"/>
              </a:rPr>
              <a:t>"I"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(Integrated)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component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ARIMA.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333333"/>
                </a:solidFill>
                <a:latin typeface="Roboto"/>
                <a:cs typeface="Roboto"/>
              </a:rPr>
              <a:t>It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transforms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333333"/>
                </a:solidFill>
                <a:latin typeface="Roboto"/>
                <a:cs typeface="Roboto"/>
              </a:rPr>
              <a:t>a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non-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stationary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into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stationary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one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by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computing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the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difference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between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consecutive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observations.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50" dirty="0">
              <a:latin typeface="Roboto"/>
              <a:cs typeface="Roboto"/>
            </a:endParaRPr>
          </a:p>
          <a:p>
            <a:pPr marL="231140" marR="539750" indent="232410">
              <a:lnSpc>
                <a:spcPct val="111600"/>
              </a:lnSpc>
            </a:pPr>
            <a:r>
              <a:rPr sz="1400" spc="-95" dirty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sz="14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"d"</a:t>
            </a:r>
            <a:r>
              <a:rPr sz="14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parameter</a:t>
            </a:r>
            <a:r>
              <a:rPr sz="14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495D"/>
                </a:solidFill>
                <a:latin typeface="Roboto"/>
                <a:cs typeface="Roboto"/>
              </a:rPr>
              <a:t>in</a:t>
            </a:r>
            <a:r>
              <a:rPr sz="14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ARIMA(p,d,q)</a:t>
            </a:r>
            <a:r>
              <a:rPr sz="14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represents</a:t>
            </a:r>
            <a:r>
              <a:rPr sz="14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495D"/>
                </a:solidFill>
                <a:latin typeface="Roboto"/>
                <a:cs typeface="Roboto"/>
              </a:rPr>
              <a:t>how</a:t>
            </a:r>
            <a:r>
              <a:rPr sz="14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495D"/>
                </a:solidFill>
                <a:latin typeface="Roboto"/>
                <a:cs typeface="Roboto"/>
              </a:rPr>
              <a:t>many</a:t>
            </a:r>
            <a:r>
              <a:rPr sz="14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495D"/>
                </a:solidFill>
                <a:latin typeface="Roboto"/>
                <a:cs typeface="Roboto"/>
              </a:rPr>
              <a:t>times </a:t>
            </a:r>
            <a:r>
              <a:rPr sz="1400" spc="-75" dirty="0">
                <a:solidFill>
                  <a:srgbClr val="33495D"/>
                </a:solidFill>
                <a:latin typeface="Roboto"/>
                <a:cs typeface="Roboto"/>
              </a:rPr>
              <a:t>differencing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495D"/>
                </a:solidFill>
                <a:latin typeface="Roboto"/>
                <a:cs typeface="Roboto"/>
              </a:rPr>
              <a:t>is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495D"/>
                </a:solidFill>
                <a:latin typeface="Roboto"/>
                <a:cs typeface="Roboto"/>
              </a:rPr>
              <a:t>applied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to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achieve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stationarity.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1250" dirty="0">
              <a:latin typeface="Roboto"/>
              <a:cs typeface="Roboto"/>
            </a:endParaRPr>
          </a:p>
          <a:p>
            <a:pPr marL="316865">
              <a:lnSpc>
                <a:spcPct val="100000"/>
              </a:lnSpc>
            </a:pPr>
            <a:r>
              <a:rPr sz="1400" b="1" spc="-70" dirty="0">
                <a:solidFill>
                  <a:srgbClr val="333333"/>
                </a:solidFill>
                <a:latin typeface="Roboto"/>
                <a:cs typeface="Roboto"/>
              </a:rPr>
              <a:t>First</a:t>
            </a:r>
            <a:r>
              <a:rPr sz="1400" b="1" spc="-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75" dirty="0">
                <a:solidFill>
                  <a:srgbClr val="333333"/>
                </a:solidFill>
                <a:latin typeface="Roboto"/>
                <a:cs typeface="Roboto"/>
              </a:rPr>
              <a:t>differencing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: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y'</a:t>
            </a:r>
            <a:r>
              <a:rPr sz="1575" spc="-15" baseline="-13227" dirty="0">
                <a:solidFill>
                  <a:srgbClr val="333333"/>
                </a:solidFill>
                <a:latin typeface="Roboto"/>
                <a:cs typeface="Roboto"/>
              </a:rPr>
              <a:t>t</a:t>
            </a:r>
            <a:r>
              <a:rPr sz="1575" spc="-52" baseline="-132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=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y</a:t>
            </a:r>
            <a:r>
              <a:rPr sz="1575" baseline="-13227" dirty="0">
                <a:solidFill>
                  <a:srgbClr val="333333"/>
                </a:solidFill>
                <a:latin typeface="Roboto"/>
                <a:cs typeface="Roboto"/>
              </a:rPr>
              <a:t>t</a:t>
            </a:r>
            <a:r>
              <a:rPr sz="1575" spc="52" baseline="-132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00" spc="-55" dirty="0">
                <a:solidFill>
                  <a:srgbClr val="333333"/>
                </a:solidFill>
                <a:latin typeface="Roboto"/>
                <a:cs typeface="Roboto"/>
              </a:rPr>
              <a:t> y</a:t>
            </a:r>
            <a:r>
              <a:rPr sz="1575" spc="-82" baseline="-13227" dirty="0">
                <a:solidFill>
                  <a:srgbClr val="333333"/>
                </a:solidFill>
                <a:latin typeface="Roboto"/>
                <a:cs typeface="Roboto"/>
              </a:rPr>
              <a:t>t-</a:t>
            </a:r>
            <a:r>
              <a:rPr sz="1575" baseline="-13227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r>
              <a:rPr sz="1575" spc="52" baseline="-132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(removes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trends)</a:t>
            </a:r>
            <a:endParaRPr sz="1400" dirty="0">
              <a:latin typeface="Roboto"/>
              <a:cs typeface="Roboto"/>
            </a:endParaRPr>
          </a:p>
          <a:p>
            <a:pPr marL="316865" marR="81280">
              <a:lnSpc>
                <a:spcPct val="158500"/>
              </a:lnSpc>
              <a:spcBef>
                <a:spcPts val="35"/>
              </a:spcBef>
            </a:pPr>
            <a:r>
              <a:rPr sz="1400" b="1" spc="-95" dirty="0">
                <a:solidFill>
                  <a:srgbClr val="333333"/>
                </a:solidFill>
                <a:latin typeface="Roboto"/>
                <a:cs typeface="Roboto"/>
              </a:rPr>
              <a:t>Second</a:t>
            </a:r>
            <a:r>
              <a:rPr sz="1400" b="1" spc="-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75" dirty="0">
                <a:solidFill>
                  <a:srgbClr val="333333"/>
                </a:solidFill>
                <a:latin typeface="Roboto"/>
                <a:cs typeface="Roboto"/>
              </a:rPr>
              <a:t>differencing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: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40" dirty="0">
                <a:solidFill>
                  <a:srgbClr val="333333"/>
                </a:solidFill>
                <a:latin typeface="Roboto"/>
                <a:cs typeface="Roboto"/>
              </a:rPr>
              <a:t>y''</a:t>
            </a:r>
            <a:r>
              <a:rPr sz="1575" spc="-60" baseline="-13227" dirty="0">
                <a:solidFill>
                  <a:srgbClr val="333333"/>
                </a:solidFill>
                <a:latin typeface="Roboto"/>
                <a:cs typeface="Roboto"/>
              </a:rPr>
              <a:t>t</a:t>
            </a:r>
            <a:r>
              <a:rPr sz="1575" spc="-44" baseline="-132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=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y'</a:t>
            </a:r>
            <a:r>
              <a:rPr sz="1575" spc="-15" baseline="-13227" dirty="0">
                <a:solidFill>
                  <a:srgbClr val="333333"/>
                </a:solidFill>
                <a:latin typeface="Roboto"/>
                <a:cs typeface="Roboto"/>
              </a:rPr>
              <a:t>t</a:t>
            </a:r>
            <a:r>
              <a:rPr sz="1575" spc="-75" baseline="-132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00" spc="-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45" dirty="0">
                <a:solidFill>
                  <a:srgbClr val="333333"/>
                </a:solidFill>
                <a:latin typeface="Roboto"/>
                <a:cs typeface="Roboto"/>
              </a:rPr>
              <a:t>y'</a:t>
            </a:r>
            <a:r>
              <a:rPr sz="1575" spc="-67" baseline="-13227" dirty="0">
                <a:solidFill>
                  <a:srgbClr val="333333"/>
                </a:solidFill>
                <a:latin typeface="Roboto"/>
                <a:cs typeface="Roboto"/>
              </a:rPr>
              <a:t>t-</a:t>
            </a:r>
            <a:r>
              <a:rPr sz="1575" baseline="-13227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r>
              <a:rPr sz="1575" spc="44" baseline="-132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=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y</a:t>
            </a:r>
            <a:r>
              <a:rPr sz="1575" baseline="-13227" dirty="0">
                <a:solidFill>
                  <a:srgbClr val="333333"/>
                </a:solidFill>
                <a:latin typeface="Roboto"/>
                <a:cs typeface="Roboto"/>
              </a:rPr>
              <a:t>t</a:t>
            </a:r>
            <a:r>
              <a:rPr sz="1575" spc="52" baseline="-132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00" spc="-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2y</a:t>
            </a:r>
            <a:r>
              <a:rPr sz="1575" spc="-97" baseline="-13227" dirty="0">
                <a:solidFill>
                  <a:srgbClr val="333333"/>
                </a:solidFill>
                <a:latin typeface="Roboto"/>
                <a:cs typeface="Roboto"/>
              </a:rPr>
              <a:t>t-</a:t>
            </a:r>
            <a:r>
              <a:rPr sz="1575" baseline="-13227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r>
              <a:rPr sz="1575" spc="44" baseline="-132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+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333333"/>
                </a:solidFill>
                <a:latin typeface="Roboto"/>
                <a:cs typeface="Roboto"/>
              </a:rPr>
              <a:t>y</a:t>
            </a:r>
            <a:r>
              <a:rPr sz="1575" spc="-82" baseline="-13227" dirty="0">
                <a:solidFill>
                  <a:srgbClr val="333333"/>
                </a:solidFill>
                <a:latin typeface="Roboto"/>
                <a:cs typeface="Roboto"/>
              </a:rPr>
              <a:t>t-</a:t>
            </a:r>
            <a:r>
              <a:rPr sz="1575" baseline="-13227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r>
              <a:rPr sz="1575" spc="44" baseline="-132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(for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quadratic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trends) </a:t>
            </a:r>
            <a:r>
              <a:rPr sz="1400" b="1" spc="-85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00" b="1" spc="-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b="1" spc="-75" dirty="0">
                <a:solidFill>
                  <a:srgbClr val="333333"/>
                </a:solidFill>
                <a:latin typeface="Roboto"/>
                <a:cs typeface="Roboto"/>
              </a:rPr>
              <a:t>differencing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: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y'</a:t>
            </a:r>
            <a:r>
              <a:rPr sz="1575" spc="-15" baseline="-15873" dirty="0">
                <a:solidFill>
                  <a:srgbClr val="333333"/>
                </a:solidFill>
                <a:latin typeface="Roboto"/>
                <a:cs typeface="Roboto"/>
              </a:rPr>
              <a:t>t</a:t>
            </a:r>
            <a:r>
              <a:rPr sz="1575" spc="22" baseline="-1587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=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y</a:t>
            </a:r>
            <a:r>
              <a:rPr sz="1575" baseline="-15873" dirty="0">
                <a:solidFill>
                  <a:srgbClr val="333333"/>
                </a:solidFill>
                <a:latin typeface="Roboto"/>
                <a:cs typeface="Roboto"/>
              </a:rPr>
              <a:t>t</a:t>
            </a:r>
            <a:r>
              <a:rPr sz="1575" spc="67" baseline="-1587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00" spc="-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333333"/>
                </a:solidFill>
                <a:latin typeface="Roboto"/>
                <a:cs typeface="Roboto"/>
              </a:rPr>
              <a:t>y</a:t>
            </a:r>
            <a:r>
              <a:rPr sz="1575" spc="-82" baseline="-15873" dirty="0">
                <a:solidFill>
                  <a:srgbClr val="333333"/>
                </a:solidFill>
                <a:latin typeface="Roboto"/>
                <a:cs typeface="Roboto"/>
              </a:rPr>
              <a:t>t-</a:t>
            </a:r>
            <a:r>
              <a:rPr sz="1575" baseline="-15873" dirty="0">
                <a:solidFill>
                  <a:srgbClr val="333333"/>
                </a:solidFill>
                <a:latin typeface="Roboto"/>
                <a:cs typeface="Roboto"/>
              </a:rPr>
              <a:t>s</a:t>
            </a:r>
            <a:r>
              <a:rPr sz="1575" spc="67" baseline="-1587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(removes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seasonality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period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s)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Differencing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reduces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length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by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each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application</a:t>
            </a:r>
            <a:endParaRPr sz="1400" dirty="0">
              <a:latin typeface="Roboto"/>
              <a:cs typeface="Roboto"/>
            </a:endParaRPr>
          </a:p>
          <a:p>
            <a:pPr marL="50800" marR="417195">
              <a:lnSpc>
                <a:spcPct val="113799"/>
              </a:lnSpc>
              <a:spcBef>
                <a:spcPts val="790"/>
              </a:spcBef>
            </a:pP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Stationarity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after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differencing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means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resulting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has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45" dirty="0">
                <a:solidFill>
                  <a:srgbClr val="333333"/>
                </a:solidFill>
                <a:latin typeface="Roboto"/>
                <a:cs typeface="Roboto"/>
              </a:rPr>
              <a:t>constant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mean,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variance,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autocorrelation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structure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over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time,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which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333333"/>
                </a:solidFill>
                <a:latin typeface="Roboto"/>
                <a:cs typeface="Roboto"/>
              </a:rPr>
              <a:t>a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requirement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ARIMA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modeling.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-370" dirty="0"/>
              <a:t>Model</a:t>
            </a:r>
            <a:r>
              <a:rPr sz="3050" spc="-275" dirty="0"/>
              <a:t> </a:t>
            </a:r>
            <a:r>
              <a:rPr sz="3050" spc="-345" dirty="0"/>
              <a:t>Order</a:t>
            </a:r>
            <a:r>
              <a:rPr sz="3050" spc="-275" dirty="0"/>
              <a:t> </a:t>
            </a:r>
            <a:r>
              <a:rPr sz="3050" spc="-295" dirty="0"/>
              <a:t>Selection</a:t>
            </a:r>
            <a:r>
              <a:rPr sz="3050" spc="-270" dirty="0"/>
              <a:t> </a:t>
            </a:r>
            <a:r>
              <a:rPr sz="3050" spc="-315" dirty="0"/>
              <a:t>(p,d,q)</a:t>
            </a:r>
            <a:r>
              <a:rPr sz="3050" spc="-275" dirty="0"/>
              <a:t> </a:t>
            </a:r>
            <a:r>
              <a:rPr sz="3050" spc="-325" dirty="0"/>
              <a:t>for</a:t>
            </a:r>
            <a:r>
              <a:rPr sz="3050" spc="-275" dirty="0"/>
              <a:t> </a:t>
            </a:r>
            <a:r>
              <a:rPr sz="3050" spc="-375" dirty="0"/>
              <a:t>ARIMA</a:t>
            </a:r>
            <a:endParaRPr sz="3050"/>
          </a:p>
        </p:txBody>
      </p:sp>
      <p:grpSp>
        <p:nvGrpSpPr>
          <p:cNvPr id="3" name="object 3"/>
          <p:cNvGrpSpPr/>
          <p:nvPr/>
        </p:nvGrpSpPr>
        <p:grpSpPr>
          <a:xfrm>
            <a:off x="546099" y="3733006"/>
            <a:ext cx="5143500" cy="1038225"/>
            <a:chOff x="571499" y="5191124"/>
            <a:chExt cx="5143500" cy="1038225"/>
          </a:xfrm>
        </p:grpSpPr>
        <p:sp>
          <p:nvSpPr>
            <p:cNvPr id="4" name="object 4"/>
            <p:cNvSpPr/>
            <p:nvPr/>
          </p:nvSpPr>
          <p:spPr>
            <a:xfrm>
              <a:off x="571499" y="5191124"/>
              <a:ext cx="5143500" cy="1038225"/>
            </a:xfrm>
            <a:custGeom>
              <a:avLst/>
              <a:gdLst/>
              <a:ahLst/>
              <a:cxnLst/>
              <a:rect l="l" t="t" r="r" b="b"/>
              <a:pathLst>
                <a:path w="5143500" h="1038225">
                  <a:moveTo>
                    <a:pt x="51434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0382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5191124"/>
              <a:ext cx="38100" cy="1038225"/>
            </a:xfrm>
            <a:custGeom>
              <a:avLst/>
              <a:gdLst/>
              <a:ahLst/>
              <a:cxnLst/>
              <a:rect l="l" t="t" r="r" b="b"/>
              <a:pathLst>
                <a:path w="38100" h="1038225">
                  <a:moveTo>
                    <a:pt x="380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3822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3400" y="4970442"/>
          <a:ext cx="5133975" cy="155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/>
                <a:gridCol w="1743075"/>
                <a:gridCol w="1657350"/>
              </a:tblGrid>
              <a:tr h="38989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00" b="1" spc="-60" dirty="0">
                          <a:solidFill>
                            <a:srgbClr val="2B3D4F"/>
                          </a:solidFill>
                          <a:latin typeface="Roboto"/>
                          <a:cs typeface="Roboto"/>
                        </a:rPr>
                        <a:t>Pattern</a:t>
                      </a:r>
                      <a:r>
                        <a:rPr sz="1300" b="1" dirty="0">
                          <a:solidFill>
                            <a:srgbClr val="2B3D4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b="1" spc="-45" dirty="0">
                          <a:solidFill>
                            <a:srgbClr val="2B3D4F"/>
                          </a:solidFill>
                          <a:latin typeface="Roboto"/>
                          <a:cs typeface="Roboto"/>
                        </a:rPr>
                        <a:t>in</a:t>
                      </a:r>
                      <a:r>
                        <a:rPr sz="1300" b="1" spc="5" dirty="0">
                          <a:solidFill>
                            <a:srgbClr val="2B3D4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2B3D4F"/>
                          </a:solidFill>
                          <a:latin typeface="Roboto"/>
                          <a:cs typeface="Roboto"/>
                        </a:rPr>
                        <a:t>ACF</a:t>
                      </a:r>
                      <a:endParaRPr sz="1300" dirty="0">
                        <a:latin typeface="Roboto"/>
                        <a:cs typeface="Robo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1F7FF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00" b="1" spc="-60" dirty="0">
                          <a:solidFill>
                            <a:srgbClr val="2B3D4F"/>
                          </a:solidFill>
                          <a:latin typeface="Roboto"/>
                          <a:cs typeface="Roboto"/>
                        </a:rPr>
                        <a:t>Pattern</a:t>
                      </a:r>
                      <a:r>
                        <a:rPr sz="1300" b="1" dirty="0">
                          <a:solidFill>
                            <a:srgbClr val="2B3D4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b="1" spc="-45" dirty="0">
                          <a:solidFill>
                            <a:srgbClr val="2B3D4F"/>
                          </a:solidFill>
                          <a:latin typeface="Roboto"/>
                          <a:cs typeface="Roboto"/>
                        </a:rPr>
                        <a:t>in</a:t>
                      </a:r>
                      <a:r>
                        <a:rPr sz="1300" b="1" spc="5" dirty="0">
                          <a:solidFill>
                            <a:srgbClr val="2B3D4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b="1" spc="-20" dirty="0">
                          <a:solidFill>
                            <a:srgbClr val="2B3D4F"/>
                          </a:solidFill>
                          <a:latin typeface="Roboto"/>
                          <a:cs typeface="Roboto"/>
                        </a:rPr>
                        <a:t>PACF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1F7FF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00" b="1" spc="-60" dirty="0">
                          <a:solidFill>
                            <a:srgbClr val="2B3D4F"/>
                          </a:solidFill>
                          <a:latin typeface="Roboto"/>
                          <a:cs typeface="Roboto"/>
                        </a:rPr>
                        <a:t>Suggested</a:t>
                      </a:r>
                      <a:r>
                        <a:rPr sz="1300" b="1" spc="5" dirty="0">
                          <a:solidFill>
                            <a:srgbClr val="2B3D4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b="1" spc="-20" dirty="0">
                          <a:solidFill>
                            <a:srgbClr val="2B3D4F"/>
                          </a:solidFill>
                          <a:latin typeface="Roboto"/>
                          <a:cs typeface="Roboto"/>
                        </a:rPr>
                        <a:t>Model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1F7FF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00" spc="-55" dirty="0">
                          <a:latin typeface="Roboto"/>
                          <a:cs typeface="Roboto"/>
                        </a:rPr>
                        <a:t>Cuts</a:t>
                      </a:r>
                      <a:r>
                        <a:rPr sz="13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40" dirty="0">
                          <a:latin typeface="Roboto"/>
                          <a:cs typeface="Roboto"/>
                        </a:rPr>
                        <a:t>off</a:t>
                      </a:r>
                      <a:r>
                        <a:rPr sz="13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45" dirty="0">
                          <a:latin typeface="Roboto"/>
                          <a:cs typeface="Roboto"/>
                        </a:rPr>
                        <a:t>after</a:t>
                      </a:r>
                      <a:r>
                        <a:rPr sz="13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45" dirty="0">
                          <a:latin typeface="Roboto"/>
                          <a:cs typeface="Roboto"/>
                        </a:rPr>
                        <a:t>lag</a:t>
                      </a:r>
                      <a:r>
                        <a:rPr sz="13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Roboto"/>
                          <a:cs typeface="Roboto"/>
                        </a:rPr>
                        <a:t>q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00" spc="-65" dirty="0">
                          <a:latin typeface="Roboto"/>
                          <a:cs typeface="Roboto"/>
                        </a:rPr>
                        <a:t>Tails</a:t>
                      </a:r>
                      <a:r>
                        <a:rPr sz="1300" spc="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25" dirty="0">
                          <a:latin typeface="Roboto"/>
                          <a:cs typeface="Roboto"/>
                        </a:rPr>
                        <a:t>off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00" spc="-10" dirty="0">
                          <a:latin typeface="Roboto"/>
                          <a:cs typeface="Roboto"/>
                        </a:rPr>
                        <a:t>MA(q)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00" spc="-65" dirty="0">
                          <a:latin typeface="Roboto"/>
                          <a:cs typeface="Roboto"/>
                        </a:rPr>
                        <a:t>Tails</a:t>
                      </a:r>
                      <a:r>
                        <a:rPr sz="1300" spc="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25" dirty="0">
                          <a:latin typeface="Roboto"/>
                          <a:cs typeface="Roboto"/>
                        </a:rPr>
                        <a:t>off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00" spc="-55" dirty="0">
                          <a:latin typeface="Roboto"/>
                          <a:cs typeface="Roboto"/>
                        </a:rPr>
                        <a:t>Cuts</a:t>
                      </a:r>
                      <a:r>
                        <a:rPr sz="13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40" dirty="0">
                          <a:latin typeface="Roboto"/>
                          <a:cs typeface="Roboto"/>
                        </a:rPr>
                        <a:t>off</a:t>
                      </a:r>
                      <a:r>
                        <a:rPr sz="13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45" dirty="0">
                          <a:latin typeface="Roboto"/>
                          <a:cs typeface="Roboto"/>
                        </a:rPr>
                        <a:t>after</a:t>
                      </a:r>
                      <a:r>
                        <a:rPr sz="13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45" dirty="0">
                          <a:latin typeface="Roboto"/>
                          <a:cs typeface="Roboto"/>
                        </a:rPr>
                        <a:t>lag</a:t>
                      </a:r>
                      <a:r>
                        <a:rPr sz="13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Roboto"/>
                          <a:cs typeface="Roboto"/>
                        </a:rPr>
                        <a:t>p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00" spc="-10" dirty="0">
                          <a:latin typeface="Roboto"/>
                          <a:cs typeface="Roboto"/>
                        </a:rPr>
                        <a:t>AR(p)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00" spc="-65" dirty="0">
                          <a:latin typeface="Roboto"/>
                          <a:cs typeface="Roboto"/>
                        </a:rPr>
                        <a:t>Tails</a:t>
                      </a:r>
                      <a:r>
                        <a:rPr sz="1300" spc="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25" dirty="0">
                          <a:latin typeface="Roboto"/>
                          <a:cs typeface="Roboto"/>
                        </a:rPr>
                        <a:t>off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00" spc="-65" dirty="0">
                          <a:latin typeface="Roboto"/>
                          <a:cs typeface="Roboto"/>
                        </a:rPr>
                        <a:t>Tails</a:t>
                      </a:r>
                      <a:r>
                        <a:rPr sz="1300" spc="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25" dirty="0">
                          <a:latin typeface="Roboto"/>
                          <a:cs typeface="Roboto"/>
                        </a:rPr>
                        <a:t>off</a:t>
                      </a:r>
                      <a:endParaRPr sz="1300" dirty="0">
                        <a:latin typeface="Roboto"/>
                        <a:cs typeface="Robo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00" spc="-10" dirty="0">
                          <a:latin typeface="Roboto"/>
                          <a:cs typeface="Roboto"/>
                        </a:rPr>
                        <a:t>ARMA(p,q)</a:t>
                      </a:r>
                      <a:endParaRPr sz="1300" dirty="0">
                        <a:latin typeface="Roboto"/>
                        <a:cs typeface="Roboto"/>
                      </a:endParaRPr>
                    </a:p>
                  </a:txBody>
                  <a:tcPr marL="0" marR="0" marT="774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1000" y="913606"/>
            <a:ext cx="6248400" cy="7879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160" dirty="0">
                <a:solidFill>
                  <a:srgbClr val="3398DA"/>
                </a:solidFill>
                <a:latin typeface="Lucida Sans"/>
                <a:cs typeface="Lucida Sans"/>
              </a:rPr>
              <a:t>Determining</a:t>
            </a:r>
            <a:r>
              <a:rPr sz="2050" spc="-13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050" spc="-150" dirty="0">
                <a:solidFill>
                  <a:srgbClr val="3398DA"/>
                </a:solidFill>
                <a:latin typeface="Lucida Sans"/>
                <a:cs typeface="Lucida Sans"/>
              </a:rPr>
              <a:t>ARIMA</a:t>
            </a:r>
            <a:r>
              <a:rPr sz="2050" spc="-13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050" spc="-45" dirty="0">
                <a:solidFill>
                  <a:srgbClr val="3398DA"/>
                </a:solidFill>
                <a:latin typeface="Lucida Sans"/>
                <a:cs typeface="Lucida Sans"/>
              </a:rPr>
              <a:t>Parameters</a:t>
            </a:r>
            <a:endParaRPr sz="2050" dirty="0">
              <a:latin typeface="Lucida Sans"/>
              <a:cs typeface="Lucida Sans"/>
            </a:endParaRPr>
          </a:p>
          <a:p>
            <a:pPr marL="278765" marR="5080">
              <a:lnSpc>
                <a:spcPct val="112100"/>
              </a:lnSpc>
              <a:spcBef>
                <a:spcPts val="1605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p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90" dirty="0">
                <a:solidFill>
                  <a:srgbClr val="333333"/>
                </a:solidFill>
                <a:latin typeface="Roboto"/>
                <a:cs typeface="Roboto"/>
              </a:rPr>
              <a:t>(AR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65" dirty="0">
                <a:solidFill>
                  <a:srgbClr val="333333"/>
                </a:solidFill>
                <a:latin typeface="Roboto"/>
                <a:cs typeface="Roboto"/>
              </a:rPr>
              <a:t>order)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: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Number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autoregressive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terms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Check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20" dirty="0">
                <a:solidFill>
                  <a:srgbClr val="333333"/>
                </a:solidFill>
                <a:latin typeface="Roboto"/>
                <a:cs typeface="Roboto"/>
              </a:rPr>
              <a:t>PACF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for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significant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lags</a:t>
            </a:r>
            <a:endParaRPr sz="1450" dirty="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199" y="3833806"/>
            <a:ext cx="5105400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875" marR="137160">
              <a:lnSpc>
                <a:spcPct val="112100"/>
              </a:lnSpc>
              <a:spcBef>
                <a:spcPts val="95"/>
              </a:spcBef>
            </a:pP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Rule</a:t>
            </a:r>
            <a:r>
              <a:rPr sz="1450" spc="-3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of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thumb: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Start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with</a:t>
            </a:r>
            <a:r>
              <a:rPr sz="1450" spc="-3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small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values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(p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33495D"/>
                </a:solidFill>
                <a:latin typeface="Arial"/>
                <a:cs typeface="Arial"/>
              </a:rPr>
              <a:t>≤</a:t>
            </a:r>
            <a:r>
              <a:rPr sz="1250" spc="-20" dirty="0">
                <a:solidFill>
                  <a:srgbClr val="33495D"/>
                </a:solidFill>
                <a:latin typeface="Arial"/>
                <a:cs typeface="Arial"/>
              </a:rPr>
              <a:t> </a:t>
            </a:r>
            <a:r>
              <a:rPr sz="1450" spc="-50" dirty="0">
                <a:solidFill>
                  <a:srgbClr val="33495D"/>
                </a:solidFill>
                <a:latin typeface="Roboto"/>
                <a:cs typeface="Roboto"/>
              </a:rPr>
              <a:t>2,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d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33495D"/>
                </a:solidFill>
                <a:latin typeface="Arial"/>
                <a:cs typeface="Arial"/>
              </a:rPr>
              <a:t>≤</a:t>
            </a:r>
            <a:r>
              <a:rPr sz="1250" spc="-15" dirty="0">
                <a:solidFill>
                  <a:srgbClr val="33495D"/>
                </a:solidFill>
                <a:latin typeface="Arial"/>
                <a:cs typeface="Arial"/>
              </a:rPr>
              <a:t> </a:t>
            </a:r>
            <a:r>
              <a:rPr sz="1450" spc="-50" dirty="0">
                <a:solidFill>
                  <a:srgbClr val="33495D"/>
                </a:solidFill>
                <a:latin typeface="Roboto"/>
                <a:cs typeface="Roboto"/>
              </a:rPr>
              <a:t>2,</a:t>
            </a:r>
            <a:r>
              <a:rPr sz="1450" spc="-3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q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33495D"/>
                </a:solidFill>
                <a:latin typeface="Arial"/>
                <a:cs typeface="Arial"/>
              </a:rPr>
              <a:t>≤</a:t>
            </a:r>
            <a:r>
              <a:rPr sz="1250" spc="-15" dirty="0">
                <a:solidFill>
                  <a:srgbClr val="33495D"/>
                </a:solidFill>
                <a:latin typeface="Arial"/>
                <a:cs typeface="Arial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2)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50" spc="-3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use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Grid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Search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or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Auto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495D"/>
                </a:solidFill>
                <a:latin typeface="Roboto"/>
                <a:cs typeface="Roboto"/>
              </a:rPr>
              <a:t>ARIMA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to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find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optimal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parameters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30" dirty="0">
                <a:solidFill>
                  <a:srgbClr val="33495D"/>
                </a:solidFill>
                <a:latin typeface="Roboto"/>
                <a:cs typeface="Roboto"/>
              </a:rPr>
              <a:t>if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manual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selection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495D"/>
                </a:solidFill>
                <a:latin typeface="Roboto"/>
                <a:cs typeface="Roboto"/>
              </a:rPr>
              <a:t>is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difficult.</a:t>
            </a:r>
            <a:endParaRPr sz="1450" dirty="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750" y="1523206"/>
            <a:ext cx="66675" cy="1079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47700" y="1828006"/>
            <a:ext cx="6972300" cy="2621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95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d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(differencing)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: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Order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differencing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needed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achieve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stationarity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Use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ADF/KPSS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tests</a:t>
            </a:r>
            <a:endParaRPr sz="1450" dirty="0"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750" y="1868790"/>
            <a:ext cx="66675" cy="1079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47700" y="2209006"/>
            <a:ext cx="6896100" cy="2710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q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95" dirty="0">
                <a:solidFill>
                  <a:srgbClr val="333333"/>
                </a:solidFill>
                <a:latin typeface="Roboto"/>
                <a:cs typeface="Roboto"/>
              </a:rPr>
              <a:t>(MA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65" dirty="0">
                <a:solidFill>
                  <a:srgbClr val="333333"/>
                </a:solidFill>
                <a:latin typeface="Roboto"/>
                <a:cs typeface="Roboto"/>
              </a:rPr>
              <a:t>order)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: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Number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moving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average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terms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Check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0" dirty="0">
                <a:solidFill>
                  <a:srgbClr val="333333"/>
                </a:solidFill>
                <a:latin typeface="Roboto"/>
                <a:cs typeface="Roboto"/>
              </a:rPr>
              <a:t>ACF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for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significant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lags</a:t>
            </a:r>
            <a:endParaRPr sz="1450" dirty="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750" y="2285206"/>
            <a:ext cx="66675" cy="10795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47700" y="2590006"/>
            <a:ext cx="7200900" cy="2710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Information</a:t>
            </a:r>
            <a:r>
              <a:rPr sz="145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60" dirty="0">
                <a:solidFill>
                  <a:srgbClr val="333333"/>
                </a:solidFill>
                <a:latin typeface="Roboto"/>
                <a:cs typeface="Roboto"/>
              </a:rPr>
              <a:t>criteria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: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Compare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AIC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(Akaike)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BIC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Roboto"/>
                <a:cs typeface="Roboto"/>
              </a:rPr>
              <a:t>(Bayesian)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45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45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lower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145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better</a:t>
            </a:r>
            <a:endParaRPr sz="1450" dirty="0">
              <a:latin typeface="Roboto"/>
              <a:cs typeface="Robo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750" y="2666206"/>
            <a:ext cx="66675" cy="1079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7700" y="2983706"/>
            <a:ext cx="628650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95"/>
              </a:spcBef>
            </a:pP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Residual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65" dirty="0">
                <a:solidFill>
                  <a:srgbClr val="333333"/>
                </a:solidFill>
                <a:latin typeface="Roboto"/>
                <a:cs typeface="Roboto"/>
              </a:rPr>
              <a:t>analysis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: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Check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residuals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white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noise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(no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pattern)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to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validate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adequacy</a:t>
            </a:r>
            <a:endParaRPr sz="1450" dirty="0">
              <a:latin typeface="Roboto"/>
              <a:cs typeface="Roboto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750" y="3091656"/>
            <a:ext cx="66675" cy="1079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8162926" y="1066006"/>
            <a:ext cx="2857500" cy="723900"/>
            <a:chOff x="7810498" y="2743199"/>
            <a:chExt cx="2857500" cy="723900"/>
          </a:xfrm>
        </p:grpSpPr>
        <p:sp>
          <p:nvSpPr>
            <p:cNvPr id="19" name="object 19"/>
            <p:cNvSpPr/>
            <p:nvPr/>
          </p:nvSpPr>
          <p:spPr>
            <a:xfrm>
              <a:off x="7820023" y="2752724"/>
              <a:ext cx="2838450" cy="704850"/>
            </a:xfrm>
            <a:custGeom>
              <a:avLst/>
              <a:gdLst/>
              <a:ahLst/>
              <a:cxnLst/>
              <a:rect l="l" t="t" r="r" b="b"/>
              <a:pathLst>
                <a:path w="2838450" h="704850">
                  <a:moveTo>
                    <a:pt x="2776152" y="704849"/>
                  </a:moveTo>
                  <a:lnTo>
                    <a:pt x="62297" y="704849"/>
                  </a:lnTo>
                  <a:lnTo>
                    <a:pt x="57961" y="704422"/>
                  </a:lnTo>
                  <a:lnTo>
                    <a:pt x="22624" y="688416"/>
                  </a:lnTo>
                  <a:lnTo>
                    <a:pt x="2134" y="655475"/>
                  </a:lnTo>
                  <a:lnTo>
                    <a:pt x="0" y="642552"/>
                  </a:lnTo>
                  <a:lnTo>
                    <a:pt x="0" y="638174"/>
                  </a:lnTo>
                  <a:lnTo>
                    <a:pt x="0" y="62297"/>
                  </a:lnTo>
                  <a:lnTo>
                    <a:pt x="13668" y="25991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2776152" y="0"/>
                  </a:lnTo>
                  <a:lnTo>
                    <a:pt x="2812456" y="13668"/>
                  </a:lnTo>
                  <a:lnTo>
                    <a:pt x="2835049" y="45203"/>
                  </a:lnTo>
                  <a:lnTo>
                    <a:pt x="2838450" y="62297"/>
                  </a:lnTo>
                  <a:lnTo>
                    <a:pt x="2838450" y="642552"/>
                  </a:lnTo>
                  <a:lnTo>
                    <a:pt x="2824781" y="678857"/>
                  </a:lnTo>
                  <a:lnTo>
                    <a:pt x="2793244" y="701449"/>
                  </a:lnTo>
                  <a:lnTo>
                    <a:pt x="2780488" y="704422"/>
                  </a:lnTo>
                  <a:lnTo>
                    <a:pt x="2776152" y="704849"/>
                  </a:lnTo>
                  <a:close/>
                </a:path>
              </a:pathLst>
            </a:custGeom>
            <a:solidFill>
              <a:srgbClr val="F1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20023" y="2752724"/>
              <a:ext cx="2838450" cy="704850"/>
            </a:xfrm>
            <a:custGeom>
              <a:avLst/>
              <a:gdLst/>
              <a:ahLst/>
              <a:cxnLst/>
              <a:rect l="l" t="t" r="r" b="b"/>
              <a:pathLst>
                <a:path w="2838450" h="704850">
                  <a:moveTo>
                    <a:pt x="0" y="6381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3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7" y="29631"/>
                  </a:lnTo>
                  <a:lnTo>
                    <a:pt x="13668" y="25991"/>
                  </a:lnTo>
                  <a:lnTo>
                    <a:pt x="16433" y="22623"/>
                  </a:lnTo>
                  <a:lnTo>
                    <a:pt x="19529" y="19528"/>
                  </a:lnTo>
                  <a:lnTo>
                    <a:pt x="22624" y="16432"/>
                  </a:lnTo>
                  <a:lnTo>
                    <a:pt x="25992" y="13668"/>
                  </a:lnTo>
                  <a:lnTo>
                    <a:pt x="29633" y="11236"/>
                  </a:lnTo>
                  <a:lnTo>
                    <a:pt x="33272" y="8804"/>
                  </a:lnTo>
                  <a:lnTo>
                    <a:pt x="37115" y="6750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2771775" y="0"/>
                  </a:lnTo>
                  <a:lnTo>
                    <a:pt x="2776152" y="0"/>
                  </a:lnTo>
                  <a:lnTo>
                    <a:pt x="2780488" y="427"/>
                  </a:lnTo>
                  <a:lnTo>
                    <a:pt x="2784782" y="1281"/>
                  </a:lnTo>
                  <a:lnTo>
                    <a:pt x="2789076" y="2135"/>
                  </a:lnTo>
                  <a:lnTo>
                    <a:pt x="2793244" y="3399"/>
                  </a:lnTo>
                  <a:lnTo>
                    <a:pt x="2818921" y="19528"/>
                  </a:lnTo>
                  <a:lnTo>
                    <a:pt x="2822017" y="22623"/>
                  </a:lnTo>
                  <a:lnTo>
                    <a:pt x="2824781" y="25991"/>
                  </a:lnTo>
                  <a:lnTo>
                    <a:pt x="2827212" y="29631"/>
                  </a:lnTo>
                  <a:lnTo>
                    <a:pt x="2829643" y="33272"/>
                  </a:lnTo>
                  <a:lnTo>
                    <a:pt x="2831697" y="37114"/>
                  </a:lnTo>
                  <a:lnTo>
                    <a:pt x="2833372" y="41159"/>
                  </a:lnTo>
                  <a:lnTo>
                    <a:pt x="2835049" y="45203"/>
                  </a:lnTo>
                  <a:lnTo>
                    <a:pt x="2836314" y="49373"/>
                  </a:lnTo>
                  <a:lnTo>
                    <a:pt x="2837167" y="53667"/>
                  </a:lnTo>
                  <a:lnTo>
                    <a:pt x="2838022" y="57960"/>
                  </a:lnTo>
                  <a:lnTo>
                    <a:pt x="2838450" y="62297"/>
                  </a:lnTo>
                  <a:lnTo>
                    <a:pt x="2838450" y="66674"/>
                  </a:lnTo>
                  <a:lnTo>
                    <a:pt x="2838450" y="638174"/>
                  </a:lnTo>
                  <a:lnTo>
                    <a:pt x="2838450" y="642552"/>
                  </a:lnTo>
                  <a:lnTo>
                    <a:pt x="2838022" y="646888"/>
                  </a:lnTo>
                  <a:lnTo>
                    <a:pt x="2837167" y="651182"/>
                  </a:lnTo>
                  <a:lnTo>
                    <a:pt x="2836314" y="655475"/>
                  </a:lnTo>
                  <a:lnTo>
                    <a:pt x="2835049" y="659645"/>
                  </a:lnTo>
                  <a:lnTo>
                    <a:pt x="2833372" y="663689"/>
                  </a:lnTo>
                  <a:lnTo>
                    <a:pt x="2831697" y="667734"/>
                  </a:lnTo>
                  <a:lnTo>
                    <a:pt x="2805176" y="696044"/>
                  </a:lnTo>
                  <a:lnTo>
                    <a:pt x="2771775" y="704849"/>
                  </a:lnTo>
                  <a:lnTo>
                    <a:pt x="66675" y="704849"/>
                  </a:lnTo>
                  <a:lnTo>
                    <a:pt x="62297" y="704849"/>
                  </a:lnTo>
                  <a:lnTo>
                    <a:pt x="57961" y="704422"/>
                  </a:lnTo>
                  <a:lnTo>
                    <a:pt x="53668" y="703568"/>
                  </a:lnTo>
                  <a:lnTo>
                    <a:pt x="49373" y="702714"/>
                  </a:lnTo>
                  <a:lnTo>
                    <a:pt x="29633" y="693612"/>
                  </a:lnTo>
                  <a:lnTo>
                    <a:pt x="25992" y="691180"/>
                  </a:lnTo>
                  <a:lnTo>
                    <a:pt x="11237" y="675216"/>
                  </a:lnTo>
                  <a:lnTo>
                    <a:pt x="8804" y="671576"/>
                  </a:lnTo>
                  <a:lnTo>
                    <a:pt x="1280" y="651182"/>
                  </a:lnTo>
                  <a:lnTo>
                    <a:pt x="426" y="646888"/>
                  </a:lnTo>
                  <a:lnTo>
                    <a:pt x="0" y="642552"/>
                  </a:lnTo>
                  <a:lnTo>
                    <a:pt x="0" y="638174"/>
                  </a:lnTo>
                  <a:close/>
                </a:path>
              </a:pathLst>
            </a:custGeom>
            <a:ln w="19049">
              <a:solidFill>
                <a:srgbClr val="339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838409" y="1153897"/>
            <a:ext cx="150685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985" marR="5080" indent="-121920">
              <a:lnSpc>
                <a:spcPct val="115399"/>
              </a:lnSpc>
              <a:spcBef>
                <a:spcPts val="90"/>
              </a:spcBef>
            </a:pPr>
            <a:r>
              <a:rPr sz="1300" b="0" spc="-70" dirty="0">
                <a:solidFill>
                  <a:srgbClr val="2B3D4F"/>
                </a:solidFill>
                <a:latin typeface="Roboto Medium"/>
                <a:cs typeface="Roboto Medium"/>
              </a:rPr>
              <a:t>Check</a:t>
            </a:r>
            <a:r>
              <a:rPr sz="1300" b="0" spc="-15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45" dirty="0">
                <a:solidFill>
                  <a:srgbClr val="2B3D4F"/>
                </a:solidFill>
                <a:latin typeface="Roboto Medium"/>
                <a:cs typeface="Roboto Medium"/>
              </a:rPr>
              <a:t>for</a:t>
            </a:r>
            <a:r>
              <a:rPr sz="1300" b="0" spc="-1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50" dirty="0">
                <a:solidFill>
                  <a:srgbClr val="2B3D4F"/>
                </a:solidFill>
                <a:latin typeface="Roboto Medium"/>
                <a:cs typeface="Roboto Medium"/>
              </a:rPr>
              <a:t>Stationarity </a:t>
            </a:r>
            <a:r>
              <a:rPr sz="1300" b="0" spc="-65" dirty="0">
                <a:solidFill>
                  <a:srgbClr val="2B3D4F"/>
                </a:solidFill>
                <a:latin typeface="Roboto Medium"/>
                <a:cs typeface="Roboto Medium"/>
              </a:rPr>
              <a:t>(ADF/KPSS</a:t>
            </a:r>
            <a:r>
              <a:rPr sz="1300" b="0" spc="-35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10" dirty="0">
                <a:solidFill>
                  <a:srgbClr val="2B3D4F"/>
                </a:solidFill>
                <a:latin typeface="Roboto Medium"/>
                <a:cs typeface="Roboto Medium"/>
              </a:rPr>
              <a:t>Tests)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544052" y="1789906"/>
            <a:ext cx="95250" cy="76200"/>
          </a:xfrm>
          <a:custGeom>
            <a:avLst/>
            <a:gdLst/>
            <a:ahLst/>
            <a:cxnLst/>
            <a:rect l="l" t="t" r="r" b="b"/>
            <a:pathLst>
              <a:path w="95250" h="76200">
                <a:moveTo>
                  <a:pt x="47624" y="76199"/>
                </a:moveTo>
                <a:lnTo>
                  <a:pt x="0" y="0"/>
                </a:lnTo>
                <a:lnTo>
                  <a:pt x="95249" y="0"/>
                </a:lnTo>
                <a:lnTo>
                  <a:pt x="47624" y="761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8162926" y="1942306"/>
            <a:ext cx="2857500" cy="723900"/>
            <a:chOff x="7810498" y="3619499"/>
            <a:chExt cx="2857500" cy="723900"/>
          </a:xfrm>
        </p:grpSpPr>
        <p:sp>
          <p:nvSpPr>
            <p:cNvPr id="24" name="object 24"/>
            <p:cNvSpPr/>
            <p:nvPr/>
          </p:nvSpPr>
          <p:spPr>
            <a:xfrm>
              <a:off x="7820023" y="3629024"/>
              <a:ext cx="2838450" cy="704850"/>
            </a:xfrm>
            <a:custGeom>
              <a:avLst/>
              <a:gdLst/>
              <a:ahLst/>
              <a:cxnLst/>
              <a:rect l="l" t="t" r="r" b="b"/>
              <a:pathLst>
                <a:path w="2838450" h="704850">
                  <a:moveTo>
                    <a:pt x="2776152" y="704849"/>
                  </a:moveTo>
                  <a:lnTo>
                    <a:pt x="62297" y="704849"/>
                  </a:lnTo>
                  <a:lnTo>
                    <a:pt x="57961" y="704422"/>
                  </a:lnTo>
                  <a:lnTo>
                    <a:pt x="22624" y="688416"/>
                  </a:lnTo>
                  <a:lnTo>
                    <a:pt x="2134" y="655475"/>
                  </a:lnTo>
                  <a:lnTo>
                    <a:pt x="0" y="642552"/>
                  </a:lnTo>
                  <a:lnTo>
                    <a:pt x="0" y="638174"/>
                  </a:lnTo>
                  <a:lnTo>
                    <a:pt x="0" y="62297"/>
                  </a:lnTo>
                  <a:lnTo>
                    <a:pt x="13668" y="25992"/>
                  </a:lnTo>
                  <a:lnTo>
                    <a:pt x="45204" y="3400"/>
                  </a:lnTo>
                  <a:lnTo>
                    <a:pt x="62297" y="0"/>
                  </a:lnTo>
                  <a:lnTo>
                    <a:pt x="2776152" y="0"/>
                  </a:lnTo>
                  <a:lnTo>
                    <a:pt x="2812456" y="13668"/>
                  </a:lnTo>
                  <a:lnTo>
                    <a:pt x="2835049" y="45203"/>
                  </a:lnTo>
                  <a:lnTo>
                    <a:pt x="2838450" y="62297"/>
                  </a:lnTo>
                  <a:lnTo>
                    <a:pt x="2838450" y="642552"/>
                  </a:lnTo>
                  <a:lnTo>
                    <a:pt x="2824781" y="678857"/>
                  </a:lnTo>
                  <a:lnTo>
                    <a:pt x="2793244" y="701449"/>
                  </a:lnTo>
                  <a:lnTo>
                    <a:pt x="2780488" y="704422"/>
                  </a:lnTo>
                  <a:lnTo>
                    <a:pt x="2776152" y="704849"/>
                  </a:lnTo>
                  <a:close/>
                </a:path>
              </a:pathLst>
            </a:custGeom>
            <a:solidFill>
              <a:srgbClr val="F1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20023" y="3629024"/>
              <a:ext cx="2838450" cy="704850"/>
            </a:xfrm>
            <a:custGeom>
              <a:avLst/>
              <a:gdLst/>
              <a:ahLst/>
              <a:cxnLst/>
              <a:rect l="l" t="t" r="r" b="b"/>
              <a:pathLst>
                <a:path w="2838450" h="704850">
                  <a:moveTo>
                    <a:pt x="0" y="6381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6" y="57961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4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7" y="29632"/>
                  </a:lnTo>
                  <a:lnTo>
                    <a:pt x="13668" y="25992"/>
                  </a:lnTo>
                  <a:lnTo>
                    <a:pt x="16433" y="22624"/>
                  </a:lnTo>
                  <a:lnTo>
                    <a:pt x="19529" y="19528"/>
                  </a:lnTo>
                  <a:lnTo>
                    <a:pt x="22624" y="16433"/>
                  </a:lnTo>
                  <a:lnTo>
                    <a:pt x="25992" y="13668"/>
                  </a:lnTo>
                  <a:lnTo>
                    <a:pt x="29633" y="11236"/>
                  </a:lnTo>
                  <a:lnTo>
                    <a:pt x="33272" y="8804"/>
                  </a:lnTo>
                  <a:lnTo>
                    <a:pt x="37115" y="6750"/>
                  </a:lnTo>
                  <a:lnTo>
                    <a:pt x="41159" y="5075"/>
                  </a:lnTo>
                  <a:lnTo>
                    <a:pt x="45204" y="3400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2771775" y="0"/>
                  </a:lnTo>
                  <a:lnTo>
                    <a:pt x="2776152" y="0"/>
                  </a:lnTo>
                  <a:lnTo>
                    <a:pt x="2780488" y="427"/>
                  </a:lnTo>
                  <a:lnTo>
                    <a:pt x="2815824" y="16433"/>
                  </a:lnTo>
                  <a:lnTo>
                    <a:pt x="2818921" y="19528"/>
                  </a:lnTo>
                  <a:lnTo>
                    <a:pt x="2822017" y="22624"/>
                  </a:lnTo>
                  <a:lnTo>
                    <a:pt x="2833372" y="41159"/>
                  </a:lnTo>
                  <a:lnTo>
                    <a:pt x="2835049" y="45203"/>
                  </a:lnTo>
                  <a:lnTo>
                    <a:pt x="2836314" y="49373"/>
                  </a:lnTo>
                  <a:lnTo>
                    <a:pt x="2837167" y="53667"/>
                  </a:lnTo>
                  <a:lnTo>
                    <a:pt x="2838022" y="57961"/>
                  </a:lnTo>
                  <a:lnTo>
                    <a:pt x="2838450" y="62297"/>
                  </a:lnTo>
                  <a:lnTo>
                    <a:pt x="2838450" y="66674"/>
                  </a:lnTo>
                  <a:lnTo>
                    <a:pt x="2838450" y="638174"/>
                  </a:lnTo>
                  <a:lnTo>
                    <a:pt x="2838450" y="642552"/>
                  </a:lnTo>
                  <a:lnTo>
                    <a:pt x="2838022" y="646888"/>
                  </a:lnTo>
                  <a:lnTo>
                    <a:pt x="2837167" y="651182"/>
                  </a:lnTo>
                  <a:lnTo>
                    <a:pt x="2836314" y="655475"/>
                  </a:lnTo>
                  <a:lnTo>
                    <a:pt x="2835049" y="659644"/>
                  </a:lnTo>
                  <a:lnTo>
                    <a:pt x="2833372" y="663689"/>
                  </a:lnTo>
                  <a:lnTo>
                    <a:pt x="2831697" y="667734"/>
                  </a:lnTo>
                  <a:lnTo>
                    <a:pt x="2805176" y="696044"/>
                  </a:lnTo>
                  <a:lnTo>
                    <a:pt x="2771775" y="704849"/>
                  </a:lnTo>
                  <a:lnTo>
                    <a:pt x="66675" y="704849"/>
                  </a:lnTo>
                  <a:lnTo>
                    <a:pt x="29633" y="693612"/>
                  </a:lnTo>
                  <a:lnTo>
                    <a:pt x="25992" y="691180"/>
                  </a:lnTo>
                  <a:lnTo>
                    <a:pt x="11237" y="675217"/>
                  </a:lnTo>
                  <a:lnTo>
                    <a:pt x="8804" y="671576"/>
                  </a:lnTo>
                  <a:lnTo>
                    <a:pt x="0" y="642552"/>
                  </a:lnTo>
                  <a:lnTo>
                    <a:pt x="0" y="638174"/>
                  </a:lnTo>
                  <a:close/>
                </a:path>
              </a:pathLst>
            </a:custGeom>
            <a:ln w="19049">
              <a:solidFill>
                <a:srgbClr val="339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632431" y="2030197"/>
            <a:ext cx="191897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86715">
              <a:lnSpc>
                <a:spcPct val="115399"/>
              </a:lnSpc>
              <a:spcBef>
                <a:spcPts val="90"/>
              </a:spcBef>
            </a:pPr>
            <a:r>
              <a:rPr sz="1300" b="0" spc="-20" dirty="0">
                <a:solidFill>
                  <a:srgbClr val="2B3D4F"/>
                </a:solidFill>
                <a:latin typeface="Roboto Medium"/>
                <a:cs typeface="Roboto Medium"/>
              </a:rPr>
              <a:t>If</a:t>
            </a:r>
            <a:r>
              <a:rPr sz="1300" b="0" spc="-3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2B3D4F"/>
                </a:solidFill>
                <a:latin typeface="Roboto Medium"/>
                <a:cs typeface="Roboto Medium"/>
              </a:rPr>
              <a:t>not</a:t>
            </a:r>
            <a:r>
              <a:rPr sz="1300" b="0" spc="-3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10" dirty="0">
                <a:solidFill>
                  <a:srgbClr val="2B3D4F"/>
                </a:solidFill>
                <a:latin typeface="Roboto Medium"/>
                <a:cs typeface="Roboto Medium"/>
              </a:rPr>
              <a:t>stationary: </a:t>
            </a:r>
            <a:r>
              <a:rPr sz="1300" b="0" spc="-65" dirty="0">
                <a:solidFill>
                  <a:srgbClr val="2B3D4F"/>
                </a:solidFill>
                <a:latin typeface="Roboto Medium"/>
                <a:cs typeface="Roboto Medium"/>
              </a:rPr>
              <a:t>Apply</a:t>
            </a:r>
            <a:r>
              <a:rPr sz="1300" b="0" spc="1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2B3D4F"/>
                </a:solidFill>
                <a:latin typeface="Roboto Medium"/>
                <a:cs typeface="Roboto Medium"/>
              </a:rPr>
              <a:t>differencing</a:t>
            </a:r>
            <a:r>
              <a:rPr sz="1300" b="0" spc="15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50" dirty="0">
                <a:solidFill>
                  <a:srgbClr val="2B3D4F"/>
                </a:solidFill>
                <a:latin typeface="Roboto Medium"/>
                <a:cs typeface="Roboto Medium"/>
              </a:rPr>
              <a:t>(d=1,2...)</a:t>
            </a:r>
            <a:endParaRPr sz="1300" dirty="0">
              <a:latin typeface="Roboto Medium"/>
              <a:cs typeface="Roboto Mediu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544052" y="2666206"/>
            <a:ext cx="95250" cy="76200"/>
          </a:xfrm>
          <a:custGeom>
            <a:avLst/>
            <a:gdLst/>
            <a:ahLst/>
            <a:cxnLst/>
            <a:rect l="l" t="t" r="r" b="b"/>
            <a:pathLst>
              <a:path w="95250" h="76200">
                <a:moveTo>
                  <a:pt x="47624" y="76199"/>
                </a:moveTo>
                <a:lnTo>
                  <a:pt x="0" y="0"/>
                </a:lnTo>
                <a:lnTo>
                  <a:pt x="95249" y="0"/>
                </a:lnTo>
                <a:lnTo>
                  <a:pt x="47624" y="761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8067676" y="2818606"/>
            <a:ext cx="3048000" cy="723900"/>
            <a:chOff x="7715248" y="4495799"/>
            <a:chExt cx="3048000" cy="723900"/>
          </a:xfrm>
        </p:grpSpPr>
        <p:sp>
          <p:nvSpPr>
            <p:cNvPr id="29" name="object 29"/>
            <p:cNvSpPr/>
            <p:nvPr/>
          </p:nvSpPr>
          <p:spPr>
            <a:xfrm>
              <a:off x="7724773" y="4505324"/>
              <a:ext cx="3028950" cy="704850"/>
            </a:xfrm>
            <a:custGeom>
              <a:avLst/>
              <a:gdLst/>
              <a:ahLst/>
              <a:cxnLst/>
              <a:rect l="l" t="t" r="r" b="b"/>
              <a:pathLst>
                <a:path w="3028950" h="704850">
                  <a:moveTo>
                    <a:pt x="2966652" y="704849"/>
                  </a:moveTo>
                  <a:lnTo>
                    <a:pt x="62297" y="704849"/>
                  </a:lnTo>
                  <a:lnTo>
                    <a:pt x="57961" y="704422"/>
                  </a:lnTo>
                  <a:lnTo>
                    <a:pt x="22624" y="688416"/>
                  </a:lnTo>
                  <a:lnTo>
                    <a:pt x="2135" y="655475"/>
                  </a:lnTo>
                  <a:lnTo>
                    <a:pt x="0" y="642552"/>
                  </a:lnTo>
                  <a:lnTo>
                    <a:pt x="0" y="638174"/>
                  </a:lnTo>
                  <a:lnTo>
                    <a:pt x="0" y="62296"/>
                  </a:lnTo>
                  <a:lnTo>
                    <a:pt x="13669" y="25991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2966652" y="0"/>
                  </a:lnTo>
                  <a:lnTo>
                    <a:pt x="3002956" y="13668"/>
                  </a:lnTo>
                  <a:lnTo>
                    <a:pt x="3025548" y="45203"/>
                  </a:lnTo>
                  <a:lnTo>
                    <a:pt x="3028950" y="62296"/>
                  </a:lnTo>
                  <a:lnTo>
                    <a:pt x="3028950" y="642552"/>
                  </a:lnTo>
                  <a:lnTo>
                    <a:pt x="3015280" y="678856"/>
                  </a:lnTo>
                  <a:lnTo>
                    <a:pt x="2983743" y="701448"/>
                  </a:lnTo>
                  <a:lnTo>
                    <a:pt x="2970987" y="704422"/>
                  </a:lnTo>
                  <a:lnTo>
                    <a:pt x="2966652" y="704849"/>
                  </a:lnTo>
                  <a:close/>
                </a:path>
              </a:pathLst>
            </a:custGeom>
            <a:solidFill>
              <a:srgbClr val="F1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24773" y="4505324"/>
              <a:ext cx="3028950" cy="704850"/>
            </a:xfrm>
            <a:custGeom>
              <a:avLst/>
              <a:gdLst/>
              <a:ahLst/>
              <a:cxnLst/>
              <a:rect l="l" t="t" r="r" b="b"/>
              <a:pathLst>
                <a:path w="3028950" h="704850">
                  <a:moveTo>
                    <a:pt x="0" y="63817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280" y="53666"/>
                  </a:lnTo>
                  <a:lnTo>
                    <a:pt x="2135" y="49372"/>
                  </a:lnTo>
                  <a:lnTo>
                    <a:pt x="3400" y="45203"/>
                  </a:lnTo>
                  <a:lnTo>
                    <a:pt x="5075" y="41158"/>
                  </a:lnTo>
                  <a:lnTo>
                    <a:pt x="6750" y="37113"/>
                  </a:lnTo>
                  <a:lnTo>
                    <a:pt x="8804" y="33271"/>
                  </a:lnTo>
                  <a:lnTo>
                    <a:pt x="11237" y="29631"/>
                  </a:lnTo>
                  <a:lnTo>
                    <a:pt x="13669" y="25991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4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2962275" y="0"/>
                  </a:lnTo>
                  <a:lnTo>
                    <a:pt x="2966652" y="0"/>
                  </a:lnTo>
                  <a:lnTo>
                    <a:pt x="2970987" y="427"/>
                  </a:lnTo>
                  <a:lnTo>
                    <a:pt x="2975281" y="1281"/>
                  </a:lnTo>
                  <a:lnTo>
                    <a:pt x="2979575" y="2134"/>
                  </a:lnTo>
                  <a:lnTo>
                    <a:pt x="2983743" y="3399"/>
                  </a:lnTo>
                  <a:lnTo>
                    <a:pt x="2987788" y="5074"/>
                  </a:lnTo>
                  <a:lnTo>
                    <a:pt x="2991833" y="6749"/>
                  </a:lnTo>
                  <a:lnTo>
                    <a:pt x="2995675" y="8803"/>
                  </a:lnTo>
                  <a:lnTo>
                    <a:pt x="2999316" y="11236"/>
                  </a:lnTo>
                  <a:lnTo>
                    <a:pt x="3002956" y="13668"/>
                  </a:lnTo>
                  <a:lnTo>
                    <a:pt x="3023872" y="41158"/>
                  </a:lnTo>
                  <a:lnTo>
                    <a:pt x="3025548" y="45203"/>
                  </a:lnTo>
                  <a:lnTo>
                    <a:pt x="3026813" y="49373"/>
                  </a:lnTo>
                  <a:lnTo>
                    <a:pt x="3027667" y="53666"/>
                  </a:lnTo>
                  <a:lnTo>
                    <a:pt x="3028522" y="57960"/>
                  </a:lnTo>
                  <a:lnTo>
                    <a:pt x="3028950" y="62296"/>
                  </a:lnTo>
                  <a:lnTo>
                    <a:pt x="3028950" y="66674"/>
                  </a:lnTo>
                  <a:lnTo>
                    <a:pt x="3028950" y="638174"/>
                  </a:lnTo>
                  <a:lnTo>
                    <a:pt x="3028950" y="642552"/>
                  </a:lnTo>
                  <a:lnTo>
                    <a:pt x="3028522" y="646888"/>
                  </a:lnTo>
                  <a:lnTo>
                    <a:pt x="3012516" y="682225"/>
                  </a:lnTo>
                  <a:lnTo>
                    <a:pt x="2979575" y="702714"/>
                  </a:lnTo>
                  <a:lnTo>
                    <a:pt x="2962275" y="704849"/>
                  </a:lnTo>
                  <a:lnTo>
                    <a:pt x="66675" y="704849"/>
                  </a:lnTo>
                  <a:lnTo>
                    <a:pt x="62297" y="704849"/>
                  </a:lnTo>
                  <a:lnTo>
                    <a:pt x="57961" y="704422"/>
                  </a:lnTo>
                  <a:lnTo>
                    <a:pt x="53668" y="703568"/>
                  </a:lnTo>
                  <a:lnTo>
                    <a:pt x="49373" y="702714"/>
                  </a:lnTo>
                  <a:lnTo>
                    <a:pt x="16433" y="682225"/>
                  </a:lnTo>
                  <a:lnTo>
                    <a:pt x="5075" y="663689"/>
                  </a:lnTo>
                  <a:lnTo>
                    <a:pt x="3399" y="659645"/>
                  </a:lnTo>
                  <a:lnTo>
                    <a:pt x="2135" y="655475"/>
                  </a:lnTo>
                  <a:lnTo>
                    <a:pt x="1281" y="651182"/>
                  </a:lnTo>
                  <a:lnTo>
                    <a:pt x="427" y="646888"/>
                  </a:lnTo>
                  <a:lnTo>
                    <a:pt x="0" y="642552"/>
                  </a:lnTo>
                  <a:lnTo>
                    <a:pt x="0" y="638174"/>
                  </a:lnTo>
                  <a:close/>
                </a:path>
              </a:pathLst>
            </a:custGeom>
            <a:ln w="19049">
              <a:solidFill>
                <a:srgbClr val="339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577364" y="2906496"/>
            <a:ext cx="202882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46405" marR="5080" indent="-434340">
              <a:lnSpc>
                <a:spcPct val="115399"/>
              </a:lnSpc>
              <a:spcBef>
                <a:spcPts val="90"/>
              </a:spcBef>
            </a:pPr>
            <a:r>
              <a:rPr sz="1300" b="0" spc="-70" dirty="0">
                <a:solidFill>
                  <a:srgbClr val="2B3D4F"/>
                </a:solidFill>
                <a:latin typeface="Roboto Medium"/>
                <a:cs typeface="Roboto Medium"/>
              </a:rPr>
              <a:t>Examine</a:t>
            </a:r>
            <a:r>
              <a:rPr sz="1300" b="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80" dirty="0">
                <a:solidFill>
                  <a:srgbClr val="2B3D4F"/>
                </a:solidFill>
                <a:latin typeface="Roboto Medium"/>
                <a:cs typeface="Roboto Medium"/>
              </a:rPr>
              <a:t>ACF</a:t>
            </a:r>
            <a:r>
              <a:rPr sz="1300" b="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2B3D4F"/>
                </a:solidFill>
                <a:latin typeface="Roboto Medium"/>
                <a:cs typeface="Roboto Medium"/>
              </a:rPr>
              <a:t>&amp;</a:t>
            </a:r>
            <a:r>
              <a:rPr sz="1300" b="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100" dirty="0">
                <a:solidFill>
                  <a:srgbClr val="2B3D4F"/>
                </a:solidFill>
                <a:latin typeface="Roboto Medium"/>
                <a:cs typeface="Roboto Medium"/>
              </a:rPr>
              <a:t>PACF</a:t>
            </a:r>
            <a:r>
              <a:rPr sz="1300" b="0" spc="5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2B3D4F"/>
                </a:solidFill>
                <a:latin typeface="Roboto Medium"/>
                <a:cs typeface="Roboto Medium"/>
              </a:rPr>
              <a:t>plots</a:t>
            </a:r>
            <a:r>
              <a:rPr sz="1300" b="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25" dirty="0">
                <a:solidFill>
                  <a:srgbClr val="2B3D4F"/>
                </a:solidFill>
                <a:latin typeface="Roboto Medium"/>
                <a:cs typeface="Roboto Medium"/>
              </a:rPr>
              <a:t>of </a:t>
            </a:r>
            <a:r>
              <a:rPr sz="1300" b="0" spc="-50" dirty="0">
                <a:solidFill>
                  <a:srgbClr val="2B3D4F"/>
                </a:solidFill>
                <a:latin typeface="Roboto Medium"/>
                <a:cs typeface="Roboto Medium"/>
              </a:rPr>
              <a:t>stationary</a:t>
            </a:r>
            <a:r>
              <a:rPr sz="1300" b="0" spc="-2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10" dirty="0">
                <a:solidFill>
                  <a:srgbClr val="2B3D4F"/>
                </a:solidFill>
                <a:latin typeface="Roboto Medium"/>
                <a:cs typeface="Roboto Medium"/>
              </a:rPr>
              <a:t>series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544052" y="3542506"/>
            <a:ext cx="95250" cy="76200"/>
          </a:xfrm>
          <a:custGeom>
            <a:avLst/>
            <a:gdLst/>
            <a:ahLst/>
            <a:cxnLst/>
            <a:rect l="l" t="t" r="r" b="b"/>
            <a:pathLst>
              <a:path w="95250" h="76200">
                <a:moveTo>
                  <a:pt x="47624" y="76199"/>
                </a:moveTo>
                <a:lnTo>
                  <a:pt x="0" y="0"/>
                </a:lnTo>
                <a:lnTo>
                  <a:pt x="95249" y="0"/>
                </a:lnTo>
                <a:lnTo>
                  <a:pt x="47624" y="761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7067552" y="3694906"/>
            <a:ext cx="1333500" cy="936000"/>
            <a:chOff x="6715124" y="5372099"/>
            <a:chExt cx="1333500" cy="1181100"/>
          </a:xfrm>
        </p:grpSpPr>
        <p:sp>
          <p:nvSpPr>
            <p:cNvPr id="34" name="object 34"/>
            <p:cNvSpPr/>
            <p:nvPr/>
          </p:nvSpPr>
          <p:spPr>
            <a:xfrm>
              <a:off x="6724649" y="5381624"/>
              <a:ext cx="1314450" cy="1162050"/>
            </a:xfrm>
            <a:custGeom>
              <a:avLst/>
              <a:gdLst/>
              <a:ahLst/>
              <a:cxnLst/>
              <a:rect l="l" t="t" r="r" b="b"/>
              <a:pathLst>
                <a:path w="1314450" h="1162050">
                  <a:moveTo>
                    <a:pt x="1252153" y="1162049"/>
                  </a:moveTo>
                  <a:lnTo>
                    <a:pt x="62297" y="1162049"/>
                  </a:lnTo>
                  <a:lnTo>
                    <a:pt x="57960" y="1161622"/>
                  </a:lnTo>
                  <a:lnTo>
                    <a:pt x="22624" y="1145616"/>
                  </a:lnTo>
                  <a:lnTo>
                    <a:pt x="2135" y="1112675"/>
                  </a:lnTo>
                  <a:lnTo>
                    <a:pt x="0" y="1099752"/>
                  </a:lnTo>
                  <a:lnTo>
                    <a:pt x="0" y="1095374"/>
                  </a:lnTo>
                  <a:lnTo>
                    <a:pt x="0" y="62296"/>
                  </a:lnTo>
                  <a:lnTo>
                    <a:pt x="13668" y="25992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1252153" y="0"/>
                  </a:lnTo>
                  <a:lnTo>
                    <a:pt x="1288457" y="13668"/>
                  </a:lnTo>
                  <a:lnTo>
                    <a:pt x="1311049" y="45203"/>
                  </a:lnTo>
                  <a:lnTo>
                    <a:pt x="1314449" y="62296"/>
                  </a:lnTo>
                  <a:lnTo>
                    <a:pt x="1314449" y="1099752"/>
                  </a:lnTo>
                  <a:lnTo>
                    <a:pt x="1300780" y="1136057"/>
                  </a:lnTo>
                  <a:lnTo>
                    <a:pt x="1269245" y="1158648"/>
                  </a:lnTo>
                  <a:lnTo>
                    <a:pt x="1256488" y="1161622"/>
                  </a:lnTo>
                  <a:lnTo>
                    <a:pt x="1252153" y="1162049"/>
                  </a:lnTo>
                  <a:close/>
                </a:path>
              </a:pathLst>
            </a:custGeom>
            <a:solidFill>
              <a:srgbClr val="F1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24649" y="5381624"/>
              <a:ext cx="1314450" cy="1162050"/>
            </a:xfrm>
            <a:custGeom>
              <a:avLst/>
              <a:gdLst/>
              <a:ahLst/>
              <a:cxnLst/>
              <a:rect l="l" t="t" r="r" b="b"/>
              <a:pathLst>
                <a:path w="1314450" h="1162050">
                  <a:moveTo>
                    <a:pt x="0" y="109537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2"/>
                  </a:lnTo>
                  <a:lnTo>
                    <a:pt x="3399" y="45203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3" y="33272"/>
                  </a:lnTo>
                  <a:lnTo>
                    <a:pt x="11236" y="29631"/>
                  </a:lnTo>
                  <a:lnTo>
                    <a:pt x="13668" y="25992"/>
                  </a:lnTo>
                  <a:lnTo>
                    <a:pt x="16433" y="22624"/>
                  </a:lnTo>
                  <a:lnTo>
                    <a:pt x="19529" y="19528"/>
                  </a:lnTo>
                  <a:lnTo>
                    <a:pt x="22624" y="16432"/>
                  </a:lnTo>
                  <a:lnTo>
                    <a:pt x="25992" y="13668"/>
                  </a:lnTo>
                  <a:lnTo>
                    <a:pt x="29631" y="11236"/>
                  </a:lnTo>
                  <a:lnTo>
                    <a:pt x="33271" y="8804"/>
                  </a:lnTo>
                  <a:lnTo>
                    <a:pt x="37114" y="6750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0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1247775" y="0"/>
                  </a:lnTo>
                  <a:lnTo>
                    <a:pt x="1252153" y="0"/>
                  </a:lnTo>
                  <a:lnTo>
                    <a:pt x="1256488" y="427"/>
                  </a:lnTo>
                  <a:lnTo>
                    <a:pt x="1260782" y="1281"/>
                  </a:lnTo>
                  <a:lnTo>
                    <a:pt x="1265075" y="2135"/>
                  </a:lnTo>
                  <a:lnTo>
                    <a:pt x="1269245" y="3399"/>
                  </a:lnTo>
                  <a:lnTo>
                    <a:pt x="1273289" y="5075"/>
                  </a:lnTo>
                  <a:lnTo>
                    <a:pt x="1277334" y="6750"/>
                  </a:lnTo>
                  <a:lnTo>
                    <a:pt x="1305645" y="33272"/>
                  </a:lnTo>
                  <a:lnTo>
                    <a:pt x="1309374" y="41159"/>
                  </a:lnTo>
                  <a:lnTo>
                    <a:pt x="1311049" y="45203"/>
                  </a:lnTo>
                  <a:lnTo>
                    <a:pt x="1312314" y="49372"/>
                  </a:lnTo>
                  <a:lnTo>
                    <a:pt x="1313168" y="53667"/>
                  </a:lnTo>
                  <a:lnTo>
                    <a:pt x="1314022" y="57960"/>
                  </a:lnTo>
                  <a:lnTo>
                    <a:pt x="1314449" y="62296"/>
                  </a:lnTo>
                  <a:lnTo>
                    <a:pt x="1314450" y="66674"/>
                  </a:lnTo>
                  <a:lnTo>
                    <a:pt x="1314450" y="1095374"/>
                  </a:lnTo>
                  <a:lnTo>
                    <a:pt x="1314449" y="1099752"/>
                  </a:lnTo>
                  <a:lnTo>
                    <a:pt x="1314022" y="1104088"/>
                  </a:lnTo>
                  <a:lnTo>
                    <a:pt x="1313168" y="1108381"/>
                  </a:lnTo>
                  <a:lnTo>
                    <a:pt x="1312314" y="1112675"/>
                  </a:lnTo>
                  <a:lnTo>
                    <a:pt x="1311049" y="1116845"/>
                  </a:lnTo>
                  <a:lnTo>
                    <a:pt x="1309374" y="1120889"/>
                  </a:lnTo>
                  <a:lnTo>
                    <a:pt x="1307699" y="1124934"/>
                  </a:lnTo>
                  <a:lnTo>
                    <a:pt x="1305645" y="1128776"/>
                  </a:lnTo>
                  <a:lnTo>
                    <a:pt x="1303212" y="1132417"/>
                  </a:lnTo>
                  <a:lnTo>
                    <a:pt x="1300780" y="1136057"/>
                  </a:lnTo>
                  <a:lnTo>
                    <a:pt x="1269245" y="1158648"/>
                  </a:lnTo>
                  <a:lnTo>
                    <a:pt x="1247775" y="1162049"/>
                  </a:lnTo>
                  <a:lnTo>
                    <a:pt x="66675" y="1162049"/>
                  </a:lnTo>
                  <a:lnTo>
                    <a:pt x="29632" y="1150812"/>
                  </a:lnTo>
                  <a:lnTo>
                    <a:pt x="11236" y="1132417"/>
                  </a:lnTo>
                  <a:lnTo>
                    <a:pt x="8803" y="1128776"/>
                  </a:lnTo>
                  <a:lnTo>
                    <a:pt x="6750" y="1124934"/>
                  </a:lnTo>
                  <a:lnTo>
                    <a:pt x="5075" y="1120889"/>
                  </a:lnTo>
                  <a:lnTo>
                    <a:pt x="3399" y="1116845"/>
                  </a:lnTo>
                  <a:lnTo>
                    <a:pt x="2135" y="1112675"/>
                  </a:lnTo>
                  <a:lnTo>
                    <a:pt x="1281" y="1108381"/>
                  </a:lnTo>
                  <a:lnTo>
                    <a:pt x="427" y="1104088"/>
                  </a:lnTo>
                  <a:lnTo>
                    <a:pt x="0" y="1099752"/>
                  </a:lnTo>
                  <a:lnTo>
                    <a:pt x="0" y="1095374"/>
                  </a:lnTo>
                  <a:close/>
                </a:path>
              </a:pathLst>
            </a:custGeom>
            <a:ln w="19049">
              <a:solidFill>
                <a:srgbClr val="339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134228" y="4037013"/>
            <a:ext cx="1180108" cy="4716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1150" marR="50165" indent="-253365">
              <a:lnSpc>
                <a:spcPct val="115399"/>
              </a:lnSpc>
              <a:spcBef>
                <a:spcPts val="90"/>
              </a:spcBef>
            </a:pPr>
            <a:r>
              <a:rPr sz="1300" b="0" spc="-100" dirty="0">
                <a:solidFill>
                  <a:srgbClr val="2B3D4F"/>
                </a:solidFill>
                <a:latin typeface="Roboto Medium"/>
                <a:cs typeface="Roboto Medium"/>
              </a:rPr>
              <a:t>PACF</a:t>
            </a:r>
            <a:r>
              <a:rPr sz="1300" b="0" spc="-1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2B3D4F"/>
                </a:solidFill>
                <a:latin typeface="Roboto Medium"/>
                <a:cs typeface="Roboto Medium"/>
              </a:rPr>
              <a:t>cuts </a:t>
            </a:r>
            <a:r>
              <a:rPr sz="1300" b="0" spc="-25" dirty="0">
                <a:solidFill>
                  <a:srgbClr val="2B3D4F"/>
                </a:solidFill>
                <a:latin typeface="Roboto Medium"/>
                <a:cs typeface="Roboto Medium"/>
              </a:rPr>
              <a:t>off</a:t>
            </a:r>
            <a:endParaRPr sz="1300" dirty="0">
              <a:latin typeface="Roboto Medium"/>
              <a:cs typeface="Roboto Medium"/>
            </a:endParaRPr>
          </a:p>
          <a:p>
            <a:pPr marL="365125" marR="5080" indent="-353060">
              <a:lnSpc>
                <a:spcPct val="115399"/>
              </a:lnSpc>
            </a:pPr>
            <a:r>
              <a:rPr sz="1200" dirty="0">
                <a:solidFill>
                  <a:srgbClr val="2B3D4F"/>
                </a:solidFill>
                <a:latin typeface="Liberation Sans"/>
                <a:cs typeface="Liberation Sans"/>
              </a:rPr>
              <a:t>→</a:t>
            </a:r>
            <a:r>
              <a:rPr sz="1200" spc="-40" dirty="0">
                <a:solidFill>
                  <a:srgbClr val="2B3D4F"/>
                </a:solidFill>
                <a:latin typeface="Liberation Sans"/>
                <a:cs typeface="Liberation Sans"/>
              </a:rPr>
              <a:t> </a:t>
            </a:r>
            <a:r>
              <a:rPr sz="1300" b="0" spc="-65" dirty="0">
                <a:solidFill>
                  <a:srgbClr val="2B3D4F"/>
                </a:solidFill>
                <a:latin typeface="Roboto Medium"/>
                <a:cs typeface="Roboto Medium"/>
              </a:rPr>
              <a:t>Estimate </a:t>
            </a:r>
            <a:r>
              <a:rPr sz="1300" b="0" spc="-50" dirty="0">
                <a:solidFill>
                  <a:srgbClr val="2B3D4F"/>
                </a:solidFill>
                <a:latin typeface="Roboto Medium"/>
                <a:cs typeface="Roboto Medium"/>
              </a:rPr>
              <a:t>p</a:t>
            </a:r>
            <a:endParaRPr sz="1300" dirty="0">
              <a:latin typeface="Roboto Medium"/>
              <a:cs typeface="Roboto Medium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782300" y="3694906"/>
            <a:ext cx="1333500" cy="936000"/>
            <a:chOff x="10429872" y="5372099"/>
            <a:chExt cx="1333500" cy="952500"/>
          </a:xfrm>
        </p:grpSpPr>
        <p:sp>
          <p:nvSpPr>
            <p:cNvPr id="38" name="object 38"/>
            <p:cNvSpPr/>
            <p:nvPr/>
          </p:nvSpPr>
          <p:spPr>
            <a:xfrm>
              <a:off x="10439397" y="5381624"/>
              <a:ext cx="1314450" cy="933450"/>
            </a:xfrm>
            <a:custGeom>
              <a:avLst/>
              <a:gdLst/>
              <a:ahLst/>
              <a:cxnLst/>
              <a:rect l="l" t="t" r="r" b="b"/>
              <a:pathLst>
                <a:path w="1314450" h="933450">
                  <a:moveTo>
                    <a:pt x="1252153" y="933449"/>
                  </a:moveTo>
                  <a:lnTo>
                    <a:pt x="62298" y="933449"/>
                  </a:lnTo>
                  <a:lnTo>
                    <a:pt x="57961" y="933022"/>
                  </a:lnTo>
                  <a:lnTo>
                    <a:pt x="22625" y="917016"/>
                  </a:lnTo>
                  <a:lnTo>
                    <a:pt x="2134" y="884074"/>
                  </a:lnTo>
                  <a:lnTo>
                    <a:pt x="0" y="871152"/>
                  </a:lnTo>
                  <a:lnTo>
                    <a:pt x="1" y="866774"/>
                  </a:lnTo>
                  <a:lnTo>
                    <a:pt x="0" y="62296"/>
                  </a:lnTo>
                  <a:lnTo>
                    <a:pt x="13668" y="25992"/>
                  </a:lnTo>
                  <a:lnTo>
                    <a:pt x="45205" y="3399"/>
                  </a:lnTo>
                  <a:lnTo>
                    <a:pt x="62298" y="0"/>
                  </a:lnTo>
                  <a:lnTo>
                    <a:pt x="1252153" y="0"/>
                  </a:lnTo>
                  <a:lnTo>
                    <a:pt x="1288457" y="13668"/>
                  </a:lnTo>
                  <a:lnTo>
                    <a:pt x="1311050" y="45203"/>
                  </a:lnTo>
                  <a:lnTo>
                    <a:pt x="1314451" y="62296"/>
                  </a:lnTo>
                  <a:lnTo>
                    <a:pt x="1314451" y="871152"/>
                  </a:lnTo>
                  <a:lnTo>
                    <a:pt x="1300780" y="907456"/>
                  </a:lnTo>
                  <a:lnTo>
                    <a:pt x="1269245" y="930049"/>
                  </a:lnTo>
                  <a:lnTo>
                    <a:pt x="1256488" y="933022"/>
                  </a:lnTo>
                  <a:lnTo>
                    <a:pt x="1252153" y="933449"/>
                  </a:lnTo>
                  <a:close/>
                </a:path>
              </a:pathLst>
            </a:custGeom>
            <a:solidFill>
              <a:srgbClr val="F1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39397" y="5381624"/>
              <a:ext cx="1314450" cy="933450"/>
            </a:xfrm>
            <a:custGeom>
              <a:avLst/>
              <a:gdLst/>
              <a:ahLst/>
              <a:cxnLst/>
              <a:rect l="l" t="t" r="r" b="b"/>
              <a:pathLst>
                <a:path w="1314450" h="933450">
                  <a:moveTo>
                    <a:pt x="1" y="866774"/>
                  </a:moveTo>
                  <a:lnTo>
                    <a:pt x="1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6432" y="22624"/>
                  </a:lnTo>
                  <a:lnTo>
                    <a:pt x="29634" y="11236"/>
                  </a:lnTo>
                  <a:lnTo>
                    <a:pt x="33273" y="8804"/>
                  </a:lnTo>
                  <a:lnTo>
                    <a:pt x="37115" y="6750"/>
                  </a:lnTo>
                  <a:lnTo>
                    <a:pt x="41160" y="5075"/>
                  </a:lnTo>
                  <a:lnTo>
                    <a:pt x="45205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8" y="0"/>
                  </a:lnTo>
                  <a:lnTo>
                    <a:pt x="66676" y="0"/>
                  </a:lnTo>
                  <a:lnTo>
                    <a:pt x="1247776" y="0"/>
                  </a:lnTo>
                  <a:lnTo>
                    <a:pt x="1252153" y="0"/>
                  </a:lnTo>
                  <a:lnTo>
                    <a:pt x="1256488" y="427"/>
                  </a:lnTo>
                  <a:lnTo>
                    <a:pt x="1260782" y="1281"/>
                  </a:lnTo>
                  <a:lnTo>
                    <a:pt x="1265076" y="2135"/>
                  </a:lnTo>
                  <a:lnTo>
                    <a:pt x="1269245" y="3399"/>
                  </a:lnTo>
                  <a:lnTo>
                    <a:pt x="1273290" y="5075"/>
                  </a:lnTo>
                  <a:lnTo>
                    <a:pt x="1277335" y="6750"/>
                  </a:lnTo>
                  <a:lnTo>
                    <a:pt x="1281177" y="8804"/>
                  </a:lnTo>
                  <a:lnTo>
                    <a:pt x="1284816" y="11236"/>
                  </a:lnTo>
                  <a:lnTo>
                    <a:pt x="1288457" y="13668"/>
                  </a:lnTo>
                  <a:lnTo>
                    <a:pt x="1311050" y="45203"/>
                  </a:lnTo>
                  <a:lnTo>
                    <a:pt x="1313168" y="53667"/>
                  </a:lnTo>
                  <a:lnTo>
                    <a:pt x="1314023" y="57960"/>
                  </a:lnTo>
                  <a:lnTo>
                    <a:pt x="1314451" y="62296"/>
                  </a:lnTo>
                  <a:lnTo>
                    <a:pt x="1314451" y="66674"/>
                  </a:lnTo>
                  <a:lnTo>
                    <a:pt x="1314451" y="866774"/>
                  </a:lnTo>
                  <a:lnTo>
                    <a:pt x="1314451" y="871152"/>
                  </a:lnTo>
                  <a:lnTo>
                    <a:pt x="1314023" y="875488"/>
                  </a:lnTo>
                  <a:lnTo>
                    <a:pt x="1303213" y="903816"/>
                  </a:lnTo>
                  <a:lnTo>
                    <a:pt x="1300780" y="907456"/>
                  </a:lnTo>
                  <a:lnTo>
                    <a:pt x="1284816" y="922212"/>
                  </a:lnTo>
                  <a:lnTo>
                    <a:pt x="1281177" y="924644"/>
                  </a:lnTo>
                  <a:lnTo>
                    <a:pt x="1260782" y="932168"/>
                  </a:lnTo>
                  <a:lnTo>
                    <a:pt x="1256488" y="933022"/>
                  </a:lnTo>
                  <a:lnTo>
                    <a:pt x="1252153" y="933449"/>
                  </a:lnTo>
                  <a:lnTo>
                    <a:pt x="1247776" y="933449"/>
                  </a:lnTo>
                  <a:lnTo>
                    <a:pt x="66676" y="933449"/>
                  </a:lnTo>
                  <a:lnTo>
                    <a:pt x="62298" y="933449"/>
                  </a:lnTo>
                  <a:lnTo>
                    <a:pt x="57961" y="933022"/>
                  </a:lnTo>
                  <a:lnTo>
                    <a:pt x="53667" y="932168"/>
                  </a:lnTo>
                  <a:lnTo>
                    <a:pt x="49373" y="931314"/>
                  </a:lnTo>
                  <a:lnTo>
                    <a:pt x="29634" y="922212"/>
                  </a:lnTo>
                  <a:lnTo>
                    <a:pt x="25993" y="919780"/>
                  </a:lnTo>
                  <a:lnTo>
                    <a:pt x="3399" y="888244"/>
                  </a:lnTo>
                  <a:lnTo>
                    <a:pt x="0" y="871152"/>
                  </a:lnTo>
                  <a:lnTo>
                    <a:pt x="1" y="866774"/>
                  </a:lnTo>
                  <a:close/>
                </a:path>
              </a:pathLst>
            </a:custGeom>
            <a:ln w="19049">
              <a:solidFill>
                <a:srgbClr val="339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944228" y="3960813"/>
            <a:ext cx="1066800" cy="47243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b="0" spc="-80" dirty="0">
                <a:solidFill>
                  <a:srgbClr val="2B3D4F"/>
                </a:solidFill>
                <a:latin typeface="Roboto Medium"/>
                <a:cs typeface="Roboto Medium"/>
              </a:rPr>
              <a:t>ACF</a:t>
            </a:r>
            <a:r>
              <a:rPr sz="1300" b="0" spc="-15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2B3D4F"/>
                </a:solidFill>
                <a:latin typeface="Roboto Medium"/>
                <a:cs typeface="Roboto Medium"/>
              </a:rPr>
              <a:t>cuts</a:t>
            </a:r>
            <a:r>
              <a:rPr sz="1300" b="0" spc="-15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25" dirty="0">
                <a:solidFill>
                  <a:srgbClr val="2B3D4F"/>
                </a:solidFill>
                <a:latin typeface="Roboto Medium"/>
                <a:cs typeface="Roboto Medium"/>
              </a:rPr>
              <a:t>off</a:t>
            </a:r>
            <a:endParaRPr sz="1300" dirty="0">
              <a:latin typeface="Roboto Medium"/>
              <a:cs typeface="Roboto Medium"/>
            </a:endParaRPr>
          </a:p>
          <a:p>
            <a:pPr marL="392430" marR="32384" indent="-353060">
              <a:lnSpc>
                <a:spcPct val="115399"/>
              </a:lnSpc>
            </a:pPr>
            <a:r>
              <a:rPr sz="1200" dirty="0">
                <a:solidFill>
                  <a:srgbClr val="2B3D4F"/>
                </a:solidFill>
                <a:latin typeface="Liberation Sans"/>
                <a:cs typeface="Liberation Sans"/>
              </a:rPr>
              <a:t>→</a:t>
            </a:r>
            <a:r>
              <a:rPr sz="1200" spc="-40" dirty="0">
                <a:solidFill>
                  <a:srgbClr val="2B3D4F"/>
                </a:solidFill>
                <a:latin typeface="Liberation Sans"/>
                <a:cs typeface="Liberation Sans"/>
              </a:rPr>
              <a:t> </a:t>
            </a:r>
            <a:r>
              <a:rPr sz="1300" b="0" spc="-65" dirty="0">
                <a:solidFill>
                  <a:srgbClr val="2B3D4F"/>
                </a:solidFill>
                <a:latin typeface="Roboto Medium"/>
                <a:cs typeface="Roboto Medium"/>
              </a:rPr>
              <a:t>Estimate </a:t>
            </a:r>
            <a:r>
              <a:rPr sz="1300" b="0" spc="-50" dirty="0">
                <a:solidFill>
                  <a:srgbClr val="2B3D4F"/>
                </a:solidFill>
                <a:latin typeface="Roboto Medium"/>
                <a:cs typeface="Roboto Medium"/>
              </a:rPr>
              <a:t>q</a:t>
            </a:r>
            <a:endParaRPr sz="1300" dirty="0">
              <a:latin typeface="Roboto Medium"/>
              <a:cs typeface="Roboto Medium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544052" y="4876006"/>
            <a:ext cx="95250" cy="76200"/>
          </a:xfrm>
          <a:custGeom>
            <a:avLst/>
            <a:gdLst/>
            <a:ahLst/>
            <a:cxnLst/>
            <a:rect l="l" t="t" r="r" b="b"/>
            <a:pathLst>
              <a:path w="95250" h="76200">
                <a:moveTo>
                  <a:pt x="47624" y="76199"/>
                </a:moveTo>
                <a:lnTo>
                  <a:pt x="0" y="0"/>
                </a:lnTo>
                <a:lnTo>
                  <a:pt x="95249" y="0"/>
                </a:lnTo>
                <a:lnTo>
                  <a:pt x="47624" y="761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8162926" y="5028406"/>
            <a:ext cx="2857500" cy="800100"/>
            <a:chOff x="7810498" y="6705599"/>
            <a:chExt cx="2857500" cy="800100"/>
          </a:xfrm>
        </p:grpSpPr>
        <p:sp>
          <p:nvSpPr>
            <p:cNvPr id="43" name="object 43"/>
            <p:cNvSpPr/>
            <p:nvPr/>
          </p:nvSpPr>
          <p:spPr>
            <a:xfrm>
              <a:off x="7820023" y="6715124"/>
              <a:ext cx="2838450" cy="704850"/>
            </a:xfrm>
            <a:custGeom>
              <a:avLst/>
              <a:gdLst/>
              <a:ahLst/>
              <a:cxnLst/>
              <a:rect l="l" t="t" r="r" b="b"/>
              <a:pathLst>
                <a:path w="2838450" h="704850">
                  <a:moveTo>
                    <a:pt x="2776152" y="704849"/>
                  </a:moveTo>
                  <a:lnTo>
                    <a:pt x="62297" y="704849"/>
                  </a:lnTo>
                  <a:lnTo>
                    <a:pt x="57961" y="704422"/>
                  </a:lnTo>
                  <a:lnTo>
                    <a:pt x="22624" y="688416"/>
                  </a:lnTo>
                  <a:lnTo>
                    <a:pt x="2134" y="655475"/>
                  </a:lnTo>
                  <a:lnTo>
                    <a:pt x="0" y="642552"/>
                  </a:lnTo>
                  <a:lnTo>
                    <a:pt x="0" y="638174"/>
                  </a:lnTo>
                  <a:lnTo>
                    <a:pt x="0" y="62296"/>
                  </a:lnTo>
                  <a:lnTo>
                    <a:pt x="13668" y="25991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2776152" y="0"/>
                  </a:lnTo>
                  <a:lnTo>
                    <a:pt x="2812456" y="13668"/>
                  </a:lnTo>
                  <a:lnTo>
                    <a:pt x="2835049" y="45203"/>
                  </a:lnTo>
                  <a:lnTo>
                    <a:pt x="2838450" y="62296"/>
                  </a:lnTo>
                  <a:lnTo>
                    <a:pt x="2838450" y="642552"/>
                  </a:lnTo>
                  <a:lnTo>
                    <a:pt x="2824781" y="678856"/>
                  </a:lnTo>
                  <a:lnTo>
                    <a:pt x="2793244" y="701448"/>
                  </a:lnTo>
                  <a:lnTo>
                    <a:pt x="2780488" y="704422"/>
                  </a:lnTo>
                  <a:lnTo>
                    <a:pt x="2776152" y="704849"/>
                  </a:lnTo>
                  <a:close/>
                </a:path>
              </a:pathLst>
            </a:custGeom>
            <a:solidFill>
              <a:srgbClr val="F1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20023" y="6715124"/>
              <a:ext cx="2838450" cy="704850"/>
            </a:xfrm>
            <a:custGeom>
              <a:avLst/>
              <a:gdLst/>
              <a:ahLst/>
              <a:cxnLst/>
              <a:rect l="l" t="t" r="r" b="b"/>
              <a:pathLst>
                <a:path w="2838450" h="704850">
                  <a:moveTo>
                    <a:pt x="0" y="63817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280" y="53666"/>
                  </a:lnTo>
                  <a:lnTo>
                    <a:pt x="2134" y="49372"/>
                  </a:lnTo>
                  <a:lnTo>
                    <a:pt x="3399" y="45203"/>
                  </a:lnTo>
                  <a:lnTo>
                    <a:pt x="5075" y="41158"/>
                  </a:lnTo>
                  <a:lnTo>
                    <a:pt x="6750" y="37113"/>
                  </a:lnTo>
                  <a:lnTo>
                    <a:pt x="8804" y="33271"/>
                  </a:lnTo>
                  <a:lnTo>
                    <a:pt x="11237" y="29631"/>
                  </a:lnTo>
                  <a:lnTo>
                    <a:pt x="13668" y="25991"/>
                  </a:lnTo>
                  <a:lnTo>
                    <a:pt x="16433" y="22623"/>
                  </a:lnTo>
                  <a:lnTo>
                    <a:pt x="19529" y="19527"/>
                  </a:lnTo>
                  <a:lnTo>
                    <a:pt x="22624" y="16432"/>
                  </a:lnTo>
                  <a:lnTo>
                    <a:pt x="25992" y="13668"/>
                  </a:lnTo>
                  <a:lnTo>
                    <a:pt x="29633" y="11235"/>
                  </a:lnTo>
                  <a:lnTo>
                    <a:pt x="33272" y="8803"/>
                  </a:lnTo>
                  <a:lnTo>
                    <a:pt x="37115" y="6749"/>
                  </a:lnTo>
                  <a:lnTo>
                    <a:pt x="41159" y="5074"/>
                  </a:lnTo>
                  <a:lnTo>
                    <a:pt x="45204" y="3399"/>
                  </a:lnTo>
                  <a:lnTo>
                    <a:pt x="49373" y="2134"/>
                  </a:lnTo>
                  <a:lnTo>
                    <a:pt x="53667" y="1280"/>
                  </a:lnTo>
                  <a:lnTo>
                    <a:pt x="57961" y="426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2771775" y="0"/>
                  </a:lnTo>
                  <a:lnTo>
                    <a:pt x="2776152" y="0"/>
                  </a:lnTo>
                  <a:lnTo>
                    <a:pt x="2780488" y="426"/>
                  </a:lnTo>
                  <a:lnTo>
                    <a:pt x="2784782" y="1280"/>
                  </a:lnTo>
                  <a:lnTo>
                    <a:pt x="2789076" y="2134"/>
                  </a:lnTo>
                  <a:lnTo>
                    <a:pt x="2822017" y="22623"/>
                  </a:lnTo>
                  <a:lnTo>
                    <a:pt x="2833372" y="41158"/>
                  </a:lnTo>
                  <a:lnTo>
                    <a:pt x="2835049" y="45203"/>
                  </a:lnTo>
                  <a:lnTo>
                    <a:pt x="2836314" y="49372"/>
                  </a:lnTo>
                  <a:lnTo>
                    <a:pt x="2837167" y="53667"/>
                  </a:lnTo>
                  <a:lnTo>
                    <a:pt x="2838022" y="57960"/>
                  </a:lnTo>
                  <a:lnTo>
                    <a:pt x="2838450" y="62296"/>
                  </a:lnTo>
                  <a:lnTo>
                    <a:pt x="2838450" y="66674"/>
                  </a:lnTo>
                  <a:lnTo>
                    <a:pt x="2838450" y="638174"/>
                  </a:lnTo>
                  <a:lnTo>
                    <a:pt x="2838450" y="642552"/>
                  </a:lnTo>
                  <a:lnTo>
                    <a:pt x="2838022" y="646888"/>
                  </a:lnTo>
                  <a:lnTo>
                    <a:pt x="2837167" y="651182"/>
                  </a:lnTo>
                  <a:lnTo>
                    <a:pt x="2836314" y="655475"/>
                  </a:lnTo>
                  <a:lnTo>
                    <a:pt x="2835049" y="659645"/>
                  </a:lnTo>
                  <a:lnTo>
                    <a:pt x="2833372" y="663689"/>
                  </a:lnTo>
                  <a:lnTo>
                    <a:pt x="2831697" y="667734"/>
                  </a:lnTo>
                  <a:lnTo>
                    <a:pt x="2805176" y="696044"/>
                  </a:lnTo>
                  <a:lnTo>
                    <a:pt x="2776152" y="704849"/>
                  </a:lnTo>
                  <a:lnTo>
                    <a:pt x="2771775" y="704849"/>
                  </a:lnTo>
                  <a:lnTo>
                    <a:pt x="66675" y="704849"/>
                  </a:lnTo>
                  <a:lnTo>
                    <a:pt x="62297" y="704849"/>
                  </a:lnTo>
                  <a:lnTo>
                    <a:pt x="57961" y="704422"/>
                  </a:lnTo>
                  <a:lnTo>
                    <a:pt x="29633" y="693612"/>
                  </a:lnTo>
                  <a:lnTo>
                    <a:pt x="25992" y="691180"/>
                  </a:lnTo>
                  <a:lnTo>
                    <a:pt x="11237" y="675216"/>
                  </a:lnTo>
                  <a:lnTo>
                    <a:pt x="8804" y="671576"/>
                  </a:lnTo>
                  <a:lnTo>
                    <a:pt x="0" y="642552"/>
                  </a:lnTo>
                  <a:lnTo>
                    <a:pt x="0" y="638174"/>
                  </a:lnTo>
                  <a:close/>
                </a:path>
              </a:pathLst>
            </a:custGeom>
            <a:ln w="19049">
              <a:solidFill>
                <a:srgbClr val="339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191623" y="7429499"/>
              <a:ext cx="95250" cy="76200"/>
            </a:xfrm>
            <a:custGeom>
              <a:avLst/>
              <a:gdLst/>
              <a:ahLst/>
              <a:cxnLst/>
              <a:rect l="l" t="t" r="r" b="b"/>
              <a:pathLst>
                <a:path w="95250" h="76200">
                  <a:moveTo>
                    <a:pt x="47624" y="76199"/>
                  </a:moveTo>
                  <a:lnTo>
                    <a:pt x="0" y="0"/>
                  </a:lnTo>
                  <a:lnTo>
                    <a:pt x="95249" y="0"/>
                  </a:lnTo>
                  <a:lnTo>
                    <a:pt x="47624" y="761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8162926" y="5904706"/>
            <a:ext cx="2857500" cy="723900"/>
            <a:chOff x="7810498" y="7581899"/>
            <a:chExt cx="2857500" cy="723900"/>
          </a:xfrm>
        </p:grpSpPr>
        <p:sp>
          <p:nvSpPr>
            <p:cNvPr id="47" name="object 47"/>
            <p:cNvSpPr/>
            <p:nvPr/>
          </p:nvSpPr>
          <p:spPr>
            <a:xfrm>
              <a:off x="7820023" y="7591424"/>
              <a:ext cx="2838450" cy="704850"/>
            </a:xfrm>
            <a:custGeom>
              <a:avLst/>
              <a:gdLst/>
              <a:ahLst/>
              <a:cxnLst/>
              <a:rect l="l" t="t" r="r" b="b"/>
              <a:pathLst>
                <a:path w="2838450" h="704850">
                  <a:moveTo>
                    <a:pt x="2776152" y="704849"/>
                  </a:moveTo>
                  <a:lnTo>
                    <a:pt x="62297" y="704849"/>
                  </a:lnTo>
                  <a:lnTo>
                    <a:pt x="57961" y="704422"/>
                  </a:lnTo>
                  <a:lnTo>
                    <a:pt x="22624" y="688416"/>
                  </a:lnTo>
                  <a:lnTo>
                    <a:pt x="2134" y="655475"/>
                  </a:lnTo>
                  <a:lnTo>
                    <a:pt x="0" y="642552"/>
                  </a:lnTo>
                  <a:lnTo>
                    <a:pt x="0" y="638174"/>
                  </a:lnTo>
                  <a:lnTo>
                    <a:pt x="0" y="62296"/>
                  </a:lnTo>
                  <a:lnTo>
                    <a:pt x="13668" y="25991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2776152" y="0"/>
                  </a:lnTo>
                  <a:lnTo>
                    <a:pt x="2812456" y="13668"/>
                  </a:lnTo>
                  <a:lnTo>
                    <a:pt x="2835049" y="45203"/>
                  </a:lnTo>
                  <a:lnTo>
                    <a:pt x="2838450" y="62296"/>
                  </a:lnTo>
                  <a:lnTo>
                    <a:pt x="2838450" y="642552"/>
                  </a:lnTo>
                  <a:lnTo>
                    <a:pt x="2824781" y="678856"/>
                  </a:lnTo>
                  <a:lnTo>
                    <a:pt x="2793244" y="701448"/>
                  </a:lnTo>
                  <a:lnTo>
                    <a:pt x="2780488" y="704422"/>
                  </a:lnTo>
                  <a:lnTo>
                    <a:pt x="2776152" y="704849"/>
                  </a:lnTo>
                  <a:close/>
                </a:path>
              </a:pathLst>
            </a:custGeom>
            <a:solidFill>
              <a:srgbClr val="F1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20023" y="7591424"/>
              <a:ext cx="2838450" cy="704850"/>
            </a:xfrm>
            <a:custGeom>
              <a:avLst/>
              <a:gdLst/>
              <a:ahLst/>
              <a:cxnLst/>
              <a:rect l="l" t="t" r="r" b="b"/>
              <a:pathLst>
                <a:path w="2838450" h="704850">
                  <a:moveTo>
                    <a:pt x="0" y="63817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280" y="53666"/>
                  </a:lnTo>
                  <a:lnTo>
                    <a:pt x="2134" y="49373"/>
                  </a:lnTo>
                  <a:lnTo>
                    <a:pt x="3399" y="45203"/>
                  </a:lnTo>
                  <a:lnTo>
                    <a:pt x="5075" y="41159"/>
                  </a:lnTo>
                  <a:lnTo>
                    <a:pt x="6750" y="37113"/>
                  </a:lnTo>
                  <a:lnTo>
                    <a:pt x="8804" y="33271"/>
                  </a:lnTo>
                  <a:lnTo>
                    <a:pt x="11237" y="29631"/>
                  </a:lnTo>
                  <a:lnTo>
                    <a:pt x="13668" y="25991"/>
                  </a:lnTo>
                  <a:lnTo>
                    <a:pt x="16433" y="22623"/>
                  </a:lnTo>
                  <a:lnTo>
                    <a:pt x="19529" y="19527"/>
                  </a:lnTo>
                  <a:lnTo>
                    <a:pt x="22624" y="16432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2771775" y="0"/>
                  </a:lnTo>
                  <a:lnTo>
                    <a:pt x="2776152" y="0"/>
                  </a:lnTo>
                  <a:lnTo>
                    <a:pt x="2780488" y="427"/>
                  </a:lnTo>
                  <a:lnTo>
                    <a:pt x="2815824" y="16432"/>
                  </a:lnTo>
                  <a:lnTo>
                    <a:pt x="2827212" y="29631"/>
                  </a:lnTo>
                  <a:lnTo>
                    <a:pt x="2829643" y="33271"/>
                  </a:lnTo>
                  <a:lnTo>
                    <a:pt x="2831697" y="37113"/>
                  </a:lnTo>
                  <a:lnTo>
                    <a:pt x="2833372" y="41159"/>
                  </a:lnTo>
                  <a:lnTo>
                    <a:pt x="2835049" y="45203"/>
                  </a:lnTo>
                  <a:lnTo>
                    <a:pt x="2836314" y="49373"/>
                  </a:lnTo>
                  <a:lnTo>
                    <a:pt x="2837167" y="53666"/>
                  </a:lnTo>
                  <a:lnTo>
                    <a:pt x="2838022" y="57960"/>
                  </a:lnTo>
                  <a:lnTo>
                    <a:pt x="2838450" y="62296"/>
                  </a:lnTo>
                  <a:lnTo>
                    <a:pt x="2838450" y="66674"/>
                  </a:lnTo>
                  <a:lnTo>
                    <a:pt x="2838450" y="638174"/>
                  </a:lnTo>
                  <a:lnTo>
                    <a:pt x="2838450" y="642552"/>
                  </a:lnTo>
                  <a:lnTo>
                    <a:pt x="2838022" y="646888"/>
                  </a:lnTo>
                  <a:lnTo>
                    <a:pt x="2837167" y="651181"/>
                  </a:lnTo>
                  <a:lnTo>
                    <a:pt x="2836314" y="655475"/>
                  </a:lnTo>
                  <a:lnTo>
                    <a:pt x="2835049" y="659644"/>
                  </a:lnTo>
                  <a:lnTo>
                    <a:pt x="2833372" y="663689"/>
                  </a:lnTo>
                  <a:lnTo>
                    <a:pt x="2831697" y="667733"/>
                  </a:lnTo>
                  <a:lnTo>
                    <a:pt x="2829643" y="671576"/>
                  </a:lnTo>
                  <a:lnTo>
                    <a:pt x="2827212" y="675216"/>
                  </a:lnTo>
                  <a:lnTo>
                    <a:pt x="2824781" y="678856"/>
                  </a:lnTo>
                  <a:lnTo>
                    <a:pt x="2793244" y="701448"/>
                  </a:lnTo>
                  <a:lnTo>
                    <a:pt x="2771775" y="704849"/>
                  </a:lnTo>
                  <a:lnTo>
                    <a:pt x="66675" y="704849"/>
                  </a:lnTo>
                  <a:lnTo>
                    <a:pt x="62297" y="704849"/>
                  </a:lnTo>
                  <a:lnTo>
                    <a:pt x="57961" y="704422"/>
                  </a:lnTo>
                  <a:lnTo>
                    <a:pt x="53668" y="703568"/>
                  </a:lnTo>
                  <a:lnTo>
                    <a:pt x="49373" y="702714"/>
                  </a:lnTo>
                  <a:lnTo>
                    <a:pt x="29633" y="693611"/>
                  </a:lnTo>
                  <a:lnTo>
                    <a:pt x="25992" y="691179"/>
                  </a:lnTo>
                  <a:lnTo>
                    <a:pt x="11237" y="675216"/>
                  </a:lnTo>
                  <a:lnTo>
                    <a:pt x="8804" y="671576"/>
                  </a:lnTo>
                  <a:lnTo>
                    <a:pt x="0" y="642552"/>
                  </a:lnTo>
                  <a:lnTo>
                    <a:pt x="0" y="638174"/>
                  </a:lnTo>
                  <a:close/>
                </a:path>
              </a:pathLst>
            </a:custGeom>
            <a:ln w="19049">
              <a:solidFill>
                <a:srgbClr val="339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651629" y="5116296"/>
            <a:ext cx="1880235" cy="1358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6845" marR="149225" algn="ctr">
              <a:lnSpc>
                <a:spcPct val="115399"/>
              </a:lnSpc>
              <a:spcBef>
                <a:spcPts val="90"/>
              </a:spcBef>
            </a:pPr>
            <a:r>
              <a:rPr sz="1300" b="0" spc="-40" dirty="0">
                <a:solidFill>
                  <a:srgbClr val="2B3D4F"/>
                </a:solidFill>
                <a:latin typeface="Roboto Medium"/>
                <a:cs typeface="Roboto Medium"/>
              </a:rPr>
              <a:t>Fit </a:t>
            </a:r>
            <a:r>
              <a:rPr sz="1300" b="0" spc="-60" dirty="0">
                <a:solidFill>
                  <a:srgbClr val="2B3D4F"/>
                </a:solidFill>
                <a:latin typeface="Roboto Medium"/>
                <a:cs typeface="Roboto Medium"/>
              </a:rPr>
              <a:t>several</a:t>
            </a:r>
            <a:r>
              <a:rPr sz="1300" b="0" spc="-25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65" dirty="0">
                <a:solidFill>
                  <a:srgbClr val="2B3D4F"/>
                </a:solidFill>
                <a:latin typeface="Roboto Medium"/>
                <a:cs typeface="Roboto Medium"/>
              </a:rPr>
              <a:t>models</a:t>
            </a:r>
            <a:r>
              <a:rPr sz="1300" b="0" spc="-25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45" dirty="0">
                <a:solidFill>
                  <a:srgbClr val="2B3D4F"/>
                </a:solidFill>
                <a:latin typeface="Roboto Medium"/>
                <a:cs typeface="Roboto Medium"/>
              </a:rPr>
              <a:t>with </a:t>
            </a:r>
            <a:r>
              <a:rPr sz="1300" b="0" spc="-50" dirty="0">
                <a:solidFill>
                  <a:srgbClr val="2B3D4F"/>
                </a:solidFill>
                <a:latin typeface="Roboto Medium"/>
                <a:cs typeface="Roboto Medium"/>
              </a:rPr>
              <a:t>different</a:t>
            </a:r>
            <a:r>
              <a:rPr sz="1300" b="0" spc="-2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45" dirty="0">
                <a:solidFill>
                  <a:srgbClr val="2B3D4F"/>
                </a:solidFill>
                <a:latin typeface="Roboto Medium"/>
                <a:cs typeface="Roboto Medium"/>
              </a:rPr>
              <a:t>(p,d,q)</a:t>
            </a:r>
            <a:r>
              <a:rPr sz="1300" b="0" spc="-2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10" dirty="0">
                <a:solidFill>
                  <a:srgbClr val="2B3D4F"/>
                </a:solidFill>
                <a:latin typeface="Roboto Medium"/>
                <a:cs typeface="Roboto Medium"/>
              </a:rPr>
              <a:t>values</a:t>
            </a:r>
            <a:endParaRPr sz="130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</a:pPr>
            <a:endParaRPr sz="120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>
              <a:latin typeface="Roboto Medium"/>
              <a:cs typeface="Roboto Medium"/>
            </a:endParaRPr>
          </a:p>
          <a:p>
            <a:pPr marL="12700" marR="5080" indent="-635" algn="ctr">
              <a:lnSpc>
                <a:spcPct val="115399"/>
              </a:lnSpc>
            </a:pPr>
            <a:r>
              <a:rPr sz="1300" b="0" spc="-60" dirty="0">
                <a:solidFill>
                  <a:srgbClr val="2B3D4F"/>
                </a:solidFill>
                <a:latin typeface="Roboto Medium"/>
                <a:cs typeface="Roboto Medium"/>
              </a:rPr>
              <a:t>Select</a:t>
            </a:r>
            <a:r>
              <a:rPr sz="1300" b="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2B3D4F"/>
                </a:solidFill>
                <a:latin typeface="Roboto Medium"/>
                <a:cs typeface="Roboto Medium"/>
              </a:rPr>
              <a:t>best</a:t>
            </a:r>
            <a:r>
              <a:rPr sz="1300" b="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70" dirty="0">
                <a:solidFill>
                  <a:srgbClr val="2B3D4F"/>
                </a:solidFill>
                <a:latin typeface="Roboto Medium"/>
                <a:cs typeface="Roboto Medium"/>
              </a:rPr>
              <a:t>model</a:t>
            </a:r>
            <a:r>
              <a:rPr sz="1300" b="0" spc="5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20" dirty="0">
                <a:solidFill>
                  <a:srgbClr val="2B3D4F"/>
                </a:solidFill>
                <a:latin typeface="Roboto Medium"/>
                <a:cs typeface="Roboto Medium"/>
              </a:rPr>
              <a:t>using </a:t>
            </a:r>
            <a:r>
              <a:rPr sz="1300" b="0" spc="-60" dirty="0">
                <a:solidFill>
                  <a:srgbClr val="2B3D4F"/>
                </a:solidFill>
                <a:latin typeface="Roboto Medium"/>
                <a:cs typeface="Roboto Medium"/>
              </a:rPr>
              <a:t>AIC/BIC</a:t>
            </a:r>
            <a:r>
              <a:rPr sz="1300" b="0" spc="-25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2B3D4F"/>
                </a:solidFill>
                <a:latin typeface="Roboto Medium"/>
                <a:cs typeface="Roboto Medium"/>
              </a:rPr>
              <a:t>&amp;</a:t>
            </a:r>
            <a:r>
              <a:rPr sz="1300" b="0" spc="-2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2B3D4F"/>
                </a:solidFill>
                <a:latin typeface="Roboto Medium"/>
                <a:cs typeface="Roboto Medium"/>
              </a:rPr>
              <a:t>residual</a:t>
            </a:r>
            <a:r>
              <a:rPr sz="1300" b="0" spc="-25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50" dirty="0">
                <a:solidFill>
                  <a:srgbClr val="2B3D4F"/>
                </a:solidFill>
                <a:latin typeface="Roboto Medium"/>
                <a:cs typeface="Roboto Medium"/>
              </a:rPr>
              <a:t>analysis</a:t>
            </a:r>
            <a:endParaRPr sz="13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Seasonal</a:t>
            </a:r>
            <a:r>
              <a:rPr spc="-229" dirty="0"/>
              <a:t> </a:t>
            </a:r>
            <a:r>
              <a:rPr spc="-285" dirty="0"/>
              <a:t>ARIMA</a:t>
            </a:r>
            <a:r>
              <a:rPr spc="-235" dirty="0"/>
              <a:t> </a:t>
            </a:r>
            <a:r>
              <a:rPr spc="-285" dirty="0"/>
              <a:t>(SARIMA)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499" y="5768031"/>
            <a:ext cx="5143500" cy="1038225"/>
            <a:chOff x="571499" y="6115049"/>
            <a:chExt cx="5143500" cy="1038225"/>
          </a:xfrm>
        </p:grpSpPr>
        <p:sp>
          <p:nvSpPr>
            <p:cNvPr id="4" name="object 4"/>
            <p:cNvSpPr/>
            <p:nvPr/>
          </p:nvSpPr>
          <p:spPr>
            <a:xfrm>
              <a:off x="571499" y="6115049"/>
              <a:ext cx="5143500" cy="1038225"/>
            </a:xfrm>
            <a:custGeom>
              <a:avLst/>
              <a:gdLst/>
              <a:ahLst/>
              <a:cxnLst/>
              <a:rect l="l" t="t" r="r" b="b"/>
              <a:pathLst>
                <a:path w="5143500" h="1038225">
                  <a:moveTo>
                    <a:pt x="51434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0382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6115049"/>
              <a:ext cx="38100" cy="1038225"/>
            </a:xfrm>
            <a:custGeom>
              <a:avLst/>
              <a:gdLst/>
              <a:ahLst/>
              <a:cxnLst/>
              <a:rect l="l" t="t" r="r" b="b"/>
              <a:pathLst>
                <a:path w="38100" h="1038225">
                  <a:moveTo>
                    <a:pt x="380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3822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1066006"/>
            <a:ext cx="5143499" cy="2666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35155" y="3805840"/>
            <a:ext cx="28086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7E8B8C"/>
                </a:solidFill>
                <a:latin typeface="Roboto"/>
                <a:cs typeface="Roboto"/>
              </a:rPr>
              <a:t>ARIMA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vs.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7E8B8C"/>
                </a:solidFill>
                <a:latin typeface="Roboto"/>
                <a:cs typeface="Roboto"/>
              </a:rPr>
              <a:t>SARIMA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forecast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seasonal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7E8B8C"/>
                </a:solidFill>
                <a:latin typeface="Roboto"/>
                <a:cs typeface="Roboto"/>
              </a:rPr>
              <a:t>data</a:t>
            </a:r>
            <a:endParaRPr sz="1200">
              <a:latin typeface="Roboto"/>
              <a:cs typeface="Roboto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667499" y="4209255"/>
          <a:ext cx="5133975" cy="2330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6950"/>
                <a:gridCol w="1104900"/>
                <a:gridCol w="1762125"/>
              </a:tblGrid>
              <a:tr h="46609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00" b="0" spc="-10" dirty="0">
                          <a:solidFill>
                            <a:srgbClr val="2B3D4F"/>
                          </a:solidFill>
                          <a:latin typeface="Roboto Medium"/>
                          <a:cs typeface="Roboto Medium"/>
                        </a:rPr>
                        <a:t>Feature</a:t>
                      </a:r>
                      <a:endParaRPr sz="1300">
                        <a:latin typeface="Roboto Medium"/>
                        <a:cs typeface="Roboto Medium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1F7FF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00" b="0" spc="-10" dirty="0">
                          <a:solidFill>
                            <a:srgbClr val="2B3D4F"/>
                          </a:solidFill>
                          <a:latin typeface="Roboto Medium"/>
                          <a:cs typeface="Roboto Medium"/>
                        </a:rPr>
                        <a:t>ARIMA</a:t>
                      </a:r>
                      <a:endParaRPr sz="1300">
                        <a:latin typeface="Roboto Medium"/>
                        <a:cs typeface="Roboto Medium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1F7FF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00" b="0" spc="-10" dirty="0">
                          <a:solidFill>
                            <a:srgbClr val="2B3D4F"/>
                          </a:solidFill>
                          <a:latin typeface="Roboto Medium"/>
                          <a:cs typeface="Roboto Medium"/>
                        </a:rPr>
                        <a:t>SARIMA</a:t>
                      </a:r>
                      <a:endParaRPr sz="1300">
                        <a:latin typeface="Roboto Medium"/>
                        <a:cs typeface="Roboto Medium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1F7FF"/>
                    </a:solidFill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00" spc="-55" dirty="0">
                          <a:latin typeface="Roboto"/>
                          <a:cs typeface="Roboto"/>
                        </a:rPr>
                        <a:t>Handles</a:t>
                      </a:r>
                      <a:r>
                        <a:rPr sz="1300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Roboto"/>
                          <a:cs typeface="Roboto"/>
                        </a:rPr>
                        <a:t>trends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00" spc="-55" dirty="0">
                          <a:latin typeface="Roboto"/>
                          <a:cs typeface="Roboto"/>
                        </a:rPr>
                        <a:t>Handles</a:t>
                      </a:r>
                      <a:r>
                        <a:rPr sz="1300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Roboto"/>
                          <a:cs typeface="Roboto"/>
                        </a:rPr>
                        <a:t>seasonality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00" spc="-60" dirty="0">
                          <a:latin typeface="Roboto"/>
                          <a:cs typeface="Roboto"/>
                        </a:rPr>
                        <a:t>Parameter</a:t>
                      </a:r>
                      <a:r>
                        <a:rPr sz="13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20" dirty="0">
                          <a:latin typeface="Roboto"/>
                          <a:cs typeface="Roboto"/>
                        </a:rPr>
                        <a:t>count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00" spc="-60" dirty="0">
                          <a:latin typeface="Roboto"/>
                          <a:cs typeface="Roboto"/>
                        </a:rPr>
                        <a:t>3</a:t>
                      </a:r>
                      <a:r>
                        <a:rPr sz="1300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Roboto"/>
                          <a:cs typeface="Roboto"/>
                        </a:rPr>
                        <a:t>(p,d,q)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00" spc="-60" dirty="0">
                          <a:latin typeface="Roboto"/>
                          <a:cs typeface="Roboto"/>
                        </a:rPr>
                        <a:t>7</a:t>
                      </a:r>
                      <a:r>
                        <a:rPr sz="1300" spc="-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Roboto"/>
                          <a:cs typeface="Roboto"/>
                        </a:rPr>
                        <a:t>(p,d,q,P,D,Q,s)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00" spc="-65" dirty="0">
                          <a:latin typeface="Roboto"/>
                          <a:cs typeface="Roboto"/>
                        </a:rPr>
                        <a:t>Model</a:t>
                      </a:r>
                      <a:r>
                        <a:rPr sz="1300" spc="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Roboto"/>
                          <a:cs typeface="Roboto"/>
                        </a:rPr>
                        <a:t>complexity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00" spc="-10" dirty="0">
                          <a:latin typeface="Roboto"/>
                          <a:cs typeface="Roboto"/>
                        </a:rPr>
                        <a:t>Lower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00" spc="-10" dirty="0">
                          <a:latin typeface="Roboto"/>
                          <a:cs typeface="Roboto"/>
                        </a:rPr>
                        <a:t>Higher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7322" y="4856033"/>
            <a:ext cx="135225" cy="971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2222" y="4856033"/>
            <a:ext cx="135225" cy="971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66847" y="5322728"/>
            <a:ext cx="97154" cy="9715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2222" y="5322758"/>
            <a:ext cx="135225" cy="971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50" y="1545282"/>
            <a:ext cx="66675" cy="1079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50" y="2202507"/>
            <a:ext cx="66675" cy="1079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50" y="3107382"/>
            <a:ext cx="66675" cy="1079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58800" y="913606"/>
            <a:ext cx="4735830" cy="27051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-195" dirty="0">
                <a:solidFill>
                  <a:srgbClr val="3398DA"/>
                </a:solidFill>
                <a:latin typeface="Lucida Sans"/>
                <a:cs typeface="Lucida Sans"/>
              </a:rPr>
              <a:t>Extending</a:t>
            </a:r>
            <a:r>
              <a:rPr sz="2100" spc="-15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85" dirty="0">
                <a:solidFill>
                  <a:srgbClr val="3398DA"/>
                </a:solidFill>
                <a:latin typeface="Lucida Sans"/>
                <a:cs typeface="Lucida Sans"/>
              </a:rPr>
              <a:t>ARIMA</a:t>
            </a:r>
            <a:r>
              <a:rPr sz="2100" spc="-15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70" dirty="0">
                <a:solidFill>
                  <a:srgbClr val="3398DA"/>
                </a:solidFill>
                <a:latin typeface="Lucida Sans"/>
                <a:cs typeface="Lucida Sans"/>
              </a:rPr>
              <a:t>to</a:t>
            </a:r>
            <a:r>
              <a:rPr sz="2100" spc="-15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00" dirty="0">
                <a:solidFill>
                  <a:srgbClr val="3398DA"/>
                </a:solidFill>
                <a:latin typeface="Lucida Sans"/>
                <a:cs typeface="Lucida Sans"/>
              </a:rPr>
              <a:t>Handle</a:t>
            </a:r>
            <a:r>
              <a:rPr sz="2100" spc="-15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70" dirty="0">
                <a:solidFill>
                  <a:srgbClr val="3398DA"/>
                </a:solidFill>
                <a:latin typeface="Lucida Sans"/>
                <a:cs typeface="Lucida Sans"/>
              </a:rPr>
              <a:t>Seasonality</a:t>
            </a:r>
            <a:endParaRPr sz="2100">
              <a:latin typeface="Lucida Sans"/>
              <a:cs typeface="Lucida Sans"/>
            </a:endParaRPr>
          </a:p>
          <a:p>
            <a:pPr marL="278765" marR="5080">
              <a:lnSpc>
                <a:spcPct val="112100"/>
              </a:lnSpc>
              <a:spcBef>
                <a:spcPts val="1595"/>
              </a:spcBef>
            </a:pPr>
            <a:r>
              <a:rPr sz="1450" b="1" spc="-95" dirty="0">
                <a:solidFill>
                  <a:srgbClr val="333333"/>
                </a:solidFill>
                <a:latin typeface="Roboto"/>
                <a:cs typeface="Roboto"/>
              </a:rPr>
              <a:t>SARIMA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65" dirty="0">
                <a:solidFill>
                  <a:srgbClr val="333333"/>
                </a:solidFill>
                <a:latin typeface="Roboto"/>
                <a:cs typeface="Roboto"/>
              </a:rPr>
              <a:t>Definition: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Extends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ARIMA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incorporate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Roboto"/>
                <a:cs typeface="Roboto"/>
              </a:rPr>
              <a:t>seasonal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endParaRPr sz="1450">
              <a:latin typeface="Roboto"/>
              <a:cs typeface="Roboto"/>
            </a:endParaRPr>
          </a:p>
          <a:p>
            <a:pPr marL="278765" marR="71755">
              <a:lnSpc>
                <a:spcPct val="112100"/>
              </a:lnSpc>
              <a:spcBef>
                <a:spcPts val="1275"/>
              </a:spcBef>
            </a:pP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Notation:</a:t>
            </a:r>
            <a:r>
              <a:rPr sz="1450" b="1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SARIMA(p,d,q)(P,D,Q,s)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where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lowercase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letters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represent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non-seasonal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components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uppercase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letters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represent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components</a:t>
            </a:r>
            <a:endParaRPr sz="1450">
              <a:latin typeface="Roboto"/>
              <a:cs typeface="Roboto"/>
            </a:endParaRPr>
          </a:p>
          <a:p>
            <a:pPr marL="278765">
              <a:lnSpc>
                <a:spcPct val="100000"/>
              </a:lnSpc>
              <a:spcBef>
                <a:spcPts val="1485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50" b="1" spc="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Orders:</a:t>
            </a:r>
            <a:endParaRPr sz="1450">
              <a:latin typeface="Roboto"/>
              <a:cs typeface="Roboto"/>
            </a:endParaRPr>
          </a:p>
          <a:p>
            <a:pPr marL="735965">
              <a:lnSpc>
                <a:spcPct val="100000"/>
              </a:lnSpc>
              <a:spcBef>
                <a:spcPts val="960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P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=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autoregressive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order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7750" y="3450282"/>
            <a:ext cx="66675" cy="10795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282699" y="3602277"/>
            <a:ext cx="2654300" cy="6731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50" b="1" spc="-100" dirty="0">
                <a:solidFill>
                  <a:srgbClr val="333333"/>
                </a:solidFill>
                <a:latin typeface="Roboto"/>
                <a:cs typeface="Roboto"/>
              </a:rPr>
              <a:t>D</a:t>
            </a:r>
            <a:r>
              <a:rPr sz="1450" b="1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=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differencing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order</a:t>
            </a:r>
            <a:endParaRPr sz="14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50" b="1" spc="-100" dirty="0">
                <a:solidFill>
                  <a:srgbClr val="333333"/>
                </a:solidFill>
                <a:latin typeface="Roboto"/>
                <a:cs typeface="Roboto"/>
              </a:rPr>
              <a:t>Q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=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moving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average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order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7750" y="3783657"/>
            <a:ext cx="66675" cy="1079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7750" y="4107507"/>
            <a:ext cx="66675" cy="10795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7750" y="4431357"/>
            <a:ext cx="66675" cy="10795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09599" y="4314326"/>
            <a:ext cx="5105400" cy="2332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85165" marR="217804">
              <a:lnSpc>
                <a:spcPct val="116399"/>
              </a:lnSpc>
              <a:spcBef>
                <a:spcPts val="110"/>
              </a:spcBef>
            </a:pP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s</a:t>
            </a:r>
            <a:r>
              <a:rPr sz="145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=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period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(e.g.,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12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monthly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yearly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seasonality)</a:t>
            </a:r>
            <a:endParaRPr sz="1450">
              <a:latin typeface="Roboto"/>
              <a:cs typeface="Roboto"/>
            </a:endParaRPr>
          </a:p>
          <a:p>
            <a:pPr marL="228600" marR="47625">
              <a:lnSpc>
                <a:spcPct val="112100"/>
              </a:lnSpc>
              <a:spcBef>
                <a:spcPts val="1200"/>
              </a:spcBef>
            </a:pPr>
            <a:r>
              <a:rPr sz="1450" b="1" spc="-95" dirty="0">
                <a:solidFill>
                  <a:srgbClr val="333333"/>
                </a:solidFill>
                <a:latin typeface="Roboto"/>
                <a:cs typeface="Roboto"/>
              </a:rPr>
              <a:t>When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Use: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When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exhibits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clear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at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fixed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intervals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(daily,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weekly,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monthly,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quarterly)</a:t>
            </a:r>
            <a:endParaRPr sz="14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1300">
              <a:latin typeface="Roboto"/>
              <a:cs typeface="Roboto"/>
            </a:endParaRPr>
          </a:p>
          <a:p>
            <a:pPr marL="142875" marR="337185" algn="just">
              <a:lnSpc>
                <a:spcPct val="114199"/>
              </a:lnSpc>
            </a:pPr>
            <a:r>
              <a:rPr sz="1450" spc="-100" dirty="0">
                <a:solidFill>
                  <a:srgbClr val="33495D"/>
                </a:solidFill>
                <a:latin typeface="Roboto"/>
                <a:cs typeface="Roboto"/>
              </a:rPr>
              <a:t>SARIMA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495D"/>
                </a:solidFill>
                <a:latin typeface="Roboto"/>
                <a:cs typeface="Roboto"/>
              </a:rPr>
              <a:t>is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particularly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effective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for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forecasting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seasonal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data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like</a:t>
            </a:r>
            <a:r>
              <a:rPr sz="1450" spc="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retail</a:t>
            </a:r>
            <a:r>
              <a:rPr sz="1450" spc="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sales,</a:t>
            </a:r>
            <a:r>
              <a:rPr sz="1450" spc="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tourism,</a:t>
            </a:r>
            <a:r>
              <a:rPr sz="1450" spc="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50" spc="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495D"/>
                </a:solidFill>
                <a:latin typeface="Roboto"/>
                <a:cs typeface="Roboto"/>
              </a:rPr>
              <a:t>utility</a:t>
            </a:r>
            <a:r>
              <a:rPr sz="1450" spc="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consumption</a:t>
            </a:r>
            <a:r>
              <a:rPr sz="1450" spc="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where</a:t>
            </a:r>
            <a:r>
              <a:rPr sz="1450" spc="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40" dirty="0">
                <a:solidFill>
                  <a:srgbClr val="33495D"/>
                </a:solidFill>
                <a:latin typeface="Roboto"/>
                <a:cs typeface="Roboto"/>
              </a:rPr>
              <a:t>ARIMA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alone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would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miss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seasonal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patterns.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50" y="5088581"/>
            <a:ext cx="66675" cy="107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b="1" spc="-225" dirty="0">
                <a:latin typeface="Gill Sans MT"/>
                <a:cs typeface="Gill Sans MT"/>
              </a:rPr>
              <a:t>Exponential</a:t>
            </a:r>
            <a:r>
              <a:rPr sz="3100" b="1" spc="-145" dirty="0">
                <a:latin typeface="Gill Sans MT"/>
                <a:cs typeface="Gill Sans MT"/>
              </a:rPr>
              <a:t> </a:t>
            </a:r>
            <a:r>
              <a:rPr sz="3100" b="1" spc="-275" dirty="0">
                <a:latin typeface="Gill Sans MT"/>
                <a:cs typeface="Gill Sans MT"/>
              </a:rPr>
              <a:t>Smoothing</a:t>
            </a:r>
            <a:r>
              <a:rPr sz="3100" b="1" spc="-145" dirty="0">
                <a:latin typeface="Gill Sans MT"/>
                <a:cs typeface="Gill Sans MT"/>
              </a:rPr>
              <a:t> </a:t>
            </a:r>
            <a:r>
              <a:rPr sz="3100" b="1" spc="-560" dirty="0">
                <a:latin typeface="Gill Sans MT"/>
                <a:cs typeface="Gill Sans MT"/>
              </a:rPr>
              <a:t>&amp;</a:t>
            </a:r>
            <a:r>
              <a:rPr sz="3100" b="1" spc="-145" dirty="0">
                <a:latin typeface="Gill Sans MT"/>
                <a:cs typeface="Gill Sans MT"/>
              </a:rPr>
              <a:t> </a:t>
            </a:r>
            <a:r>
              <a:rPr sz="3100" b="1" spc="-430" dirty="0">
                <a:latin typeface="Gill Sans MT"/>
                <a:cs typeface="Gill Sans MT"/>
              </a:rPr>
              <a:t>ETS</a:t>
            </a:r>
            <a:endParaRPr sz="31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29400" y="1142206"/>
            <a:ext cx="5143500" cy="1047750"/>
            <a:chOff x="571499" y="5962649"/>
            <a:chExt cx="5143500" cy="1047750"/>
          </a:xfrm>
        </p:grpSpPr>
        <p:sp>
          <p:nvSpPr>
            <p:cNvPr id="4" name="object 4"/>
            <p:cNvSpPr/>
            <p:nvPr/>
          </p:nvSpPr>
          <p:spPr>
            <a:xfrm>
              <a:off x="571499" y="5962649"/>
              <a:ext cx="5143500" cy="1047750"/>
            </a:xfrm>
            <a:custGeom>
              <a:avLst/>
              <a:gdLst/>
              <a:ahLst/>
              <a:cxnLst/>
              <a:rect l="l" t="t" r="r" b="b"/>
              <a:pathLst>
                <a:path w="5143500" h="1047750">
                  <a:moveTo>
                    <a:pt x="5143499" y="1047749"/>
                  </a:moveTo>
                  <a:lnTo>
                    <a:pt x="0" y="1047749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04774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5962649"/>
              <a:ext cx="38100" cy="1047750"/>
            </a:xfrm>
            <a:custGeom>
              <a:avLst/>
              <a:gdLst/>
              <a:ahLst/>
              <a:cxnLst/>
              <a:rect l="l" t="t" r="r" b="b"/>
              <a:pathLst>
                <a:path w="38100" h="1047750">
                  <a:moveTo>
                    <a:pt x="38099" y="1047749"/>
                  </a:moveTo>
                  <a:lnTo>
                    <a:pt x="0" y="10477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4774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67500" y="1233481"/>
            <a:ext cx="5105400" cy="787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2875" marR="264160">
              <a:lnSpc>
                <a:spcPct val="114199"/>
              </a:lnSpc>
              <a:spcBef>
                <a:spcPts val="135"/>
              </a:spcBef>
            </a:pPr>
            <a:r>
              <a:rPr sz="1400" b="1" spc="-60" dirty="0">
                <a:solidFill>
                  <a:srgbClr val="33495D"/>
                </a:solidFill>
                <a:latin typeface="Roboto"/>
                <a:cs typeface="Roboto"/>
              </a:rPr>
              <a:t>WHY:</a:t>
            </a:r>
            <a:r>
              <a:rPr sz="1400" b="1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Exponential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smoothing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methods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are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popular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due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to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their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simplicity,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computational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efficiency,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495D"/>
                </a:solidFill>
                <a:latin typeface="Roboto"/>
                <a:cs typeface="Roboto"/>
              </a:rPr>
              <a:t>ability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to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handle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a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wide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range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of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patterns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with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minimal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configuration.</a:t>
            </a:r>
            <a:endParaRPr sz="1450" dirty="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2362200"/>
            <a:ext cx="5143499" cy="3809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35030" y="6218592"/>
            <a:ext cx="480885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3825" marR="5080" indent="-1381760">
              <a:lnSpc>
                <a:spcPct val="114599"/>
              </a:lnSpc>
              <a:spcBef>
                <a:spcPts val="100"/>
              </a:spcBef>
            </a:pP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Evolution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exponential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smoothing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methods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their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capabilities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for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7E8B8C"/>
                </a:solidFill>
                <a:latin typeface="Roboto"/>
                <a:cs typeface="Roboto"/>
              </a:rPr>
              <a:t>handling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different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time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components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1892300"/>
            <a:ext cx="66675" cy="1079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2901950"/>
            <a:ext cx="66675" cy="1079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3921125"/>
            <a:ext cx="66675" cy="1079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44500" y="1260624"/>
            <a:ext cx="5259070" cy="44443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20"/>
              </a:spcBef>
            </a:pPr>
            <a:r>
              <a:rPr sz="2100" spc="-190" dirty="0">
                <a:solidFill>
                  <a:srgbClr val="3398DA"/>
                </a:solidFill>
                <a:latin typeface="Lucida Sans"/>
                <a:cs typeface="Lucida Sans"/>
              </a:rPr>
              <a:t>Family</a:t>
            </a:r>
            <a:r>
              <a:rPr sz="2100" spc="-14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10" dirty="0">
                <a:solidFill>
                  <a:srgbClr val="3398DA"/>
                </a:solidFill>
                <a:latin typeface="Lucida Sans"/>
                <a:cs typeface="Lucida Sans"/>
              </a:rPr>
              <a:t>of</a:t>
            </a:r>
            <a:r>
              <a:rPr sz="2100" spc="-13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70" dirty="0">
                <a:solidFill>
                  <a:srgbClr val="3398DA"/>
                </a:solidFill>
                <a:latin typeface="Lucida Sans"/>
                <a:cs typeface="Lucida Sans"/>
              </a:rPr>
              <a:t>Powerful</a:t>
            </a:r>
            <a:r>
              <a:rPr sz="2100" spc="-13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90" dirty="0">
                <a:solidFill>
                  <a:srgbClr val="3398DA"/>
                </a:solidFill>
                <a:latin typeface="Lucida Sans"/>
                <a:cs typeface="Lucida Sans"/>
              </a:rPr>
              <a:t>Forecasting</a:t>
            </a:r>
            <a:r>
              <a:rPr sz="2100" spc="-14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45" dirty="0">
                <a:solidFill>
                  <a:srgbClr val="3398DA"/>
                </a:solidFill>
                <a:latin typeface="Lucida Sans"/>
                <a:cs typeface="Lucida Sans"/>
              </a:rPr>
              <a:t>Methods</a:t>
            </a:r>
            <a:endParaRPr sz="2100" dirty="0">
              <a:latin typeface="Lucida Sans"/>
              <a:cs typeface="Lucida Sans"/>
            </a:endParaRPr>
          </a:p>
          <a:p>
            <a:pPr marL="393065">
              <a:lnSpc>
                <a:spcPct val="100000"/>
              </a:lnSpc>
              <a:spcBef>
                <a:spcPts val="1805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Simple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Exponential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Smoothing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20" dirty="0">
                <a:solidFill>
                  <a:srgbClr val="333333"/>
                </a:solidFill>
                <a:latin typeface="Roboto"/>
                <a:cs typeface="Roboto"/>
              </a:rPr>
              <a:t>(SES)</a:t>
            </a:r>
            <a:endParaRPr sz="1450" dirty="0">
              <a:latin typeface="Roboto"/>
              <a:cs typeface="Roboto"/>
            </a:endParaRPr>
          </a:p>
          <a:p>
            <a:pPr marL="631190" marR="1337310">
              <a:lnSpc>
                <a:spcPts val="2400"/>
              </a:lnSpc>
              <a:spcBef>
                <a:spcPts val="190"/>
              </a:spcBef>
            </a:pP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no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clear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trend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seasonality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Formula:</a:t>
            </a:r>
            <a:r>
              <a:rPr sz="13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333333"/>
                </a:solidFill>
                <a:latin typeface="Arial"/>
                <a:cs typeface="Arial"/>
              </a:rPr>
              <a:t>ŷ</a:t>
            </a:r>
            <a:r>
              <a:rPr sz="1500" spc="-44" baseline="-13888" dirty="0">
                <a:solidFill>
                  <a:srgbClr val="333333"/>
                </a:solidFill>
                <a:latin typeface="Roboto"/>
                <a:cs typeface="Roboto"/>
              </a:rPr>
              <a:t>t+1 </a:t>
            </a:r>
            <a:r>
              <a:rPr sz="1300" spc="-70" dirty="0">
                <a:solidFill>
                  <a:srgbClr val="333333"/>
                </a:solidFill>
                <a:latin typeface="Roboto"/>
                <a:cs typeface="Roboto"/>
              </a:rPr>
              <a:t>=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dirty="0">
                <a:solidFill>
                  <a:srgbClr val="333333"/>
                </a:solidFill>
                <a:latin typeface="Arial"/>
                <a:cs typeface="Arial"/>
              </a:rPr>
              <a:t>α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y</a:t>
            </a:r>
            <a:r>
              <a:rPr sz="1500" baseline="-13888" dirty="0">
                <a:solidFill>
                  <a:srgbClr val="333333"/>
                </a:solidFill>
                <a:latin typeface="Roboto"/>
                <a:cs typeface="Roboto"/>
              </a:rPr>
              <a:t>t</a:t>
            </a:r>
            <a:r>
              <a:rPr sz="1500" spc="37" baseline="-13888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+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(1-</a:t>
            </a:r>
            <a:r>
              <a:rPr sz="1150" spc="-20" dirty="0">
                <a:solidFill>
                  <a:srgbClr val="333333"/>
                </a:solidFill>
                <a:latin typeface="Arial"/>
                <a:cs typeface="Arial"/>
              </a:rPr>
              <a:t>α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)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ŷ</a:t>
            </a:r>
            <a:r>
              <a:rPr sz="1500" spc="-30" baseline="-13888" dirty="0">
                <a:solidFill>
                  <a:srgbClr val="333333"/>
                </a:solidFill>
                <a:latin typeface="Roboto"/>
                <a:cs typeface="Roboto"/>
              </a:rPr>
              <a:t>t</a:t>
            </a:r>
            <a:endParaRPr sz="1500" baseline="-13888" dirty="0">
              <a:latin typeface="Roboto"/>
              <a:cs typeface="Roboto"/>
            </a:endParaRPr>
          </a:p>
          <a:p>
            <a:pPr marL="393065">
              <a:lnSpc>
                <a:spcPct val="100000"/>
              </a:lnSpc>
              <a:spcBef>
                <a:spcPts val="1220"/>
              </a:spcBef>
            </a:pP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Holt's</a:t>
            </a:r>
            <a:r>
              <a:rPr sz="1450" b="1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90" dirty="0">
                <a:solidFill>
                  <a:srgbClr val="333333"/>
                </a:solidFill>
                <a:latin typeface="Roboto"/>
                <a:cs typeface="Roboto"/>
              </a:rPr>
              <a:t>Method</a:t>
            </a:r>
            <a:r>
              <a:rPr sz="1450" b="1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(Double</a:t>
            </a:r>
            <a:r>
              <a:rPr sz="1450" b="1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Exponential</a:t>
            </a:r>
            <a:r>
              <a:rPr sz="1450" b="1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Smoothing)</a:t>
            </a:r>
            <a:endParaRPr sz="1450" dirty="0">
              <a:latin typeface="Roboto"/>
              <a:cs typeface="Roboto"/>
            </a:endParaRPr>
          </a:p>
          <a:p>
            <a:pPr marL="631190">
              <a:lnSpc>
                <a:spcPct val="100000"/>
              </a:lnSpc>
              <a:spcBef>
                <a:spcPts val="885"/>
              </a:spcBef>
            </a:pP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Extends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SES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capture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trend</a:t>
            </a:r>
            <a:endParaRPr sz="1300" dirty="0">
              <a:latin typeface="Roboto"/>
              <a:cs typeface="Roboto"/>
            </a:endParaRPr>
          </a:p>
          <a:p>
            <a:pPr marL="631190">
              <a:lnSpc>
                <a:spcPct val="100000"/>
              </a:lnSpc>
              <a:spcBef>
                <a:spcPts val="840"/>
              </a:spcBef>
            </a:pP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Uses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level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trend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smoothing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equations</a:t>
            </a:r>
            <a:endParaRPr sz="13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 dirty="0">
              <a:latin typeface="Roboto"/>
              <a:cs typeface="Roboto"/>
            </a:endParaRPr>
          </a:p>
          <a:p>
            <a:pPr marL="393065">
              <a:lnSpc>
                <a:spcPct val="100000"/>
              </a:lnSpc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Holt-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Winters</a:t>
            </a:r>
            <a:r>
              <a:rPr sz="1450" b="1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(Triple</a:t>
            </a:r>
            <a:r>
              <a:rPr sz="1450" b="1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Exponential</a:t>
            </a:r>
            <a:r>
              <a:rPr sz="1450" b="1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Smoothing)</a:t>
            </a:r>
            <a:endParaRPr sz="1450" dirty="0">
              <a:latin typeface="Roboto"/>
              <a:cs typeface="Roboto"/>
            </a:endParaRPr>
          </a:p>
          <a:p>
            <a:pPr marL="631190">
              <a:lnSpc>
                <a:spcPct val="100000"/>
              </a:lnSpc>
              <a:spcBef>
                <a:spcPts val="810"/>
              </a:spcBef>
            </a:pP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Captures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level,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trend,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seasonality</a:t>
            </a:r>
            <a:endParaRPr sz="1300" dirty="0">
              <a:latin typeface="Roboto"/>
              <a:cs typeface="Roboto"/>
            </a:endParaRPr>
          </a:p>
          <a:p>
            <a:pPr marL="63119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Can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handle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additive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multiplicative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seasonality</a:t>
            </a:r>
            <a:endParaRPr sz="13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 dirty="0">
              <a:latin typeface="Roboto"/>
              <a:cs typeface="Roboto"/>
            </a:endParaRPr>
          </a:p>
          <a:p>
            <a:pPr marL="393065">
              <a:lnSpc>
                <a:spcPct val="100000"/>
              </a:lnSpc>
            </a:pPr>
            <a:r>
              <a:rPr sz="1450" b="1" spc="-90" dirty="0">
                <a:solidFill>
                  <a:srgbClr val="333333"/>
                </a:solidFill>
                <a:latin typeface="Roboto"/>
                <a:cs typeface="Roboto"/>
              </a:rPr>
              <a:t>ETS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Framework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(Error,</a:t>
            </a:r>
            <a:r>
              <a:rPr sz="1450" b="1" spc="-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Trend,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Seasonal)</a:t>
            </a:r>
            <a:endParaRPr sz="1450" dirty="0">
              <a:latin typeface="Roboto"/>
              <a:cs typeface="Roboto"/>
            </a:endParaRPr>
          </a:p>
          <a:p>
            <a:pPr marL="631190" marR="30480">
              <a:lnSpc>
                <a:spcPts val="2400"/>
              </a:lnSpc>
              <a:spcBef>
                <a:spcPts val="80"/>
              </a:spcBef>
            </a:pP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Unified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statistical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framework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33333"/>
                </a:solidFill>
                <a:latin typeface="Roboto"/>
                <a:cs typeface="Roboto"/>
              </a:rPr>
              <a:t>all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exponential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smoothing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methods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Notation: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ETS(Error,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Trend,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Seasonal)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33333"/>
                </a:solidFill>
                <a:latin typeface="Roboto"/>
                <a:cs typeface="Roboto"/>
              </a:rPr>
              <a:t>e.g.,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ETS(A,A,M)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4930775"/>
            <a:ext cx="66675" cy="107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80987" y="2571761"/>
            <a:ext cx="28575" cy="3467100"/>
          </a:xfrm>
          <a:custGeom>
            <a:avLst/>
            <a:gdLst/>
            <a:ahLst/>
            <a:cxnLst/>
            <a:rect l="l" t="t" r="r" b="b"/>
            <a:pathLst>
              <a:path w="28575" h="3467100">
                <a:moveTo>
                  <a:pt x="28575" y="2933700"/>
                </a:moveTo>
                <a:lnTo>
                  <a:pt x="0" y="2933700"/>
                </a:lnTo>
                <a:lnTo>
                  <a:pt x="0" y="3467100"/>
                </a:lnTo>
                <a:lnTo>
                  <a:pt x="28575" y="3467100"/>
                </a:lnTo>
                <a:lnTo>
                  <a:pt x="28575" y="2933700"/>
                </a:lnTo>
                <a:close/>
              </a:path>
              <a:path w="28575" h="3467100">
                <a:moveTo>
                  <a:pt x="28575" y="2257425"/>
                </a:moveTo>
                <a:lnTo>
                  <a:pt x="0" y="2257425"/>
                </a:lnTo>
                <a:lnTo>
                  <a:pt x="0" y="2790825"/>
                </a:lnTo>
                <a:lnTo>
                  <a:pt x="28575" y="2790825"/>
                </a:lnTo>
                <a:lnTo>
                  <a:pt x="28575" y="2257425"/>
                </a:lnTo>
                <a:close/>
              </a:path>
              <a:path w="28575" h="3467100">
                <a:moveTo>
                  <a:pt x="28575" y="1581150"/>
                </a:moveTo>
                <a:lnTo>
                  <a:pt x="0" y="1581150"/>
                </a:lnTo>
                <a:lnTo>
                  <a:pt x="0" y="2114550"/>
                </a:lnTo>
                <a:lnTo>
                  <a:pt x="28575" y="2114550"/>
                </a:lnTo>
                <a:lnTo>
                  <a:pt x="28575" y="1581150"/>
                </a:lnTo>
                <a:close/>
              </a:path>
              <a:path w="28575" h="3467100">
                <a:moveTo>
                  <a:pt x="28575" y="904875"/>
                </a:moveTo>
                <a:lnTo>
                  <a:pt x="0" y="904875"/>
                </a:lnTo>
                <a:lnTo>
                  <a:pt x="0" y="1438275"/>
                </a:lnTo>
                <a:lnTo>
                  <a:pt x="28575" y="1438275"/>
                </a:lnTo>
                <a:lnTo>
                  <a:pt x="28575" y="904875"/>
                </a:lnTo>
                <a:close/>
              </a:path>
              <a:path w="28575" h="3467100">
                <a:moveTo>
                  <a:pt x="28575" y="0"/>
                </a:moveTo>
                <a:lnTo>
                  <a:pt x="0" y="0"/>
                </a:lnTo>
                <a:lnTo>
                  <a:pt x="0" y="762000"/>
                </a:lnTo>
                <a:lnTo>
                  <a:pt x="28575" y="762000"/>
                </a:lnTo>
                <a:lnTo>
                  <a:pt x="28575" y="0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49" y="2600324"/>
            <a:ext cx="228600" cy="2285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449" y="3505199"/>
            <a:ext cx="228600" cy="2285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49" y="4181474"/>
            <a:ext cx="228600" cy="2285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449" y="4857749"/>
            <a:ext cx="228600" cy="2285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449" y="5534024"/>
            <a:ext cx="228600" cy="22859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-270" dirty="0"/>
              <a:t>Practical</a:t>
            </a:r>
            <a:r>
              <a:rPr sz="3050" spc="-285" dirty="0"/>
              <a:t> </a:t>
            </a:r>
            <a:r>
              <a:rPr sz="3050" spc="-345" dirty="0"/>
              <a:t>Example:</a:t>
            </a:r>
            <a:r>
              <a:rPr sz="3050" spc="-265" dirty="0"/>
              <a:t> </a:t>
            </a:r>
            <a:r>
              <a:rPr sz="3050" spc="-355" dirty="0"/>
              <a:t>ARIMA</a:t>
            </a:r>
            <a:r>
              <a:rPr sz="3050" spc="-270" dirty="0"/>
              <a:t> </a:t>
            </a:r>
            <a:r>
              <a:rPr sz="3050" spc="-409" dirty="0"/>
              <a:t>on</a:t>
            </a:r>
            <a:r>
              <a:rPr sz="3050" spc="-270" dirty="0"/>
              <a:t> </a:t>
            </a:r>
            <a:r>
              <a:rPr sz="3050" spc="-345" dirty="0"/>
              <a:t>Catfish</a:t>
            </a:r>
            <a:r>
              <a:rPr sz="3050" spc="-270" dirty="0"/>
              <a:t> </a:t>
            </a:r>
            <a:r>
              <a:rPr sz="3050" spc="-355" dirty="0"/>
              <a:t>Sales</a:t>
            </a:r>
            <a:endParaRPr sz="3050"/>
          </a:p>
        </p:txBody>
      </p:sp>
      <p:sp>
        <p:nvSpPr>
          <p:cNvPr id="14" name="object 14"/>
          <p:cNvSpPr txBox="1"/>
          <p:nvPr/>
        </p:nvSpPr>
        <p:spPr>
          <a:xfrm>
            <a:off x="368299" y="1173831"/>
            <a:ext cx="5346700" cy="520437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1950" spc="-85" dirty="0">
                <a:solidFill>
                  <a:srgbClr val="3398DA"/>
                </a:solidFill>
                <a:latin typeface="Lucida Sans"/>
                <a:cs typeface="Lucida Sans"/>
              </a:rPr>
              <a:t>Step-</a:t>
            </a:r>
            <a:r>
              <a:rPr sz="1950" spc="-95" dirty="0">
                <a:solidFill>
                  <a:srgbClr val="3398DA"/>
                </a:solidFill>
                <a:latin typeface="Lucida Sans"/>
                <a:cs typeface="Lucida Sans"/>
              </a:rPr>
              <a:t>by-</a:t>
            </a:r>
            <a:r>
              <a:rPr sz="1950" spc="-155" dirty="0">
                <a:solidFill>
                  <a:srgbClr val="3398DA"/>
                </a:solidFill>
                <a:latin typeface="Lucida Sans"/>
                <a:cs typeface="Lucida Sans"/>
              </a:rPr>
              <a:t>Step</a:t>
            </a:r>
            <a:r>
              <a:rPr sz="1950" spc="-12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100" dirty="0">
                <a:solidFill>
                  <a:srgbClr val="3398DA"/>
                </a:solidFill>
                <a:latin typeface="Lucida Sans"/>
                <a:cs typeface="Lucida Sans"/>
              </a:rPr>
              <a:t>Implementation</a:t>
            </a:r>
            <a:endParaRPr sz="1950" dirty="0">
              <a:latin typeface="Lucida Sans"/>
              <a:cs typeface="Lucida Sans"/>
            </a:endParaRPr>
          </a:p>
          <a:p>
            <a:pPr marL="12700" marR="113664" algn="just">
              <a:lnSpc>
                <a:spcPct val="113799"/>
              </a:lnSpc>
              <a:spcBef>
                <a:spcPts val="1055"/>
              </a:spcBef>
            </a:pP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Using</a:t>
            </a:r>
            <a:r>
              <a:rPr sz="14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catfish</a:t>
            </a:r>
            <a:r>
              <a:rPr sz="14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sales</a:t>
            </a:r>
            <a:r>
              <a:rPr sz="14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(thousands</a:t>
            </a:r>
            <a:r>
              <a:rPr sz="14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pounds</a:t>
            </a:r>
            <a:r>
              <a:rPr sz="14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sold</a:t>
            </a:r>
            <a:r>
              <a:rPr sz="14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monthly</a:t>
            </a:r>
            <a:r>
              <a:rPr sz="14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Roboto"/>
                <a:cs typeface="Roboto"/>
              </a:rPr>
              <a:t>from</a:t>
            </a:r>
            <a:r>
              <a:rPr sz="14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1996</a:t>
            </a:r>
            <a:r>
              <a:rPr sz="14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to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2008),</a:t>
            </a:r>
            <a:r>
              <a:rPr sz="14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we'll</a:t>
            </a:r>
            <a:r>
              <a:rPr sz="14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implement</a:t>
            </a:r>
            <a:r>
              <a:rPr sz="14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Roboto"/>
                <a:cs typeface="Roboto"/>
              </a:rPr>
              <a:t>an</a:t>
            </a:r>
            <a:r>
              <a:rPr sz="14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ARIMA</a:t>
            </a:r>
            <a:r>
              <a:rPr sz="14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4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capture</a:t>
            </a:r>
            <a:r>
              <a:rPr sz="14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trend</a:t>
            </a:r>
            <a:r>
              <a:rPr sz="14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patterns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data.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250" dirty="0">
              <a:latin typeface="Roboto"/>
              <a:cs typeface="Roboto"/>
            </a:endParaRPr>
          </a:p>
          <a:p>
            <a:pPr marL="488315" indent="-229870">
              <a:lnSpc>
                <a:spcPct val="100000"/>
              </a:lnSpc>
              <a:buClr>
                <a:srgbClr val="FFFFFF"/>
              </a:buClr>
              <a:buSzPct val="79310"/>
              <a:buFont typeface="Arial Nova"/>
              <a:buAutoNum type="arabicPlain"/>
              <a:tabLst>
                <a:tab pos="488315" algn="l"/>
              </a:tabLst>
            </a:pPr>
            <a:r>
              <a:rPr sz="1450" b="0" spc="-85" dirty="0">
                <a:solidFill>
                  <a:srgbClr val="2B3D4F"/>
                </a:solidFill>
                <a:latin typeface="Roboto Medium"/>
                <a:cs typeface="Roboto Medium"/>
              </a:rPr>
              <a:t>Data</a:t>
            </a:r>
            <a:r>
              <a:rPr sz="1450" b="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450" b="0" spc="-10" dirty="0">
                <a:solidFill>
                  <a:srgbClr val="2B3D4F"/>
                </a:solidFill>
                <a:latin typeface="Roboto Medium"/>
                <a:cs typeface="Roboto Medium"/>
              </a:rPr>
              <a:t>Exploration</a:t>
            </a:r>
            <a:endParaRPr sz="1450" dirty="0">
              <a:latin typeface="Roboto Medium"/>
              <a:cs typeface="Roboto Medium"/>
            </a:endParaRPr>
          </a:p>
          <a:p>
            <a:pPr marL="488315" marR="596900">
              <a:lnSpc>
                <a:spcPct val="115399"/>
              </a:lnSpc>
              <a:spcBef>
                <a:spcPts val="420"/>
              </a:spcBef>
            </a:pP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Load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examine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trends,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seasonality,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stationarity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properties</a:t>
            </a:r>
            <a:endParaRPr sz="1300" dirty="0">
              <a:latin typeface="Roboto"/>
              <a:cs typeface="Roboto"/>
            </a:endParaRPr>
          </a:p>
          <a:p>
            <a:pPr marL="488315" indent="-229870">
              <a:lnSpc>
                <a:spcPct val="100000"/>
              </a:lnSpc>
              <a:spcBef>
                <a:spcPts val="1365"/>
              </a:spcBef>
              <a:buClr>
                <a:srgbClr val="FFFFFF"/>
              </a:buClr>
              <a:buSzPct val="79310"/>
              <a:buFont typeface="Arial Nova"/>
              <a:buAutoNum type="arabicPlain" startAt="2"/>
              <a:tabLst>
                <a:tab pos="488315" algn="l"/>
              </a:tabLst>
            </a:pPr>
            <a:r>
              <a:rPr sz="1450" b="0" spc="-80" dirty="0">
                <a:solidFill>
                  <a:srgbClr val="2B3D4F"/>
                </a:solidFill>
                <a:latin typeface="Roboto Medium"/>
                <a:cs typeface="Roboto Medium"/>
              </a:rPr>
              <a:t>Checking</a:t>
            </a:r>
            <a:r>
              <a:rPr sz="1450" b="0" spc="-25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450" b="0" spc="-10" dirty="0">
                <a:solidFill>
                  <a:srgbClr val="2B3D4F"/>
                </a:solidFill>
                <a:latin typeface="Roboto Medium"/>
                <a:cs typeface="Roboto Medium"/>
              </a:rPr>
              <a:t>Stationarity</a:t>
            </a:r>
            <a:endParaRPr sz="1450" dirty="0">
              <a:latin typeface="Roboto Medium"/>
              <a:cs typeface="Roboto Medium"/>
            </a:endParaRPr>
          </a:p>
          <a:p>
            <a:pPr marL="488315">
              <a:lnSpc>
                <a:spcPct val="100000"/>
              </a:lnSpc>
              <a:spcBef>
                <a:spcPts val="660"/>
              </a:spcBef>
            </a:pP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Apply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33333"/>
                </a:solidFill>
                <a:latin typeface="Roboto"/>
                <a:cs typeface="Roboto"/>
              </a:rPr>
              <a:t>ADF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test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differencing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if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needed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achieve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stationarity</a:t>
            </a:r>
            <a:endParaRPr sz="1300" dirty="0">
              <a:latin typeface="Roboto"/>
              <a:cs typeface="Roboto"/>
            </a:endParaRPr>
          </a:p>
          <a:p>
            <a:pPr marL="488315" indent="-229870">
              <a:lnSpc>
                <a:spcPct val="100000"/>
              </a:lnSpc>
              <a:spcBef>
                <a:spcPts val="1365"/>
              </a:spcBef>
              <a:buClr>
                <a:srgbClr val="FFFFFF"/>
              </a:buClr>
              <a:buSzPct val="79310"/>
              <a:buFont typeface="Arial Nova"/>
              <a:buAutoNum type="arabicPlain" startAt="3"/>
              <a:tabLst>
                <a:tab pos="488315" algn="l"/>
              </a:tabLst>
            </a:pPr>
            <a:r>
              <a:rPr sz="1450" b="0" spc="-80" dirty="0">
                <a:solidFill>
                  <a:srgbClr val="2B3D4F"/>
                </a:solidFill>
                <a:latin typeface="Roboto Medium"/>
                <a:cs typeface="Roboto Medium"/>
              </a:rPr>
              <a:t>Determine</a:t>
            </a:r>
            <a:r>
              <a:rPr sz="1450" b="0" spc="-1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450" b="0" spc="-95" dirty="0">
                <a:solidFill>
                  <a:srgbClr val="2B3D4F"/>
                </a:solidFill>
                <a:latin typeface="Roboto Medium"/>
                <a:cs typeface="Roboto Medium"/>
              </a:rPr>
              <a:t>ARIMA</a:t>
            </a:r>
            <a:r>
              <a:rPr sz="1450" b="0" spc="-10" dirty="0">
                <a:solidFill>
                  <a:srgbClr val="2B3D4F"/>
                </a:solidFill>
                <a:latin typeface="Roboto Medium"/>
                <a:cs typeface="Roboto Medium"/>
              </a:rPr>
              <a:t> Parameters</a:t>
            </a:r>
            <a:endParaRPr sz="1450" dirty="0">
              <a:latin typeface="Roboto Medium"/>
              <a:cs typeface="Roboto Medium"/>
            </a:endParaRPr>
          </a:p>
          <a:p>
            <a:pPr marL="488315">
              <a:lnSpc>
                <a:spcPct val="100000"/>
              </a:lnSpc>
              <a:spcBef>
                <a:spcPts val="660"/>
              </a:spcBef>
            </a:pP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Use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85" dirty="0">
                <a:solidFill>
                  <a:srgbClr val="333333"/>
                </a:solidFill>
                <a:latin typeface="Roboto"/>
                <a:cs typeface="Roboto"/>
              </a:rPr>
              <a:t>ACF/PACF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plots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identify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33333"/>
                </a:solidFill>
                <a:latin typeface="Roboto"/>
                <a:cs typeface="Roboto"/>
              </a:rPr>
              <a:t>p,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33333"/>
                </a:solidFill>
                <a:latin typeface="Roboto"/>
                <a:cs typeface="Roboto"/>
              </a:rPr>
              <a:t>d,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33333"/>
                </a:solidFill>
                <a:latin typeface="Roboto"/>
                <a:cs typeface="Roboto"/>
              </a:rPr>
              <a:t>q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(order=12,1,1)</a:t>
            </a:r>
            <a:endParaRPr sz="1300" dirty="0">
              <a:latin typeface="Roboto"/>
              <a:cs typeface="Roboto"/>
            </a:endParaRPr>
          </a:p>
          <a:p>
            <a:pPr marL="488315" indent="-229870">
              <a:lnSpc>
                <a:spcPct val="100000"/>
              </a:lnSpc>
              <a:spcBef>
                <a:spcPts val="1365"/>
              </a:spcBef>
              <a:buClr>
                <a:srgbClr val="FFFFFF"/>
              </a:buClr>
              <a:buSzPct val="79310"/>
              <a:buFont typeface="Arial Nova"/>
              <a:buAutoNum type="arabicPlain" startAt="4"/>
              <a:tabLst>
                <a:tab pos="488315" algn="l"/>
              </a:tabLst>
            </a:pPr>
            <a:r>
              <a:rPr sz="1450" b="0" spc="-90" dirty="0">
                <a:solidFill>
                  <a:srgbClr val="2B3D4F"/>
                </a:solidFill>
                <a:latin typeface="Roboto Medium"/>
                <a:cs typeface="Roboto Medium"/>
              </a:rPr>
              <a:t>Model</a:t>
            </a:r>
            <a:r>
              <a:rPr sz="1450" b="0" spc="-10" dirty="0">
                <a:solidFill>
                  <a:srgbClr val="2B3D4F"/>
                </a:solidFill>
                <a:latin typeface="Roboto Medium"/>
                <a:cs typeface="Roboto Medium"/>
              </a:rPr>
              <a:t> Fitting</a:t>
            </a:r>
            <a:endParaRPr sz="1450" dirty="0">
              <a:latin typeface="Roboto Medium"/>
              <a:cs typeface="Roboto Medium"/>
            </a:endParaRPr>
          </a:p>
          <a:p>
            <a:pPr marL="488315">
              <a:lnSpc>
                <a:spcPct val="100000"/>
              </a:lnSpc>
              <a:spcBef>
                <a:spcPts val="660"/>
              </a:spcBef>
            </a:pPr>
            <a:r>
              <a:rPr sz="1300" spc="-35" dirty="0">
                <a:solidFill>
                  <a:srgbClr val="333333"/>
                </a:solidFill>
                <a:latin typeface="Roboto"/>
                <a:cs typeface="Roboto"/>
              </a:rPr>
              <a:t>Fit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33333"/>
                </a:solidFill>
                <a:latin typeface="Roboto"/>
                <a:cs typeface="Roboto"/>
              </a:rPr>
              <a:t>ARIMA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using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statsmodels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generate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predictions</a:t>
            </a:r>
            <a:endParaRPr sz="1300" dirty="0">
              <a:latin typeface="Roboto"/>
              <a:cs typeface="Roboto"/>
            </a:endParaRPr>
          </a:p>
          <a:p>
            <a:pPr marL="488315" indent="-229870">
              <a:lnSpc>
                <a:spcPct val="100000"/>
              </a:lnSpc>
              <a:spcBef>
                <a:spcPts val="1365"/>
              </a:spcBef>
              <a:buClr>
                <a:srgbClr val="FFFFFF"/>
              </a:buClr>
              <a:buSzPct val="79310"/>
              <a:buFont typeface="Arial Nova"/>
              <a:buAutoNum type="arabicPlain" startAt="5"/>
              <a:tabLst>
                <a:tab pos="488315" algn="l"/>
              </a:tabLst>
            </a:pPr>
            <a:r>
              <a:rPr sz="1450" b="0" spc="-75" dirty="0">
                <a:solidFill>
                  <a:srgbClr val="2B3D4F"/>
                </a:solidFill>
                <a:latin typeface="Roboto Medium"/>
                <a:cs typeface="Roboto Medium"/>
              </a:rPr>
              <a:t>Evaluation</a:t>
            </a:r>
            <a:r>
              <a:rPr sz="1450" b="0" spc="-2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450" b="0" spc="-85" dirty="0">
                <a:solidFill>
                  <a:srgbClr val="2B3D4F"/>
                </a:solidFill>
                <a:latin typeface="Roboto Medium"/>
                <a:cs typeface="Roboto Medium"/>
              </a:rPr>
              <a:t>&amp;</a:t>
            </a:r>
            <a:r>
              <a:rPr sz="1450" b="0" spc="-15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450" b="0" spc="-10" dirty="0">
                <a:solidFill>
                  <a:srgbClr val="2B3D4F"/>
                </a:solidFill>
                <a:latin typeface="Roboto Medium"/>
                <a:cs typeface="Roboto Medium"/>
              </a:rPr>
              <a:t>Interpretation</a:t>
            </a:r>
            <a:endParaRPr sz="1450" dirty="0">
              <a:latin typeface="Roboto Medium"/>
              <a:cs typeface="Roboto Medium"/>
            </a:endParaRPr>
          </a:p>
          <a:p>
            <a:pPr marL="488315">
              <a:lnSpc>
                <a:spcPct val="100000"/>
              </a:lnSpc>
              <a:spcBef>
                <a:spcPts val="660"/>
              </a:spcBef>
            </a:pPr>
            <a:r>
              <a:rPr sz="1300" spc="-70" dirty="0">
                <a:solidFill>
                  <a:srgbClr val="333333"/>
                </a:solidFill>
                <a:latin typeface="Roboto"/>
                <a:cs typeface="Roboto"/>
              </a:rPr>
              <a:t>Compare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predictions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actual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assess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fit</a:t>
            </a:r>
            <a:endParaRPr sz="13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1200" dirty="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05524" y="914399"/>
            <a:ext cx="6086475" cy="5940000"/>
          </a:xfrm>
          <a:custGeom>
            <a:avLst/>
            <a:gdLst/>
            <a:ahLst/>
            <a:cxnLst/>
            <a:rect l="l" t="t" r="r" b="b"/>
            <a:pathLst>
              <a:path w="6086475" h="9772650">
                <a:moveTo>
                  <a:pt x="6086474" y="9772649"/>
                </a:moveTo>
                <a:lnTo>
                  <a:pt x="0" y="9772649"/>
                </a:lnTo>
                <a:lnTo>
                  <a:pt x="0" y="0"/>
                </a:lnTo>
                <a:lnTo>
                  <a:pt x="6086474" y="0"/>
                </a:lnTo>
                <a:lnTo>
                  <a:pt x="6086474" y="9772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69062" y="1173831"/>
            <a:ext cx="237045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170" dirty="0">
                <a:solidFill>
                  <a:srgbClr val="3398DA"/>
                </a:solidFill>
                <a:latin typeface="Lucida Sans"/>
                <a:cs typeface="Lucida Sans"/>
              </a:rPr>
              <a:t>ARIMA</a:t>
            </a:r>
            <a:r>
              <a:rPr sz="1950" spc="-15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160" dirty="0">
                <a:solidFill>
                  <a:srgbClr val="3398DA"/>
                </a:solidFill>
                <a:latin typeface="Lucida Sans"/>
                <a:cs typeface="Lucida Sans"/>
              </a:rPr>
              <a:t>Implementation</a:t>
            </a:r>
            <a:endParaRPr sz="1950">
              <a:latin typeface="Lucida Sans"/>
              <a:cs typeface="Lucida San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6525" y="1828006"/>
            <a:ext cx="5324474" cy="209549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576218" y="4342606"/>
            <a:ext cx="51409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Comparison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actual</a:t>
            </a:r>
            <a:r>
              <a:rPr sz="1200" spc="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catfish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sales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(blue)</a:t>
            </a:r>
            <a:r>
              <a:rPr sz="1200" spc="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versus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ARIMA(12,1,1)</a:t>
            </a:r>
            <a:r>
              <a:rPr sz="1200" spc="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predictions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(orange)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0" y="5333206"/>
            <a:ext cx="5334000" cy="1009650"/>
          </a:xfrm>
          <a:custGeom>
            <a:avLst/>
            <a:gdLst/>
            <a:ahLst/>
            <a:cxnLst/>
            <a:rect l="l" t="t" r="r" b="b"/>
            <a:pathLst>
              <a:path w="5334000" h="1009650">
                <a:moveTo>
                  <a:pt x="5333999" y="1009649"/>
                </a:moveTo>
                <a:lnTo>
                  <a:pt x="0" y="1009649"/>
                </a:lnTo>
                <a:lnTo>
                  <a:pt x="0" y="0"/>
                </a:lnTo>
                <a:lnTo>
                  <a:pt x="5333999" y="0"/>
                </a:lnTo>
                <a:lnTo>
                  <a:pt x="5333999" y="1009649"/>
                </a:lnTo>
                <a:close/>
              </a:path>
            </a:pathLst>
          </a:custGeom>
          <a:solidFill>
            <a:srgbClr val="FFF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7000" y="5333206"/>
            <a:ext cx="38100" cy="1009650"/>
          </a:xfrm>
          <a:custGeom>
            <a:avLst/>
            <a:gdLst/>
            <a:ahLst/>
            <a:cxnLst/>
            <a:rect l="l" t="t" r="r" b="b"/>
            <a:pathLst>
              <a:path w="38100" h="1009650">
                <a:moveTo>
                  <a:pt x="38099" y="1009649"/>
                </a:moveTo>
                <a:lnTo>
                  <a:pt x="0" y="1009649"/>
                </a:lnTo>
                <a:lnTo>
                  <a:pt x="0" y="0"/>
                </a:lnTo>
                <a:lnTo>
                  <a:pt x="38099" y="0"/>
                </a:lnTo>
                <a:lnTo>
                  <a:pt x="38099" y="1009649"/>
                </a:lnTo>
                <a:close/>
              </a:path>
            </a:pathLst>
          </a:custGeom>
          <a:solidFill>
            <a:srgbClr val="F1C30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62974" y="5504682"/>
            <a:ext cx="109952" cy="15994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477001" y="5421103"/>
            <a:ext cx="4876800" cy="816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3040" marR="340995" indent="232410">
              <a:lnSpc>
                <a:spcPct val="111600"/>
              </a:lnSpc>
              <a:spcBef>
                <a:spcPts val="5"/>
              </a:spcBef>
            </a:pPr>
            <a:r>
              <a:rPr lang="en-US" sz="1400" spc="-95" dirty="0" smtClean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lang="en-US" sz="140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95" dirty="0" smtClean="0">
                <a:solidFill>
                  <a:srgbClr val="33495D"/>
                </a:solidFill>
                <a:latin typeface="Roboto"/>
                <a:cs typeface="Roboto"/>
              </a:rPr>
              <a:t>model</a:t>
            </a:r>
            <a:r>
              <a:rPr lang="en-US" sz="140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0" dirty="0" smtClean="0">
                <a:solidFill>
                  <a:srgbClr val="33495D"/>
                </a:solidFill>
                <a:latin typeface="Roboto"/>
                <a:cs typeface="Roboto"/>
              </a:rPr>
              <a:t>captures</a:t>
            </a:r>
            <a:r>
              <a:rPr lang="en-US" sz="1400" spc="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0" dirty="0" smtClean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lang="en-US" sz="140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b="1" spc="-85" dirty="0" smtClean="0">
                <a:solidFill>
                  <a:srgbClr val="33495D"/>
                </a:solidFill>
                <a:latin typeface="Roboto"/>
                <a:cs typeface="Roboto"/>
              </a:rPr>
              <a:t>overall</a:t>
            </a:r>
            <a:r>
              <a:rPr lang="en-US" sz="1400" b="1" spc="-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b="1" spc="-85" dirty="0" smtClean="0">
                <a:solidFill>
                  <a:srgbClr val="33495D"/>
                </a:solidFill>
                <a:latin typeface="Roboto"/>
                <a:cs typeface="Roboto"/>
              </a:rPr>
              <a:t>trend</a:t>
            </a:r>
            <a:r>
              <a:rPr lang="en-US" sz="1400" b="1" spc="-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0" dirty="0" smtClean="0">
                <a:solidFill>
                  <a:srgbClr val="33495D"/>
                </a:solidFill>
                <a:latin typeface="Roboto"/>
                <a:cs typeface="Roboto"/>
              </a:rPr>
              <a:t>but</a:t>
            </a:r>
            <a:r>
              <a:rPr lang="en-US" sz="1400" spc="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95" dirty="0" smtClean="0">
                <a:solidFill>
                  <a:srgbClr val="33495D"/>
                </a:solidFill>
                <a:latin typeface="Roboto"/>
                <a:cs typeface="Roboto"/>
              </a:rPr>
              <a:t>misses</a:t>
            </a:r>
            <a:r>
              <a:rPr lang="en-US" sz="140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105" dirty="0" smtClean="0">
                <a:solidFill>
                  <a:srgbClr val="33495D"/>
                </a:solidFill>
                <a:latin typeface="Roboto"/>
                <a:cs typeface="Roboto"/>
              </a:rPr>
              <a:t>some</a:t>
            </a:r>
            <a:r>
              <a:rPr lang="en-US" sz="1400" spc="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20" dirty="0" smtClean="0">
                <a:solidFill>
                  <a:srgbClr val="33495D"/>
                </a:solidFill>
                <a:latin typeface="Roboto"/>
                <a:cs typeface="Roboto"/>
              </a:rPr>
              <a:t>peak </a:t>
            </a:r>
            <a:r>
              <a:rPr lang="en-US" sz="1400" spc="-70" dirty="0" smtClean="0">
                <a:solidFill>
                  <a:srgbClr val="33495D"/>
                </a:solidFill>
                <a:latin typeface="Roboto"/>
                <a:cs typeface="Roboto"/>
              </a:rPr>
              <a:t>values,</a:t>
            </a:r>
            <a:r>
              <a:rPr lang="en-US" sz="1400" spc="-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0" dirty="0" smtClean="0">
                <a:solidFill>
                  <a:srgbClr val="33495D"/>
                </a:solidFill>
                <a:latin typeface="Roboto"/>
                <a:cs typeface="Roboto"/>
              </a:rPr>
              <a:t>suggesting</a:t>
            </a:r>
            <a:r>
              <a:rPr lang="en-US" sz="140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495D"/>
                </a:solidFill>
                <a:latin typeface="Roboto"/>
                <a:cs typeface="Roboto"/>
              </a:rPr>
              <a:t>that</a:t>
            </a:r>
            <a:r>
              <a:rPr lang="en-US" sz="140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495D"/>
                </a:solidFill>
                <a:latin typeface="Roboto"/>
                <a:cs typeface="Roboto"/>
              </a:rPr>
              <a:t>adding</a:t>
            </a:r>
            <a:r>
              <a:rPr lang="en-US" sz="1400" spc="-5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75" dirty="0" smtClean="0">
                <a:solidFill>
                  <a:srgbClr val="33495D"/>
                </a:solidFill>
                <a:latin typeface="Roboto"/>
                <a:cs typeface="Roboto"/>
              </a:rPr>
              <a:t>seasonality</a:t>
            </a:r>
            <a:r>
              <a:rPr lang="en-US" sz="140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90" dirty="0" smtClean="0">
                <a:solidFill>
                  <a:srgbClr val="33495D"/>
                </a:solidFill>
                <a:latin typeface="Roboto"/>
                <a:cs typeface="Roboto"/>
              </a:rPr>
              <a:t>(SARIMA)</a:t>
            </a:r>
            <a:r>
              <a:rPr lang="en-US" sz="140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85" dirty="0" smtClean="0">
                <a:solidFill>
                  <a:srgbClr val="33495D"/>
                </a:solidFill>
                <a:latin typeface="Roboto"/>
                <a:cs typeface="Roboto"/>
              </a:rPr>
              <a:t>might</a:t>
            </a:r>
            <a:r>
              <a:rPr lang="en-US" sz="1400" dirty="0" smtClean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lang="en-US" sz="1400" spc="-50" dirty="0" smtClean="0">
                <a:solidFill>
                  <a:srgbClr val="33495D"/>
                </a:solidFill>
                <a:latin typeface="Roboto"/>
                <a:cs typeface="Roboto"/>
              </a:rPr>
              <a:t>improve </a:t>
            </a:r>
            <a:r>
              <a:rPr lang="en-US" sz="1400" spc="-10" dirty="0" smtClean="0">
                <a:solidFill>
                  <a:srgbClr val="33495D"/>
                </a:solidFill>
                <a:latin typeface="Roboto"/>
                <a:cs typeface="Roboto"/>
              </a:rPr>
              <a:t>performance.</a:t>
            </a:r>
            <a:endParaRPr lang="en-US"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14399"/>
            <a:ext cx="12192000" cy="9182100"/>
            <a:chOff x="0" y="914399"/>
            <a:chExt cx="12192000" cy="9182100"/>
          </a:xfrm>
        </p:grpSpPr>
        <p:sp>
          <p:nvSpPr>
            <p:cNvPr id="3" name="object 3"/>
            <p:cNvSpPr/>
            <p:nvPr/>
          </p:nvSpPr>
          <p:spPr>
            <a:xfrm>
              <a:off x="0" y="914411"/>
              <a:ext cx="12192000" cy="9182100"/>
            </a:xfrm>
            <a:custGeom>
              <a:avLst/>
              <a:gdLst/>
              <a:ahLst/>
              <a:cxnLst/>
              <a:rect l="l" t="t" r="r" b="b"/>
              <a:pathLst>
                <a:path w="12192000" h="9182100">
                  <a:moveTo>
                    <a:pt x="12191987" y="9172562"/>
                  </a:moveTo>
                  <a:lnTo>
                    <a:pt x="6105512" y="9172562"/>
                  </a:lnTo>
                  <a:lnTo>
                    <a:pt x="6105512" y="0"/>
                  </a:lnTo>
                  <a:lnTo>
                    <a:pt x="6095987" y="0"/>
                  </a:lnTo>
                  <a:lnTo>
                    <a:pt x="6095987" y="9172562"/>
                  </a:lnTo>
                  <a:lnTo>
                    <a:pt x="0" y="9172562"/>
                  </a:lnTo>
                  <a:lnTo>
                    <a:pt x="0" y="9182087"/>
                  </a:lnTo>
                  <a:lnTo>
                    <a:pt x="12191987" y="9182087"/>
                  </a:lnTo>
                  <a:lnTo>
                    <a:pt x="12191987" y="9172562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0999" y="2809874"/>
              <a:ext cx="5334000" cy="1009650"/>
            </a:xfrm>
            <a:custGeom>
              <a:avLst/>
              <a:gdLst/>
              <a:ahLst/>
              <a:cxnLst/>
              <a:rect l="l" t="t" r="r" b="b"/>
              <a:pathLst>
                <a:path w="5334000" h="1009650">
                  <a:moveTo>
                    <a:pt x="5333999" y="1009649"/>
                  </a:moveTo>
                  <a:lnTo>
                    <a:pt x="0" y="100964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1009649"/>
                  </a:lnTo>
                  <a:close/>
                </a:path>
              </a:pathLst>
            </a:custGeom>
            <a:solidFill>
              <a:srgbClr val="FFF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999" y="2809874"/>
              <a:ext cx="38100" cy="1009650"/>
            </a:xfrm>
            <a:custGeom>
              <a:avLst/>
              <a:gdLst/>
              <a:ahLst/>
              <a:cxnLst/>
              <a:rect l="l" t="t" r="r" b="b"/>
              <a:pathLst>
                <a:path w="38100" h="1009650">
                  <a:moveTo>
                    <a:pt x="38099" y="1009649"/>
                  </a:moveTo>
                  <a:lnTo>
                    <a:pt x="0" y="10096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09649"/>
                  </a:lnTo>
                  <a:close/>
                </a:path>
              </a:pathLst>
            </a:custGeom>
            <a:solidFill>
              <a:srgbClr val="F1C3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0999" y="5391149"/>
              <a:ext cx="5334000" cy="990600"/>
            </a:xfrm>
            <a:custGeom>
              <a:avLst/>
              <a:gdLst/>
              <a:ahLst/>
              <a:cxnLst/>
              <a:rect l="l" t="t" r="r" b="b"/>
              <a:pathLst>
                <a:path w="5334000" h="990600">
                  <a:moveTo>
                    <a:pt x="5300951" y="990599"/>
                  </a:moveTo>
                  <a:lnTo>
                    <a:pt x="33047" y="990599"/>
                  </a:lnTo>
                  <a:lnTo>
                    <a:pt x="28187" y="989632"/>
                  </a:lnTo>
                  <a:lnTo>
                    <a:pt x="966" y="962411"/>
                  </a:lnTo>
                  <a:lnTo>
                    <a:pt x="0" y="957551"/>
                  </a:lnTo>
                  <a:lnTo>
                    <a:pt x="0" y="952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300951" y="0"/>
                  </a:lnTo>
                  <a:lnTo>
                    <a:pt x="5333032" y="28186"/>
                  </a:lnTo>
                  <a:lnTo>
                    <a:pt x="5333999" y="33047"/>
                  </a:lnTo>
                  <a:lnTo>
                    <a:pt x="5333999" y="957551"/>
                  </a:lnTo>
                  <a:lnTo>
                    <a:pt x="5305811" y="989632"/>
                  </a:lnTo>
                  <a:lnTo>
                    <a:pt x="5300951" y="990599"/>
                  </a:lnTo>
                  <a:close/>
                </a:path>
              </a:pathLst>
            </a:custGeom>
            <a:solidFill>
              <a:srgbClr val="E7F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73" y="2981349"/>
              <a:ext cx="109952" cy="15994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spc="-290" dirty="0"/>
              <a:t>Practical</a:t>
            </a:r>
            <a:r>
              <a:rPr sz="3100" spc="-285" dirty="0"/>
              <a:t> </a:t>
            </a:r>
            <a:r>
              <a:rPr sz="3100" spc="-375" dirty="0"/>
              <a:t>Example:</a:t>
            </a:r>
            <a:r>
              <a:rPr sz="3100" spc="-285" dirty="0"/>
              <a:t> </a:t>
            </a:r>
            <a:r>
              <a:rPr sz="3100" spc="-365" dirty="0"/>
              <a:t>SARIMA</a:t>
            </a:r>
            <a:r>
              <a:rPr sz="3100" spc="-285" dirty="0"/>
              <a:t> </a:t>
            </a:r>
            <a:r>
              <a:rPr sz="3100" spc="-345" dirty="0"/>
              <a:t>with</a:t>
            </a:r>
            <a:r>
              <a:rPr sz="3100" spc="-285" dirty="0"/>
              <a:t> </a:t>
            </a:r>
            <a:r>
              <a:rPr sz="3100" spc="-370" dirty="0"/>
              <a:t>Seasonality</a:t>
            </a:r>
            <a:endParaRPr sz="3100"/>
          </a:p>
        </p:txBody>
      </p:sp>
      <p:sp>
        <p:nvSpPr>
          <p:cNvPr id="9" name="object 9"/>
          <p:cNvSpPr txBox="1"/>
          <p:nvPr/>
        </p:nvSpPr>
        <p:spPr>
          <a:xfrm>
            <a:off x="1487189" y="5471214"/>
            <a:ext cx="50165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0" spc="-55" dirty="0">
                <a:solidFill>
                  <a:srgbClr val="33495D"/>
                </a:solidFill>
                <a:latin typeface="Roboto Medium"/>
                <a:cs typeface="Roboto Medium"/>
              </a:rPr>
              <a:t>ARIMA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3532" y="5703094"/>
            <a:ext cx="448945" cy="56007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b="0" spc="-65" dirty="0">
                <a:solidFill>
                  <a:srgbClr val="2B3D4F"/>
                </a:solidFill>
                <a:latin typeface="Noto Sans JP Medium"/>
                <a:cs typeface="Noto Sans JP Medium"/>
              </a:rPr>
              <a:t>8.92</a:t>
            </a:r>
            <a:endParaRPr sz="1800">
              <a:latin typeface="Noto Sans JP Medium"/>
              <a:cs typeface="Noto Sans JP Medium"/>
            </a:endParaRPr>
          </a:p>
          <a:p>
            <a:pPr marL="41910">
              <a:lnSpc>
                <a:spcPct val="100000"/>
              </a:lnSpc>
              <a:spcBef>
                <a:spcPts val="240"/>
              </a:spcBef>
            </a:pPr>
            <a:r>
              <a:rPr sz="1200" spc="-20" dirty="0">
                <a:solidFill>
                  <a:srgbClr val="7E8B8C"/>
                </a:solidFill>
                <a:latin typeface="Roboto"/>
                <a:cs typeface="Roboto"/>
              </a:rPr>
              <a:t>RMSE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0421" y="5471214"/>
            <a:ext cx="59372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0" spc="-50" dirty="0">
                <a:solidFill>
                  <a:srgbClr val="33495D"/>
                </a:solidFill>
                <a:latin typeface="Roboto Medium"/>
                <a:cs typeface="Roboto Medium"/>
              </a:rPr>
              <a:t>SARIMA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2901" y="5703094"/>
            <a:ext cx="448945" cy="56007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b="0" spc="-65" dirty="0">
                <a:solidFill>
                  <a:srgbClr val="2B3D4F"/>
                </a:solidFill>
                <a:latin typeface="Noto Sans JP Medium"/>
                <a:cs typeface="Noto Sans JP Medium"/>
              </a:rPr>
              <a:t>3.41</a:t>
            </a:r>
            <a:endParaRPr sz="1800">
              <a:latin typeface="Noto Sans JP Medium"/>
              <a:cs typeface="Noto Sans JP Medium"/>
            </a:endParaRPr>
          </a:p>
          <a:p>
            <a:pPr marL="41910">
              <a:lnSpc>
                <a:spcPct val="100000"/>
              </a:lnSpc>
              <a:spcBef>
                <a:spcPts val="240"/>
              </a:spcBef>
            </a:pPr>
            <a:r>
              <a:rPr sz="1200" spc="-20" dirty="0">
                <a:solidFill>
                  <a:srgbClr val="7E8B8C"/>
                </a:solidFill>
                <a:latin typeface="Roboto"/>
                <a:cs typeface="Roboto"/>
              </a:rPr>
              <a:t>RMSE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05524" y="914399"/>
            <a:ext cx="6086475" cy="5940000"/>
          </a:xfrm>
          <a:custGeom>
            <a:avLst/>
            <a:gdLst/>
            <a:ahLst/>
            <a:cxnLst/>
            <a:rect l="l" t="t" r="r" b="b"/>
            <a:pathLst>
              <a:path w="6086475" h="9172575">
                <a:moveTo>
                  <a:pt x="6086474" y="9172574"/>
                </a:moveTo>
                <a:lnTo>
                  <a:pt x="0" y="9172574"/>
                </a:lnTo>
                <a:lnTo>
                  <a:pt x="0" y="0"/>
                </a:lnTo>
                <a:lnTo>
                  <a:pt x="6086474" y="0"/>
                </a:lnTo>
                <a:lnTo>
                  <a:pt x="6086474" y="9172574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380999" y="1218406"/>
            <a:ext cx="11429999" cy="3553618"/>
            <a:chOff x="380999" y="1294606"/>
            <a:chExt cx="11429999" cy="355361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6524" y="1294606"/>
              <a:ext cx="5324474" cy="30480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4070349"/>
              <a:ext cx="139700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4403724"/>
              <a:ext cx="139700" cy="101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4746624"/>
              <a:ext cx="139700" cy="1016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600477" y="4799806"/>
            <a:ext cx="5092065" cy="42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0" marR="5080" indent="-870585">
              <a:lnSpc>
                <a:spcPct val="109400"/>
              </a:lnSpc>
              <a:spcBef>
                <a:spcPts val="100"/>
              </a:spcBef>
            </a:pP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Comparison</a:t>
            </a:r>
            <a:r>
              <a:rPr sz="12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7E8B8C"/>
                </a:solidFill>
                <a:latin typeface="Roboto"/>
                <a:cs typeface="Roboto"/>
              </a:rPr>
              <a:t>ARIMA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vs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7E8B8C"/>
                </a:solidFill>
                <a:latin typeface="Roboto"/>
                <a:cs typeface="Roboto"/>
              </a:rPr>
              <a:t>SARIMA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forecasts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for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monthly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temperature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data.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SARIMA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clearly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captures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seasonal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patterns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that</a:t>
            </a:r>
            <a:r>
              <a:rPr sz="12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7E8B8C"/>
                </a:solidFill>
                <a:latin typeface="Roboto"/>
                <a:cs typeface="Roboto"/>
              </a:rPr>
              <a:t>ARIMA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misses.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299" y="1177757"/>
            <a:ext cx="5346700" cy="405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160" dirty="0">
                <a:solidFill>
                  <a:srgbClr val="3398DA"/>
                </a:solidFill>
                <a:latin typeface="Lucida Sans"/>
                <a:cs typeface="Lucida Sans"/>
              </a:rPr>
              <a:t>SARIMA</a:t>
            </a:r>
            <a:r>
              <a:rPr sz="1950" spc="-15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185" dirty="0">
                <a:solidFill>
                  <a:srgbClr val="3398DA"/>
                </a:solidFill>
                <a:latin typeface="Lucida Sans"/>
                <a:cs typeface="Lucida Sans"/>
              </a:rPr>
              <a:t>vs</a:t>
            </a:r>
            <a:r>
              <a:rPr sz="1950" spc="-15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1950" spc="-10" dirty="0">
                <a:solidFill>
                  <a:srgbClr val="3398DA"/>
                </a:solidFill>
                <a:latin typeface="Lucida Sans"/>
                <a:cs typeface="Lucida Sans"/>
              </a:rPr>
              <a:t>ARIMA</a:t>
            </a:r>
            <a:endParaRPr sz="1950">
              <a:latin typeface="Lucida Sans"/>
              <a:cs typeface="Lucida Sans"/>
            </a:endParaRPr>
          </a:p>
          <a:p>
            <a:pPr marL="12700" marR="52705">
              <a:lnSpc>
                <a:spcPct val="113100"/>
              </a:lnSpc>
              <a:spcBef>
                <a:spcPts val="1065"/>
              </a:spcBef>
            </a:pP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While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ARIMA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can</a:t>
            </a:r>
            <a:r>
              <a:rPr sz="14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handle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trends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effectively,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they</a:t>
            </a:r>
            <a:r>
              <a:rPr sz="14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struggle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with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patterns.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SARIMA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(Seasonal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ARIMA)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extends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ARIMA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by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incorporating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components,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making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it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ideal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45" dirty="0">
                <a:solidFill>
                  <a:srgbClr val="333333"/>
                </a:solidFill>
                <a:latin typeface="Roboto"/>
                <a:cs typeface="Roboto"/>
              </a:rPr>
              <a:t>recurring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patterns.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50">
              <a:latin typeface="Roboto"/>
              <a:cs typeface="Roboto"/>
            </a:endParaRPr>
          </a:p>
          <a:p>
            <a:pPr marL="193040" marR="300355" indent="235585">
              <a:lnSpc>
                <a:spcPct val="113799"/>
              </a:lnSpc>
              <a:spcBef>
                <a:spcPts val="5"/>
              </a:spcBef>
            </a:pPr>
            <a:r>
              <a:rPr sz="1400" spc="-95" dirty="0">
                <a:solidFill>
                  <a:srgbClr val="33495D"/>
                </a:solidFill>
                <a:latin typeface="Roboto"/>
                <a:cs typeface="Roboto"/>
              </a:rPr>
              <a:t>SARIMA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captures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both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b="1" spc="-90" dirty="0">
                <a:solidFill>
                  <a:srgbClr val="33495D"/>
                </a:solidFill>
                <a:latin typeface="Roboto"/>
                <a:cs typeface="Roboto"/>
              </a:rPr>
              <a:t>non-</a:t>
            </a:r>
            <a:r>
              <a:rPr sz="1400" b="1" spc="-85" dirty="0">
                <a:solidFill>
                  <a:srgbClr val="33495D"/>
                </a:solidFill>
                <a:latin typeface="Roboto"/>
                <a:cs typeface="Roboto"/>
              </a:rPr>
              <a:t>seasonal</a:t>
            </a:r>
            <a:r>
              <a:rPr sz="1400" b="1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495D"/>
                </a:solidFill>
                <a:latin typeface="Roboto"/>
                <a:cs typeface="Roboto"/>
              </a:rPr>
              <a:t>components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495D"/>
                </a:solidFill>
                <a:latin typeface="Roboto"/>
                <a:cs typeface="Roboto"/>
              </a:rPr>
              <a:t>(p,d,q)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495D"/>
                </a:solidFill>
                <a:latin typeface="Roboto"/>
                <a:cs typeface="Roboto"/>
              </a:rPr>
              <a:t>and </a:t>
            </a:r>
            <a:r>
              <a:rPr sz="1400" b="1" spc="-85" dirty="0">
                <a:solidFill>
                  <a:srgbClr val="33495D"/>
                </a:solidFill>
                <a:latin typeface="Roboto"/>
                <a:cs typeface="Roboto"/>
              </a:rPr>
              <a:t>seasonal</a:t>
            </a:r>
            <a:r>
              <a:rPr sz="1400" b="1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495D"/>
                </a:solidFill>
                <a:latin typeface="Roboto"/>
                <a:cs typeface="Roboto"/>
              </a:rPr>
              <a:t>components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33495D"/>
                </a:solidFill>
                <a:latin typeface="Roboto"/>
                <a:cs typeface="Roboto"/>
              </a:rPr>
              <a:t>(P,D,Q,m)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495D"/>
                </a:solidFill>
                <a:latin typeface="Roboto"/>
                <a:cs typeface="Roboto"/>
              </a:rPr>
              <a:t>where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140" dirty="0">
                <a:solidFill>
                  <a:srgbClr val="33495D"/>
                </a:solidFill>
                <a:latin typeface="Roboto"/>
                <a:cs typeface="Roboto"/>
              </a:rPr>
              <a:t>m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represents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seasonal period.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50">
              <a:latin typeface="Roboto"/>
              <a:cs typeface="Roboto"/>
            </a:endParaRPr>
          </a:p>
          <a:p>
            <a:pPr marL="278765" marR="913130">
              <a:lnSpc>
                <a:spcPct val="156200"/>
              </a:lnSpc>
              <a:spcBef>
                <a:spcPts val="5"/>
              </a:spcBef>
            </a:pP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Significantly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improves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forecast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rgbClr val="333333"/>
                </a:solidFill>
                <a:latin typeface="Roboto"/>
                <a:cs typeface="Roboto"/>
              </a:rPr>
              <a:t>data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Reduces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residual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seasonality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endParaRPr sz="1400">
              <a:latin typeface="Roboto"/>
              <a:cs typeface="Roboto"/>
            </a:endParaRPr>
          </a:p>
          <a:p>
            <a:pPr marL="278765" marR="1370965">
              <a:lnSpc>
                <a:spcPct val="156200"/>
              </a:lnSpc>
              <a:spcBef>
                <a:spcPts val="75"/>
              </a:spcBef>
            </a:pP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Better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captures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monthly,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quarterly,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yearly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333333"/>
                </a:solidFill>
                <a:latin typeface="Roboto"/>
                <a:cs typeface="Roboto"/>
              </a:rPr>
              <a:t>patterns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More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accurate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prediction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intervals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spc="-484" dirty="0"/>
              <a:t>How</a:t>
            </a:r>
            <a:r>
              <a:rPr sz="3100" spc="-285" dirty="0"/>
              <a:t> </a:t>
            </a:r>
            <a:r>
              <a:rPr sz="3100" spc="-425" dirty="0"/>
              <a:t>Time</a:t>
            </a:r>
            <a:r>
              <a:rPr sz="3100" spc="-280" dirty="0"/>
              <a:t> </a:t>
            </a:r>
            <a:r>
              <a:rPr sz="3100" spc="-330" dirty="0"/>
              <a:t>Series</a:t>
            </a:r>
            <a:r>
              <a:rPr sz="3100" spc="-285" dirty="0"/>
              <a:t> </a:t>
            </a:r>
            <a:r>
              <a:rPr sz="3100" spc="-415" dirty="0"/>
              <a:t>Analysis</a:t>
            </a:r>
            <a:r>
              <a:rPr sz="3100" spc="-280" dirty="0"/>
              <a:t> </a:t>
            </a:r>
            <a:r>
              <a:rPr sz="3100" spc="-365" dirty="0"/>
              <a:t>Differs</a:t>
            </a:r>
            <a:r>
              <a:rPr sz="3100" spc="-285" dirty="0"/>
              <a:t> </a:t>
            </a:r>
            <a:r>
              <a:rPr sz="3100" spc="-425" dirty="0"/>
              <a:t>from</a:t>
            </a:r>
            <a:r>
              <a:rPr sz="3100" spc="-280" dirty="0"/>
              <a:t> </a:t>
            </a:r>
            <a:r>
              <a:rPr sz="3100" spc="-350" dirty="0"/>
              <a:t>Other</a:t>
            </a:r>
            <a:r>
              <a:rPr sz="3100" spc="-285" dirty="0"/>
              <a:t> </a:t>
            </a:r>
            <a:r>
              <a:rPr sz="3100" spc="-450" dirty="0"/>
              <a:t>Analyses</a:t>
            </a:r>
            <a:endParaRPr sz="3100"/>
          </a:p>
        </p:txBody>
      </p:sp>
      <p:grpSp>
        <p:nvGrpSpPr>
          <p:cNvPr id="3" name="object 3"/>
          <p:cNvGrpSpPr/>
          <p:nvPr/>
        </p:nvGrpSpPr>
        <p:grpSpPr>
          <a:xfrm>
            <a:off x="571499" y="5438774"/>
            <a:ext cx="5143500" cy="1038225"/>
            <a:chOff x="571499" y="5438774"/>
            <a:chExt cx="5143500" cy="1038225"/>
          </a:xfrm>
        </p:grpSpPr>
        <p:sp>
          <p:nvSpPr>
            <p:cNvPr id="4" name="object 4"/>
            <p:cNvSpPr/>
            <p:nvPr/>
          </p:nvSpPr>
          <p:spPr>
            <a:xfrm>
              <a:off x="571499" y="5438774"/>
              <a:ext cx="5143500" cy="1038225"/>
            </a:xfrm>
            <a:custGeom>
              <a:avLst/>
              <a:gdLst/>
              <a:ahLst/>
              <a:cxnLst/>
              <a:rect l="l" t="t" r="r" b="b"/>
              <a:pathLst>
                <a:path w="5143500" h="1038225">
                  <a:moveTo>
                    <a:pt x="51434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0382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5438774"/>
              <a:ext cx="38100" cy="1038225"/>
            </a:xfrm>
            <a:custGeom>
              <a:avLst/>
              <a:gdLst/>
              <a:ahLst/>
              <a:cxnLst/>
              <a:rect l="l" t="t" r="r" b="b"/>
              <a:pathLst>
                <a:path w="38100" h="1038225">
                  <a:moveTo>
                    <a:pt x="380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3822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9599" y="5539574"/>
            <a:ext cx="5105400" cy="7778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42875" marR="511175">
              <a:lnSpc>
                <a:spcPct val="114199"/>
              </a:lnSpc>
              <a:spcBef>
                <a:spcPts val="60"/>
              </a:spcBef>
            </a:pP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These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unique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properties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of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data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necessitate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specialized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analytical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approaches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that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account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for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40" dirty="0">
                <a:solidFill>
                  <a:srgbClr val="33495D"/>
                </a:solidFill>
                <a:latin typeface="Roboto"/>
                <a:cs typeface="Roboto"/>
              </a:rPr>
              <a:t>temporal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dependencies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patterns.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2105024"/>
            <a:ext cx="5143499" cy="3809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61819" y="5987859"/>
            <a:ext cx="47548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7E8B8C"/>
                </a:solidFill>
                <a:latin typeface="Roboto"/>
                <a:cs typeface="Roboto"/>
              </a:rPr>
              <a:t>Key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differences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between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time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analysis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and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standard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statistical</a:t>
            </a:r>
            <a:r>
              <a:rPr sz="12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analysis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1892299"/>
            <a:ext cx="66675" cy="1079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2797174"/>
            <a:ext cx="66675" cy="1079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3454399"/>
            <a:ext cx="66675" cy="1079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4111624"/>
            <a:ext cx="66675" cy="1079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58800" y="1264831"/>
            <a:ext cx="4970145" cy="3919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195" dirty="0">
                <a:solidFill>
                  <a:srgbClr val="3398DA"/>
                </a:solidFill>
                <a:latin typeface="Lucida Sans"/>
                <a:cs typeface="Lucida Sans"/>
              </a:rPr>
              <a:t>Unique</a:t>
            </a:r>
            <a:r>
              <a:rPr sz="2100" spc="-15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90" dirty="0">
                <a:solidFill>
                  <a:srgbClr val="3398DA"/>
                </a:solidFill>
                <a:latin typeface="Lucida Sans"/>
                <a:cs typeface="Lucida Sans"/>
              </a:rPr>
              <a:t>Characteristics</a:t>
            </a:r>
            <a:endParaRPr sz="2100">
              <a:latin typeface="Lucida Sans"/>
              <a:cs typeface="Lucida Sans"/>
            </a:endParaRPr>
          </a:p>
          <a:p>
            <a:pPr marL="278765" marR="241300">
              <a:lnSpc>
                <a:spcPct val="114199"/>
              </a:lnSpc>
              <a:spcBef>
                <a:spcPts val="1555"/>
              </a:spcBef>
            </a:pPr>
            <a:r>
              <a:rPr sz="1450" b="1" spc="-90" dirty="0">
                <a:solidFill>
                  <a:srgbClr val="333333"/>
                </a:solidFill>
                <a:latin typeface="Roboto"/>
                <a:cs typeface="Roboto"/>
              </a:rPr>
              <a:t>Temporal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Ordering:</a:t>
            </a:r>
            <a:r>
              <a:rPr sz="1450" b="1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sequence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observations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matters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fundamentally,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unlike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cross-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sectional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where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ordering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is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arbitrary</a:t>
            </a:r>
            <a:endParaRPr sz="1450">
              <a:latin typeface="Roboto"/>
              <a:cs typeface="Roboto"/>
            </a:endParaRPr>
          </a:p>
          <a:p>
            <a:pPr marL="278765" marR="368300">
              <a:lnSpc>
                <a:spcPct val="112100"/>
              </a:lnSpc>
              <a:spcBef>
                <a:spcPts val="1200"/>
              </a:spcBef>
            </a:pP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Dependence</a:t>
            </a:r>
            <a:r>
              <a:rPr sz="1450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65" dirty="0">
                <a:solidFill>
                  <a:srgbClr val="333333"/>
                </a:solidFill>
                <a:latin typeface="Roboto"/>
                <a:cs typeface="Roboto"/>
              </a:rPr>
              <a:t>Structure: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Observations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not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independent;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current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depend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past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endParaRPr sz="1450">
              <a:latin typeface="Roboto"/>
              <a:cs typeface="Roboto"/>
            </a:endParaRPr>
          </a:p>
          <a:p>
            <a:pPr marL="278765" marR="85725">
              <a:lnSpc>
                <a:spcPct val="112100"/>
              </a:lnSpc>
              <a:spcBef>
                <a:spcPts val="1275"/>
              </a:spcBef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Autocorrelation:</a:t>
            </a:r>
            <a:r>
              <a:rPr sz="1450" b="1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correlated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their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own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5" dirty="0">
                <a:solidFill>
                  <a:srgbClr val="333333"/>
                </a:solidFill>
                <a:latin typeface="Roboto"/>
                <a:cs typeface="Roboto"/>
              </a:rPr>
              <a:t>previous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at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various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lags</a:t>
            </a:r>
            <a:endParaRPr sz="1450">
              <a:latin typeface="Roboto"/>
              <a:cs typeface="Roboto"/>
            </a:endParaRPr>
          </a:p>
          <a:p>
            <a:pPr marL="278765" marR="106680">
              <a:lnSpc>
                <a:spcPct val="112100"/>
              </a:lnSpc>
              <a:spcBef>
                <a:spcPts val="1275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Non-</a:t>
            </a:r>
            <a:r>
              <a:rPr sz="1450" b="1" spc="-65" dirty="0">
                <a:solidFill>
                  <a:srgbClr val="333333"/>
                </a:solidFill>
                <a:latin typeface="Roboto"/>
                <a:cs typeface="Roboto"/>
              </a:rPr>
              <a:t>stationarity:</a:t>
            </a:r>
            <a:r>
              <a:rPr sz="1450" b="1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Statistical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properties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(mean,</a:t>
            </a:r>
            <a:r>
              <a:rPr sz="14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variance)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often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change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over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endParaRPr sz="1450">
              <a:latin typeface="Roboto"/>
              <a:cs typeface="Roboto"/>
            </a:endParaRPr>
          </a:p>
          <a:p>
            <a:pPr marL="278765" marR="5080">
              <a:lnSpc>
                <a:spcPct val="116399"/>
              </a:lnSpc>
              <a:spcBef>
                <a:spcPts val="1125"/>
              </a:spcBef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Specialized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Methods: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Requires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techniques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like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ARIMA,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decomposition,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spectral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analysis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4759324"/>
            <a:ext cx="66675" cy="107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-355" dirty="0"/>
              <a:t>Applications</a:t>
            </a:r>
            <a:r>
              <a:rPr sz="3050" spc="-275" dirty="0"/>
              <a:t> </a:t>
            </a:r>
            <a:r>
              <a:rPr sz="3050" spc="-505" dirty="0"/>
              <a:t>&amp;</a:t>
            </a:r>
            <a:r>
              <a:rPr sz="3050" spc="-275" dirty="0"/>
              <a:t> </a:t>
            </a:r>
            <a:r>
              <a:rPr sz="3050" spc="-330" dirty="0"/>
              <a:t>Impact</a:t>
            </a:r>
            <a:r>
              <a:rPr sz="3050" spc="-280" dirty="0"/>
              <a:t> </a:t>
            </a:r>
            <a:r>
              <a:rPr sz="3050" spc="-409" dirty="0"/>
              <a:t>Across</a:t>
            </a:r>
            <a:r>
              <a:rPr sz="3050" spc="-275" dirty="0"/>
              <a:t> </a:t>
            </a:r>
            <a:r>
              <a:rPr sz="3050" spc="-335" dirty="0"/>
              <a:t>Industries</a:t>
            </a:r>
            <a:endParaRPr sz="3050"/>
          </a:p>
        </p:txBody>
      </p:sp>
      <p:grpSp>
        <p:nvGrpSpPr>
          <p:cNvPr id="3" name="object 3"/>
          <p:cNvGrpSpPr/>
          <p:nvPr/>
        </p:nvGrpSpPr>
        <p:grpSpPr>
          <a:xfrm>
            <a:off x="6629400" y="5333206"/>
            <a:ext cx="5143500" cy="1295400"/>
            <a:chOff x="571499" y="6496049"/>
            <a:chExt cx="5143500" cy="1295400"/>
          </a:xfrm>
        </p:grpSpPr>
        <p:sp>
          <p:nvSpPr>
            <p:cNvPr id="4" name="object 4"/>
            <p:cNvSpPr/>
            <p:nvPr/>
          </p:nvSpPr>
          <p:spPr>
            <a:xfrm>
              <a:off x="571499" y="6496049"/>
              <a:ext cx="5143500" cy="1295400"/>
            </a:xfrm>
            <a:custGeom>
              <a:avLst/>
              <a:gdLst/>
              <a:ahLst/>
              <a:cxnLst/>
              <a:rect l="l" t="t" r="r" b="b"/>
              <a:pathLst>
                <a:path w="5143500" h="1295400">
                  <a:moveTo>
                    <a:pt x="5143499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2953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6496049"/>
              <a:ext cx="38100" cy="1295400"/>
            </a:xfrm>
            <a:custGeom>
              <a:avLst/>
              <a:gdLst/>
              <a:ahLst/>
              <a:cxnLst/>
              <a:rect l="l" t="t" r="r" b="b"/>
              <a:pathLst>
                <a:path w="38100" h="1295400">
                  <a:moveTo>
                    <a:pt x="38099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953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67500" y="5427418"/>
            <a:ext cx="5105400" cy="1035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42875" marR="135255">
              <a:lnSpc>
                <a:spcPct val="106200"/>
              </a:lnSpc>
              <a:spcBef>
                <a:spcPts val="140"/>
              </a:spcBef>
            </a:pPr>
            <a:r>
              <a:rPr sz="1550" spc="-140" dirty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sz="1550" spc="-4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10" dirty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sz="1550" spc="-4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14" dirty="0">
                <a:solidFill>
                  <a:srgbClr val="33495D"/>
                </a:solidFill>
                <a:latin typeface="Roboto"/>
                <a:cs typeface="Roboto"/>
              </a:rPr>
              <a:t>analysis</a:t>
            </a:r>
            <a:r>
              <a:rPr sz="1550" spc="-4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40" dirty="0">
                <a:solidFill>
                  <a:srgbClr val="33495D"/>
                </a:solidFill>
                <a:latin typeface="Roboto"/>
                <a:cs typeface="Roboto"/>
              </a:rPr>
              <a:t>has</a:t>
            </a:r>
            <a:r>
              <a:rPr sz="1550" spc="-4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45" dirty="0">
                <a:solidFill>
                  <a:srgbClr val="33495D"/>
                </a:solidFill>
                <a:latin typeface="Roboto"/>
                <a:cs typeface="Roboto"/>
              </a:rPr>
              <a:t>become</a:t>
            </a:r>
            <a:r>
              <a:rPr sz="1550" spc="-3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40" dirty="0">
                <a:solidFill>
                  <a:srgbClr val="33495D"/>
                </a:solidFill>
                <a:latin typeface="Roboto"/>
                <a:cs typeface="Roboto"/>
              </a:rPr>
              <a:t>a</a:t>
            </a:r>
            <a:r>
              <a:rPr sz="1550" spc="-4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95" dirty="0">
                <a:solidFill>
                  <a:srgbClr val="33495D"/>
                </a:solidFill>
                <a:latin typeface="Roboto"/>
                <a:cs typeface="Roboto"/>
              </a:rPr>
              <a:t>critical</a:t>
            </a:r>
            <a:r>
              <a:rPr sz="1550" spc="-4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10" dirty="0">
                <a:solidFill>
                  <a:srgbClr val="33495D"/>
                </a:solidFill>
                <a:latin typeface="Roboto"/>
                <a:cs typeface="Roboto"/>
              </a:rPr>
              <a:t>capability</a:t>
            </a:r>
            <a:r>
              <a:rPr sz="1550" spc="-4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30" dirty="0">
                <a:solidFill>
                  <a:srgbClr val="33495D"/>
                </a:solidFill>
                <a:latin typeface="Roboto"/>
                <a:cs typeface="Roboto"/>
              </a:rPr>
              <a:t>across</a:t>
            </a:r>
            <a:r>
              <a:rPr sz="1550" spc="-3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25" dirty="0">
                <a:solidFill>
                  <a:srgbClr val="33495D"/>
                </a:solidFill>
                <a:latin typeface="Roboto"/>
                <a:cs typeface="Roboto"/>
              </a:rPr>
              <a:t>all </a:t>
            </a:r>
            <a:r>
              <a:rPr sz="1550" spc="-105" dirty="0">
                <a:solidFill>
                  <a:srgbClr val="33495D"/>
                </a:solidFill>
                <a:latin typeface="Roboto"/>
                <a:cs typeface="Roboto"/>
              </a:rPr>
              <a:t>industries,</a:t>
            </a:r>
            <a:r>
              <a:rPr sz="1550" spc="-4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20" dirty="0">
                <a:solidFill>
                  <a:srgbClr val="33495D"/>
                </a:solidFill>
                <a:latin typeface="Roboto"/>
                <a:cs typeface="Roboto"/>
              </a:rPr>
              <a:t>with</a:t>
            </a:r>
            <a:r>
              <a:rPr sz="1550" spc="-4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40" dirty="0">
                <a:solidFill>
                  <a:srgbClr val="33495D"/>
                </a:solidFill>
                <a:latin typeface="Roboto"/>
                <a:cs typeface="Roboto"/>
              </a:rPr>
              <a:t>an</a:t>
            </a:r>
            <a:r>
              <a:rPr sz="1550" spc="-4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25" dirty="0">
                <a:solidFill>
                  <a:srgbClr val="33495D"/>
                </a:solidFill>
                <a:latin typeface="Roboto"/>
                <a:cs typeface="Roboto"/>
              </a:rPr>
              <a:t>estimated</a:t>
            </a:r>
            <a:r>
              <a:rPr sz="1550" spc="-4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10" dirty="0">
                <a:solidFill>
                  <a:srgbClr val="33495D"/>
                </a:solidFill>
                <a:latin typeface="Roboto"/>
                <a:cs typeface="Roboto"/>
              </a:rPr>
              <a:t>global</a:t>
            </a:r>
            <a:r>
              <a:rPr sz="1550" spc="-4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30" dirty="0">
                <a:solidFill>
                  <a:srgbClr val="33495D"/>
                </a:solidFill>
                <a:latin typeface="Roboto"/>
                <a:cs typeface="Roboto"/>
              </a:rPr>
              <a:t>market</a:t>
            </a:r>
            <a:r>
              <a:rPr sz="1550" spc="-4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25" dirty="0">
                <a:solidFill>
                  <a:srgbClr val="33495D"/>
                </a:solidFill>
                <a:latin typeface="Roboto"/>
                <a:cs typeface="Roboto"/>
              </a:rPr>
              <a:t>value</a:t>
            </a:r>
            <a:r>
              <a:rPr sz="1550" spc="-4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25" dirty="0">
                <a:solidFill>
                  <a:srgbClr val="33495D"/>
                </a:solidFill>
                <a:latin typeface="Roboto"/>
                <a:cs typeface="Roboto"/>
              </a:rPr>
              <a:t>exceeding</a:t>
            </a:r>
            <a:r>
              <a:rPr sz="1550" spc="-4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25" dirty="0">
                <a:solidFill>
                  <a:srgbClr val="33495D"/>
                </a:solidFill>
                <a:latin typeface="Roboto"/>
                <a:cs typeface="Roboto"/>
              </a:rPr>
              <a:t>$4 </a:t>
            </a:r>
            <a:r>
              <a:rPr sz="1550" spc="-95" dirty="0">
                <a:solidFill>
                  <a:srgbClr val="33495D"/>
                </a:solidFill>
                <a:latin typeface="Roboto"/>
                <a:cs typeface="Roboto"/>
              </a:rPr>
              <a:t>billion</a:t>
            </a:r>
            <a:r>
              <a:rPr sz="15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35" dirty="0">
                <a:solidFill>
                  <a:srgbClr val="33495D"/>
                </a:solidFill>
                <a:latin typeface="Roboto"/>
                <a:cs typeface="Roboto"/>
              </a:rPr>
              <a:t>by</a:t>
            </a:r>
            <a:r>
              <a:rPr sz="155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30" dirty="0">
                <a:solidFill>
                  <a:srgbClr val="33495D"/>
                </a:solidFill>
                <a:latin typeface="Roboto"/>
                <a:cs typeface="Roboto"/>
              </a:rPr>
              <a:t>2025.</a:t>
            </a:r>
            <a:r>
              <a:rPr sz="155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25" dirty="0">
                <a:solidFill>
                  <a:srgbClr val="33495D"/>
                </a:solidFill>
                <a:latin typeface="Roboto"/>
                <a:cs typeface="Roboto"/>
              </a:rPr>
              <a:t>Organizations</a:t>
            </a:r>
            <a:r>
              <a:rPr sz="155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20" dirty="0">
                <a:solidFill>
                  <a:srgbClr val="33495D"/>
                </a:solidFill>
                <a:latin typeface="Roboto"/>
                <a:cs typeface="Roboto"/>
              </a:rPr>
              <a:t>leveraging</a:t>
            </a:r>
            <a:r>
              <a:rPr sz="15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35" dirty="0">
                <a:solidFill>
                  <a:srgbClr val="33495D"/>
                </a:solidFill>
                <a:latin typeface="Roboto"/>
                <a:cs typeface="Roboto"/>
              </a:rPr>
              <a:t>advanced</a:t>
            </a:r>
            <a:r>
              <a:rPr sz="155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25" dirty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sz="155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33495D"/>
                </a:solidFill>
                <a:latin typeface="Roboto"/>
                <a:cs typeface="Roboto"/>
              </a:rPr>
              <a:t>series </a:t>
            </a:r>
            <a:r>
              <a:rPr sz="1550" spc="-120" dirty="0">
                <a:solidFill>
                  <a:srgbClr val="33495D"/>
                </a:solidFill>
                <a:latin typeface="Roboto"/>
                <a:cs typeface="Roboto"/>
              </a:rPr>
              <a:t>techniques</a:t>
            </a:r>
            <a:r>
              <a:rPr sz="1550" spc="-3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05" dirty="0">
                <a:solidFill>
                  <a:srgbClr val="33495D"/>
                </a:solidFill>
                <a:latin typeface="Roboto"/>
                <a:cs typeface="Roboto"/>
              </a:rPr>
              <a:t>report</a:t>
            </a:r>
            <a:r>
              <a:rPr sz="15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25" dirty="0">
                <a:solidFill>
                  <a:srgbClr val="33495D"/>
                </a:solidFill>
                <a:latin typeface="Roboto"/>
                <a:cs typeface="Roboto"/>
              </a:rPr>
              <a:t>15-</a:t>
            </a:r>
            <a:r>
              <a:rPr sz="1550" spc="-155" dirty="0">
                <a:solidFill>
                  <a:srgbClr val="33495D"/>
                </a:solidFill>
                <a:latin typeface="Roboto"/>
                <a:cs typeface="Roboto"/>
              </a:rPr>
              <a:t>25%</a:t>
            </a:r>
            <a:r>
              <a:rPr sz="15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35" dirty="0">
                <a:solidFill>
                  <a:srgbClr val="33495D"/>
                </a:solidFill>
                <a:latin typeface="Roboto"/>
                <a:cs typeface="Roboto"/>
              </a:rPr>
              <a:t>improvements</a:t>
            </a:r>
            <a:r>
              <a:rPr sz="15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00" dirty="0">
                <a:solidFill>
                  <a:srgbClr val="33495D"/>
                </a:solidFill>
                <a:latin typeface="Roboto"/>
                <a:cs typeface="Roboto"/>
              </a:rPr>
              <a:t>in</a:t>
            </a:r>
            <a:r>
              <a:rPr sz="15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20" dirty="0">
                <a:solidFill>
                  <a:srgbClr val="33495D"/>
                </a:solidFill>
                <a:latin typeface="Roboto"/>
                <a:cs typeface="Roboto"/>
              </a:rPr>
              <a:t>forecasting</a:t>
            </a:r>
            <a:r>
              <a:rPr sz="15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550" spc="-105" dirty="0">
                <a:solidFill>
                  <a:srgbClr val="33495D"/>
                </a:solidFill>
                <a:latin typeface="Roboto"/>
                <a:cs typeface="Roboto"/>
              </a:rPr>
              <a:t>accuracy.</a:t>
            </a:r>
            <a:endParaRPr sz="155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1142206"/>
            <a:ext cx="5143499" cy="3809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34200" y="5028406"/>
            <a:ext cx="47110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Relative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impact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and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adoption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analysis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across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industries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(2023)</a:t>
            </a:r>
            <a:endParaRPr sz="1200" dirty="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1892299"/>
            <a:ext cx="66675" cy="1079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2549524"/>
            <a:ext cx="66675" cy="1079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3197224"/>
            <a:ext cx="66675" cy="1079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3854449"/>
            <a:ext cx="66675" cy="1079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4511674"/>
            <a:ext cx="66675" cy="1079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5168899"/>
            <a:ext cx="66675" cy="10795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58800" y="1260624"/>
            <a:ext cx="5163820" cy="49809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-204" dirty="0">
                <a:solidFill>
                  <a:srgbClr val="3398DA"/>
                </a:solidFill>
                <a:latin typeface="Lucida Sans"/>
                <a:cs typeface="Lucida Sans"/>
              </a:rPr>
              <a:t>Time</a:t>
            </a:r>
            <a:r>
              <a:rPr sz="2100" spc="-13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55" dirty="0">
                <a:solidFill>
                  <a:srgbClr val="3398DA"/>
                </a:solidFill>
                <a:latin typeface="Lucida Sans"/>
                <a:cs typeface="Lucida Sans"/>
              </a:rPr>
              <a:t>Series</a:t>
            </a:r>
            <a:r>
              <a:rPr sz="2100" spc="-13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00" dirty="0">
                <a:solidFill>
                  <a:srgbClr val="3398DA"/>
                </a:solidFill>
                <a:latin typeface="Lucida Sans"/>
                <a:cs typeface="Lucida Sans"/>
              </a:rPr>
              <a:t>Analysis:</a:t>
            </a:r>
            <a:r>
              <a:rPr sz="2100" spc="-13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50" dirty="0">
                <a:solidFill>
                  <a:srgbClr val="3398DA"/>
                </a:solidFill>
                <a:latin typeface="Lucida Sans"/>
                <a:cs typeface="Lucida Sans"/>
              </a:rPr>
              <a:t>Cross-Industry</a:t>
            </a:r>
            <a:r>
              <a:rPr sz="2100" spc="-13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0" dirty="0">
                <a:solidFill>
                  <a:srgbClr val="3398DA"/>
                </a:solidFill>
                <a:latin typeface="Lucida Sans"/>
                <a:cs typeface="Lucida Sans"/>
              </a:rPr>
              <a:t>Impact</a:t>
            </a:r>
            <a:endParaRPr sz="2100">
              <a:latin typeface="Lucida Sans"/>
              <a:cs typeface="Lucida Sans"/>
            </a:endParaRPr>
          </a:p>
          <a:p>
            <a:pPr marL="278765" marR="254000">
              <a:lnSpc>
                <a:spcPct val="112100"/>
              </a:lnSpc>
              <a:spcBef>
                <a:spcPts val="1595"/>
              </a:spcBef>
            </a:pP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Finance: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Revolutionized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risk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management,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algorithmic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trading,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market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forecasting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improved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endParaRPr sz="1450">
              <a:latin typeface="Roboto"/>
              <a:cs typeface="Roboto"/>
            </a:endParaRPr>
          </a:p>
          <a:p>
            <a:pPr marL="278765" marR="246379">
              <a:lnSpc>
                <a:spcPct val="112100"/>
              </a:lnSpc>
              <a:spcBef>
                <a:spcPts val="1275"/>
              </a:spcBef>
            </a:pP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Healthcare: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Enhanced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patient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monitoring,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epidemic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Roboto"/>
                <a:cs typeface="Roboto"/>
              </a:rPr>
              <a:t>prediction,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resource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allocation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hospitals</a:t>
            </a:r>
            <a:endParaRPr sz="1450">
              <a:latin typeface="Roboto"/>
              <a:cs typeface="Roboto"/>
            </a:endParaRPr>
          </a:p>
          <a:p>
            <a:pPr marL="278765" marR="5080">
              <a:lnSpc>
                <a:spcPct val="116399"/>
              </a:lnSpc>
              <a:spcBef>
                <a:spcPts val="1125"/>
              </a:spcBef>
            </a:pPr>
            <a:r>
              <a:rPr sz="1450" b="1" spc="-65" dirty="0">
                <a:solidFill>
                  <a:srgbClr val="333333"/>
                </a:solidFill>
                <a:latin typeface="Roboto"/>
                <a:cs typeface="Roboto"/>
              </a:rPr>
              <a:t>Retail:</a:t>
            </a:r>
            <a:r>
              <a:rPr sz="1450" b="1" spc="-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Transformed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inventory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management,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staffing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5" dirty="0">
                <a:solidFill>
                  <a:srgbClr val="333333"/>
                </a:solidFill>
                <a:latin typeface="Roboto"/>
                <a:cs typeface="Roboto"/>
              </a:rPr>
              <a:t>optimization,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supply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chain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efficiency</a:t>
            </a:r>
            <a:endParaRPr sz="1450">
              <a:latin typeface="Roboto"/>
              <a:cs typeface="Roboto"/>
            </a:endParaRPr>
          </a:p>
          <a:p>
            <a:pPr marL="278765" marR="702945">
              <a:lnSpc>
                <a:spcPct val="116399"/>
              </a:lnSpc>
              <a:spcBef>
                <a:spcPts val="1125"/>
              </a:spcBef>
            </a:pP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Energy: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Improved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grid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stability,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5" dirty="0">
                <a:solidFill>
                  <a:srgbClr val="333333"/>
                </a:solidFill>
                <a:latin typeface="Roboto"/>
                <a:cs typeface="Roboto"/>
              </a:rPr>
              <a:t>demand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forecasting,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and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renewable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energy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integration</a:t>
            </a:r>
            <a:endParaRPr sz="1450">
              <a:latin typeface="Roboto"/>
              <a:cs typeface="Roboto"/>
            </a:endParaRPr>
          </a:p>
          <a:p>
            <a:pPr marL="278765" marR="493395">
              <a:lnSpc>
                <a:spcPct val="112100"/>
              </a:lnSpc>
              <a:spcBef>
                <a:spcPts val="1200"/>
              </a:spcBef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Manufacturing:</a:t>
            </a:r>
            <a:r>
              <a:rPr sz="1450" b="1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Enabled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predictive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maintenance,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Roboto"/>
                <a:cs typeface="Roboto"/>
              </a:rPr>
              <a:t>optimized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production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scheduling,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reduced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downtime</a:t>
            </a:r>
            <a:endParaRPr sz="1450">
              <a:latin typeface="Roboto"/>
              <a:cs typeface="Roboto"/>
            </a:endParaRPr>
          </a:p>
          <a:p>
            <a:pPr marL="278765" marR="212725">
              <a:lnSpc>
                <a:spcPct val="112100"/>
              </a:lnSpc>
              <a:spcBef>
                <a:spcPts val="1275"/>
              </a:spcBef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Transportation:</a:t>
            </a:r>
            <a:r>
              <a:rPr sz="1450" b="1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Enhanced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traffic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prediction,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fleet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Roboto"/>
                <a:cs typeface="Roboto"/>
              </a:rPr>
              <a:t>management,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logistics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optimization</a:t>
            </a:r>
            <a:endParaRPr sz="1450">
              <a:latin typeface="Roboto"/>
              <a:cs typeface="Roboto"/>
            </a:endParaRPr>
          </a:p>
          <a:p>
            <a:pPr marL="278765" marR="340360">
              <a:lnSpc>
                <a:spcPct val="116399"/>
              </a:lnSpc>
              <a:spcBef>
                <a:spcPts val="1125"/>
              </a:spcBef>
            </a:pP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IoT</a:t>
            </a:r>
            <a:r>
              <a:rPr sz="1450" b="1" spc="-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95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Smart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Cities:</a:t>
            </a:r>
            <a:r>
              <a:rPr sz="1450" b="1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Facilitating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real-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monitoring,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5" dirty="0">
                <a:solidFill>
                  <a:srgbClr val="333333"/>
                </a:solidFill>
                <a:latin typeface="Roboto"/>
                <a:cs typeface="Roboto"/>
              </a:rPr>
              <a:t>anomaly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detection,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infrastructure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management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5816599"/>
            <a:ext cx="66675" cy="1079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0544174" y="8296274"/>
            <a:ext cx="1457325" cy="323850"/>
            <a:chOff x="10544174" y="8296274"/>
            <a:chExt cx="1457325" cy="323850"/>
          </a:xfrm>
        </p:grpSpPr>
        <p:sp>
          <p:nvSpPr>
            <p:cNvPr id="18" name="object 18"/>
            <p:cNvSpPr/>
            <p:nvPr/>
          </p:nvSpPr>
          <p:spPr>
            <a:xfrm>
              <a:off x="10544174" y="8296274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8474" y="8391524"/>
              <a:ext cx="133349" cy="1333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305476" y="8397874"/>
            <a:ext cx="459486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875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ts val="1340"/>
              </a:lnSpc>
            </a:pP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Analysis: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Complete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Guide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from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Statistics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94A5A6"/>
                </a:solidFill>
                <a:latin typeface="Roboto"/>
                <a:cs typeface="Roboto"/>
              </a:rPr>
              <a:t>Deep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94A5A6"/>
                </a:solidFill>
                <a:latin typeface="Roboto"/>
                <a:cs typeface="Roboto"/>
              </a:rPr>
              <a:t>Learning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12192000" h="57150">
                <a:moveTo>
                  <a:pt x="1219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7149"/>
            <a:ext cx="12192000" cy="6800850"/>
            <a:chOff x="0" y="57149"/>
            <a:chExt cx="12192000" cy="6800850"/>
          </a:xfrm>
        </p:grpSpPr>
        <p:sp>
          <p:nvSpPr>
            <p:cNvPr id="4" name="object 4"/>
            <p:cNvSpPr/>
            <p:nvPr/>
          </p:nvSpPr>
          <p:spPr>
            <a:xfrm>
              <a:off x="0" y="6362699"/>
              <a:ext cx="12192000" cy="495300"/>
            </a:xfrm>
            <a:custGeom>
              <a:avLst/>
              <a:gdLst/>
              <a:ahLst/>
              <a:cxnLst/>
              <a:rect l="l" t="t" r="r" b="b"/>
              <a:pathLst>
                <a:path w="12192000" h="495300">
                  <a:moveTo>
                    <a:pt x="12191999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952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7149"/>
              <a:ext cx="4762500" cy="6305550"/>
            </a:xfrm>
            <a:custGeom>
              <a:avLst/>
              <a:gdLst/>
              <a:ahLst/>
              <a:cxnLst/>
              <a:rect l="l" t="t" r="r" b="b"/>
              <a:pathLst>
                <a:path w="4762500" h="6305550">
                  <a:moveTo>
                    <a:pt x="4762499" y="6305549"/>
                  </a:moveTo>
                  <a:lnTo>
                    <a:pt x="0" y="6305549"/>
                  </a:lnTo>
                  <a:lnTo>
                    <a:pt x="0" y="0"/>
                  </a:lnTo>
                  <a:lnTo>
                    <a:pt x="4762499" y="0"/>
                  </a:lnTo>
                  <a:lnTo>
                    <a:pt x="4762499" y="6305549"/>
                  </a:lnTo>
                  <a:close/>
                </a:path>
              </a:pathLst>
            </a:custGeom>
            <a:solidFill>
              <a:srgbClr val="F1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429499" y="2162174"/>
            <a:ext cx="2095500" cy="2095500"/>
            <a:chOff x="7429499" y="2162174"/>
            <a:chExt cx="2095500" cy="2095500"/>
          </a:xfrm>
        </p:grpSpPr>
        <p:sp>
          <p:nvSpPr>
            <p:cNvPr id="7" name="object 7"/>
            <p:cNvSpPr/>
            <p:nvPr/>
          </p:nvSpPr>
          <p:spPr>
            <a:xfrm>
              <a:off x="7429499" y="2162174"/>
              <a:ext cx="2095500" cy="2095500"/>
            </a:xfrm>
            <a:custGeom>
              <a:avLst/>
              <a:gdLst/>
              <a:ahLst/>
              <a:cxnLst/>
              <a:rect l="l" t="t" r="r" b="b"/>
              <a:pathLst>
                <a:path w="2095500" h="2095500">
                  <a:moveTo>
                    <a:pt x="1047749" y="2095499"/>
                  </a:moveTo>
                  <a:lnTo>
                    <a:pt x="996338" y="2094237"/>
                  </a:lnTo>
                  <a:lnTo>
                    <a:pt x="945052" y="2090454"/>
                  </a:lnTo>
                  <a:lnTo>
                    <a:pt x="894011" y="2084159"/>
                  </a:lnTo>
                  <a:lnTo>
                    <a:pt x="843342" y="2075367"/>
                  </a:lnTo>
                  <a:lnTo>
                    <a:pt x="793166" y="2064099"/>
                  </a:lnTo>
                  <a:lnTo>
                    <a:pt x="743602" y="2050384"/>
                  </a:lnTo>
                  <a:lnTo>
                    <a:pt x="694771" y="2034252"/>
                  </a:lnTo>
                  <a:lnTo>
                    <a:pt x="646791" y="2015743"/>
                  </a:lnTo>
                  <a:lnTo>
                    <a:pt x="599777" y="1994903"/>
                  </a:lnTo>
                  <a:lnTo>
                    <a:pt x="553842" y="1971782"/>
                  </a:lnTo>
                  <a:lnTo>
                    <a:pt x="509096" y="1946434"/>
                  </a:lnTo>
                  <a:lnTo>
                    <a:pt x="465649" y="1918921"/>
                  </a:lnTo>
                  <a:lnTo>
                    <a:pt x="423604" y="1889310"/>
                  </a:lnTo>
                  <a:lnTo>
                    <a:pt x="383063" y="1857671"/>
                  </a:lnTo>
                  <a:lnTo>
                    <a:pt x="344123" y="1824081"/>
                  </a:lnTo>
                  <a:lnTo>
                    <a:pt x="306877" y="1788620"/>
                  </a:lnTo>
                  <a:lnTo>
                    <a:pt x="271417" y="1751375"/>
                  </a:lnTo>
                  <a:lnTo>
                    <a:pt x="237827" y="1712435"/>
                  </a:lnTo>
                  <a:lnTo>
                    <a:pt x="206187" y="1671893"/>
                  </a:lnTo>
                  <a:lnTo>
                    <a:pt x="176575" y="1629847"/>
                  </a:lnTo>
                  <a:lnTo>
                    <a:pt x="149063" y="1586400"/>
                  </a:lnTo>
                  <a:lnTo>
                    <a:pt x="123716" y="1541655"/>
                  </a:lnTo>
                  <a:lnTo>
                    <a:pt x="100594" y="1495720"/>
                  </a:lnTo>
                  <a:lnTo>
                    <a:pt x="79754" y="1448705"/>
                  </a:lnTo>
                  <a:lnTo>
                    <a:pt x="61246" y="1400725"/>
                  </a:lnTo>
                  <a:lnTo>
                    <a:pt x="45115" y="1351895"/>
                  </a:lnTo>
                  <a:lnTo>
                    <a:pt x="31399" y="1302332"/>
                  </a:lnTo>
                  <a:lnTo>
                    <a:pt x="20131" y="1252155"/>
                  </a:lnTo>
                  <a:lnTo>
                    <a:pt x="11339" y="1201486"/>
                  </a:lnTo>
                  <a:lnTo>
                    <a:pt x="5045" y="1150447"/>
                  </a:lnTo>
                  <a:lnTo>
                    <a:pt x="1261" y="1099160"/>
                  </a:lnTo>
                  <a:lnTo>
                    <a:pt x="0" y="1047749"/>
                  </a:lnTo>
                  <a:lnTo>
                    <a:pt x="315" y="1022036"/>
                  </a:lnTo>
                  <a:lnTo>
                    <a:pt x="2838" y="970672"/>
                  </a:lnTo>
                  <a:lnTo>
                    <a:pt x="7879" y="919494"/>
                  </a:lnTo>
                  <a:lnTo>
                    <a:pt x="15424" y="868624"/>
                  </a:lnTo>
                  <a:lnTo>
                    <a:pt x="25457" y="818186"/>
                  </a:lnTo>
                  <a:lnTo>
                    <a:pt x="37953" y="768301"/>
                  </a:lnTo>
                  <a:lnTo>
                    <a:pt x="52881" y="719089"/>
                  </a:lnTo>
                  <a:lnTo>
                    <a:pt x="70206" y="670669"/>
                  </a:lnTo>
                  <a:lnTo>
                    <a:pt x="89885" y="623157"/>
                  </a:lnTo>
                  <a:lnTo>
                    <a:pt x="111873" y="576669"/>
                  </a:lnTo>
                  <a:lnTo>
                    <a:pt x="136115" y="531315"/>
                  </a:lnTo>
                  <a:lnTo>
                    <a:pt x="162553" y="487205"/>
                  </a:lnTo>
                  <a:lnTo>
                    <a:pt x="191124" y="444446"/>
                  </a:lnTo>
                  <a:lnTo>
                    <a:pt x="221759" y="403140"/>
                  </a:lnTo>
                  <a:lnTo>
                    <a:pt x="254383" y="363388"/>
                  </a:lnTo>
                  <a:lnTo>
                    <a:pt x="288918" y="325283"/>
                  </a:lnTo>
                  <a:lnTo>
                    <a:pt x="325282" y="288919"/>
                  </a:lnTo>
                  <a:lnTo>
                    <a:pt x="363387" y="254384"/>
                  </a:lnTo>
                  <a:lnTo>
                    <a:pt x="403139" y="221759"/>
                  </a:lnTo>
                  <a:lnTo>
                    <a:pt x="444445" y="191125"/>
                  </a:lnTo>
                  <a:lnTo>
                    <a:pt x="487204" y="162554"/>
                  </a:lnTo>
                  <a:lnTo>
                    <a:pt x="531314" y="136116"/>
                  </a:lnTo>
                  <a:lnTo>
                    <a:pt x="576668" y="111874"/>
                  </a:lnTo>
                  <a:lnTo>
                    <a:pt x="623156" y="89886"/>
                  </a:lnTo>
                  <a:lnTo>
                    <a:pt x="670668" y="70206"/>
                  </a:lnTo>
                  <a:lnTo>
                    <a:pt x="719088" y="52881"/>
                  </a:lnTo>
                  <a:lnTo>
                    <a:pt x="768300" y="37953"/>
                  </a:lnTo>
                  <a:lnTo>
                    <a:pt x="818185" y="25458"/>
                  </a:lnTo>
                  <a:lnTo>
                    <a:pt x="868623" y="15425"/>
                  </a:lnTo>
                  <a:lnTo>
                    <a:pt x="919493" y="7879"/>
                  </a:lnTo>
                  <a:lnTo>
                    <a:pt x="970672" y="2838"/>
                  </a:lnTo>
                  <a:lnTo>
                    <a:pt x="1022036" y="315"/>
                  </a:lnTo>
                  <a:lnTo>
                    <a:pt x="1047749" y="0"/>
                  </a:lnTo>
                  <a:lnTo>
                    <a:pt x="1073462" y="315"/>
                  </a:lnTo>
                  <a:lnTo>
                    <a:pt x="1124826" y="2838"/>
                  </a:lnTo>
                  <a:lnTo>
                    <a:pt x="1176005" y="7879"/>
                  </a:lnTo>
                  <a:lnTo>
                    <a:pt x="1226874" y="15425"/>
                  </a:lnTo>
                  <a:lnTo>
                    <a:pt x="1277312" y="25457"/>
                  </a:lnTo>
                  <a:lnTo>
                    <a:pt x="1327197" y="37953"/>
                  </a:lnTo>
                  <a:lnTo>
                    <a:pt x="1376409" y="52881"/>
                  </a:lnTo>
                  <a:lnTo>
                    <a:pt x="1424828" y="70206"/>
                  </a:lnTo>
                  <a:lnTo>
                    <a:pt x="1472340" y="89886"/>
                  </a:lnTo>
                  <a:lnTo>
                    <a:pt x="1518829" y="111874"/>
                  </a:lnTo>
                  <a:lnTo>
                    <a:pt x="1564183" y="136116"/>
                  </a:lnTo>
                  <a:lnTo>
                    <a:pt x="1608291" y="162554"/>
                  </a:lnTo>
                  <a:lnTo>
                    <a:pt x="1651050" y="191125"/>
                  </a:lnTo>
                  <a:lnTo>
                    <a:pt x="1692357" y="221759"/>
                  </a:lnTo>
                  <a:lnTo>
                    <a:pt x="1732110" y="254384"/>
                  </a:lnTo>
                  <a:lnTo>
                    <a:pt x="1770214" y="288919"/>
                  </a:lnTo>
                  <a:lnTo>
                    <a:pt x="1806578" y="325283"/>
                  </a:lnTo>
                  <a:lnTo>
                    <a:pt x="1841114" y="363388"/>
                  </a:lnTo>
                  <a:lnTo>
                    <a:pt x="1873738" y="403140"/>
                  </a:lnTo>
                  <a:lnTo>
                    <a:pt x="1904372" y="444446"/>
                  </a:lnTo>
                  <a:lnTo>
                    <a:pt x="1932943" y="487205"/>
                  </a:lnTo>
                  <a:lnTo>
                    <a:pt x="1959381" y="531315"/>
                  </a:lnTo>
                  <a:lnTo>
                    <a:pt x="1983624" y="576669"/>
                  </a:lnTo>
                  <a:lnTo>
                    <a:pt x="2005611" y="623157"/>
                  </a:lnTo>
                  <a:lnTo>
                    <a:pt x="2025291" y="670669"/>
                  </a:lnTo>
                  <a:lnTo>
                    <a:pt x="2042616" y="719089"/>
                  </a:lnTo>
                  <a:lnTo>
                    <a:pt x="2057545" y="768301"/>
                  </a:lnTo>
                  <a:lnTo>
                    <a:pt x="2070040" y="818186"/>
                  </a:lnTo>
                  <a:lnTo>
                    <a:pt x="2080073" y="868624"/>
                  </a:lnTo>
                  <a:lnTo>
                    <a:pt x="2087619" y="919494"/>
                  </a:lnTo>
                  <a:lnTo>
                    <a:pt x="2092660" y="970672"/>
                  </a:lnTo>
                  <a:lnTo>
                    <a:pt x="2095184" y="1022036"/>
                  </a:lnTo>
                  <a:lnTo>
                    <a:pt x="2095499" y="1047749"/>
                  </a:lnTo>
                  <a:lnTo>
                    <a:pt x="2095183" y="1073462"/>
                  </a:lnTo>
                  <a:lnTo>
                    <a:pt x="2092660" y="1124826"/>
                  </a:lnTo>
                  <a:lnTo>
                    <a:pt x="2087619" y="1176005"/>
                  </a:lnTo>
                  <a:lnTo>
                    <a:pt x="2080073" y="1226874"/>
                  </a:lnTo>
                  <a:lnTo>
                    <a:pt x="2070040" y="1277312"/>
                  </a:lnTo>
                  <a:lnTo>
                    <a:pt x="2057545" y="1327197"/>
                  </a:lnTo>
                  <a:lnTo>
                    <a:pt x="2042616" y="1376409"/>
                  </a:lnTo>
                  <a:lnTo>
                    <a:pt x="2025291" y="1424829"/>
                  </a:lnTo>
                  <a:lnTo>
                    <a:pt x="2005611" y="1472340"/>
                  </a:lnTo>
                  <a:lnTo>
                    <a:pt x="1983624" y="1518829"/>
                  </a:lnTo>
                  <a:lnTo>
                    <a:pt x="1959382" y="1564183"/>
                  </a:lnTo>
                  <a:lnTo>
                    <a:pt x="1932944" y="1608293"/>
                  </a:lnTo>
                  <a:lnTo>
                    <a:pt x="1904373" y="1651052"/>
                  </a:lnTo>
                  <a:lnTo>
                    <a:pt x="1873738" y="1692358"/>
                  </a:lnTo>
                  <a:lnTo>
                    <a:pt x="1841114" y="1732111"/>
                  </a:lnTo>
                  <a:lnTo>
                    <a:pt x="1806578" y="1770215"/>
                  </a:lnTo>
                  <a:lnTo>
                    <a:pt x="1770214" y="1806579"/>
                  </a:lnTo>
                  <a:lnTo>
                    <a:pt x="1732110" y="1841115"/>
                  </a:lnTo>
                  <a:lnTo>
                    <a:pt x="1692356" y="1873739"/>
                  </a:lnTo>
                  <a:lnTo>
                    <a:pt x="1651050" y="1904374"/>
                  </a:lnTo>
                  <a:lnTo>
                    <a:pt x="1608291" y="1932944"/>
                  </a:lnTo>
                  <a:lnTo>
                    <a:pt x="1564182" y="1959383"/>
                  </a:lnTo>
                  <a:lnTo>
                    <a:pt x="1518828" y="1983625"/>
                  </a:lnTo>
                  <a:lnTo>
                    <a:pt x="1472339" y="2005612"/>
                  </a:lnTo>
                  <a:lnTo>
                    <a:pt x="1424827" y="2025292"/>
                  </a:lnTo>
                  <a:lnTo>
                    <a:pt x="1376407" y="2042617"/>
                  </a:lnTo>
                  <a:lnTo>
                    <a:pt x="1327196" y="2057545"/>
                  </a:lnTo>
                  <a:lnTo>
                    <a:pt x="1277311" y="2070041"/>
                  </a:lnTo>
                  <a:lnTo>
                    <a:pt x="1226874" y="2080074"/>
                  </a:lnTo>
                  <a:lnTo>
                    <a:pt x="1176005" y="2087620"/>
                  </a:lnTo>
                  <a:lnTo>
                    <a:pt x="1124826" y="2092660"/>
                  </a:lnTo>
                  <a:lnTo>
                    <a:pt x="1073462" y="2095184"/>
                  </a:lnTo>
                  <a:lnTo>
                    <a:pt x="1047749" y="2095499"/>
                  </a:lnTo>
                  <a:close/>
                </a:path>
              </a:pathLst>
            </a:custGeom>
            <a:solidFill>
              <a:srgbClr val="F1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43849" y="2743199"/>
              <a:ext cx="1066800" cy="933450"/>
            </a:xfrm>
            <a:custGeom>
              <a:avLst/>
              <a:gdLst/>
              <a:ahLst/>
              <a:cxnLst/>
              <a:rect l="l" t="t" r="r" b="b"/>
              <a:pathLst>
                <a:path w="1066800" h="933450">
                  <a:moveTo>
                    <a:pt x="1000125" y="933450"/>
                  </a:moveTo>
                  <a:lnTo>
                    <a:pt x="166687" y="933450"/>
                  </a:lnTo>
                  <a:lnTo>
                    <a:pt x="122362" y="927498"/>
                  </a:lnTo>
                  <a:lnTo>
                    <a:pt x="82541" y="910700"/>
                  </a:lnTo>
                  <a:lnTo>
                    <a:pt x="48808" y="884641"/>
                  </a:lnTo>
                  <a:lnTo>
                    <a:pt x="22749" y="850908"/>
                  </a:lnTo>
                  <a:lnTo>
                    <a:pt x="5951" y="811087"/>
                  </a:lnTo>
                  <a:lnTo>
                    <a:pt x="0" y="766762"/>
                  </a:lnTo>
                  <a:lnTo>
                    <a:pt x="0" y="66675"/>
                  </a:lnTo>
                  <a:lnTo>
                    <a:pt x="5231" y="40698"/>
                  </a:lnTo>
                  <a:lnTo>
                    <a:pt x="19507" y="19507"/>
                  </a:lnTo>
                  <a:lnTo>
                    <a:pt x="40698" y="5231"/>
                  </a:lnTo>
                  <a:lnTo>
                    <a:pt x="66675" y="0"/>
                  </a:lnTo>
                  <a:lnTo>
                    <a:pt x="92651" y="5231"/>
                  </a:lnTo>
                  <a:lnTo>
                    <a:pt x="113842" y="19507"/>
                  </a:lnTo>
                  <a:lnTo>
                    <a:pt x="128118" y="40698"/>
                  </a:lnTo>
                  <a:lnTo>
                    <a:pt x="133350" y="66675"/>
                  </a:lnTo>
                  <a:lnTo>
                    <a:pt x="133350" y="766762"/>
                  </a:lnTo>
                  <a:lnTo>
                    <a:pt x="135980" y="779706"/>
                  </a:lnTo>
                  <a:lnTo>
                    <a:pt x="143142" y="790307"/>
                  </a:lnTo>
                  <a:lnTo>
                    <a:pt x="153743" y="797469"/>
                  </a:lnTo>
                  <a:lnTo>
                    <a:pt x="166687" y="800100"/>
                  </a:lnTo>
                  <a:lnTo>
                    <a:pt x="1000125" y="800100"/>
                  </a:lnTo>
                  <a:lnTo>
                    <a:pt x="1026101" y="805331"/>
                  </a:lnTo>
                  <a:lnTo>
                    <a:pt x="1047292" y="819607"/>
                  </a:lnTo>
                  <a:lnTo>
                    <a:pt x="1061568" y="840798"/>
                  </a:lnTo>
                  <a:lnTo>
                    <a:pt x="1066800" y="866775"/>
                  </a:lnTo>
                  <a:lnTo>
                    <a:pt x="1061568" y="892751"/>
                  </a:lnTo>
                  <a:lnTo>
                    <a:pt x="1047292" y="913942"/>
                  </a:lnTo>
                  <a:lnTo>
                    <a:pt x="1026101" y="928218"/>
                  </a:lnTo>
                  <a:lnTo>
                    <a:pt x="1000125" y="933450"/>
                  </a:lnTo>
                  <a:close/>
                </a:path>
                <a:path w="1066800" h="933450">
                  <a:moveTo>
                    <a:pt x="855731" y="372338"/>
                  </a:moveTo>
                  <a:lnTo>
                    <a:pt x="666750" y="372338"/>
                  </a:lnTo>
                  <a:lnTo>
                    <a:pt x="886152" y="152727"/>
                  </a:lnTo>
                  <a:lnTo>
                    <a:pt x="908225" y="138077"/>
                  </a:lnTo>
                  <a:lnTo>
                    <a:pt x="933345" y="133193"/>
                  </a:lnTo>
                  <a:lnTo>
                    <a:pt x="958466" y="138077"/>
                  </a:lnTo>
                  <a:lnTo>
                    <a:pt x="980539" y="152727"/>
                  </a:lnTo>
                  <a:lnTo>
                    <a:pt x="995189" y="174800"/>
                  </a:lnTo>
                  <a:lnTo>
                    <a:pt x="1000072" y="199920"/>
                  </a:lnTo>
                  <a:lnTo>
                    <a:pt x="995189" y="225041"/>
                  </a:lnTo>
                  <a:lnTo>
                    <a:pt x="980539" y="247114"/>
                  </a:lnTo>
                  <a:lnTo>
                    <a:pt x="980747" y="247322"/>
                  </a:lnTo>
                  <a:lnTo>
                    <a:pt x="855731" y="372338"/>
                  </a:lnTo>
                  <a:close/>
                </a:path>
                <a:path w="1066800" h="933450">
                  <a:moveTo>
                    <a:pt x="266595" y="600022"/>
                  </a:moveTo>
                  <a:lnTo>
                    <a:pt x="219402" y="580489"/>
                  </a:lnTo>
                  <a:lnTo>
                    <a:pt x="199919" y="533556"/>
                  </a:lnTo>
                  <a:lnTo>
                    <a:pt x="199868" y="533295"/>
                  </a:lnTo>
                  <a:lnTo>
                    <a:pt x="204752" y="508175"/>
                  </a:lnTo>
                  <a:lnTo>
                    <a:pt x="219402" y="486102"/>
                  </a:lnTo>
                  <a:lnTo>
                    <a:pt x="452764" y="252739"/>
                  </a:lnTo>
                  <a:lnTo>
                    <a:pt x="474838" y="238089"/>
                  </a:lnTo>
                  <a:lnTo>
                    <a:pt x="499958" y="233206"/>
                  </a:lnTo>
                  <a:lnTo>
                    <a:pt x="525078" y="238089"/>
                  </a:lnTo>
                  <a:lnTo>
                    <a:pt x="547151" y="252739"/>
                  </a:lnTo>
                  <a:lnTo>
                    <a:pt x="666750" y="372338"/>
                  </a:lnTo>
                  <a:lnTo>
                    <a:pt x="855731" y="372338"/>
                  </a:lnTo>
                  <a:lnTo>
                    <a:pt x="833645" y="394424"/>
                  </a:lnTo>
                  <a:lnTo>
                    <a:pt x="500062" y="394424"/>
                  </a:lnTo>
                  <a:lnTo>
                    <a:pt x="313789" y="580489"/>
                  </a:lnTo>
                  <a:lnTo>
                    <a:pt x="291716" y="595139"/>
                  </a:lnTo>
                  <a:lnTo>
                    <a:pt x="266595" y="600022"/>
                  </a:lnTo>
                  <a:close/>
                </a:path>
                <a:path w="1066800" h="933450">
                  <a:moveTo>
                    <a:pt x="666854" y="533556"/>
                  </a:moveTo>
                  <a:lnTo>
                    <a:pt x="641733" y="528672"/>
                  </a:lnTo>
                  <a:lnTo>
                    <a:pt x="619660" y="514022"/>
                  </a:lnTo>
                  <a:lnTo>
                    <a:pt x="500062" y="394424"/>
                  </a:lnTo>
                  <a:lnTo>
                    <a:pt x="833645" y="394424"/>
                  </a:lnTo>
                  <a:lnTo>
                    <a:pt x="714047" y="514022"/>
                  </a:lnTo>
                  <a:lnTo>
                    <a:pt x="691974" y="528672"/>
                  </a:lnTo>
                  <a:lnTo>
                    <a:pt x="666854" y="533556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76400" y="1828006"/>
            <a:ext cx="582295" cy="1792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600" b="1" spc="-380" dirty="0">
                <a:solidFill>
                  <a:srgbClr val="3398DA"/>
                </a:solidFill>
                <a:latin typeface="Fabrikat Bold"/>
                <a:cs typeface="Fabrikat Bold"/>
              </a:rPr>
              <a:t>1</a:t>
            </a:r>
            <a:endParaRPr sz="11600" dirty="0">
              <a:latin typeface="Fabrikat Bold"/>
              <a:cs typeface="Fabrikat Bold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6200" y="761206"/>
            <a:ext cx="5029200" cy="174406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700"/>
              </a:spcBef>
            </a:pPr>
            <a:r>
              <a:rPr sz="4000" b="1" spc="-195" dirty="0">
                <a:latin typeface="Gill Sans MT"/>
                <a:cs typeface="Gill Sans MT"/>
              </a:rPr>
              <a:t>Section</a:t>
            </a:r>
            <a:r>
              <a:rPr sz="4000" b="1" spc="-140" dirty="0">
                <a:latin typeface="Gill Sans MT"/>
                <a:cs typeface="Gill Sans MT"/>
              </a:rPr>
              <a:t> </a:t>
            </a:r>
            <a:r>
              <a:rPr sz="4000" b="1" spc="-505" dirty="0">
                <a:latin typeface="Gill Sans MT"/>
                <a:cs typeface="Gill Sans MT"/>
              </a:rPr>
              <a:t>1:</a:t>
            </a:r>
            <a:r>
              <a:rPr sz="4000" b="1" spc="-135" dirty="0">
                <a:latin typeface="Gill Sans MT"/>
                <a:cs typeface="Gill Sans MT"/>
              </a:rPr>
              <a:t> </a:t>
            </a:r>
            <a:r>
              <a:rPr sz="4000" b="1" spc="-385" dirty="0" smtClean="0">
                <a:latin typeface="Gill Sans MT"/>
                <a:cs typeface="Gill Sans MT"/>
              </a:rPr>
              <a:t>Time</a:t>
            </a:r>
            <a:r>
              <a:rPr lang="en-IN" sz="4000" b="1" spc="-385" dirty="0" smtClean="0">
                <a:latin typeface="Gill Sans MT"/>
                <a:cs typeface="Gill Sans MT"/>
              </a:rPr>
              <a:t> </a:t>
            </a:r>
            <a:r>
              <a:rPr sz="4000" b="1" spc="-10" dirty="0" smtClean="0">
                <a:latin typeface="Gill Sans MT"/>
                <a:cs typeface="Gill Sans MT"/>
              </a:rPr>
              <a:t>Series</a:t>
            </a:r>
            <a:r>
              <a:rPr lang="en-IN" sz="4000" b="1" spc="-10" dirty="0" smtClean="0">
                <a:latin typeface="Gill Sans MT"/>
                <a:cs typeface="Gill Sans MT"/>
              </a:rPr>
              <a:t> </a:t>
            </a:r>
            <a:r>
              <a:rPr lang="en-US" sz="4000" spc="-204" dirty="0" smtClean="0">
                <a:latin typeface="Gill Sans MT"/>
                <a:cs typeface="Gill Sans MT"/>
              </a:rPr>
              <a:t>Fundamentals</a:t>
            </a:r>
            <a:r>
              <a:rPr lang="en-US" sz="4000" dirty="0" smtClean="0">
                <a:latin typeface="Gill Sans MT"/>
                <a:cs typeface="Gill Sans MT"/>
              </a:rPr>
              <a:t/>
            </a:r>
            <a:br>
              <a:rPr lang="en-US" sz="4000" dirty="0" smtClean="0">
                <a:latin typeface="Gill Sans MT"/>
                <a:cs typeface="Gill Sans MT"/>
              </a:rPr>
            </a:br>
            <a:endParaRPr sz="4000" dirty="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800" y="3407536"/>
            <a:ext cx="243649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-95" dirty="0">
                <a:solidFill>
                  <a:srgbClr val="3398DA"/>
                </a:solidFill>
                <a:latin typeface="Roboto"/>
                <a:cs typeface="Roboto"/>
              </a:rPr>
              <a:t>Understanding</a:t>
            </a:r>
            <a:r>
              <a:rPr sz="1850" spc="-4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850" spc="-90" dirty="0">
                <a:solidFill>
                  <a:srgbClr val="3398DA"/>
                </a:solidFill>
                <a:latin typeface="Roboto"/>
                <a:cs typeface="Roboto"/>
              </a:rPr>
              <a:t>the</a:t>
            </a:r>
            <a:r>
              <a:rPr sz="1850" spc="-4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850" spc="-45" dirty="0">
                <a:solidFill>
                  <a:srgbClr val="3398DA"/>
                </a:solidFill>
                <a:latin typeface="Roboto"/>
                <a:cs typeface="Roboto"/>
              </a:rPr>
              <a:t>basics</a:t>
            </a:r>
            <a:endParaRPr sz="1850" dirty="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800" y="3977474"/>
            <a:ext cx="3547745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0700"/>
              </a:lnSpc>
              <a:spcBef>
                <a:spcPts val="95"/>
              </a:spcBef>
            </a:pPr>
            <a:r>
              <a:rPr sz="1450" spc="-120" dirty="0">
                <a:solidFill>
                  <a:srgbClr val="33495D"/>
                </a:solidFill>
                <a:latin typeface="Roboto"/>
                <a:cs typeface="Roboto"/>
              </a:rPr>
              <a:t>An</a:t>
            </a:r>
            <a:r>
              <a:rPr sz="1450" spc="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introduction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to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core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concepts,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30" dirty="0">
                <a:solidFill>
                  <a:srgbClr val="33495D"/>
                </a:solidFill>
                <a:latin typeface="Roboto"/>
                <a:cs typeface="Roboto"/>
              </a:rPr>
              <a:t>components, </a:t>
            </a:r>
            <a:r>
              <a:rPr sz="1450" spc="-10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properties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of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data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that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form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the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foundation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for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45" dirty="0">
                <a:solidFill>
                  <a:srgbClr val="33495D"/>
                </a:solidFill>
                <a:latin typeface="Roboto"/>
                <a:cs typeface="Roboto"/>
              </a:rPr>
              <a:t>all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analysis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techniques.</a:t>
            </a:r>
            <a:endParaRPr sz="1450" dirty="0">
              <a:latin typeface="Roboto"/>
              <a:cs typeface="Robo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68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12700">
              <a:lnSpc>
                <a:spcPts val="1155"/>
              </a:lnSpc>
            </a:pPr>
            <a:r>
              <a:rPr sz="1200" spc="-80" dirty="0">
                <a:solidFill>
                  <a:srgbClr val="94A5A6"/>
                </a:solidFill>
              </a:rPr>
              <a:t>Time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70" dirty="0">
                <a:solidFill>
                  <a:srgbClr val="94A5A6"/>
                </a:solidFill>
              </a:rPr>
              <a:t>Series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60" dirty="0">
                <a:solidFill>
                  <a:srgbClr val="94A5A6"/>
                </a:solidFill>
              </a:rPr>
              <a:t>Analysis: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75" dirty="0">
                <a:solidFill>
                  <a:srgbClr val="94A5A6"/>
                </a:solidFill>
              </a:rPr>
              <a:t>Complete</a:t>
            </a:r>
            <a:r>
              <a:rPr sz="1200" spc="5" dirty="0">
                <a:solidFill>
                  <a:srgbClr val="94A5A6"/>
                </a:solidFill>
              </a:rPr>
              <a:t> </a:t>
            </a:r>
            <a:r>
              <a:rPr sz="1200" spc="-75" dirty="0">
                <a:solidFill>
                  <a:srgbClr val="94A5A6"/>
                </a:solidFill>
              </a:rPr>
              <a:t>Guide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80" dirty="0">
                <a:solidFill>
                  <a:srgbClr val="94A5A6"/>
                </a:solidFill>
              </a:rPr>
              <a:t>from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60" dirty="0">
                <a:solidFill>
                  <a:srgbClr val="94A5A6"/>
                </a:solidFill>
              </a:rPr>
              <a:t>Statistics</a:t>
            </a:r>
            <a:r>
              <a:rPr sz="1200" spc="5" dirty="0">
                <a:solidFill>
                  <a:srgbClr val="94A5A6"/>
                </a:solidFill>
              </a:rPr>
              <a:t> </a:t>
            </a:r>
            <a:r>
              <a:rPr sz="1200" spc="-70" dirty="0">
                <a:solidFill>
                  <a:srgbClr val="94A5A6"/>
                </a:solidFill>
              </a:rPr>
              <a:t>to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85" dirty="0">
                <a:solidFill>
                  <a:srgbClr val="94A5A6"/>
                </a:solidFill>
              </a:rPr>
              <a:t>Deep</a:t>
            </a:r>
            <a:r>
              <a:rPr sz="1200" dirty="0">
                <a:solidFill>
                  <a:srgbClr val="94A5A6"/>
                </a:solidFill>
              </a:rPr>
              <a:t> </a:t>
            </a:r>
            <a:r>
              <a:rPr sz="1200" spc="-10" dirty="0">
                <a:solidFill>
                  <a:srgbClr val="94A5A6"/>
                </a:solidFill>
              </a:rPr>
              <a:t>Learning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14411"/>
            <a:ext cx="12192000" cy="7600950"/>
            <a:chOff x="0" y="914411"/>
            <a:chExt cx="12192000" cy="7600950"/>
          </a:xfrm>
        </p:grpSpPr>
        <p:sp>
          <p:nvSpPr>
            <p:cNvPr id="3" name="object 3"/>
            <p:cNvSpPr/>
            <p:nvPr/>
          </p:nvSpPr>
          <p:spPr>
            <a:xfrm>
              <a:off x="0" y="914411"/>
              <a:ext cx="12192000" cy="7600950"/>
            </a:xfrm>
            <a:custGeom>
              <a:avLst/>
              <a:gdLst/>
              <a:ahLst/>
              <a:cxnLst/>
              <a:rect l="l" t="t" r="r" b="b"/>
              <a:pathLst>
                <a:path w="12192000" h="7600950">
                  <a:moveTo>
                    <a:pt x="12191987" y="7591412"/>
                  </a:moveTo>
                  <a:lnTo>
                    <a:pt x="6105512" y="7591412"/>
                  </a:lnTo>
                  <a:lnTo>
                    <a:pt x="6105512" y="0"/>
                  </a:lnTo>
                  <a:lnTo>
                    <a:pt x="6095987" y="0"/>
                  </a:lnTo>
                  <a:lnTo>
                    <a:pt x="6095987" y="7591412"/>
                  </a:lnTo>
                  <a:lnTo>
                    <a:pt x="0" y="7591412"/>
                  </a:lnTo>
                  <a:lnTo>
                    <a:pt x="0" y="7600937"/>
                  </a:lnTo>
                  <a:lnTo>
                    <a:pt x="12191987" y="7600937"/>
                  </a:lnTo>
                  <a:lnTo>
                    <a:pt x="12191987" y="7591412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0999" y="2571749"/>
              <a:ext cx="5334000" cy="1009650"/>
            </a:xfrm>
            <a:custGeom>
              <a:avLst/>
              <a:gdLst/>
              <a:ahLst/>
              <a:cxnLst/>
              <a:rect l="l" t="t" r="r" b="b"/>
              <a:pathLst>
                <a:path w="5334000" h="1009650">
                  <a:moveTo>
                    <a:pt x="5333999" y="1009649"/>
                  </a:moveTo>
                  <a:lnTo>
                    <a:pt x="0" y="1009649"/>
                  </a:lnTo>
                  <a:lnTo>
                    <a:pt x="0" y="0"/>
                  </a:lnTo>
                  <a:lnTo>
                    <a:pt x="5333999" y="0"/>
                  </a:lnTo>
                  <a:lnTo>
                    <a:pt x="5333999" y="1009649"/>
                  </a:lnTo>
                  <a:close/>
                </a:path>
              </a:pathLst>
            </a:custGeom>
            <a:solidFill>
              <a:srgbClr val="FFF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999" y="2571749"/>
              <a:ext cx="38100" cy="1009650"/>
            </a:xfrm>
            <a:custGeom>
              <a:avLst/>
              <a:gdLst/>
              <a:ahLst/>
              <a:cxnLst/>
              <a:rect l="l" t="t" r="r" b="b"/>
              <a:pathLst>
                <a:path w="38100" h="1009650">
                  <a:moveTo>
                    <a:pt x="38099" y="1009649"/>
                  </a:moveTo>
                  <a:lnTo>
                    <a:pt x="0" y="10096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09649"/>
                  </a:lnTo>
                  <a:close/>
                </a:path>
              </a:pathLst>
            </a:custGeom>
            <a:solidFill>
              <a:srgbClr val="F1C3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73" y="2743224"/>
              <a:ext cx="109952" cy="15994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What</a:t>
            </a:r>
            <a:r>
              <a:rPr spc="-229" dirty="0"/>
              <a:t> </a:t>
            </a:r>
            <a:r>
              <a:rPr spc="-285" dirty="0"/>
              <a:t>is</a:t>
            </a:r>
            <a:r>
              <a:rPr spc="-229" dirty="0"/>
              <a:t> </a:t>
            </a:r>
            <a:r>
              <a:rPr spc="-365" dirty="0"/>
              <a:t>a</a:t>
            </a:r>
            <a:r>
              <a:rPr spc="-229" dirty="0"/>
              <a:t> </a:t>
            </a:r>
            <a:r>
              <a:rPr spc="-330" dirty="0"/>
              <a:t>Time</a:t>
            </a:r>
            <a:r>
              <a:rPr spc="-229" dirty="0"/>
              <a:t> </a:t>
            </a:r>
            <a:r>
              <a:rPr spc="-245" dirty="0"/>
              <a:t>Series?</a:t>
            </a:r>
            <a:r>
              <a:rPr spc="-229" dirty="0"/>
              <a:t> </a:t>
            </a:r>
            <a:r>
              <a:rPr spc="-290" dirty="0"/>
              <a:t>(Detailed)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380999" y="2056606"/>
            <a:ext cx="11344275" cy="2553493"/>
            <a:chOff x="380999" y="2056606"/>
            <a:chExt cx="11344275" cy="2553493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800" y="2056606"/>
              <a:ext cx="5324474" cy="20954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3832225"/>
              <a:ext cx="139700" cy="101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4165599"/>
              <a:ext cx="139700" cy="101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4508499"/>
              <a:ext cx="139700" cy="1016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981031" y="7997634"/>
            <a:ext cx="43307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Time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daily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closing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prices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showing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trend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volatility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patterns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Definition</a:t>
            </a:r>
            <a:r>
              <a:rPr spc="-140" dirty="0"/>
              <a:t> </a:t>
            </a:r>
            <a:r>
              <a:rPr spc="-225" dirty="0"/>
              <a:t>&amp;</a:t>
            </a:r>
            <a:r>
              <a:rPr spc="-135" dirty="0"/>
              <a:t> </a:t>
            </a:r>
            <a:r>
              <a:rPr spc="-55" dirty="0"/>
              <a:t>Concepts</a:t>
            </a:r>
          </a:p>
          <a:p>
            <a:pPr marL="12700" marR="46355">
              <a:lnSpc>
                <a:spcPct val="113799"/>
              </a:lnSpc>
              <a:spcBef>
                <a:spcPts val="1055"/>
              </a:spcBef>
            </a:pP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series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sequence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points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collected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recorded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at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40" dirty="0">
                <a:solidFill>
                  <a:srgbClr val="333333"/>
                </a:solidFill>
                <a:latin typeface="Roboto"/>
                <a:cs typeface="Roboto"/>
              </a:rPr>
              <a:t>specific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intervals.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Unlike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regular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data,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temporal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ordering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crucial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as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it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captures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how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change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over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time.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50">
              <a:latin typeface="Roboto"/>
              <a:cs typeface="Roboto"/>
            </a:endParaRPr>
          </a:p>
          <a:p>
            <a:pPr marL="193040" marR="278130" indent="235585">
              <a:lnSpc>
                <a:spcPct val="111600"/>
              </a:lnSpc>
            </a:pP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Understanding</a:t>
            </a:r>
            <a:r>
              <a:rPr sz="14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b="1" spc="-85" dirty="0">
                <a:solidFill>
                  <a:srgbClr val="33495D"/>
                </a:solidFill>
                <a:latin typeface="Roboto"/>
                <a:cs typeface="Roboto"/>
              </a:rPr>
              <a:t>temporal</a:t>
            </a:r>
            <a:r>
              <a:rPr sz="1400" b="1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b="1" spc="-85" dirty="0">
                <a:solidFill>
                  <a:srgbClr val="33495D"/>
                </a:solidFill>
                <a:latin typeface="Roboto"/>
                <a:cs typeface="Roboto"/>
              </a:rPr>
              <a:t>dependencies</a:t>
            </a:r>
            <a:r>
              <a:rPr sz="1400" b="1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between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33495D"/>
                </a:solidFill>
                <a:latin typeface="Roboto"/>
                <a:cs typeface="Roboto"/>
              </a:rPr>
              <a:t>observations </a:t>
            </a:r>
            <a:r>
              <a:rPr sz="1400" spc="-65" dirty="0">
                <a:solidFill>
                  <a:srgbClr val="33495D"/>
                </a:solidFill>
                <a:latin typeface="Roboto"/>
                <a:cs typeface="Roboto"/>
              </a:rPr>
              <a:t>is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495D"/>
                </a:solidFill>
                <a:latin typeface="Roboto"/>
                <a:cs typeface="Roboto"/>
              </a:rPr>
              <a:t>what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105" dirty="0">
                <a:solidFill>
                  <a:srgbClr val="33495D"/>
                </a:solidFill>
                <a:latin typeface="Roboto"/>
                <a:cs typeface="Roboto"/>
              </a:rPr>
              <a:t>makes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495D"/>
                </a:solidFill>
                <a:latin typeface="Roboto"/>
                <a:cs typeface="Roboto"/>
              </a:rPr>
              <a:t>analysis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unique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495D"/>
                </a:solidFill>
                <a:latin typeface="Roboto"/>
                <a:cs typeface="Roboto"/>
              </a:rPr>
              <a:t>compared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495D"/>
                </a:solidFill>
                <a:latin typeface="Roboto"/>
                <a:cs typeface="Roboto"/>
              </a:rPr>
              <a:t>to</a:t>
            </a:r>
            <a:r>
              <a:rPr sz="140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other </a:t>
            </a:r>
            <a:r>
              <a:rPr sz="1400" spc="-65" dirty="0">
                <a:solidFill>
                  <a:srgbClr val="33495D"/>
                </a:solidFill>
                <a:latin typeface="Roboto"/>
                <a:cs typeface="Roboto"/>
              </a:rPr>
              <a:t>statistical</a:t>
            </a:r>
            <a:r>
              <a:rPr sz="140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495D"/>
                </a:solidFill>
                <a:latin typeface="Roboto"/>
                <a:cs typeface="Roboto"/>
              </a:rPr>
              <a:t>methods.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50">
              <a:latin typeface="Roboto"/>
              <a:cs typeface="Roboto"/>
            </a:endParaRPr>
          </a:p>
          <a:p>
            <a:pPr marL="278765">
              <a:lnSpc>
                <a:spcPct val="100000"/>
              </a:lnSpc>
            </a:pP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4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sz="14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ordered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chronologically</a:t>
            </a:r>
            <a:endParaRPr sz="1400">
              <a:latin typeface="Roboto"/>
              <a:cs typeface="Roboto"/>
            </a:endParaRPr>
          </a:p>
          <a:p>
            <a:pPr marL="278765" marR="1353820">
              <a:lnSpc>
                <a:spcPts val="2700"/>
              </a:lnSpc>
              <a:spcBef>
                <a:spcPts val="185"/>
              </a:spcBef>
            </a:pP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Intervals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typically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uniform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(hourly,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daily,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333333"/>
                </a:solidFill>
                <a:latin typeface="Roboto"/>
                <a:cs typeface="Roboto"/>
              </a:rPr>
              <a:t>monthly)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Observations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dependent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previous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endParaRPr sz="1400">
              <a:latin typeface="Roboto"/>
              <a:cs typeface="Roboto"/>
            </a:endParaRPr>
          </a:p>
          <a:p>
            <a:pPr marL="278765">
              <a:lnSpc>
                <a:spcPct val="100000"/>
              </a:lnSpc>
              <a:spcBef>
                <a:spcPts val="685"/>
              </a:spcBef>
            </a:pP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Used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forecasting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future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based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historical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0999" y="4841874"/>
            <a:ext cx="11620500" cy="3892550"/>
            <a:chOff x="380999" y="4841874"/>
            <a:chExt cx="11620500" cy="389255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4841874"/>
              <a:ext cx="139700" cy="1016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544174" y="8410574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8474" y="8505824"/>
              <a:ext cx="133349" cy="13334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305476" y="8512175"/>
            <a:ext cx="459486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835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ts val="1300"/>
              </a:lnSpc>
            </a:pP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Analysis: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Complete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Guide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from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Statistics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94A5A6"/>
                </a:solidFill>
                <a:latin typeface="Roboto"/>
                <a:cs typeface="Roboto"/>
              </a:rPr>
              <a:t>Deep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94A5A6"/>
                </a:solidFill>
                <a:latin typeface="Roboto"/>
                <a:cs typeface="Roboto"/>
              </a:rPr>
              <a:t>Learning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spc="-320" dirty="0"/>
              <a:t>Core</a:t>
            </a:r>
            <a:r>
              <a:rPr sz="3000" spc="-254" dirty="0"/>
              <a:t> </a:t>
            </a:r>
            <a:r>
              <a:rPr sz="3000" spc="-290" dirty="0"/>
              <a:t>Properties</a:t>
            </a:r>
            <a:r>
              <a:rPr sz="3000" spc="-250" dirty="0"/>
              <a:t> </a:t>
            </a:r>
            <a:r>
              <a:rPr sz="3000" spc="-370" dirty="0"/>
              <a:t>of</a:t>
            </a:r>
            <a:r>
              <a:rPr sz="3000" spc="-250" dirty="0"/>
              <a:t> </a:t>
            </a:r>
            <a:r>
              <a:rPr sz="3000" spc="-360" dirty="0"/>
              <a:t>Time</a:t>
            </a:r>
            <a:r>
              <a:rPr sz="3000" spc="-250" dirty="0"/>
              <a:t> </a:t>
            </a:r>
            <a:r>
              <a:rPr sz="3000" spc="-290" dirty="0"/>
              <a:t>Series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571499" y="5286374"/>
            <a:ext cx="5143500" cy="1295400"/>
            <a:chOff x="571499" y="5286374"/>
            <a:chExt cx="5143500" cy="1295400"/>
          </a:xfrm>
        </p:grpSpPr>
        <p:sp>
          <p:nvSpPr>
            <p:cNvPr id="4" name="object 4"/>
            <p:cNvSpPr/>
            <p:nvPr/>
          </p:nvSpPr>
          <p:spPr>
            <a:xfrm>
              <a:off x="571499" y="5286374"/>
              <a:ext cx="5143500" cy="1295400"/>
            </a:xfrm>
            <a:custGeom>
              <a:avLst/>
              <a:gdLst/>
              <a:ahLst/>
              <a:cxnLst/>
              <a:rect l="l" t="t" r="r" b="b"/>
              <a:pathLst>
                <a:path w="5143500" h="1295400">
                  <a:moveTo>
                    <a:pt x="5143499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2953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5286374"/>
              <a:ext cx="38100" cy="1295400"/>
            </a:xfrm>
            <a:custGeom>
              <a:avLst/>
              <a:gdLst/>
              <a:ahLst/>
              <a:cxnLst/>
              <a:rect l="l" t="t" r="r" b="b"/>
              <a:pathLst>
                <a:path w="38100" h="1295400">
                  <a:moveTo>
                    <a:pt x="38099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953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9599" y="5387174"/>
            <a:ext cx="5105400" cy="10255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42875" marR="383540">
              <a:lnSpc>
                <a:spcPct val="113500"/>
              </a:lnSpc>
              <a:spcBef>
                <a:spcPts val="70"/>
              </a:spcBef>
            </a:pP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Understanding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these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core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properties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495D"/>
                </a:solidFill>
                <a:latin typeface="Roboto"/>
                <a:cs typeface="Roboto"/>
              </a:rPr>
              <a:t>is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essential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for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35" dirty="0">
                <a:solidFill>
                  <a:srgbClr val="33495D"/>
                </a:solidFill>
                <a:latin typeface="Roboto"/>
                <a:cs typeface="Roboto"/>
              </a:rPr>
              <a:t>choosing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appropriate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preprocessing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techniques,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selecting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the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right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models,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accurately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interpreting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results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495D"/>
                </a:solidFill>
                <a:latin typeface="Roboto"/>
                <a:cs typeface="Roboto"/>
              </a:rPr>
              <a:t>in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time</a:t>
            </a:r>
            <a:r>
              <a:rPr sz="1450" spc="-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series analysis.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2190750"/>
            <a:ext cx="5143499" cy="3428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36258" y="5692584"/>
            <a:ext cx="42062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Illustration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temporal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ordering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lag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relationships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time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1892299"/>
            <a:ext cx="66675" cy="1079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2797174"/>
            <a:ext cx="66675" cy="1079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3702049"/>
            <a:ext cx="66675" cy="1079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58800" y="1260624"/>
            <a:ext cx="5126355" cy="37712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-180" dirty="0">
                <a:solidFill>
                  <a:srgbClr val="3398DA"/>
                </a:solidFill>
                <a:latin typeface="Lucida Sans"/>
                <a:cs typeface="Lucida Sans"/>
              </a:rPr>
              <a:t>Key</a:t>
            </a:r>
            <a:r>
              <a:rPr sz="2100" spc="-17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90" dirty="0">
                <a:solidFill>
                  <a:srgbClr val="3398DA"/>
                </a:solidFill>
                <a:latin typeface="Lucida Sans"/>
                <a:cs typeface="Lucida Sans"/>
              </a:rPr>
              <a:t>Characteristics</a:t>
            </a:r>
            <a:endParaRPr sz="2100">
              <a:latin typeface="Lucida Sans"/>
              <a:cs typeface="Lucida Sans"/>
            </a:endParaRPr>
          </a:p>
          <a:p>
            <a:pPr marL="278765" marR="447040">
              <a:lnSpc>
                <a:spcPct val="114199"/>
              </a:lnSpc>
              <a:spcBef>
                <a:spcPts val="1560"/>
              </a:spcBef>
            </a:pPr>
            <a:r>
              <a:rPr sz="1450" b="1" spc="-90" dirty="0">
                <a:solidFill>
                  <a:srgbClr val="2980B9"/>
                </a:solidFill>
                <a:latin typeface="Roboto"/>
                <a:cs typeface="Roboto"/>
              </a:rPr>
              <a:t>Temporal</a:t>
            </a:r>
            <a:r>
              <a:rPr sz="1450" b="1" spc="-15" dirty="0">
                <a:solidFill>
                  <a:srgbClr val="2980B9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2980B9"/>
                </a:solidFill>
                <a:latin typeface="Roboto"/>
                <a:cs typeface="Roboto"/>
              </a:rPr>
              <a:t>Ordering:</a:t>
            </a:r>
            <a:r>
              <a:rPr sz="1450" b="1" spc="-10" dirty="0">
                <a:solidFill>
                  <a:srgbClr val="2980B9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points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sequentially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ordered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by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timestamps,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creating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natural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progression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cannot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be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randomly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shuffled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like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other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types</a:t>
            </a:r>
            <a:endParaRPr sz="1450">
              <a:latin typeface="Roboto"/>
              <a:cs typeface="Roboto"/>
            </a:endParaRPr>
          </a:p>
          <a:p>
            <a:pPr marL="278765" marR="208915" algn="just">
              <a:lnSpc>
                <a:spcPct val="114199"/>
              </a:lnSpc>
              <a:spcBef>
                <a:spcPts val="1165"/>
              </a:spcBef>
            </a:pPr>
            <a:r>
              <a:rPr sz="1450" b="1" spc="-100" dirty="0">
                <a:solidFill>
                  <a:srgbClr val="2980B9"/>
                </a:solidFill>
                <a:latin typeface="Roboto"/>
                <a:cs typeface="Roboto"/>
              </a:rPr>
              <a:t>Temporal</a:t>
            </a:r>
            <a:r>
              <a:rPr sz="1450" b="1" spc="15" dirty="0">
                <a:solidFill>
                  <a:srgbClr val="2980B9"/>
                </a:solidFill>
                <a:latin typeface="Roboto"/>
                <a:cs typeface="Roboto"/>
              </a:rPr>
              <a:t> </a:t>
            </a:r>
            <a:r>
              <a:rPr sz="1450" b="1" spc="-80" dirty="0">
                <a:solidFill>
                  <a:srgbClr val="2980B9"/>
                </a:solidFill>
                <a:latin typeface="Roboto"/>
                <a:cs typeface="Roboto"/>
              </a:rPr>
              <a:t>Dependence:</a:t>
            </a:r>
            <a:r>
              <a:rPr sz="1450" b="1" spc="20" dirty="0">
                <a:solidFill>
                  <a:srgbClr val="2980B9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Future</a:t>
            </a:r>
            <a:r>
              <a:rPr sz="14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4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typically</a:t>
            </a:r>
            <a:r>
              <a:rPr sz="14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depend</a:t>
            </a:r>
            <a:r>
              <a:rPr sz="14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0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4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past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observations,</a:t>
            </a:r>
            <a:r>
              <a:rPr sz="145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creating</a:t>
            </a:r>
            <a:r>
              <a:rPr sz="145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autocorrelation</a:t>
            </a:r>
            <a:r>
              <a:rPr sz="145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r>
              <a:rPr sz="145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45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sz="145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crucial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forecasting</a:t>
            </a:r>
            <a:endParaRPr sz="1450">
              <a:latin typeface="Roboto"/>
              <a:cs typeface="Roboto"/>
            </a:endParaRPr>
          </a:p>
          <a:p>
            <a:pPr marL="278765" marR="53340">
              <a:lnSpc>
                <a:spcPct val="114199"/>
              </a:lnSpc>
              <a:spcBef>
                <a:spcPts val="1160"/>
              </a:spcBef>
            </a:pPr>
            <a:r>
              <a:rPr sz="1450" b="1" spc="-85" dirty="0">
                <a:solidFill>
                  <a:srgbClr val="2980B9"/>
                </a:solidFill>
                <a:latin typeface="Roboto"/>
                <a:cs typeface="Roboto"/>
              </a:rPr>
              <a:t>Lag</a:t>
            </a:r>
            <a:r>
              <a:rPr sz="1450" b="1" dirty="0">
                <a:solidFill>
                  <a:srgbClr val="2980B9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2980B9"/>
                </a:solidFill>
                <a:latin typeface="Roboto"/>
                <a:cs typeface="Roboto"/>
              </a:rPr>
              <a:t>Relationships:</a:t>
            </a:r>
            <a:r>
              <a:rPr sz="1450" b="1" spc="-25" dirty="0">
                <a:solidFill>
                  <a:srgbClr val="2980B9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influence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past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values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(lags)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current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values,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where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observations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at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Roboto"/>
                <a:cs typeface="Roboto"/>
              </a:rPr>
              <a:t>t-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1,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Roboto"/>
                <a:cs typeface="Roboto"/>
              </a:rPr>
              <a:t>t-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2,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Roboto"/>
                <a:cs typeface="Roboto"/>
              </a:rPr>
              <a:t>etc.,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impact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value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at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t</a:t>
            </a:r>
            <a:endParaRPr sz="1450">
              <a:latin typeface="Roboto"/>
              <a:cs typeface="Roboto"/>
            </a:endParaRPr>
          </a:p>
          <a:p>
            <a:pPr marL="278765" marR="5080">
              <a:lnSpc>
                <a:spcPct val="116399"/>
              </a:lnSpc>
              <a:spcBef>
                <a:spcPts val="1125"/>
              </a:spcBef>
            </a:pPr>
            <a:r>
              <a:rPr sz="1450" b="1" spc="-70" dirty="0">
                <a:solidFill>
                  <a:srgbClr val="2980B9"/>
                </a:solidFill>
                <a:latin typeface="Roboto"/>
                <a:cs typeface="Roboto"/>
              </a:rPr>
              <a:t>Granularity:</a:t>
            </a:r>
            <a:r>
              <a:rPr sz="1450" b="1" spc="-25" dirty="0">
                <a:solidFill>
                  <a:srgbClr val="2980B9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interval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between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observations</a:t>
            </a:r>
            <a:r>
              <a:rPr sz="14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(hourly,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daily,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monthly)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affects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modeling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approaches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4606924"/>
            <a:ext cx="66675" cy="10795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305476" y="7178675"/>
            <a:ext cx="459486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910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ts val="1375"/>
              </a:lnSpc>
            </a:pP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Analysis: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Complete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Guide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from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Statistics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94A5A6"/>
                </a:solidFill>
                <a:latin typeface="Roboto"/>
                <a:cs typeface="Roboto"/>
              </a:rPr>
              <a:t>Deep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94A5A6"/>
                </a:solidFill>
                <a:latin typeface="Roboto"/>
                <a:cs typeface="Roboto"/>
              </a:rPr>
              <a:t>Learning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b="1" spc="-305" dirty="0">
                <a:latin typeface="Gill Sans MT"/>
                <a:cs typeface="Gill Sans MT"/>
              </a:rPr>
              <a:t>Components</a:t>
            </a:r>
            <a:r>
              <a:rPr sz="3100" b="1" spc="-140" dirty="0">
                <a:latin typeface="Gill Sans MT"/>
                <a:cs typeface="Gill Sans MT"/>
              </a:rPr>
              <a:t> </a:t>
            </a:r>
            <a:r>
              <a:rPr sz="3100" b="1" spc="-190" dirty="0">
                <a:latin typeface="Gill Sans MT"/>
                <a:cs typeface="Gill Sans MT"/>
              </a:rPr>
              <a:t>of</a:t>
            </a:r>
            <a:r>
              <a:rPr sz="3100" b="1" spc="-135" dirty="0">
                <a:latin typeface="Gill Sans MT"/>
                <a:cs typeface="Gill Sans MT"/>
              </a:rPr>
              <a:t> </a:t>
            </a:r>
            <a:r>
              <a:rPr sz="3100" b="1" spc="-360" dirty="0">
                <a:latin typeface="Gill Sans MT"/>
                <a:cs typeface="Gill Sans MT"/>
              </a:rPr>
              <a:t>Time</a:t>
            </a:r>
            <a:r>
              <a:rPr sz="3100" b="1" spc="-140" dirty="0">
                <a:latin typeface="Gill Sans MT"/>
                <a:cs typeface="Gill Sans MT"/>
              </a:rPr>
              <a:t> </a:t>
            </a:r>
            <a:r>
              <a:rPr sz="3100" b="1" spc="-204" dirty="0">
                <a:latin typeface="Gill Sans MT"/>
                <a:cs typeface="Gill Sans MT"/>
              </a:rPr>
              <a:t>Series:</a:t>
            </a:r>
            <a:r>
              <a:rPr sz="3100" b="1" spc="-135" dirty="0">
                <a:latin typeface="Gill Sans MT"/>
                <a:cs typeface="Gill Sans MT"/>
              </a:rPr>
              <a:t> </a:t>
            </a:r>
            <a:r>
              <a:rPr sz="3100" b="1" spc="-240" dirty="0">
                <a:latin typeface="Gill Sans MT"/>
                <a:cs typeface="Gill Sans MT"/>
              </a:rPr>
              <a:t>Level,</a:t>
            </a:r>
            <a:r>
              <a:rPr sz="3100" b="1" spc="-140" dirty="0">
                <a:latin typeface="Gill Sans MT"/>
                <a:cs typeface="Gill Sans MT"/>
              </a:rPr>
              <a:t> </a:t>
            </a:r>
            <a:r>
              <a:rPr sz="3100" b="1" spc="-275" dirty="0">
                <a:latin typeface="Gill Sans MT"/>
                <a:cs typeface="Gill Sans MT"/>
              </a:rPr>
              <a:t>Trend,</a:t>
            </a:r>
            <a:r>
              <a:rPr sz="3100" b="1" spc="-135" dirty="0">
                <a:latin typeface="Gill Sans MT"/>
                <a:cs typeface="Gill Sans MT"/>
              </a:rPr>
              <a:t> </a:t>
            </a:r>
            <a:r>
              <a:rPr sz="3100" b="1" spc="-165" dirty="0">
                <a:latin typeface="Gill Sans MT"/>
                <a:cs typeface="Gill Sans MT"/>
              </a:rPr>
              <a:t>Seasonality</a:t>
            </a:r>
            <a:endParaRPr sz="3100">
              <a:latin typeface="Gill Sans MT"/>
              <a:cs typeface="Gill Sans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1499" y="5324474"/>
            <a:ext cx="5143500" cy="1038225"/>
            <a:chOff x="571499" y="5324474"/>
            <a:chExt cx="5143500" cy="1038225"/>
          </a:xfrm>
        </p:grpSpPr>
        <p:sp>
          <p:nvSpPr>
            <p:cNvPr id="4" name="object 4"/>
            <p:cNvSpPr/>
            <p:nvPr/>
          </p:nvSpPr>
          <p:spPr>
            <a:xfrm>
              <a:off x="571499" y="5324474"/>
              <a:ext cx="5143500" cy="1038225"/>
            </a:xfrm>
            <a:custGeom>
              <a:avLst/>
              <a:gdLst/>
              <a:ahLst/>
              <a:cxnLst/>
              <a:rect l="l" t="t" r="r" b="b"/>
              <a:pathLst>
                <a:path w="5143500" h="1038225">
                  <a:moveTo>
                    <a:pt x="51434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0382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5324474"/>
              <a:ext cx="38100" cy="1038225"/>
            </a:xfrm>
            <a:custGeom>
              <a:avLst/>
              <a:gdLst/>
              <a:ahLst/>
              <a:cxnLst/>
              <a:rect l="l" t="t" r="r" b="b"/>
              <a:pathLst>
                <a:path w="38100" h="1038225">
                  <a:moveTo>
                    <a:pt x="380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3822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8800" y="1265533"/>
            <a:ext cx="400304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145" dirty="0">
                <a:solidFill>
                  <a:srgbClr val="3398DA"/>
                </a:solidFill>
                <a:latin typeface="Lucida Sans"/>
                <a:cs typeface="Lucida Sans"/>
              </a:rPr>
              <a:t>Key</a:t>
            </a:r>
            <a:r>
              <a:rPr sz="2050" spc="-14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050" spc="-200" dirty="0">
                <a:solidFill>
                  <a:srgbClr val="3398DA"/>
                </a:solidFill>
                <a:latin typeface="Lucida Sans"/>
                <a:cs typeface="Lucida Sans"/>
              </a:rPr>
              <a:t>Components</a:t>
            </a:r>
            <a:r>
              <a:rPr sz="2050" spc="-14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050" spc="-185" dirty="0">
                <a:solidFill>
                  <a:srgbClr val="3398DA"/>
                </a:solidFill>
                <a:latin typeface="Lucida Sans"/>
                <a:cs typeface="Lucida Sans"/>
              </a:rPr>
              <a:t>of</a:t>
            </a:r>
            <a:r>
              <a:rPr sz="2050" spc="-14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050" spc="-175" dirty="0">
                <a:solidFill>
                  <a:srgbClr val="3398DA"/>
                </a:solidFill>
                <a:latin typeface="Lucida Sans"/>
                <a:cs typeface="Lucida Sans"/>
              </a:rPr>
              <a:t>Time</a:t>
            </a:r>
            <a:r>
              <a:rPr sz="2050" spc="-14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050" spc="-125" dirty="0">
                <a:solidFill>
                  <a:srgbClr val="3398DA"/>
                </a:solidFill>
                <a:latin typeface="Lucida Sans"/>
                <a:cs typeface="Lucida Sans"/>
              </a:rPr>
              <a:t>Series</a:t>
            </a:r>
            <a:r>
              <a:rPr sz="2050" spc="-14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050" spc="-130" dirty="0">
                <a:solidFill>
                  <a:srgbClr val="3398DA"/>
                </a:solidFill>
                <a:latin typeface="Lucida Sans"/>
                <a:cs typeface="Lucida Sans"/>
              </a:rPr>
              <a:t>Data</a:t>
            </a:r>
            <a:endParaRPr sz="2050">
              <a:latin typeface="Lucida Sans"/>
              <a:cs typeface="Lucida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1499" y="2124074"/>
            <a:ext cx="381000" cy="381000"/>
            <a:chOff x="571499" y="2124074"/>
            <a:chExt cx="381000" cy="381000"/>
          </a:xfrm>
        </p:grpSpPr>
        <p:sp>
          <p:nvSpPr>
            <p:cNvPr id="8" name="object 8"/>
            <p:cNvSpPr/>
            <p:nvPr/>
          </p:nvSpPr>
          <p:spPr>
            <a:xfrm>
              <a:off x="571499" y="21240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1C30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" y="2275939"/>
              <a:ext cx="152399" cy="772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92200" y="1711481"/>
            <a:ext cx="4478020" cy="335534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700" b="0" spc="-10" dirty="0">
                <a:solidFill>
                  <a:srgbClr val="2B3D4F"/>
                </a:solidFill>
                <a:latin typeface="Roboto Medium"/>
                <a:cs typeface="Roboto Medium"/>
              </a:rPr>
              <a:t>Level</a:t>
            </a:r>
            <a:endParaRPr sz="1700">
              <a:latin typeface="Roboto Medium"/>
              <a:cs typeface="Roboto Medium"/>
            </a:endParaRPr>
          </a:p>
          <a:p>
            <a:pPr marL="12700" marR="229870" algn="just">
              <a:lnSpc>
                <a:spcPct val="108200"/>
              </a:lnSpc>
              <a:spcBef>
                <a:spcPts val="484"/>
              </a:spcBef>
            </a:pPr>
            <a:r>
              <a:rPr sz="1300" spc="-60" dirty="0">
                <a:solidFill>
                  <a:srgbClr val="7E8B8C"/>
                </a:solidFill>
                <a:latin typeface="Roboto"/>
                <a:cs typeface="Roboto"/>
              </a:rPr>
              <a:t>The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7E8B8C"/>
                </a:solidFill>
                <a:latin typeface="Roboto"/>
                <a:cs typeface="Roboto"/>
              </a:rPr>
              <a:t>baseline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7E8B8C"/>
                </a:solidFill>
                <a:latin typeface="Roboto"/>
                <a:cs typeface="Roboto"/>
              </a:rPr>
              <a:t>value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7E8B8C"/>
                </a:solidFill>
                <a:latin typeface="Roboto"/>
                <a:cs typeface="Roboto"/>
              </a:rPr>
              <a:t>or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7E8B8C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7E8B8C"/>
                </a:solidFill>
                <a:latin typeface="Roboto"/>
                <a:cs typeface="Roboto"/>
              </a:rPr>
              <a:t>average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7E8B8C"/>
                </a:solidFill>
                <a:latin typeface="Roboto"/>
                <a:cs typeface="Roboto"/>
              </a:rPr>
              <a:t>value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7E8B8C"/>
                </a:solidFill>
                <a:latin typeface="Roboto"/>
                <a:cs typeface="Roboto"/>
              </a:rPr>
              <a:t>around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7E8B8C"/>
                </a:solidFill>
                <a:latin typeface="Roboto"/>
                <a:cs typeface="Roboto"/>
              </a:rPr>
              <a:t>which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7E8B8C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7E8B8C"/>
                </a:solidFill>
                <a:latin typeface="Roboto"/>
                <a:cs typeface="Roboto"/>
              </a:rPr>
              <a:t>time </a:t>
            </a:r>
            <a:r>
              <a:rPr sz="1300" spc="-55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7E8B8C"/>
                </a:solidFill>
                <a:latin typeface="Roboto"/>
                <a:cs typeface="Roboto"/>
              </a:rPr>
              <a:t>fluctuates.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7E8B8C"/>
                </a:solidFill>
                <a:latin typeface="Roboto"/>
                <a:cs typeface="Roboto"/>
              </a:rPr>
              <a:t>Represents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7E8B8C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7E8B8C"/>
                </a:solidFill>
                <a:latin typeface="Roboto"/>
                <a:cs typeface="Roboto"/>
              </a:rPr>
              <a:t>underlying</a:t>
            </a:r>
            <a:r>
              <a:rPr sz="13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7E8B8C"/>
                </a:solidFill>
                <a:latin typeface="Roboto"/>
                <a:cs typeface="Roboto"/>
              </a:rPr>
              <a:t>value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7E8B8C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7E8B8C"/>
                </a:solidFill>
                <a:latin typeface="Roboto"/>
                <a:cs typeface="Roboto"/>
              </a:rPr>
              <a:t>series </a:t>
            </a:r>
            <a:r>
              <a:rPr sz="1300" spc="-65" dirty="0">
                <a:solidFill>
                  <a:srgbClr val="7E8B8C"/>
                </a:solidFill>
                <a:latin typeface="Roboto"/>
                <a:cs typeface="Roboto"/>
              </a:rPr>
              <a:t>when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7E8B8C"/>
                </a:solidFill>
                <a:latin typeface="Roboto"/>
                <a:cs typeface="Roboto"/>
              </a:rPr>
              <a:t>other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7E8B8C"/>
                </a:solidFill>
                <a:latin typeface="Roboto"/>
                <a:cs typeface="Roboto"/>
              </a:rPr>
              <a:t>components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7E8B8C"/>
                </a:solidFill>
                <a:latin typeface="Roboto"/>
                <a:cs typeface="Roboto"/>
              </a:rPr>
              <a:t>are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removed.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700" b="0" spc="-10" dirty="0">
                <a:solidFill>
                  <a:srgbClr val="2B3D4F"/>
                </a:solidFill>
                <a:latin typeface="Roboto Medium"/>
                <a:cs typeface="Roboto Medium"/>
              </a:rPr>
              <a:t>Trend</a:t>
            </a:r>
            <a:endParaRPr sz="1700">
              <a:latin typeface="Roboto Medium"/>
              <a:cs typeface="Roboto Medium"/>
            </a:endParaRPr>
          </a:p>
          <a:p>
            <a:pPr marL="12700" marR="5080">
              <a:lnSpc>
                <a:spcPct val="108200"/>
              </a:lnSpc>
              <a:spcBef>
                <a:spcPts val="480"/>
              </a:spcBef>
            </a:pPr>
            <a:r>
              <a:rPr sz="1300" spc="-60" dirty="0">
                <a:solidFill>
                  <a:srgbClr val="7E8B8C"/>
                </a:solidFill>
                <a:latin typeface="Roboto"/>
                <a:cs typeface="Roboto"/>
              </a:rPr>
              <a:t>Long-</a:t>
            </a:r>
            <a:r>
              <a:rPr sz="1300" spc="-55" dirty="0">
                <a:solidFill>
                  <a:srgbClr val="7E8B8C"/>
                </a:solidFill>
                <a:latin typeface="Roboto"/>
                <a:cs typeface="Roboto"/>
              </a:rPr>
              <a:t>term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7E8B8C"/>
                </a:solidFill>
                <a:latin typeface="Roboto"/>
                <a:cs typeface="Roboto"/>
              </a:rPr>
              <a:t>upward</a:t>
            </a:r>
            <a:r>
              <a:rPr sz="13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7E8B8C"/>
                </a:solidFill>
                <a:latin typeface="Roboto"/>
                <a:cs typeface="Roboto"/>
              </a:rPr>
              <a:t>or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7E8B8C"/>
                </a:solidFill>
                <a:latin typeface="Roboto"/>
                <a:cs typeface="Roboto"/>
              </a:rPr>
              <a:t>downward</a:t>
            </a:r>
            <a:r>
              <a:rPr sz="13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7E8B8C"/>
                </a:solidFill>
                <a:latin typeface="Roboto"/>
                <a:cs typeface="Roboto"/>
              </a:rPr>
              <a:t>movement</a:t>
            </a:r>
            <a:r>
              <a:rPr sz="13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7E8B8C"/>
                </a:solidFill>
                <a:latin typeface="Roboto"/>
                <a:cs typeface="Roboto"/>
              </a:rPr>
              <a:t>in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7E8B8C"/>
                </a:solidFill>
                <a:latin typeface="Roboto"/>
                <a:cs typeface="Roboto"/>
              </a:rPr>
              <a:t>the</a:t>
            </a:r>
            <a:r>
              <a:rPr sz="13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7E8B8C"/>
                </a:solidFill>
                <a:latin typeface="Roboto"/>
                <a:cs typeface="Roboto"/>
              </a:rPr>
              <a:t>data.</a:t>
            </a:r>
            <a:r>
              <a:rPr sz="13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7E8B8C"/>
                </a:solidFill>
                <a:latin typeface="Roboto"/>
                <a:cs typeface="Roboto"/>
              </a:rPr>
              <a:t>Shows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7E8B8C"/>
                </a:solidFill>
                <a:latin typeface="Roboto"/>
                <a:cs typeface="Roboto"/>
              </a:rPr>
              <a:t>the </a:t>
            </a:r>
            <a:r>
              <a:rPr sz="1300" spc="-60" dirty="0">
                <a:solidFill>
                  <a:srgbClr val="7E8B8C"/>
                </a:solidFill>
                <a:latin typeface="Roboto"/>
                <a:cs typeface="Roboto"/>
              </a:rPr>
              <a:t>general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7E8B8C"/>
                </a:solidFill>
                <a:latin typeface="Roboto"/>
                <a:cs typeface="Roboto"/>
              </a:rPr>
              <a:t>direction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7E8B8C"/>
                </a:solidFill>
                <a:latin typeface="Roboto"/>
                <a:cs typeface="Roboto"/>
              </a:rPr>
              <a:t>in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7E8B8C"/>
                </a:solidFill>
                <a:latin typeface="Roboto"/>
                <a:cs typeface="Roboto"/>
              </a:rPr>
              <a:t>which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7E8B8C"/>
                </a:solidFill>
                <a:latin typeface="Roboto"/>
                <a:cs typeface="Roboto"/>
              </a:rPr>
              <a:t>the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7E8B8C"/>
                </a:solidFill>
                <a:latin typeface="Roboto"/>
                <a:cs typeface="Roboto"/>
              </a:rPr>
              <a:t>time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7E8B8C"/>
                </a:solidFill>
                <a:latin typeface="Roboto"/>
                <a:cs typeface="Roboto"/>
              </a:rPr>
              <a:t>is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7E8B8C"/>
                </a:solidFill>
                <a:latin typeface="Roboto"/>
                <a:cs typeface="Roboto"/>
              </a:rPr>
              <a:t>moving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7E8B8C"/>
                </a:solidFill>
                <a:latin typeface="Roboto"/>
                <a:cs typeface="Roboto"/>
              </a:rPr>
              <a:t>over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7E8B8C"/>
                </a:solidFill>
                <a:latin typeface="Roboto"/>
                <a:cs typeface="Roboto"/>
              </a:rPr>
              <a:t>an </a:t>
            </a:r>
            <a:r>
              <a:rPr sz="1300" spc="-55" dirty="0">
                <a:solidFill>
                  <a:srgbClr val="7E8B8C"/>
                </a:solidFill>
                <a:latin typeface="Roboto"/>
                <a:cs typeface="Roboto"/>
              </a:rPr>
              <a:t>extended</a:t>
            </a:r>
            <a:r>
              <a:rPr sz="1300" spc="-1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period.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700" b="0" spc="-10" dirty="0">
                <a:solidFill>
                  <a:srgbClr val="2B3D4F"/>
                </a:solidFill>
                <a:latin typeface="Roboto Medium"/>
                <a:cs typeface="Roboto Medium"/>
              </a:rPr>
              <a:t>Seasonality</a:t>
            </a:r>
            <a:endParaRPr sz="1700">
              <a:latin typeface="Roboto Medium"/>
              <a:cs typeface="Roboto Medium"/>
            </a:endParaRPr>
          </a:p>
          <a:p>
            <a:pPr marL="12700" marR="26034">
              <a:lnSpc>
                <a:spcPct val="105800"/>
              </a:lnSpc>
              <a:spcBef>
                <a:spcPts val="520"/>
              </a:spcBef>
            </a:pPr>
            <a:r>
              <a:rPr sz="1300" spc="-50" dirty="0">
                <a:solidFill>
                  <a:srgbClr val="7E8B8C"/>
                </a:solidFill>
                <a:latin typeface="Roboto"/>
                <a:cs typeface="Roboto"/>
              </a:rPr>
              <a:t>Regular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7E8B8C"/>
                </a:solidFill>
                <a:latin typeface="Roboto"/>
                <a:cs typeface="Roboto"/>
              </a:rPr>
              <a:t>and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7E8B8C"/>
                </a:solidFill>
                <a:latin typeface="Roboto"/>
                <a:cs typeface="Roboto"/>
              </a:rPr>
              <a:t>predictable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7E8B8C"/>
                </a:solidFill>
                <a:latin typeface="Roboto"/>
                <a:cs typeface="Roboto"/>
              </a:rPr>
              <a:t>patterns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7E8B8C"/>
                </a:solidFill>
                <a:latin typeface="Roboto"/>
                <a:cs typeface="Roboto"/>
              </a:rPr>
              <a:t>that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7E8B8C"/>
                </a:solidFill>
                <a:latin typeface="Roboto"/>
                <a:cs typeface="Roboto"/>
              </a:rPr>
              <a:t>repeat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7E8B8C"/>
                </a:solidFill>
                <a:latin typeface="Roboto"/>
                <a:cs typeface="Roboto"/>
              </a:rPr>
              <a:t>over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7E8B8C"/>
                </a:solidFill>
                <a:latin typeface="Roboto"/>
                <a:cs typeface="Roboto"/>
              </a:rPr>
              <a:t>fixed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periods </a:t>
            </a:r>
            <a:r>
              <a:rPr sz="1300" spc="-55" dirty="0">
                <a:solidFill>
                  <a:srgbClr val="7E8B8C"/>
                </a:solidFill>
                <a:latin typeface="Roboto"/>
                <a:cs typeface="Roboto"/>
              </a:rPr>
              <a:t>(daily,</a:t>
            </a:r>
            <a:r>
              <a:rPr sz="13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7E8B8C"/>
                </a:solidFill>
                <a:latin typeface="Roboto"/>
                <a:cs typeface="Roboto"/>
              </a:rPr>
              <a:t>weekly,</a:t>
            </a:r>
            <a:r>
              <a:rPr sz="13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7E8B8C"/>
                </a:solidFill>
                <a:latin typeface="Roboto"/>
                <a:cs typeface="Roboto"/>
              </a:rPr>
              <a:t>monthly,</a:t>
            </a:r>
            <a:r>
              <a:rPr sz="13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7E8B8C"/>
                </a:solidFill>
                <a:latin typeface="Roboto"/>
                <a:cs typeface="Roboto"/>
              </a:rPr>
              <a:t>quarterly).</a:t>
            </a:r>
            <a:r>
              <a:rPr sz="13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7E8B8C"/>
                </a:solidFill>
                <a:latin typeface="Roboto"/>
                <a:cs typeface="Roboto"/>
              </a:rPr>
              <a:t>Caused</a:t>
            </a:r>
            <a:r>
              <a:rPr sz="13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7E8B8C"/>
                </a:solidFill>
                <a:latin typeface="Roboto"/>
                <a:cs typeface="Roboto"/>
              </a:rPr>
              <a:t>by</a:t>
            </a:r>
            <a:r>
              <a:rPr sz="13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7E8B8C"/>
                </a:solidFill>
                <a:latin typeface="Roboto"/>
                <a:cs typeface="Roboto"/>
              </a:rPr>
              <a:t>seasonal</a:t>
            </a:r>
            <a:r>
              <a:rPr sz="1300" spc="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7E8B8C"/>
                </a:solidFill>
                <a:latin typeface="Roboto"/>
                <a:cs typeface="Roboto"/>
              </a:rPr>
              <a:t>factors</a:t>
            </a:r>
            <a:r>
              <a:rPr sz="1300" spc="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7E8B8C"/>
                </a:solidFill>
                <a:latin typeface="Roboto"/>
                <a:cs typeface="Roboto"/>
              </a:rPr>
              <a:t>like </a:t>
            </a:r>
            <a:r>
              <a:rPr sz="1300" spc="-60" dirty="0">
                <a:solidFill>
                  <a:srgbClr val="7E8B8C"/>
                </a:solidFill>
                <a:latin typeface="Roboto"/>
                <a:cs typeface="Roboto"/>
              </a:rPr>
              <a:t>weather,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7E8B8C"/>
                </a:solidFill>
                <a:latin typeface="Roboto"/>
                <a:cs typeface="Roboto"/>
              </a:rPr>
              <a:t>holidays,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7E8B8C"/>
                </a:solidFill>
                <a:latin typeface="Roboto"/>
                <a:cs typeface="Roboto"/>
              </a:rPr>
              <a:t>or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7E8B8C"/>
                </a:solidFill>
                <a:latin typeface="Roboto"/>
                <a:cs typeface="Roboto"/>
              </a:rPr>
              <a:t>business</a:t>
            </a:r>
            <a:r>
              <a:rPr sz="1300" spc="-10" dirty="0">
                <a:solidFill>
                  <a:srgbClr val="7E8B8C"/>
                </a:solidFill>
                <a:latin typeface="Roboto"/>
                <a:cs typeface="Roboto"/>
              </a:rPr>
              <a:t> cycles.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1499" y="3267074"/>
            <a:ext cx="381000" cy="381000"/>
            <a:chOff x="571499" y="3267074"/>
            <a:chExt cx="381000" cy="381000"/>
          </a:xfrm>
        </p:grpSpPr>
        <p:sp>
          <p:nvSpPr>
            <p:cNvPr id="12" name="object 12"/>
            <p:cNvSpPr/>
            <p:nvPr/>
          </p:nvSpPr>
          <p:spPr>
            <a:xfrm>
              <a:off x="571499" y="32670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4B3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322" y="3409949"/>
              <a:ext cx="172402" cy="96172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71499" y="4400549"/>
            <a:ext cx="381000" cy="381000"/>
            <a:chOff x="571499" y="4400549"/>
            <a:chExt cx="381000" cy="381000"/>
          </a:xfrm>
        </p:grpSpPr>
        <p:sp>
          <p:nvSpPr>
            <p:cNvPr id="15" name="object 15"/>
            <p:cNvSpPr/>
            <p:nvPr/>
          </p:nvSpPr>
          <p:spPr>
            <a:xfrm>
              <a:off x="571499" y="44005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ECC7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562" y="4524363"/>
              <a:ext cx="142874" cy="13337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09599" y="5425274"/>
            <a:ext cx="5105400" cy="7778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42875" marR="417830">
              <a:lnSpc>
                <a:spcPct val="114199"/>
              </a:lnSpc>
              <a:spcBef>
                <a:spcPts val="60"/>
              </a:spcBef>
            </a:pP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Understanding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these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components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495D"/>
                </a:solidFill>
                <a:latin typeface="Roboto"/>
                <a:cs typeface="Roboto"/>
              </a:rPr>
              <a:t>is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crucial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for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effective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time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series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modeling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495D"/>
                </a:solidFill>
                <a:latin typeface="Roboto"/>
                <a:cs typeface="Roboto"/>
              </a:rPr>
              <a:t>and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forecasting.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Models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can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be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designed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to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capture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each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component</a:t>
            </a:r>
            <a:r>
              <a:rPr sz="145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495D"/>
                </a:solidFill>
                <a:latin typeface="Roboto"/>
                <a:cs typeface="Roboto"/>
              </a:rPr>
              <a:t>specifically.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67500" y="2038350"/>
            <a:ext cx="5143499" cy="38099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473503" y="5921184"/>
            <a:ext cx="3531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Decomposition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time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into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45" dirty="0">
                <a:solidFill>
                  <a:srgbClr val="7E8B8C"/>
                </a:solidFill>
                <a:latin typeface="Roboto"/>
                <a:cs typeface="Roboto"/>
              </a:rPr>
              <a:t>its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basic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7E8B8C"/>
                </a:solidFill>
                <a:latin typeface="Roboto"/>
                <a:cs typeface="Roboto"/>
              </a:rPr>
              <a:t>components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100" spc="-315" dirty="0"/>
              <a:t>Cyclical</a:t>
            </a:r>
            <a:r>
              <a:rPr sz="3100" spc="-290" dirty="0"/>
              <a:t> </a:t>
            </a:r>
            <a:r>
              <a:rPr sz="3100" spc="-335" dirty="0"/>
              <a:t>Patterns</a:t>
            </a:r>
            <a:r>
              <a:rPr sz="3100" spc="-285" dirty="0"/>
              <a:t> </a:t>
            </a:r>
            <a:r>
              <a:rPr sz="3100" spc="-450" dirty="0"/>
              <a:t>and</a:t>
            </a:r>
            <a:r>
              <a:rPr sz="3100" spc="-285" dirty="0"/>
              <a:t> </a:t>
            </a:r>
            <a:r>
              <a:rPr sz="3100" spc="-425" dirty="0"/>
              <a:t>Noise</a:t>
            </a:r>
            <a:endParaRPr sz="3100"/>
          </a:p>
        </p:txBody>
      </p:sp>
      <p:grpSp>
        <p:nvGrpSpPr>
          <p:cNvPr id="3" name="object 3"/>
          <p:cNvGrpSpPr/>
          <p:nvPr/>
        </p:nvGrpSpPr>
        <p:grpSpPr>
          <a:xfrm>
            <a:off x="571499" y="5191124"/>
            <a:ext cx="5143500" cy="1038225"/>
            <a:chOff x="571499" y="5191124"/>
            <a:chExt cx="5143500" cy="1038225"/>
          </a:xfrm>
        </p:grpSpPr>
        <p:sp>
          <p:nvSpPr>
            <p:cNvPr id="4" name="object 4"/>
            <p:cNvSpPr/>
            <p:nvPr/>
          </p:nvSpPr>
          <p:spPr>
            <a:xfrm>
              <a:off x="571499" y="5191124"/>
              <a:ext cx="5143500" cy="1038225"/>
            </a:xfrm>
            <a:custGeom>
              <a:avLst/>
              <a:gdLst/>
              <a:ahLst/>
              <a:cxnLst/>
              <a:rect l="l" t="t" r="r" b="b"/>
              <a:pathLst>
                <a:path w="5143500" h="1038225">
                  <a:moveTo>
                    <a:pt x="51434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5143499" y="0"/>
                  </a:lnTo>
                  <a:lnTo>
                    <a:pt x="5143499" y="10382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5191124"/>
              <a:ext cx="38100" cy="1038225"/>
            </a:xfrm>
            <a:custGeom>
              <a:avLst/>
              <a:gdLst/>
              <a:ahLst/>
              <a:cxnLst/>
              <a:rect l="l" t="t" r="r" b="b"/>
              <a:pathLst>
                <a:path w="38100" h="1038225">
                  <a:moveTo>
                    <a:pt x="38099" y="1038224"/>
                  </a:moveTo>
                  <a:lnTo>
                    <a:pt x="0" y="10382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3822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9599" y="5291924"/>
            <a:ext cx="5105400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875" marR="329565" algn="just">
              <a:lnSpc>
                <a:spcPct val="112100"/>
              </a:lnSpc>
              <a:spcBef>
                <a:spcPts val="95"/>
              </a:spcBef>
            </a:pPr>
            <a:r>
              <a:rPr sz="1450" b="1" spc="-130" dirty="0">
                <a:solidFill>
                  <a:srgbClr val="33495D"/>
                </a:solidFill>
                <a:latin typeface="Roboto"/>
                <a:cs typeface="Roboto"/>
              </a:rPr>
              <a:t>WHY</a:t>
            </a:r>
            <a:r>
              <a:rPr sz="1450" b="1" spc="3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b="1" spc="-45" dirty="0">
                <a:solidFill>
                  <a:srgbClr val="33495D"/>
                </a:solidFill>
                <a:latin typeface="Roboto"/>
                <a:cs typeface="Roboto"/>
              </a:rPr>
              <a:t>it</a:t>
            </a:r>
            <a:r>
              <a:rPr sz="1450" b="1" spc="-3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495D"/>
                </a:solidFill>
                <a:latin typeface="Roboto"/>
                <a:cs typeface="Roboto"/>
              </a:rPr>
              <a:t>matters:</a:t>
            </a:r>
            <a:r>
              <a:rPr sz="1450" b="1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Distinguishing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between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cyclical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patterns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495D"/>
                </a:solidFill>
                <a:latin typeface="Roboto"/>
                <a:cs typeface="Roboto"/>
              </a:rPr>
              <a:t>and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noise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55" dirty="0">
                <a:solidFill>
                  <a:srgbClr val="33495D"/>
                </a:solidFill>
                <a:latin typeface="Roboto"/>
                <a:cs typeface="Roboto"/>
              </a:rPr>
              <a:t>is</a:t>
            </a:r>
            <a:r>
              <a:rPr sz="1450" spc="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crucial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495D"/>
                </a:solidFill>
                <a:latin typeface="Roboto"/>
                <a:cs typeface="Roboto"/>
              </a:rPr>
              <a:t>for</a:t>
            </a:r>
            <a:r>
              <a:rPr sz="1450" spc="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accurate</a:t>
            </a:r>
            <a:r>
              <a:rPr sz="1450" spc="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495D"/>
                </a:solidFill>
                <a:latin typeface="Roboto"/>
                <a:cs typeface="Roboto"/>
              </a:rPr>
              <a:t>forecasting.</a:t>
            </a:r>
            <a:r>
              <a:rPr sz="1450" spc="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Cycles</a:t>
            </a:r>
            <a:r>
              <a:rPr sz="1450" spc="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represent</a:t>
            </a:r>
            <a:r>
              <a:rPr sz="1450" spc="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real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patterns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that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can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be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495D"/>
                </a:solidFill>
                <a:latin typeface="Roboto"/>
                <a:cs typeface="Roboto"/>
              </a:rPr>
              <a:t>modeled,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while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noise</a:t>
            </a:r>
            <a:r>
              <a:rPr sz="145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495D"/>
                </a:solidFill>
                <a:latin typeface="Roboto"/>
                <a:cs typeface="Roboto"/>
              </a:rPr>
              <a:t>must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495D"/>
                </a:solidFill>
                <a:latin typeface="Roboto"/>
                <a:cs typeface="Roboto"/>
              </a:rPr>
              <a:t>be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495D"/>
                </a:solidFill>
                <a:latin typeface="Roboto"/>
                <a:cs typeface="Roboto"/>
              </a:rPr>
              <a:t>filtered</a:t>
            </a:r>
            <a:r>
              <a:rPr sz="145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33495D"/>
                </a:solidFill>
                <a:latin typeface="Roboto"/>
                <a:cs typeface="Roboto"/>
              </a:rPr>
              <a:t>out.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0" y="1295400"/>
            <a:ext cx="5143499" cy="17144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702550" y="3035109"/>
            <a:ext cx="30734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Cyclical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pattern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7E8B8C"/>
                </a:solidFill>
                <a:latin typeface="Roboto"/>
                <a:cs typeface="Roboto"/>
              </a:rPr>
              <a:t>economic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data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(business</a:t>
            </a:r>
            <a:r>
              <a:rPr sz="1200" spc="-5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cycle)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00" y="3200400"/>
            <a:ext cx="5143499" cy="17144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000503" y="4940109"/>
            <a:ext cx="24777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7E8B8C"/>
                </a:solidFill>
                <a:latin typeface="Roboto"/>
                <a:cs typeface="Roboto"/>
              </a:rPr>
              <a:t>Random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noise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component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in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time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7E8B8C"/>
                </a:solidFill>
                <a:latin typeface="Roboto"/>
                <a:cs typeface="Roboto"/>
              </a:rPr>
              <a:t>series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7500" y="5105400"/>
            <a:ext cx="5143499" cy="17144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401024" y="6845109"/>
            <a:ext cx="36766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7E8B8C"/>
                </a:solidFill>
                <a:latin typeface="Roboto"/>
                <a:cs typeface="Roboto"/>
              </a:rPr>
              <a:t>Real-world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7E8B8C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7E8B8C"/>
                </a:solidFill>
                <a:latin typeface="Roboto"/>
                <a:cs typeface="Roboto"/>
              </a:rPr>
              <a:t>series: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7E8B8C"/>
                </a:solidFill>
                <a:latin typeface="Roboto"/>
                <a:cs typeface="Roboto"/>
              </a:rPr>
              <a:t>Combined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cyclical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7E8B8C"/>
                </a:solidFill>
                <a:latin typeface="Roboto"/>
                <a:cs typeface="Roboto"/>
              </a:rPr>
              <a:t>pattern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7E8B8C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7E8B8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E8B8C"/>
                </a:solidFill>
                <a:latin typeface="Roboto"/>
                <a:cs typeface="Roboto"/>
              </a:rPr>
              <a:t>noise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50" y="1892300"/>
            <a:ext cx="66675" cy="10795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58800" y="1260624"/>
            <a:ext cx="4959985" cy="170433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-195" dirty="0">
                <a:solidFill>
                  <a:srgbClr val="3398DA"/>
                </a:solidFill>
                <a:latin typeface="Lucida Sans"/>
                <a:cs typeface="Lucida Sans"/>
              </a:rPr>
              <a:t>Understanding</a:t>
            </a:r>
            <a:r>
              <a:rPr sz="2100" spc="-145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204" dirty="0">
                <a:solidFill>
                  <a:srgbClr val="3398DA"/>
                </a:solidFill>
                <a:latin typeface="Lucida Sans"/>
                <a:cs typeface="Lucida Sans"/>
              </a:rPr>
              <a:t>Time</a:t>
            </a:r>
            <a:r>
              <a:rPr sz="2100" spc="-14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55" dirty="0">
                <a:solidFill>
                  <a:srgbClr val="3398DA"/>
                </a:solidFill>
                <a:latin typeface="Lucida Sans"/>
                <a:cs typeface="Lucida Sans"/>
              </a:rPr>
              <a:t>Series</a:t>
            </a:r>
            <a:r>
              <a:rPr sz="2100" spc="-140" dirty="0">
                <a:solidFill>
                  <a:srgbClr val="3398DA"/>
                </a:solidFill>
                <a:latin typeface="Lucida Sans"/>
                <a:cs typeface="Lucida Sans"/>
              </a:rPr>
              <a:t> </a:t>
            </a:r>
            <a:r>
              <a:rPr sz="2100" spc="-114" dirty="0">
                <a:solidFill>
                  <a:srgbClr val="3398DA"/>
                </a:solidFill>
                <a:latin typeface="Lucida Sans"/>
                <a:cs typeface="Lucida Sans"/>
              </a:rPr>
              <a:t>Components</a:t>
            </a:r>
            <a:endParaRPr sz="2100">
              <a:latin typeface="Lucida Sans"/>
              <a:cs typeface="Lucida Sans"/>
            </a:endParaRPr>
          </a:p>
          <a:p>
            <a:pPr marL="278765" marR="593090">
              <a:lnSpc>
                <a:spcPct val="112100"/>
              </a:lnSpc>
              <a:spcBef>
                <a:spcPts val="1595"/>
              </a:spcBef>
            </a:pP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Cyclical</a:t>
            </a:r>
            <a:r>
              <a:rPr sz="1450" b="1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Patterns:</a:t>
            </a:r>
            <a:r>
              <a:rPr sz="1450" b="1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Fluctuations</a:t>
            </a:r>
            <a:r>
              <a:rPr sz="14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4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occur</a:t>
            </a:r>
            <a:r>
              <a:rPr sz="14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without</a:t>
            </a:r>
            <a:r>
              <a:rPr sz="14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fixed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frequencies,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unlike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seasonal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endParaRPr sz="1450">
              <a:latin typeface="Roboto"/>
              <a:cs typeface="Roboto"/>
            </a:endParaRPr>
          </a:p>
          <a:p>
            <a:pPr marL="278765" marR="5080">
              <a:lnSpc>
                <a:spcPct val="112100"/>
              </a:lnSpc>
              <a:spcBef>
                <a:spcPts val="1275"/>
              </a:spcBef>
            </a:pPr>
            <a:r>
              <a:rPr sz="1450" b="1" spc="-90" dirty="0">
                <a:solidFill>
                  <a:srgbClr val="333333"/>
                </a:solidFill>
                <a:latin typeface="Roboto"/>
                <a:cs typeface="Roboto"/>
              </a:rPr>
              <a:t>Key</a:t>
            </a:r>
            <a:r>
              <a:rPr sz="1450" b="1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Characteristics:</a:t>
            </a:r>
            <a:r>
              <a:rPr sz="1450" b="1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Non-fixed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periodicity,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often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spans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Roboto"/>
                <a:cs typeface="Roboto"/>
              </a:rPr>
              <a:t>multiple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years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(business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cycles,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economic</a:t>
            </a:r>
            <a:r>
              <a:rPr sz="14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fluctuations)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50" y="2549525"/>
            <a:ext cx="66675" cy="1079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25500" y="3082124"/>
            <a:ext cx="4390390" cy="53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Example:</a:t>
            </a:r>
            <a:r>
              <a:rPr sz="145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Economic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expansions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contractions,</a:t>
            </a:r>
            <a:r>
              <a:rPr sz="14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Roboto"/>
                <a:cs typeface="Roboto"/>
              </a:rPr>
              <a:t>financial </a:t>
            </a:r>
            <a:r>
              <a:rPr sz="1450" spc="-85" dirty="0">
                <a:solidFill>
                  <a:srgbClr val="333333"/>
                </a:solidFill>
                <a:latin typeface="Roboto"/>
                <a:cs typeface="Roboto"/>
              </a:rPr>
              <a:t>market</a:t>
            </a:r>
            <a:r>
              <a:rPr sz="14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cycles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50" y="3197224"/>
            <a:ext cx="66675" cy="10795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25500" y="3739350"/>
            <a:ext cx="4841875" cy="1187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4775">
              <a:lnSpc>
                <a:spcPct val="116399"/>
              </a:lnSpc>
              <a:spcBef>
                <a:spcPts val="95"/>
              </a:spcBef>
            </a:pPr>
            <a:r>
              <a:rPr sz="1450" b="1" spc="-85" dirty="0">
                <a:solidFill>
                  <a:srgbClr val="333333"/>
                </a:solidFill>
                <a:latin typeface="Roboto"/>
                <a:cs typeface="Roboto"/>
              </a:rPr>
              <a:t>Noise</a:t>
            </a:r>
            <a:r>
              <a:rPr sz="1450" b="1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Component:</a:t>
            </a:r>
            <a:r>
              <a:rPr sz="145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Roboto"/>
                <a:cs typeface="Roboto"/>
              </a:rPr>
              <a:t>Random,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Roboto"/>
                <a:cs typeface="Roboto"/>
              </a:rPr>
              <a:t>irregular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fluctuations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Roboto"/>
                <a:cs typeface="Roboto"/>
              </a:rPr>
              <a:t>series </a:t>
            </a:r>
            <a:r>
              <a:rPr sz="1450" spc="-2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endParaRPr sz="1450">
              <a:latin typeface="Roboto"/>
              <a:cs typeface="Roboto"/>
            </a:endParaRPr>
          </a:p>
          <a:p>
            <a:pPr marL="12700" marR="5080">
              <a:lnSpc>
                <a:spcPct val="112100"/>
              </a:lnSpc>
              <a:spcBef>
                <a:spcPts val="1200"/>
              </a:spcBef>
            </a:pPr>
            <a:r>
              <a:rPr sz="1450" b="1" spc="-80" dirty="0">
                <a:solidFill>
                  <a:srgbClr val="333333"/>
                </a:solidFill>
                <a:latin typeface="Roboto"/>
                <a:cs typeface="Roboto"/>
              </a:rPr>
              <a:t>Importance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Roboto"/>
                <a:cs typeface="Roboto"/>
              </a:rPr>
              <a:t>Noise:</a:t>
            </a:r>
            <a:r>
              <a:rPr sz="145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Represents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unexplained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variation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4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can't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be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attributed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trend,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Roboto"/>
                <a:cs typeface="Roboto"/>
              </a:rPr>
              <a:t>seasonality,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sz="14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Roboto"/>
                <a:cs typeface="Roboto"/>
              </a:rPr>
              <a:t>cycles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50" y="3854450"/>
            <a:ext cx="66675" cy="1079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50" y="4511675"/>
            <a:ext cx="66675" cy="10795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0544174" y="7277100"/>
            <a:ext cx="1457325" cy="323850"/>
            <a:chOff x="10544174" y="7277100"/>
            <a:chExt cx="1457325" cy="323850"/>
          </a:xfrm>
        </p:grpSpPr>
        <p:sp>
          <p:nvSpPr>
            <p:cNvPr id="22" name="object 22"/>
            <p:cNvSpPr/>
            <p:nvPr/>
          </p:nvSpPr>
          <p:spPr>
            <a:xfrm>
              <a:off x="10544174" y="7277100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8474" y="7372349"/>
              <a:ext cx="133349" cy="13334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305476" y="7378700"/>
            <a:ext cx="459486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875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ts val="1340"/>
              </a:lnSpc>
            </a:pP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Time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Series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Analysis: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Complete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94A5A6"/>
                </a:solidFill>
                <a:latin typeface="Roboto"/>
                <a:cs typeface="Roboto"/>
              </a:rPr>
              <a:t>Guide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94A5A6"/>
                </a:solidFill>
                <a:latin typeface="Roboto"/>
                <a:cs typeface="Roboto"/>
              </a:rPr>
              <a:t>from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94A5A6"/>
                </a:solidFill>
                <a:latin typeface="Roboto"/>
                <a:cs typeface="Roboto"/>
              </a:rPr>
              <a:t>Statistics</a:t>
            </a:r>
            <a:r>
              <a:rPr sz="1200" spc="5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94A5A6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94A5A6"/>
                </a:solidFill>
                <a:latin typeface="Roboto"/>
                <a:cs typeface="Roboto"/>
              </a:rPr>
              <a:t>Deep</a:t>
            </a:r>
            <a:r>
              <a:rPr sz="1200" dirty="0">
                <a:solidFill>
                  <a:srgbClr val="94A5A6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94A5A6"/>
                </a:solidFill>
                <a:latin typeface="Roboto"/>
                <a:cs typeface="Roboto"/>
              </a:rPr>
              <a:t>Learning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5904</Words>
  <Application>Microsoft Office PowerPoint</Application>
  <PresentationFormat>Custom</PresentationFormat>
  <Paragraphs>632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Time Series Analysis</vt:lpstr>
      <vt:lpstr>What is Time Series Analysis?</vt:lpstr>
      <vt:lpstr>Why Analyze Time Series Data?</vt:lpstr>
      <vt:lpstr>How Time Series Analysis Differs from Other Analyses</vt:lpstr>
      <vt:lpstr>Section 1: Time Series Fundamentals </vt:lpstr>
      <vt:lpstr>What is a Time Series? (Detailed)</vt:lpstr>
      <vt:lpstr>Core Properties of Time Series</vt:lpstr>
      <vt:lpstr>Components of Time Series: Level, Trend, Seasonality</vt:lpstr>
      <vt:lpstr>Cyclical Patterns and Noise</vt:lpstr>
      <vt:lpstr>Types of Time Series Data</vt:lpstr>
      <vt:lpstr>Stationarity in Time Series</vt:lpstr>
      <vt:lpstr>Examples of Stationary vs. Non-Stationary Series</vt:lpstr>
      <vt:lpstr>Applications &amp; Use Cases</vt:lpstr>
      <vt:lpstr>Section 2: Data Preprocessing &amp; Exploration</vt:lpstr>
      <vt:lpstr>Checking Stationarity: How &amp; Why</vt:lpstr>
      <vt:lpstr>Transformations for Time Series</vt:lpstr>
      <vt:lpstr>Handling Missing Values &amp; Outliers</vt:lpstr>
      <vt:lpstr>Resampling and Frequency Adjustment</vt:lpstr>
      <vt:lpstr>Visualizing Time Series</vt:lpstr>
      <vt:lpstr>Seasonal Decomposition (STL, Classical)</vt:lpstr>
      <vt:lpstr>Section 3: Statistical Techniques</vt:lpstr>
      <vt:lpstr>Autocorrelation Function (ACF)</vt:lpstr>
      <vt:lpstr>Partial Autocorrelation Function (PACF)</vt:lpstr>
      <vt:lpstr>Using ACF/PACF for Model Selection</vt:lpstr>
      <vt:lpstr>Decomposition: Additive vs Multiplicative</vt:lpstr>
      <vt:lpstr>Unit Root Tests: ADF, KPSS, Phillips-Perron</vt:lpstr>
      <vt:lpstr>Lag, Differencing, and Memory</vt:lpstr>
      <vt:lpstr>Practical Example: Decomposition and ACF/PACF Analysis</vt:lpstr>
      <vt:lpstr>Section 4: Classical Models</vt:lpstr>
      <vt:lpstr>Naive and Simple Forecasting Methods</vt:lpstr>
      <vt:lpstr>Introduction to ARIMA</vt:lpstr>
      <vt:lpstr>Autoregressive Model (AR)</vt:lpstr>
      <vt:lpstr>Moving Average Model (MA)</vt:lpstr>
      <vt:lpstr>Integrated (Differencing) in ARIMA</vt:lpstr>
      <vt:lpstr>Model Order Selection (p,d,q) for ARIMA</vt:lpstr>
      <vt:lpstr>Seasonal ARIMA (SARIMA)</vt:lpstr>
      <vt:lpstr>Exponential Smoothing &amp; ETS</vt:lpstr>
      <vt:lpstr>Practical Example: ARIMA on Catfish Sales</vt:lpstr>
      <vt:lpstr>Practical Example: SARIMA with Seasonality</vt:lpstr>
      <vt:lpstr>Applications &amp; Impact Across Industries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Analysis: Complete</dc:title>
  <dc:creator>EduTech</dc:creator>
  <cp:lastModifiedBy>EduTech</cp:lastModifiedBy>
  <cp:revision>5</cp:revision>
  <dcterms:created xsi:type="dcterms:W3CDTF">2025-08-16T17:52:16Z</dcterms:created>
  <dcterms:modified xsi:type="dcterms:W3CDTF">2025-08-17T13:16:23Z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2025-08-16T00:00:00Z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2025-08-16T00:00:00Z</vt:filetime>
  </property>
</Properties>
</file>