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 id="2147483685" r:id="rId2"/>
  </p:sldMasterIdLst>
  <p:notesMasterIdLst>
    <p:notesMasterId r:id="rId10"/>
  </p:notesMasterIdLst>
  <p:sldIdLst>
    <p:sldId id="256" r:id="rId3"/>
    <p:sldId id="257" r:id="rId4"/>
    <p:sldId id="258" r:id="rId5"/>
    <p:sldId id="260" r:id="rId6"/>
    <p:sldId id="262" r:id="rId7"/>
    <p:sldId id="264" r:id="rId8"/>
    <p:sldId id="265"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5" d="100"/>
          <a:sy n="65" d="100"/>
        </p:scale>
        <p:origin x="-15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C3323E-AA29-4C84-8DCE-CC94DDA69677}" type="datetimeFigureOut">
              <a:rPr lang="en-US" smtClean="0"/>
              <a:pPr/>
              <a:t>8/3/2025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712A0F-2D27-443E-A205-247258BF0C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dirty="0" smtClean="0">
                <a:solidFill>
                  <a:schemeClr val="tx1"/>
                </a:solidFill>
                <a:latin typeface="+mn-lt"/>
                <a:ea typeface="+mn-ea"/>
                <a:cs typeface="+mn-cs"/>
              </a:rPr>
              <a:t>## Notebook Explanation for ML Practitioners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notebook provides a practical introduction to fundamental neural network concepts, progressing from simple McCulloch-Pitts neurons to a basic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and the Delta Rule with a sigmoid activation.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1. McCulloch-Pitts Neuron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The initial sections demonstrate the McCulloch-Pitts (MCP) neuron model, the foundational element of artificial neural networks.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mcp_neuron</a:t>
            </a:r>
            <a:r>
              <a:rPr lang="en-US" sz="1200" b="1" kern="1200" dirty="0" smtClean="0">
                <a:solidFill>
                  <a:schemeClr val="tx1"/>
                </a:solidFill>
                <a:latin typeface="+mn-lt"/>
                <a:ea typeface="+mn-ea"/>
                <a:cs typeface="+mn-cs"/>
              </a:rPr>
              <a:t>` function**</a:t>
            </a:r>
            <a:r>
              <a:rPr lang="en-US" sz="1200" b="0" kern="1200" dirty="0" smtClean="0">
                <a:solidFill>
                  <a:schemeClr val="tx1"/>
                </a:solidFill>
                <a:latin typeface="+mn-lt"/>
                <a:ea typeface="+mn-ea"/>
                <a:cs typeface="+mn-cs"/>
              </a:rPr>
              <a:t>: This function simulates an MCP neuron. It takes inputs, corresponding weights, and a threshold. The core idea is to compute a weighted sum of inputs and compare it against a fixed threshold to produce a binary output (0 or 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 OR, NOT gates**</a:t>
            </a:r>
            <a:r>
              <a:rPr lang="en-US" sz="1200" b="0" kern="1200" dirty="0" smtClean="0">
                <a:solidFill>
                  <a:schemeClr val="tx1"/>
                </a:solidFill>
                <a:latin typeface="+mn-lt"/>
                <a:ea typeface="+mn-ea"/>
                <a:cs typeface="+mn-cs"/>
              </a:rPr>
              <a:t>: The notebook shows how to configure the weights and threshold of an MCP neuron to replicate the behavior of basic logic gates (AND, OR, and NOT). This highlights the ability of simple neural models to perform basic logical operations.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2. Linear </a:t>
            </a:r>
            <a:r>
              <a:rPr lang="en-US" sz="1200" b="0" kern="1200" dirty="0" err="1" smtClean="0">
                <a:solidFill>
                  <a:schemeClr val="tx1"/>
                </a:solidFill>
                <a:latin typeface="+mn-lt"/>
                <a:ea typeface="+mn-ea"/>
                <a:cs typeface="+mn-cs"/>
              </a:rPr>
              <a:t>Separability</a:t>
            </a:r>
            <a:r>
              <a:rPr lang="en-US" sz="1200" b="0" kern="1200" dirty="0" smtClean="0">
                <a:solidFill>
                  <a:schemeClr val="tx1"/>
                </a:solidFill>
                <a:latin typeface="+mn-lt"/>
                <a:ea typeface="+mn-ea"/>
                <a:cs typeface="+mn-cs"/>
              </a:rPr>
              <a:t> Visualization</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visualizes the concept of linear </a:t>
            </a:r>
            <a:r>
              <a:rPr lang="en-US" sz="1200" b="0" kern="1200" dirty="0" err="1" smtClean="0">
                <a:solidFill>
                  <a:schemeClr val="tx1"/>
                </a:solidFill>
                <a:latin typeface="+mn-lt"/>
                <a:ea typeface="+mn-ea"/>
                <a:cs typeface="+mn-cs"/>
              </a:rPr>
              <a:t>separability</a:t>
            </a:r>
            <a:r>
              <a:rPr lang="en-US" sz="1200" b="0" kern="1200" dirty="0" smtClean="0">
                <a:solidFill>
                  <a:schemeClr val="tx1"/>
                </a:solidFill>
                <a:latin typeface="+mn-lt"/>
                <a:ea typeface="+mn-ea"/>
                <a:cs typeface="+mn-cs"/>
              </a:rPr>
              <a:t>, which is crucial for understanding the limitations of simple models like the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plot_logic_gate</a:t>
            </a:r>
            <a:r>
              <a:rPr lang="en-US" sz="1200" b="1" kern="1200" dirty="0" smtClean="0">
                <a:solidFill>
                  <a:schemeClr val="tx1"/>
                </a:solidFill>
                <a:latin typeface="+mn-lt"/>
                <a:ea typeface="+mn-ea"/>
                <a:cs typeface="+mn-cs"/>
              </a:rPr>
              <a:t>` function**</a:t>
            </a:r>
            <a:r>
              <a:rPr lang="en-US" sz="1200" b="0" kern="1200" dirty="0" smtClean="0">
                <a:solidFill>
                  <a:schemeClr val="tx1"/>
                </a:solidFill>
                <a:latin typeface="+mn-lt"/>
                <a:ea typeface="+mn-ea"/>
                <a:cs typeface="+mn-cs"/>
              </a:rPr>
              <a:t>: This function visualizes the input combinations for a given logic gate (AND or XOR) and colors them based on their output (0 or 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**AND vs. XOR plots**</a:t>
            </a:r>
            <a:r>
              <a:rPr lang="en-US" sz="1200" b="0" kern="1200" dirty="0" smtClean="0">
                <a:solidFill>
                  <a:schemeClr val="tx1"/>
                </a:solidFill>
                <a:latin typeface="+mn-lt"/>
                <a:ea typeface="+mn-ea"/>
                <a:cs typeface="+mn-cs"/>
              </a:rPr>
              <a:t>: The plots clearly show that the AND gate's inputs can be separated by a single straight line (linearly separable), while the XOR gate's inputs cannot. This visual demonstration explains why a single-layer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cannot solve the XOR problem.</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3.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Learning Rule (AND gate)</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introduces the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learning algorithm and demonstrates its application to solve the linearly separable AND gate problem.</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a:t>
            </a:r>
            <a:r>
              <a:rPr lang="en-US" sz="1200" b="1" kern="1200" dirty="0" err="1" smtClean="0">
                <a:solidFill>
                  <a:schemeClr val="tx1"/>
                </a:solidFill>
                <a:latin typeface="+mn-lt"/>
                <a:ea typeface="+mn-ea"/>
                <a:cs typeface="+mn-cs"/>
              </a:rPr>
              <a:t>Perceptron</a:t>
            </a:r>
            <a:r>
              <a:rPr lang="en-US" sz="1200" b="1" kern="1200" dirty="0" smtClean="0">
                <a:solidFill>
                  <a:schemeClr val="tx1"/>
                </a:solidFill>
                <a:latin typeface="+mn-lt"/>
                <a:ea typeface="+mn-ea"/>
                <a:cs typeface="+mn-cs"/>
              </a:rPr>
              <a:t> implementation**</a:t>
            </a:r>
            <a:r>
              <a:rPr lang="en-US" sz="1200" b="0" kern="1200" dirty="0" smtClean="0">
                <a:solidFill>
                  <a:schemeClr val="tx1"/>
                </a:solidFill>
                <a:latin typeface="+mn-lt"/>
                <a:ea typeface="+mn-ea"/>
                <a:cs typeface="+mn-cs"/>
              </a:rPr>
              <a:t>: The code initializes weights and a bias and iteratively updates them based on the error between the predicted and actual output. The learning rule adjusts weights and bias to minimize this error.</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**Training loop**</a:t>
            </a:r>
            <a:r>
              <a:rPr lang="en-US" sz="1200" b="0" kern="1200" dirty="0" smtClean="0">
                <a:solidFill>
                  <a:schemeClr val="tx1"/>
                </a:solidFill>
                <a:latin typeface="+mn-lt"/>
                <a:ea typeface="+mn-ea"/>
                <a:cs typeface="+mn-cs"/>
              </a:rPr>
              <a:t>: The training loop iterates through the dataset, adjusting the weights and bias using the </a:t>
            </a:r>
            <a:r>
              <a:rPr lang="en-US" sz="1200" b="0" kern="1200" dirty="0" err="1" smtClean="0">
                <a:solidFill>
                  <a:schemeClr val="tx1"/>
                </a:solidFill>
                <a:latin typeface="+mn-lt"/>
                <a:ea typeface="+mn-ea"/>
                <a:cs typeface="+mn-cs"/>
              </a:rPr>
              <a:t>Perceptron</a:t>
            </a:r>
            <a:r>
              <a:rPr lang="en-US" sz="1200" b="0" kern="1200" dirty="0" smtClean="0">
                <a:solidFill>
                  <a:schemeClr val="tx1"/>
                </a:solidFill>
                <a:latin typeface="+mn-lt"/>
                <a:ea typeface="+mn-ea"/>
                <a:cs typeface="+mn-cs"/>
              </a:rPr>
              <a:t> update rule. Observe how the weights and bias converge over epochs to values that correctly classify the AND gate inputs.</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4. Delta Rule using Gradient Descent</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section introduces the Delta Rule, a more general learning rule that uses gradient descent and a differentiable activation function (sigmoid) to train a single-layer network. This allows for learning on non-linearly separable data in principle, although a single layer is still limited.</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**Sigmoid function**</a:t>
            </a:r>
            <a:r>
              <a:rPr lang="en-US" sz="1200" b="0" kern="1200" dirty="0" smtClean="0">
                <a:solidFill>
                  <a:schemeClr val="tx1"/>
                </a:solidFill>
                <a:latin typeface="+mn-lt"/>
                <a:ea typeface="+mn-ea"/>
                <a:cs typeface="+mn-cs"/>
              </a:rPr>
              <a:t>: The `sigmoid` function is used as the activation function, squashing the output between 0 and 1.</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**Sigmoid derivative**</a:t>
            </a:r>
            <a:r>
              <a:rPr lang="en-US" sz="1200" b="0" kern="1200" dirty="0" smtClean="0">
                <a:solidFill>
                  <a:schemeClr val="tx1"/>
                </a:solidFill>
                <a:latin typeface="+mn-lt"/>
                <a:ea typeface="+mn-ea"/>
                <a:cs typeface="+mn-cs"/>
              </a:rPr>
              <a:t>: The `</a:t>
            </a:r>
            <a:r>
              <a:rPr lang="en-US" sz="1200" b="0" kern="1200" dirty="0" err="1" smtClean="0">
                <a:solidFill>
                  <a:schemeClr val="tx1"/>
                </a:solidFill>
                <a:latin typeface="+mn-lt"/>
                <a:ea typeface="+mn-ea"/>
                <a:cs typeface="+mn-cs"/>
              </a:rPr>
              <a:t>sigmoid_derivative</a:t>
            </a:r>
            <a:r>
              <a:rPr lang="en-US" sz="1200" b="0" kern="1200" dirty="0" smtClean="0">
                <a:solidFill>
                  <a:schemeClr val="tx1"/>
                </a:solidFill>
                <a:latin typeface="+mn-lt"/>
                <a:ea typeface="+mn-ea"/>
                <a:cs typeface="+mn-cs"/>
              </a:rPr>
              <a:t>` is needed for the gradient descent update rule.</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**Delta Rule implementation**</a:t>
            </a:r>
            <a:r>
              <a:rPr lang="en-US" sz="1200" b="0" kern="1200" dirty="0" smtClean="0">
                <a:solidFill>
                  <a:schemeClr val="tx1"/>
                </a:solidFill>
                <a:latin typeface="+mn-lt"/>
                <a:ea typeface="+mn-ea"/>
                <a:cs typeface="+mn-cs"/>
              </a:rPr>
              <a:t>: The code initializes weights and iteratively updates them based on the error and the derivative of the activation function. This is a basic form of </a:t>
            </a:r>
            <a:r>
              <a:rPr lang="en-US" sz="1200" b="0" kern="1200" dirty="0" err="1" smtClean="0">
                <a:solidFill>
                  <a:schemeClr val="tx1"/>
                </a:solidFill>
                <a:latin typeface="+mn-lt"/>
                <a:ea typeface="+mn-ea"/>
                <a:cs typeface="+mn-cs"/>
              </a:rPr>
              <a:t>backpropagation</a:t>
            </a:r>
            <a:r>
              <a:rPr lang="en-US" sz="1200" b="0" kern="1200" dirty="0" smtClean="0">
                <a:solidFill>
                  <a:schemeClr val="tx1"/>
                </a:solidFill>
                <a:latin typeface="+mn-lt"/>
                <a:ea typeface="+mn-ea"/>
                <a:cs typeface="+mn-cs"/>
              </a:rPr>
              <a:t> applied to a single layer.</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 </a:t>
            </a:r>
            <a:r>
              <a:rPr lang="en-US" sz="1200" b="1" kern="1200" dirty="0" smtClean="0">
                <a:solidFill>
                  <a:schemeClr val="tx1"/>
                </a:solidFill>
                <a:latin typeface="+mn-lt"/>
                <a:ea typeface="+mn-ea"/>
                <a:cs typeface="+mn-cs"/>
              </a:rPr>
              <a:t>**XOR problem with Delta Rule**</a:t>
            </a:r>
            <a:r>
              <a:rPr lang="en-US" sz="1200" b="0" kern="1200" dirty="0" smtClean="0">
                <a:solidFill>
                  <a:schemeClr val="tx1"/>
                </a:solidFill>
                <a:latin typeface="+mn-lt"/>
                <a:ea typeface="+mn-ea"/>
                <a:cs typeface="+mn-cs"/>
              </a:rPr>
              <a:t>: The notebook attempts to solve the XOR problem using the Delta Rule with a single layer. Notice that the predictions after training are all around 0.5. This demonstrates that a single-layer network, even with a differentiable activation and gradient descent, cannot solve the non-linearly separable XOR problem. This limitation necessitates the use of multi-layer networks (which are not covered in this specific notebook).</a:t>
            </a:r>
          </a:p>
          <a:p>
            <a:r>
              <a:rPr lang="en-US" sz="1200" b="0" kern="1200" dirty="0" smtClean="0">
                <a:solidFill>
                  <a:schemeClr val="tx1"/>
                </a:solidFill>
                <a:latin typeface="+mn-lt"/>
                <a:ea typeface="+mn-ea"/>
                <a:cs typeface="+mn-cs"/>
              </a:rPr>
              <a:t/>
            </a:r>
            <a:br>
              <a:rPr lang="en-US" sz="1200" b="0" kern="1200" dirty="0" smtClean="0">
                <a:solidFill>
                  <a:schemeClr val="tx1"/>
                </a:solidFill>
                <a:latin typeface="+mn-lt"/>
                <a:ea typeface="+mn-ea"/>
                <a:cs typeface="+mn-cs"/>
              </a:rPr>
            </a:br>
            <a:r>
              <a:rPr lang="en-US" sz="1200" b="0" kern="1200" dirty="0" smtClean="0">
                <a:solidFill>
                  <a:schemeClr val="tx1"/>
                </a:solidFill>
                <a:latin typeface="+mn-lt"/>
                <a:ea typeface="+mn-ea"/>
                <a:cs typeface="+mn-cs"/>
              </a:rPr>
              <a:t>This notebook serves as a good starting point to understand the building blocks of neural networks and the evolution of learning algorithms from simple rule-based approaches to gradient-based optimization.</a:t>
            </a:r>
            <a:endParaRPr lang="en-US" sz="1200" b="0" kern="1200" smtClean="0">
              <a:solidFill>
                <a:schemeClr val="tx1"/>
              </a:solidFill>
              <a:latin typeface="+mn-lt"/>
              <a:ea typeface="+mn-ea"/>
              <a:cs typeface="+mn-cs"/>
            </a:endParaRPr>
          </a:p>
          <a:p>
            <a:endParaRPr lang="en-US"/>
          </a:p>
        </p:txBody>
      </p:sp>
      <p:sp>
        <p:nvSpPr>
          <p:cNvPr id="4" name="Slide Number Placeholder 3"/>
          <p:cNvSpPr>
            <a:spLocks noGrp="1"/>
          </p:cNvSpPr>
          <p:nvPr>
            <p:ph type="sldNum" sz="quarter" idx="10"/>
          </p:nvPr>
        </p:nvSpPr>
        <p:spPr/>
        <p:txBody>
          <a:bodyPr/>
          <a:lstStyle/>
          <a:p>
            <a:fld id="{AA712A0F-2D27-443E-A205-247258BF0CAF}"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smtClean="0"/>
              <a:t>Biological: Dendrites, Axon, Synapse</a:t>
            </a:r>
          </a:p>
          <a:p>
            <a:pPr>
              <a:buNone/>
            </a:pPr>
            <a:r>
              <a:rPr lang="en-US" dirty="0" smtClean="0"/>
              <a:t>Artificial: Inputs, Weights, Activation</a:t>
            </a:r>
          </a:p>
          <a:p>
            <a:pPr>
              <a:buNone/>
            </a:pPr>
            <a:r>
              <a:rPr lang="en-US" dirty="0" smtClean="0"/>
              <a:t>Inspiration behind ANN</a:t>
            </a:r>
          </a:p>
          <a:p>
            <a:pPr>
              <a:buNone/>
            </a:pPr>
            <a:r>
              <a:rPr lang="en-US" dirty="0" smtClean="0"/>
              <a:t>Mapping biological to artificial components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Simple binary threshold model</a:t>
            </a:r>
          </a:p>
          <a:p>
            <a:r>
              <a:rPr lang="en-US" dirty="0" smtClean="0"/>
              <a:t>- Logical functions: AND, OR, NOT</a:t>
            </a:r>
          </a:p>
          <a:p>
            <a:r>
              <a:rPr lang="en-US" dirty="0" smtClean="0"/>
              <a:t>- Fixed weights, binary output</a:t>
            </a:r>
          </a:p>
          <a:p>
            <a:r>
              <a:rPr lang="en-US" dirty="0" smtClean="0"/>
              <a:t>- Used for linearly separable problems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A dataset is linearly separable if a straight line can divide classes</a:t>
            </a:r>
          </a:p>
          <a:p>
            <a:r>
              <a:rPr lang="en-US" dirty="0" smtClean="0"/>
              <a:t>- AND, OR = linearly separable</a:t>
            </a:r>
          </a:p>
          <a:p>
            <a:r>
              <a:rPr lang="en-US" dirty="0" smtClean="0"/>
              <a:t>- XOR = not linearly separable</a:t>
            </a:r>
          </a:p>
          <a:p>
            <a:r>
              <a:rPr lang="en-US" dirty="0" smtClean="0"/>
              <a:t>- Visualize using scatter plots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Introduced by Rosenblatt</a:t>
            </a:r>
          </a:p>
          <a:p>
            <a:r>
              <a:rPr lang="en-US" dirty="0" smtClean="0"/>
              <a:t>- Inputs, weights, bias, activation</a:t>
            </a:r>
          </a:p>
          <a:p>
            <a:r>
              <a:rPr lang="en-US" dirty="0" smtClean="0"/>
              <a:t>- Weight update rule: w = w + α * (target - output) * input</a:t>
            </a:r>
          </a:p>
          <a:p>
            <a:r>
              <a:rPr lang="en-US" dirty="0" smtClean="0"/>
              <a:t>- Suitable for linearly separable problems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Improves over </a:t>
            </a:r>
            <a:r>
              <a:rPr lang="en-US" dirty="0" err="1" smtClean="0"/>
              <a:t>perceptron</a:t>
            </a:r>
            <a:r>
              <a:rPr lang="en-US" dirty="0" smtClean="0"/>
              <a:t> by minimizing error</a:t>
            </a:r>
          </a:p>
          <a:p>
            <a:r>
              <a:rPr lang="en-US" dirty="0" smtClean="0"/>
              <a:t>- Uses continuous activation (e.g., sigmoid)</a:t>
            </a:r>
          </a:p>
          <a:p>
            <a:r>
              <a:rPr lang="en-US" dirty="0" smtClean="0"/>
              <a:t>- Loss = (target - output)^2</a:t>
            </a:r>
          </a:p>
          <a:p>
            <a:r>
              <a:rPr lang="en-US" dirty="0" smtClean="0"/>
              <a:t>- Gradient Descent to update weights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 Improves over </a:t>
            </a:r>
            <a:r>
              <a:rPr lang="en-US" dirty="0" err="1" smtClean="0"/>
              <a:t>perceptron</a:t>
            </a:r>
            <a:r>
              <a:rPr lang="en-US" dirty="0" smtClean="0"/>
              <a:t> by minimizing error</a:t>
            </a:r>
          </a:p>
          <a:p>
            <a:r>
              <a:rPr lang="en-US" dirty="0" smtClean="0"/>
              <a:t>- Uses continuous activation (e.g., sigmoid)</a:t>
            </a:r>
          </a:p>
          <a:p>
            <a:r>
              <a:rPr lang="en-US" dirty="0" smtClean="0"/>
              <a:t>- Loss = (target - output)^2</a:t>
            </a:r>
          </a:p>
          <a:p>
            <a:r>
              <a:rPr lang="en-US" dirty="0" smtClean="0"/>
              <a:t>- Gradient Descent to update weights</a:t>
            </a:r>
          </a:p>
          <a:p>
            <a:endParaRPr lang="en-US" dirty="0"/>
          </a:p>
        </p:txBody>
      </p:sp>
      <p:sp>
        <p:nvSpPr>
          <p:cNvPr id="4" name="Slide Number Placeholder 3"/>
          <p:cNvSpPr>
            <a:spLocks noGrp="1"/>
          </p:cNvSpPr>
          <p:nvPr>
            <p:ph type="sldNum" sz="quarter" idx="10"/>
          </p:nvPr>
        </p:nvSpPr>
        <p:spPr/>
        <p:txBody>
          <a:bodyPr/>
          <a:lstStyle/>
          <a:p>
            <a:fld id="{AA712A0F-2D27-443E-A205-247258BF0CAF}"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C5028C-AC90-4464-B71F-8E5398A68E96}"/>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a:extLst>
              <a:ext uri="{FF2B5EF4-FFF2-40B4-BE49-F238E27FC236}">
                <a16:creationId xmlns="" xmlns:a16="http://schemas.microsoft.com/office/drawing/2014/main" id="{383FFA8F-483F-46BC-8DD3-7FDD4C4CA402}"/>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a:extLst>
              <a:ext uri="{FF2B5EF4-FFF2-40B4-BE49-F238E27FC236}">
                <a16:creationId xmlns="" xmlns:a16="http://schemas.microsoft.com/office/drawing/2014/main" id="{7E09D9E3-D659-464A-9B0A-579D85257195}"/>
              </a:ext>
            </a:extLst>
          </p:cNvPr>
          <p:cNvSpPr>
            <a:spLocks noGrp="1"/>
          </p:cNvSpPr>
          <p:nvPr>
            <p:ph type="dt" sz="half" idx="10"/>
          </p:nvPr>
        </p:nvSpPr>
        <p:spPr/>
        <p:txBody>
          <a:bodyPr/>
          <a:lstStyle/>
          <a:p>
            <a:fld id="{5BCAD085-E8A6-8845-BD4E-CB4CCA059FC4}" type="datetimeFigureOut">
              <a:rPr lang="en-US" smtClean="0"/>
              <a:pPr/>
              <a:t>8/3/2025</a:t>
            </a:fld>
            <a:endParaRPr lang="en-US"/>
          </a:p>
        </p:txBody>
      </p:sp>
      <p:sp>
        <p:nvSpPr>
          <p:cNvPr id="5" name="Footer Placeholder 4">
            <a:extLst>
              <a:ext uri="{FF2B5EF4-FFF2-40B4-BE49-F238E27FC236}">
                <a16:creationId xmlns="" xmlns:a16="http://schemas.microsoft.com/office/drawing/2014/main" id="{E99413A2-8B34-416F-BAE5-0AB43149C0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59419E4-F2B5-4D50-AEC1-ED6AA8F0C069}"/>
              </a:ext>
            </a:extLst>
          </p:cNvPr>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 xmlns:p14="http://schemas.microsoft.com/office/powerpoint/2010/main" val="1515809814"/>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80CD5A0-CBF7-4F40-95D9-E35317AE7C74}"/>
              </a:ext>
            </a:extLst>
          </p:cNvPr>
          <p:cNvSpPr>
            <a:spLocks noGrp="1"/>
          </p:cNvSpPr>
          <p:nvPr>
            <p:ph type="title"/>
          </p:nvPr>
        </p:nvSpPr>
        <p:spPr/>
        <p:txBody>
          <a:bodyPr/>
          <a:lstStyle/>
          <a:p>
            <a:r>
              <a:rPr lang="en-US" smtClean="0"/>
              <a:t>Click to edit Master title style</a:t>
            </a:r>
            <a:endParaRPr lang="en-IN"/>
          </a:p>
        </p:txBody>
      </p:sp>
      <p:sp>
        <p:nvSpPr>
          <p:cNvPr id="3" name="Vertical Text Placeholder 2">
            <a:extLst>
              <a:ext uri="{FF2B5EF4-FFF2-40B4-BE49-F238E27FC236}">
                <a16:creationId xmlns="" xmlns:a16="http://schemas.microsoft.com/office/drawing/2014/main" id="{CDC66128-371E-4E13-942F-EB1CC5EC6163}"/>
              </a:ext>
            </a:extLst>
          </p:cNvPr>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5CC53E6B-2921-4DD7-8D72-2B13E6A66799}"/>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5" name="Footer Placeholder 4">
            <a:extLst>
              <a:ext uri="{FF2B5EF4-FFF2-40B4-BE49-F238E27FC236}">
                <a16:creationId xmlns="" xmlns:a16="http://schemas.microsoft.com/office/drawing/2014/main" id="{F179B821-6DF3-4554-BBDA-A121F00B2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B21F179-6217-4927-9403-7C5D391BA76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1043960260"/>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2A66DFDE-5D1F-4601-A71B-F33833BDBEE9}"/>
              </a:ext>
            </a:extLst>
          </p:cNvPr>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a:extLst>
              <a:ext uri="{FF2B5EF4-FFF2-40B4-BE49-F238E27FC236}">
                <a16:creationId xmlns="" xmlns:a16="http://schemas.microsoft.com/office/drawing/2014/main" id="{5031AEE3-2AE6-49B9-B43B-89704E4A7153}"/>
              </a:ext>
            </a:extLst>
          </p:cNvPr>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7F0F08A4-8372-4DE1-B368-30C1C721D49F}"/>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5" name="Footer Placeholder 4">
            <a:extLst>
              <a:ext uri="{FF2B5EF4-FFF2-40B4-BE49-F238E27FC236}">
                <a16:creationId xmlns="" xmlns:a16="http://schemas.microsoft.com/office/drawing/2014/main" id="{05D519B3-DBB4-4BA1-8F12-5A308C1E70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88E1ABF7-D630-456A-832D-FF4214EE8A3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1618418933"/>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2666479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1655015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2302762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29306914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10459664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4132836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37042938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8853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B9270A-2E5C-4EA1-84C8-8BFB6D1C7677}"/>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 xmlns:a16="http://schemas.microsoft.com/office/drawing/2014/main" id="{1AFC3A53-7615-4723-988E-0EEEFA4C5170}"/>
              </a:ext>
            </a:extLst>
          </p:cNvPr>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07FEF07A-B98C-4592-9CB0-25595C3CD302}"/>
              </a:ext>
            </a:extLst>
          </p:cNvPr>
          <p:cNvSpPr>
            <a:spLocks noGrp="1"/>
          </p:cNvSpPr>
          <p:nvPr>
            <p:ph type="dt" sz="half" idx="10"/>
          </p:nvPr>
        </p:nvSpPr>
        <p:spPr/>
        <p:txBody>
          <a:bodyPr/>
          <a:lstStyle/>
          <a:p>
            <a:fld id="{5BCAD085-E8A6-8845-BD4E-CB4CCA059FC4}" type="datetimeFigureOut">
              <a:rPr lang="en-US" smtClean="0"/>
              <a:pPr/>
              <a:t>8/3/2025</a:t>
            </a:fld>
            <a:endParaRPr lang="en-US"/>
          </a:p>
        </p:txBody>
      </p:sp>
      <p:sp>
        <p:nvSpPr>
          <p:cNvPr id="5" name="Footer Placeholder 4">
            <a:extLst>
              <a:ext uri="{FF2B5EF4-FFF2-40B4-BE49-F238E27FC236}">
                <a16:creationId xmlns="" xmlns:a16="http://schemas.microsoft.com/office/drawing/2014/main" id="{94DE40B5-F9F1-44B7-82DB-F7534DE064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389155D-312B-48C6-B59D-12CA7222AEDA}"/>
              </a:ext>
            </a:extLst>
          </p:cNvPr>
          <p:cNvSpPr>
            <a:spLocks noGrp="1"/>
          </p:cNvSpPr>
          <p:nvPr>
            <p:ph type="sldNum" sz="quarter" idx="12"/>
          </p:nvPr>
        </p:nvSpPr>
        <p:spPr/>
        <p:txBody>
          <a:bodyPr/>
          <a:lstStyle/>
          <a:p>
            <a:fld id="{C1FF6DA9-008F-8B48-92A6-B652298478BF}" type="slidenum">
              <a:rPr lang="en-US" smtClean="0"/>
              <a:pPr/>
              <a:t>‹#›</a:t>
            </a:fld>
            <a:endParaRPr lang="en-US"/>
          </a:p>
        </p:txBody>
      </p:sp>
    </p:spTree>
    <p:extLst>
      <p:ext uri="{BB962C8B-B14F-4D97-AF65-F5344CB8AC3E}">
        <p14:creationId xmlns="" xmlns:p14="http://schemas.microsoft.com/office/powerpoint/2010/main" val="4002652693"/>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26369917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9004792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919D3E5-AF57-4B86-B5F7-668B736E0C29}" type="datetimeFigureOut">
              <a:rPr lang="en-GB" smtClean="0"/>
              <a:pPr/>
              <a:t>03/08/2025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DF337E0-9D33-4103-B919-7494508C1023}" type="slidenum">
              <a:rPr lang="en-GB" smtClean="0"/>
              <a:pPr/>
              <a:t>‹#›</a:t>
            </a:fld>
            <a:endParaRPr lang="en-GB"/>
          </a:p>
        </p:txBody>
      </p:sp>
    </p:spTree>
    <p:extLst>
      <p:ext uri="{BB962C8B-B14F-4D97-AF65-F5344CB8AC3E}">
        <p14:creationId xmlns="" xmlns:p14="http://schemas.microsoft.com/office/powerpoint/2010/main" val="4084232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 xmlns:a16="http://schemas.microsoft.com/office/drawing/2014/main" id="{4B2500C4-B436-4E3A-8A91-A02448A774DB}"/>
              </a:ext>
            </a:extLst>
          </p:cNvPr>
          <p:cNvSpPr>
            <a:spLocks noGrp="1"/>
          </p:cNvSpPr>
          <p:nvPr>
            <p:ph type="title"/>
          </p:nvPr>
        </p:nvSpPr>
        <p:spPr>
          <a:xfrm>
            <a:off x="438151" y="457200"/>
            <a:ext cx="4131314" cy="372410"/>
          </a:xfrm>
        </p:spPr>
        <p:txBody>
          <a:bodyPr tIns="64008"/>
          <a:lstStyle>
            <a:lvl1pPr>
              <a:defRPr sz="1500" spc="0">
                <a:latin typeface="+mj-lt"/>
                <a:cs typeface="Segoe UI" panose="020B0502040204020203" pitchFamily="34" charset="0"/>
              </a:defRPr>
            </a:lvl1pPr>
          </a:lstStyle>
          <a:p>
            <a:r>
              <a:rPr lang="en-US" smtClean="0"/>
              <a:t>Click to edit Master title style</a:t>
            </a:r>
            <a:endParaRPr lang="en-US"/>
          </a:p>
        </p:txBody>
      </p:sp>
    </p:spTree>
    <p:extLst>
      <p:ext uri="{BB962C8B-B14F-4D97-AF65-F5344CB8AC3E}">
        <p14:creationId xmlns="" xmlns:p14="http://schemas.microsoft.com/office/powerpoint/2010/main" val="3367000143"/>
      </p:ext>
    </p:extLst>
  </p:cSld>
  <p:clrMapOvr>
    <a:masterClrMapping/>
  </p:clrMapOvr>
  <p:transition>
    <p:fade/>
  </p:transition>
  <p:extLst>
    <p:ext uri="{DCECCB84-F9BA-43D5-87BE-67443E8EF086}">
      <p15:sldGuideLst xmlns=""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E9CF236-5669-4240-B339-6D1CC107A915}"/>
              </a:ext>
            </a:extLst>
          </p:cNvPr>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a:extLst>
              <a:ext uri="{FF2B5EF4-FFF2-40B4-BE49-F238E27FC236}">
                <a16:creationId xmlns="" xmlns:a16="http://schemas.microsoft.com/office/drawing/2014/main" id="{20809B8F-8573-4ED1-88EC-68E2A04D231C}"/>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a:ext uri="{FF2B5EF4-FFF2-40B4-BE49-F238E27FC236}">
                <a16:creationId xmlns="" xmlns:a16="http://schemas.microsoft.com/office/drawing/2014/main" id="{B81ECA5F-E5C3-470D-821A-4052A2B23065}"/>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5" name="Footer Placeholder 4">
            <a:extLst>
              <a:ext uri="{FF2B5EF4-FFF2-40B4-BE49-F238E27FC236}">
                <a16:creationId xmlns="" xmlns:a16="http://schemas.microsoft.com/office/drawing/2014/main" id="{30D2AE9E-17FC-4715-AC9A-BCF266048B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8892779-6A7E-46B4-BFAA-1264E8955DF0}"/>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1736170056"/>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F28841-EFCA-422F-9C56-9F89C4FFC42A}"/>
              </a:ext>
            </a:extLst>
          </p:cNvPr>
          <p:cNvSpPr>
            <a:spLocks noGrp="1"/>
          </p:cNvSpPr>
          <p:nvPr>
            <p:ph type="title"/>
          </p:nvPr>
        </p:nvSpPr>
        <p:spPr/>
        <p:txBody>
          <a:bodyPr/>
          <a:lstStyle/>
          <a:p>
            <a:r>
              <a:rPr lang="en-US" smtClean="0"/>
              <a:t>Click to edit Master title style</a:t>
            </a:r>
            <a:endParaRPr lang="en-IN"/>
          </a:p>
        </p:txBody>
      </p:sp>
      <p:sp>
        <p:nvSpPr>
          <p:cNvPr id="3" name="Content Placeholder 2">
            <a:extLst>
              <a:ext uri="{FF2B5EF4-FFF2-40B4-BE49-F238E27FC236}">
                <a16:creationId xmlns="" xmlns:a16="http://schemas.microsoft.com/office/drawing/2014/main" id="{D967D6F8-5AE4-45BC-A3AA-2A724514A3AC}"/>
              </a:ext>
            </a:extLst>
          </p:cNvPr>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a:extLst>
              <a:ext uri="{FF2B5EF4-FFF2-40B4-BE49-F238E27FC236}">
                <a16:creationId xmlns="" xmlns:a16="http://schemas.microsoft.com/office/drawing/2014/main" id="{70489FCB-8420-4F88-BE10-6259F1636A78}"/>
              </a:ext>
            </a:extLst>
          </p:cNvPr>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a:extLst>
              <a:ext uri="{FF2B5EF4-FFF2-40B4-BE49-F238E27FC236}">
                <a16:creationId xmlns="" xmlns:a16="http://schemas.microsoft.com/office/drawing/2014/main" id="{F9E1CBC2-4D7D-404C-B4D1-6CB31F94793A}"/>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6" name="Footer Placeholder 5">
            <a:extLst>
              <a:ext uri="{FF2B5EF4-FFF2-40B4-BE49-F238E27FC236}">
                <a16:creationId xmlns="" xmlns:a16="http://schemas.microsoft.com/office/drawing/2014/main" id="{E26CB0B0-BA7D-4697-AFED-880EEBD565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A055FDB4-711B-4B22-B2AB-FA0B4FCA892D}"/>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1037103895"/>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7686F-DFC3-4609-9092-FA80DB77FD05}"/>
              </a:ext>
            </a:extLst>
          </p:cNvPr>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a:extLst>
              <a:ext uri="{FF2B5EF4-FFF2-40B4-BE49-F238E27FC236}">
                <a16:creationId xmlns="" xmlns:a16="http://schemas.microsoft.com/office/drawing/2014/main" id="{D0B68D8F-1F8F-45FA-84B8-1604D6D4BED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a:extLst>
              <a:ext uri="{FF2B5EF4-FFF2-40B4-BE49-F238E27FC236}">
                <a16:creationId xmlns="" xmlns:a16="http://schemas.microsoft.com/office/drawing/2014/main" id="{968391FD-B914-4AF4-8B52-95A8DA9B3BE9}"/>
              </a:ext>
            </a:extLst>
          </p:cNvPr>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a:extLst>
              <a:ext uri="{FF2B5EF4-FFF2-40B4-BE49-F238E27FC236}">
                <a16:creationId xmlns="" xmlns:a16="http://schemas.microsoft.com/office/drawing/2014/main" id="{4718D8A7-E141-4500-BCF5-094BB83A9C1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a:extLst>
              <a:ext uri="{FF2B5EF4-FFF2-40B4-BE49-F238E27FC236}">
                <a16:creationId xmlns="" xmlns:a16="http://schemas.microsoft.com/office/drawing/2014/main" id="{9D1094AC-C776-415A-B009-C184A388A1D4}"/>
              </a:ext>
            </a:extLst>
          </p:cNvPr>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a:extLst>
              <a:ext uri="{FF2B5EF4-FFF2-40B4-BE49-F238E27FC236}">
                <a16:creationId xmlns="" xmlns:a16="http://schemas.microsoft.com/office/drawing/2014/main" id="{3DED41C2-7FB3-43C2-8419-6E04F0BA9D8A}"/>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8" name="Footer Placeholder 7">
            <a:extLst>
              <a:ext uri="{FF2B5EF4-FFF2-40B4-BE49-F238E27FC236}">
                <a16:creationId xmlns="" xmlns:a16="http://schemas.microsoft.com/office/drawing/2014/main" id="{0483BA8C-7318-4F1F-B944-A518AFD27F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0A7A42C4-1CF2-425A-AB94-4CE2D80F571D}"/>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3718819746"/>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086CB9-88C7-4847-8EF7-A64D3D93919A}"/>
              </a:ext>
            </a:extLst>
          </p:cNvPr>
          <p:cNvSpPr>
            <a:spLocks noGrp="1"/>
          </p:cNvSpPr>
          <p:nvPr>
            <p:ph type="title"/>
          </p:nvPr>
        </p:nvSpPr>
        <p:spPr/>
        <p:txBody>
          <a:bodyPr/>
          <a:lstStyle/>
          <a:p>
            <a:r>
              <a:rPr lang="en-US" smtClean="0"/>
              <a:t>Click to edit Master title style</a:t>
            </a:r>
            <a:endParaRPr lang="en-IN"/>
          </a:p>
        </p:txBody>
      </p:sp>
      <p:sp>
        <p:nvSpPr>
          <p:cNvPr id="3" name="Date Placeholder 2">
            <a:extLst>
              <a:ext uri="{FF2B5EF4-FFF2-40B4-BE49-F238E27FC236}">
                <a16:creationId xmlns="" xmlns:a16="http://schemas.microsoft.com/office/drawing/2014/main" id="{7BFA8DA4-D04D-4A94-9157-555E9F17274A}"/>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4" name="Footer Placeholder 3">
            <a:extLst>
              <a:ext uri="{FF2B5EF4-FFF2-40B4-BE49-F238E27FC236}">
                <a16:creationId xmlns="" xmlns:a16="http://schemas.microsoft.com/office/drawing/2014/main" id="{789F88EE-2ED0-4E11-B77D-EDBE4FD220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6BDD8E36-5F83-4E02-88FB-17BD22E6A563}"/>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3069265687"/>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1E29360A-E779-4891-A2E5-A5EA1D8B63E1}"/>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3" name="Footer Placeholder 2">
            <a:extLst>
              <a:ext uri="{FF2B5EF4-FFF2-40B4-BE49-F238E27FC236}">
                <a16:creationId xmlns="" xmlns:a16="http://schemas.microsoft.com/office/drawing/2014/main" id="{1B632B3F-759B-455D-B3E2-F4431079D2D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CB9ABC30-B684-4F62-B56F-FB560D165763}"/>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748662532"/>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969605-9510-4890-97DE-EEFA97B28335}"/>
              </a:ext>
            </a:extLst>
          </p:cNvPr>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a:extLst>
              <a:ext uri="{FF2B5EF4-FFF2-40B4-BE49-F238E27FC236}">
                <a16:creationId xmlns="" xmlns:a16="http://schemas.microsoft.com/office/drawing/2014/main" id="{3D4496B1-9D4D-49E9-A737-A8207922EFA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a:extLst>
              <a:ext uri="{FF2B5EF4-FFF2-40B4-BE49-F238E27FC236}">
                <a16:creationId xmlns="" xmlns:a16="http://schemas.microsoft.com/office/drawing/2014/main" id="{B8199C5C-8FD4-4C6F-AF31-26DB7EA3280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ACAEC56C-C524-4716-85B3-07AB23B571EC}"/>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6" name="Footer Placeholder 5">
            <a:extLst>
              <a:ext uri="{FF2B5EF4-FFF2-40B4-BE49-F238E27FC236}">
                <a16:creationId xmlns="" xmlns:a16="http://schemas.microsoft.com/office/drawing/2014/main" id="{68D60A0D-A906-4EA4-B34C-B69761FB28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27724C5E-198B-455B-A166-E64A2EB2B3E7}"/>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4134434983"/>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99EA2C9-AFEA-4897-90F5-A16C3A5DDD10}"/>
              </a:ext>
            </a:extLst>
          </p:cNvPr>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a:extLst>
              <a:ext uri="{FF2B5EF4-FFF2-40B4-BE49-F238E27FC236}">
                <a16:creationId xmlns="" xmlns:a16="http://schemas.microsoft.com/office/drawing/2014/main" id="{6B6A252A-20D5-4A06-ADFE-59E32D91D5D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IN"/>
          </a:p>
        </p:txBody>
      </p:sp>
      <p:sp>
        <p:nvSpPr>
          <p:cNvPr id="4" name="Text Placeholder 3">
            <a:extLst>
              <a:ext uri="{FF2B5EF4-FFF2-40B4-BE49-F238E27FC236}">
                <a16:creationId xmlns="" xmlns:a16="http://schemas.microsoft.com/office/drawing/2014/main" id="{991740F6-AFAB-4E38-A0E8-3BD11FE30E4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a:extLst>
              <a:ext uri="{FF2B5EF4-FFF2-40B4-BE49-F238E27FC236}">
                <a16:creationId xmlns="" xmlns:a16="http://schemas.microsoft.com/office/drawing/2014/main" id="{70D8F9C9-5F84-407A-A1FA-438C9DA6CA5D}"/>
              </a:ext>
            </a:extLst>
          </p:cNvPr>
          <p:cNvSpPr>
            <a:spLocks noGrp="1"/>
          </p:cNvSpPr>
          <p:nvPr>
            <p:ph type="dt" sz="half" idx="10"/>
          </p:nvPr>
        </p:nvSpPr>
        <p:spPr/>
        <p:txBody>
          <a:bodyPr/>
          <a:lstStyle/>
          <a:p>
            <a:fld id="{556EC8AE-FD76-4085-A0F8-6EBDE65228C0}" type="datetimeFigureOut">
              <a:rPr lang="en-IN" smtClean="0"/>
              <a:pPr/>
              <a:t>03-08-2025</a:t>
            </a:fld>
            <a:endParaRPr lang="en-IN"/>
          </a:p>
        </p:txBody>
      </p:sp>
      <p:sp>
        <p:nvSpPr>
          <p:cNvPr id="6" name="Footer Placeholder 5">
            <a:extLst>
              <a:ext uri="{FF2B5EF4-FFF2-40B4-BE49-F238E27FC236}">
                <a16:creationId xmlns="" xmlns:a16="http://schemas.microsoft.com/office/drawing/2014/main" id="{C162BACC-F9A4-4367-A25F-31E289DF33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7DE4F58-F0A1-4376-89B7-8A531B6183F5}"/>
              </a:ext>
            </a:extLst>
          </p:cNvPr>
          <p:cNvSpPr>
            <a:spLocks noGrp="1"/>
          </p:cNvSpPr>
          <p:nvPr>
            <p:ph type="sldNum" sz="quarter" idx="12"/>
          </p:nvPr>
        </p:nvSpPr>
        <p:spPr/>
        <p:txBody>
          <a:body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3505277084"/>
      </p:ext>
    </p:extLst>
  </p:cSld>
  <p:clrMapOvr>
    <a:masterClrMapping/>
  </p:clrMapOvr>
  <mc:AlternateContent xmlns:mc="http://schemas.openxmlformats.org/markup-compatibility/2006">
    <mc:Choice xmlns="" xmlns:p14="http://schemas.microsoft.com/office/powerpoint/2010/main" Requires="p14">
      <p:transition p14:dur="0" advTm="3000"/>
    </mc:Choice>
    <mc:Fallback>
      <p:transition advTm="3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F40970B0-D5A7-4BE7-9AA3-200735BC842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a:extLst>
              <a:ext uri="{FF2B5EF4-FFF2-40B4-BE49-F238E27FC236}">
                <a16:creationId xmlns="" xmlns:a16="http://schemas.microsoft.com/office/drawing/2014/main" id="{63846BC0-71B7-4267-AE8F-FF78940ED04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a:extLst>
              <a:ext uri="{FF2B5EF4-FFF2-40B4-BE49-F238E27FC236}">
                <a16:creationId xmlns="" xmlns:a16="http://schemas.microsoft.com/office/drawing/2014/main" id="{3481130B-3E3F-469E-857D-5ED76B523A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6EC8AE-FD76-4085-A0F8-6EBDE65228C0}" type="datetimeFigureOut">
              <a:rPr lang="en-IN" smtClean="0"/>
              <a:pPr/>
              <a:t>03-08-2025</a:t>
            </a:fld>
            <a:endParaRPr lang="en-IN"/>
          </a:p>
        </p:txBody>
      </p:sp>
      <p:sp>
        <p:nvSpPr>
          <p:cNvPr id="5" name="Footer Placeholder 4">
            <a:extLst>
              <a:ext uri="{FF2B5EF4-FFF2-40B4-BE49-F238E27FC236}">
                <a16:creationId xmlns="" xmlns:a16="http://schemas.microsoft.com/office/drawing/2014/main" id="{F94C6A52-975F-4C79-A575-E790E87C72A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F95131C1-F108-4455-AF22-FE8703FEE4D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275712C-4830-4677-BCFC-786BD3ACE243}" type="slidenum">
              <a:rPr lang="en-IN" smtClean="0"/>
              <a:pPr/>
              <a:t>‹#›</a:t>
            </a:fld>
            <a:endParaRPr lang="en-IN"/>
          </a:p>
        </p:txBody>
      </p:sp>
    </p:spTree>
    <p:extLst>
      <p:ext uri="{BB962C8B-B14F-4D97-AF65-F5344CB8AC3E}">
        <p14:creationId xmlns="" xmlns:p14="http://schemas.microsoft.com/office/powerpoint/2010/main" val="121899447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mc:AlternateContent xmlns:mc="http://schemas.openxmlformats.org/markup-compatibility/2006">
    <mc:Choice xmlns="" xmlns:p14="http://schemas.microsoft.com/office/powerpoint/2010/main" Requires="p14">
      <p:transition p14:dur="0" advTm="3000"/>
    </mc:Choice>
    <mc:Fallback>
      <p:transition advTm="3000"/>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19D3E5-AF57-4B86-B5F7-668B736E0C29}" type="datetimeFigureOut">
              <a:rPr lang="en-GB" smtClean="0"/>
              <a:pPr/>
              <a:t>03/08/2025</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DF337E0-9D33-4103-B919-7494508C1023}" type="slidenum">
              <a:rPr lang="en-GB" smtClean="0"/>
              <a:pPr/>
              <a:t>‹#›</a:t>
            </a:fld>
            <a:endParaRPr lang="en-GB"/>
          </a:p>
        </p:txBody>
      </p:sp>
      <p:pic>
        <p:nvPicPr>
          <p:cNvPr id="7" name="Picture 6">
            <a:extLst>
              <a:ext uri="{FF2B5EF4-FFF2-40B4-BE49-F238E27FC236}">
                <a16:creationId xmlns="" xmlns:a16="http://schemas.microsoft.com/office/drawing/2014/main" id="{BC2EEB83-7121-48C3-BC0E-C80D5E0A0431}"/>
              </a:ext>
            </a:extLst>
          </p:cNvPr>
          <p:cNvPicPr>
            <a:picLocks noChangeAspect="1"/>
          </p:cNvPicPr>
          <p:nvPr/>
        </p:nvPicPr>
        <p:blipFill>
          <a:blip r:embed="rId14" cstate="print">
            <a:extLst>
              <a:ext uri="{28A0092B-C50C-407E-A947-70E740481C1C}">
                <a14:useLocalDpi xmlns="" xmlns:a14="http://schemas.microsoft.com/office/drawing/2010/main" val="0"/>
              </a:ext>
            </a:extLst>
          </a:blip>
          <a:stretch>
            <a:fillRect/>
          </a:stretch>
        </p:blipFill>
        <p:spPr>
          <a:xfrm>
            <a:off x="320327" y="225252"/>
            <a:ext cx="935235" cy="537433"/>
          </a:xfrm>
          <a:prstGeom prst="rect">
            <a:avLst/>
          </a:prstGeom>
        </p:spPr>
      </p:pic>
      <p:cxnSp>
        <p:nvCxnSpPr>
          <p:cNvPr id="9" name="Straight Connector 8">
            <a:extLst>
              <a:ext uri="{FF2B5EF4-FFF2-40B4-BE49-F238E27FC236}">
                <a16:creationId xmlns="" xmlns:a16="http://schemas.microsoft.com/office/drawing/2014/main" id="{3B6CBB77-88F2-43F7-9CB3-AB4607093AFB}"/>
              </a:ext>
            </a:extLst>
          </p:cNvPr>
          <p:cNvCxnSpPr>
            <a:cxnSpLocks/>
          </p:cNvCxnSpPr>
          <p:nvPr/>
        </p:nvCxnSpPr>
        <p:spPr>
          <a:xfrm>
            <a:off x="1526924" y="225253"/>
            <a:ext cx="0" cy="737563"/>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Freeform: Shape 70">
            <a:extLst>
              <a:ext uri="{FF2B5EF4-FFF2-40B4-BE49-F238E27FC236}">
                <a16:creationId xmlns="" xmlns:a16="http://schemas.microsoft.com/office/drawing/2014/main" id="{9ED74128-5A53-4199-949D-6538AC2A7835}"/>
              </a:ext>
            </a:extLst>
          </p:cNvPr>
          <p:cNvSpPr/>
          <p:nvPr/>
        </p:nvSpPr>
        <p:spPr>
          <a:xfrm>
            <a:off x="-1" y="5750884"/>
            <a:ext cx="9144001" cy="1131397"/>
          </a:xfrm>
          <a:custGeom>
            <a:avLst/>
            <a:gdLst>
              <a:gd name="connsiteX0" fmla="*/ 0 w 12192001"/>
              <a:gd name="connsiteY0" fmla="*/ 0 h 1131397"/>
              <a:gd name="connsiteX1" fmla="*/ 61125 w 12192001"/>
              <a:gd name="connsiteY1" fmla="*/ 63397 h 1131397"/>
              <a:gd name="connsiteX2" fmla="*/ 1770270 w 12192001"/>
              <a:gd name="connsiteY2" fmla="*/ 862284 h 1131397"/>
              <a:gd name="connsiteX3" fmla="*/ 2059951 w 12192001"/>
              <a:gd name="connsiteY3" fmla="*/ 896572 h 1131397"/>
              <a:gd name="connsiteX4" fmla="*/ 12192001 w 12192001"/>
              <a:gd name="connsiteY4" fmla="*/ 899865 h 1131397"/>
              <a:gd name="connsiteX5" fmla="*/ 12192001 w 12192001"/>
              <a:gd name="connsiteY5" fmla="*/ 1131397 h 1131397"/>
              <a:gd name="connsiteX6" fmla="*/ 1 w 12192001"/>
              <a:gd name="connsiteY6" fmla="*/ 1131397 h 1131397"/>
              <a:gd name="connsiteX7" fmla="*/ 1 w 12192001"/>
              <a:gd name="connsiteY7" fmla="*/ 1128029 h 1131397"/>
              <a:gd name="connsiteX8" fmla="*/ 0 w 12192001"/>
              <a:gd name="connsiteY8" fmla="*/ 1128029 h 1131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1" h="1131397">
                <a:moveTo>
                  <a:pt x="0" y="0"/>
                </a:moveTo>
                <a:lnTo>
                  <a:pt x="61125" y="63397"/>
                </a:lnTo>
                <a:cubicBezTo>
                  <a:pt x="488794" y="465314"/>
                  <a:pt x="1087223" y="753880"/>
                  <a:pt x="1770270" y="862284"/>
                </a:cubicBezTo>
                <a:lnTo>
                  <a:pt x="2059951" y="896572"/>
                </a:lnTo>
                <a:lnTo>
                  <a:pt x="12192001" y="899865"/>
                </a:lnTo>
                <a:lnTo>
                  <a:pt x="12192001" y="1131397"/>
                </a:lnTo>
                <a:lnTo>
                  <a:pt x="1" y="1131397"/>
                </a:lnTo>
                <a:lnTo>
                  <a:pt x="1" y="1128029"/>
                </a:lnTo>
                <a:lnTo>
                  <a:pt x="0" y="1128029"/>
                </a:lnTo>
                <a:close/>
              </a:path>
            </a:pathLst>
          </a:custGeom>
          <a:gradFill flip="none" rotWithShape="1">
            <a:gsLst>
              <a:gs pos="100000">
                <a:srgbClr val="4AB849"/>
              </a:gs>
              <a:gs pos="0">
                <a:srgbClr val="18BDF0"/>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IN"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 xmlns:a16="http://schemas.microsoft.com/office/drawing/2014/main" id="{8FABEB86-CA62-4BCB-8D59-EE8A1534E051}"/>
              </a:ext>
            </a:extLst>
          </p:cNvPr>
          <p:cNvSpPr txBox="1"/>
          <p:nvPr/>
        </p:nvSpPr>
        <p:spPr>
          <a:xfrm>
            <a:off x="5334646" y="6628365"/>
            <a:ext cx="3975212" cy="207749"/>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750" b="0" i="0" u="none" strike="noStrike" kern="1200" cap="none" spc="0" normalizeH="0" baseline="0" noProof="0" dirty="0">
                <a:ln>
                  <a:noFill/>
                </a:ln>
                <a:solidFill>
                  <a:prstClr val="white">
                    <a:lumMod val="95000"/>
                  </a:prstClr>
                </a:solidFill>
                <a:effectLst/>
                <a:uLnTx/>
                <a:uFillTx/>
                <a:latin typeface="Roboto" panose="02000000000000000000" pitchFamily="2" charset="0"/>
                <a:ea typeface="Roboto" panose="02000000000000000000" pitchFamily="2" charset="0"/>
                <a:cs typeface="+mn-cs"/>
              </a:rPr>
              <a:t>Industry-led  |  Real-Cases  |  Engaging Pedagogy  |  Expert Faculty  |  Employability</a:t>
            </a:r>
            <a:endParaRPr kumimoji="0" lang="en-IN" sz="750" b="0" i="0" u="none" strike="noStrike" kern="1200" cap="none" spc="0" normalizeH="0" baseline="0" noProof="0" dirty="0">
              <a:ln>
                <a:noFill/>
              </a:ln>
              <a:solidFill>
                <a:prstClr val="white">
                  <a:lumMod val="95000"/>
                </a:prstClr>
              </a:solidFill>
              <a:effectLst/>
              <a:uLnTx/>
              <a:uFillTx/>
              <a:latin typeface="Roboto" panose="02000000000000000000" pitchFamily="2" charset="0"/>
              <a:ea typeface="Roboto" panose="02000000000000000000" pitchFamily="2" charset="0"/>
              <a:cs typeface="+mn-cs"/>
            </a:endParaRPr>
          </a:p>
        </p:txBody>
      </p:sp>
      <p:sp>
        <p:nvSpPr>
          <p:cNvPr id="12" name="TextBox 11">
            <a:extLst>
              <a:ext uri="{FF2B5EF4-FFF2-40B4-BE49-F238E27FC236}">
                <a16:creationId xmlns="" xmlns:a16="http://schemas.microsoft.com/office/drawing/2014/main" id="{CFB69791-4237-4EDA-93A2-89C0929EDB4E}"/>
              </a:ext>
            </a:extLst>
          </p:cNvPr>
          <p:cNvSpPr txBox="1"/>
          <p:nvPr>
            <p:extLst>
              <p:ext uri="{1162E1C5-73C7-4A58-AE30-91384D911F3F}">
                <p184:classification xmlns="" xmlns:p184="http://schemas.microsoft.com/office/powerpoint/2018/4/main" val="ftr"/>
              </p:ext>
            </p:extLst>
          </p:nvPr>
        </p:nvSpPr>
        <p:spPr>
          <a:xfrm>
            <a:off x="190500" y="6545580"/>
            <a:ext cx="1728788"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cs typeface="Calibri" panose="020F0502020204030204" pitchFamily="34" charset="0"/>
              </a:rPr>
              <a:t>Sensitivity: LNT Construction Internal Use</a:t>
            </a:r>
          </a:p>
        </p:txBody>
      </p:sp>
    </p:spTree>
    <p:extLst>
      <p:ext uri="{BB962C8B-B14F-4D97-AF65-F5344CB8AC3E}">
        <p14:creationId xmlns="" xmlns:p14="http://schemas.microsoft.com/office/powerpoint/2010/main" val="880687136"/>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888" y="1028700"/>
            <a:ext cx="8901112" cy="914400"/>
          </a:xfrm>
        </p:spPr>
        <p:txBody>
          <a:bodyPr/>
          <a:lstStyle/>
          <a:p>
            <a:r>
              <a:rPr b="1" dirty="0">
                <a:latin typeface="Times New Roman" pitchFamily="18" charset="0"/>
                <a:cs typeface="Times New Roman" pitchFamily="18" charset="0"/>
              </a:rPr>
              <a:t>Introduction to Neural </a:t>
            </a:r>
            <a:r>
              <a:rPr b="1" dirty="0" smtClean="0">
                <a:latin typeface="Times New Roman" pitchFamily="18" charset="0"/>
                <a:cs typeface="Times New Roman" pitchFamily="18" charset="0"/>
              </a:rPr>
              <a:t>Networks</a:t>
            </a:r>
            <a:endParaRPr b="1" dirty="0">
              <a:latin typeface="Times New Roman" pitchFamily="18" charset="0"/>
              <a:cs typeface="Times New Roman" pitchFamily="18" charset="0"/>
            </a:endParaRPr>
          </a:p>
        </p:txBody>
      </p:sp>
      <p:sp>
        <p:nvSpPr>
          <p:cNvPr id="3" name="Subtitle 2"/>
          <p:cNvSpPr>
            <a:spLocks noGrp="1"/>
          </p:cNvSpPr>
          <p:nvPr>
            <p:ph type="subTitle" idx="1"/>
          </p:nvPr>
        </p:nvSpPr>
        <p:spPr>
          <a:xfrm>
            <a:off x="5395754" y="1943100"/>
            <a:ext cx="3671888" cy="4376891"/>
          </a:xfrm>
        </p:spPr>
        <p:txBody>
          <a:bodyPr>
            <a:normAutofit/>
          </a:bodyPr>
          <a:lstStyle/>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Biological Neuron</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McCulloch-Pitts</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Linear </a:t>
            </a:r>
            <a:r>
              <a:rPr sz="2400" b="1" dirty="0" err="1" smtClean="0">
                <a:latin typeface="Times New Roman" pitchFamily="18" charset="0"/>
                <a:cs typeface="Times New Roman" pitchFamily="18" charset="0"/>
              </a:rPr>
              <a:t>Separability</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err="1" smtClean="0">
                <a:latin typeface="Times New Roman" pitchFamily="18" charset="0"/>
                <a:cs typeface="Times New Roman" pitchFamily="18" charset="0"/>
              </a:rPr>
              <a:t>Perceptron</a:t>
            </a:r>
            <a:endParaRPr lang="en-IN" sz="2400" b="1" dirty="0" smtClean="0">
              <a:latin typeface="Times New Roman" pitchFamily="18" charset="0"/>
              <a:cs typeface="Times New Roman" pitchFamily="18" charset="0"/>
            </a:endParaRPr>
          </a:p>
          <a:p>
            <a:pPr algn="l">
              <a:lnSpc>
                <a:spcPct val="150000"/>
              </a:lnSpc>
              <a:buFont typeface="Wingdings" pitchFamily="2" charset="2"/>
              <a:buChar char="v"/>
            </a:pPr>
            <a:r>
              <a:rPr lang="en-IN" sz="2400" b="1" dirty="0" smtClean="0">
                <a:latin typeface="Times New Roman" pitchFamily="18" charset="0"/>
                <a:cs typeface="Times New Roman" pitchFamily="18" charset="0"/>
              </a:rPr>
              <a:t>  </a:t>
            </a:r>
            <a:r>
              <a:rPr sz="2400" b="1" dirty="0" smtClean="0">
                <a:latin typeface="Times New Roman" pitchFamily="18" charset="0"/>
                <a:cs typeface="Times New Roman" pitchFamily="18" charset="0"/>
              </a:rPr>
              <a:t>Delta </a:t>
            </a:r>
            <a:r>
              <a:rPr sz="2400" b="1" dirty="0">
                <a:latin typeface="Times New Roman" pitchFamily="18" charset="0"/>
                <a:cs typeface="Times New Roman" pitchFamily="18" charset="0"/>
              </a:rPr>
              <a:t>Rule</a:t>
            </a:r>
          </a:p>
        </p:txBody>
      </p:sp>
      <p:pic>
        <p:nvPicPr>
          <p:cNvPr id="49154" name="Picture 2" descr="Real-World Industry use cases of Neural Network"/>
          <p:cNvPicPr>
            <a:picLocks noChangeAspect="1" noChangeArrowheads="1"/>
          </p:cNvPicPr>
          <p:nvPr/>
        </p:nvPicPr>
        <p:blipFill>
          <a:blip r:embed="rId3"/>
          <a:srcRect/>
          <a:stretch>
            <a:fillRect/>
          </a:stretch>
        </p:blipFill>
        <p:spPr bwMode="auto">
          <a:xfrm>
            <a:off x="242888" y="1943100"/>
            <a:ext cx="5152866" cy="3429000"/>
          </a:xfrm>
          <a:prstGeom prst="rect">
            <a:avLst/>
          </a:prstGeom>
          <a:ln>
            <a:noFill/>
          </a:ln>
          <a:effectLst>
            <a:softEdge rad="112500"/>
          </a:effectLst>
        </p:spPr>
      </p:pic>
    </p:spTree>
  </p:cSld>
  <p:clrMapOvr>
    <a:masterClrMapping/>
  </p:clrMapOvr>
  <p:transition advTm="3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7438196" cy="1103242"/>
          </a:xfrm>
        </p:spPr>
        <p:txBody>
          <a:bodyPr/>
          <a:lstStyle/>
          <a:p>
            <a:r>
              <a:rPr dirty="0">
                <a:latin typeface="Times New Roman" pitchFamily="18" charset="0"/>
                <a:cs typeface="Times New Roman" pitchFamily="18" charset="0"/>
              </a:rPr>
              <a:t>Biological Neuron </a:t>
            </a:r>
            <a:r>
              <a:rPr dirty="0" err="1">
                <a:latin typeface="Times New Roman" pitchFamily="18" charset="0"/>
                <a:cs typeface="Times New Roman" pitchFamily="18" charset="0"/>
              </a:rPr>
              <a:t>vs</a:t>
            </a:r>
            <a:r>
              <a:rPr dirty="0">
                <a:latin typeface="Times New Roman" pitchFamily="18" charset="0"/>
                <a:cs typeface="Times New Roman" pitchFamily="18" charset="0"/>
              </a:rPr>
              <a:t> Artificial Neuron</a:t>
            </a:r>
          </a:p>
        </p:txBody>
      </p:sp>
      <p:pic>
        <p:nvPicPr>
          <p:cNvPr id="14338" name="Picture 2" descr="The Evolution of Artificial Neurons | by LM Po | Medium"/>
          <p:cNvPicPr>
            <a:picLocks noChangeAspect="1" noChangeArrowheads="1"/>
          </p:cNvPicPr>
          <p:nvPr/>
        </p:nvPicPr>
        <p:blipFill>
          <a:blip r:embed="rId3"/>
          <a:srcRect/>
          <a:stretch>
            <a:fillRect/>
          </a:stretch>
        </p:blipFill>
        <p:spPr bwMode="auto">
          <a:xfrm>
            <a:off x="406848" y="1643677"/>
            <a:ext cx="8537127" cy="3985597"/>
          </a:xfrm>
          <a:prstGeom prst="rect">
            <a:avLst/>
          </a:prstGeom>
          <a:noFill/>
        </p:spPr>
      </p:pic>
    </p:spTree>
  </p:cSld>
  <p:clrMapOvr>
    <a:masterClrMapping/>
  </p:clrMapOvr>
  <p:transition advTm="3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38117"/>
          </a:xfrm>
        </p:spPr>
        <p:txBody>
          <a:bodyPr/>
          <a:lstStyle/>
          <a:p>
            <a:r>
              <a:rPr dirty="0"/>
              <a:t>McCulloch-Pitts Neuron Model</a:t>
            </a:r>
          </a:p>
        </p:txBody>
      </p:sp>
      <p:pic>
        <p:nvPicPr>
          <p:cNvPr id="47106" name="Picture 2" descr="1 COMP305. Part I. Artificial neural networks.. 2 The McCulloch-Pitts  Neuron (1943). McCulloch and Pitts demonstrated that “…because of the  all-or-none. - ppt download"/>
          <p:cNvPicPr>
            <a:picLocks noChangeAspect="1" noChangeArrowheads="1"/>
          </p:cNvPicPr>
          <p:nvPr/>
        </p:nvPicPr>
        <p:blipFill>
          <a:blip r:embed="rId3"/>
          <a:srcRect b="16308"/>
          <a:stretch>
            <a:fillRect/>
          </a:stretch>
        </p:blipFill>
        <p:spPr bwMode="auto">
          <a:xfrm>
            <a:off x="431465" y="1103243"/>
            <a:ext cx="8255335" cy="4611757"/>
          </a:xfrm>
          <a:prstGeom prst="rect">
            <a:avLst/>
          </a:prstGeom>
          <a:noFill/>
        </p:spPr>
      </p:pic>
    </p:spTree>
  </p:cSld>
  <p:clrMapOvr>
    <a:masterClrMapping/>
  </p:clrMapOvr>
  <p:transition advTm="300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itchFamily="18" charset="0"/>
                <a:cs typeface="Times New Roman" pitchFamily="18" charset="0"/>
              </a:rPr>
              <a:t>Linear </a:t>
            </a:r>
            <a:r>
              <a:rPr dirty="0" err="1">
                <a:latin typeface="Times New Roman" pitchFamily="18" charset="0"/>
                <a:cs typeface="Times New Roman" pitchFamily="18" charset="0"/>
              </a:rPr>
              <a:t>Separability</a:t>
            </a:r>
            <a:endParaRPr dirty="0">
              <a:latin typeface="Times New Roman" pitchFamily="18" charset="0"/>
              <a:cs typeface="Times New Roman" pitchFamily="18" charset="0"/>
            </a:endParaRPr>
          </a:p>
        </p:txBody>
      </p:sp>
      <p:sp>
        <p:nvSpPr>
          <p:cNvPr id="45058" name="AutoShape 2" descr="10: Linear separability of Boolean functions-the axes represent the... |  Download Scientific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5068" name="Picture 12" descr="Radial Basis Functions Neural Networks — All we need to know | by Ramraj  Chandradevan | TDS Archive | Medium"/>
          <p:cNvPicPr>
            <a:picLocks noChangeAspect="1" noChangeArrowheads="1"/>
          </p:cNvPicPr>
          <p:nvPr/>
        </p:nvPicPr>
        <p:blipFill>
          <a:blip r:embed="rId3"/>
          <a:srcRect l="3333" t="32823" r="4514" b="13844"/>
          <a:stretch>
            <a:fillRect/>
          </a:stretch>
        </p:blipFill>
        <p:spPr bwMode="auto">
          <a:xfrm>
            <a:off x="0" y="1643061"/>
            <a:ext cx="9143999" cy="3969061"/>
          </a:xfrm>
          <a:prstGeom prst="rect">
            <a:avLst/>
          </a:prstGeom>
          <a:noFill/>
        </p:spPr>
      </p:pic>
    </p:spTree>
  </p:cSld>
  <p:clrMapOvr>
    <a:masterClrMapping/>
  </p:clrMapOvr>
  <p:transition advTm="3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latin typeface="Times New Roman" pitchFamily="18" charset="0"/>
                <a:cs typeface="Times New Roman" pitchFamily="18" charset="0"/>
              </a:rPr>
              <a:t>Perceptron</a:t>
            </a:r>
            <a:r>
              <a:rPr dirty="0">
                <a:latin typeface="Times New Roman" pitchFamily="18" charset="0"/>
                <a:cs typeface="Times New Roman" pitchFamily="18" charset="0"/>
              </a:rPr>
              <a:t> Learning Rule</a:t>
            </a:r>
          </a:p>
        </p:txBody>
      </p:sp>
      <p:pic>
        <p:nvPicPr>
          <p:cNvPr id="43010" name="Picture 2" descr="Supervised Learning: Neural Networks"/>
          <p:cNvPicPr>
            <a:picLocks noChangeAspect="1" noChangeArrowheads="1"/>
          </p:cNvPicPr>
          <p:nvPr/>
        </p:nvPicPr>
        <p:blipFill>
          <a:blip r:embed="rId3"/>
          <a:srcRect l="5174" t="16087" r="20512" b="6667"/>
          <a:stretch>
            <a:fillRect/>
          </a:stretch>
        </p:blipFill>
        <p:spPr bwMode="auto">
          <a:xfrm>
            <a:off x="842963" y="1560443"/>
            <a:ext cx="6795253" cy="5297557"/>
          </a:xfrm>
          <a:prstGeom prst="rect">
            <a:avLst/>
          </a:prstGeom>
          <a:noFill/>
        </p:spPr>
      </p:pic>
    </p:spTree>
  </p:cSld>
  <p:clrMapOvr>
    <a:masterClrMapping/>
  </p:clrMapOvr>
  <p:transition advTm="3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6709534" cy="1103242"/>
          </a:xfrm>
        </p:spPr>
        <p:txBody>
          <a:bodyPr/>
          <a:lstStyle/>
          <a:p>
            <a:r>
              <a:rPr dirty="0">
                <a:latin typeface="Times New Roman" pitchFamily="18" charset="0"/>
                <a:cs typeface="Times New Roman" pitchFamily="18" charset="0"/>
              </a:rPr>
              <a:t>Delta Rule (Gradient Descent Intro)</a:t>
            </a:r>
          </a:p>
        </p:txBody>
      </p:sp>
      <p:pic>
        <p:nvPicPr>
          <p:cNvPr id="40962" name="Picture 2" descr="Delta Rule in Perceptrons"/>
          <p:cNvPicPr>
            <a:picLocks noChangeAspect="1" noChangeArrowheads="1"/>
          </p:cNvPicPr>
          <p:nvPr/>
        </p:nvPicPr>
        <p:blipFill>
          <a:blip r:embed="rId3"/>
          <a:srcRect l="6583" t="6472" r="10451" b="20877"/>
          <a:stretch>
            <a:fillRect/>
          </a:stretch>
        </p:blipFill>
        <p:spPr bwMode="auto">
          <a:xfrm>
            <a:off x="271462" y="1443037"/>
            <a:ext cx="8658225" cy="4264774"/>
          </a:xfrm>
          <a:prstGeom prst="rect">
            <a:avLst/>
          </a:prstGeom>
          <a:noFill/>
        </p:spPr>
      </p:pic>
    </p:spTree>
  </p:cSld>
  <p:clrMapOvr>
    <a:masterClrMapping/>
  </p:clrMapOvr>
  <p:transition advTm="3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779" y="1"/>
            <a:ext cx="6709534" cy="1103242"/>
          </a:xfrm>
        </p:spPr>
        <p:txBody>
          <a:bodyPr/>
          <a:lstStyle/>
          <a:p>
            <a:r>
              <a:rPr dirty="0">
                <a:latin typeface="Times New Roman" pitchFamily="18" charset="0"/>
                <a:cs typeface="Times New Roman" pitchFamily="18" charset="0"/>
              </a:rPr>
              <a:t>Delta Rule (Gradient Descent Intro)</a:t>
            </a:r>
          </a:p>
        </p:txBody>
      </p:sp>
      <p:pic>
        <p:nvPicPr>
          <p:cNvPr id="40964" name="Picture 4" descr="Perceptron – Delta Rule Python Implementation – Hello World!"/>
          <p:cNvPicPr>
            <a:picLocks noChangeAspect="1" noChangeArrowheads="1"/>
          </p:cNvPicPr>
          <p:nvPr/>
        </p:nvPicPr>
        <p:blipFill>
          <a:blip r:embed="rId3"/>
          <a:srcRect/>
          <a:stretch>
            <a:fillRect/>
          </a:stretch>
        </p:blipFill>
        <p:spPr bwMode="auto">
          <a:xfrm>
            <a:off x="513990" y="1103243"/>
            <a:ext cx="8087085" cy="4883220"/>
          </a:xfrm>
          <a:prstGeom prst="rect">
            <a:avLst/>
          </a:prstGeom>
          <a:noFill/>
        </p:spPr>
      </p:pic>
    </p:spTree>
  </p:cSld>
  <p:clrMapOvr>
    <a:masterClrMapping/>
  </p:clrMapOvr>
  <p:transition advTm="3000"/>
</p:sld>
</file>

<file path=ppt/theme/theme1.xml><?xml version="1.0" encoding="utf-8"?>
<a:theme xmlns:a="http://schemas.openxmlformats.org/drawingml/2006/main" name="5. Day 3 FN (Module 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EduTech_New" id="{5EA7E952-201F-4C6C-BD80-D9E92DDF27F0}" vid="{43D1F403-EE88-462E-B1D3-25424E85D26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00-Statistics_and_Probability_for_Data_Science</Template>
  <TotalTime>158</TotalTime>
  <Words>234</Words>
  <Application>Microsoft Office PowerPoint</Application>
  <PresentationFormat>On-screen Show (4:3)</PresentationFormat>
  <Paragraphs>64</Paragraphs>
  <Slides>7</Slides>
  <Notes>7</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5. Day 3 FN (Module 5)</vt:lpstr>
      <vt:lpstr>Custom Design</vt:lpstr>
      <vt:lpstr>Introduction to Neural Networks</vt:lpstr>
      <vt:lpstr>Biological Neuron vs Artificial Neuron</vt:lpstr>
      <vt:lpstr>McCulloch-Pitts Neuron Model</vt:lpstr>
      <vt:lpstr>Linear Separability</vt:lpstr>
      <vt:lpstr>Perceptron Learning Rule</vt:lpstr>
      <vt:lpstr>Delta Rule (Gradient Descent Intro)</vt:lpstr>
      <vt:lpstr>Delta Rule (Gradient Descent Intro)</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Neural Networks</dc:title>
  <dc:subject/>
  <dc:creator/>
  <cp:keywords/>
  <dc:description>generated using python-pptx</dc:description>
  <cp:lastModifiedBy>EduTech</cp:lastModifiedBy>
  <cp:revision>21</cp:revision>
  <dcterms:created xsi:type="dcterms:W3CDTF">2013-01-27T09:14:16Z</dcterms:created>
  <dcterms:modified xsi:type="dcterms:W3CDTF">2025-08-03T13:42:20Z</dcterms:modified>
  <cp:category/>
</cp:coreProperties>
</file>