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5" r:id="rId2"/>
  </p:sldMasterIdLst>
  <p:notesMasterIdLst>
    <p:notesMasterId r:id="rId17"/>
  </p:notesMasterIdLst>
  <p:sldIdLst>
    <p:sldId id="256" r:id="rId3"/>
    <p:sldId id="257" r:id="rId4"/>
    <p:sldId id="258" r:id="rId5"/>
    <p:sldId id="260" r:id="rId6"/>
    <p:sldId id="262"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3323E-AA29-4C84-8DCE-CC94DDA69677}" type="datetimeFigureOut">
              <a:rPr lang="en-US" smtClean="0"/>
              <a:pPr/>
              <a:t>8/3/2025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12A0F-2D27-443E-A205-247258BF0C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dirty="0" smtClean="0">
                <a:solidFill>
                  <a:schemeClr val="tx1"/>
                </a:solidFill>
                <a:latin typeface="+mn-lt"/>
                <a:ea typeface="+mn-ea"/>
                <a:cs typeface="+mn-cs"/>
              </a:rPr>
              <a:t>## Notebook Explanation for ML Practitioners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notebook provides a practical introduction to fundamental neural network concepts, progressing from simple McCulloch-Pitts neurons to a basic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and the Delta Rule with a sigmoid activation.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1. McCulloch-Pitts Neuron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The initial sections demonstrate the McCulloch-Pitts (MCP) neuron model, the foundational element of artificial neural networks.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mcp_neuron</a:t>
            </a:r>
            <a:r>
              <a:rPr lang="en-US" sz="1200" b="1" kern="1200" dirty="0" smtClean="0">
                <a:solidFill>
                  <a:schemeClr val="tx1"/>
                </a:solidFill>
                <a:latin typeface="+mn-lt"/>
                <a:ea typeface="+mn-ea"/>
                <a:cs typeface="+mn-cs"/>
              </a:rPr>
              <a:t>` function**</a:t>
            </a:r>
            <a:r>
              <a:rPr lang="en-US" sz="1200" b="0" kern="1200" dirty="0" smtClean="0">
                <a:solidFill>
                  <a:schemeClr val="tx1"/>
                </a:solidFill>
                <a:latin typeface="+mn-lt"/>
                <a:ea typeface="+mn-ea"/>
                <a:cs typeface="+mn-cs"/>
              </a:rPr>
              <a:t>: This function simulates an MCP neuron. It takes inputs, corresponding weights, and a threshold. The core idea is to compute a weighted sum of inputs and compare it against a fixed threshold to produce a binary output (0 or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OR, NOT gates**</a:t>
            </a:r>
            <a:r>
              <a:rPr lang="en-US" sz="1200" b="0" kern="1200" dirty="0" smtClean="0">
                <a:solidFill>
                  <a:schemeClr val="tx1"/>
                </a:solidFill>
                <a:latin typeface="+mn-lt"/>
                <a:ea typeface="+mn-ea"/>
                <a:cs typeface="+mn-cs"/>
              </a:rPr>
              <a:t>: The notebook shows how to configure the weights and threshold of an MCP neuron to replicate the behavior of basic logic gates (AND, OR, and NOT). This highlights the ability of simple neural models to perform basic logical operations.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2. Linear </a:t>
            </a:r>
            <a:r>
              <a:rPr lang="en-US" sz="1200" b="0" kern="1200" dirty="0" err="1" smtClean="0">
                <a:solidFill>
                  <a:schemeClr val="tx1"/>
                </a:solidFill>
                <a:latin typeface="+mn-lt"/>
                <a:ea typeface="+mn-ea"/>
                <a:cs typeface="+mn-cs"/>
              </a:rPr>
              <a:t>Separability</a:t>
            </a:r>
            <a:r>
              <a:rPr lang="en-US" sz="1200" b="0" kern="1200" dirty="0" smtClean="0">
                <a:solidFill>
                  <a:schemeClr val="tx1"/>
                </a:solidFill>
                <a:latin typeface="+mn-lt"/>
                <a:ea typeface="+mn-ea"/>
                <a:cs typeface="+mn-cs"/>
              </a:rPr>
              <a:t> Visualization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visualizes the concept of linear </a:t>
            </a:r>
            <a:r>
              <a:rPr lang="en-US" sz="1200" b="0" kern="1200" dirty="0" err="1" smtClean="0">
                <a:solidFill>
                  <a:schemeClr val="tx1"/>
                </a:solidFill>
                <a:latin typeface="+mn-lt"/>
                <a:ea typeface="+mn-ea"/>
                <a:cs typeface="+mn-cs"/>
              </a:rPr>
              <a:t>separability</a:t>
            </a:r>
            <a:r>
              <a:rPr lang="en-US" sz="1200" b="0" kern="1200" dirty="0" smtClean="0">
                <a:solidFill>
                  <a:schemeClr val="tx1"/>
                </a:solidFill>
                <a:latin typeface="+mn-lt"/>
                <a:ea typeface="+mn-ea"/>
                <a:cs typeface="+mn-cs"/>
              </a:rPr>
              <a:t>, which is crucial for understanding the limitations of simple models like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plot_logic_gate</a:t>
            </a:r>
            <a:r>
              <a:rPr lang="en-US" sz="1200" b="1" kern="1200" dirty="0" smtClean="0">
                <a:solidFill>
                  <a:schemeClr val="tx1"/>
                </a:solidFill>
                <a:latin typeface="+mn-lt"/>
                <a:ea typeface="+mn-ea"/>
                <a:cs typeface="+mn-cs"/>
              </a:rPr>
              <a:t>` function**</a:t>
            </a:r>
            <a:r>
              <a:rPr lang="en-US" sz="1200" b="0" kern="1200" dirty="0" smtClean="0">
                <a:solidFill>
                  <a:schemeClr val="tx1"/>
                </a:solidFill>
                <a:latin typeface="+mn-lt"/>
                <a:ea typeface="+mn-ea"/>
                <a:cs typeface="+mn-cs"/>
              </a:rPr>
              <a:t>: This function visualizes the input combinations for a given logic gate (AND or XOR) and colors them based on their output (0 or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vs. XOR plots**</a:t>
            </a:r>
            <a:r>
              <a:rPr lang="en-US" sz="1200" b="0" kern="1200" dirty="0" smtClean="0">
                <a:solidFill>
                  <a:schemeClr val="tx1"/>
                </a:solidFill>
                <a:latin typeface="+mn-lt"/>
                <a:ea typeface="+mn-ea"/>
                <a:cs typeface="+mn-cs"/>
              </a:rPr>
              <a:t>: The plots clearly show that the AND gate's inputs can be separated by a single straight line (linearly separable), while the XOR gate's inputs cannot. This visual demonstration explains why a single-layer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cannot solve the XOR problem.</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3.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Learning Rule (AND gate)</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introduces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learning algorithm and demonstrates its application to solve the linearly separable AND gate problem.</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Perceptron</a:t>
            </a:r>
            <a:r>
              <a:rPr lang="en-US" sz="1200" b="1" kern="1200" dirty="0" smtClean="0">
                <a:solidFill>
                  <a:schemeClr val="tx1"/>
                </a:solidFill>
                <a:latin typeface="+mn-lt"/>
                <a:ea typeface="+mn-ea"/>
                <a:cs typeface="+mn-cs"/>
              </a:rPr>
              <a:t> implementation**</a:t>
            </a:r>
            <a:r>
              <a:rPr lang="en-US" sz="1200" b="0" kern="1200" dirty="0" smtClean="0">
                <a:solidFill>
                  <a:schemeClr val="tx1"/>
                </a:solidFill>
                <a:latin typeface="+mn-lt"/>
                <a:ea typeface="+mn-ea"/>
                <a:cs typeface="+mn-cs"/>
              </a:rPr>
              <a:t>: The code initializes weights and a bias and iteratively updates them based on the error between the predicted and actual output. The learning rule adjusts weights and bias to minimize this error.</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**Training loop**</a:t>
            </a:r>
            <a:r>
              <a:rPr lang="en-US" sz="1200" b="0" kern="1200" dirty="0" smtClean="0">
                <a:solidFill>
                  <a:schemeClr val="tx1"/>
                </a:solidFill>
                <a:latin typeface="+mn-lt"/>
                <a:ea typeface="+mn-ea"/>
                <a:cs typeface="+mn-cs"/>
              </a:rPr>
              <a:t>: The training loop iterates through the dataset, adjusting the weights and bias using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update rule. Observe how the weights and bias converge over epochs to values that correctly classify the AND gate inputs.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4. Delta Rule using Gradient Descent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introduces the Delta Rule, a more general learning rule that uses gradient descent and a differentiable activation function (sigmoid) to train a single-layer network. This allows for learning on non-linearly separable data in principle, although a single layer is still limited.</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**Sigmoid function**</a:t>
            </a:r>
            <a:r>
              <a:rPr lang="en-US" sz="1200" b="0" kern="1200" dirty="0" smtClean="0">
                <a:solidFill>
                  <a:schemeClr val="tx1"/>
                </a:solidFill>
                <a:latin typeface="+mn-lt"/>
                <a:ea typeface="+mn-ea"/>
                <a:cs typeface="+mn-cs"/>
              </a:rPr>
              <a:t>: The `sigmoid` function is used as the activation function, squashing the output between 0 and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**Sigmoid derivative**</a:t>
            </a:r>
            <a:r>
              <a:rPr lang="en-US" sz="1200" b="0" kern="1200" dirty="0" smtClean="0">
                <a:solidFill>
                  <a:schemeClr val="tx1"/>
                </a:solidFill>
                <a:latin typeface="+mn-lt"/>
                <a:ea typeface="+mn-ea"/>
                <a:cs typeface="+mn-cs"/>
              </a:rPr>
              <a:t>: The `</a:t>
            </a:r>
            <a:r>
              <a:rPr lang="en-US" sz="1200" b="0" kern="1200" dirty="0" err="1" smtClean="0">
                <a:solidFill>
                  <a:schemeClr val="tx1"/>
                </a:solidFill>
                <a:latin typeface="+mn-lt"/>
                <a:ea typeface="+mn-ea"/>
                <a:cs typeface="+mn-cs"/>
              </a:rPr>
              <a:t>sigmoid_derivative</a:t>
            </a:r>
            <a:r>
              <a:rPr lang="en-US" sz="1200" b="0" kern="1200" dirty="0" smtClean="0">
                <a:solidFill>
                  <a:schemeClr val="tx1"/>
                </a:solidFill>
                <a:latin typeface="+mn-lt"/>
                <a:ea typeface="+mn-ea"/>
                <a:cs typeface="+mn-cs"/>
              </a:rPr>
              <a:t>` is needed for the gradient descent update rule.</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**Delta Rule implementation**</a:t>
            </a:r>
            <a:r>
              <a:rPr lang="en-US" sz="1200" b="0" kern="1200" dirty="0" smtClean="0">
                <a:solidFill>
                  <a:schemeClr val="tx1"/>
                </a:solidFill>
                <a:latin typeface="+mn-lt"/>
                <a:ea typeface="+mn-ea"/>
                <a:cs typeface="+mn-cs"/>
              </a:rPr>
              <a:t>: The code initializes weights and iteratively updates them based on the error and the derivative of the activation function. This is a basic form of </a:t>
            </a:r>
            <a:r>
              <a:rPr lang="en-US" sz="1200" b="0" kern="1200" dirty="0" err="1" smtClean="0">
                <a:solidFill>
                  <a:schemeClr val="tx1"/>
                </a:solidFill>
                <a:latin typeface="+mn-lt"/>
                <a:ea typeface="+mn-ea"/>
                <a:cs typeface="+mn-cs"/>
              </a:rPr>
              <a:t>backpropagation</a:t>
            </a:r>
            <a:r>
              <a:rPr lang="en-US" sz="1200" b="0" kern="1200" dirty="0" smtClean="0">
                <a:solidFill>
                  <a:schemeClr val="tx1"/>
                </a:solidFill>
                <a:latin typeface="+mn-lt"/>
                <a:ea typeface="+mn-ea"/>
                <a:cs typeface="+mn-cs"/>
              </a:rPr>
              <a:t> applied to a single layer.</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**XOR problem with Delta Rule**</a:t>
            </a:r>
            <a:r>
              <a:rPr lang="en-US" sz="1200" b="0" kern="1200" dirty="0" smtClean="0">
                <a:solidFill>
                  <a:schemeClr val="tx1"/>
                </a:solidFill>
                <a:latin typeface="+mn-lt"/>
                <a:ea typeface="+mn-ea"/>
                <a:cs typeface="+mn-cs"/>
              </a:rPr>
              <a:t>: The notebook attempts to solve the XOR problem using the Delta Rule with a single layer. Notice that the predictions after training are all around 0.5. This demonstrates that a single-layer network, even with a differentiable activation and gradient descent, cannot solve the non-linearly separable XOR problem. This limitation necessitates the use of multi-layer networks (which are not covered in this specific notebook).</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notebook serves as a good starting point to understand the building blocks of neural networks and the evolution of learning algorithms from simple rule-based approaches to gradient-based optimization.</a:t>
            </a:r>
            <a:endParaRPr lang="en-US" sz="1200" b="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A712A0F-2D27-443E-A205-247258BF0CA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ANN: General-purpose neural network</a:t>
            </a:r>
          </a:p>
          <a:p>
            <a:r>
              <a:rPr lang="en-US" dirty="0" smtClean="0"/>
              <a:t>- CNN: Specialized in image processing</a:t>
            </a:r>
          </a:p>
          <a:p>
            <a:r>
              <a:rPr lang="en-US" dirty="0" smtClean="0"/>
              <a:t>- RNN: Used for sequence data like text/speech</a:t>
            </a:r>
          </a:p>
          <a:p>
            <a:r>
              <a:rPr lang="en-US" dirty="0" smtClean="0"/>
              <a:t>- GAN, </a:t>
            </a:r>
            <a:r>
              <a:rPr lang="en-US" dirty="0" err="1" smtClean="0"/>
              <a:t>Autoencoders</a:t>
            </a:r>
            <a:r>
              <a:rPr lang="en-US" dirty="0" smtClean="0"/>
              <a:t>: Used in generation and encoding</a:t>
            </a:r>
          </a:p>
          <a:p>
            <a:endParaRPr lang="en-US" dirty="0"/>
          </a:p>
        </p:txBody>
      </p:sp>
      <p:sp>
        <p:nvSpPr>
          <p:cNvPr id="4" name="Slide Number Placeholder 3"/>
          <p:cNvSpPr>
            <a:spLocks noGrp="1"/>
          </p:cNvSpPr>
          <p:nvPr>
            <p:ph type="sldNum" sz="quarter" idx="10"/>
          </p:nvPr>
        </p:nvSpPr>
        <p:spPr/>
        <p:txBody>
          <a:bodyPr/>
          <a:lstStyle/>
          <a:p>
            <a:fld id="{C50D340F-EA15-4113-BA27-BE0D7FA3CA4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Learning Rate: Step size in optimization</a:t>
            </a:r>
          </a:p>
          <a:p>
            <a:r>
              <a:rPr lang="en-US" dirty="0" smtClean="0"/>
              <a:t>- Batch Size: Number of samples per training step</a:t>
            </a:r>
          </a:p>
          <a:p>
            <a:r>
              <a:rPr lang="en-US" dirty="0" smtClean="0"/>
              <a:t>- Epochs: Full pass over dataset</a:t>
            </a:r>
          </a:p>
          <a:p>
            <a:r>
              <a:rPr lang="en-US" dirty="0" smtClean="0"/>
              <a:t>- Others: Optimizer type, dropout rate, hidden layers</a:t>
            </a:r>
          </a:p>
          <a:p>
            <a:endParaRPr lang="en-US" dirty="0"/>
          </a:p>
        </p:txBody>
      </p:sp>
      <p:sp>
        <p:nvSpPr>
          <p:cNvPr id="4" name="Slide Number Placeholder 3"/>
          <p:cNvSpPr>
            <a:spLocks noGrp="1"/>
          </p:cNvSpPr>
          <p:nvPr>
            <p:ph type="sldNum" sz="quarter" idx="10"/>
          </p:nvPr>
        </p:nvSpPr>
        <p:spPr/>
        <p:txBody>
          <a:bodyPr/>
          <a:lstStyle/>
          <a:p>
            <a:fld id="{C50D340F-EA15-4113-BA27-BE0D7FA3CA4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Mean Squared Error (MSE): For regression tasks</a:t>
            </a:r>
          </a:p>
          <a:p>
            <a:r>
              <a:rPr lang="en-US" dirty="0" smtClean="0"/>
              <a:t>- Binary Cross-Entropy: For binary classification</a:t>
            </a:r>
          </a:p>
          <a:p>
            <a:r>
              <a:rPr lang="en-US" dirty="0" smtClean="0"/>
              <a:t>- Categorical Cross-Entropy: For multi-class classification</a:t>
            </a:r>
          </a:p>
          <a:p>
            <a:r>
              <a:rPr lang="en-US" dirty="0" smtClean="0"/>
              <a:t>- Important for gradient descent updates</a:t>
            </a:r>
          </a:p>
          <a:p>
            <a:endParaRPr lang="en-US" dirty="0"/>
          </a:p>
        </p:txBody>
      </p:sp>
      <p:sp>
        <p:nvSpPr>
          <p:cNvPr id="4" name="Slide Number Placeholder 3"/>
          <p:cNvSpPr>
            <a:spLocks noGrp="1"/>
          </p:cNvSpPr>
          <p:nvPr>
            <p:ph type="sldNum" sz="quarter" idx="10"/>
          </p:nvPr>
        </p:nvSpPr>
        <p:spPr/>
        <p:txBody>
          <a:bodyPr/>
          <a:lstStyle/>
          <a:p>
            <a:fld id="{C50D340F-EA15-4113-BA27-BE0D7FA3CA4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Improve generalization by altering training data</a:t>
            </a:r>
          </a:p>
          <a:p>
            <a:r>
              <a:rPr lang="en-US" dirty="0" smtClean="0"/>
              <a:t>- Common techniques: Flip, rotate, scale, crop</a:t>
            </a:r>
          </a:p>
          <a:p>
            <a:r>
              <a:rPr lang="en-US" dirty="0" smtClean="0"/>
              <a:t>- Used in image and text data augmentation</a:t>
            </a:r>
          </a:p>
          <a:p>
            <a:r>
              <a:rPr lang="en-US" dirty="0" smtClean="0"/>
              <a:t>- Helps prevent </a:t>
            </a:r>
            <a:r>
              <a:rPr lang="en-US" dirty="0" err="1" smtClean="0"/>
              <a:t>overfitting</a:t>
            </a:r>
            <a:endParaRPr lang="en-US" dirty="0" smtClean="0"/>
          </a:p>
          <a:p>
            <a:endParaRPr lang="en-US" dirty="0"/>
          </a:p>
        </p:txBody>
      </p:sp>
      <p:sp>
        <p:nvSpPr>
          <p:cNvPr id="4" name="Slide Number Placeholder 3"/>
          <p:cNvSpPr>
            <a:spLocks noGrp="1"/>
          </p:cNvSpPr>
          <p:nvPr>
            <p:ph type="sldNum" sz="quarter" idx="10"/>
          </p:nvPr>
        </p:nvSpPr>
        <p:spPr/>
        <p:txBody>
          <a:bodyPr/>
          <a:lstStyle/>
          <a:p>
            <a:fld id="{C50D340F-EA15-4113-BA27-BE0D7FA3CA4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Sigmoid: Smooth curve, range (0,1)</a:t>
            </a:r>
          </a:p>
          <a:p>
            <a:r>
              <a:rPr lang="en-US" dirty="0" smtClean="0"/>
              <a:t>- </a:t>
            </a:r>
            <a:r>
              <a:rPr lang="en-US" dirty="0" err="1" smtClean="0"/>
              <a:t>Tanh</a:t>
            </a:r>
            <a:r>
              <a:rPr lang="en-US" dirty="0" smtClean="0"/>
              <a:t>: Range (-1,1), zero-centered</a:t>
            </a:r>
          </a:p>
          <a:p>
            <a:r>
              <a:rPr lang="en-US" dirty="0" smtClean="0"/>
              <a:t>- </a:t>
            </a:r>
            <a:r>
              <a:rPr lang="en-US" dirty="0" err="1" smtClean="0"/>
              <a:t>ReLU</a:t>
            </a:r>
            <a:r>
              <a:rPr lang="en-US" dirty="0" smtClean="0"/>
              <a:t>: Fast, good for deep networks</a:t>
            </a:r>
          </a:p>
          <a:p>
            <a:r>
              <a:rPr lang="en-US" dirty="0" smtClean="0"/>
              <a:t>- </a:t>
            </a:r>
            <a:r>
              <a:rPr lang="en-US" dirty="0" err="1" smtClean="0"/>
              <a:t>Softmax</a:t>
            </a:r>
            <a:r>
              <a:rPr lang="en-US" dirty="0" smtClean="0"/>
              <a:t>: Converts outputs to probabilities</a:t>
            </a:r>
          </a:p>
          <a:p>
            <a:endParaRPr lang="en-US" dirty="0"/>
          </a:p>
        </p:txBody>
      </p:sp>
      <p:sp>
        <p:nvSpPr>
          <p:cNvPr id="4" name="Slide Number Placeholder 3"/>
          <p:cNvSpPr>
            <a:spLocks noGrp="1"/>
          </p:cNvSpPr>
          <p:nvPr>
            <p:ph type="sldNum" sz="quarter" idx="10"/>
          </p:nvPr>
        </p:nvSpPr>
        <p:spPr/>
        <p:txBody>
          <a:bodyPr/>
          <a:lstStyle/>
          <a:p>
            <a:fld id="{C50D340F-EA15-4113-BA27-BE0D7FA3CA42}"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Biological: Dendrites, Axon, Synapse</a:t>
            </a:r>
          </a:p>
          <a:p>
            <a:pPr>
              <a:buNone/>
            </a:pPr>
            <a:r>
              <a:rPr lang="en-US" dirty="0" smtClean="0"/>
              <a:t>Artificial: Inputs, Weights, Activation</a:t>
            </a:r>
          </a:p>
          <a:p>
            <a:pPr>
              <a:buNone/>
            </a:pPr>
            <a:r>
              <a:rPr lang="en-US" dirty="0" smtClean="0"/>
              <a:t>Inspiration behind ANN</a:t>
            </a:r>
          </a:p>
          <a:p>
            <a:pPr>
              <a:buNone/>
            </a:pPr>
            <a:r>
              <a:rPr lang="en-US" dirty="0" smtClean="0"/>
              <a:t>Mapping biological to artificial components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Simple binary threshold model</a:t>
            </a:r>
          </a:p>
          <a:p>
            <a:r>
              <a:rPr lang="en-US" dirty="0" smtClean="0"/>
              <a:t>- Logical functions: AND, OR, NOT</a:t>
            </a:r>
          </a:p>
          <a:p>
            <a:r>
              <a:rPr lang="en-US" dirty="0" smtClean="0"/>
              <a:t>- Fixed weights, binary output</a:t>
            </a:r>
          </a:p>
          <a:p>
            <a:r>
              <a:rPr lang="en-US" dirty="0" smtClean="0"/>
              <a:t>- Used for linearly separable problems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 dataset is linearly separable if a straight line can divide classes</a:t>
            </a:r>
          </a:p>
          <a:p>
            <a:r>
              <a:rPr lang="en-US" dirty="0" smtClean="0"/>
              <a:t>- AND, OR = linearly separable</a:t>
            </a:r>
          </a:p>
          <a:p>
            <a:r>
              <a:rPr lang="en-US" dirty="0" smtClean="0"/>
              <a:t>- XOR = not linearly separable</a:t>
            </a:r>
          </a:p>
          <a:p>
            <a:r>
              <a:rPr lang="en-US" dirty="0" smtClean="0"/>
              <a:t>- Visualize using scatter plots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Introduced by Rosenblatt</a:t>
            </a:r>
          </a:p>
          <a:p>
            <a:r>
              <a:rPr lang="en-US" dirty="0" smtClean="0"/>
              <a:t>- Inputs, weights, bias, activation</a:t>
            </a:r>
          </a:p>
          <a:p>
            <a:r>
              <a:rPr lang="en-US" dirty="0" smtClean="0"/>
              <a:t>- Weight update rule: w = w + α * (target - output) * input</a:t>
            </a:r>
          </a:p>
          <a:p>
            <a:r>
              <a:rPr lang="en-US" dirty="0" smtClean="0"/>
              <a:t>- Suitable for linearly separable problems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Improves over </a:t>
            </a:r>
            <a:r>
              <a:rPr lang="en-US" dirty="0" err="1" smtClean="0"/>
              <a:t>perceptron</a:t>
            </a:r>
            <a:r>
              <a:rPr lang="en-US" dirty="0" smtClean="0"/>
              <a:t> by minimizing error</a:t>
            </a:r>
          </a:p>
          <a:p>
            <a:r>
              <a:rPr lang="en-US" dirty="0" smtClean="0"/>
              <a:t>- Uses continuous activation (e.g., sigmoid)</a:t>
            </a:r>
          </a:p>
          <a:p>
            <a:r>
              <a:rPr lang="en-US" dirty="0" smtClean="0"/>
              <a:t>- Loss = (target - output)^2</a:t>
            </a:r>
          </a:p>
          <a:p>
            <a:r>
              <a:rPr lang="en-US" dirty="0" smtClean="0"/>
              <a:t>- Gradient Descent to update weights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Improves over </a:t>
            </a:r>
            <a:r>
              <a:rPr lang="en-US" dirty="0" err="1" smtClean="0"/>
              <a:t>perceptron</a:t>
            </a:r>
            <a:r>
              <a:rPr lang="en-US" dirty="0" smtClean="0"/>
              <a:t> by minimizing error</a:t>
            </a:r>
          </a:p>
          <a:p>
            <a:r>
              <a:rPr lang="en-US" dirty="0" smtClean="0"/>
              <a:t>- Uses continuous activation (e.g., sigmoid)</a:t>
            </a:r>
          </a:p>
          <a:p>
            <a:r>
              <a:rPr lang="en-US" dirty="0" smtClean="0"/>
              <a:t>- Loss = (target - output)^2</a:t>
            </a:r>
          </a:p>
          <a:p>
            <a:r>
              <a:rPr lang="en-US" dirty="0" smtClean="0"/>
              <a:t>- Gradient Descent to update weights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kern="1200" dirty="0" smtClean="0">
                <a:solidFill>
                  <a:schemeClr val="tx1"/>
                </a:solidFill>
                <a:latin typeface="+mn-lt"/>
                <a:ea typeface="+mn-ea"/>
                <a:cs typeface="+mn-cs"/>
              </a:rPr>
              <a:t>This notebook provides a hands-on introduction to key concepts in machine learning and deep learning, building upon foundational knowledge. We'll explore basic classification with traditional ML, delve into </a:t>
            </a:r>
            <a:r>
              <a:rPr lang="en-US" sz="1200" b="0" kern="1200" dirty="0" err="1" smtClean="0">
                <a:solidFill>
                  <a:schemeClr val="tx1"/>
                </a:solidFill>
                <a:latin typeface="+mn-lt"/>
                <a:ea typeface="+mn-ea"/>
                <a:cs typeface="+mn-cs"/>
              </a:rPr>
              <a:t>hyperparameters</a:t>
            </a:r>
            <a:r>
              <a:rPr lang="en-US" sz="1200" b="0" kern="1200" dirty="0" smtClean="0">
                <a:solidFill>
                  <a:schemeClr val="tx1"/>
                </a:solidFill>
                <a:latin typeface="+mn-lt"/>
                <a:ea typeface="+mn-ea"/>
                <a:cs typeface="+mn-cs"/>
              </a:rPr>
              <a:t> in neural networks, visualize loss functions, understand data augmentation techniques, and look at the role of activation functions.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**1. ML </a:t>
            </a:r>
            <a:r>
              <a:rPr lang="en-US" sz="1200" b="1" kern="1200" dirty="0" err="1" smtClean="0">
                <a:solidFill>
                  <a:schemeClr val="tx1"/>
                </a:solidFill>
                <a:latin typeface="+mn-lt"/>
                <a:ea typeface="+mn-ea"/>
                <a:cs typeface="+mn-cs"/>
              </a:rPr>
              <a:t>vs</a:t>
            </a:r>
            <a:r>
              <a:rPr lang="en-US" sz="1200" b="1" kern="1200" dirty="0" smtClean="0">
                <a:solidFill>
                  <a:schemeClr val="tx1"/>
                </a:solidFill>
                <a:latin typeface="+mn-lt"/>
                <a:ea typeface="+mn-ea"/>
                <a:cs typeface="+mn-cs"/>
              </a:rPr>
              <a:t> DL - Basic Classifier Example**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demonstrates a simple machine learning classification task using a Logistic Regression model on the Iris dataset.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We start by importing necessary libraries: `</a:t>
            </a:r>
            <a:r>
              <a:rPr lang="en-US" sz="1200" b="0" kern="1200" dirty="0" err="1" smtClean="0">
                <a:solidFill>
                  <a:schemeClr val="tx1"/>
                </a:solidFill>
                <a:latin typeface="+mn-lt"/>
                <a:ea typeface="+mn-ea"/>
                <a:cs typeface="+mn-cs"/>
              </a:rPr>
              <a:t>load_iris</a:t>
            </a:r>
            <a:r>
              <a:rPr lang="en-US" sz="1200" b="0" kern="1200" dirty="0" smtClean="0">
                <a:solidFill>
                  <a:schemeClr val="tx1"/>
                </a:solidFill>
                <a:latin typeface="+mn-lt"/>
                <a:ea typeface="+mn-ea"/>
                <a:cs typeface="+mn-cs"/>
              </a:rPr>
              <a:t>` for the dataset, `</a:t>
            </a:r>
            <a:r>
              <a:rPr lang="en-US" sz="1200" b="0" kern="1200" dirty="0" err="1" smtClean="0">
                <a:solidFill>
                  <a:schemeClr val="tx1"/>
                </a:solidFill>
                <a:latin typeface="+mn-lt"/>
                <a:ea typeface="+mn-ea"/>
                <a:cs typeface="+mn-cs"/>
              </a:rPr>
              <a:t>LogisticRegression</a:t>
            </a:r>
            <a:r>
              <a:rPr lang="en-US" sz="1200" b="0" kern="1200" dirty="0" smtClean="0">
                <a:solidFill>
                  <a:schemeClr val="tx1"/>
                </a:solidFill>
                <a:latin typeface="+mn-lt"/>
                <a:ea typeface="+mn-ea"/>
                <a:cs typeface="+mn-cs"/>
              </a:rPr>
              <a:t>` for the model, `</a:t>
            </a:r>
            <a:r>
              <a:rPr lang="en-US" sz="1200" b="0" kern="1200" dirty="0" err="1" smtClean="0">
                <a:solidFill>
                  <a:schemeClr val="tx1"/>
                </a:solidFill>
                <a:latin typeface="+mn-lt"/>
                <a:ea typeface="+mn-ea"/>
                <a:cs typeface="+mn-cs"/>
              </a:rPr>
              <a:t>train_test_split</a:t>
            </a:r>
            <a:r>
              <a:rPr lang="en-US" sz="1200" b="0" kern="1200" dirty="0" smtClean="0">
                <a:solidFill>
                  <a:schemeClr val="tx1"/>
                </a:solidFill>
                <a:latin typeface="+mn-lt"/>
                <a:ea typeface="+mn-ea"/>
                <a:cs typeface="+mn-cs"/>
              </a:rPr>
              <a:t>` to divide data, and `</a:t>
            </a:r>
            <a:r>
              <a:rPr lang="en-US" sz="1200" b="0" kern="1200" dirty="0" err="1" smtClean="0">
                <a:solidFill>
                  <a:schemeClr val="tx1"/>
                </a:solidFill>
                <a:latin typeface="+mn-lt"/>
                <a:ea typeface="+mn-ea"/>
                <a:cs typeface="+mn-cs"/>
              </a:rPr>
              <a:t>accuracy_score</a:t>
            </a:r>
            <a:r>
              <a:rPr lang="en-US" sz="1200" b="0" kern="1200" dirty="0" smtClean="0">
                <a:solidFill>
                  <a:schemeClr val="tx1"/>
                </a:solidFill>
                <a:latin typeface="+mn-lt"/>
                <a:ea typeface="+mn-ea"/>
                <a:cs typeface="+mn-cs"/>
              </a:rPr>
              <a:t>` to evaluate performance.</a:t>
            </a:r>
          </a:p>
          <a:p>
            <a:r>
              <a:rPr lang="en-US" sz="1200" b="0" kern="1200" dirty="0" smtClean="0">
                <a:solidFill>
                  <a:schemeClr val="tx1"/>
                </a:solidFill>
                <a:latin typeface="+mn-lt"/>
                <a:ea typeface="+mn-ea"/>
                <a:cs typeface="+mn-cs"/>
              </a:rPr>
              <a:t>- The Iris dataset is loaded and split into training and testing sets.</a:t>
            </a:r>
          </a:p>
          <a:p>
            <a:r>
              <a:rPr lang="en-US" sz="1200" b="0" kern="1200" dirty="0" smtClean="0">
                <a:solidFill>
                  <a:schemeClr val="tx1"/>
                </a:solidFill>
                <a:latin typeface="+mn-lt"/>
                <a:ea typeface="+mn-ea"/>
                <a:cs typeface="+mn-cs"/>
              </a:rPr>
              <a:t>- A `</a:t>
            </a:r>
            <a:r>
              <a:rPr lang="en-US" sz="1200" b="0" kern="1200" dirty="0" err="1" smtClean="0">
                <a:solidFill>
                  <a:schemeClr val="tx1"/>
                </a:solidFill>
                <a:latin typeface="+mn-lt"/>
                <a:ea typeface="+mn-ea"/>
                <a:cs typeface="+mn-cs"/>
              </a:rPr>
              <a:t>LogisticRegression</a:t>
            </a:r>
            <a:r>
              <a:rPr lang="en-US" sz="1200" b="0" kern="1200" dirty="0" smtClean="0">
                <a:solidFill>
                  <a:schemeClr val="tx1"/>
                </a:solidFill>
                <a:latin typeface="+mn-lt"/>
                <a:ea typeface="+mn-ea"/>
                <a:cs typeface="+mn-cs"/>
              </a:rPr>
              <a:t>` model is initialized and trained on the training data.</a:t>
            </a:r>
          </a:p>
          <a:p>
            <a:r>
              <a:rPr lang="en-US" sz="1200" b="0" kern="1200" dirty="0" smtClean="0">
                <a:solidFill>
                  <a:schemeClr val="tx1"/>
                </a:solidFill>
                <a:latin typeface="+mn-lt"/>
                <a:ea typeface="+mn-ea"/>
                <a:cs typeface="+mn-cs"/>
              </a:rPr>
              <a:t>- Finally, the model's accuracy is evaluated on the test set and printed. This serves as a basic example of a traditional machine learning approach to classification.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**2. </a:t>
            </a:r>
            <a:r>
              <a:rPr lang="en-US" sz="1200" b="1" kern="1200" dirty="0" err="1" smtClean="0">
                <a:solidFill>
                  <a:schemeClr val="tx1"/>
                </a:solidFill>
                <a:latin typeface="+mn-lt"/>
                <a:ea typeface="+mn-ea"/>
                <a:cs typeface="+mn-cs"/>
              </a:rPr>
              <a:t>Hyperparameters</a:t>
            </a:r>
            <a:r>
              <a:rPr lang="en-US" sz="1200" b="1" kern="1200" dirty="0" smtClean="0">
                <a:solidFill>
                  <a:schemeClr val="tx1"/>
                </a:solidFill>
                <a:latin typeface="+mn-lt"/>
                <a:ea typeface="+mn-ea"/>
                <a:cs typeface="+mn-cs"/>
              </a:rPr>
              <a:t> - Learning Rate in a Neural Network**</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introduces the concept of </a:t>
            </a:r>
            <a:r>
              <a:rPr lang="en-US" sz="1200" b="0" kern="1200" dirty="0" err="1" smtClean="0">
                <a:solidFill>
                  <a:schemeClr val="tx1"/>
                </a:solidFill>
                <a:latin typeface="+mn-lt"/>
                <a:ea typeface="+mn-ea"/>
                <a:cs typeface="+mn-cs"/>
              </a:rPr>
              <a:t>hyperparameters</a:t>
            </a:r>
            <a:r>
              <a:rPr lang="en-US" sz="1200" b="0" kern="1200" dirty="0" smtClean="0">
                <a:solidFill>
                  <a:schemeClr val="tx1"/>
                </a:solidFill>
                <a:latin typeface="+mn-lt"/>
                <a:ea typeface="+mn-ea"/>
                <a:cs typeface="+mn-cs"/>
              </a:rPr>
              <a:t>, specifically the learning rate, within the context of a simple neural network for image classification using the MNIST dataset.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We import `</a:t>
            </a:r>
            <a:r>
              <a:rPr lang="en-US" sz="1200" b="0" kern="1200" dirty="0" err="1" smtClean="0">
                <a:solidFill>
                  <a:schemeClr val="tx1"/>
                </a:solidFill>
                <a:latin typeface="+mn-lt"/>
                <a:ea typeface="+mn-ea"/>
                <a:cs typeface="+mn-cs"/>
              </a:rPr>
              <a:t>tensorflow</a:t>
            </a:r>
            <a:r>
              <a:rPr lang="en-US" sz="1200" b="0" kern="1200" dirty="0" smtClean="0">
                <a:solidFill>
                  <a:schemeClr val="tx1"/>
                </a:solidFill>
                <a:latin typeface="+mn-lt"/>
                <a:ea typeface="+mn-ea"/>
                <a:cs typeface="+mn-cs"/>
              </a:rPr>
              <a:t>` and its modules for building sequential models and dense layers.</a:t>
            </a:r>
          </a:p>
          <a:p>
            <a:r>
              <a:rPr lang="en-US" sz="1200" b="0" kern="1200" dirty="0" smtClean="0">
                <a:solidFill>
                  <a:schemeClr val="tx1"/>
                </a:solidFill>
                <a:latin typeface="+mn-lt"/>
                <a:ea typeface="+mn-ea"/>
                <a:cs typeface="+mn-cs"/>
              </a:rPr>
              <a:t>- The MNIST dataset (handwritten digits) is loaded and preprocessed by reshaping and normalizing the pixel values.</a:t>
            </a:r>
          </a:p>
          <a:p>
            <a:r>
              <a:rPr lang="en-US" sz="1200" b="0" kern="1200" dirty="0" smtClean="0">
                <a:solidFill>
                  <a:schemeClr val="tx1"/>
                </a:solidFill>
                <a:latin typeface="+mn-lt"/>
                <a:ea typeface="+mn-ea"/>
                <a:cs typeface="+mn-cs"/>
              </a:rPr>
              <a:t>- A simple sequential model is defined with a dense hidden layer and a dense output layer with </a:t>
            </a:r>
            <a:r>
              <a:rPr lang="en-US" sz="1200" b="0" kern="1200" dirty="0" err="1" smtClean="0">
                <a:solidFill>
                  <a:schemeClr val="tx1"/>
                </a:solidFill>
                <a:latin typeface="+mn-lt"/>
                <a:ea typeface="+mn-ea"/>
                <a:cs typeface="+mn-cs"/>
              </a:rPr>
              <a:t>softmax</a:t>
            </a:r>
            <a:r>
              <a:rPr lang="en-US" sz="1200" b="0" kern="1200" dirty="0" smtClean="0">
                <a:solidFill>
                  <a:schemeClr val="tx1"/>
                </a:solidFill>
                <a:latin typeface="+mn-lt"/>
                <a:ea typeface="+mn-ea"/>
                <a:cs typeface="+mn-cs"/>
              </a:rPr>
              <a:t> activation for multi-class classification.</a:t>
            </a:r>
          </a:p>
          <a:p>
            <a:r>
              <a:rPr lang="en-US" sz="1200" b="0" kern="1200" dirty="0" smtClean="0">
                <a:solidFill>
                  <a:schemeClr val="tx1"/>
                </a:solidFill>
                <a:latin typeface="+mn-lt"/>
                <a:ea typeface="+mn-ea"/>
                <a:cs typeface="+mn-cs"/>
              </a:rPr>
              <a:t>- The model is compiled with the Adam optimizer, which uses a learning rate. Here, we explicitly set the `</a:t>
            </a:r>
            <a:r>
              <a:rPr lang="en-US" sz="1200" b="0" kern="1200" dirty="0" err="1" smtClean="0">
                <a:solidFill>
                  <a:schemeClr val="tx1"/>
                </a:solidFill>
                <a:latin typeface="+mn-lt"/>
                <a:ea typeface="+mn-ea"/>
                <a:cs typeface="+mn-cs"/>
              </a:rPr>
              <a:t>learning_rate</a:t>
            </a:r>
            <a:r>
              <a:rPr lang="en-US" sz="1200" b="0" kern="1200" dirty="0" smtClean="0">
                <a:solidFill>
                  <a:schemeClr val="tx1"/>
                </a:solidFill>
                <a:latin typeface="+mn-lt"/>
                <a:ea typeface="+mn-ea"/>
                <a:cs typeface="+mn-cs"/>
              </a:rPr>
              <a:t>` to 0.01 to demonstrate how this </a:t>
            </a:r>
            <a:r>
              <a:rPr lang="en-US" sz="1200" b="0" kern="1200" dirty="0" err="1" smtClean="0">
                <a:solidFill>
                  <a:schemeClr val="tx1"/>
                </a:solidFill>
                <a:latin typeface="+mn-lt"/>
                <a:ea typeface="+mn-ea"/>
                <a:cs typeface="+mn-cs"/>
              </a:rPr>
              <a:t>hyperparameter</a:t>
            </a:r>
            <a:r>
              <a:rPr lang="en-US" sz="1200" b="0" kern="1200" dirty="0" smtClean="0">
                <a:solidFill>
                  <a:schemeClr val="tx1"/>
                </a:solidFill>
                <a:latin typeface="+mn-lt"/>
                <a:ea typeface="+mn-ea"/>
                <a:cs typeface="+mn-cs"/>
              </a:rPr>
              <a:t> is configured.</a:t>
            </a:r>
          </a:p>
          <a:p>
            <a:r>
              <a:rPr lang="en-US" sz="1200" b="0" kern="1200" dirty="0" smtClean="0">
                <a:solidFill>
                  <a:schemeClr val="tx1"/>
                </a:solidFill>
                <a:latin typeface="+mn-lt"/>
                <a:ea typeface="+mn-ea"/>
                <a:cs typeface="+mn-cs"/>
              </a:rPr>
              <a:t>- The model is then trained on the training data, with validation on the test data, for a specified number of epochs. The training process shows the impact of the chosen learning rate on convergence and performance.</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**3. Loss Function Visualization**</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visually compares two common loss functions: Mean Squared Error (MSE) and Mean Absolute Error (MAE). Understanding loss functions is crucial as they quantify the error between predicted and actual values, guiding the model's learning process.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We import `</a:t>
            </a:r>
            <a:r>
              <a:rPr lang="en-US" sz="1200" b="0" kern="1200" dirty="0" err="1" smtClean="0">
                <a:solidFill>
                  <a:schemeClr val="tx1"/>
                </a:solidFill>
                <a:latin typeface="+mn-lt"/>
                <a:ea typeface="+mn-ea"/>
                <a:cs typeface="+mn-cs"/>
              </a:rPr>
              <a:t>numpy</a:t>
            </a:r>
            <a:r>
              <a:rPr lang="en-US" sz="1200" b="0" kern="1200" dirty="0" smtClean="0">
                <a:solidFill>
                  <a:schemeClr val="tx1"/>
                </a:solidFill>
                <a:latin typeface="+mn-lt"/>
                <a:ea typeface="+mn-ea"/>
                <a:cs typeface="+mn-cs"/>
              </a:rPr>
              <a:t>` for numerical operations and `</a:t>
            </a:r>
            <a:r>
              <a:rPr lang="en-US" sz="1200" b="0" kern="1200" dirty="0" err="1" smtClean="0">
                <a:solidFill>
                  <a:schemeClr val="tx1"/>
                </a:solidFill>
                <a:latin typeface="+mn-lt"/>
                <a:ea typeface="+mn-ea"/>
                <a:cs typeface="+mn-cs"/>
              </a:rPr>
              <a:t>matplotlib.pyplot</a:t>
            </a:r>
            <a:r>
              <a:rPr lang="en-US" sz="1200" b="0" kern="1200" dirty="0" smtClean="0">
                <a:solidFill>
                  <a:schemeClr val="tx1"/>
                </a:solidFill>
                <a:latin typeface="+mn-lt"/>
                <a:ea typeface="+mn-ea"/>
                <a:cs typeface="+mn-cs"/>
              </a:rPr>
              <a:t>` for plotting.</a:t>
            </a:r>
          </a:p>
          <a:p>
            <a:r>
              <a:rPr lang="en-US" sz="1200" b="0" kern="1200" dirty="0" smtClean="0">
                <a:solidFill>
                  <a:schemeClr val="tx1"/>
                </a:solidFill>
                <a:latin typeface="+mn-lt"/>
                <a:ea typeface="+mn-ea"/>
                <a:cs typeface="+mn-cs"/>
              </a:rPr>
              <a:t>- We generate a range of values to represent errors and calculate the corresponding MSE and MAE values.</a:t>
            </a:r>
          </a:p>
          <a:p>
            <a:r>
              <a:rPr lang="en-US" sz="1200" b="0" kern="1200" dirty="0" smtClean="0">
                <a:solidFill>
                  <a:schemeClr val="tx1"/>
                </a:solidFill>
                <a:latin typeface="+mn-lt"/>
                <a:ea typeface="+mn-ea"/>
                <a:cs typeface="+mn-cs"/>
              </a:rPr>
              <a:t>- The two loss functions are plotted against the error values, illustrating their different behaviors. MSE penalizes larger errors more heavily due to the squaring operation, while MAE provides a linear penalty.</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**4. Data Augmentation (Image)**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demonstrates data augmentation techniques for image data, a common method to increase the size and diversity of a training dataset, which helps improve model generalization and reduce </a:t>
            </a:r>
            <a:r>
              <a:rPr lang="en-US" sz="1200" b="0" kern="1200" dirty="0" err="1" smtClean="0">
                <a:solidFill>
                  <a:schemeClr val="tx1"/>
                </a:solidFill>
                <a:latin typeface="+mn-lt"/>
                <a:ea typeface="+mn-ea"/>
                <a:cs typeface="+mn-cs"/>
              </a:rPr>
              <a:t>overfitting</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We import `</a:t>
            </a:r>
            <a:r>
              <a:rPr lang="en-US" sz="1200" b="0" kern="1200" dirty="0" err="1" smtClean="0">
                <a:solidFill>
                  <a:schemeClr val="tx1"/>
                </a:solidFill>
                <a:latin typeface="+mn-lt"/>
                <a:ea typeface="+mn-ea"/>
                <a:cs typeface="+mn-cs"/>
              </a:rPr>
              <a:t>ImageDataGenerator</a:t>
            </a:r>
            <a:r>
              <a:rPr lang="en-US" sz="1200" b="0" kern="1200" dirty="0" smtClean="0">
                <a:solidFill>
                  <a:schemeClr val="tx1"/>
                </a:solidFill>
                <a:latin typeface="+mn-lt"/>
                <a:ea typeface="+mn-ea"/>
                <a:cs typeface="+mn-cs"/>
              </a:rPr>
              <a:t>` from </a:t>
            </a:r>
            <a:r>
              <a:rPr lang="en-US" sz="1200" b="0" kern="1200" dirty="0" err="1" smtClean="0">
                <a:solidFill>
                  <a:schemeClr val="tx1"/>
                </a:solidFill>
                <a:latin typeface="+mn-lt"/>
                <a:ea typeface="+mn-ea"/>
                <a:cs typeface="+mn-cs"/>
              </a:rPr>
              <a:t>Keras</a:t>
            </a:r>
            <a:r>
              <a:rPr lang="en-US" sz="1200" b="0" kern="1200" dirty="0" smtClean="0">
                <a:solidFill>
                  <a:schemeClr val="tx1"/>
                </a:solidFill>
                <a:latin typeface="+mn-lt"/>
                <a:ea typeface="+mn-ea"/>
                <a:cs typeface="+mn-cs"/>
              </a:rPr>
              <a:t> for applying image transformations and `</a:t>
            </a:r>
            <a:r>
              <a:rPr lang="en-US" sz="1200" b="0" kern="1200" dirty="0" err="1" smtClean="0">
                <a:solidFill>
                  <a:schemeClr val="tx1"/>
                </a:solidFill>
                <a:latin typeface="+mn-lt"/>
                <a:ea typeface="+mn-ea"/>
                <a:cs typeface="+mn-cs"/>
              </a:rPr>
              <a:t>matplotlib.pyplot</a:t>
            </a:r>
            <a:r>
              <a:rPr lang="en-US" sz="1200" b="0" kern="1200" dirty="0" smtClean="0">
                <a:solidFill>
                  <a:schemeClr val="tx1"/>
                </a:solidFill>
                <a:latin typeface="+mn-lt"/>
                <a:ea typeface="+mn-ea"/>
                <a:cs typeface="+mn-cs"/>
              </a:rPr>
              <a:t>` and `</a:t>
            </a:r>
            <a:r>
              <a:rPr lang="en-US" sz="1200" b="0" kern="1200" dirty="0" err="1" smtClean="0">
                <a:solidFill>
                  <a:schemeClr val="tx1"/>
                </a:solidFill>
                <a:latin typeface="+mn-lt"/>
                <a:ea typeface="+mn-ea"/>
                <a:cs typeface="+mn-cs"/>
              </a:rPr>
              <a:t>numpy</a:t>
            </a:r>
            <a:r>
              <a:rPr lang="en-US" sz="1200" b="0" kern="1200" dirty="0" smtClean="0">
                <a:solidFill>
                  <a:schemeClr val="tx1"/>
                </a:solidFill>
                <a:latin typeface="+mn-lt"/>
                <a:ea typeface="+mn-ea"/>
                <a:cs typeface="+mn-cs"/>
              </a:rPr>
              <a:t>` for visualization.</a:t>
            </a:r>
          </a:p>
          <a:p>
            <a:r>
              <a:rPr lang="en-US" sz="1200" b="0" kern="1200" dirty="0" smtClean="0">
                <a:solidFill>
                  <a:schemeClr val="tx1"/>
                </a:solidFill>
                <a:latin typeface="+mn-lt"/>
                <a:ea typeface="+mn-ea"/>
                <a:cs typeface="+mn-cs"/>
              </a:rPr>
              <a:t>- An `</a:t>
            </a:r>
            <a:r>
              <a:rPr lang="en-US" sz="1200" b="0" kern="1200" dirty="0" err="1" smtClean="0">
                <a:solidFill>
                  <a:schemeClr val="tx1"/>
                </a:solidFill>
                <a:latin typeface="+mn-lt"/>
                <a:ea typeface="+mn-ea"/>
                <a:cs typeface="+mn-cs"/>
              </a:rPr>
              <a:t>ImageDataGenerator</a:t>
            </a:r>
            <a:r>
              <a:rPr lang="en-US" sz="1200" b="0" kern="1200" dirty="0" smtClean="0">
                <a:solidFill>
                  <a:schemeClr val="tx1"/>
                </a:solidFill>
                <a:latin typeface="+mn-lt"/>
                <a:ea typeface="+mn-ea"/>
                <a:cs typeface="+mn-cs"/>
              </a:rPr>
              <a:t>` object is configured with various augmentation parameters like rotation, zoom, and horizontal flipping.</a:t>
            </a:r>
          </a:p>
          <a:p>
            <a:r>
              <a:rPr lang="en-US" sz="1200" b="0" kern="1200" dirty="0" smtClean="0">
                <a:solidFill>
                  <a:schemeClr val="tx1"/>
                </a:solidFill>
                <a:latin typeface="+mn-lt"/>
                <a:ea typeface="+mn-ea"/>
                <a:cs typeface="+mn-cs"/>
              </a:rPr>
              <a:t>- The CIFAR-10 dataset (color images) is loaded, and a sample image is selected.</a:t>
            </a:r>
          </a:p>
          <a:p>
            <a:r>
              <a:rPr lang="en-US" sz="1200" b="0" kern="1200" dirty="0" smtClean="0">
                <a:solidFill>
                  <a:schemeClr val="tx1"/>
                </a:solidFill>
                <a:latin typeface="+mn-lt"/>
                <a:ea typeface="+mn-ea"/>
                <a:cs typeface="+mn-cs"/>
              </a:rPr>
              <a:t>- An </a:t>
            </a:r>
            <a:r>
              <a:rPr lang="en-US" sz="1200" b="0" kern="1200" dirty="0" err="1" smtClean="0">
                <a:solidFill>
                  <a:schemeClr val="tx1"/>
                </a:solidFill>
                <a:latin typeface="+mn-lt"/>
                <a:ea typeface="+mn-ea"/>
                <a:cs typeface="+mn-cs"/>
              </a:rPr>
              <a:t>iterator</a:t>
            </a:r>
            <a:r>
              <a:rPr lang="en-US" sz="1200" b="0" kern="1200" dirty="0" smtClean="0">
                <a:solidFill>
                  <a:schemeClr val="tx1"/>
                </a:solidFill>
                <a:latin typeface="+mn-lt"/>
                <a:ea typeface="+mn-ea"/>
                <a:cs typeface="+mn-cs"/>
              </a:rPr>
              <a:t> is created using `</a:t>
            </a:r>
            <a:r>
              <a:rPr lang="en-US" sz="1200" b="0" kern="1200" dirty="0" err="1" smtClean="0">
                <a:solidFill>
                  <a:schemeClr val="tx1"/>
                </a:solidFill>
                <a:latin typeface="+mn-lt"/>
                <a:ea typeface="+mn-ea"/>
                <a:cs typeface="+mn-cs"/>
              </a:rPr>
              <a:t>datagen.flow</a:t>
            </a:r>
            <a:r>
              <a:rPr lang="en-US" sz="1200" b="0" kern="1200" dirty="0" smtClean="0">
                <a:solidFill>
                  <a:schemeClr val="tx1"/>
                </a:solidFill>
                <a:latin typeface="+mn-lt"/>
                <a:ea typeface="+mn-ea"/>
                <a:cs typeface="+mn-cs"/>
              </a:rPr>
              <a:t>()` to apply the configured augmentations to the sample image.</a:t>
            </a:r>
          </a:p>
          <a:p>
            <a:r>
              <a:rPr lang="en-US" sz="1200" b="0" kern="1200" dirty="0" smtClean="0">
                <a:solidFill>
                  <a:schemeClr val="tx1"/>
                </a:solidFill>
                <a:latin typeface="+mn-lt"/>
                <a:ea typeface="+mn-ea"/>
                <a:cs typeface="+mn-cs"/>
              </a:rPr>
              <a:t>- A loop iterates through the augmented images generated by the </a:t>
            </a:r>
            <a:r>
              <a:rPr lang="en-US" sz="1200" b="0" kern="1200" dirty="0" err="1" smtClean="0">
                <a:solidFill>
                  <a:schemeClr val="tx1"/>
                </a:solidFill>
                <a:latin typeface="+mn-lt"/>
                <a:ea typeface="+mn-ea"/>
                <a:cs typeface="+mn-cs"/>
              </a:rPr>
              <a:t>iterator</a:t>
            </a:r>
            <a:r>
              <a:rPr lang="en-US" sz="1200" b="0" kern="1200" dirty="0" smtClean="0">
                <a:solidFill>
                  <a:schemeClr val="tx1"/>
                </a:solidFill>
                <a:latin typeface="+mn-lt"/>
                <a:ea typeface="+mn-ea"/>
                <a:cs typeface="+mn-cs"/>
              </a:rPr>
              <a:t> and displays 5 different augmented versions of the original image, showcasing the effects of the applied transformations.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**5. Activation Functions**</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visualizes common activation functions used in neural networks. Activation functions introduce non-linearity into the network, enabling it to learn complex patterns.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We import `</a:t>
            </a:r>
            <a:r>
              <a:rPr lang="en-US" sz="1200" b="0" kern="1200" dirty="0" err="1" smtClean="0">
                <a:solidFill>
                  <a:schemeClr val="tx1"/>
                </a:solidFill>
                <a:latin typeface="+mn-lt"/>
                <a:ea typeface="+mn-ea"/>
                <a:cs typeface="+mn-cs"/>
              </a:rPr>
              <a:t>numpy</a:t>
            </a:r>
            <a:r>
              <a:rPr lang="en-US" sz="1200" b="0" kern="1200" dirty="0" smtClean="0">
                <a:solidFill>
                  <a:schemeClr val="tx1"/>
                </a:solidFill>
                <a:latin typeface="+mn-lt"/>
                <a:ea typeface="+mn-ea"/>
                <a:cs typeface="+mn-cs"/>
              </a:rPr>
              <a:t>` and `</a:t>
            </a:r>
            <a:r>
              <a:rPr lang="en-US" sz="1200" b="0" kern="1200" dirty="0" err="1" smtClean="0">
                <a:solidFill>
                  <a:schemeClr val="tx1"/>
                </a:solidFill>
                <a:latin typeface="+mn-lt"/>
                <a:ea typeface="+mn-ea"/>
                <a:cs typeface="+mn-cs"/>
              </a:rPr>
              <a:t>matplotlib.pyplot</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We generate a range of input values.</a:t>
            </a:r>
          </a:p>
          <a:p>
            <a:r>
              <a:rPr lang="en-US" sz="1200" b="0" kern="1200" dirty="0" smtClean="0">
                <a:solidFill>
                  <a:schemeClr val="tx1"/>
                </a:solidFill>
                <a:latin typeface="+mn-lt"/>
                <a:ea typeface="+mn-ea"/>
                <a:cs typeface="+mn-cs"/>
              </a:rPr>
              <a:t>- We calculate the output of several popular activation functions (Sigmoid, </a:t>
            </a:r>
            <a:r>
              <a:rPr lang="en-US" sz="1200" b="0" kern="1200" dirty="0" err="1" smtClean="0">
                <a:solidFill>
                  <a:schemeClr val="tx1"/>
                </a:solidFill>
                <a:latin typeface="+mn-lt"/>
                <a:ea typeface="+mn-ea"/>
                <a:cs typeface="+mn-cs"/>
              </a:rPr>
              <a:t>Tanh</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ReLU</a:t>
            </a:r>
            <a:r>
              <a:rPr lang="en-US" sz="1200" b="0" kern="1200" dirty="0" smtClean="0">
                <a:solidFill>
                  <a:schemeClr val="tx1"/>
                </a:solidFill>
                <a:latin typeface="+mn-lt"/>
                <a:ea typeface="+mn-ea"/>
                <a:cs typeface="+mn-cs"/>
              </a:rPr>
              <a:t>, and a simulated </a:t>
            </a:r>
            <a:r>
              <a:rPr lang="en-US" sz="1200" b="0" kern="1200" dirty="0" err="1" smtClean="0">
                <a:solidFill>
                  <a:schemeClr val="tx1"/>
                </a:solidFill>
                <a:latin typeface="+mn-lt"/>
                <a:ea typeface="+mn-ea"/>
                <a:cs typeface="+mn-cs"/>
              </a:rPr>
              <a:t>Softmax</a:t>
            </a:r>
            <a:r>
              <a:rPr lang="en-US" sz="1200" b="0" kern="1200" dirty="0" smtClean="0">
                <a:solidFill>
                  <a:schemeClr val="tx1"/>
                </a:solidFill>
                <a:latin typeface="+mn-lt"/>
                <a:ea typeface="+mn-ea"/>
                <a:cs typeface="+mn-cs"/>
              </a:rPr>
              <a:t>) for these input values.</a:t>
            </a:r>
          </a:p>
          <a:p>
            <a:r>
              <a:rPr lang="en-US" sz="1200" b="0" kern="1200" dirty="0" smtClean="0">
                <a:solidFill>
                  <a:schemeClr val="tx1"/>
                </a:solidFill>
                <a:latin typeface="+mn-lt"/>
                <a:ea typeface="+mn-ea"/>
                <a:cs typeface="+mn-cs"/>
              </a:rPr>
              <a:t>- These activation functions are then plotted, illustrating their characteristic shapes and output ranges. This helps understand how different activation functions transform the input signals within a neural network.</a:t>
            </a:r>
            <a:endParaRPr lang="en-US" sz="1200" b="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C50D340F-EA15-4113-BA27-BE0D7FA3CA4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ML uses manual feature engineering, DL uses automatic feature extraction</a:t>
            </a:r>
          </a:p>
          <a:p>
            <a:r>
              <a:rPr lang="en-US" dirty="0" smtClean="0"/>
              <a:t>- DL requires large data and high compute</a:t>
            </a:r>
          </a:p>
          <a:p>
            <a:r>
              <a:rPr lang="en-US" dirty="0" smtClean="0"/>
              <a:t>- DL uses neural networks with multiple hidden layers</a:t>
            </a:r>
          </a:p>
          <a:p>
            <a:r>
              <a:rPr lang="en-US" dirty="0" smtClean="0"/>
              <a:t>- DL performs better in unstructured data like images/audio</a:t>
            </a:r>
          </a:p>
          <a:p>
            <a:endParaRPr lang="en-US" dirty="0"/>
          </a:p>
        </p:txBody>
      </p:sp>
      <p:sp>
        <p:nvSpPr>
          <p:cNvPr id="4" name="Slide Number Placeholder 3"/>
          <p:cNvSpPr>
            <a:spLocks noGrp="1"/>
          </p:cNvSpPr>
          <p:nvPr>
            <p:ph type="sldNum" sz="quarter" idx="10"/>
          </p:nvPr>
        </p:nvSpPr>
        <p:spPr/>
        <p:txBody>
          <a:bodyPr/>
          <a:lstStyle/>
          <a:p>
            <a:fld id="{C50D340F-EA15-4113-BA27-BE0D7FA3CA4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5028C-AC90-4464-B71F-8E5398A68E96}"/>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xmlns="" id="{383FFA8F-483F-46BC-8DD3-7FDD4C4CA40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xmlns="" id="{7E09D9E3-D659-464A-9B0A-579D85257195}"/>
              </a:ext>
            </a:extLst>
          </p:cNvPr>
          <p:cNvSpPr>
            <a:spLocks noGrp="1"/>
          </p:cNvSpPr>
          <p:nvPr>
            <p:ph type="dt" sz="half" idx="10"/>
          </p:nvPr>
        </p:nvSpPr>
        <p:spPr/>
        <p:txBody>
          <a:bodyPr/>
          <a:lstStyle/>
          <a:p>
            <a:fld id="{5BCAD085-E8A6-8845-BD4E-CB4CCA059FC4}" type="datetimeFigureOut">
              <a:rPr lang="en-US" smtClean="0"/>
              <a:pPr/>
              <a:t>8/3/2025</a:t>
            </a:fld>
            <a:endParaRPr lang="en-US"/>
          </a:p>
        </p:txBody>
      </p:sp>
      <p:sp>
        <p:nvSpPr>
          <p:cNvPr id="5" name="Footer Placeholder 4">
            <a:extLst>
              <a:ext uri="{FF2B5EF4-FFF2-40B4-BE49-F238E27FC236}">
                <a16:creationId xmlns:a16="http://schemas.microsoft.com/office/drawing/2014/main" xmlns="" id="{E99413A2-8B34-416F-BAE5-0AB43149C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9419E4-F2B5-4D50-AEC1-ED6AA8F0C069}"/>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515809814"/>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CD5A0-CBF7-4F40-95D9-E35317AE7C74}"/>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CDC66128-371E-4E13-942F-EB1CC5EC616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5CC53E6B-2921-4DD7-8D72-2B13E6A66799}"/>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5" name="Footer Placeholder 4">
            <a:extLst>
              <a:ext uri="{FF2B5EF4-FFF2-40B4-BE49-F238E27FC236}">
                <a16:creationId xmlns:a16="http://schemas.microsoft.com/office/drawing/2014/main" xmlns="" id="{F179B821-6DF3-4554-BBDA-A121F00B2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21F179-6217-4927-9403-7C5D391BA76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043960260"/>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66DFDE-5D1F-4601-A71B-F33833BDBEE9}"/>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5031AEE3-2AE6-49B9-B43B-89704E4A7153}"/>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7F0F08A4-8372-4DE1-B368-30C1C721D49F}"/>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5" name="Footer Placeholder 4">
            <a:extLst>
              <a:ext uri="{FF2B5EF4-FFF2-40B4-BE49-F238E27FC236}">
                <a16:creationId xmlns:a16="http://schemas.microsoft.com/office/drawing/2014/main" xmlns="" id="{05D519B3-DBB4-4BA1-8F12-5A308C1E7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E1ABF7-D630-456A-832D-FF4214EE8A3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61841893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6664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165501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302762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93069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1045966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4132836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3704293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88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9270A-2E5C-4EA1-84C8-8BFB6D1C7677}"/>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1AFC3A53-7615-4723-988E-0EEEFA4C517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07FEF07A-B98C-4592-9CB0-25595C3CD302}"/>
              </a:ext>
            </a:extLst>
          </p:cNvPr>
          <p:cNvSpPr>
            <a:spLocks noGrp="1"/>
          </p:cNvSpPr>
          <p:nvPr>
            <p:ph type="dt" sz="half" idx="10"/>
          </p:nvPr>
        </p:nvSpPr>
        <p:spPr/>
        <p:txBody>
          <a:bodyPr/>
          <a:lstStyle/>
          <a:p>
            <a:fld id="{5BCAD085-E8A6-8845-BD4E-CB4CCA059FC4}" type="datetimeFigureOut">
              <a:rPr lang="en-US" smtClean="0"/>
              <a:pPr/>
              <a:t>8/3/2025</a:t>
            </a:fld>
            <a:endParaRPr lang="en-US"/>
          </a:p>
        </p:txBody>
      </p:sp>
      <p:sp>
        <p:nvSpPr>
          <p:cNvPr id="5" name="Footer Placeholder 4">
            <a:extLst>
              <a:ext uri="{FF2B5EF4-FFF2-40B4-BE49-F238E27FC236}">
                <a16:creationId xmlns:a16="http://schemas.microsoft.com/office/drawing/2014/main" xmlns="" id="{94DE40B5-F9F1-44B7-82DB-F7534DE06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9155D-312B-48C6-B59D-12CA7222AEDA}"/>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400265269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636991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900479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408423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438151" y="457200"/>
            <a:ext cx="4131314" cy="372410"/>
          </a:xfrm>
        </p:spPr>
        <p:txBody>
          <a:bodyPr tIns="64008"/>
          <a:lstStyle>
            <a:lvl1pPr>
              <a:defRPr sz="1500" spc="0">
                <a:latin typeface="+mj-lt"/>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xmlns="" val="3367000143"/>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CF236-5669-4240-B339-6D1CC107A915}"/>
              </a:ext>
            </a:extLst>
          </p:cNvPr>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20809B8F-8573-4ED1-88EC-68E2A04D231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B81ECA5F-E5C3-470D-821A-4052A2B23065}"/>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5" name="Footer Placeholder 4">
            <a:extLst>
              <a:ext uri="{FF2B5EF4-FFF2-40B4-BE49-F238E27FC236}">
                <a16:creationId xmlns:a16="http://schemas.microsoft.com/office/drawing/2014/main" xmlns="" id="{30D2AE9E-17FC-4715-AC9A-BCF266048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8892779-6A7E-46B4-BFAA-1264E8955DF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736170056"/>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28841-EFCA-422F-9C56-9F89C4FFC42A}"/>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D967D6F8-5AE4-45BC-A3AA-2A724514A3AC}"/>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xmlns="" id="{70489FCB-8420-4F88-BE10-6259F1636A78}"/>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xmlns="" id="{F9E1CBC2-4D7D-404C-B4D1-6CB31F94793A}"/>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6" name="Footer Placeholder 5">
            <a:extLst>
              <a:ext uri="{FF2B5EF4-FFF2-40B4-BE49-F238E27FC236}">
                <a16:creationId xmlns:a16="http://schemas.microsoft.com/office/drawing/2014/main" xmlns="" id="{E26CB0B0-BA7D-4697-AFED-880EEBD56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055FDB4-711B-4B22-B2AB-FA0B4FCA892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037103895"/>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7686F-DFC3-4609-9092-FA80DB77FD05}"/>
              </a:ext>
            </a:extLst>
          </p:cNvPr>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D0B68D8F-1F8F-45FA-84B8-1604D6D4BED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968391FD-B914-4AF4-8B52-95A8DA9B3BE9}"/>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xmlns="" id="{4718D8A7-E141-4500-BCF5-094BB83A9C1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9D1094AC-C776-415A-B009-C184A388A1D4}"/>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xmlns="" id="{3DED41C2-7FB3-43C2-8419-6E04F0BA9D8A}"/>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8" name="Footer Placeholder 7">
            <a:extLst>
              <a:ext uri="{FF2B5EF4-FFF2-40B4-BE49-F238E27FC236}">
                <a16:creationId xmlns:a16="http://schemas.microsoft.com/office/drawing/2014/main" xmlns="" id="{0483BA8C-7318-4F1F-B944-A518AFD27F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A7A42C4-1CF2-425A-AB94-4CE2D80F571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718819746"/>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86CB9-88C7-4847-8EF7-A64D3D93919A}"/>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xmlns="" id="{7BFA8DA4-D04D-4A94-9157-555E9F17274A}"/>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4" name="Footer Placeholder 3">
            <a:extLst>
              <a:ext uri="{FF2B5EF4-FFF2-40B4-BE49-F238E27FC236}">
                <a16:creationId xmlns:a16="http://schemas.microsoft.com/office/drawing/2014/main" xmlns="" id="{789F88EE-2ED0-4E11-B77D-EDBE4FD22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BDD8E36-5F83-4E02-88FB-17BD22E6A5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069265687"/>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29360A-E779-4891-A2E5-A5EA1D8B63E1}"/>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3" name="Footer Placeholder 2">
            <a:extLst>
              <a:ext uri="{FF2B5EF4-FFF2-40B4-BE49-F238E27FC236}">
                <a16:creationId xmlns:a16="http://schemas.microsoft.com/office/drawing/2014/main" xmlns="" id="{1B632B3F-759B-455D-B3E2-F4431079D2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B9ABC30-B684-4F62-B56F-FB560D1657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748662532"/>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69605-9510-4890-97DE-EEFA97B28335}"/>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3D4496B1-9D4D-49E9-A737-A8207922EF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xmlns="" id="{B8199C5C-8FD4-4C6F-AF31-26DB7EA328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ACAEC56C-C524-4716-85B3-07AB23B571EC}"/>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6" name="Footer Placeholder 5">
            <a:extLst>
              <a:ext uri="{FF2B5EF4-FFF2-40B4-BE49-F238E27FC236}">
                <a16:creationId xmlns:a16="http://schemas.microsoft.com/office/drawing/2014/main" xmlns="" id="{68D60A0D-A906-4EA4-B34C-B69761FB2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724C5E-198B-455B-A166-E64A2EB2B3E7}"/>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413443498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EA2C9-AFEA-4897-90F5-A16C3A5DDD10}"/>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xmlns="" id="{6B6A252A-20D5-4A06-ADFE-59E32D91D5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xmlns="" id="{991740F6-AFAB-4E38-A0E8-3BD11FE30E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0D8F9C9-5F84-407A-A1FA-438C9DA6CA5D}"/>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6" name="Footer Placeholder 5">
            <a:extLst>
              <a:ext uri="{FF2B5EF4-FFF2-40B4-BE49-F238E27FC236}">
                <a16:creationId xmlns:a16="http://schemas.microsoft.com/office/drawing/2014/main" xmlns="" id="{C162BACC-F9A4-4367-A25F-31E289DF3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7DE4F58-F0A1-4376-89B7-8A531B6183F5}"/>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505277084"/>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40970B0-D5A7-4BE7-9AA3-200735BC842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63846BC0-71B7-4267-AE8F-FF78940ED04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3481130B-3E3F-469E-857D-5ED76B523A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6EC8AE-FD76-4085-A0F8-6EBDE65228C0}" type="datetimeFigureOut">
              <a:rPr lang="en-IN" smtClean="0"/>
              <a:pPr/>
              <a:t>03-08-2025</a:t>
            </a:fld>
            <a:endParaRPr lang="en-IN"/>
          </a:p>
        </p:txBody>
      </p:sp>
      <p:sp>
        <p:nvSpPr>
          <p:cNvPr id="5" name="Footer Placeholder 4">
            <a:extLst>
              <a:ext uri="{FF2B5EF4-FFF2-40B4-BE49-F238E27FC236}">
                <a16:creationId xmlns:a16="http://schemas.microsoft.com/office/drawing/2014/main" xmlns="" id="{F94C6A52-975F-4C79-A575-E790E87C72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95131C1-F108-4455-AF22-FE8703FEE4D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2189944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mc:Choice xmlns:p14="http://schemas.microsoft.com/office/powerpoint/2010/main" xmlns="" Requires="p14">
      <p:transition p14:dur="0" advTm="3000"/>
    </mc:Choice>
    <mc:Fallback>
      <p:transition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19D3E5-AF57-4B86-B5F7-668B736E0C29}" type="datetimeFigureOut">
              <a:rPr lang="en-GB" smtClean="0"/>
              <a:pPr/>
              <a:t>03/08/2025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337E0-9D33-4103-B919-7494508C1023}" type="slidenum">
              <a:rPr lang="en-GB" smtClean="0"/>
              <a:pPr/>
              <a:t>‹#›</a:t>
            </a:fld>
            <a:endParaRPr lang="en-GB"/>
          </a:p>
        </p:txBody>
      </p:sp>
      <p:pic>
        <p:nvPicPr>
          <p:cNvPr id="7" name="Picture 6">
            <a:extLst>
              <a:ext uri="{FF2B5EF4-FFF2-40B4-BE49-F238E27FC236}">
                <a16:creationId xmlns:a16="http://schemas.microsoft.com/office/drawing/2014/main" xmlns="" id="{BC2EEB83-7121-48C3-BC0E-C80D5E0A0431}"/>
              </a:ext>
            </a:extLst>
          </p:cNvPr>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320327" y="225252"/>
            <a:ext cx="935235" cy="537433"/>
          </a:xfrm>
          <a:prstGeom prst="rect">
            <a:avLst/>
          </a:prstGeom>
        </p:spPr>
      </p:pic>
      <p:cxnSp>
        <p:nvCxnSpPr>
          <p:cNvPr id="9" name="Straight Connector 8">
            <a:extLst>
              <a:ext uri="{FF2B5EF4-FFF2-40B4-BE49-F238E27FC236}">
                <a16:creationId xmlns:a16="http://schemas.microsoft.com/office/drawing/2014/main" xmlns="" id="{3B6CBB77-88F2-43F7-9CB3-AB4607093AFB}"/>
              </a:ext>
            </a:extLst>
          </p:cNvPr>
          <p:cNvCxnSpPr>
            <a:cxnSpLocks/>
          </p:cNvCxnSpPr>
          <p:nvPr/>
        </p:nvCxnSpPr>
        <p:spPr>
          <a:xfrm>
            <a:off x="1526924" y="225253"/>
            <a:ext cx="0" cy="73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70">
            <a:extLst>
              <a:ext uri="{FF2B5EF4-FFF2-40B4-BE49-F238E27FC236}">
                <a16:creationId xmlns:a16="http://schemas.microsoft.com/office/drawing/2014/main" xmlns="" id="{9ED74128-5A53-4199-949D-6538AC2A7835}"/>
              </a:ext>
            </a:extLst>
          </p:cNvPr>
          <p:cNvSpPr/>
          <p:nvPr/>
        </p:nvSpPr>
        <p:spPr>
          <a:xfrm>
            <a:off x="-1" y="5750884"/>
            <a:ext cx="9144001" cy="1131397"/>
          </a:xfrm>
          <a:custGeom>
            <a:avLst/>
            <a:gdLst>
              <a:gd name="connsiteX0" fmla="*/ 0 w 12192001"/>
              <a:gd name="connsiteY0" fmla="*/ 0 h 1131397"/>
              <a:gd name="connsiteX1" fmla="*/ 61125 w 12192001"/>
              <a:gd name="connsiteY1" fmla="*/ 63397 h 1131397"/>
              <a:gd name="connsiteX2" fmla="*/ 1770270 w 12192001"/>
              <a:gd name="connsiteY2" fmla="*/ 862284 h 1131397"/>
              <a:gd name="connsiteX3" fmla="*/ 2059951 w 12192001"/>
              <a:gd name="connsiteY3" fmla="*/ 896572 h 1131397"/>
              <a:gd name="connsiteX4" fmla="*/ 12192001 w 12192001"/>
              <a:gd name="connsiteY4" fmla="*/ 899865 h 1131397"/>
              <a:gd name="connsiteX5" fmla="*/ 12192001 w 12192001"/>
              <a:gd name="connsiteY5" fmla="*/ 1131397 h 1131397"/>
              <a:gd name="connsiteX6" fmla="*/ 1 w 12192001"/>
              <a:gd name="connsiteY6" fmla="*/ 1131397 h 1131397"/>
              <a:gd name="connsiteX7" fmla="*/ 1 w 12192001"/>
              <a:gd name="connsiteY7" fmla="*/ 1128029 h 1131397"/>
              <a:gd name="connsiteX8" fmla="*/ 0 w 12192001"/>
              <a:gd name="connsiteY8" fmla="*/ 1128029 h 113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1131397">
                <a:moveTo>
                  <a:pt x="0" y="0"/>
                </a:moveTo>
                <a:lnTo>
                  <a:pt x="61125" y="63397"/>
                </a:lnTo>
                <a:cubicBezTo>
                  <a:pt x="488794" y="465314"/>
                  <a:pt x="1087223" y="753880"/>
                  <a:pt x="1770270" y="862284"/>
                </a:cubicBezTo>
                <a:lnTo>
                  <a:pt x="2059951" y="896572"/>
                </a:lnTo>
                <a:lnTo>
                  <a:pt x="12192001" y="899865"/>
                </a:lnTo>
                <a:lnTo>
                  <a:pt x="12192001" y="1131397"/>
                </a:lnTo>
                <a:lnTo>
                  <a:pt x="1" y="1131397"/>
                </a:lnTo>
                <a:lnTo>
                  <a:pt x="1" y="1128029"/>
                </a:lnTo>
                <a:lnTo>
                  <a:pt x="0" y="1128029"/>
                </a:lnTo>
                <a:close/>
              </a:path>
            </a:pathLst>
          </a:custGeom>
          <a:gradFill flip="none" rotWithShape="1">
            <a:gsLst>
              <a:gs pos="100000">
                <a:srgbClr val="4AB849"/>
              </a:gs>
              <a:gs pos="0">
                <a:srgbClr val="18BDF0"/>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xmlns="" id="{8FABEB86-CA62-4BCB-8D59-EE8A1534E051}"/>
              </a:ext>
            </a:extLst>
          </p:cNvPr>
          <p:cNvSpPr txBox="1"/>
          <p:nvPr/>
        </p:nvSpPr>
        <p:spPr>
          <a:xfrm>
            <a:off x="5334646" y="6628365"/>
            <a:ext cx="3975212" cy="20774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rPr>
              <a:t>Industry-led  |  Real-Cases  |  Engaging Pedagogy  |  Expert Faculty  |  Employability</a:t>
            </a:r>
            <a:endParaRPr kumimoji="0" lang="en-IN"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endParaRPr>
          </a:p>
        </p:txBody>
      </p:sp>
      <p:sp>
        <p:nvSpPr>
          <p:cNvPr id="12" name="TextBox 11">
            <a:extLst>
              <a:ext uri="{FF2B5EF4-FFF2-40B4-BE49-F238E27FC236}">
                <a16:creationId xmlns:a16="http://schemas.microsoft.com/office/drawing/2014/main" xmlns="" id="{CFB69791-4237-4EDA-93A2-89C0929EDB4E}"/>
              </a:ext>
            </a:extLst>
          </p:cNvPr>
          <p:cNvSpPr txBox="1"/>
          <p:nvPr>
            <p:extLst>
              <p:ext uri="{1162E1C5-73C7-4A58-AE30-91384D911F3F}">
                <p184:classification xmlns:p184="http://schemas.microsoft.com/office/powerpoint/2018/4/main" xmlns="" val="ftr"/>
              </p:ext>
            </p:extLst>
          </p:nvPr>
        </p:nvSpPr>
        <p:spPr>
          <a:xfrm>
            <a:off x="190500" y="6545580"/>
            <a:ext cx="172878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Sensitivity: LNT Construction Internal Use</a:t>
            </a:r>
          </a:p>
        </p:txBody>
      </p:sp>
    </p:spTree>
    <p:extLst>
      <p:ext uri="{BB962C8B-B14F-4D97-AF65-F5344CB8AC3E}">
        <p14:creationId xmlns:p14="http://schemas.microsoft.com/office/powerpoint/2010/main" xmlns="" val="8806871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8" y="1028700"/>
            <a:ext cx="8901112" cy="914400"/>
          </a:xfrm>
        </p:spPr>
        <p:txBody>
          <a:bodyPr/>
          <a:lstStyle/>
          <a:p>
            <a:r>
              <a:rPr b="1" dirty="0">
                <a:latin typeface="Times New Roman" pitchFamily="18" charset="0"/>
                <a:cs typeface="Times New Roman" pitchFamily="18" charset="0"/>
              </a:rPr>
              <a:t>Introduction to Neural </a:t>
            </a:r>
            <a:r>
              <a:rPr b="1" dirty="0" smtClean="0">
                <a:latin typeface="Times New Roman" pitchFamily="18" charset="0"/>
                <a:cs typeface="Times New Roman" pitchFamily="18" charset="0"/>
              </a:rPr>
              <a:t>Networks</a:t>
            </a:r>
            <a:endParaRPr b="1" dirty="0">
              <a:latin typeface="Times New Roman" pitchFamily="18" charset="0"/>
              <a:cs typeface="Times New Roman" pitchFamily="18" charset="0"/>
            </a:endParaRPr>
          </a:p>
        </p:txBody>
      </p:sp>
      <p:sp>
        <p:nvSpPr>
          <p:cNvPr id="3" name="Subtitle 2"/>
          <p:cNvSpPr>
            <a:spLocks noGrp="1"/>
          </p:cNvSpPr>
          <p:nvPr>
            <p:ph type="subTitle" idx="1"/>
          </p:nvPr>
        </p:nvSpPr>
        <p:spPr>
          <a:xfrm>
            <a:off x="5395754" y="1943100"/>
            <a:ext cx="3671888" cy="4376891"/>
          </a:xfrm>
        </p:spPr>
        <p:txBody>
          <a:bodyPr>
            <a:normAutofit/>
          </a:bodyPr>
          <a:lstStyle/>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Biological Neuron</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McCulloch-Pitts</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Linear </a:t>
            </a:r>
            <a:r>
              <a:rPr sz="2400" b="1" dirty="0" err="1" smtClean="0">
                <a:latin typeface="Times New Roman" pitchFamily="18" charset="0"/>
                <a:cs typeface="Times New Roman" pitchFamily="18" charset="0"/>
              </a:rPr>
              <a:t>Separability</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err="1" smtClean="0">
                <a:latin typeface="Times New Roman" pitchFamily="18" charset="0"/>
                <a:cs typeface="Times New Roman" pitchFamily="18" charset="0"/>
              </a:rPr>
              <a:t>Perceptron</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Delta </a:t>
            </a:r>
            <a:r>
              <a:rPr sz="2400" b="1" dirty="0">
                <a:latin typeface="Times New Roman" pitchFamily="18" charset="0"/>
                <a:cs typeface="Times New Roman" pitchFamily="18" charset="0"/>
              </a:rPr>
              <a:t>Rule</a:t>
            </a:r>
          </a:p>
        </p:txBody>
      </p:sp>
      <p:pic>
        <p:nvPicPr>
          <p:cNvPr id="49154" name="Picture 2" descr="Real-World Industry use cases of Neural Network"/>
          <p:cNvPicPr>
            <a:picLocks noChangeAspect="1" noChangeArrowheads="1"/>
          </p:cNvPicPr>
          <p:nvPr/>
        </p:nvPicPr>
        <p:blipFill>
          <a:blip r:embed="rId3"/>
          <a:srcRect/>
          <a:stretch>
            <a:fillRect/>
          </a:stretch>
        </p:blipFill>
        <p:spPr bwMode="auto">
          <a:xfrm>
            <a:off x="242888" y="1943100"/>
            <a:ext cx="5152866" cy="3429000"/>
          </a:xfrm>
          <a:prstGeom prst="rect">
            <a:avLst/>
          </a:prstGeom>
          <a:ln>
            <a:noFill/>
          </a:ln>
          <a:effectLst>
            <a:softEdge rad="112500"/>
          </a:effectLst>
        </p:spPr>
      </p:pic>
    </p:spTree>
  </p:cSld>
  <p:clrMapOvr>
    <a:masterClrMapping/>
  </p:clrMapOvr>
  <p:transition advTm="3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7009571" cy="1103242"/>
          </a:xfrm>
        </p:spPr>
        <p:txBody>
          <a:bodyPr/>
          <a:lstStyle/>
          <a:p>
            <a:r>
              <a:rPr dirty="0">
                <a:latin typeface="Times New Roman" pitchFamily="18" charset="0"/>
                <a:cs typeface="Times New Roman" pitchFamily="18" charset="0"/>
              </a:rPr>
              <a:t>Types of Deep Learning Algorithms</a:t>
            </a:r>
          </a:p>
        </p:txBody>
      </p:sp>
      <p:sp>
        <p:nvSpPr>
          <p:cNvPr id="49166" name="AutoShape 14" descr="data:image/png;base64,iVBORw0KGgoAAAANSUhEUgAAA1QAAAHgCAYAAACipSwXAAAAAXNSR0IArs4c6QAAIABJREFUeF7snQl8HWXV/8+Zm5smbW4KpQVkKbIVUMQFXnllkSJt7tyUIluLgoog7999hxdECiIoqLyvG+D6uuACtKBI28zcsFUpKCruAmWnrNJSaJIuyc2d879nMnOdTOauucnNTX7P58NHm8w8zzPfeWYy5znn/A4TGgiAAAiAAAiAAAiAAAiAAAiAQFUEuKqzcBIIgAAIgAAIgAAIgAAIgAAIgADBoMIiAAEQAAEQAAEQAAEQAAEQAIEqCcCgqhIcTgMBEAABEAABEAABEAABEAABGFRYAyAAAiAAAiAAAiAAAiAAAiBQJQEYVFWCw2kgAAIgAAIgAAIgAAIgAAIgAIMKawAEQAAEQAAEQAAEQAAEQAAEqiQAg6pKcDgNBEAABEAABEAABEAABEAABGBQYQ2AAAiAAAiAAAiAAAiAAAiAQJUEYFBVCQ6ngQAIgAAIgAAIgAAIgAAIgAAMKqwBEAABEAABEAABEAABEAABEKiSAAyqKsHhNBAAARAAARAAARAAARAAARCAQYU1AAIgAAIgAAIgAAIgAAIgAAJVEoBBVSU4nAYCIAACIAACIAACIAACIAACMKiwBkAABEAABEAABEAABEAABECgSgIwqKoEh9NAAARAAARAAARAAARAAARAAAYV1gAIgAAIgAAIgAAIgAAIgAAIVEkABlWV4HAaCIAACIAACIAACIAACIAACMCgwhoAARAAARAAARAAARAAARAAgSoJwKCqEhxOAwEQAAEQAAEQAAEQAAEQAAEYVFgDIAACIAACIAACIAACIAACIFAlARhUVYLDaSAAAiAAAiAAAiAAAiAAAiAAgwprAARAAARAAARAAARAAARAAASqJACDqkpwOA0EQAAEQAAEQAAEQAAEQAAEYFBhDYAACIAACIAACIAACIAACIBAlQRgUFUJDqeBAAiAAAiAAAiAAAiAAAiAAAwqrAEQAAEQAAEQAAEQAAEQAAEQqJIADKoqweE0EAABEAABEAABEAABEAABEIBBhTUAAiAAAiAAAiAAAiAAAiAAAlUSgEFVJTicBgIgAAIgAAIgAAIgAAIgAAIwqLAGQAAEQAAEQAAEQAAEQAAEQKBKAjCoqgSH00AABEAABEAABEAABEAABEAABhXWAAiAAAiAAAiAAAiAAAiAAAhUSQAGVZXgcBoIgAAIgAAIgAAIgAAIgAAIwKDCGgABEAABEAABEAABEAABEACBKgnAoKoSHE4DARAAARAAARAAARAAARAAARhUWAMgAAIgAAIgAAIgAAIgAAIgUCUBGFRVgsNpIAACIAACIAACIAACIAACIACDCmsABEAABEAABEAABEAABEAABKokAIOqSnA4DQRAAARAAARAAARAAARAAARgUGENgAAIgAAIgAAIgAAIgAAIgECVBGBQVQkOp4EACIAACIAACIAACIAACIAADCqsARAAARAAARAAARAAARAAARCokgAMqirB4TQQAAEQAAEQAAEQAAEQAAEQgEGFNQACIAACIAACIAACIAACIAACVRKAQVUlOJwGAiAAAiAAAiAAAiAAAiAAAjCosAZAAARAAARAAARAAARAAARAoEoCMKiqBIfTQAAEQAAEQAAEQAAEQAAEQAAGFdYACIAACIAACIAACIAACIAACFRJAAZVleBwGgiAAAiAAAiAAAiAAAiAAAjAoMIaAAEQAAEQAAEQAAEQAAEQAIEqCcCgqhIcTgMBEAABEAABEAABEAABEAABGFRYAyAAAiAAAiAAAiAAAiAAAiBQJQEYVFWCw2kgAAIgAAIgAAIgAAIgAAIgAIMKawAEQAAEQAAEQAAEQAAEQAAEqiQAg6pKcDgNBEAABEAABEAABEAABEAABGBQYQ2AAAiAAAiAAAiAAAiAAAiAQJUEYFBVCQ6ngQAIgAAIgAAIgAAIgAAIgAAMKqwBEJjABDo6OvY2DGMVEe0lIp9Np9PfICKp55RTqdQxInIFEe3CzDe0tbVdvmLFim31nBPGBoHxJoDnYDjxE088cYft27evIKJjiegbiUTighUrVgyM932p8XicSqWW6ruXiKYR0dcTicR3VqxYka1mnEMPPTQ+Z86crxHR+4noH47jnNTd3f1ENX3hHBAAgYlFAAbVxLofmM04EDjhhBMS27dv3z0Wix1MRAeIyH5E1E5Eb2DmJhHZTkS/chznqu7u7hfHYUoFh0ilUueLyJXeAU8y89GWZT1TrzmlUql9ReQuItozMIdrbdv+SL0NvUqZLFmypLm3t3fv3L1+o4gczsw7ENFriWgmEd3PzP80DOMXq1evfqjRrq1SFsHjPS4fJqKzcob8DxOJxDWT4MN4NEhGnDuZnoMoMEuWLGnt7e1dSkS6DnYSkTWGYfyPZVkPFAJpmuYJRPRLIjKIaLOIdKTT6d/XFPw4d2aa5lFEZBFRmze0w8yfsCzrm/pv71n5AjMrqxVtbW3Lim0uHX/88bsPDg7eoxtkXn83bdiw4fT7778/M86XhuFAAARqTAAGVY2BoruJR2DJkiWxvr6+xSLyERE51PtwLmeiqxOJxJJ6el9M0/w5Eb3Tm2zdP1KSyeSbmbnbMzp8hmubm5s7b7311t5yoNb5GH/H+WI1pokoVsZ87jcM46yurq6/l3Fswx/S0dFxqGEYt+V243ckIkdEPpxOp7/d8BdWwwuYBM9BQRodHR0HG4Zxk/d8BI/bQkTvsW37F1Enm6Z5Ue55uizwu1MKHVvDWzGmXZmmeTIR3Rwa5Hrbtk/Xn4XWQclnpaOjY2dmXsPMB+n5IvJgzlidX++NuzGFiM5BYIoQgEE1RW70VL7M0AdiJSjqaih0dHTMMAxjNREdM1EMKvXuDQwM/MoL6/FZ/t+GDRs+2Ai7rMlk8lXMvJaI9qlkIeiOOzO/17KsWyo8r+EOTyaTJjPfSkRxb/L5D8iGu5gxmnCjPweFsGiIcSwWS4vI/gWOuT8ej5srV67cGP59Mpn8MTO/ZzIZVB0dHXt6mwu6+aLNIaLP2rbtRg1EGNZFnxVv3XQRkXq+tD3tOM6R3d3dT4/RUkW3IAAC40QABtU4gcYw9SOQSqVeIyJ3ENGuZcyin4g0zE9zgs6zbVs/LOvSwruZufCbDY7jvK27u/sfdZmQN6gXDvR2IjqOiP64ffv2n61Zs6avnnMqd+wIpuWeqsc9ZxjGsV1dXQ9XclKjHRuxKw+DKuImNvJzELycxYsXzx4cHLxLRNRrou89P7wtaulmHMc5ubu7W/M6881joZsNHd4PMyJyQjqdthtt/Yfnu2DBgpmxWOydzHyoiNzW3t5+ix8CG2FQdScSiROLRDWwaZo3EJGGCGqre9RBo98fzB8EJgoBGFQT5U5gHmNKIJlMLmDmHxPRbv4fslys/+dF5G/xePzB1tbWTfUM7Yu6+Ih4+6eampqOXLVq1bNjCmuSd+7levwwlzg/K3CpDxuG8R7DMNz8tIGBgYRhGGcS0UeJaEbguG/atv2xyYwolLenlwqDahLf8Ij3jH+1L4nISYZhHCgi3/V/yMzftizrg0EkEZ6XKWEoVOqhijA84aGaxM8WLm1qEYBBNbXu95S92mQyuR8z/4aIXuVBKLWTmGfV2dl5uOM4NzGzhkB92rIszWvKK+1pYnJfX9+ZIqJ5OXP0f9Pp9Ff8Y0zTVE/O/3qCB37Ozgsi0hWLxb7W1dWlHqcRyn0RoYq/ZWbTsqyeqF3UpqamS3IhJO/zBDY2MvNWEfkLEd2wffv2lWEvksfkaiJqYubLLMv6td+v94df8wQ+6RmhdktLy4duueWWV+bPn9/W0tJyJTNrXtrK7du3XxDs2zNY9Pp/09LScp6eo/12dna+ToU+NIRRRLYx88/C5wavS3eGvWvSMKKd9HfM/K+oe1DpwvZCeTQ53BfXiAzvTKVSZ4iIGl9++NufRGRhOp3eFBzTY/JfRHSOl3ui79b1zPz9TCZz9e2337650BwrPdfnLyJnBPIB1bP6dxG5tr+/f8VoPIYRoVvLbNu+vFzGKtjgOM75uj48r7DO7c/M/KW2traVJRTSNMftWE9F8tCcl1jzdnR8FQGIVLfs6Og4wjCMq5hZPYjLVq9e/aA/V11D8XhccydVYENFR1Rk47PqYRjtOq3hc/DzwcHBCwutkbF8DpRTgXywDDOfZVnWzyLeQ792HGdRd3e33hu3RYTSFjMUwvdY34lZfZc4jvPh22677blSa817l+g7VRUFtel7oU8jEXIiQz+dOXPmfeF1Vu06Wbhw4W6xWOzrRPQmIvpeIpH430IeKmZeLyJqTO7pPZv9InJLa2vrB/Q9GGF4+ptkz6VSKX3f/o+I7KLrvpCqq+YEb9myZQ4z969evfplVVfctm3b/zDzGUSkz9qI52XRokX7ZLPZnxDRfzLzhlLvUPVaDgwMnJq7nrM1/NO/FiL6XSwWO3v16tWPl7pH+D0ITDUCMKim2h2fotebTCZPYeblngKVUij7IzGVSn1LRD7godMY+qsTicR5+kdV/1ANDg7+nJkPD6B9XESOSqfTL5imeWTuo/3/iGheAfSqGtU1ODj4/vCHRMSHTuRHv2fwaWjizkVurxoA59i2rWE57odpKIn8JcMwzK6urj8WSErXhOul6XT6ZtM0VbpdPTfa9OfvTafT+seaQh8M/jm/SKVS54iIfhSr9HC+ich1GzduPCecf+Wpa2kyeNQ16UeDJs2rUXa9ZVmqOliRlHzErnwk22QyOYuZVaBBP6a0jQi7TKVS/0lEN4rI3AL8/9jU1HRilGexjHMfcBzneF9a2fu4voCI9L9CbRMzfyxs+Jfz6KdSqXYR0TCttwSOL0tcwBN/+aSIqPE17D4Hnp2vb9iw4fyofDvPQFHxCxVhUaU4vxUNdQ0Jt6xzHGeh5qSkUqkOEdF1GVxDrudk2rRpDw4MDPi5LFWt0wn2HPw0uCFSzr32j4nImdNf5Z+HiGfFf7897/dRrjddN2p6enqu1nzE0D32u/pbbu9FlQGfHRwc/GqEkakhc+fnNoF0jRUUlBGR+5qamk4PfvhXs07a29v/3tvbq1Lwi7wJamhzyrZtzcPUd+h8ItI81+nFmIvIR9Pp9NURz9fawcHB4z2j//MhJmqMnaHv3GDfpml+MWc4fUaNJ2b+kIgs0akEjlHDUsMt9b1IBfLiIvvWZ7inp+cTzHxpyDMfnMIdiURi8USL6KhkzeNYEBgLAjCoxoIq+pxwBEzTVI/Jud7EBlUSOmckvUBE6rnSnfAmXzJbdzjb29u/5O9CRqhXqVGlXovrc4aSeqvCH/1/aGlp6di6deu+AbW0okxyu4uPZLPZZLAmSTnhJJ2dnYc5jqMfwK4Hp0TTP8BnWpZ1o/eH9niVBQ94X65yHOfaAknp7kfntGnTugMfov5weeM0wgBZptcmIhpuGfWRPeJj2TRN/ZhfWeY1DfvAKQUg8BEZViuMNKhKhTJVMNcrbNu+MPRhVO515s+N8B4VumQ11C+2LEs/vso2NiM8uS97Bsr9Jdiq1+FCEQl/FIZPi7xfgRpGCwqMo0b0rzKZzIfuuOOOl0Ic1Yuq3gq/qTdqXYE15BpURPRoyFCuaJ1GrAsdu+GeA510Mpn8CDO7MuBeK7ZJooeMWBPlbFB4EuPfISI1psppIyTFTdPUjYQvFDDGhvUZfqeaplnxOonH42rYBWXOdYz8BkMymVyaU+xz36dFWp5nBCdVTFXvl/YRlbs2IpIiZBjq3zLdfAhuQOhUvmvb9gdOOOGEtggRIX+qIwyjVCr1URHROlnh/oKXh9DzclYvjplyBGBQTblbPvUuOCJuvRSEYR993sfej3JhSyrEUKrdH4vF3q1hRxEGkSt4ISKJAtLtv25paTnRD5FT74WIpL0QPh13WC6Ld11qEAV3J935icgrGvKnxXdDO7kPGIZxXFdX1wtemI7uYvoKVioLroU41cAMNi1i6Rbq7O/vn1bMoAp/MDDz10VEPQ6+0akMlK9vAA7LtSjwoaoGrIZF/omI3kxErwnNr2xvo39eud6/CAMxH8rU2dm5q+M4KnYSnM9T6okzDGMgV89MP/78nL1hYVLVnhv6mNLLUbU1vWfh+6y/G2ZAl1q4+vuIHffIEMdwX6lUKiUiWoPIN5r1nmkI6XXM/AYR+ZBvuDPzBZZlfcnvwyt2+i0vXHXYh1vOG3BfIIFffzfiIzuZTL4+V59N74O/pn7r5cf569rvMx9Gdfzxx+8W/FCu0TrNr8NGeQ4UTISR/jQzH2tZ1mP6e+/+qEdY60xpGyE4UU4IrWd8/DSwgaN9afjy7d47So3pYL7isA930zQPISL1Foc3sHTzYIOIqMdqdmht5mvk1WKdeH3nDaqIzTb/3XsvM98rIo/FYrG/+rXsIsIn9f2eIKIjCjyfI0Ino8YMn+vLsTPzIg07LmAgDTOMC7x79d2veaW6odLCzAc7jnP9xo0blzWCqms57zwcAwK1IgCDqlYk0c+EJVAgjKnYfF9g5uOCRSy93dXP5cLMNNwkavdOQyi+0N7efpUfClHsI0PzTHI5HV8Tkc5Af8OKRpZSWysQqqN/0G/s7+8/R/NovPA9lTn3ZcLzH0MRH0phJm44IhFpIUv346rUznzog0F3T9Wo06LJ2h53HOfthmHoR08wTCb/gdLR0RH2mqnB9b50Oq2Go3j5aheJiIa8qFdR21W2bZ9XyQKswKAKe7LyBkZ4x1tEfjM4OHiy50EJq3kN84BF7JYHjemC55qmqWtQc+X85rLz1qebgxES28gb0OXwidhxX27b9juKebk8w149iporqE3XzaVtbW1f0DyWiOdgmAFcwBj7ciKR+Hxvb++nQ7WNVCjhuHQ6/Vf/eiKM3vCl6kfh9+Px+EW+3Pdo1+lkeQ4KvBufIqI1ulHAzLvkNgjUUA0aOj5fNVAv0FC2Us9TxBrRPlZmMpmzfI+jp8aqRrkfHv28iLw1nU4/qgeHQq/9OeimwUcty1KjQY8ZFlocrPNUzTopINiRf1+F5rTVcZzTuru79d0W6RWO2LB42avp5/9N0edI349+yK2+PxfZtq33w20FDKrnNLyVmfXvk7aXNaKAmdVD/R/6Ay9S4M/BDYocn9PS6bSGwlP4WvV9pqHKmqdVzrsDx4DAVCcAg2qqr4ApcP1FVKyGXb3n1Xk8l+z7GcuydCc0/EdRP3Q1pEkLWAabely04KV+DORbxB/wYbkHXs7JJSKyLHBaPsSjlEEV8XGdZear29raPhOMbzdNU0NsNETRb/kP2lAoZHD6wwwZ/xelPiS9RH/lEDY69cPnJMuyrIiPr+CObzA0U0Nlzkmn08G56weFn0PgT+vWDRs2nFrJjmk54ZT6DWKapop2qHfFbb7CWbFQQDVuenp6zmZmFeDwP0R/Ztv2u3VNRZyb94iWOjd8L8PeHtM01SujRvAIA7qcRz3iY62k96/Yx7Qmt2cyGc25O81bE/lcPJ1P1Ie2CqS0tbVd+vjjjxtz5swJekb8S/iUbdtf9f9RbGNARQJ0bMuyfhe8/tGu08nwHOj7p7e3V73uquBXTshw1BJyNwr6+/sPChX8HraBEBFKOqKelW4yiYh6zH2hmLwxUcDwG5EXGrEW8h7watZJKYOq0sLrBQoF+1zdTZXt27d/JLiJEDR69MACBtUyx3FuMQzjThVG8jrUMGvdZFFBHff96ziOhGrMXWrbtm7S+M9iUPpef/yMhsbmDFvt9w+JROIJPxS+nPcJjgGBqUQABtVUuttT9FojDBtN2r2CmbX2ypPt7e0vlfNHwgv90z84fqFdn2hkvkrEH/AR4RupVGqP3I773UT0aq+z/DGlPvpDf8x7mDkZ/nD0/gCr50B3Plu9MfIfyRES2XpIwVCxUh+SEfkYPqNg6E3Y6xM0qDQnTUMEXUW/3AfWMbZtaz6M26JyloK70OUu8VJstZ9UKnVaKPcrb/h4nr/gx4t6QVRpTFs4/O6JWCy2yFefq+TciDyQcBJ8/oMowEgN/ssCLEYcU4hTxMdaSUGKiHu+Jec1UE+SJuqHQ7BuSCQSZ/sGvyc+YgXyR/If2hEf4f603RxFPzRWf1ggt0xzrRbbtq0hgMPaaNfpJHgORmwWlPvshI5zn+twCGVQ1MK7P8OeeQ2xtCzrE35fhfKrfDGHCMOmoOJpKpVSz//Hvb6HhRRXuk5qbVAVWXebHcfp7O7uvjfC2B+2qRER9ut68kRE/wasyeV0aT2xcLMTicTJPT09u4fUboeFkRcQJAr2pX8bfj4wMHBeOJexyvWD00Bg0hCAQTVpbiUupBCBqKKTUcUpSxAs9QESaYSEvEgjjJ5ino5SH/2hvoft/AevJRzGFfRqRO2YFlLe0z4LfEgGDaJwSJqepoWSF9q2rQpeI2Sa/Y8m/V3oY0HDE88zDOOHIjJLvVXMrB9h4fCjcoUT8lhKsNV7fbaXLJ4fK8ilgNR0eAlpvtjywcHBi26//Xb1lLitknOz2ewFQfXHiPC5ESF5pTybxdZ52KAK745HnVtOTodnHGsY37eC3tMIg/4s27Y1X1FFLq4Ukf+OGFPXxbv8UCVv3YSNSP1xQe9ahHe3onXa6M9BhXmlKo+usv/BjYKt+h5pa2v7vt7PUqIUEWv+D4ZhvKu/v/+lpqamQ5hZPdPh3E0NX74unU6fGeGhejKXN3e0ZVlu3bhAC4fLDns3FPLuFCoLEHFdwwy0Sp+XIs9KfsMpnGflM/CvMcKgcqMa9Pe9vb1hD5P+OF+MOWJzcYQEvnouN2/efDgzv4uZF3oew7Cg0F3Nzc1vv/XWW3vx5QECIDBEAAYVVsKUIBAOE9Odf2Y+vqur6+EgAC9H5z9EZEE2m/35bbfd9oj3EXysFyrhKzFp0r3+bv9AeNuIHfGwMePJ4KoXxm2dnZ3zHMfRMBdfvCD/ARDx8Tzsj1+EFPwwUQvt3/vw07ApVTZz/7h6krqqDKgGzMlEFJTlHRGzH+RTxodk3sMUOM9VnPJDKMPXFSwUWmQHt9Q69T/ESx3n/j7iA8/9KOnr69tba2Wpty8Ythj2FEWcf4VhGL9yHGdvTbRn5r+1tbW9qJ7PBQsWzI3FYipQ8fzGjRuvnD179htD4VHDzm1qavprrm7NC5p/FD535513bg3Kmqs8tC6jQF2sEYZI+IOsGKCIHKqfeR4lFb5w/2akUqmFOQP3G8ycyWaznV4BZN8jpiIDrofRy517Kvdh9qhlWSqeoV4/rRukIZTftSyrO/RxmFd8NE1Tcwt1Lc30+tIPZ/2g9+uBDQsZi/hQHZZ/E77miI9SPaTsdToZnoNFixYdlM1mtaRDUCJfhV++4jjOX2Kx2EvefYsKUx22gRNh8AwLb+7o6Ni5iPek2JL0cxZfNk1TJfC11pK2yKgAzxjRkFdXuCLsva50nZQyqCLe77e0t7efVijioYBBNWzDqZRxGrF28x7oAnlm60Tk2HQ6/XyVhYW5s7Nzf8dxVFDEzcdSA1vVMtPptErco4EACMCgwhqYKgQKKESpkMSdXrFY3YFTBTkNvfPrm7gGzMyZM53e3t6wmt6Ptm/f/tGWlhaVGw7KAA8TAYhQ6tPQsFVEpDuJujN7ulfI0b8VedGDiI+UPmb+qohwNpv9VjwedyJU5tQLdKXjOGuZeb9cp59j5rcG7vOwcKmwQVUqfK6KD8kRMtlRuWWxWGyh1oyJMDCjlqgasxpe5xdp1mMqEqaICCfTfAzdhd8rIv9rhKEc8YH491gspgncbsFLLxfqYGZWsQytE6NrylUtGxgY0KKpwdCcss9dtWrVc6Zp3hBSvlMRAfXi/YuZNVfp6JCyY9nGZkQ4YlBhUa9B1chUUMVvp+S8SOqt0DpovrFzbSKRONf3ROmayWQySS9XUJXatLmhRqGPQ+V8MTO/LqeOpvlmvndQ74telxpt/ged9vGjRCLxfq9Ib9hDVbRwd8RHaUXrdLI8BxEf+AWfo4jcxaDiYtgzlPFys3pjsdh1qnJXxOOYX0xeHquuI//e5w3jCPESfZeu0GLWGrodi8XM3LtR6ycF3wvDyhVEXG/RdVLKoIp4XvRa/pZ7p6tq5TSv2C7FYrEzNeS3gEE1zJCPeu+Hal8N27QKepGjNqSCG1Y6uZDRlfdeecao5r9qfb/rstnszc3Nzb2ZTOZ1Wm4j8B7TbiqOCpgq3xq4zqlLAB6qqXvvp9qVl1snJ8jF/WPb29uroSjBPI+80VQgryqYL6R1rn4T+iNfiP0wlT89KOIjxj/X3ZWMyPMpdl9HFHOM8FAVFXjo6OiYYRiGqlgF88iKhfxF1neK2El1Y/z1I7xAQVb/ulRZ7BJm/kuu2K5+xPsFNSsSpihD8csdT0UNstnsyd3d3eE6TMVC0iLvQSBkcLCcj8tgJ8FwwyJCIlHjVqTy5+X96QfbqWW8IFxvZjwe/0cmk1GP54iQrQJ95EP2iqzv/KnMfIllWZclk8kluU2CoOx23ptaiWHgPVfh0NSK1unmzZuNSfIchGtQFTS+I7yywxQXk8nku5lZwzXDgjRuWOr8+fNntLS0RBVudu+1elu9D/cvByTa8/e4ijpW+SLP/mKqdJ14pSW0iK8v8jLMM1PB8+K+IyPGH6Fa6YnhBL1xOv288Rp6/sMRB+EcyxGh4BEiRe67t6+v72MicmUZz70eguK+ZYLCYVOHAAyqqXOvp/yVen+QNVZfVZSKFS5UVi8ahnFCV1fXfaE/gsOq0OuBEV6VfB2XchUGNYRFvQyJROJDwXCRQrVXAnlQkfk+ETdb83k+Y9u2Fm3MqxeGP5LCu5lRiya0u6/zPsm2bTVuKEL2PDKPJUKMYFjNmfnz57dNmzZNP6A1hv9grUOlMr7Nzc03qfR1OXVvSi34Erk/uvv9y0wm84FCyddFREqihr4zk8ks9fsazbnl5Cx5E8iv4VIsgr/v6OjYu0Bx53A3QQ9RuUWKVYnykra2tis1pLG1d1RkAAAgAElEQVSURzJYAsB7fn8QCPvK75KHw1+DeXlR116LdToZnoNQ6YWi4b5R9cKCnAvUVsvnQXn3QcPHDs5ms6qC+UbPkPqziKyYOXPmfbomCpUG0GP1vVDMKPPvdaGNkErXSYQncoRnpoznJe/9jCh1MaKuWoH3aP79GDJchxl4EZ7zEaGvEWqKz8VisaM1T7XMIvFu+Yvu7m6tDYgGAiDgv9xAAgSmGAHu6Oh4i2EYalgdHgqNUhQvaBhJU1PTl1atWvWs/iCQOB8Zt+8dE1SEy9exivCEqAGi//k1lFw1u1y9pv9ua2v7mX5QhO+Hp/qk0uGzvN894DjO8d3d3U/4x2quTVNTk0pJLwoUV9Vf61h/NAzjnK6uLi3cO6yFdn3z0ubF1oTn1brOC8sZtgvshXfdLCIL9aPGcRytGeTWkQk1NQS1Zsrl3j1YmUgkNPdgWznrsVTORjl9FCjYrAn4t2j9lmAdskL9aU5CT0/PJ5n5UxHS03ov72fmK9ra2laG722150bsMGt4lR9up1PNisjKbDb78aAYRjlM/GMWLly4WywW093qpRHr6VENrWpvb78xeE1F1qB2W5CrFzalYYyv9cf3RCy+lEgkrgluMOjHq2EYGjKrxZTzBl3IQB2WkxJ13bVYp5PhOQhyyBVWHlbQN4qbx3lFTsVPi/Cq9+O96XRavSlu88LGbgyEhVZs1BcT0fGG8fP49H13YGhzTN9hP8xkMhfcfvvtGio6rFW6TvRk0zQ1bPcK7z0VKcawaNGifRzH+bbWSAvNJ19M2q+j19vbe20u/PcsDa0TkVPT6bSbzxps3nvZP043//Ie/NA1jPBAh6IW/m/Dhg0fDJeU8Bjr5oSGVuavyTRNnf93QmG9OjX9O7JeiwRnMpmro9hW8n7BsSAwGQnAQzUZ7yquqVwC+od5diwWa3YcJztjxowNUQaNfvj29fXNz2azL3Z3d2vSdmTRxs7Ozr0cx3lTzrP1p66uLs1rUWOsPSgioHk0utGaK0zbH4/HjWw2O+AnfhebtJeTs1MsFpNC89Tz/eO0b/23YRg9pZSYVNVpy5Ytc3L1t/rLLeKoH2L9/f1tUZLzfn8zZszYXMpAWrRo0Y45Cftp4WvymH8sV5B1j2w2++Xu7u6ng3wido6HebjKXQCeyIK7BjQXqNzrj+pfr4WZ3RDEYutptOdGCEcsi8Vi1/hjt7a2birFvVw+/r00DCOWyWScckoMBM/Rccrl6vMr9UzoGt+0aVPijjvu0Ly3/LPor/1p06b1lVrz3rPirvvRrNNJ8hy478F4PL69Em65nLhs1LvLv//ZbJaj1ktnZ+dhjuO8P6f8eY9t21oradj7NCIMuaBao/J3HMctHF7B+tQ6cTuVu06070LvqfBz5K2HfQzD2D+bzf5j5syZT0U9i9pfLBYbLMHbvS+O4zSFOfprvb29/ZWo/nUeg4ODM4r9rSh2TPBdVi7Xct8pOA4EJisBGFST9c7iuiYEgYiQv2o//CfE9YzXJEK5NSPyOrzcBlVH1EK2I9S8xmue9RinmuK79Zgnxhw9gcn2HITCzfICPEFSpml+MqcQ+b/+z0qFb46eMnoAARAAgdETgEE1eoboAQQKEgjXFPGV3vxwQqAbSSBC+EI9Ed9wHOdGVZ0aGBhojsViH9cPrUB4TVG1rsnEOaI4acEd/Ml03VPtWibjcxAqWqthZKqk+r+5mkZ/1vubyWQOYmYNOfNFIIaJLky1NYDrBQEQaBwCMKga515hpg1IIKLq/bD6LA14SeMy5QL1VAqNPUIdcVwmWYdBolQWg4Wa6zAlDDmGBCbbc1BAZrwYwYpUKsfwVqBrEAABEChKAAYVFggIjCGBiHyAKeNJGQ1WL89Ck7V3KqOfEQWNyzinIQ+JyB3DDn5D3snyJj3ZnoMopcAiJFRg4kzLslTkAg0EQAAEJjQBGFQT+vZgco1OwJP3vs3L9RmhitXo1zeW81+0aNFB2Wz2G7mwoGMj1Bh1aPVMdQ0ODr7/tttue24s5zKR+jZN84Kcqt8XvHDHYYWaJ9I8MZfaEJhsz4GnYPdhZj4/VNQ8CGwTM3/MsiytiRYpAlQbuugFBEAABGpDAAZVbTiiFxAoSMATpjiHmf8aJZ8NdMUJqOJfb2/vG3J1uvby5OabmLmPmf/gqylOJYaqotbX17dYRF7f1NT0feTjTY27PwmfA1Wx211E3kxEzUTUQkSDzPxcW1vb2qBc/tS4w7hKEACBRiYAg6qR7x7mDgIgAAIgAAIgAAIgAAIgUFcCMKjqih+DgwAIgAAIgAAIgAAIgAAINDIBGFSNfPcwdxAAARAAARAAARAAARAAgboSgEFVV/wYHARAAARAAARAAARAAARAoJEJwKBq5LuHuYMACIAACIAACIAACIAACNSVAAyquuLH4CAAAiAAAiAAAiAAAiAAAo1MAAZVI989zB0EQAAEQAAEQAAEQAAEQKCuBGBQ1RU/BgcBEAABEAABEAABEAABEGhkAjCoGvnuYe4gAAIgAAIgAAIgAAIgAAJ1JQCDqq74MTgIgAAIgAAIgAAIgAAIgEAjE4BB1ch3D3MHARAAARAAARAAARAAARCoKwEYVHXFj8FBAARAAARAAARAAARAAAQamQAMqka+e5g7CIAACIAACIAACIAACIBAXQnAoKorfgwOAiAAAiAAAiAAAiAAAiDQyARgUDXy3cPcQQAEQAAEQAAEQAAEQAAE6koABlVd8WNwEAABEAABEAABEAABEACBRiYAg6qR7x7mDgIgAAIgAAIgAAIgAAIgUFcCMKjqih+DgwAIgAAIgAAIgAAIgAAINDIBGFSNfPcwdxAAARAAARAAARAAARAAgboSgEFVV/wYHARAAARAAARAAARAAARAoJEJwKBq5LuHuYMACIAACIAACIAACIAACNSVAAyquuLH4CAAAiAAAiAAAiAAAiAAAo1MAAZVI989zB0EQAAEQAAEQAAEQAAEQKCuBGBQ1RU/BgcBEAABEAABEAABEAABEGhkAjCoGvnuYe4gAAIgAAIgAAIgAAIgAAJ1JQCDqq74MTgIgAAIgAAIgAAIgAAIgEAjE4BB1ch3D3MHARAAARAAARAAARAAARCoKwEYVHXFj8FBAARAAARAAARAAARAAAQamQAMqka+e5g7CIAACIAACIAACIAACIBAXQnAoKorfgwOAiAAAiAAAiAAAiAAAiDQyARgUDXy3cPcQQAEQAAEQAAEQAAEQAAE6koABlVd8WNwEAABEAABEAABEAABEACBRiYAg6qR7x7mDgIgAAIgAAIgAAIgAAIgUFcCMKjqih+DgwAIgAAIgAAIgAAIgAAINDIBGFSNfPcwdxAAARAAARAAARAAARAAgboSgEFVV/wYHARAAARAAARAAARAAARAoJEJwKBq5LuHuYMACIAACIAACIAACIAACNSVAAyquuLH4CAAAiAAAiAAAiAAAiAAAo1MAAZVI989zB0EQAAEQAAEQAAEQAAEQKCuBGBQ1RU/BgcBEAABEAABEAABEAABEGhkAjCoGvnuYe4gAAIgAAIgAAIgAAIgAAJ1JQCDqq74MTgIgAAIgAAIgAAIgAAIgEAjE4BB1ch3D3MHARAAARAAARAAARAAARCoKwEYVHXFj8FBAARAAARAAARAAARAAAQamQAMqka+e5g7CIAACIAACIAACIAACIBAXQnAoKorfgwOAiAAAiAAAiAAAiAAAiDQyARgUDXy3cPcQQAEQAAEQAAEQAAEQAAE6koABlVd8WNwEAABEAABEAABEAABEACBRiYAg6qR7x7mDgIgAAIgAAIgAAIgAAIgUFcCMKjqih+DgwAIgAAIgAAIgAAIgAAINDIBGFSNfPcwdxAAARAAARAAARAAARAAgboSgEFVV/wYHARAAARAAARAAARAAARAoJEJwKBq5LuHuYMACIAACIAACIAACIAACNSVAAyquuLH4CAAAiAAAiAAAiAAAiAAAo1MAAZVI989zB0EQAAEQAAEQAAEQAAEQKCuBGBQ1RU/BgcBEAABEAABEAABEAABEGhkAjCoGvnuYe4gAAIgAAIgAAIgAAIgAAJ1JQCDqq74MTgIgAAIgAAIgAAIgAAIgEAjE4BB1ch3D3MHARAAARAAARAAARAAARCoKwEYVHXFj8FBAARAoL4EROStRLSAiI4iojlEtAMR7UhEM4hoPRE9S0TPe/+tyx13OzM/WN9ZVza6iLyWiI4jonlEtBsR7UpEuxPRXCLaQkQvE9ErRPRijsVa7xrvrmwUHA0CIAACIDBVCcCgmqp3HtcNAiAwZQmIyElE9F7PkJpeBQg1sG4noluZ+aYqzh/zU0RkCREtJqIOItqligHV0Oomop8w8y+rOB+ngAAIgAAITBECMKimyI3GZYIACExtAiKyJxFdQkSnEVGb0nCEnK0OGVsdoq1ZoowQZfU/GvrfZoMozv/+b0aMqC1GZAxH+TgRXcTM108EwiLyTiL6IhG92p+PQ0KbqZ96aYAGKOv+lyGHttMgxcigJmJqIoOaKUYzKE4JaqY2anYMYv9Se4joRiK6jJmfngjXiTmAAAiAAAhMHAIwqCbOvcBMQAAEQGBMCIjIMiL6vN95T5ZoU4ZI/7ealogRtceIZjYRNf37r8h9RPRJZv5tNX2O9hwROTIXrvg1IjpM+1KDaRNto5dpu2tMVdN2pBbamabTDtQSPP2zzKwGGxoIgAAIgAAIuARgUGEhgAAIgMAkJSAibyGinxLRPnqJmwaJXhggGpTaXLDBRLObiObEiWL//mtyBTNfWJsRyutFRL6cy4U6T4/OkkPPUR+9QFtIPVO1aHGK0VxK0GzKR0c+QkTvYebf1aJ/9AECIAACINDYBGBQNfb9w+xBAARAIJKAiLw7J7rwAyJq0lC+p/uJ+qr0SJVCrMbU7DjRnCYiNbKIqEtDC5m5r9S5o/m9iLQTkeY3vS1LQi9QHz1PfaT/fyzaTJpG+9AObmggEQ3kRDvOZuafjcVY6BMEQKA+BJYsWRLr6+ubYVmWhvpO+ZZKpdrb2tq2rFixYoz+gkwOxDCoJsd9xFWAAAiAQJ6AiFyTU6z7kP5g8yDR0wNuvtSYt2Ym2qdlKPcqZ1CpEuAJzPzoWAwsIgfkwvtW5Txw+2ku1EP0EvW72V9j22LEtA/tSLP+HQb4dWb+xNiOit5BYOIRWLJkSXNPT89OOrP29vaXVqxYoZsMDd+SyeQHmHkZMy+0LOuBai6olFF2/PHH7z44OPjmpqam369atUqVVCdkS6VSr8mFU98mIpel0+lvT8hJTpBJwaCaIDcC0wABEACBWhAQkZ8TkQozuOF9L2Zq0Wv5fWhO1d4tRK1DRpVKkR/FzP8sv4fSR4rI6zx58/YtlHGNqUFySp9YwyN2pwTtQQm/x58ys3oE0UBg0hNYsGDBzHg8fqWInEVE07wL3iwiZ6TT6dWNDiCZTP6Ymd8uIh3pdPr31VyPaZonqEIoES2ybVtLMeRbR0fHDMMwlNMxzPyPpqamY1euXLmxmnHG+hzvOjQK4BLbti8f6/EauX8YVI189zB3EAABEAgQEJEvEdF/64+e6R/KmapH07C/vacRqSogEakq3puYuSYfDDnvm9bKup+I9uyhflpHm2qWK1Upq51pBu1NM/3TLtdd7Ur7wPEg0EgEOjo6Do3FYr8QEa3h9liuLMG9RLSzV4LhjkQiceKKFSu2NdI1FTB2XuM4ztu6u7v/Uc21JJPJpcysyqCn2Lb9i2Afhx56aHzOnDnfyr0b38fM60XkGNu2n6xmnLE+J5VKnS8iajx/NJ1OXz3W4zVy/zCoGvnuYe4gAAIg4BEQkfcR0ff1n88OEL00zp6p8I1Qo2q/FqKWIU/VH4joSGYe1axERHfDdbf3sG00SP+gDXUzpvzr3ZVm0F7/Nqrez8zfxaIEgclIoKOjY+9YLJZWY0pEPtHe3v49zas54YQTEgMDA5o3ubXRDapkMjmLmW8jop2ampqOrDYczzTNi7TMQpRBpWtDQwJfeeWVfQzD6Eun01rXb0I20zS/QkTnFrqOCTnpOk0KBlWdwGNYEAABEKgVARE5mIj+kvsDHnt+gGjDqMyWWs1qqH7V/q15afVRh8XlrlOLCJ+i4X1/pw1uPamJ0DT0T0MAXZFBojcy898nwrwwBxCoIQE2TVM9FJpfdLFlWVo6wM3MVI/L7NmzP6bha7Ztp2s45rh35eU23aOe9ebm5s5bb721t5pJeIbI/8uVkUhaltWwaqCmaWoIeedowh+r4deI58CgasS7hjmDAAiAgEdARPQ9rh6gQ1WA4qnqSi6NGc/pBtG+rfkaHacw87Dwl3IHFhEtSHyDSqE/QBtJc6cmUjuQdiJVASSiP+ZUDt/MzOMgAzKRCGAuk5lAMpl8PTPfoWIzFRganEqllorIZ4noVUS0IxFpaNs1iUTimqCIxeLFi2dnMhnt/3rbtq/Usj6pVOp0EfkGkesCvsi2bQ1pFi8MbZmInJ1Op5eHuadSqdNE5FoiWmrbtvZJCxcu3C0Wi6kR+DYNURSRbcx8XywW++Tq1atVQMdtyWRyP2b+TW7j5u9Bb5t65wzD0Nyqyy3L6g6OmUwmP24YxoJ4PH66GmBeSJ9u/izwQiJ1w2tXInrJMAyzq6vrj6lU6kgRWUlEX/auN99luXPVE0zTVD4HNzc3v13HXrRo0UHZbFZztw7N5a/e3tLSsuSWW27RXNZhzcuD+7SIqHiR3pfPhucRuI63jCb8cTI/F8Frg0E1Ve40rhMEQGBSEtDYdiL6RlaI1m2rXY2pWsLapZlol7jbo35M6QdLRa4lEdGztfbTXs9QLz1LVW0a1/KSRvSlUuqH0M6kKoBE9EFmhiLWmBJH5+NJIJlMfoSZv0lEZ9m2/aMyxlaD6EIR0YLiBjP/S0TU8/PmXGjyHkT0o0Qi8X7fqAp4hu61bft0zyj6sWf46PO/1f+oTyaTxzLzrTnxnXXxeNwMCjp0dnYe5jiOrfPzjZdAqOL+nhf5tyLiMPPhuXA2Le2w2LZttyB5MpnUzRA1mLp0HgFDq+D1e+F95/penEDY4Jv0/Fx45CvM/Ffd+Mpms1+97bbbnjNN82QiutkzIPPjVDJXz6BSD9IRGp44MDDQ7Idkete1U1TuU2dn5zzHcVRo4jVE1C8idzLz92Kx2JrVq1e/7F9zIJRzz9GEP5axVibFITCoJsVtxEWAAAhMRQJeTtFzOYNqltaZerlOIhSl2Gsa1YHT86F/H2XmipKbReSTOWXm/9UQv7/Si3XPmyp0vTvTdNqbdtBfbyKiXZh5gt6RUncMvweB4QS80C/TcZyF3d3dKgpTtCWTSfVGa422aSJyY39//zlr1qzpU6n13t7e7+Q2SM4QkXf5HibfM6QS3cz8P7mcS81jeiqbzZ4Yi8X+X84QUsGXk2zbvtXznKghcbKILE2n02qYuKGHc+bMcX+upQwsy/qmZxT8ioiOVQ+RN6ZrcJmmqYXP1UuU97oVMqiKhb6F86UCxuF6wzDe3dXV9VQYVpRBVelcAx6kg5m5Q0T0varXdDozb8oVdtd8t1vS6fSZ/vidnZ27Oo6jXrsDiejGwcHBD7788stbPW5vVWeebdt/0+NhUJVa5cN/D4OqMl44GgRAAAQmDAFfiKLfGfJOTeQ2q4lojyGBZTU25jLzlnLm6xXvVc/Wjo/Ry7SRJvaFvoF2oWlDhX/PZObryrlGHAMCE5lApR/WS5Ysae3t7b1FPSdaXLylpeWSYNhZwGhZZdu2lhsQ0zTnE5FKiauQw95aGNxxnM7u7u57owQeTNM8iogsIrI3bNhw+v3335+JCktMJpOmerNE5J/MfEEox0vzwjQ87viAd2mEhyogc/7qKE9NeH6FjLLgPY4yqKqYqy+goS579Yhf54UkXpZMJv8jytNmmqaGPX4m6CEMetQ0tNo3ciu97xN5DY/H3GBQjQdljAECIAACNSYgInt5hW0PHo1EuuY4TTOGBCTiBpEW59Xkn0EhygjRgEO03SHaVoMyTypQ4dWnKlsNz4vxv0ZzplTVb7RtBsWplZqohZpIw/TiNCRDqN4vLQys/6sKgtXmaAWk1P/k7ZSP2J0e7TXgfBAYTwKVflgHPDRPOo6zqLu7e9jmSZTwgyczfn0uUk9DBDWM+Wbbtj/gGVsjFPMCc9o3F7L21nQ6/ahnLJzrOM7J3d3dWvRbvVB67qW+dyvMrRxjqEyDSo0UrTm1phKDSkSu8z1Ilc61o6NjT8MwNIzyPi8Pag8ROVZVA6PmkEwmX8XMdykD/zj9/4FjNVftKtu2z9OfV3rfx3NNTsSxYFBNxLuCOYEACIBABAERUSk5jbc/g4iO9g95boBoYwUaDTEm2rGJSL1Gnqx5Sd5qYD08yhytgJfKYubOkoMO/eHX0J8Fo/VOqfH0OppDTZ4BVWpsNar+RVtoI22l7JCYWVktJKOu59ytO8cqqMHMmq+BBgKNRkA9OTfoO8c3XopdQMBgWhclox5lUPl5SLmQMzUQDheR49LptOYd6Qd/ZE0n0zTdUGDN63Icp4uZ1+gz1tLS0uF7xLx+LxaRE9LptBvqF2xhg0rrbBmGoe8cO5hD5YX8LYgSZ/AKAS/2wyEDwhZrgn2ExvVzqJb5BXMrnWvAEFJmR6rhaNv2V3WcgLG11p+D7wHLGV9f940mPdbjeBWRWx39Tv+elTIkG20Rj/V8YVBVSXjRokU7Oo7TZFmWFqss/69tleOVc5ou/pkzZ2aCyjnlnDcVjgGbqXCXJ+81isgbvYK97whe5VaHSD1M2tSDpJ6qYp6kJibatXnImPJf/mooaT/qiRrwPFLan3qr1GulHiUdQ//SqkGl4hfVNh3/NdPzZ7czc1F1CRHRHVNXoep+eoFULr3apobUITSHmJj6KENbKeN6o3zpdQ3Tm0ZNbrheu+u7GgKrqoIaZvgM9VCmyPjq+dqHdqDpNKS+0UcD1EbN4enqDvyVzOzmKKCBQKMQ8L0nInJOOp3+YXjeXm7UOY7jrNRwXq+W04ygJ8Q/xzcEcu+1X0V4Z4Z91Os5gfC4YUVyOzo6DjYM486cJ/hvIvJdZv6p52G50B/LNM335sRsdL6f8o2NwNz9kL9O3xgqZAx6ohxfF5H3ptNpDRN0mx8ulyuq3ioi87u7u1/s6OjY2TPuVIzCtCyrJ8wrcE1Bg6qiuQYMKn2rvhI09sIiHx5Ht/9gWF8gp0rnqnlXbwkas8UMyUZZu+M1z4YyqGplxBT7uNZia729ve7ObyKRuFuL1gVvRiqV+k8RUYWbAzxrXpMkV3Z0dLwpFovt3NbWtqaSKuGlxit3Iajk6ODg4F25itt32bb9sXLP01jnrVu3tgSVXaLOXbx48fSWlpb+MI9yx6nncdWyGas573HTQ4cYTmxw/dL9HxirMdDv5CAgIvvmbJsvqPyvygjrVanR83KGaNPgUEieepj2nDZk+Kit8/h2oi0RGnpqRO3WTKTeKW192aE+VGp9FDZSxaD3a80bge9g5huLdaAJ5ET0kx4aoAdJ967Gp6nRNYtaSEUm2oek0F1j7inaHJnDpcccRDsNcaUBeoI2uwabmmVzaLr7n5dXpYcobjWsPsvMmhuGBgITnoBpmod4QhF9juO8vbu7+x/+pD1j6nNqtIjIieoJ8sLvzg/XrAqKUkSE5mn+lHqlP5pOp/PCNYH8qq/Ytq3juC0gQrGYyJX+5KAxoMekUikNCbwrlz+1PZvNJru7u5/wzw+IUvwlkUgs1m+3VCrVLiK2iOzgG0jF+kmlUiquoQbbt/1vr8C8TM8z5obZBVuUQVXpXEOhet1Bb2AgL6rfN+oCY7pKjYF78R41FEXkZcMwfiEi12/cuPEczUszTVN5q1pjpIdvwi/ccZxgQxhU8+fPb2tpadGEu3d68pu3xePxU6opuBZwYW7wExlDi/wEIlI5SX2oP5xOp/PSt8lkcpGnWqNhN+pivTaRSPxq8+bN+3q7JHP0Z7Ztf6Rcr5VpmgXHq2QdFHJTF+vjxBNP3GH79u0qD6r1Cq7fvn37B1SFJ3yO/5AT0S2VGGuVzH8sj62GzVjMZ+7yR04llm8R0eyh/uUFJjr7qSUHaGItGgjkCYiIvks0l0BzCNzWkx0K61NDKKq9qploTnzIg/TY9qG8J23qZVIxiISrk0D0yiDRCwNDhlk9ms5R56rvHGbOywVHzUVEVhDRqWrIvEBlaVjU/JLUEJpL7TSLWof4UT89Tq9QxisqrB6p19BsVy5d5dxV1j2qaY0qDQfcgVqCv1YZ6suYefTJYTW/cnRYKwJHrr38P1myZq36G9mPsWbt0cvWjF3/bs9BGfSMJ7X9Ly0m7olP6OZPXgrd+75QYQrdoP61F/aq/byHiI7Rfwdl0wOy7BvCYXWpVEpzg+5m5kzYKOro6DhejQB91eXqMd0U9V3nS7ATkXrOrskpAz7AzK/RbzzvWy0vm64TTKVS3xIRVRa8WSXPc5vl13Z1df3FNM0LvA0u9ZqrgqF+Cy4hos2GYRzb1dX1sH8PUqlUSkT0W3KLqhwysyoMHq9GZzqdvivKoPLG1hpaPy5nrgEP3ZwIeXTf+3YqM59pWdaNvlGcu7bnmFkLwauEvUqnu/etv79/2sDAgCoiHiEiZ6h6YiBMUGt1/VpE/pZOp78/xmutIbuf8AaVZ+nrR+hZXuKdPrxvDO5sVELe333QWgRRxekCNQxUv//z6XT6Eu0/4BbdXZW10um0PsDuJ4kXq6oxt+q1inygC82x0HiVXJMe6xtmzPxdy7I+WM75AZewJrdrizQGA8oz1wflN8sZYyIcUw2bWs/71csffoPDbsFP77M2P0I/i3PQU0sPzO+a1Xps9NdYBETkJC9ERcPdXANKDSANyyvVdp9GtFPTkOfqkW1a/IVov5YhuXL9mYYE9lZUAarUiJX/vsOUJEYAACAASURBVC1GtM+QTfEwM+s7s2ATkcdyH177aCHfXhqofLAanqGG0N400/U6aejfP2mDGwCoeVkqbKEGnxp+pZqGAe5JibznywtpfA8zq3wz2iQjcOQ9l/+QSTTUakybMH31niOWfWpMB/GK7eYMif8RkV0CY/XkQt6+1N7e/tVghI5XPPZKEdHvtyFXL1FWyya0tbV9JnisVxtJPTkP+t6iQP95Y46ZL7QsSwv8ui3gZXlnrtbTSZZlRW1Q6vkLvSLBwXfOY8z8LsuyfhfkFqoFlS/G60UUaQSQem3avXMi+1AD1DTNszVfiYhmeMc+7zhOh3r3fJVCT5Uvfz2e4VrWXPXae3p61FjT3LZ8zpl/LQEP3D88cZCtoTnpvfjetm3bzvM30wPnfNe27QsDfHUN6ytvRAHgMV5zDdP9hDao1FBh5qRXs+R6taBzi+cgrdbNzCvKNRyCdyMqGTJ8t3Rnpb+/f7e2trZH/XykZDL5bmb+ETNfZVmW7lIM29/V0Llt27bNam1t3VRJyJ+OHTVepSsoECecj8ct1UeAhe7saMJAW5R7utBOSqn+J8rvq2FT67nvddPD14pQAUOXr1i/ZP98zHetx0Z/jUNARK7VorA6YzWgnh+IDt8rdkVzpxHt0DR0nq/ap3lVGgo4mvynWlFsNogOHHL2bGZmt2hToSYi6paa/mf6Vz7XqVbzqKYfzcPS0D71SvmKgAlqdsMAVTSjkqZhgmpYBfKsvpnLYSg7XLuSsXBsfQj8528/9+omJzYum2VC/OT2aXPm3X/Y+yuQp6mei6ZgMPP0bDY7UCqX3Pvw3ykejxvFvpFUVW7atGmDBb6h+Ljjjps1a9as3nCeuBo6PT09M9PptD6ERX3v5c7bn3N7e/sr4fnoeFu2bFGvUHYU117wevy7Us5cdZ6ZTGZ6UJY+eFeVqf47GNFV6ns1IsVDDdLZhmEMlkoPqX5FNf6ZE9qg8pLhNMzvOd+dGkj2ezFKjrPULQmor9xt27YmeJcV+OKpuJzqy2KWGme8fx9Vp6HUHAKSmNOZ+QovDnhtIpE4OfgCSaVS54vIlUQ0LCG0VP8T5ffVsKnl3F/9yyd2cAYzuvP2hqh+Reh30wY4+ei79h+RuFrLeaCviUsgF7Ouu6ZanPK1OstnB4heqvKzSL1SarCoV0qbhv5pCOBEMKZ0Pjqt13n7tcxc8G+QJnmrXann3Edau3hiNDWqNMRPpde1qbfqr/SvipQAg1cSUgVUVTMN0Xl0YlwtZjEaAkfdfennyDDcKJdxaQ4dOw6hf+NyKRgEBBqNwIQ1qAK5Thpre4W6HhWu//PcTu7OwYRB/V0ymTyHmd8Zj8dPW7ly5cZFixYdlM1mVUDiMBH5qYarBZIb16vrmYj281zR/7dhwwZ3Z3jOnDkqcathhVoR/OmA4XGExrqLSFtOqUmDVj5m27buKGvInXqtPm0YRqqrq0tDu/JN3d5NTU36UlXjcFciUmNQC9bd74U0DhsveK7uhPT19Z0kIlpHQStb/7q5ufnt4fwx0zS/QkQfryRxMFhjwDCMY7LZ7Odz6lMq5ZmybXutP49iBsnChQt3i8ViWihOjc0ZzKwx1Z+2LEurlfshkXsbhvFjz7WtOVv5lkwmP24YxoJ4PH66XpMKSGQymRXM/BPLsn7guZs1jEFrPGSDVdq9cIJPe3Vqdizkiq6GTS0e5D2WP/g65tgneOi+D+3JF25bifhnjgx+85mlB/29FuOjj8YgICJaxf4afX40r+mp7aOv+aRKfjt7+VSqzKfhfhOpqdKfZ/BpFMIzUXPLif+8Olcc9wlV4VMP1URqGvZ3CO1cMm+q3DmrQuA8muWGE7q6FkT6t6yoYEe5feO4+hGAQVU/9hgZBMabwEQ2qHzZSTWchsWGep6roxzHOVINHh+a50n5Yi7hUGsW6JamxqSr9JLG4avx0xUI/9LT1KBSlaXfM/MvLMu6+YQTTmgbGBjo0k1Uv3J2wPDQytwqNfV7NYq0rohfdTvgTRvmxUmlUh05pS6V2NTrUFlKzVhWUYJ32LZ9a6Dv/Hj+9ahbtqen5+qcEpQff62qOjc0NTVd19ra+kJQcc8bv9OfczkLKVxjIJPJ7O5V1r7RL6in/RTyUKnYQywWU0WYPYhId1T/kisad4ynjnN8Op2+Xc8PJJu6yjLBufm1JwJVyrXwnBpzz8Xj8ZMymYwainr9/SLys9bW1k+ra9uLt9aET02o1N/dqbHAsVhsTdglXQ2bcvhFHXPod/4Yf3FW4hQW4yPEonUhqmlrheSanTf13nz/+w+r0k9RzbA4Z7wJiMhniehyHXdzdijHabSeJA2pm9c6FMOrxpn2O9FaoMDvG73k6BFTFJHDchEBf6hVQd9aM9iJWmk/2tGVVf8bveiGAI6mqUz7frRDULTiv5lZ339oDUqghEG1ghznATIM/Rumwgajb/BQjZ4hegCBKglMWIMqIAf5x3CCoudx+K+w8RBQI/kaEb3FM4qGCUh4H/CfYeZPtLW1/Tgcixtl4JRTLTrKoArIjGoy5n8lEolfhGXHixhUmtCosqEfynm21qnnzbKsP3u5XD9g5k9ZlqUKUW6r1mjwzjuiqanpyOeff/7FOXPmqGfpcGY+1rIsNUQja0B4niQtkrdfUKQj4AFUr6L7oVhsbmHvlxqRvb29qgykIVDf0JotWmAvk8mcdccdd7yk/QUEQtRjd+Pg4OAHX3755a3e3N+aU2BcaNt2vs5LtWyKPVN73vDIvhxzvYbqQfUNylVE8g4iVi/ksMZE98lQNfPhORIidxHzsdFjuSqA1xMbi0RkHjE9TUK/MQazFz35zoMgt1zlS2+inCYiqgbqPsMqX67GVC2an0P18iDR0zXqsxbzCvYRkE5Xr/9vo/oXkSNUTVVlyP85jpLplVzrvrSjG/ynxX8fGyqXNerm9+l19P90o2jUnaKDuhAoZFCtPXLZsG+vo+6+bD4ZNEJau+JJw6CqGBlOAIFaEZiwBpXvSWLmLzqOszwX/nBQTs789RoyJyJvyHmUDvHC7zSx+ROq7BLIj1L1lSYR+WC4AF2pj+soA8cLy7tJx1fDY9WqVc+Gb0CEQaUGkUqun8XMZ1mWpRKbI1ohgyqgAPN8UCbUMybPzXlmlgdzwEpdV6EFEzSo9LqSyeQpOTnR5bmwk3P9Ini+KEWujsMFvrpOQKTjUsuytHaEH9630DAMNYhcg6pUpe2ocEI/RE9L7uQ8eQ/F43FTQzj9a/DqW2gIYF6iNVBz4U3BonV6TrVsCjHb64aHD5IY/SGg3FPkeeTvM9O1T526/5/1oLkrHlYD8Xz3BJafrD/1gPdojlU2M3A2M+sH9t5lPNw9kuU3Pf2O/V2DF63xCOTU697tywirjPn6Ghk+WmPKL5z7wNbRe7vGiuxkMahU3e+NtCsJiRuWOJrCw0HWAaNK36tnagj0WN0L9Dt2BKIMKha69e6jlr09POrRay/7lTBpGZXqGwyq6tnhTBAYJYGJaFBxZ2fnwdls9nvMfHgZ19fjaezfEpIBXxdVobvUx3XAwHltMF+n1HlhgyqZTPqha6+IyMJ0Or0p6loKjJc3xoLy8KHQwz8F+y01v6ixowxFb966U9bT0tLSoeF1YZW/wHlaUfvYdDr9Ty88cbFhGF8RkRmGYZiaS1amQaXG0SLbtt06GgEjS/85rLp5YH5aJ0zHfl4PChW4u8q27fP8a66GTbF1N3fFunuIWHfPCzVN+PiC0RT/yZMn7T1s23ruinWfy1lSXpKyXLp+yQH5IoXa2R7LHzUNcj5KTJ0l1n73+iXzkmU8HzhkghEQUS+mW9iVau1F0rwpzZ+qdb+1RhgwqN6SKzo5TLLYH0tENMrgXpVLV9n0ido07E/D/9ZTDz3vpj/Vpvn9er0tYWbd1ENrIAKRHirHuXTt0ZcMe+/rJdUk3woGVQOtDkx1shGYcAZVoNCtpgCoZK7mQa12HOePTU1Nr8yYMWNDT0/P3sz8G42v37Bhw6lazdn7qJ7FzFoP6k3M/O0oWfVC4YL+jS0U3uedp+EXyXDNAj03bFB5ghhqIKwppiYYNV5AyXBb0GhKJpOvV8l4r/7BK8Hid54K4dsryaEqcq0qMnGuiLwrnU4vDxtUIcMu/EysI6IP27at83Sbx2ZBuFifd89UrGJxyHjVnCmtPD6iwF8grPPrIaPpkznZ96u8Ogl3hiqG6xgVsSn0oO/283Wzm+KlinDy99cv2f+/ovooZVD558y96ZEbSOS0Yi+cbZJJbFj62tp9wU22t9sEvB4ROTinlumKjtTSM+Vf6oHTiZqZ6NFt5dWtqheiMg2qCR/yp/xUNl1V/7bTIP3VTa2tXdufdswXFM7VODyYmf9Zu97R01gTiPRQEXXffeSyEZthR99zWVqIOkY1JxhUo8KHk0FgNAQmnEHlqbot8HZw1wQNJv9CA16PvbSgmWVZrkpU6EN/hACC9wH/EWb+ZjgszO+7iJFxkVa0LyQd7hkNp/oqewFv2brgx334ZkWNV0Da3c+pOoOINKZele+CYXk6v4srUfkrw3B7UIsfDwwMLPQqhn80nU5fHZhzs+M4FxmGocIfA8z8e8uyNBxymKaYJ0rxdRF5bzqdzoeu+GF6Ko8cVGwMGHDDvHCeceYaW8H7F8ipUs+QSo8fFRQy8TxeFbEp9FDtcdNDhxhiqLRxkSb3rl9yQKQgRdkG1fKHf09M/1F0GOaD15+6Pz6wynwDmqbpJn7btr2izFNqepiITCciDf2cp8V6tS5ULZuq5mm436AQabjfRG5lGlQN4aFSzofSrqRy6n+iF1wZ9Vo2rXulNas0/FmHYua63N16Pz+1ZDpefRXyOonwu+456qJ8GkBR7xTz6dzMa2TA+TkJzS86dxhUNbm1+o05c+bMTDjHviado5NJS2DCGVTeR7NKd2tNlktt2x7hGveOcb0oBULi3lSoXpSfmyQit7e3t59WRJRiz2C+VKlaRuGwsoC4wjFeSGJeArezs/Nwx3GWxePx9zJzv6cqmB8vYIz91TcoU6nUaSLyY/XYOY7zKcMw1BMXU8nxrq6up5LJpCob3igirtFTzopVlT6vnz8EjT4N6Zs9e/b3tYI4M1+cq/S9o4h8OmhMplKpb6kHK6IQsBp+J+ZUDa/VPBFV+kulUvuKyF25HKztwXywVCp1hlf76tu2befFGgIG1a1hgzrwO9dgDlTxfo8abCLysmEYqjx4/caNG89R72U1bArx22v5Q3sLG4+X5Cv0BzLke9ucwet9L9Luv3hwp1g2puvgOPd8odsdypz2zNLXuuGgc5b/s62V42eQ0PtKGlPqihPZ45mlB4zI5ys5tyl6gGmavqFf8L0ylmhERA25U9XgWbet9vlNM2NEe7UQ9WSJnqyxsVZrLpMlh8rncgDtRDvQNHqYNtHLVFv4aqi9nnZ2DTZVeVWBolrfj1L9maapf4fdUGXbtifkd0Opa6jH70et8se8cu0RF7l5VUffc9mpQlR8M2iMDSr9rtm6dWtLqeKuEYVh64G/qjFVcGtwcPAu/WYJfpdU1RlOmlIEJuSL0f9oLuRF8gwqlTC3cru9P/clvotJkPt31TN0fqElrbReJDP/KhdSqJ6A/ra2tnP6+/ubwgaON145HqphsuWmaeoOq4Ys7pBL81Elq0dFZJdcuOLbiOhvmqOUM6yy4fECc1TDUA0nlVlfwMyP+waJV/fqC+qt0fpZO+200wGGYah0uIYJ/kpEXti4ceNX/HDIqFUdkJAflnPkXe8h3tg7e+duDoYTdnZ2HuY4jqr8aW3Oa3JS9Q94ynyabL9vzkt0e0tLyxK/endgvppTpDtzWr1bPQab/aLN/hwDRtP1tm2fHpy7r5woIs95cstv9qTTXYGK/v7+aQMDA3pPjxCRM9Lp9M0dHR0HV8qm2Ftg7oqH7/VUJMt5WWwjpp8w8X05D8WXPRn//HlMtIGEP+MYzltYWK+1VL0q71y+c/2S/YcMM7SyCAQ/Cott1pTVWYUH5Z7HDxDRt/S0sQrHe1Uz0Zw40b8GiP41wcX2J5tBtQclaHdK0LPUS8+QVsaobVMPlXqqvKY1qv6vtiMU7q2ez814XeNYjTPqvCimxWuPWLbKn99Ray/7C7ErzhXdxtCgOvHEE3fYvn271pE8VCOItm/f/oE1a9aMCDn3N1BzhexvaUSDJLDRbIe/P8ZqnaDfyUFgQhpUyWRSjQdVmjvZFyoI41bPRE9Pz43MPFvD0rQorCeWoLLfqvR2lC9YED7XK0arx6nktTaN0bjGtu2PH3rooU2e/PawPgK5O1o/Sg2yYc3zYH0qmAukB5imqR+9WrRTZcD9sf4Yi8Xeu3r16gcLzdkzAjQJ2T/v/lgs9m49RzvxXm6qpjfdE4/YnEqlLhSRz9NQCRq3UHExg8oLxbtKRPI1o4IXlUqlTswV19S6UTN1YzKRSJy8YsWKbf4x3rV9xzOg3B9rYV81HBKJxLeCx2qB4t7eXvVC6U6nqjBqe0y9YOGctIDC4eW+qmBgXuoBOzvnNfu6p7KXVVnhbdu2nee/3AOG7He9gtBcKZtij7en8qcGsnIZ3tQzVSpUr9x3R+G+NrI4b35q6YFPlNsVjhsiUI+PQxGZQ0RaL2/aWBo7vly6SqWrKMVEbpPNoNqZptPetENN5dPD98832rzc4n2YubYJWxELph7Py0Ret5XOrVyDSkgedQtcB0P6At4pf9wj7738Aha5ouA8xtCgCol+6RSutW1blWnDIf4mM9+qUSLpdFqLljdU8/P4mfm7UXn4DXUxmOy4EpiQBpV+l6dSqYRlWbrVN+xhDdJRo2rz5s3x7u5uFa9wW7kuaT120aJFOzLz9Gw2O2BZlspIuWMV6IOPO+64WbNmzeqNiqvVuWzatClxxx13aPjWiDmr98xxnHbDMHrU+AtdR6QbXY2QLVu2zNGwwCgXu47Z19fHlmXlRZf1mhzHaQpeT6EVpf339PTMTKfTLxfirCy2bNkyU8VAwjW0/H59jiKytVQogH9NIpItMseirP17tG3btlmtra2bgoabP6eokINK2JR6Cucuf+Q1xKLCE5rTpR5IbV9ev2Te+SqDLtmBM8Ths4lJvYzlN6E/sSE/yDqD12so4NwVj3yCSL7qdfAyk/xoMOt8+9l3HPRw+Z3iyCCB8f5IFBH1Jpw9FnlTwevyDSqVYFfBi4ncJptBNZum076uQbWNHiN9nY5NU/ELFcEgou8y8/vHZpShXsf7ORnLa6lX32UZVCzvW3vExT/QOR59z+U3Cckp7nxFzlh71MW68Ztvb7n38t1jJOtIaEbkNY2PQRX3Nm3bIkL+g3Url/m1KOvFv5pxA5E7DTn/aq4Z59SGwEQ1qGpzdegFBMaYwJ43PfwzFvLCEuXM9UsOuC445B7LH3ydwU1fIxIN8yzc3Hyq7KeeWXqQqwDntz2XP/xeZlfxMF+3aowvaUp0P14fiyLymlze1D8U6oNbiTMFt4dGj32vaUQzm4ie6ifaDINq9EAr6EFl01Xm/CXaRo+OoUE1jWJuPhUTa1TFQcw8Jhsr4/V8VIC4IQ8taVAx/3LtERdpzrjb5t/1ubZsc+xOIX4lsbl9sdX5sREV6o6697Lvu3m2UW0MDapASsV0Zr7Cy39eG45cSaVS54uI1ls8JSqaZ6LfyFL58hN9/phf/QjAoKofe4w8CQjsueKRq5hcwQ5t569fMk/zpIa1vW5a92ERLi4UIvSJ9UvnaRjjsDZ3+SMXEHshHkxfWX/qvP+eBNgmxCWMx0djTr1SSyccszFD9JyWqR7DpoIUKkzxbD/RSzCoxpD0yK53oRn0apo55gaVjrw3zaSdhxwUXcy8qNYXOh7PRa3nPFH7K2FQ9Wc59obfHnGhqjfm2/zffW6PjBNbdM8RyzScfkQ7cu3nj/bKxvi/e5aY7mPh+8SR3689eplbz7HWLahIbBjGMdls9vPMrMZgyrbttf54xQwSL91CBcVO1ZB9TREgok9blqWeOHe7qaOjY2/DMLTUiYb8a85WviWTyY+rEFc8Hj9dI31UQCKTyazQwteWZf3AE6lSBWStbZkNpmBodExfX99JInJpTtzlQCL6dXNz89vDEUNeiZyPV6KYXGvW6K8xCcCgasz7hllPEAJ7rXj4XCH6ik6HSb761JID9GWeb3ssf7rVoG03lVGo97b+bdtO+td7Xp8PX9VO5t708NdI6OP6/4X5U0+fur8f/lcxgWQy+WvNOczJhr82eLJpmipl/7acSuRBlmWp7LzbvD8smq92qG3bTwZ+fp6IXBiLxRZq8ebAzzVe/hvM/A7LslQwxm2pVColIjeIyEeCsvkqbJLNZm8zDOMLlmVpDTF/3FcT0f25y/9BsNbYggULZjY1Nan4yZ22bav4Sb7llBwf0D/Otm0fG/p50WvOfZ+qcqb+8dUWWWqhYtDeCSKitWZsh0ge2kqs6n5j2XZvJtopTjQexpteR5yJdp9G1O8MKQtuyZZ/dWMpm64CDqq410JN9AS9UnMZ86ir1PwpzaN6gfroKbdyw9i1OBn0JtrVH+A4Zr6zVqMFwp20S/UyvKeWz9tkfMcUY1/UoBK5cu1RF/vvnmHdHP2bL865+60XbijU91H3XH4nkRzLIlfdfdTF+SL2tVoHUf0EytW8WhWQM5nM7sysBs+NvjCYnlfIQ6ViD7FYTBV491Btnlwq+F+Y+RgR2SGYx+3ldn8z6n3sGWtaI7MjnU7/PplMvoqZ1Zh7Lh6Pn5TJZPRvsYbh94vIz1pbWz+twliautDT03M1M+vvtGnUwA1NTU3Xtba2vhBMZwgrNo8lU/Q9uQjAoJpc9xNXM84E5i5/5N3E4ob5MdH1Ty2Zl1cl1FwqZzCTzu0kqxJhOe3PRlP8bU+etLcqIbpt7oqHVZzFrZ8kTKc/feq868vpKOoY0zTvyuVe7Gbbti904h5mmuZPc7t1xzY3Nx8Y3K1LpVIqWHJWIYNKRBZ0d3er4eO2VCql0vV+jTdVgPR/rgbVcmb+sGVZ+ZBI0zT/Q0S6mfmLtm27Rqk2b4dSDbVhBpW3Q6qFo2+3bVs/9PLNNE39+XrbtrVmWvDnRa85ZFAtrWWNKhHR4tZvezFD9MIYe6f0gndoItI8KjVsHqutcnfkkmuLEe3T8u9fZWVIDEOvt5TxWGuDSo0MVdmbTa0UG5IXd9sDtJF6aezh+7lNGu6nYX9j3fakdtqN2nQYfX5GFImtdnyv1pS+c7Sp+IF+gNbseZuM75hirAsaVMx/Eic+/56jzq9KEvLI315+JmWzL95z1CXuxtUR91zWwcyHkNBrmZw5QvRXIeNP9x55kZafqVnzjI0j1KB6/vnnX/QEvA5n5mMty3pMBwqo9OZD/jxPkv5N2E9E3pdOp1XYS0zT1Lpaq3Wt+flWxQyasPcrUJ5G/6Z9w9sEsDOZzFl33HHHS96F+zU8P0RE67TsgGVZf04mk+9m5h8w86csy1IDzm0wqGq2XKZcRzCoptwtxwXXksDcmx9eQI4rba8mVV7KfM/rH9qNY8btxHSQP54I/ZXDkrcjlfweckQW+PWl5i5/+NfE9FbtwxGe/8zS/X9dy/lP5b7GMrQpl1+wV+5j9MmskPPgNjKcMfZO6X1sZqIDpw/Vt/rnOJV+nREj2qmJqD1GZHh/TTS556XMkGGlc4lqtTKo1HhS9Tv1Dhm6paFxPjmXrtaCepG2jIsxpWMeRru6htyf6V80QBW46qp8AHWsN9EujkGs1uOerkJcjdpYPhc1mmLDdFPIoGKSd9995MW6kTXqdvQ9l31QiK4t0NEPW6bFP3n7YRdsHvVA/zY2XINq1apVzyaTyVM8ReZzbdt2oyd8gypXd/ICX6XXM15+lKuxcqllWZcFwvsWGoahasWuQRX2gukYwXlHhRP6IXpE7s7JQ/F43Fy5cqWKjLktoBr8fLAOpnfeubmyK8tt236HPycYVLVYKVOzDxhUU/O+46prRGDPXzx6MGcdX0jigfVL5r321TetO9ARViNLQxvcxkTLnloy7/K9f/74LhLPukaWIcbjjy/dd/2eKx4+i4lclSevPRMTZ8ETSw9ct9dNj6wTkXn685g4B+rPajT1Kd3NWH805lQsl+Vu8ec3ZIieH3sHSf5ezmslajGGPFSVhODVYjGoh0zrYLV6DqIBh+jJfqLtamGFWi0MqukUp3k0i1SoQdsWytBz1EebxsFDFLwcv0bUVsrQ36lglFYtEA/rYy+aSbsO5VJdqCIBtRxgrJ+PWs51IvdVUpSiusl/Ye2Ry7QuJh1172UWCZmlusly9qDfHvG5Yblapc4J/94r8aKlXF4fMKg05E6jAHq88i2vBDxUrkpe4Ly3iMix6XT6n14I3mLDML4iIjMMwzA1fLxMg0rDJBf5JXUCRpZO+VO+YefNX71T39bwQcdxTu7u7nZregXywbSe6Z9EZGE6nVaFZnioKl0YOD5PAAYVFgMIjILA3JseWUoiN/pd5JwEN8hQ0ehZ+W6Fl6xfur/+ISrY9lj+yDEGi+7U+RLsLwnz9SyidT6GWhn9jOJSpsyp4/GxKCKPq37AWBXxLXSzZseJdmseyml6chzC/qLmkYgNzWGaMZRlrnWxwjLuZRpURxDRPX00QP+k/IazO6SG9mneknqlttEgPUmbqYdGCKKNy5o+gGbRDtRCT9Bm1ys2Xk3l0zXU0Kvnt1+txx2P56TWc55o/Y2FQTXQFJv9+8MvfOnIey8/l0XyodIlrn3d2iOXqRBD1S0oSuEbVNqZaZoqMqF5Te9Kp9PLwwZVyHgJj68bhB+2bVvDo93meYgWOI7ztu7ublch1W/JZFLFKhYHxSYCeX8bwud0dHTszMxrmHlb0GhKJpOvZ2YdU2tivhI8zxvj7X6eVtXAcOKUIwCDasrd8oa+4LLqk43XFe5507oTWfiX9qBdMwAAIABJREFUhcZjog0iRmr90v3yeUZzlz98KxnyZxHWCKkD1i+Zt9Q/f4/lj+4XM2S175GK6peFjn9q6TyNOUergsB4fCTmcqeOzuVO/UY9NA+NfTrNMAoxJnrNdNcjSuu2DQlG1KPp+CpYMatpaPRn+ok2BZQHyzSo3pJLqbtXc6A0F8pvvqKe/vtF2kpP0WZyCpcrHNPLb6UmOoR2dsf/E73ghhuOZ3sj7ULNQx66I3K5VFpsvKZtPJ6Xmk54gnWWN6iY1lCWVF1u1E1V/A5JnzujPTHzIZJ/R0G4Hes4Ig8QsebdakHxfzfHuXTt0Zd8rtoJlGGcPNjc3Nw5MDCgeaw3i8hH0+n01QGDqtlxnIsMw9hJw/OY+feWZWlIX7gw8EeY+esi8t6giFEymZzFzLeJSGtOPXV+d3e3W9g6YMAN8zTp75LJ5H6eIuLdgbA+P6fqNBH5dq7Op3q8giGL6v27GCp/1a6UqXseDKoJcu89Sc9ZbW1tWqi2YBB+VDHfSi7BG2dGUM2tkvPreaxXwVwV6dTdn5dprdec5q545G9E8rrI8YUelKyz4Ol3Hvic//vdfr5udlOch8UEbZNMYsPS1/b5x6iQRTaTsZjpP6P6ZaL7nloy7/+z9yVwclVl9ue+Wrp6qc6+AUmAQALIIrInqCxJd1UCEpHAuI0L6qCOjgv+3QBHcNxHxxV1dNSZcVSiowMmVdUQAdl3DWvCloQ16azd6bWq3vev8+q9zutKddfSr5buvt/vlx8k9d59955Xyz3v+75z8r5WKxzGy3WrtTl0jHyrXe7n3IfDbCJTaSPhYu47VQepPshw+2OVS6gcvyeORwU/EqpaxrGYiVYErXlwPtWOBWjFvKw4RcWMfqv1uak2dtW4nptQ3bn06mEKpGO5/tK7rj3NgLrfPYaIfPyus6/5N/7bWXf/8zE+8VHA6LWuY9beuezqoQd4pV6fKn2GYbCU/YFwOLx67dq11uMilvTNnDnzp0qpdyilrgEwTcSyEhkSpYhGo9czg5XHCJjkZjWAH4rIOxOJxC3RaHSRiNya6cHqd/c8RaPRt9veVz+Kx+MfdebvIlQ3dnZ2XvLQQw8lndcuuOCCQ1Op1F0A/ua8Fo1GSaSo7nqTaZqfsNfkoxz7+vXrt2YUYy/NqFH+1iGEpeKkj5+8CGhCVSf33k6b80nJJtM0L8lNdTtfXFTVUUod4/f7z3U3Xha7jHojJcXOm8flUw8q5Xyvj12wdvMoj6Pli9vWLBn2NPCwGzadbih1n3sepqRPzDXzXbh20/sE6t9HmG/XtjWLp3i9lskwXiQSce7XF+PxeNlPagthJSIkzTOf7gP6apAh8jP12QgwW5WbGSo090q8PjsAzLVJlYNJOYSqGQEcbz9034YuvIKh5xCVmHbBMZ1MWQomNmJHVeTZcyfVgiBeky37eyGjWLag4KTLPMBNquLxuN43FIljpQjVsruvu1wJfuqaxl6R4AK3auDZd11HKwrHI5GJoBfvXHbN/CKnftBhrtK6b7rtLOzf5hMBS5xptn3iPnfJHC0yTNOkyl9Gl0L9QKwsGqjMR/uLRVSSDIVCayhxbo/3mYwzw7+wHA/ArwCEbbXbfYZhnLt+/fohQ2vXvuDX8Xh8SGWX49gqgFQUfJ09P35YliulnnPIWiQSca71887Ozg/OmDFjiWEYf7bLBP9PRF7duXPnN9xErVwM9XkTGwH9xVgn99euG36rPZ0nDMM4f/369a+6p+dKuTeIyNmJROKVUqfvPH0Zjy7m9eZgvmDt5hfcwhM596IfStaaJr7/4qVLrCeJ89du+jsFNUz2XJS8+YVLlrB3CpbAhWl+BAL+KFiPnQ8KhWe3XbLY836JUt9H4/H4SCTyAZaaxOPxX1Rq/pkSEhoEvVJNpb18a5nmB+Y3AORzm3qBZHUr0Q6aEsv/qAZIgYrNfUCRhGpYDxVL61hixz4l9ivVMiiEwfmwh6taUukjrfc0zHMUDmcopazG+kqEvaEOxuPxn1Ri/Ik4ZqUI1dl3femdQNauw46ddy67eliJX57+rWfvXHZ12b8dtj8UrTQuYCYp935Fo9HVIsLvVj7wi4fD4YudLBaPjUQi5wOgWTEJlBX0DhSRr4fD4evdx7KSpru7m1koPvhinxPjWWbBYrHYve5ru1T8aAT8tdx5tbW1HW8YBnuYHbuQh3w+3zvXrVv3JI9dvXr11P7+fv4GN9nCGvui0ejnRORaakdlfpp/RqKlCdVE/IR6uyZNqLzFs+zRbEJ1Eb106OKtlPp6LBbjk5OhrZArff0Ca5VzHb6LuXi9kZJi5uwcYz8l/Th9V3K/VEsZx6tjF96w+VOi8PVC44nPOOGFi496bMHaTZ8FFBt4h4KlES9cuuRbh9/w/FxTJQsSZOf4QtfUr9cGAcfMN1+5Hb9sqcBHFbywHxABBiXb58Q/vR5ns44IARSIIIl5rr+wN1QlEeOuhAqEQQPYPphdf1NWDfAspdSwDZIzDxEZ6qGi4AR9pvqRwt9gtU7ULALw4Viw+NCPvejHJnjLYZiJY1+UH4b1h+8bCm8MIG2tP7dfzPHAsp+8DzX31wwgfeEhBF5/75ePk3T6cc8gUfjYnUuv/s7Su65bZGTNcQ+EksvvXHrNkFrs2XdfdycEy1yfpx/ddfY1Hyx3LiQ5XV1dUxKJxJ7cvidnTGaEenp6pjQ3N3eO1LqwatWqaZn9TZOI9K5bt45jjRi8Zk9Pz6yMamo6FouxkTLfoyF1/vnnT58+fXr32rVr82qqOuNk+qUG8l0zXysF52mapn+U65YLpT5vgiKgCVWd3Fib6HxWKfUuESGRYmp+RTwe3+hM0VXDHM9NbRe7DNt74QP1QkqKnTePG039p5RxvDx2wdpNfwQUibATLFFgo+1rnH8I+Iw5z1581I75v9v0UyXqcvf1BeoHL6w52lLyc5cQsldKgCNcJRT8Lblh25oll3k5fz2WtwiICMt2v8z+KfowTfEBU/xZIhUo8G3LrFZ3OqvQl6uKV84sWfK3KJS9Nonbc33Z/9Yq6FnF+TBIIKkCWAyhIpFwpNGrZdQ7EkacB/um+F/KtD+JXUhbecCxBenZNIQwBQ0WiRot6HNFgkUDYUrEH4ZWRz79SqXUv45tJvpsrxGwM0Xvp6n6mMdWuOvOpVdT6htn33Ud7TqOd435OEzzd/D5HocIRSksQ3hXvPfOZVf/fMxz0ANoBDQCeRHQhKpO3hjuzJGI+JVSNP1jrfLnnCm2t7efrpTqALA+T61wsLu7+8P0YbDL0Kgh/LP+/v5P33bbbVazgcsPYjkAKs/RD4k1xbvoA2GaJssBfqaUem8sFhuSAmdmPhKJfDqzD/qsiFyTSCToSD60NWtrazvCMAz6OzwfDofXOKn7FStWHOLz+ZiROY/EQET6lFL3+Xy+jzvpds5r1apVx6bT6f+2HctvP+ecc1pCoRBT9yQfL7G8saGhYf/g4OB6EZnhKPzYT8wuU0oxNc9Sq4sc+VW7dppP4z5CrmJj+PNwOPyhkZ5ilfpWoN/UlkuWPLXwhqfPgpJlArW1MZiOb7romO7Df//0maYpVyhg5dY1i6268gVrn94ACLEYCoGKvbDm6JXZ1zfTJ2SjGPj+C29Z/JdDbnq5KTCwPwqRw6GMP2+95OhH5v/m6UXp5uZXXr7wkNp245cK1iQ5XkRu4EaGxIVGu07Q2Jdld6kRCA37nmyCYZ3C40jKqIw3kjluMZCSVB0ZymbFOM6ryazpbq3i8FDWBNgVBTNUzrEkECyvq1XQ84nkxQdlk6mdY1L1oznvHDRZohJuEsUsVD/SVi6Kf5iRYsYqCMP6LzNknIMTLsLJ/tq31woffd3RETj7juvO8QIjUXjlrrOv3nT2XV+6ChCa5BYTW5M+44z7zvz89mIO1sdoBDQCpSOgCVXpmFXkjGg0+mkR+Sp7m4LB4M0kD5Q9tY3wrFKwkTJUdg0wa5eZKdkF4HYAJEd8evUDRxHHkR21GzQhInuVUn+jak86nf52IBBoMU2TJn173T1cLiLH2uhhzaY22fo+gCuo8BOLxUighCTL5/MlRORoAFQtvCdDxkyl1BkZiVISvAvj8bgl8+taFwnTR5VSbCJ9I80CMwTqe62trdfu27dvqu0nscM0zVWDg4MqFArRsI99Z9ym/l8ymfzQhg0btrsI3nGW3yfwIICXSegaGho+Vk6pZO5Nd8x4FeTbaSW/8Hc3bN7yniNGdf5ZsHbTFkAtdI+llNq89ZKjndruEd9b7K8y0vJWgbC22yoTrMgbUQ86JgREhL4qlhEzSdSeNLA7WZw4BUkVszhT7ayWNUbGpKVzMJvtKje5RH1+Ku2xr4pBoQyW3TETVu1o8gFH2Vkq+9qjESqqWQ5JgT+GTovIVDumI2SVG9JImDFWqXYW8R2CFotIZQv6YGWaSBgpEZ8sIuNFMYpZaLL8uJwxADyplOJ3no5JgMDyB786pX8gSZGjgr8fotSn7lp6FUUqdGgENAIVQkATqgoBW+qwuQp27e3t78yoNv2HiLzX8WJw9VDd7cpQ0ZvpqyLCco8ftrS0/D9miFzkqdfpt3Kdv80wjHdSIjR3nrbaIMndpYlE4vd83ZE8VUp9l4Qns2H8n3g8foVNnBzjPPpKrIjFYp2278T/ZYgdZWJ32YZ/VPhh2R77Im7ij78zL5fYBskgN1CfdK+F5zl+EiJyc2Nj4z/ZTaQkXbcrpS6PxWLPOmux50sBguvC4fCXvcpIubFa+LunNx3kFyXqNdsuPZrqRXljJFXAbWsWj/g5XPCrrdMQHMht0nhp25rFh5X6HtPHVx4BYdi+S/tSWUJUTjCjNCd4IJvD7NbLgwDHLDem+oHDggAJFoNjMgO2Mzm2LFip83EJUvDUoghVrhdVqdcs9XhmjJiRmm3RqGxKjaV9z2EvdqN8x2SW9lHq3PaOwh7040V0o7dMokgyxTGPzPqBswKgqdS16uPHLwLL7v7SPyqR7426AsFGfzJ9xm3n/nP5b9zxC5GeuUagaghoQlU1qEe/UC6hikajh4nIHVS2CYfDF5IkuQjRFmZpOjo6ehzPBsrmhkKhVY7saDQaZXaLMqbdDnEZrWTQmV0kEmFZwjql1H/GYrEPusmOYRhrMmWBLEVcrJQ6lyTGyS7Rt4HHc5z29vaIUupGEXk84yXxmXg8nnCtnuWD9JK6wJFVdZUiRqnCxnm3trZe5iZCztxtUsf+sr/PlCt+PxwOfyqXMDlO50qpi2KxGLN1nsb8tU9fpCCWMp8rBrbNfKkF556bd8tL015DmU/nm4hffAufu3QRxUjyxoK1m9mMSzPEA6Hk3dsuWUIvDR11goCIUGVrB8v1nvCoILPFB9BXyikffL4/22dVbnAcSpiTXDlRbb+qWQFgni2jXiyhonnvq1ayuTrhEnqwSu5Iol5AF9i/VG5MRQhLMN06nWV99K3iiF7EqZgLlhACYCa/thKIXixIj1E0Asvuum4dS8tHPEHJ2+9ces3/FD2gPlAjoBEoCwFNqMqCzfuTXB4PjhkeiQdL2iihHaWRbT6VP9d5H47H4z+01WxOME2TPUjslfp8PB5nKSGJzog9WM6KXATKKq0zDOM0EqyMWd932M9lS6fyidh7KD/tkKdMSd0HHDlqux+MrvBvjsfjN+ailU9p0CUbnzRN8+KOjg72ZA2Fi3CSRBCTG8Lh8HvzZZ9Wrlx5hmmavC77w54hOTQM49fr1q17fiR1olLu6IK1Tz8AyKnDzhG5ddulS4b1R7lfn7/26TYFcRPLoZcNqHO3rDn6tpHmsPCGp/8gSmh+OBRWqeBbjjoGSpVbCVbKkvWxRSAgIscw80rBhU2W5aU3wW3y0Y3ZHqttA94IVjBL5QhmMOu1ZwyZr1JXSXU/ZqnsKCpDVe1yv5lowgyEbOGH/oOU9UpdM49ned4iTLMEJehb5WW8FnMc4Y4jlFJbvBxbj1XfCCy74wsLlOFni8CQEJIzYyXq83ecfdUwZdn6Xo2enUZg/CKgCVWd3LsRSAbVfGIi8r87d+5837x582bbrt9Dsumu83JX0gXgK+Fw+FsO6XDK5gDcNpJKoCtbdLJpmssMw3gXxSioHRGPx2+zPR3+zNI8Oo/PmjWLTdA/cF7nJOw5XWO7olulfu4YYa3fyPRWXSkiTzqiE+5zbCLHviGKaZyplPpALBYbyfwWFLZoaGhYo5Sigt5JmfI/n4jcl8mareno6KB/VFmx4IZNZ0MpZg6Hh6gvbLv0aIpj5I35v9t8hRJcn+9FJep9Wy89+mcjnbtw7eYrBSA+w0IJLth66WKSXR11gICI0GPlA15mqLgsfkkf35z9b63Mgr2E170eAEsziqNDfVLu64iI5UPFJwYP4OWye8i8nPtYxnJMeJnxegAFHRJKutQpmOsIW/xQKUVxIh2TCIFld3zpbOVDHCLNrmX/+53Lrmbpuw6NgEagCghoQlUFkIu5hN33wzI2i7jwHFupjv1Gp7I8LhAIvGQTqk3hcHg1ywBtcvIpWxQiSYVAAE+Ew+GncrM3ruwTxSgisViMpOugsP2ePqWUuiQjXPExEZnvkBwX4VqWKUk83zCMK0TkIhF5QyKRsHwxXFmzT8Tj8W/nXMAp+VtpmuaKjo4OEiSHhFGx6EYStVwTPXud7BO7WsRSNtplmuZFHR0djxXC1yZX/6CUovP6TZ2dnW8r16RvwdrNvB8X5F5TDLyRynwjzWXB7zZ/HQLep4NCQX1565qjPz/SuQvXPrNUYN510OuCv2y7dDH7yHTUEAEaXQKg8iVl7q2N/6MeVqcxM7XEzug81lN+X1YNITro0sc0DZUxFiRU9eA95QV2VOY7FfOsof6K7ZavlFdxOuZBHVD+Yyb+H5VSzFromCQInH33tW+DqF9xuQrouGPZ1e2TZOl1tUzu2zght1FxXU1QT6ZiCGhCVTFoix+4ra2tOVNax0zDcaZpnucmCe3t7ZfaEup3s+wuo97HHqb/czJMTsmdUurbuUbAq1atOjKVSlFK934q/dlkiLXUETt7REW/g8JVxsdMFEvb6Hv1TqdczhbM+IVS6ieZ7NmJ9CsVkRWJRMIST3D6ujL9U/3pdLq9o6ODP/BWuEQp/ur0htn/fhVFJGyp+IOIh0OoDMNoN02TYhdfologPbtaW1t/WejLy3XdhxwyWvwdOnDkgrWbO+1SQvfpe7atWZxtjhghFqx9+suA5VF0UAhw3QtrFl8z+vmbie20nGP2b1uzOFzOOvQ5Y0dAKGcPsCz3oI3LRg8JlaOMRxGJJz3qzRr76sc2Ak1+6Y9VTIaKgg2Pgh+78R+vw1wEYMDrEsYz8lscseyZxKrsjPz4R3xyrWDZ3V/6jBJ5h0obK+54w+e9TYPaD3l7e3tDhQx5L7zwwqZQKDQwkrlvobtCo919+/YF2Cde6Nh6et21l+scy4PbelqTnkvxCGhCVTxWFTvSVYr3ipuY8IJ2looy4hHXBK6Ox+MkFHAp6r2BD0XY7yQiLUopGsC+3vaYetP69espr0qyExWRP1BOXER+q5SiCh+fsH8ikUhYBMsldEHxh4N6muxr8umnZTCYafH4lZtw2WNcJiLsd+pRSv0goxr4BCV9RYTlKHyIPySbzuNdZYBDa3MDntOXdVMkEmFP0U8zmQESGX7p/i6dTn8uEAiYtvT7syLCcsNFlIm35dpB4+Qcj62K3Vc98MRFwP7M0HOqUZA09+Npow8vYjbarEV7Sajo20T/pmqLR1Ty7rmU/kbrobJK/vZjEI+DuizjP47FDLSiAU9hF/aBVoHexBChGogBvvmA/xgT8JOy0qKCXn06W+UN1JN2FNuehT6Yp2Sk2n/d399/heNx6QbFtX/4o2PZUipoto3Mhx3xq1LPr9Xxrr0RHDGwWs1FX7f6CGhCVX3MD7qiqy/pN/m+gNra2uYbhkFVuddZNijAing8vtEZiAa6fr//xyJCpZ/sc19Yv9Y3pFKpq2655Ra3ghxL7t5rZ7uceutXTNNsc2XGeAy9pT6U8YO6NRgMXpTr3eTK+JC8vTkWi8VyFkY59xUiwlIot0/Gs0qpd8RisXvdxzsy8fThyidkYRPB39F3ynl9+fLlUwKBwCdF5J8AtFJRsKWl5dvd3d0/pGiGCwuqVz+ilPp/sViMpFELOdTB+368TkFEKLhyNStrktiLffgrTFutzSFUT/UBg+VqpucAE/YBR4SAnjTw7AQRPi6SUNFi4e5qS6ZX8n35GswEe6mexC50eUSoQvDjJFje4QAJFUM1AP6TAcNKavP77hqllPUQTodGoBwEXKJYjpfiD+PxOHuUh/2eulR+f51IJNiDXXLYbQdsN2hLJBL3lzxAjU7IJxxWo6noy9YAAU2oagB6vkvy6U8gEOgdyTPJVu+b1dzcvG+k8jZms/r6+qabpplubm7uHC3dzpR6V1fXjEAgYDQ2Nu7OHbOY6/FpTDKZDMViMT4+HpGkrFq1ahr9UTIZpMGRjuX19u/fP72lpYVzyddcoNrb26e1trZy/bmvH/Qa52aaZmsymTRbW1t3VcKLqk7eOnoaVUJARFgbz6yU1UPXiy3YDyrhH3jrz8YKq4OBxIcEyItweqjIz9hDNRHCRagK9lBNlAwVe5xOw1yr18nLHqopaMAxlquCCQwMc6gA/EsAn9Xax6A34NsyD5YmSOHoRPgkjJ81uMgCHa754LYlX+uAS5E3b7VJMSu2VX9XjjdCZT/8Zr/zPfF4/O/0w9ti7vbEOUYTqolzL/VKNAIagQohICI0TN1AhUlBCvuwEYN5ytBm4Two+PHiQNY014vgl/QJdi55Iqj8EZPJSKgclT+u/34PVQvnoBmHYwqAFDBA68GcMGYDAQqdWuZjrAw4l/2tXrw39RiTBwFXOVuTUuorIvLzjDXLneFw+GL3A1m7XI9WLY4FTEkg5SoNj0WVt6QLe3Cwyy/z144vpwfD6iHGCQKaUI2TG6WnqRHQCNQGARGhDS13qm9IYT/24WGkkX8/OhPnwEAQ2weB7Unv5ksfqkYDeGkQ2OXhuN7NsLSRJiOhmotmLMQUeJ1xm49WHIKWjObNADBIHaE8oRqBwCmAsjRsbqGarFLKG1fh0m69PnqcIuAiVGxBeGM6nb5WKXWx45PpLCufLYrzGtsTfD4ffbEuAdCslNoO4JOxWIxiWVaqv729fbpSit+3LC3cnOn1PlYpNTVT7r+JysBKqffZ1gDD+rBZdWOX+7O/+r25rQMuf8rfulsrotHoG0XkKxm/yiNFhKneV1mJ0N/f/wV3j1gkEvm6iMxpbW29wlZYPt+2jFnCdoNYLPY1JzsnIh9JJBJsm8Dy5csX+P1+ltteSoGvcDj8VoeAsm3B7/d/ga0MGYGjuZlSctY1XBWPx+kjqlsTxtlnRROqcXbD9HQ1AhqB6iFg2xCwVGplCt3Yg/sho8hdT8MZCGAKutPA8x7mAGYHgLlBgCa8W73TMqgekDlXKrKHakKJUizGdExDCNvQhVcsrQhvwhG6gOwBBoe1puZcwAcEz3JIFUUqLlJKeZRH9WYtepT6RcClYHe43+9flkwmD1VKUaSCBOUKhwCMlKFqa2s7xefz/a+IHAaAFit/VUqRzEylyE8ikSDRJ6E6SilFC5KsxwCsUoD7lVL39fX1fauhoeE0pRQVLIdlx1yKyCxJfMYwjOXr16/fygFc4l7Mzg4JU0WjUUc8qyEjzEUbmdvtnu+jANwRCoVW//GPf9xrz+uXSilaxLQZhnGELbrFa7E/+/2xWOwR2y+TasxvJqGLRqNtIvJfAGaTPNKGJh6P/4bjuQje7My/08qGSs799OLcuXPnF8u1dqnfd9DEn5kmVBP/HusVagQ0AmUgkPE781E9MvPDvzqNPnMP7jVMjJ4easaRaMZR8NrcN6CAY1l0yEe2fUC/R4IXZcDiySlFEqoJI0rRhABOwCwLu4exHUkPPaiGTH1Tm4D0c6PfH4pVBJeatmg9hY7eopQa5+8mT96SepAiELB7m5aSUL3yyis7Zs2axczSGW41PlcP1VDJ34UXXjgzmUxSdfcoEbk8kUhQuVgikcg5VCYG8BVHudgpm6MnZSAQ+MRNN900TOLTZf9C0StLtMImTHw/H0+bGRG5MqNweaXjg+kS/rrfLlEcXLly5ammaXJOzErdnU6n19x8880vswk2Go1+TkSuzczxC6550YLge8yoAfigUoqVC5e5BbYikcg3AFzOTJrP5+NaqXSc4nxaW1v/w+nlds33jUqpD7S0tPyqXIn5Im6bPqRKCGhCVSWg9WU0AhqB8YWAreZ3jYlkeg/u8Y1U5udelYEGzETWa5nmvl7WbBwSBGYGgK40sMXD7Fcxd6XJAKb4gVc8KhKrFaFagFbsQh96ChDjYjAp5ZglmIGpaLAyU8xQeRWGJXRhP8gf4AP+IupBVRMQWJqGCvCBAdX/6P+nQyNQEAE3ofrTn/70Unt7Owk5hXqGyItDqJwyOA7q8q78YiwW4/vN+mpsa2tbYSsYDxGqYkQtIpHIuzMlgT93SutchKnD7/d/OpVKsd+1KxQKtTHDFIlE3gTgD1QEdkrxotHo9SR3GS9NZs0+5e7Vikajh4nIHQBedOTPHfInIoMZxUz/CIIcJJgU2rlSRH6klOpJp9MXd3R0POQG15XtozXNyng8vqkg+PqAukdAE6q6v0V6ghoBjUC1ERAReq1QrtfYgweQxJ6ipzAL50PB53m/k18BxzRl5bWe6Qd6PVIRLLQwp9yQx3mVHSuSUHla8tcIP0605cW3oguvelh2NxqG9J1iWZ4JwSPYjhTV+DyKeWgBSeKIghQjXceYDgTO4Kss+Ts1Y33xN4+mpIeZoAi4xCJOYobKJlTzMmV7tCJxkxf2Vf2e1hLM7rjOO0tEzk0kEo8zQ9PV1XWhYRjfEJFmwzAi69evf5DQFUMnI4/TAAAgAElEQVSoHAIlIjFKs9sE62ci8u5EIvFfNln6e/YKxuPx2+xSPPYlWX939YMdIiJnJxKJYSbI7n4x11pPt0scqQCzIRwOX+gW43DOsX1A+WRjsWmaKzs6OljKd1DYJYr/ASCUKRH8m4j8O5U4c+cyQd9OE3JZmlBNyNuqF6UR0AiUi4CI8AfuMZpCZ6XRN5c01DSciQBaK2LEOycIzAkASQGe6cv+t1LhU8CCBoA+WLzMCwPAXo86bmolSjETTTgSU8Efvr0YwDPYg7SHBCf3XgThA72n+N8X0Y2X0O3p7ToOMxFGEIX7p/Jc1n8c4LMshZ4E8FotUuHprZlwg+UjGTYBosgEMzLvSCQSN+QSItd5Z+cBhZmZD8fjcWaUrMhXBph7nku4YiAUCq3s7++nAMR5IvKGRCLxjOOFRb/NeDz+KbsU7+3O6y7yM0NEzuno6KC/51CMQKiGervcohPOSW1tbeyTuo1/V0rNBPCyUmpFLBbrHOnNYJdCvs/2zWTfFs/9Q0NDw/uc3q0J90aawAvShGoC31y9NI2ARqB0BESETcUfpaLfHtwLKXHD3YxF4J+0AI977PjDL2ya/Lb4gEGbVLFfy+tgid/CEMDeLa7j+QFvM2K1IlTEiRmjxZgGHwwMIo2nscdS3vM6AjaZaoDPMvF9CrshnhaBAqdiHnykh8X0Tx20QAMIng0oS5P/X1mm5DUGeryJg4BDGJRSfSKyIpFI7Obq2tvbT1JKkRA9yfK4wcFBmvH93iEdLnISNE3zKsMw2LPEsrn7Y7HYS7lqdq7yvVtH8XJSkUiE4g6vN03zEqXUT5VSL4TD4dXMGrkIV7NpmlHDMH4EYKYzb1fWbFmmtO/8RCIxLEPrKvnbaprmqo6Ojh6XDxebIa1Ml/vuul5/QER6lVLvAPC1cDj8z8X4YJJcpVKpq4gbz4vH45+bOO+eybESTagmx33Wq9QIaASKQIDlH1R34qG7cTdIqkoNdx/V4z1ZHVwvgyV/RzYCJD3MUL08mFX/8yKYjZoRAFrZXZN57Lw/nc1MeZ0JqyWh4rqYMVqEqRa5YuxBP15Fj0V8vIgZaLQk0gMwrH6tJ7DTKvnzMjj26yylZQDF9k/lToAy6iRV2RjRZNnLeeuxxicCVOkzDINy5g84xIUrITmZOXMmCc07MgIn12SyQtNEhMINQ6IUdgneO/L0HZEYUeb8hyLyTir9rV69emp/fz/VAw81DOPc9evX5y0RcBT1mNHhuJny7GsdAQnOKxKJMHP2af47APZcbezs7LzEUc9z+royX6f/GQ6H/8FFetyiFEO9YS7CFHQyXe476Xr9btM0P28Yxp8y8uvHZT5XHUqpj8disScK3XlHdVAp9XPtY1UIrfp7XROq+rsnekYaAY1AjRAQkQfYU8IyP5b7lRsUpiCx2pPKEhKvg+V4i0K2VhsbGNLAS2USHxK0aQFgph9o4F9ohmITNc6/ElFrQuWsaRaasBCtVraK0YcUtqMHnegtiwAxG3UEpmKKTdQ43uPYWZGywkWYhploBKQfGGQbS5nhWwT4F/PkB5VSp5U5ij5tgiPgCEEA+CbL6NzLjUQiJ9pefbPtf9/nKPDx7y5FPaWU+oGIkFwsAfBOllbTGy0UCq1xytyi0ehHMnLq/8ZKYwBrAfhEhOqC71m3bh1LVEmY+CQglplPC4BduZmmlStXLjRNk0otVimd09PlzNv2rfqxQ7YyHlPXZ7K0fIK2ikrrlGV3y6a7CBOcvio3Bq7XtzCrlU6nQ36/n0STZI/xDAlnLBa7ob29/WSlFJUO78n0ld1uGMZJInJ6RjiDDtyUaR/msTXB31oTZnmaUE2YW6kXohHQCIwFARGxmqlNDGAnaINSfkahEfMRxrEQAR71uOzPWSNJFfupqPzHoNQBM1X0wGJmqVApII2Cp/uBaX7AsH8JTAF2pYAdySypqlQUKUpRFdl0PwzLGHcOmkHVPEYagp3otYhVIUVAZoqY6ZqKEKYjNDTGy9hv9Ux5nZly7snpmAfF+SY3AiYrp8oNBQTPARRbB3Exn/iXO5I+b+IiYGeEvun2jHKvNhqNrhaRXwCgaAMNbC92izZEIhEa4ZLAkEBZYXszfT0cDl/vPpZkZ//+/Sx/Y9mbnS/H32zxChrvur2lIgB+1tnZ+cFc7yaXz9Q+ACvi8fhG95xtcYyPZ8oYmcmiuov1VSoiN6ZSqfdt2LBhl3O8K3PW65QB5o7V3d1NktToel21tbWdZRjGt/mgLkPetrAKorGxsa+/v59EcblrDBYz3GoYxifWr1//6MR9J03clWlCNXHvrV6ZRkAjUCQCtucUn5ou7sJj6AftSMYWjtrfzmS2LK9SETQASqo7ZXrOdehV5ZAicqMBkxsYIKiy5YIOieLxLOnbnQR2pipLpJy5MbvWnN0mnaWUyutGKyJn8gluNwatkrlKB4kVSdVsNFklgU6QXLHHasCiWQKqBcImXiRT2b8fCJYPbsU+6/hKxRGYgtlg71MKGGAV1hjDdyjgZ5IBFAk4TntTjRHPCXj6mjVrfF1dXVMSiQQlT/M+biFB6enpmdLc3Nw5kq/SqlWrpimlmthntG7dulHlUzleX1/f9GQyaba2tu7K7UUi8erp6Zne3Ny8e6Q+JV6Pt2O0a3FtPT09swzD8GUITdeNN96YVz2G/WAca6TXOd+BgQF/vtfzveZgYZpmejTMJuDbaUIuSROqCXlb9aI0AhqBUhAQkfcD+EkavdiFu8aUnXKu24LFaMLh1s6DnlSVDhKlsD+rykfRCrt6b9TLknSR7DGjVc2oR0LlXj89oxZgykFkKR9GzECRPvHPXvRXlEg51x/KTqWeAdJPe3DryLRf7whUXK6UopyzDo2ARkAjoBEoEgFNqIoESh+mEdAITFwEMv4lbJhauA+PYAAjqtyWDMBsUPBKWSV0r1YwS5VvYrlZKP6dWSH+l+WCTrD/inMjuapW1FPJX+6amxCwCjZZwucEc1PMlHVjwCoBdB7Pk0xVQiFwtPtA3yn6T1lFngMJ726ZMRsI0H4NTymljvVuYD2SRkAjoBGY+AhoQjXx77FeoUZAIzAKAiKyjA3IafRhV1bgz7NoxQkIYZ7V3/RYFbJUxU6c/VNU82MPlRMUz6iUCEXuvOqVULHcj6ISTuxAL3agp2AfVbG4e3HcaZiX7dMyXwSSHrdaBN8IqCZO80yl1H1ezFePoRHQCGgEJgMCmlBNhrus16gR0AiMiICI/DSjJnV5D55GD573FCkDfszEedaYlVL8G8uEWSY4O5gVpuCPAcv/2PNV6agXlT/3Otk/dTimWH1SneizBCXoU1VPcTSmYTqV/RhW75THMowHFP9+lBEM+GA9rV3PRSOgEdAI1DMCmlDV893Rc9MIaAQqioCI0IiISk7NO3E7qPDndYRxDBqxwBp2ywDQ5fEe2Iv5sueKhsH8QdieBLZXuDyx3gjVfLRaSn8s4XsKuywqVW8xDSEsxvTstNLPAqm89jxjmzaV/oLnsodwH6DmKqX6xzagPlsjoBHQCEwOBDShmhz3Wa9SI6ARyIMAzSRp7DiI3diLByuG0Qwsgw/NVu/NExUw+/Vi4m5StSsJvFRBTlFPhIoGvzPRZJGpTdjtmbmvF/fEGYMKhK/DnKxMunQDg3d6OfzwsQJnAIZF3N6qlPpN5S6kR9YIaAQ0AhMHAU2oJs691CvRCGgESkRARDYAOK8Lj6Ifr5R49uiH+9AEA0EIUhCYmI6lUDAs+fJNfZ5eyrPB3KRq2wCwt0LZtHohVDTGpUFuPZMp3tzXYg5oGmwJUQzSI80HqAAgA4B4bHR2QEI9kZG0p8ePDo2ARkAjoBEogIAmVPotohHQCExKBESEMm4WtdmJW2Gi/OYhAw1oxGEIYiZ8aLSI1GhR6QzQWG7onGDWMLjPBJ6uEPGrF1GKEzALVPV7Ed1Wz1Q9xgHPqVFmZxGrPsDsBMwXskSr3FBBIEgPVst4Ve8RysVRn6cR0AhMKgT0l+Wkut16sRoBjYCDgIicAeDerPdUeSVUQcxAI+ajAbMPAtZEP9Lot8gV/6gcA9iUwJJTr4YIRCl3nZLqxzZmjX+f66+MR1U9EKopaMAxmGHZ9T6CV63/1lNQGp1/aB48PFJ2ZioJsOeJf3LD3A6ktwFmmYbIwXMAZYlfnKKUeriecNFz0QhoBDQC9YiAJlT1eFf0nDQCGoGKIyAiVDH7IUv9WPJXarRgCZqwcOi0AWxHP15GCj0gScsNZq6CVkZkvtVP5QQl1V8eAHZXqLyu1HXx+HlBYFYAoEfVlgrIEtSDsS/JFEkVM1PMUNVL8B1CtUFLGt0JlvWln89moJiJyg1KnasWwHcYYMw58Gr6OSC1qfSlBU4GjLk8T5v8lo6ePkMjoBGYhAhoQjUJb7peskZAIwCIyE8AvH8/NqEXW0uGpBmLrDK/XmxDP14sqWTQj1ZQ/S/g8jxib9XzA8BgFQ12R1q0n1kq7tEpotELMJvmZdQ6QxWAzxJ5YO/UI9iOlOUUVtsIwY8lmA7+NxsCyF4g9QRgdhU/OZbsGYcBvsOzWar0M8Wf6xzpOwLwH8O/Xa+U+lDpA+gzNAIaAY3A5EJAE6rJdb/1ajUCGgFnuyryEIDX7cH9SGJvTXChT9VUnA4/WpwtNJ7py/Yv1ToODwGtPqAShr+1FqVgFuhITMUe9GMzdtcaarQgiOMw80BOylLyo69u+X19Y1oUVf6o9gfcp5Q6c0xj6ZM1AhoBjcAkQEATqklwk/USNQIagYMREBHupKftxG0wa+w7xNLBFiymDIDVyUMxiP4ak6oZfuDQhqzSHxX/vIxaZ6iOxnQrF/Q89mJHnvJML9daaKwm+HE8ZmUl0Xn3WaLH8r5axpAfFV5VSs2r5VT0tTUCGgGNwHhAQBOq8XCX9Bw1AhoBzxEQEVIWtQMdno9dzoBBTMdUnDJEqiitXsvyvyYDIPHhHJ7yWO2v1hmqkzEHQfjwKDrRW6ssEGCV953oJlPJ+wBzTzlvH4/P8QENbRzTVEpRr12HRkAjoBHQCIyCgCZU+u2hEdAITDoERGQqgD2CNDpBK6r6iACmYRpOtUgV+5bYv1SrYB/VcU1WzgSP9ng7i1oTqtNxiJUPehCv1FTd7xTMBU17LZTrhkzZ97qhHcgqDDYrpWr4TvT2vadH0whoBDQClUBAE6pKoKrH1AhoBOoaARE5AsBzlDbfCRql1k80YC6m4ERrQq8OZqXVaxXHN2e31I9TZM5DYYpaEirKkL8Oc5GGiQfxaq2gxQK0WrLoViQfAswdNZtL3gsHzwNUA186TCn1Un1NTs9GI6AR0AjUFwKaUNXX/dCz0QhoBKqAgIicDODhFLqxG/dU4YqlXWIaTgOzVZXIDpUyk+Obsn5UFSRUZyml7s03JxFZCuCu/RjE4yjTTynPwA6hSsLEwzUkVE6WDOYuIHl/KbelOscGzwZUmNc6Xin1eHUuqq+iEdAIaATGJwKaUI3P+6ZnrRHQCIwBAcfUN4l92AOqqdVfzMZyq+SKxr8vD1Z/fsxMMUPF2Fi5kr+qEyqu5wwcYq3rPrxcfWABy2dqjuVFZgIDiZrMoeBFA2cCxjQedrpS6oGCx+sDNAIaAY3AJEZAE6pJfPP10jUCkxUBETmBPCGF/diNu+sShlacgBDmWaV2zBBVO4IKOKYJGBTgKdf1+e9BA2hw/mtk/ao4T+sPgN40sD9t0YW84ZXKH81vac7bjIDVi+T8ob9UP1LoRxoD1n9TGLBmlg1HlIIeVIOuf68WxqdiHnxEzXwJSG6s1mVLu86BDNWJSqnSna9Lu5o+WiOgEdAIjGsENKEa17dPT14joBEoBwERWQTgmTT6sAt3lDNExc8xEMRMnGNdZ8sA0JWq+CWHXWCqH1jQAHSlgV1JgH+nL5WvhF8Nkiqevzs5nFwVSajylvyRiNBHahpCaIXV41NUpCHYbd3vPsxFM6YihKexx/q3asYMNOIoWJkfYICCKDVIPxaz4OA5gGrkkUcqpWqs417MhPUxGgGNgEagdgiU8NNYu0nqK2sENAIaAS8REBF667xM/yn6UNVrTMdSy/S3Ow0831/dWS4MAVNyBLOZgeo1gSRF6WiZZP8/e72oCkiyxf9Scr3FdS7P252CVb7I8xaFgObs66OV/NFQ9p5uDOIJ7LRkzkmEZqM5m92xCuYE7LHajySSSCMFEymr8wzW8UGQlvoQgA9h6/+G/+SRTJFUVTOOxYwsEbTMe++s5qVLu1bwfEAFec4cpVSdKWaUthR9tEZAI6ARqDQCmlBVGmE9vkZAI1B3CIiIP5saELUDt2Rlq+swmrEI/JNbdlfpqbJ/ipLpFKRgMNNEQkST31KCxGpmIJvdcmL7IBD2Z0lXMYSqB0nsRT8OhSWQYMVO9GE7eiwyVWywPJBmvsxuOZktKv09jO0WMatWOOWGWQPf56p12RKvo4CGCM9hnWSDUupAvWSJI+nDNQIaAY3AZEBAE6rJcJf1GjUCGoGDEBCRLQAW7sKdSKMGTUpF3JMApmIaTq+62t+cIDAnkC3Xe2kgm1UaSzQY2fHcxMoer2CGyn3dnejFS9hv9USNJZirOgJTrLK/F9GNl9A9luFKOndI3S95F2B2lXRu1Q5WLUDw9bzcs0qpo6p2XX0hjYBGQCMwThHQhGqc3jg9bY2ARmBsCIjIQwBetxePYBCdYxusgmfPRps1+uM92XRBpSNgi1GQQ23qHTuZcs837APmN2TLAosgVGcBWcUQSpw/gz3owoBnyyepOgmzrfH+iu3WNSodLEE8GXOzlxmIVfpy5Y9vzAYCp/D8B5RSp5c/kD5TI6AR0AhMDgQ0oZoc91mvUiOgEXAhICL/kin5+xz/qRdbsB+b6xaf2VgB6ug92wf0VH7PbwlRMJPE0rztFTAVZp/V0Y0A1QILlPxZhIrqfI+i0zLi9ToOQ9gqJexEL57DXq+HP2g8KhIegxn1LZfOWfuPAXz0vrbiX5RSV1UcHH0BjYBGQCMwjhHQhGoc3zw9dY2ARqB0BETkSgDfcM6sZ+l0ztEhVBSloDhFJWN2AJgbzGalKJU+xkq/EafqUvlbqpTK66xcKWNf96TYV8UsFbNVW7EPr8Jjw60cBFhiuATT659QHZBMd1bwGaXU1yr53tNjawQ0AhqB8YyAJlTj+e7puWsENAIlISAiV2RUy67nSX3YhkYssM7fidthelhOVtKkChw8C8uhYGBLf7anqVIxLwjMCgCmAM/2A33eJ4SGps4MVWNhUQorQ9WLpJWhqlS0IGhljagA+DL24wVUrq9pOhpxtCWZXseGvqoBCJ6XhTu9FfAtdKC/Qin140rdBz2uRkAjoBEYzwhoQjWe756eu0ZAI1A0AiLCZqQET+jGk+jDC5iKUxDEDHThMfTj5aLHquaBM3EuDATw6iCwowIleFzLYQ3AdH/WK+q5vqw0eiXj+AMKgm9TSv0637VE5O0A/pv+UQ/ilUpOx5JUPw4zrWvsQC+er1D53yFowXy0AjIIDNKDqg7DdyjgPxEwdwLJBwDf4YD/WGeiK5RSlMXUoRHQCGgENAIuBDSh0m8HjYBGYMIjICKHAHgCwJRebMN+PGWtuQmHowWL0Y9X0YWNdYmD40VFyfJt3mkyDK11RgA4NJglUywr7KlgFsy56InNQ5e/SCl14wiEajWAP/C1+6pAdimlTo8oxvPYhx0VKP+joS+NfevagyrwWsCYB6SeAtK2n6//OCdTtStzT05SSr1Ulx8WPSmNgEZAI1AjBDShqhHw+rIaAY1AdRDICFAEANxLRb8k9mEP7h/ynfIjjOk4C4IUOvHn6kyoxKtMwclowCwra/RMX4knF3E4lfcoREGyVukeLU6HpX4s+bNjmVLKUvLLDREZUvl7DJ2gH1Wlgz1OR2GqZfa7rwIloMdjFprBusrtQPLhSi+nvPEbKILiz5oO03zYCgUEzgSMqfwL1TEpd1/5G1LeCvRZGgGNgEag6ghoQlV1yPUFNQIagWoiICLsmbrCxKDsxt3KzDGDnYlzYCCI3bgXqQr2z5S75hYcjSYcYQlFPFmfdlklLY19WuzXKoVQsa+J/U3jPV6HuQjAANLPAKmn6285agoQXJq/JFEFgcDrBcrSZ/yBUuof628BekYaAY2ARqA2CGhCVRvc9VU1AhqBKiAgIu0A4rzUHtwHZqhyoxXHI4RDrJ4q9lZVKhoxH2Ecix48hx48U/RlGjAbU/Daqpv7Fj3BEg88PAS0+oZOGk3l70wAlgLgbvRZWaPxHqdjHhSzPcmHAHNH8cvxLwZ8i4DU40B6W/HnlXqk/3jANx9IvwikHj34bGNaNlOVjeVKqTptBCt14fp4jYBGQCMwNgQ0oRobfvpsjYBGoI4REJHnABzRg2fBP/kigKmYhqx36S78BWn0e7oiBT9I2kiMGKUSKgpSUJiCsbGyqt6ernukwZY0Ag1ZhT9GUYSqDylsRAkEpCorKf0iZ4CtfDT1vRlAqvgB/EsA35HZ461yQZIdjyvuFM3BzsleI3kPYI7gy+WQO+BZpdRRxS9CH6kR0AhoBCYuAppQTdx7q1emEZjUCIjItRnh56vT6DN34y5DRjGGddT++vASuvG4Z7gFMAVTcBIMhKw+LaoJDpRBDGbhfCj48NIgsMvjfbRniy1yoOObwaI3J4rqoaqG0l+R0y/7sLlowUIq/JFIWYSqxKBQROAEAD5A+oHUIyOTnhKHtg6nsh8V/sxOIPngKCMYQPCNJlSIt/ELSil+znRoBDQCGoFJjYAmVJP69uvFawQmJgIicgSAzdwm7sWDGMTuURdK4jMNZ1hiFbtwF9IYa7OSQjOOtP6woZ+lhl34W9nZrzCORyMOGfd9VNyCLz4gSMF7UhSh4oGPWoLmJWR16uytfTLmWAbCSL8ApB4rb3bMIgVOBtjrxCJQ9mGlmYQdowWzagKCb8iKTwwToxhhmsYsIHAqX6Tu5HFKKU5Ch0ZAI6ARmLQIaEI1aW+9XrhGYOIiICI3AFhTihy6o6ZHPypmksYSLTgGTZZpsKAXW7Df6pkqf9NrwI+ZyJqtbu4D+ivsEzWWtY927lGNQJMrPVUKoerGIJ7AzkpNraLjNiOI422fq5LL/Q6amQKssju7BJDS5pQ4H0sETgKMQ0pTHySxM+byqr9RSr11LJfX52oENAIagfGOgCZU4/0O6vlrBDQCwxAQkaMBbCKB2Ym/KLNI+WtHQn2sWSpKnJOcMbrxFPrgjYiA40fVYwLPVkA+vdJvIz9TGQf8p5zLFZ2h4gkP4lWkRyndrPQayh3/NZiJFgS99Z/yHQH4j8lOiSV6LNUrJ4Zlp/4CSJGNetmeKz4l4J9jlVLMCOvQCGgENAKTEgFNqCblbdeL1ghMXAQy5X6/BPD35WSa2O/UgDnoxyvoQh6VswKw+dAIEh/2O5U7xkiXcNT++PpjPVkj3vEUC0LAVB/nPWiVVFIMpECGKqvyR3EEbvpVEDvRh2fHmdqfDwZOhZXJAZL3Aya9cT0Kp++JAhVWqV4ZgiqOka/5KpB8pLSJ+U8CfJbQxs+VUu8t7WR9tEZAI6ARmDgIaEI1ce6lXolGYNIjICILAWwhELtwZ8m9UH60WISIsQ9/LVlAgibBzHQlsQd78IDn98MRp9iXBraWsXf2fEIlDHhis5XJUMS1CYc7hKqwyp+5B0hvBQKWdLzcj5fH1e/WYkzHNITKF6MohHHgrKzhruwDBvN6JI88Akv2WLrHGCwhO+WMqFqA4Oudvy3MkCpv0rGF1qxf1whoBDQCdYbAuPphqjPs9HQ0AhqBOkNARL4C4DOl9E7lLqEZi8A/gjT24H6k0F3UKhuxAGEcgzT6sAf3wvRa1hpAC45CkyV0kS37Y/nfeIi5AWB2EJYoB6XpKVNvZ6iKI1TJe4HguYAK4UV0W1qM4yFa0YBjMSM71dQzQLoCZr6W4e4yC5uSfKpUKxBkEtAHpDYD6fy2AgVxDrwOMObwsC8ppa4ueLw+QCOgEdAITEAENKGagDdVL0kjMFkREJEXABzG7BCzROUGjXRZYmeiH7stcjRYcKgZeD1Y8rcPf8MAthc8vtwDZuAN8CGEtACPj1WMsNxJlHAePaeWNGazU47iootQjdZDdaDkj75IxgwgYPmFyV+xQw2MA8W/UzEPPirnSR8weFsJqJV4qCWp/lpAeoHB2wufrBqAwNIsCbN8rR4ufM5IRxy4L9uUUswQ69AIaAQ0ApMOAU2oJt0t1wvWCExMBESEus+3mxhI78TtvrGsUsHANJwJlgBS8nwvHsBoPlZOfxMFMHbiL2NS9Cs0bx+aMAPLLInrei/9o6Dfa5ohClD92G5JxzOKJFRnAbjb6qEioWLYynImRB7GdlXPAhUHSv3ELqerJPtVWVNeEqSCAhX0kSKZCgOy3y4TTBd6243+evB8EyrI2322UuqusQ2mz9YIaAQ0AuMPAU2oxt890zPWCGgE8iAgIj8B8P6sTPnYBceYBZqGs2AgYGWcmHkaKabhNAQwDfvxFHo9UvUb7SY7ZYk85pVBoLNOzX6PbQICikIUSezErUNLKptQcYTgckAFLGmLRyqYCRzLh+wQtGC+ZeLLUj96RVE2v8LhqP5R9ILiFyOFI3cug0DyrvKELHLHptogrw9cr5T6UIVXqofXCGgENAJ1h4AmVHV3S/SENAIagXIQEJFXMxu6ObtxT9F9T4WuE8Zr0IhDrcP242n04vmDTnHk1gUp7MTtVu9VNcIpMeS1Xh4EdtYZqXI8p5jZo0AIyyedcBGqs5RS9+bDS0Tskr89AHuohqIRaGAy0kA9elPNRQsWOmSq2BI8T94wfqCBXmU+YPCObPYpN3yLsh5WjLEYDOeOa/VjMWuKl5VS2Q+MDo3ABERgzZo1wWQy2fTHP/5x7wRcnl7SGBDQhGoM4FX6VH5wu7q6ZlMgWoEAACAASURBVPh8Pmlubu5cu3ZtdXZqlV5YlcYnfvv27Qt0dHQUaaxSpYnpy3iOgIjQkOdJEwOyE7d78r3mzgI5E+7Bc+ixTHoPhHOcV5mxYsEJYgam4pShw18cAHanij27sscd1gBMp/EUxOpByxX2KEuUwj1lYwpAdTsobLesk+tjbzMbTTgiKwefjeR9gLm7smC7R/cfC/gOzy8y4T8a8B01fC5jEaPIXVXDeQI08LO3WClVAfWN6sGor5QfgTVr1jT29vaG1q1bV36D6jgBd82aNb6enp5Zfr+/58YbbxxSwYlGo58WkY8ppc6PxWJP1GI50Wi0taWlpaeYPSHvWV9f33TOM51OD8ZiMbqjD3OZd/aaDQ0N+91rrcXaxvM1Pdl4jGcA6nHuy5cvX+Dz+b6jlLow+7jRimdN07yso6PjoXqccz3Oyf7i+7BS6txYLFamhFU9rkzPKRcBEfkwgO975f3UiPkI41jrMiz1C2I6+G+MQeyy/o0ZKYbjXeUILlTj7hjWjFiO2DDsclsHgH01JFVsolnUCDTyfwDsxcMYBH+/h8eYSv6coYyZQOA062/7MYhN2I1UDd25ZqIRizBt+EJlAEjSH6qwqIkn7xsHE/MVIPlXe0i/3Xs2M/v39BaAUvQUsaBgRupxIO2B2nngJMCwPKk+qJT6kSfr0YPUFQLRaPR6EVk1UX9TSaL2799/voh8FgD9AHwi8qSInNPR0bGDNyMSiVyV+eB8EcCb4/H4jdW+Qe3t7fOUUndmzLR/G4/HPzfa9S+88MKmZDJ5EwCmrouJPwcCgQtvuummSjZ8FjOPcXmMJlQ1vm1tbW2nGIbxbdM0P06yFIlEzgbw+8zmkL9+jwGg/NI8AMuVUk/6/f5zb7rppoN3KDVeRz1ePhKJ/HNmT/cxEWlLJBKjNBXU4+z1nEpBQER+B+At3XgcfXiplFMPOjaEuWjFida/d+Ex0CCYG89mHGnJqVt7UvRiLx5BGj2WQIQPzZYYhbusbUyTKHDyNJyBAKZY5I5CD9PxeqvXi1EroQpmpA5tsLbo1gNQ4pOPTPFVTwgVBzJmA5TthoJA8Dz2oRPV3wsswXRMtbymuHSa7N6WnRcV8NyiGpV8U3Bs1ZgVp5DurNGvagYCp2aNkflQ2pJutzOsvkMBGgMzaOhLY9+xhG8+4D+eI9yQ+a26bCxD6XPrE4FIJPI/AFZOxN/UaDR6poj8AsASG31WtjyolPp+LBbjnszK6tSaULW1tc03DIPCL3fG4/G3FXqnRKPR40zTfL9SykqdK6WCItJuuXAAO5RSIiKUpb09lUp975ZbbvHg6UqhWU3M1zWhqvF9bWtrO94wjD8D2GgYxpWmaa4D0CAi70okEuv5IT7llFMCs2bN4obxjRPxi6xSt2Aif/lXCrPxOq6IsARlajlmvu41U/Z8BvhMQ+UVmGCZHckWyQt7pbqwEVOQNUbdgY6qwNeKExDCPIvUsV8s27NlYCbeAGauGLSnovFvdxWKhFnZd2QjELKzUszc7cI9MNE3Ih6eESrrCk1AA/t3rBpD9CCJp7CrKtkq5i0XYSoMm0ZamahBim/wDvizfUUkM+kXgdSjVXl/oCFqk6SHAWaNWOTAeaVImnLKD4d6qky772oMZJTkLcjeNuxWStnmW9VZsr5KVRBQkUjkNwDaJ9g+hOv6WGbfRQ9Dv1IqRj+15ubmR/OV1NlZurfWCoP29vbTlVL8sVlfDKHKfWdccMEFh6ZSKRKyF4LB4Epd4ufdZ0cTKu+wLGsk1rd2d3f/EbCaIfiIcKGIvCmRSByQxAJQ6w9xWYur4UkuEnqyaZrLOjo66E+kYwIikHmqeDiA50ksOrFhTCucilOtYrrRVP1YZkefKmaInGCPEMlNJYNkKYzjLH8skhb2JpFUucPxz3L+jca/NACuVLBXaprfyUplyyH3onBVcpGEargPVaFFsPyPJW/2o+Qd6MEW7Ct0VtmvH4eZCNsE1hokn5+TRTJI9nzZDFDqsWwGq5JBUsPrOsHyPpIplh/mC2awjFmA2ZmVXB9LNLQ5VeoLlFL6O3csWNbZue3t7dOVUjcDmOH3+5f96U9/GlspQJ2sr729/S1KqV8ppZiluSwWi+UVybGn65DKs2q1r4hEIucA4IP3b8TjcVbhlBQuQrUpHA6vXrt2bQV/IUqa2rg/WBOqOriFdgr5Ok5FKfX1WCz2GXfT4KpVq45Mp9P8IkuKyLmJROIVZ9qrVq06Np1O/xuzV8xsAdgE4MPxePygnaVN3j4I4CMAFgDWI+S/j8fj/8tLRyKRK0XklNbW1ve4P2QrV66ca5rmH5RSX4vFYiR/THt/XUTmtLa2XsFjI5HI+QB+wHS5UuozsVjsa8Ucw7FWrFhxiM/n+3KmxPGSzJdEs/3F9slYLMbygqHmyUgk8l0AxweDwYv4VMVe+3/ZZPSWUCi0xlHecX3502hys4gca6e8N5mmuUITrDp443s0BRHhe+8W+kXtwX1lj9qAOVY/FIlZVpVuhA2ofYUWLEETsj6mhWTVy56UfSJJFMkUSVUK+60eLpYb5guqDjJrRtl3Bj9A/WZWWn2vB/1VYR8wN3igTyp7jbQ1p5FK/HLnOTaVv1HQJDGgLPhQ62k2Y/UCurCvwP0s5h7NQhPmohlNdnllFuC+LBHJp6pnfamHs3MiybEyRY9lyVelInBKthSSkX4eSD01+pXoXWVllnxA8iHAtFpFygsrI2fJxZ+T6bMpwmG4vMvos6qPQHt7+1FKKZrsbTZNc1UhsadzzjmnJRQKsddoNdVX7RlvVEp9NhaLDXtvtLe3X5HJbH6UpWj8beaewO/3/1hEVgJ4yjTNCzo6OoZJrLLX3O/3fwnApc7exzTN9wJ4ZsqUKbuKFWywH2ifYZrmyo6OjrtHQ9a1rxjIqJNG+vr6zMbGxm+IyPu598o3T44XjUZZXfQVpdSRIsLsLR+e39Df3/+F2267bUiOs5g9UyQSeXfmwfvPM5lCPsHjUz2WKHIv//l4PP7VQu+MYjJcxewri5mrMxe7teW3AMKGYbxp/fr1Qz/U9v6P+zj2rH0/HA5/Zu3atVVqOi2EVmmva0JVGl4VOToSiVxs9029kNvsef755/Np0P8qpViHNOwDE41GV9s1v6yFpUnOFvZaAejNVaCxSwtZNsgPX49Sahc/2Eqp60h+2traZiulblNK9YnIikQiMVQb4nqicbeTYm5vb/+lUuoipr0NwzhCRH5J200Ajyil3h+LxR4p5hh+0Hw+3/+KyGH8Isx8+f5VKcUvn6kickEikbjFAd0u4VvKp2ODg4NBn8+XEBESQ34hzRCRjyQSie/zeNeXP/vPGOw7u18pdV9fX9+33F9iFbmpetCqISAiH8j0Gf6YvU7seSo3nF6objyJPhT3cL0ZR1m9VTye53kdLEHkNVjix+B19mPTqCbDzhwaQAHvo0AjYCdIrnrS2T9708AAK9OKDGajpvgAn+tXg0SqH6+CvWulRMUIlTOJwAmAQcwO+DunIdhlCd8Xn7VqhN+SI5mCBrQgAOWU9vE60pNV0yuq98gA/McB7DNipF8G0puzZMzr8L8G8C0ozf+KyoBUCHR6r8qdE4UuLNzxPqXUz8odRp9Xfwi0t7dHlFI38r7GYjE+mB0xVq9ePbW/v58PX/mgl98y/GJ+0f47y+reFYvFuMG2wn6ozAe6bY2NjZvtc7nnYSk3M2M/cV9z5cqVJEAUhOCTA5IT7h34JIWpWVNE3p1IJLhJHzVce5vtoVCovZAUuqtF49b+/v53hUKh6zP7LhIclgo0UYwlF5toNHqZvT/iA+8u9irZ+zBKbt4RCoVWux4EF9xXRSKRb2T2PFfaC+NTv2eUUuwR/2UuUc23+EKEqth9ZaH9nWmar1I8Qyl1U6bHmc2VVj0w93ihUKiNa7Yf8vOB/rl87md/YUfj8ThFN8ZdaEJVB7csEonwKcz/ZbJG/xGPx/mkhvseFY1GV4jIDzMfFDom/jwcDn/IYe4rV65cbJrmrUopPnMeSlO7nl68xc48wc4wMWO1SESuaW1t/bfcJwCuD9mf4vH4O92ZoXw1t+3t7f+YqZP/HoBP2qpObN4Yli4vdMyFF144M5lMxgEcJSKXJxIJfrDEldL+Sjwe5xMouEr4jldKtYkIiRN1k9+mlNotIiRXf0wkEu/i8a713BgIBD6hhTzq4I1eoSmIiPUDQzlzypqXE44EOenBLvAhbHHhqAF6TaiyRGoRQrBU06wSvy48bmXCSg0/mtGCYxG0FOiGf+XziyZNrQIBBgXoTzNLnu2HoiEv/xgq9yxYWTLiPYDyshljlk0vFgRjTtZ3SfGZ04GggAUJVtLKQ6bQhzRMmFbmqQE+BOCD/0Bn1LAzQePc1BNZQlVqkGwEuLfI9ntZvVUUifCSWA0RqseyXlPFRvA8QDWMTer9gDT7V5mJKPbS+rj6R8D1e/6eeDxO8Ya8Yf9Wk2hczuR95uHtR2Kx2E/5NdbW1naE/SBUGYaxfP369Vs5iE0SLjcMo800zffQoF1EPurz+WKmad6RqaR5zsmKufYNx1O+vLW19d+ZjbJJFh8a8+HsF4sph7M39Gv5IFpE/qW1tfWbo5XAOaQy07R6bUaF+SER+UOm+uW3Pp/vm3b/+4vMXMViMRIn7r1ONU2Texxmpe5Op9Nrbr75ZkvlKBqNfk5Ers3g8gVnn1Noz2Rjxcod7oHe0draenMxmTj3jRqNUJWyryw0V1c2jw/x/VyrUoolHSSYllBYe3v7pUqp/1ZKfZsiGyJC8Y8vF3Pv6vETowlVHdwV+8vkn9g71dra+ufu7u4L+CEDLKkxNvh+vKWl5VfuD04kEmGJ3JVKqffEYrFfOcuIRqP8IvoJFc8cQhWJRD4O4FsZNZcvxGIxlhYO8yCwP6RvAvAH94fbGTMfoXJIj4gMKqX4YTmo76vQMe3t7e9USv1CKfVF97za2tpWGIbBp1tDhMr14aQfBCV5/zNz3S/xvPb29tNymzRdWb+rnS+rOrjVegoVQEBESMTfvA8bMWA9rCw9WCLXgFkjmveONCJL8di35GXJXwDTMA1ZOXAGyRrzKiR7Y40wjrFImnI29CUMSFLXj+0lZ6PyXaLiGaqDLhoAAscAxtwDZKaEtQPJbFaJRGqsQSU+ikE42SqOR+Ni9jp5ESwv5DqTD5dWWugIVDDjRtW/csJ3COCnEAbWKqVYiqVjgiBgq+aSBPC3niQhb7iyOKwcuTYej7N6xV26b8mOi8iliUTi9zkPS/9RRJhZiofD4ff29fXNyhVQcJGan7seQFtzcWVvfl2sYANJnmEYf8qU4B3HdgPTNP95YGDgv/NVsbhIBLNSzMLOSafTVMzbYRgG+5oOd/eX2b3vl/M3SkQ+5W41iEajh2XK1UkWX3TEIQrtmd70pjeFBwcHKVY2v1Af20jeUqMRqhL3lVYv10h7QNdcmWncxHaVzB7zJGY5ReQTra2tP+vu7qakO3Hga2z34NPMO+Lx+N/l26fW+0dJE6oa36G2trZm+4NIPeYb+CHNkB8WoXcppb6TTCb/9ZZbbhlWo+KQC8pfDg4OLt+wYcN2O8VOCU0SrVedPiHX+ItF5A2JRGK4K6m9/kgkUgyh+ltnZ+clDz30UNL1oWQN74ZwOHxh7pOd0Y5xfYmeZfeFPc6nRV1dXRcahsGaZOISWb9+vdUl7ZIKZe0tH7VbH0L2k+X7gtCEqsZv7CpeXkRYHrBsDx5A0qoQKS2yyn4s32Zd6K0wuXkuMihMQQnzJPZiD7xR5s/2QL0W/XjJIlOlzKeYabMXqxGHWeNTHZAlgSRY/L9siRxzNQNIW3kbdiB1W7ia8K6svfqEyo1MCDCmAkZrtq/JkhRnNQ5lCimLyKR/CpBeQEzAd1jWp4l+TV6GCgLGguz47F1iuZ0XQcNjri95T1ayvdjgfIJsR6TZ2q2AlEHgKRMfOJ0j/IWl28VeWh9X/wgUq5rr/PY6vdS5K8v9baZJrYiQoPGDx7JAZl/OTyQSfxvhYS4JGR8MDz005jXsPRDV7/g06h53pqgQuvbe4+OZlodP2/svtkX8NJlMfsG9/7IJEvdZrBzi8Z+KxWKs1CGZGyYp7yIUh4jI2e7edx6fjxwV2leNRqgikQiJ3WeVUseIyCz7C42XYgnkja2trW/jHm0kQlXKvpKDljDXs51SSKcVQ0RuVkr9O4BYJnv3PfppudpOdo1X9UFNqAp90ir8uosoUGiCBfX8Ebo1lUq9OZdIOVNxfclkO+IPBGuVH/T5fO9et26d1dDB9HgqlbpVRLpH+4JxPhxKqV/n1gDbDYU3ZwQrbnKV1DkNqvPcvUvuybj7mHKPyXl6kYvyQcIarg8v5T4pm8WUPtPEbrI15MuQr2ywwrdSD18jBESEj9NfS9U7FsaVGhSWoMAEBRVoRFtKkIxQZp3kYxf4sLH+w8nG7cMjGEBnTSZcpMofS3rvrqqPUy4aLBmkn1Q+Bb+aIFfERelDxSwYvbBKLSUkGSIpYiYubVVjlRYkciR0wENKqVNLO1kfXc8IlEqoRtoX5BIq136GT3hY49zhZJ5cZCvtbLJHKj2MRqNvFxGKNbCX+5XRHiCPhDOzOvv373+TiLDVgAJb29Lp9MX0COU5NgYX2b1Quw3DOH/9+vVWWYTdB8Yy11XxePw2Z4/DXnW3MbBz7REI1aj7KteD6JNyM1T2Q3EKlFGNiD3jdPa2jDOUUuscL62RCFUp+0qOOdr+zn7dUYV8XcYc+bJEInGDq9JoZyZD+QQrrJzyv0IEtJ4/G87cNKGq8V1yv7lN0/y0XepGp0qq4bw7FovxQzGsRM/1xv8re4kyxnPUCmZG64FYLDZsh1ToQ+0s3/V0YL/TMOi85vRlub8gXXPgkxDrCyQXytGOcX14gqZpXmUY/BUHywfvj8Vi/GIdtmYXTnycvNc0zfM6OjosBYJ8ohnu5tHxmj6u8Vtz3FxeRChjtmQ37rZ6e0oN+krRzHc/nrZK60oJBR9m4XxLJKITQ/oppQxR9WMdU2AqIlIZsRYxfgjVNCBwZrYcj2V54yEaItleuQE+9D+ounv0FfiOAtgHlX4JSG0sfbVUNAyywgdPKqWOK30AfUa9IuAY2jqleiPN0/Uw879zS/JcxIPqf2+Ox+M3un6/D7VaOkVWOyWFrn0CXISKZWMbMtmhHtM0v06BLfKZjDjDOzIPW/ngl2a1/H9r/HLwXLNmjW///v0UyWAm7C+swNm3b59hVxM5mddPOA91bQJh9ZU75MFFfpY5GTf3XFwlf1ud/rBi9lVOlkwp1V5A4j3v0osgVAX3lTn7rrx7QNdaKDBm9Uy5bILYSEohjz3u/aZNWJe793fl3L9anaMJVa2Qt6/rKrX7Vjwe/9Ty5cun+P1+NnQ6TvO3K6UoIT5ErNxvSsMwzl2/fv1mZxn8Iujq6vqYUurDPp9vFTNV9gfwA0qpa2KxGEsCrV9Z1g4rpX7g9/s/yePs+tlPu4+z0+isDT7SrRzo+rDQdTtvKWGhY+x5vSNP/xUl3Cm1+kMReSeV/nLSyx1u/4RcKVM2hLrS/4fmYlTjW64v7zECIkJn9/nMEDFTVGoww8RME0v2WLpXarBckGWD5RK6Uq83tuMVZuE8KBjoxJ9tU+CxjVjO2eOGUPFhdwOFU1PAAAlziQSlHHDGco5DaCjhPlhGxtSYDgTOyErAl3M+M2PMkAFbM/2x9IfTMUEQcHqXRGRda2vrZW5hK1sivS2dTj/a3Nzc2d/fz9K7I1kkE4/Hhwz6XKIULEOzSvbdmZEMGXnSnc0ZwU9Stbe3f1Qp9S+2qp+D8O3pdPpthmGwxIwKgmPpn1ZtbW3LDcP4NQka5xQKhfrs/iU+MTgoA+bq7foO93I2ybL6xNnzHQ6H/8GFmVuU4kqHmBXaM7nHVEp9M9dip5i3miuz9Ky7tK7UfWWhubpeR56+MoqvMb7pYMW/FEvai1lnLY7RhKoWqLuuOUJpmqPwR98lKqQwWFv8U9M0r+/o6NjhmNGxXyqTUv5eRqqcWR06aL/Nrp8dUgV0fYmxT4tZHdY1sU+LO4V9jlS7XX5Iv6ujM/ZQLK2jMiAbi9msOcwfa6QPixvOQse4FHAyuhTqB0wB2+ulyiDnOuQt5co4zcpTSkACxkbWS9xyrNFo9CMZ+XWmwCl1RSUfn4hQdv09Tkmk17f/exuWvscE3qogVD0cQ4iplPG7/uT+X36qfWMZcmJjuPQ4O1VEWHIxZyduK7nPh71DJBhjyTC1YDGacLileleuymC1IHfUDNkTxZ6zWkXVVP68WOBQT9J9gDnkJuHFyN6P4ajspZ8DUqycLiMaotmTBrgntiqGig+qBFItEHg50yPBjMOkjy0PzOLvOL0fxxIxn4GPzj+lM28P9FgGLvZcl8Q1s0HPWuW42YwSH7aewUZE57c5Eomw7pOCAyGl1H9lyNPtInIoFf8yolJz3b/TruoYekUeJDvubLJzHwgzezUwMHCGUqrVXdlSSBbcvV57nlQgZJWDUy9OGxhmwabaH4Cr4vH419asWROyPavoXv27zs7Ot7Gf3BnPlXEacMgiSwi7u7t/bEurb8x4d16vlGIZxSoAa6hs55ZNL7Rn4rVcqs3cGzINzR5iqhQ+mEgk6GE6ajh486DcUsRS9pWF5tre3j6PsukZFejt7nYT+xrUC+B7Z5jAiYuU3pCrNl1oXfXwuiZUNb4L0WiUUua3ZmqHf5KrRsdsU09PzzLTNK+2dfpJCP4jkUhQjpSki+SJX9bTXct41pZG/61bFdA2auOTEta1s/uacVCvkm0iTHJyptOlnSkp/H5LS8tn3aITrgxQ70gmf8UcYxsC8wuHBMoKKu2IyNfD4fD1zjVtxZrfZlL9r8+XPnd9gT/mzMeuh74qo0LzOZchzd9ssYvy5OBGeL9855azIkpZZnuUEfMy9iiRD35k+b1Dnh1eDj4RxsrIx3KTsYhmvGmriqD48KMF07EUKXRjt+WTWHo4qnxjGaP0q5Z3RguOQRMW1Jz8jZ8MFUUBjwZYCleMSW55t8W7s4Kvz0rEj0U1kCV7zHQxQzWSWfFIM+a1OQfgqUyW4FjvFjY+R9r6wKwbBbjQo9l3H35ap+WaXKugL2YgEKDK7ptdv6ns3eZ3MH+z/8f5zV65cuUJpmmSrLj3HHwi8b54PE4VXyfdy73MV0Xk46Zpsl+JintD4XogzP3PQeIOuVi4Nvqb3JUs+TCzj6XUOvc7Q5GRY9/LvqOM8NeXY7HYkLRnJBIhYbkuUxXx3jw+V3ywy6wZlQpXJRIJK0WcR/CC/2wJRaRSqfdt2LCBJYtWFLNn4nE5vqL8Jz75+Gg8HqdYRqHgPGk7syqPUmDR+8pCc7WzixTqaHXfBxchhLsHjZN2SeLvL8Y8utBCq/26JlTVRjzP9VatWjWtqampfzT/A/tDObW1tZUO4G65LX4AZvp8vqBhGF033njjqFJRHKevr2+6iPSuW7duREk0Pv0xTbO1sbFx90jz4jFczmjXLOYYjkEMMlmwptHmRYKUTCabRjLfG+lazpqTyaSZB78xvwO+u+HMDwKqmC+y8q8l8vmPLr+X5Zo6chAQESo/nl5OT1AQ0zEVp2IQu7EXlqBkWZEto/NbWZ9ylAbLumiJJ7HMbwbeCAMBlINViZcb9fBxRagMu49KBrPqd5ZPaR3G0DyTwOAY+vlY8sfSv2QZGTlnDgANPbPSmZM4tjwwy9MaUYGce8RpOw/qV642xKX8pjp7icyD4TTLAfP5JtmtClMSiQT3JAdhxuv19vaGnD2LnS37mGmaNzm91A4G+ZQBC+Hj7D8K7RGKmCdbLvKuw35APsswDN9oe7Vi90z2Q3Vr71doP5e7fu6ldu/eHd6wYQMJbr73aFH7ykJz5X3itXP3kPz3gYEBf76942ivFbqPtX5dE6pa3wF9/XGNwHdvXXYmTPNAakPUC8oQyoHej7TQxbzkEEvDWp0Mwfvt8svsGCIrPrr83jHslEqeyrg4gTX9rITYi0cwWKJqHcUoKErRj1fRhTKa8G2EmnE0mnGEJfJAslKP4ZgQU7iD/V61jHFFqCjwYGV+moFUiWa51QQ5uBRQU7JGwamny7/ykI/VIwA9qUoJRxUR+KNSilmMSR0TlVDV+qY6ZX0iclUikWC2ZShchGrLeMxy1Bpbff3yEdCEqnzs9JkaAXz3z0vvgIgla0W511QjVn9i6T2lKyOMgOV3N5zFlPlb7Zc3fvT8eyzXTB0HEMjU8P9/9r4DTI6ryvq86u7JPZJGM4q2JVnOEZCzMQ6SZnoky5ggvLCwC5gl2+SwpCUsmZ9gkxdYYBcMeBeMbamrx5YtwGsZB7CNjbNlW7JkaUZpgiZ0d72/z6uqUU2rZ9ShqsPo3e+bz/J01Qvn1VS/8+695/48E9P/hn48hBGwCH3+5pIM1nsagKo0UJSRA7fjZcpLRel1SrBXlwkl707xDBJHEshKWm0RKgY3LQTCp9ky5GN/qD5xCmMOEFnGCsHAKL1oBeY+eR+G8Cl20eFiyCPv4/3AjzJ5vTwQOqxtuoX8VctiuqkSmVpXI0KIS73CXJ2dnSupliyE+Hl2CZhqGb8ex/REQBOq6bmuelZlQOAHtyybMWrUubJwMpRKLXpX1z0UwPDNvm6e2xaOKFENysUjZODYd128qWKJyb5NzMeGpJRfZ5HFQTyG/Sisdo5fhIrToTAFBSqqMZeqAfPRilNVjtkupTfjayRSwatZc4RKeakutOs7Je8HLJYNrCJz855Sj9q5XqVYSYRqKRA+jr1/SQjBmjyHvU0XUYoqW0ivSl6SYd9CiKedCt0scMswOAoe8HRBm0agLAhoQlUWmHUn0wWBb9x+0cywNfp7Cbws55wktgshr7xq+V2sAF60XbPhnDWA8RNAssZYLrsNo9Yrrl7158Ir1ffmwwAAIABJREFU2RY9quq8UUr58Yx0wL+zhhRrSRVi9ZiDGXgRRrET+1QdxOLNzlF6GQzUFVXTqviep76TXrPZOA8GGlCMFy+IcdUeoeJpxhFA+FRAjjiS4qkgoCm8zZBDYtS4mF5TIlmOnAEYHUDyXsAqsPBz+EQgpNTSPyiE+H+FT+bwu8MbFihC6ZMXvWT3uAjC4YdGQTMmqXqNlJJCEOOiVk5NzvfF43GKRJX4x1DQePTFhzkCmlAd5g+Ann5hCHzz1vPONIS8e8q7BH5w9SWb3DoLhXXgXH3NhvP+A5BvmepmKawz3nPJn1UF98PZMrLpxPp7w9iKARS2F4lgBljo1q/cJ1eWnN/jdujfuIBTxZZoJl6COrSrGlustVUNVpOEil4qJdgwy84tSv618lCyHnrkLHvfqJT9Cq+jdtAk6s4HRCswdicgCyz8zLBIhkcCbxRC/KzyAFX/CLyEavGZvXpPVsSSFSKSUUTz+haNQF4I6D/evGDSF2kEDiBwzYZzlarcZJhYQp7z3kvuKkmZ4JoN57L9yduQuPfqFZvO1Ouiammwcv3GYmorMaeIhXklUugFo0NKP9BsxlLwh21S/CGNkYotkxvSaCGJ3fi/gut0BTXw2iRU1NVinSWK10WKyzHyE1BVRJfpm2Eg9TiQZmmgUk0A9SyzYwBjtwGF6uq4whgA6wNVB3svFZKA79eEKmCAdfMagTIhoAlVmYDW3UwfBK5Zf3Yr6g2q7WUTmpQQ8lVXXXLXjX7M9tpbzrlIGoKF++qz2ns0lcT5749tqvIqo36gcOg2pJQNAJQQSC9uVUV6C7F2XKykxHfjLqTGazsW0sLB17peISrqUY7dgrfSQWltF3K3K+e+F/dVhbfMHXtNFfbNBpzhcAyLUwIQFRLdFHW2t4x1nxiWx/A8P8yYCbCQsZKIZ133QizkkDEMCcGBacsHAU2o8kFJX6MRqH4ENKGq/jXSI/QBgc7OzuYZM2Yks2p4Fd3yd26/qCVtjd7mIVVpIeQr/SJT7sAcUrUegKrnoCq6R8Ivu/plfyowuaHoqfp+YywWY4V4mKZ5vV+NSyn/COAChrQxtK0Qo2w65dMH8Tj245lCbp30WuYtteFcpapnYQSUdKdYRbmtAQtUl4WqH7rjDKNZiW0wN81PUughVOcKIe7KhYuUksU2N8HaY4ez+WUkI6ETbI+OHCquVarZyTRgFaYqWVxnWXex6C4JnWgA5H5gjCIjPuVzhY4GwscD6eeBVIFlBMbDD3GLEIJuLl8tiPeGrwMssjFNqIoETt+mEagyBDShqrIFKfdwsgvmTdb/mjVrmhoaGkZzFeUr95gL7Y/Vt1Op1O2Z0LDbTdO8utD7J7uepCpljf5AAOdDyPdffcldv/WrbW8719x6/gVCWD8A5GYZibyxlskU5xWLxdy4us+YpvlpPzBzEpM/NoQnMQSKPeVvJB2tOEXVsCLx8ctCaMAMvARhtEAijX78TYlf1JK14Fg0YUnJdbqy51xRD5VbZ4mEiqFytWSqzhMrJ4QAOQAk77Ol3P2yyJmA0W6TKZKqQozqfhTIAD4lhPhcIbce6tpYLMb3xL/xOtM0p9W+5Zm7O+6FADXvGXDMJKqHD4WH93MBuUVKJBaf1feLQu4r9dp8Dil5TU9Pz35fYqlLHbC+XyMQMALT6sUUMFbTrvnLL7985sjISA+gXubXjYyMvH3jxo2D2RN1az4AuMFPQlIuQDs7O5cZhnGL/V1svq5c/ep+ciPg3RxlslJ8IVVSyhiAOEUgGN5WiFGVrx0XqVDBXfijr54YgRBm4HTVA20E25UnzEJRNZ8LmZYv15IMtuE81RYLFlO8ww+rWA4VBSUidHzBVuqTB73u/Jie/23QG0XPkWF7HO0wP5L/EupNZY9S5YddzEQxO9yPYX+FGHElvsAlQgjf5KqDeF8UMq2gr33mnvavAOJDpfYjBBKLzujlezBw6+7uvkJKSdGRuxoaGi6/4YYbssMCvLLmP49Go2/zKzok8MnpDjQCRSKgCVWRwE2H2zwVxRc58/muaZrvzj5N6urqigkhbpRSXpdIJP651uYei8UuA/A7IcQPdaG/6lg9vzdJUsoogL0SltEL5n4UJi4xE8tAhb4hbMZQgdLr+SDajGPRjCXqUnqrKPHO8MJC873y6cvva2bgxahHB8awW+WD+WEVI1RKpa8NsHba3p2qNwMILwVCfHZC9miD8qyFT7D7sfqA5D0FIkMxC5b/EYw9jLLgaoEN5Lzc7/eEH2MKoo1n7+24SkpcU2rbAsbKRWfu8D2xb9myZZE5c+b8VEo5bBjG5yzLSmQOYY8ntZdSviaRSPyvd+xdXV0Xc88AgLl0+6SUnYlEQouUlLrA+v6qRkATqqpenmAH5yFUEVvWCS25iuHFYrFXAuAL85Omaf57sKPyv/VYLPZGAKxJUfL4v33b+SdbMn0tIIjXZLbz6uWbXuN++K0N51wlIF419czkr69eftf3eM1/3n5Rw4A1+l8AOia/R1qWCL3jvZf832P+I1aeFv3eLEkpGaO0YB8exCheKGgSdWjDTJyhlPn68AdFevy2CGaqwr/8L425VQwBJFGhQiGV+KrRXGl5jm0X7lB0sFSrSMgfdRKUQh+9U0VIgpc66XzvFxFAtAHMSWKIH71T6oHZA6Qf9Uca/aCxUFDiElsxMPlnwCpQ74aeMxWKiGcycun2yUGJ5vf7ocThBH77ljtb21IicizClG/M34QUX3NDBoWUb1t0Vt8P87877ytFLBb7PgBGePwPgH8CQOJG4vRj70ElyVdHR8cvGd3tKNUuB/Am0zR/mndv+kKNQA0ioAlVDS6aX0O+7LLLomNjYxQ8aBJCfFFKSdJxRzQafeX1118/Hpjf3d39kYyS2pcAvMo0zUDyhPyaU652YrHYJzLHu4zpL3n8GTlz4tV9qPEKibdctWLTj79961mzLRHqO9T1/Dxk1EffdfHGwWs2nPMOQHz30PeIG69efufLD31d9V7h16ZJSnkugDs50xSGlER4odaGcxBGq8p1YmheUEZvDz1WDKfzGhUB0xhSMusWhtV/KWSRtgUMK2quB28/nsUgSufwFSFU4ZOA0KIiPTABwC+aAApMcP/McDv1/83277zGXKnUY4UX2S1kyKwdxRpSxQqAkKgeEPY7RwhRUtkIv94LhUBQq9du/nP7p4UhVH6ZtORnlpzd50teajYeXV1drxFC/Nr5PV8CbwDwGwBb6+rqVt14441Kdaerq+t0IQTDBO4SQtCrxXs+51e+bK2ukx739EdAE6rpv8aTztBDqI40DOPCdDr9WSEEvVHdpmne4d44FSFZuXLlglAo9AUArwbQLITYAeAD8XicJ1Qq7qqzs3OJYRg/E0L8ezweZ87WuHV1db3HMIwVkUjkdXwhU0AimUxeL4T4r3g8/pO1a9fWDQwMvB/AvzLYxbKslT09PSpWZ8WKFTMikcgHpJTvBMDg/Y+bpkniN8FisdhXMykg73G8b5QhL9qu2XAuwxYOWf9JQn7iPcvv+vw1G85bCsgn8+kwLUNL37fijqev2XDeJwCZT1L33Vcv33R2Pm1X8zWlbp6klHyP3Q/gNHeefSoXqrCoI3qpGrFIFQcuR44TPVX1mIsGzIUBxwuRY6F2YsKfTEWWMoJZmIUzFbnbhT+VPIaKqPwxP4jeHlUAd0/JcyitAcMJkZukFQpNWDvsAsLlGCsJXfgUIP10Ef01APXMvRq3v2bCvV5SLD6lvg+K7bdW7ysXoeru7j4nc3DFUL9WIcT3W1pa3j8wMHADQ//C4fD5N998s1Ix6erqercQ4ltSSkaGPCaE4Atsfa785Xz2D951ccL3efD7gmVZl/b09Gx2P+/s7DzFMIxfAVgspfx4IpFgCOWE2G9Pf3THzmEII8l/KBR637p16x5x21q9evWJ6XT6v4UQ74/H43+46KKLWhoaGr4M4EoAz0spWQDu5UKITwohVsbj8fGK8k7OOb13XzRNMwhvYa0+qtN+3JpQTfslnnyCVOAxDGMdX0B8ISaTyYXOy+/Xpmm+3X0ZTeahothDKBT6rZTyCAAkDfdnkpEvlFLOlFJemkgkVCy384K9Npfb3yFrH3RjrLu6uuYLIUjmtkUikVckk0mSIb6YR6WUv2hsbPwAE2BXrVp1nGVZv8uckJ3kfHabEOI/QqHQxnXr1k3YLcViMZK7VX7EcXuL+grId8DCoy7CloErBcTr+f9S4GPvuWTTF69NnLVEhkOu7Nw2Ycl/9K6IFOKXEJjP34lU+uiruu7e7CVUEvK/DQs/Hr/HwAkSQoUGCuDPVy3f5GTYH/pBzsS1/0EI0Z6RKz8560uK4YVMJD8xHo/3u585RPTNFC0xTXNcTzwWi31ISvmxUCi0cv369eNJNbFYjPl11wgh/iEej8fddrq7u7ullL+SUr47kUiwL2WrVq06I51O32IYxuellHTXqFPWQsNDpJT8kvsRLKZvSMCIYBQ7sA8PHBqUKrmCYXXM4RKog4EQKJRRhw4VemjnhFXeOrAcFNnow8aShTvKTqiU4AL3UBWsHZW9hKqAbsjO51ICEClAJgHZF1BYX0DPUOQldmjiRHsTvROF9ugJz2bB7pFQKHSBX++YeDz+Nc+7bTGg1Gt+YprmuCAED+nC4TA3x7eZpkkPzLhlPDR/54GhaZoT2GOhc/T7+nIRqq6urrOc/UHUzZvq6uriQenL3e9WqgY7JOtEIcTF6XS60TAMlhf5azQavdwb+ZLv/sERlUoIIb4qpXwToJJRmVD4u97e3tfdd999yVWrVs2zLIsvSq4r47X3sv94PD5e7ZoHu6FQKJHZRxzrXLNJSmkJIXgoSXWaNaZpbuL6eISs1ksprxZCMDKHBeT7pZTXtra2fnZgYIDP90H7Cg/xXKdFsPx+2qu7PU2oqnt9Ah+dQzbOI6Havn37Tif2mVXux19Gnhyq8ZA5x5NEb88x3NAmEgm+cGQsFrso48EhSePpjMq3morQZHu/PC9kJrzyhIkeJzOZTL5pw4YNu5yNuPvyPAHAr1Op1Dv27Nmz3xn7ywCsNE1zvIiKz4TK66E6++rlm8YTba+57bzPQ8qPcYy5PFQCePqq5ZuUrrBr19x27tOQtlpBLg+VgPj8VcvvZMiism/eds7Zhhyv21OQhyoWi1F5a4FpmsR23GKx2H8zFr6uru4EN2yDH3Z3d3/N+QLLSaiklCtcb6Fz/T/xy0ZKeUUikRj3BDqE6jdCiHfF4/GfezY1Z0ope4QQ9HA2ewjVa/KtUeWIUZCwtmPvs3Zq24wj1QrsBIUda9NIrhhmx9yqPShUICCYOVPtj2GK+3B/yfLvZRelMOYBlEtn+NzYuPM9GKDybdUVyEjeDVjq1VabVs9UGQHsZEkACcxR5Ip18hYLIQpKuHNqTTGMTBEqegL8eseYpsnDOWVO1AQPgyYQKidqg+Fst5qmyTwh73uSv3/ONM2V5V6ozfe083s1t1m4yBvyBwMbsy9ccmbfQb8rdA4eQjVmWdYlPT09Dznf358B8ArTNG/s6uo6RgjBmoD39Pb2vnr+/PlzUqkU46+3eMMCC9k/uG1KKRuFEI2ZXNl/EULw8G5pJrTwgng8vtUdh5TyLUIIJql+3fkeUs+Ss66/5/ccU0GllK93v6NisRjDxW8C8Ig7xs7OzjlCiI1CCP5hkmR9QAjx3ZaWlg+TFHr2KWdnH9R6QiN9UbAtdJ309ZVDQBOqymFfFT17CRVd9l1dXa8SQvAl9EHTNL/BQbqEKqPc9NF4PE63N71Ob+AJpBDiM/F4nOFpbnjfSsMwGAagCFW2F8wNC3Annyuc0A3RY+o4C9lGIpHYTTfdNJ6HFIvFuAFnCOBPXTnWrq6uNiEEd9Av8b5InfH76aGqWUJVFQ9cjkGUEuKT8Wzx1PkDSI0AOx6yW1+wDBDC10K95cauEUciihMxjK0qBLEabCZeouTfmUPFXKpSrOyEyi1YW03qfuFTgdARQOohIL2lFDgrdy/rTrH+lJTAE05Nr8VLgLo6julLQgi+pwuyUt4HBXVUAxd7vU8lDVfK3aGQcfGRy3YWWK35QK8eQkVC8tJEIrHdJQ/u3sD1MEopr0okEt/2fC/PzgoLzGv/wN6z1Ig3RKPRNf39/VcKIUiaqOD7gCPTv5WfDQwM0OPEQ92vunlbHqXihzlW0zQZuugaBTcYOXGpS44cYQ2KbzBfekxKeUtra+sVrvS7J13i1GxC5exfPuiHCFZJa65vLjsCmlCVHfLq6dDz0jjdfdk5IXf0ZPQ3NDR0MrwuW+XPc9+5UsqLE4nEwzyx6e/vX2MYBt3yDCWMMVQjT0LFL93VpmmqUzQPyeL/vt8ldvwfz/h4gsm+lXqA52U/I6NW+DVvGIfPHiomW5/lrOJfMpt5lYjrGD1NR/Hfk4T8MaknO1mbL3+VQJMr5I8nogDG48QpSUzSqK4vMOSvep68AyMpZfMkpTyahBtABL2PAmNOTaG2pUDjLJUHRcW+WrRmHI1mHKPk1QcDkHEvBhMSPBK9ITylfkqxshOq8LFA6Bgg/SyQqg6CqupKkeixuDCl0GvRGEbJcMqBfmC7I+TS2AgcqV6DlK08VghRMPsu5b1QizBONuZn7ukorP7DVJOXuG/xWb1nFIuPJ5TtQdeT4/5OSnlDIpF4o0NMYlLK5YlE4gGPJ+dMN/+5kP0Dx+olVC5RcyNhhBCftSxrmxDiJ1LKNzOk3MmlYpghvYyq7mS2Jy0bg0kOdnkQ+1o+x5ZlvbKnp+dm73259hUeosUcK+2hKvZhq9H7NKGq0YXzY9heUQrv6ZHjAWJeE93iv8kmVFkvjeyhMCziXaZpjid+OC+eFW6YgPcGJwZ7jVdswhNH35t9j3vSlBGh+FYWaXofiZRSowZu88ZrZ8d5l4KdFqUoBb2J95a6aZJSMrfszRjeA+z2bEiNMDD/Raqz3bgLKYynhfk3+IBbasHxaMKiqvKyNWGxkn1n/SwWJy7Fyq7yFz4RCC0GUo8Cae/5RCmzKPFe1nxi7SeOh+OqNTNmAhFGS2X03p56Ckgzh9GxBQuBFqVi+f1M3tE7iplaqe+HYvqspnsY5ifgX4Fkzm3xmb1F7/k8+4DfmKb5Dzw37OzspKAVQ/q2OqF4JB0TVP+6u7u/J6V8qxsWWOj+wRNGSNGrrng8fpfnd1Td5SHqGW74n4eAPWNZ1uqenp4hhzB9ajJhqikiZbgPekRKeVFPTw9jWsfNmdeV3jZjsRiJFPOH+fBfp3OoqukvKvixFP3HFfzQdA9BI+CJEx6WUq5MJBKq+IhH9lTFFI+NjTFm/H/d0yHPC7HOsqxPGAYLpmBMCHF3PB6n0s+EUzWv6o9XlMANB2BstPeF5Xlx/8U7Lo7NE1LAPB0VH+1JSKXCIHfPL3VPyJx7mIM06cu0EJw1oSoErcmvLXWzJKVscvI0mrDzYSCZJS0+52Qg0qhqJrF2Uq1ZM5aCP354g/yaOwsTU+59CE9jSGnQFG/lJ1THAQxPo/w4leyqwegxo+cs9QSQLg3Pikyn7iJb8n10FHh2XLPGHkp9A7BI1YsfAjA7E/o3WswYS31PFNNntdxTxYRqnCh4c4kA/AcjSgB82TRNlUvs/c52I0eK2D+4Yhh73YNfz96F9SCp8PtHV6DCbT+Tzzvb3Vd4DmknRLw4Q3RD/lZlHey65VZuZD4YxS+8z4Yn7eFr8Xj8o2vXro0MDAz8JJOLdYVT1/NPLqGrlmdKjyNYBDShChbfqm7do2Rzj9ejQ5d8e3v7j4QQrxdCfIovLCnlB7x1nJzTmdfnKATMl9PlGUnS70op30ClP0dG9PZM7PJIOp3ucqVOu7u7/9GpffV90zSv9ryA3ULCB73IPGRLFQp0ZNV/wEKDlGmVUu4xDIPKg9f19fW9hS9BN87bJYSlLEotq/yVMm8/7/Vjk+SceP4AY0NA77ja7YFh1jUDHSeq//cj58fP+efT1oEcqi0YQI755dOIz9cc8JoVn0NFqXh63igX79j5QghVPyzbpJRUsFSqW0pCnJ6cYiXEq9EbFD4ZCB1VmzlUbk4a1+aZZ4CxHHxp0WKgvp5XFKX45/k+YF0lVwH0sAqj2nxPx2MCOM6XP2Uhv7b4jL5xRcNC2/R8907wvHi8OyQcfBAmlF3xhOP/zRMqSK9VXvuHXPd7iBylMtUz5i0cnB2ON9kehDd6RCnuZw6Wq0TomdeEFAIXN89BLk8OqGg8J+OdoqDXD6WUp0kpuW86yLNVKO76+tpBQBOq2lkr30fqObU56IURi8VY04ciD3xJ0PZ5ky8peW1ZFpXcMroU4jsZGVUmJlA9jlKzVLK7taGhYS1zsJyX1kczuS6fp5xpJq7+F04u0Fq2axjGxevXrx+PIZrsxe20o8aV2VAzbpq1h5jPROl0JVAxOjpaPzY2RjWf86SU/5hIJP7XjakWQtAT93sp5Qt9fX1fzT5xygfgLA9VTan85TO/clwTi8VcD2bRmyMpJaXvzlDKfkMUFMthbUcDjW3KYdqH22FRlrpGjIRjBk6vKvn3GXgR6jEH/XgII9iWN5ICYTRgHhqwEJSHz7JzhRhXrZzw0QRC5X4i99kCDmnm6xSwnhR/oAgE6zol/5r32AO90JUbT95nS6fXjNUB9ZSgF0B/P/DCJEWwZ850Ff/uzAgGnV/K9LyHMKZpHlb7lmfvmfNhCTl5MXmBxZBKLty1gxX9pLh28Vk7qcRbtGWH/rsNeSJaGKmiRCO88ugO+aGKHvOFFdkqZP/gOfi9xQ01dPYCrgcpV2oAa2GxVMsnXbXh7u7uK6SUP6PX1N2zZAS4TpJSvsuJqhmXTc9qf7yNbPBWrVp1tmVZNzr7JKYbXCel/JAQ4jq3HE22EFfRC6BvrHoEDqsXU9WvRpkH6ITiURp7vGaUdwjd3d2XSylZa4G7IDMajb7S+6KMxWLLAdA7NC4FzjodmXCsr0Sj0e9lvVRDAwMD9ELxtLHV6ecpesEYE+3t141DdgoBK1VBj9EDxtpI33KkttOsPzU8PPyhjRs3KlUCz4nTD53QA9Hd3f0xKeVnHVf8j3t7e9+hCVWZHzinu1gsxnj6Me+JYiEjkVKyjtZDkBaw/X6o/05mC16ipNST2Ic9B+mBFNJrea+lJ4dhcX4V0vVj9O24EAbqFY7EcyoLI6rIE4sl12PehEuH8TzqMdstZnxoD5UcAaw+WxHPa9Z2W27c2mvLoU9lxiwgcg7AgrljJStI+wEnMF5oeFNt1Z2qOw8QMwDLAp58YnIsDANYeoxS3ORhmxCipMQ75wCwThdLnQh5GetQnZ7JU2Ju9DddkuKMhN/J384U2307o0S8Yf3uSB31YB6kfsw0za8739N57R8uv/zymSMjIyyvcV88Hh/Px/Mc+v4le2/i1Km8PaNGeGsikaDEOo37gJVSSpZj8ZYOybkPcUL6GMLHcjEkTTmNUTL9/f1UMRxxa2Bmqyf788LQrVQ7AppQVfsKBTi+tWvXhvr7+2ckEgkWws2pJsTTpaGhoRnNzc29119/PQvmHWSrV6+eJYRoklLuzy6qm30x+xwaGuqQUqbj8Til0HP1K5YvX97W1tY24MqU5mincXh4uK2xsXG3l7i5161Zs6apoaFh1DtmjtOyrPAU/R4S7YkeKvEjCajq8OptDclj2wvU/0j58atX3PWFb9z60qNDYlzCa4+E4Mt83ATkezJfUKybkbMOFYA/SQgqFjl9YCEg32L3V1hh30NOrkYukFJ+B8A7sb8P2JOVu5E9h4YZwGzWcYQq9MuCv7Vg9Op0gI8TVA4Yc8EqaSRSJFS0pHIyTyY+xpG3QoCpDQcshUGM4gWQTFF9sajCvqIBMBYCoQWAUIIHHksDFknVZORaACRVtLENTiHdCiIqmoE6lsxjkFSPU2e0guPJt2tjARA53b566xZg/yGey3nzgVZ1fvZNIQSFg7T5jEC5CBWHTXITiUT2Z38v57OXmOzefPYPVAueMWNGMrtf5kvV19encu0BpvrM7TOdTo9Nth/gnAYHB9taWlq4x8i595lsKTWh8vkhr5HmNKGqkYXSw6wOBLQoReXXQUrJGKN5E6TSpxpW+/FAfRQSafSC3NQ/JeIg0ZiBF6MeHRjAoxhW6vmVM+Y9MYcqX7MwptQV6ckikUopbYIDVhSh8jYgooAxF6DSHL0lQtU9ys9SjwDpQxDx/Foq/ioqDlJ5kLlhSVZfqAUTQD1TVgxgaAh4fuuhB31AQv0ZIYQqYK7NXwTKSaj8Hfn0bK27u7s1E67MdIi5br2u6TlTPatsBDSh0s+ERqAABDShKgCsAC7NxMBzU/Y0rJQd7peXCUCF/gmMYif2Id/78mo8sIsasACtOAX07uxGTt2GwPrObng2zkcIzYrcpcHIWvqg6tUPCapEChaSkEgq8kQv1FTmu8ofvVf0+iACiIj9X2WjgORYLIAkLHwSIAeBsT+VDbucHdE7xfGmHgDS+eejVXTQkTMAo2NiEd98BnTMsQDD/4CFQogamWw+E6uOazShqtw65PK6dXV1XSyEYIjgbbnUASs3Wt1z0AhoQhU0wrr9aYWADvmr7HJKKf8JwM8wshfYVYDUdNNsYJZ9QF4rqn+kLLNV3lIE/XgQI3ihIuDTS0ZvmZ+Fkste2NdFzi1Em7wXsCYRMwkaZTdsjkRP5XNNkQMY9Fjybd9VSeT127cBA4fIWfO2u3Ah0KxCNP9BCPHrfLvU1+WHgCZU+eHk91VU+ZNS/lFKuQBQFeSpLMO44hUAwkKIV8Tjcdak0naYIKAJ1WGy0Hqa/iCgVf78wbHYVjJfXj8E8C/YtxUYLJBgjKv+AQN4CMMFKNUVO95S72vEUYjiBKeeFutnljtcUcD2TjUp+fZhbCl1Sur+ihGq0CLHSzXkeKnKj6fKnRJNQOphIF3ZUM68FjN0JBD5LbT2AAAgAElEQVQ+xb60fx/wQqF/d21Aewfv/o4Q4t159akvUghsua/jmLQF5t1OrvKXH1bXLj6zd7w0SX636KsOgQDFOK4C8DmP0BZv2S2EuDoej/+yAi9svWgVREATqgqCr7uuPQQ0oarsmjny/CfmnT+VPdz244B6W2RyHx5U+T3VbLaX6qVKEc+PgrqFztWth2WHHbIklD8EpGKEilIulSQ04eMB1nBSaoM81PYHz0LXNe/rjXlA5MX25YODwLZxDZ68m8CBPKoHhBAvyv9GfeUz93SwUH3UDyQEcNOiM3sv86Mt3cYEBKge2B4Kheosy0pPJeClcZveCGhCNb3XV8/OZwR0YV+fAS2guYzcLYtK7VKb0OeZyF/kZnTOSUCkSfW8F/dhjE0WaULl6tg5REFZA+ajFaeWnQRS+pzERyBUMk7Z2PieQ1UI+EY7EDnTrmM1tsnOqSqHGfOBiMMnkvcDlH0PzEJOhQjWWi3SmC/FvCna8DCwpUhvGmXTmUclBGMbZwohCogXLHLs0+C2zfe0XyQgbvdzKovP7NV7Pj8B1W1pBDwI6D8u/ThoBApAQItSFACWz5dKKXm6+nuMDUJ5qEqxuacA4QZFhvbgHkcKPP8G6zAbJDoswDuGXuXtCsJI2CKIKoU9EhwJC3twt1LQC9LoEWvD2Up0Yj+eVXlnflrJKn+lDoYKe1TaY42r5J2OcEWpjU5xP5UI686xSY7sB6g0qGTeSyA8Uw1XFQ1utwsgW9vsel2FmKrbxTqsAhgbA57ZXMjdB1971CKggX9v6BZCUAFN2yEQ0IRKPyIagdpCQBOq2lqvw320dK1H4/E4dyJFuidKg/CaDeeuzyeeXUL+y3uW3/Wjr5vntoUj+blAwnWhtndecMeeazac8w5AfPdQI5XAze9ZvmnNoa6bLp9n6px9GMCXVe4Uc6hKtXmnASHKbUsVzsawtkMZC9VGcZLKKaJRin0/NqtwPL+MHiEStUYsRETlOE80Kuntxf1IguXj/DcW5J2B01WY4agii3/1vZOKEyrOKLIMMObY4XfJvwJy6mLFRYNgtAEkOOPKg56WrD2AtQVIM/S0oFI3Uw8ndAwQPjqT3kFPFR/UQTtny9p96GkYUSByvk2mkklgsw/PdsccYJZ6lt8nhPjmoQehryACOuSv9p4D1u7kqHPVxqq92egRF4KAJlSFoBXgtfkWkWNV7sHBQRGPx6fWJZ5krE4/zfF4PNgj7gCwisVi9FD8F4DVpmneEUAXh2zyW7efd4qQ8lpI7jZym4DcftXyu17rfnrtree+Rwq8YqrGBeSvrlp+1/d5zdfvPLcxPIyfAZgz+T3SMqT19nevuPvxQw56mlwgpfwKgA9h7zPAEGtCl2oCmH86YIQVNbLrPeUWXbDL1Z6EesxTnaYwgP14DqPYrrxGfhj7aMbRYN4SSZVr7IvkaQx70YQjx0nWAP6OYfhALD2Db8JitOA49RuSqX484Nv8vBhVBaEixgzBI6lSi/ookC7RE5P9IISOAsIn278lmaEIBb0/JFmUcR+3tP1ZisqVfoWPhuwiyBTicPtimGHyocn7UPWxTrDJVDoNPFWAkuZUfwQzZwJz5vKKLwghPu7H38vh0Ea1iVKQLOzfv79h3bp1U57mrFmzpqmhoWG00IK47ppyn7Nv375IT0/PxAJ2Vb7oLEBsGMY6AL29vb2vu++++wJyQVc5EIfp8DShqpKFj8ViX8jsYf4VwGOWZb26p6eH33oTbNmyZZGOjo5fCiFOCIfDF990000F7yqrgZQUC3ksFnslgP8F8CrTNH9bbDv6vtpEQEr5EwBvwu6ngGGfvDOsj9N+IhBRh4qqEC1DAL1S1qQ5M7AMITTAwggG8SRGfFUIFGjEEWjGMUoineRuDLsxih3qh/WdDphQxK4BC9WvmP81iMcVwSvFSBdbcbIKK6SNYDv6wVdQMI7gyolSZKMkgPCpQMjGE3IASD5oh+WVYqLVLtxL4kRLbwVSWXiyXhZFH5hbpa4TgBwD0o/b1/uJPecXOh4Q9YDcDyTvy8odM+yQRIYm0kZH7Zwpy5/DAkSjwHyqS+OHQoi3lQKtvrcyCLDm0sjISA+AZQCuGxkZefvGjRsPcut3d3cvlVIy9+sG0zSLUhbs7u7+iJTyXUKIi+Px+FOVmXHhvV522WXRsbExRrGgrq5u1Y033ljai7nwIeg7KoiAJlQVBN/bdSwWo8Sm69X4u2EYy9evXz9Bgqyzs3OOEGKjEKK+2ArcXV1dr3FqgdQcKYnFYp9wJEprbuxV8pjV9DCklL8HcBn6HgNGff6emnEE0GJ7n+hx2oe/KFLDkLuZWKbK2JLc9ONhXwUoGDo4A6cp/5dLZIbwBNIYmXKtmnAUWkBPgrP/xQsYwuaCiRUJVDOWot5xhnLuQ3gS+/FMoM9KRUUpcs1M1VmiZ04VoAWsF2xvEQlWIaaI1NE2SXIt9Xcg/ezUrYhGIHSsh9jtAyhcQfLjm4WBCD2y9MilgeTdgLXXLtarQhKdue/eBfQVfFY39SibmoEjjuA1vxVCvMq3KemGyobApZdeujCVSrF2wyKn0++apkkZ/AmnLl1dXTEWtpVSXpdIJP65mAHGYrFPZzSD3iul7EwkEncX00Yl7vFgtEUTqkqsQGX71ISqsviP9+4QqpcDoJTSCUKIr8Tj8Y96X1Z+/LHWMilxXrKMwe+Kx+N3VcnS6WGUCQEpJb/Mz8POvwNJPzeazgTqokA71cjsjeUodqIOs0BhCJIMP/Ok2L5bY4r/Jnljnac08o9wCaMFzTgWLLzrWhrDiviNoQ8p7FceNa+RuPE+/jBXypujZY/hYbCNoK06Qv6yZsnaUPRWuV4lfswwPbnX9uZQRCLbcyUaANFikxJjLkBi5Jq1A0g9XpiKINtiiKAaQ9oJQyxSXW+yRQyTuB1je8M4NzfkUUpg6xZb0c9voyAFhSmAPwohLvS7ed1e8Ah49h90o/Ml2UKhoEQiMUGJ0BNJ8knTNP+9mJE5+6FVtUaoOjs7jzQMg99Tm0zT/Ad/3czFIKnvKScCmlCVE+0p+nKIzr8KIf5ZSkkidSSAlaZpjsuHdXZ2LjMM4xYApmmarytm6LFY7KsA3lqLpMR5ya6wLOuSXCGRxeCh76kdBKSUj/CwAS88CKTHghv4nJPHQwDZCQnKPjzga39RnKxEJ2hDeEr9FGsRzFReJioPZhs9TiRp9LCF0JyzC+ZKDeNZRerKZVVJqNzJUx2PeUcu0TgIVMdrRQLmyXUbv8zqBdJP2t6fYo3estBS++70FidcsNjGctynVABVTpNtDPF7NkCvZCQCLKFIBh4WQjhVgn2cj24qcAQ84WxNmSiZL0op/xPAHdFo9JVeAQYnXO9LxYbmO6kN/5NRdH2xZVnn9/T0+FNNPHCEgK6urrOEED1CiOvi8fg7ytCl7qKKENCEqkoWw+s5klKGhRD/nTkB+pppmh9zh+j+sQJYn02omMQ5MDDwrkwt+/cDYGwFRSt+PDIy8hE3ztnzoloB4D4AJwJoZ20fwzBilmUdw3uEEG+Ox+O/9kDDiuAfYY6XlPJTiUSCldvH3fydnZ1LDMO4GcDmaDS61n25rly5ckGm2B1zwy6hwIKUclgI8edQKPS+devWcXOsbPXq1Sem0+n/FkK8Px6P/+Giiy5qaWho+HKmUPyVAJ5neGN9ff0gY5OllLOllBf19PTspMBGf3//FUKIzwJKLeDlpmluYJtMnh0YGOALjZXMj3K6+s9oNPrO66+/PsDdeJU8UNNwGJmY+l71vG77CyB9yu2YDKeOE4C6FhX+14fblZqfX8aaUpRcZ+0qErVS6mB5x0QhC6oQ1qFdeZ8YTkihi2xjvyRPFLqgF64cHqnsMVQ1oXIHS8JE0kFvEYUkcqn0Mb+NYXkkT1afI0/u07Oi6mUxFC8EpLcBKT9JfRioX247GkaGged89oJlL3goBCzl1wt2CiE8TM6vvyrdTtAIeAgVvTAXptPpzwohmNfc7RWJmioKxrMneDWAZiHEDgAfiMfjTHlQe4qurq42IQQPjunSfFxKeWJGGXKmk1++UgjxFiEE9zprTNNktXFlzh6I6riXZyJ93mya5o1eTFatWnW2ZVn83a+9uV3d3d0XSim/KIQ4mvsLQFV7/83IyMi/eXPEYrHYV6SUc1tbW9/OPU4sFuMf0Hcy+WTHCyE+Go/Hv+x656SUVyUSiW+z/xUrVhwVDofpqXsND8Oj0ehr3T3SihUrZoTD4X9z0j24h+HL4xOmaXL/E0wCa9APymHcviZUVbL43lOdurq6W5zExg4p5cWJREJVgJzMQ+Uki/6UhMIufIo/AOC3F08Cv+O+PDwvKn5LQ0q5VwjBb+l70un0NyKRSItlWXTf7/XmcHmIHDOW92W54Um2+OJ4uxDiU/F4nARKkmSFQqGElPJY5yWxKUPGLCEEi5swkXX8ZeiZFwnT1UIICk4wLKQ/84K7trW19bP79u1jQUjmj+20LGv12NiYaGhooCoe88744vl9Mpl854YNG3Z4CN5JygEA3Jvxym0joauvr3+vThStkoe+wGFIyZgkUmwuZ8C2YBkLkSrxCVucwR+bgRepfCWSmj24N/B6UiRUITQqD5WFMSVwEWQR4nxRqrocqrwGHgZEnf1DQq/ym/xS5JtkAKp+1VkAiTFDCJMsaO2TRU4DjIX8IgCeKINY6HHHq4ELwUq/2moNAY+C3eJwOHx+MplcSG+MQ1De7hKAyTxU/J4PhUK/lVLywJfykfcz/FNKOVNKeWkikbiVmHR1dR0jhPgjADcRkQl9d/Mwdnh4+Ov19fVnMkcr2zvm5IfzIJohiU8ahrFi/fr1KnnROWDlvuJiRgG5B8bd3d1XSCmpqFvP/Yazd+KDyv3TnxoaGi6/4YYblKu5q6vrZ0KIl3P/YxjGEuc+9vVXIcS/xOPxv3Z1db1bCPEtAK8goevu7u6UUlKZmPnvOzJ7rveapvkrtucheDxs5l7sTuoBMRKjr6/vM1ohsNb+QpSskLZqQCBbwa6rq+sNQoifSCnfnEgk+AcJTwzznR4PFWszfUlK+UEhxHdbWlo+zNMPD3na7yZHeu5/zjCMN7gvG+/8HbVBKuy8JpFIUFEP3d3d35NSvl4IcQ0JD4BfmqapXqAeoYwxIcTKeDze65xkUUDgYhI83ptIJFQxx1gsdm5GJegmAI+44/K0QTLIE6cPeOfifclKKW9pbGx8z8jIyA0O6fqDEOJKrxKQM963UsAiGo1+QXukquEJL30MUqpCQa3YxppBPnkBcg2rdSEQ5Xe5RC9u8807FcWJShKdpGYv7smr7lXpqFVnC9Wj8led+EwYFYUuImfaRI7iFhS58MXopVppt7R3L7CTzoKAjGqax/BsDfscb0NAHelmg0TACbs/j4Rq+/btO6k6DOBsrxpfLjXeNWvWtCeTSe4BjpFSXplIJEhuZCwWuwgAZca/6OZbeQ5wb4xEIu/PVjN21Y6ZEuEe7jqEiXuCUxjdw/1Q5uD2g6ZpfoN4dHZ2nmIYxm0kZk6I4tiqVavOsCyLY6JX6s50Or32lltu2UbO393d/TEpJSNf/s0zLpKla7k/AfAOIfgHiSu8+dxOSsWVlmWtDIVCnCvJWorjaW1t/Ym7F/GM90IhxFtbWlp+UazEfJDrrdsuDAFNqArDK7Crs19C3d3dR0gp/wTgqWg0uoYkyUOInqGXhjUaPBKlWxoaGla7pynd3d30btFtPuASl6lCBt2JuS+4jPv754wB9pIdwzDWZsICeQJ0nPsCdb1LVA50Y4Y9Kj+Ml/+oaZoJD3D0aJEgXuq+DD2hiN3Mz+e4W1tbr/ASIU9sMkkd88v+KRP+9e1oNPqhbMLkniTxNIkhhIEtmm64rAhkDhcYl3Rk4DlUC16ihCn8LGrLMLyZoGOYRYT/HLhnqqwLU0RnmlAVCJryVPEsisV27wWYp+WHjRc3DthLFY4AR6scqueEEK5KnB8z0G2UEQEvobr55puf7+rqepUQ4jde8uLuZdwwOA7POSD+acY7+Zl4PP4515vV2dm50jAMEqFxQpWPqEUsFntjJiTwP93QOg9h6gmHwx9JpVIM/e9vaGjo5J7IKRfzOynle9xQPOfg9UopJb1mH/Lmann2X1vd/ZO7N5JS8vA4PIkgBwnmeUKID0opvy+EGEqn06/s6elhisW4ebx93MusMk3zsTIuo+4qIAQ0oQoI2EKbdV8QnkROEg+GtFF8QsUo51L589z3LtM0v8u8oqGhoVMty2IMLnOlPm6aJhNExxMmc+VgueP1ECgVWpcpUnemc4L0LeZzOS5tntK8yTTNn7rkiUIX/H+248RQf8Z1e2djkSvG2iMbn7Qsiy8g5mSNm+clyxMfYvKbaDT65lzeJ48rnflhT5IcGoZx3bp161i1U8clF/pwVsn1UkrG3p2MnQ8DyQCUyDjPSBMwh5GiQB9ug+VDSBfD7mbjAlVjahCPqoLAh7tpQlXEE6Ck3U+w1fnGNjqR1EW0M+GWBqCegQSwFf72B6Ceybbr64FFi/mvv2VCuk8rddT6/vIj4Dn4PJ0eKodQzc+E7TFNwEte3HqRSuXPc9+5TgrDw/TQ9Pf3rzEM46tSShbDja1fv17FcudDqFwCJaWMU5rd2Qf9WEr5Rkb0OGSJh66rTdPc6OxbuCdS/+/JB1uQqwSNN1/MM1clOAGAqQ8b3INudyXce6SULZni1SweeJxlWat6enoYyneQOSGKrK3YkNkrPSCl/A+mLrgpHuVfYd1jqQhoQlUqgj7dPwnJeGnGnR7nCUpfX99b5s+fP8epAzFe48BzX/ZIGA/8xWg0+nWXdHhikzdOphKYrbBjGAbrSLDgsHoReU6CNvX29r66o6PjH53ETPW580JkvahPOSc4KtTPa5PMleqDPNV5xBWd8N7jvBC/7ohpnEM3eTwe5wsop1HYor6+fq0QgnUyTmdmt5Tyz1LKtbWkGuTT4zUtmhmXTe99FBg7qJ6kP3NkqF/rQiU33geG8ZduLTgeTVikAv32oGZKqpQ+8Sla0ISqSHjrzrOL76Y325LqfljdJXbB3yDqT7nja2wEjlTaQH8SQrzMj2HrNsqLQC6S4XzfM2+a390M7f9NNiHy3Mf9TLbRM8PDYCUm5bR3UBhg9k2elIbRhoaGVSMjI8zjvkRK+bJEIvGk56CXB8EfckLx/tH93EN+xkWuvH1MQqjGc7u8ohPufe5hNP9fCMHD3G1uGsRkK+WEQr5FFay387Z47+/q6+vf4kYblXeVdW+lIKAJVSno+Xhv9okKm3bibJlvdAbD4yKRyPMOoXosGo1e7ijNkLx8yBGFSFIhMKMm8/doNPpotvfG431iAmQsHo+TdB1kTr2nDwkhXs0kSobYuSTHQ7jOz4QkLjcM4+1SSiZqqheZ80JU7ngqDroxzJ5O3JC/VYwzdl3hHpJ1I4ladkKm8znzxD4ppWTIwC7Lsl6ej3y6Q67eJoT4PPO3ent7X6cTPn18eMvUFE8jeYCJXU8AI0ynCsBmHws0zFAKeHtwT8kdUBBiNux9xC7cWVCdqZI7r+IGNKEqcnFEFKjj8ySBsT/6U/iXoYQUUaN3il6qIKy5GVioCvveLIRYE0QXus1gEfDsH4Yzh1srE4mEqrPQ1dV1uhCChEjlRY+NjTEx739d0uEhJ3WWZX3CMAzmLDFs7u54PP58dtSI59D29ilqOXEfQXGHCyzLerUQ4keZXOot7r7IQ7iaLcvqNgyD0T7t7riz9zGJRGKChKYn5O9ZN73CEyHEwn/jB8gu6p7P75FS7hdCvD5TbvDL0Wj00/nkcZNcpVKpTxA33udVeA52ZXXrfiGgCZVfSJbQjiee9qTsGkse5Rq6jakewxym37seJvckRgjxjexCwKtXrz46lUr9ki8uKv15kjljueJ/3Sl4TneYxHmGU/fqDR5ZUwpmMB76hxnvGcM3GrwvWDevKxNDPZJOp7t6enoYaqfMI0pxv9dl7iFUlIonQZxgLqEyDKPLsizGqFCGdJA1u1pbW3/mrYORayk8/d7nvnRLWDJ9awUQkFL+gKGl2PssMORTDkn2POaeCoTrMYytGEDpyf+tOAUNWIBhPIcB+ORRqAD2fnepCVUJiLLwb+goIL0VSP2thIacWyMsZnwEkEwCm58uvb1cLcycCcxRaunfdSSvg+lHtxoYAh413nu836HcV7S3t5PQULjqU5l9yiwpJYUbXmWaJsUnxoWtcuw7SIwoc/5dKeUbqPTnqBYztG6hYRgXr1+/PqcEpauoR48O283UAPist5CwK7DF3wPgIe+D3sNaN68LwM+j0ejbPKTHK0oxLmzhIUx13gNkF3CvaJhlWR93Sskwfpx1qd4Xj8cP+YXiqg5m8gz/U9exCuxRDqxhTagCgzb/hj2heNu9xIQteOQ+Y54WxyuQexT1GEZxPfOdnBjeK3h649SYumz9+vV/dl5s3VLK31FOPFPf4ddCCKrwXUpvklvx3CN0wYTJg3Kacrjwf2Ga5jjhcvpx5UiHhBDfyagG/j2TvHpSppYQ60cwj2lCDQkPocpZXT0rL+sm5yX8IwBtjjT6/6TT6Y9FIhHLkX5/SkrJcENWx3yJI9dOd/q4ZGr+K6SvrAYEpJQM37wWQzuBvQHlITmCFAN4GMPg4WnxxtypdlwEAYE+bFTqftpsBDShKuFJYHheHc+UJDBKx0CJ0u0kZyRpQcqnz50LzGApIaWORm+BthpDwJOvfdChZywW48EqRbDmONOaUF7Fo6hH1Xy1H2D9pozoFvcN/I6+taGhYa1HVOuqjJz6NzO1KOky5b6GIftUF3yTW8MyFouplIhMvc4WR014udfTtGrVqkWWZVGKXYXSZZIOJ+wtnLpVPKRTZCtTY+p7GTEJxpKv5taLsuxe2XQPYYKbV+VdwmzRsHQ63RAOh0k0SfZozOdmaZnfdHV1vdgpD8NyMn8wDON0KSXrIzA9gTLtE/ZHNfaoHLbD1YSqCpbe4+L+lbfgnDu0zs5OFtKjEg5lwnZSLtQ0zQfdz1ksLxwO/0BKucqu1KiMhX1/Qxfyrbfe6t198kTozY63q9m5drtlWZ2e8Dm3ttQ7M9Lkt9fV1b08u3aTx+PDBMxXxONxvti8xlMeypqyCLBdgMS2p3iS5ZUa5S9dmXjnVGtCQT5+3t3dTSLI6umvdQv2sSheJBL5AJV7KKdNVaGWlpZvDAwMsLgfY5JdLFgFlrUiPhyPx5lAq4UpquC5L3QIUkrWJtuo8qeYRxWE+UiomDfF/KlR7FAFfLUdQEATqhKfBhb8ZdFhSqhTSr0UKwehOuoooKGRo3xpJq/k/0oZrr63Mgg4HqGveWtGeUfS3d19uZSSwlQUbWAB21d6I0ecQrgkMCRQypzaTF+JRqPf815LsjM4OMjwt4/Zla2VPeCIV7DwbvZh8497e3vfkR3K76kzxRjxCfsmt43+/v73CSE+okpy2GZJKW9MpVJv2bBhA0u5KPN4zva7YYDe+XsOvxs9n4vOzs5zDcOgfDujfZ6hCEZjY+PwyMgIiSKFw1xjLZDbDcN4//r1631wPVfmOTmce9WEqkpWn3+skUhk/2Sxto56X0dzc/O+ycLb+Ac9PDzcZllWurm5uXequgZ8YfX398+ORCJGY2Pj7uw28+mPnqpkMtkQj8dZeG9SkrJ69epZQoimjAdpbLJr2d/g4GBbS0sLx5KryJDo6uqa1drayvlnf37QZxybZVmtyWTSam1t3ZVPDHOVPAp6GJMgkCHn9EbuUkVVt/lY4NTb37zTgFCdLyF/zJ0KoQl7cS/GoNINtDkIaEJV4qNgtNu1qVhceKzEyhBuyF8qBTz9VIkDm+T2Y49VpQgANGcOtgKSEgxm6LpVGwF+R/f3989IJBJ7Jvu+5x5kaGhoxlT7D3c/wDyjdevWsa1Jzd3TTPY9zn3M0NBQW3NzM/cNY7kaYn/8/VR9ufsdwzBCGULTn32A7LbLfQX/PdnnHO/o6Gg41+e5PnOxyGfPpp/D6kdAE6rqXyM9Qo2ARsBBQErJOLwFgdWi6jgBqGvBGPao4rul2Bx0quK9u5FTNbeUpmv+Xg+hYs0WFvM+yDIhu+eoQt/WHiB5V83P2fcJ1F0AiBZgNDs4oMCe6s4BxKzgRCkiEWCJrkFV4KroyzUCGoEaQ0ATqhpbMD1cjcDhjICTF9eFPZuB/ePRGP5BMnMR0NyBNIaxC6yrXbzRO8W8KVnFuVPNOAaNOAJ7cR9SGCh+sgXeWdWESrTa3h/rOSD1RIEzK+PlIsLCaaUr/TEfSzQAe/YAvYwo99laZwDz5rHRdUII5utq0whoBDQC0w4BTaim3ZLqCWkEpi8CUkrWRPsChncDuwNQJIs0AnNOVgD24lZIMP1ueloDFqIV9lzpRaM3rVxW9YSq7nwbitSDQLo0cZJyYVpcP2GgnirXzO7YDIzljJoqrmn3rgULgBYVKfVhIQTrDWrTCGgENALTDgFNqKbdkuoJaQSmLwIZZcoTWWcNVhrYfn8w+iLzTgdCEV/yqKp1JSKYhVkqR1pgEI9hP0oUNihwolWfQxVaAoRPsJ+v5J+hwg6no0VOA4yFQFD5U0IAxzB/Sm01FgkhApLnnI6Lo+ekEdAI1BICmlDV0mrpsWoENAKQUrKu2WL0PQ6M5qxNXRpKrfOB6ELlnaKXarqZQAizcQEM1GEEz6MfD5d9ilVPqIhImMR6ASBHHOGHaeitrO+yxVB7e4E9AQinHCjo+5AQ4tSyP2i6Q42ARkAjUCYENKEqE9C6G42ARsAfBKSUX2b4EAZ3AvsCOvBeuEx5b1iMl0V5p5M1Yyn4Y+eJ3RGMl+8QgNUEoSLRqHsZIBqB1ONAOiAFvEo9XF4v3OM5a6eWPjIW82VRX+BzTtHX0tvULWgENAIagSpEQBOqKlwUPSSNgEZgcsOYnwkAACAASURBVASklOcCuBPpUeCFgMp1tB8H1LdCIo1esHTZ9PBO0Cs1Gy+DgIF9+CtG0VuRR602CBWdN3MB1nxCGhjbCMgAcowqsgIGUM8SOCFgaAh4fmswozh6KRAOs+1lmQKnAdU6CGboulWNgEZAI1AIAppQFYKWvlYjoBGoOAJSSr63KL+2FH2PAaMBqNMZYWA+i9YLVUOKtaSmg7XiFDRgQcXnVDOEioseORsw2oD0FiD10HR4DIC6swHBsm6wa08xh8pva2oCjjiSrT4ihDjJ7+Z1exoBjYBGoJoQ0ISqmlZDj0UjoBHICwEp5bsBXIuRvcCuJ/O6p+CLmjsAyqhn4gv342kMIqB+Ch5YcTcwd6oDlyiSSJn0MQQgO5/n0GqKUBkdQIQCHhIY7al9b2XoWCB8jL1SO3YA+/bmuWoFXrbwCIA5VMBbhRD/UeDd+nKNgEZAI1BTCGhCVVPLpQerEdAIEAEpZROAFwBEseNvQGo0GGDmnARE2BUwgEcwjC3B9FOGVuvQgZl4saqL1YuNFcmdcqdZU4QKwgmPCwPJewCrrwyrFVAXoaOAsC2Vj5ER4LmA1B3r6oDFS9gLtfjbhRAB/YEGhJNuViOgEdAIFIiAJlQFAqYv1whoBKoDASnlNwC8F0O9wN6ANoac6rzTgFCdmvR+PINBBJTAHzCsLTgeTVhUFXLwVV2HKtc6hE8FQkcA6aeB1GMBr1RAzYdPBEKL7caTSWBzAHXc3KGzkC8L+gJfE0J8KKAZ6WY1AhoBjUDVIKAJVdUshR6IRkAjUAgCUkrGLT0BaQEvPAhYAeSBuAOaewoQblD/l8YI9uFepLC/kOFW/NqZWKYkKSod7kcgZuFsRKA23OcJITblAkdKeQ6ATbD2Asmcl5QPUzfsz+oFkjWWTyda7JBFqhXSWLyXRXyDMopQUIzCtiVCiGeC6kq3qxHQCGgEqgUBTaiqZSX0ODQCGoGCEZBS3ghgDfb3AXsC3re1LQUaZ42PMYl96MffkK4RYtWG8xBGC/pwOywkC8bazxvacTEMRNjkK4QQN0xCqC4H8DtwrKMVrgcm6oG6SwDZD4z9n59QBNeWaAYipwNCEVfbBgaA7duC65MtH/BO3SCEeEWwnenWNQIaAY1AdSCgCVV1rIMehUZAI1AEAlLKE6gipm7tfQQYGyqilQJuqW8F2pYAhiIDyiRSSKIfY+hFGkPKc0WSFcEshNGsvEJhtEIoMYi/IKXSSspvLonZCQorVNY6sEJJtwN4nRDiulyjkVK+FsAvlWT9aKKyA2bv9d2AHAXGbqvMWIxZQPhFAFKAHASsXYAcAKw9gGgC6IkiiaI3zSCJUnLltlHFb8cLtkR6kNbQCBx1lNvDCUKIGo2PDBIk3bZGQCMwHRHQhGo6rqqek0bgMEJASvnVTPL7B5HcD+z8e3lmXj8DmHnkeBhgvp3SM0QPUSVsDjoV+etFhQiBZ9JzsFKpDQK4VAixbhJCtRrAzba6nlkJyCb2SUJFG41XZix1KwBxgMjnNYixUaC3N3gi5Q5m0WKgvp7/91UhxIfzGqO+SCOgEdAITAMENKGaBouop6AROJwRkFK2ZDwdVIqYr8QpKFJRTmuZBzS1AWFuJA1AuK9VSTlCO7eLRYjrompUI3gB/XiwnCNUfdmEykIvKhw+54zFAeBcIcRdkxAqO4eqkiTGO7BKEqrIiwFjnj2a4WEgEgEMw/5xjc8afyg40d8P7Nld3mds5ixgzhz2+XzGs3hchlDVVpJhedHSvWkENALTDAFNqKbZgurpaAQORwSklK8D8AvINLDj7zaBqTaLLgBaF6hRsVAwCwaX01iDSiCsPFT0VFXKGAJJgQzHzhdC3DkJoToPgJ2wlLzLDm2rlNEzRA9RJfK5jNlA5Cx75n19wO7K1Q+bFP4IZdIXAUIRvCsyhXx/U6ml0v1qBDQCGoFKIKAJVSVQ131qBDQCviMgpbwDwPkq9I/5VDytrzabe6ryZEmk0atC/6yyjXA2XooQmrALd1RUSKMVp6EBjrcFyI9QWduA5ANlw+qgjpifVHeBnbs09qcyjsNwamCFglfnK3ZW9Mgy1I+1p4DbhRCsHq1NI6AR0AgcVghoQnVYLbeerEZg+iIgpWQ2PGPpZgRem6pYGClmMf80lT+UxjB2oXybc7f20z48gFHsKHYGJd/XjgthQOXZ0PIjVHIEGKtM7pkapTEfiLzIFoJI3l0yBvk1YAB1FwLCluvH00/Z4hLVZnPnATOUkiBdrqcKIQKWEaw2APR4NAIaAY2AkxWsgdAIaAQ0AtMBgYyXinFZlLET2P00MFzesLq8MKT0OiXYlV7bEHY7UW153VvCRS04AU04CsN4HgN4uISWir81jCa04aXeBvIjVLxj9A+qtHJFLMzizguB9GYg9Wh5hlB30YHaUc9vLZ+wRCGzi0aB+SqMla7WizPeqT8Wcru+ViOgEdAITBcEtIdquqyknodGQCOgEJBS/lvmv5+GtCR2PiyQqsJ8qsY2oO3ospKqOrRhJs5QhYl3oTL7Xk9BX/dpzZ9QyT3AWE79iuCf/LrlgKgrXy5X3ctsCXQa60axflS1GUP8Fi2WEEqF5eNCiC9U2xD1eDQCGgGNQLkQ0ISqXEjrfjQCGoGyISClpBT3KkWm+h4D0mNl6zvvjpo7gJmLHFI1gN2OoF3e9xd8oUAHLlbCFLvwf6pmVjktgplg2KEyKw0YIf7rPCGEreSXZVLKA6IU7mfJTYC1t5zDBkQUqHspIJPAWBkUEpmrxZwt2o4dwL4yzzcfdKkyeORRQFjVulonhLg0n9v0NRoBjYBGYLoioAnVdF1ZPS+NwGGMgCOlfguAc5TiX+/j1an8R8n1GUfYHANj2It7VBhgUNaCY9GEJRjGcxhAmULXnMm4KoOK5FpJoE6Rhqk8VOcCuHNcJlxt3pPAaBlIjXcBwqcAoSOB9JNA6omglsYmUZFzDtSa2rkD2Fv1ZOrPAC7REunBPRa6ZY2ARqA2ENCEqjbWSY9SI6ARKBABKSULP1HJYJnyUPXSU1WF4X9N7cAseqr4OpYYwmYM4ckCZ5vf5QIRtOMC5aVi7laQ5M07olacigbMt3+140Fg1tEuoZrKQ3WAUO14AVi8xL7feh5IlqmOl+udosz8KB+lgEQhwscBITuvTqlTcr6sJVVtNtEzRTK1QggxWG3D1OPRCGgENALlRkATqnIjrvvTCGgEyoaAlJLyYxsUqaJXpO8JKFn1ajMjDMw5CQgp6Wkla74H98CC/wSwGUvBnzHswl7cFzgSTViEFhxv9zO4E9j3HNBxQmEeqi3PAXPmAjNn2u2kHgHSzwQ+dkTOBow2IEUP51MB9NcA1NEr1Wi3zaK8zz0HpAMibqXMoL4eOOJIIKRCNf+SOay4UJOpUgDV92oENALTCQFNqKbTauq5aAQ0Agch4JAqqjCcBmkBezYDwxUsEjvVGjGnirlVjiWxFwN4BCn4J0ogEAKly+mlYtvD2BLYU9OIBYjiFIcs7Ad2/t3+d36Eys6hGhm2SQZtMesdOZLryfsBa3tgY0doERA+ycmdoncq7V9fRisQPhkQDkFky3v2AL07/evDz5ZaWmw1P6U/ocgUw/z2+dmFbksjoBHQCNQyAppQ1fLq6bFrBDQCeSHghP/9GkC3uqH/eWAgwM14XqOa5KL6KDD7WEAY4xdQmW8/nsYwtpbS8vi99ZiLGThdhRjSE0bi5re5Mu2qXYZcvuAJ0yuWULGtJUcDDD1T7T5je6v8NmM2EDnTDsNM3gtYvf70EDrKDu1za0uxVcsCKIs+POxPH363Mns2MLvdbfVGAK8TQgSX6Of3+HV7GgGNgEagDAhoQlUGkHUXGgGNQHUgIKX8MIAvq9Hs3wXsfRbKa1WNNuNIoLkdECrEyjGp8p7GsBP78ZwSsijGDNRhJl6CMFoVqRpDH/rxcNHtecdgoAGzcAZCaLJ/nU4CLzwwcZgHCNW5QoicWuhSynMAbFJEgyF/Xlu6FAgphTlADjly6sVhMbHhOiByKmDQSygAuQ8YuxcoEmegDggvAox5jgy65yuXRIqiE30+kbViHoSp7qE3at48IMpnRNkHhRD/z+9udHsaAY2ARmA6IKAJ1XRYRT0HjYBGIG8EpJQXAriegWdKpGLPM8CofyF1eQ8k3wtZs6p1IRB2Qt0895FeMRyQHiwLw0hjGCkMIol9IGlyf4T6dwR1mI0IZql/57JR7MQ+3J/vyA66boL4BD8dGwR6c6gJlkqo2DZluxud3CNIO/wvmUXc8p5JBIicBhhzct9ByXS5C7B2AZLELclKw4DFf48BxiybMIkmOx+KHihBIuKQPm+rzJMiiarG2lLuOJuagLnzXE8g4xDX6qK9eT9M+kKNgEbgMERAE6rDcNH1lDUChzsCUso7AVBFzrb9fcC+LXZ9pGo1ow5o6QAaZgJhbthLfH1TTU61IR2FQXfiEjaxyo+csL5UM45WZM1WKvQYw/xy1QDLj1AdUPnL9lCxC4b9Mfxvglk26Uk/Dlh5quRFXgwYcw8eu1/PAXEeGwMGB+2aUqkqFJxw52oYwJw5QCu1XMZtkxCC+WzaNAIaAY2ARmASBEr8Rta4agQ0AhqB2kNASklVipmKREXnA1TZs1J2XtXgjtqYEElVyxwg0myPn4VymXelSJL7ape2DLfy4JBsJIGRfcBQny1+EZ1nz3dkL9C21G7HYxKWCgi0PV/0hNl5PvR8RdCGMFpAkYtxY/gkBT9YY4oetZ0PA8kcuUH5EarJQ/7YYUMDcNQim6yMjADRaBbJTANyELD6HK8SYWkCDKrp05NERcUDeWpqDuk0sH0b0NwCzJoF7N5te5Oam22SUVdnq9wZwoO1M3virDC27HYopsGQPo6vFmxWG9DWZs+P49+9C+hQHrvdQgiyZW0aAY2ARkAjoAmVfgY0AhoBjQD5heQucQeklca2v4QUiZjJ8LE2Gx56VEishqo0t8WPRST5mssQt9BE0lNH4rDQJkQeUYxDdslivYMvHMDMJUy9jwBjOfQL/CBUDPdj2J83x4qy6iQGrmjFIQfu1H1iGyROJGY0SoQvWmyTo81P2wRjuhoxa5sNqMLJFGzpt9UGOedjjrVg0G2F2UKI3dMVAj0vjYBGQCNQKgLaQ1Uqgvp+jYBGoKYQkFJS3u5+pEbT2PG3A+4VkojWBUC9k4RPkkA1wOFpuI+k4EXLXNsztWuSIsL0gNGLRZKlPGDccHs8X8RnbAAYeMH27nltzslApBHY8TCQCshDRfl0yqiPjgLPZtWkIjmYOQtgLhDJlRseqbxIaSBFD9KIHYI3mQeJNZd4/57dQO80JNetrbZ6n0s+h4aAXbtsz5pri5dYqKsjoTpZCOFo3tfUn7serEZAI6ARKAsCmlCVBWbdiUZAI1AtCIyrx9FzQg9KtilitRCgfDmNHiuGsZF8VLN4Rb4Ah+qBeafaV+94CEg5Xpl878/nuvkvsgnYdtaKypEzlJ+H6uA6VN6+GZq29Bjbk/LUJKQwn7FOdo3rpSIJo5eqmnOf8p1nYxMQbQFaogc8Uvv3A319E4mU2x69dMQBOFsIcXe+3ejrNAIaAY3A4YaAJlSH24rr+WoEDnMEpJTLAdyK0X6g7/HJ0aBnhh6apvEaPDY5cIkVc5FykYVqx9clMwxppGx8ELbwDLvV5yk5nsMOEKrzhBCbcl0ipZxalII3HXe8fevjjwUxC1vpbsYMYHg/sCW4AsjBDJ4ig2Hby8Yf5oWRhLrWvw/Yw0OCKQj1ASXFi4QQfwhsnLphjYBGQCNQ4whoQlXjC6iHrxHQCBSGgJSSxX3XK3GGXU8c+mZ6WlgPiuSK3h2vMZyN3ivXc0VRBtZdyqVsd+iegr9ixhFAyzyA4XoUjAiiBleoDph32sHFfL2z84tQHb3UJg1PPxWMB4npQ/TSMCzOFagIfpUK74EY8EelO1Fzo8n2QlFEw2uUbKdQBkMdmR92KFt4hC3IAcSEEIlDXa4/1whoBDQChysCmlAdriuv560ROEwRkFLSfXKPEkvIFfI3FS7Mr1I/3KyqjebkRrLCfB3JH4doUeyCtZkqYY2zbCU/joXzzqW+58e4KOs++xhbjGIyfP0iVG5I2vNbAeYABWFu6B/b3va8LX9eCaMIhxKPcNQcSZ7cn6nGw5yo/fwZAhjeV4hRRZFqisCZQohJ3I2FNKiv1QhoBDQC0xMBTaim57rqWWkENAKTICClPALAFuVFYp2kYo0qeC6xolfGiAAh/vDfOQq6uv1QBIJhg+U0l0yxz91PByu0MXOR7c2bKqQwvxyqqWXTORc3JG/vHmAn688GZBRwmDfflqDftg0YKjOpamkBFiycfHLMI2OO1/gP5fFHbAXEfDxRk7XsegCBI4UQWwNCVzerEdAIaARqHgFNqGp+CfUENAIagUIRkFIVZ5o8x6fQBnNdr+pCud6EEBBdADQ4BVP3PGMXEy6HNc+xZeFpe58DhgIkHuyD4X4klcxPY55aLvPLQ8VwNIalMZSNwhFBGutS2XWZgB077LC5chhzuEgcaUqJr+9AvSu37lVQ43By1IQotYp0UAPU7WoENAIagepAQBOq6lgHPQqNgEagjAhIKamFPgvb/2qH5ZXLZi0Bmpwaqf1bbcnxoIweNMqj01tEC9ozxT4olU7JdGJKbCczvwgV2z/mWDv07ZnNwRfRdT1V7JeEil4xh5sHsowM8Wt3RFFYH+qF7YF0k7NRV0UR2CWE8CizlG8IuieNgEZAI1ArCGhCVSsrpcepEdAI+IaAlJJ66ScEJhs+1UjdGlC8hh6cfVuBZIG5LYdCgtLvbUtsEQ3mcO16anJv0aHaKuRzesLoEaP3jV64chCq+fOBaCuwZ49dkDZoo1ds/gKbxNEztn17bsnxUsbBvKV2Kkw22a2Ua27eMVPQYvES/uZhIcQppUxH36sR0AhoBKY7AppQTfcV1vPTCGgEDkJASrkRwIXoe6wytaWY0zTjKDvnirZ/F9C/DUiPlrZaJFJK6t3xglHJkNLo5VAd9Na32vn3qUminx4qkg+KJ9CCUvvLXhUq6jEMz1bAA+g9oseKOUulGNUESaSiTg005kTt3FEZIQySORY3BjYIIVaUMi19r0ZAI6ARmO4IaEI13VdYz08joBHIRah+BeAK7NsCDO6oDEIMyWMB4Za5B/qnMh69VupnIL9xkciQoFHaPawU2Wyv1N4t5cvTYp+zFts1uygjv/upqcd+gFCdL4S4M9fFUsqpC/t6b6JgA4Ub9u0DdgQYRpk9UOY3Ma/KlSsfG7PHMDhge6/yMRbbbWatqGZXUc++a89uoG9XMNL2+YxrVhvQocJFfyGEeH0+t+hrNAIaAY3A4YqAJlSH68rreWsEDmMEpJQfBvBljPQDu6Yo7lsOjBgiN2OhLWCRbQwFTI3YEudK5lzaCoL8ofADRS5cEsV7WWiYBJHCE+XMDeMY5jpRYTsessc8lfml8uf2cSA8zRanyJfM+LG+zDWaOROYOWti4dyxUWCI68e6ZGkgbQH8xq2rB+rrnP9m1TVTa2gBfSy6XCbRi8kwoHfKDjl8vxDiG35ApdvQCGgENALTFQFNqCqwsmvXrq3r7++fXV9fP3jjjTfmeQxdgYEG0OXatWtDg4ODzfF4PKf816WXXrowlUqdFQ6H77755pufD2AIukmNAKSUxwF4TEGx7S/l9wIo79QCO9+I/y7FGM7nerYoVV4J6zjRrss1lVS6d1x+Eyq27UqoM+xuy3OVQMEmVsrTVA+EnXDOYkdCYkVStasCXip63Cj2YdvRQojNxU5D36cR0AhoBA4HBDShKtMqO0RijZTyXwEsA8DjaMqL/atpml8t0zAq3k0sFrsMwH9lCquuNk3zDu+AOjs7mw3DWMfcFiHEQ+Fw+OKbbrqpTNrSFYdGD6DMCEgpHwVwPHY9ATDXqFzW2Gar77n5UwztY/8s+GslgdSo7X2KNB2oa8VrWedKFQgeta/hDz1Y9EpV0ty6UxwXc6fy8YzlR6jOBXCnykvKhyDRU8RCv8xvCrouVT54czz1DUBdBGBuFH9InpkXlfbUjGK9KP6On3PsLODL3CyGAtL4GcU2Bsp49nag7tVDQohT85muvkYjoBHQCBzOCGhCVYbVX7ly5YJQKPRLlQQPWDwTV4VFgbMAJIQQr4zH4yVmo5dhIj500dXV9RohxK8BvMo0zd96m1y2bFmko6PjexlsrhRCPCelvNA0zSmkwnwYkG7isEVASvlFAB/N26tSKlLcTLctPVCLirlGzOEqh2BEqWOf7H7mTDF3inYoIQpvG36KUnjb9QpUUGKcYhG1avRwzekAWhyBChYTZlHhIGXaXaxcbx/w70KIT9YqhHrcGgGNgEagXAhoQhUw0p2dnUtCoVBCSnmslDJuGMZV8Xj8qcsuuyw6Nja2HsCfTNP8WMDDqJrmY7HYJzLeuc/lIlQcJD15e/fuPdowjMFEIlHGoitVA5EeSJkQGBc9SCfTeOGBHAlMPg6EOU/tx9leJxIoSopPVvTWx24DbYohfgz1oxVaqDgoQsWxzJgJzJ1rEw96tugBqmWjt4oEh94rzuX5rXZOVpC29Jg0QnSx4SwhxD1BdqXb1ghoBDQC0wEBTagCXMVVq1bNsyxrg6p3A3w5Go1++vrrrx9jl4435uyRkZH7N27cOBjgMKqq6VgsxvDGtwohuuLx+F1VNTg9mMMKASkl338sXNSOnQ87og8BQMDwvfbjgXC9HaLX93jlw/RKnWbDTKDtaDuEbagP2FugI9lvlb/s+cybD7AIL0MkWSdqsMZfsSRTC48A6uvt4sVbt9ihgEEY+2DoJLBdCLEgiC50mxoBjYBGYLohoAlVcCsqYrHYtzMbtncC+Gk0Gn2bS6by7dIJFfwCgFcDaBZCUN/5A/F4nOGDku2sWbOmPZlMkrRdZ5rmlwCI7u7u10kpr+FZbSYC/xOmaX7Zvd7tm8IYAwMD76KCE4AjWGIUwI9HRkY+4hK8rq6utwghXhuJRK5gLtPq1atPTKf/f3tnAt5Gea3/c0aWl8RyEicOZKNsXaBl785SKIklxRBCIARouZQuUEpLW0pZg6M4C7Rw4XaBli4UaAuEEMoWaySWhvYWCi1/KLcsLRCgIQs4C7ET75rzn1eaccaKHMu2bEv2+Z7HT8Ce+eab32iZd84570ncTkQfF5HfxWKxc935HDOJWiL6AhEVicgXYrHYKu+5OiLyPiJCT5PniAiPtycR0RbDMEL19fV/D4fDR4vIw0T0Q5yPU3OFfWoznUcoFEKdxQN2Pdo1pmn+wj2es9b/cdIsYaUFA4KLTNMEKx1KIElARBbZ/0YGNe3PNWxArdSW11OW5oU8AlNThhoYrTBNeL3vZzOYESqshjnVfBe1QBhbNqfMHQp5wChi2rRUbVW2dWX9Od9d6X5XMzO+f3QoASWgBJRALwRUUA3SSyQYDB7GzLh5f9cwjBPr6+v71Bylurr6KJ/Pd7+IQOzgjuUFZv6ciIwXkZNisdhjWLojZP6C4m3TNM8Oh8MLROQOEWlhZthMNVuW9fl4PP5P91Tnzp07vrW1FcLoFNxqENGTRHQgEcH3+GbTNC/GtuFw+HIRWS4iqHtC3ReEDjqGosnMxaZpImWRQqHQMUQE8TQZLS6JyDQM4+aioqLnvS6GwWCwkpkfJaIjnZvZ95n5H7ZBxd8SicRNjz766IZQKDTPmQsC8ezZs2d/yLKsP2J7wzBOqK+v7/K4rq6unmEYBubb1yvgwuHwXBHB+eFuCvPj8TlEXDMznxiNRl8epMuu0xYYARFBZ9a3iaiS3nuJU9bkORzoD4W6KRhHbHpx6N0Ec3gqyWgUolKITmE0oUapn0acgx2hcs970iSiSqfJMUwdUFc1FDVIueTunQuiar/9U/bs69cToa4ql2OX/fxWItqHmXfmcnqdSwkoASUwUgmooBqkKxsKhfBkD45+l5im2dXDA7VTbW1tn8KNvW1I8Rlm3s8RF622aDk/Go0+6USdTIgcEflKLBaDeYOEQqHjiQgueNeaprkU+wWDwQOZ+U8i8igz/zcRQWC8nUgk5vp8vvMRubFFxammaT7knCoiWNeJyKXMfEt5efllK1eubPGInebi4uLZEELBYDDEzNgPkR5Egg7xrscRU4c6x5woItdVVFQs6+joKGltbY0jquYVkx7x9x/DMM6pr6/HjWy3kS6onGO4LBGFSp532u9vMU3zm2DkCjBmRj7MAjetMBQKfYmIftNT7dYgvQx02gIgICLfJaIbk410N6ec1HM20JsJPZqQEofUuEIciPbAfCIwJeU+iDS6bW+mGvj2dwyVoML6AgEipADiPNCfauuWlFlFoQorWLNP3iuV+vdWjt3MZ8xw3QUvZuaf9Pfy6n5KQAkogdFGQAXVIFxxj/33h0TkuFgslsyJCYVCN9rl299GsCXtsJtFpMHn851XX1//TDAYPIeZb2fmxdFoFAYOyfS+6urqWYZhIL2tS1B5RBa2gzhbYFnW7Hg8/lQmA4hwOHyA7Z6HiM+60tLSmgceeCDZPTIcDldBlOG5s0dQJcWafbNZ4aTxXRiLxSBKksNJ4UP64Txmro1GoxA+4oo8J02xq1YqGAyiwBlCqx7Rp0zoMwkqz5o3lZaWVmPNwWBwih2xw3n4DMOY6YozR8hCLJ4XjUZ/7x4jHA5/TUSQEribu+AgvAR0ygIiYEdhi50o8IycWqiXVKSMKGAjvvGF9Kzb/CeULqSwYoioxndSlu0DGUMpqLBOWJJXTd6VAljIwgrX5YADEbInWreOqKV5IFdi175jy1MphUTvOL2nOnIzsc6iBJSAEhj5BFRQDcI19kRiNjBzyG1i6wil40TkGSeFDmlpVd6bfE+d0WdE5IRYLPbS/PnzyxobG082DON6pCi59UZYumNDfrct0ursIDYEQQAAIABJREFU9L1vIV3ONM2vOxGt3Rz1PJEa1BPdAle9nTt3HmJZFuqskBZ3tVOL5U0n/ABqkJz1dDnvedIaXwgEAicj0uWs6TRmvtcRjueZponzxFqzFlQicqenRgv1aOhddarTv2qNKzqJ6FI3AuhG2ey8/+L29vaZjz/++LtOeiPEG8TeJsuyZsXjcVjW61ACXQRE5MuoIaTOVovefclwnmEMjBB6TZXvRdS8OeWCVwgD/a5KxqWs3SEIDcf8EGYasHhHFC8XY6gFlbtm1B/tNZmoGGWV6ASYIGpuJtq5M/WD/lCFMFzTjW1biRpy1Mx5v/0t8vvxsO9cZr6zEDDoGpWAElAC+UJABdUgXAmPoFrnRnvSDuOm3V3m/L4rauKxU0ddUvrYzVjBiUJdSkSoo/qUiJwYi8VQN+SKrW49nzxRq/S5Uft0bSAQuNE1z/DWPDHzz6PR6IXenYLB4DedtJAu0YRy8FAo9HMiwg2qYbtE/cLdzxO5WpNFhKpbel91dfVJhmEg9fFHgUCgtqmpCZG6g5j5BNjQY10e7hCA3oHeX3/3+XxfWr169SuDcMl1yhFAQETw2vgI7dhEtB0P6Qc49jok5ey35d9ErXnWD6l8MlHphJRgYp/zr5Fy7ev2zukg2r4+JQpzOQajsW9f1jduHNGkqlQtkncgDdCyUlHFBP61iN5/n2hHjoRkX9a4p23daFKu0v4QvZswAUd8iZlRS6tDCSgBJaAE+kBABVUfYGW7aXV19WRmXsPMZbYxxbHRaLTb3Vl1dfVnDcOoZ+Z1IvJhNE6MRqOIEJFHUBVblrXQMAxUVLcz87PRaBQV4Mn0P3c4Ammx0zD4iUAgMNeNFHnS57oEm7P99+1ozdeZuUNEiojo5UAg8Gq6C2GauPOKpuThM1mgh0KhZE0V1ms7DVbCxMKNbHm4wIyiK3KXdj6uKUW6oHKZQqR9V0QQsfpjQ0PD2c8991wyNcUjqF4QkZ8yMxwEG9FHJRqN5ugxbravAt2u0AiIiPva63tfpfSThTCZemTK0W/D8/mFAtGniR/seU2IQrU3pURge45ND9yjDrbLX7bEEbEa4/yUlfW8F3o/IYKVT+PAD6bS/v49wLo/iEs4+6XGKU7dbD6dqa5FCSgBJZD3BFRQDc4lclPUzvLWFuFQ4XD403ZkZQVc+GyhhIa+v2LmFd7oTzgc/pmIfFFE5sRisaTDnTMw71zbTe8WETkHTn/eiJOIfCsWi8GqPTk89VXXm6YZwe9cowlmvikajV7hFWg1NTX7d3Z23gUxBKc/j6CCK1+NaZprvLicY8N4I/k3J70OkaOjcKq2gcYnksX+KUvzpZ6aq1CGc3PXnFFQOeeDtL3L4ZwIu3XLsubF4/FH3DUhNdKJXH0s3REQqY2NjY3fYeaLfD5fjUaqBueFX+izishttqnLecnzgEHFQFLc4IYHd7/BEiX9ge0vSzXjTfaPakhFnhCNgdFE8t8hsnTPF0GVzhACxfuDJsEQHIhU/eftlBFEvgwIQETYBtJjC2Jy+gz3jPBd9LV8OT1dhxJQAkqgkAiooBqkqzV79uyPW5YFpz54DD/tFL3Dmhxueei7NKezs/NNJ5K1wzVbwHI8+9q+FHyzbVsOm+8P23bl5xDRAUT0WGlp6XzHnMFNu2tIt0cPh8PT7RTAPyMSlUgkgvF4/E1HJD1IRMcR0Uq4BopIOTMvIKJj3bXBHMMjqODuVx2LxZ714gqHw2ER+QMs251CZsw5wxWR1dXV0x1b80mePlPuPjtFZAUzb4ENPNwQIR49UbVuESpHDLpW9Ija/c3LzF1XMBhE/RbMKDaJyE/sGwRE9VC7hd5cqFf7TSAQ+EZfe4IN0stEp80zAiKCHDC8b2cmBcZ7LxMlBmjAkC/naBQRTT445dTX1phqMDxcY7hqqPpzvhAcEB5opPv2W6m6q5EwYJG+zwdSApLoCfge2dkSI+TkCvcCrV9w+jeYZL4QwdU3F+MtIfqVMP9lxj33dXsomovJdQ4loARSBFRQDeIrIRQKwRr9ZkcM4Uj4snrU5/NdtHr16rXeiA0iOqZp/q+7HGffWx0BlbpYzO+KyA8DgcDP3LQ+T5+mV7zGEM48qNW6SkTqmPkqN60QDYOLiopuFZHZHsdB3DXe29nZufCxxx77D/b3rO9IETkmFot1GVLg72gOvGPHjoUigkgbbkQhkpZXVFTc4AoWpy/WbSLy9VgshjQ9RNlQX/UjuAA669xoWVY1emU5Pa2izLzUXa/nErnnE2HmS6LRaCZbX29jY6QcuuMNEamtqKhYsXLlSr1pGMTXfaFPjQcMRPRnu2H04dTZStTwSip6U+jDFTGdLUTvvTp00ahM3Ia7hqov1xKCA8IDAmQwG+r2ZU0D3RaRrX32IfLD4JKQk3qs9pwaKNSB7//WvHlT/H7GA8p9Bz5b+gxyy7QV91+U+3l1RiWgBJL36Iph8AnU1NRMYOYxZWVlW10h5B7V41b3K9edz7sid18RaV69enXGxi+IJJWUlHSmz+2KqhNPPLGysrKyKT0qgxS5lpaWSsuyEmPHjm3IJDSwTXNzc2lPx8YxnN5a5RUVFVsyRX5gIx+Px+Ht21X/BTHW2Ng40e/3G2lcuKf1uucTDAYnVFRUbO9FGEFYTfL5fMWGYTR6GwwP/hXXIxQ6ARFBUckzaG6aTPvb8lphN+VFQ96yypQwzIeoG9IOi5PPUz7LzIjg7zZEBNH8p6i1NZVuN5wDtusf2DcVzUEPKzQILtSBc5g2nShVMwaw6IuINGodw0zgnTPnfYmFu1qT5Hg5DdNWrJqc4zl1OiWgBNybUyUxvAScuiOk3pFlWXPj8XieVT4PLx89uhIYLgIi8hFHVFUkI1WbXyu89D/USk3Yj6hsQqqRLerC8qGma+9DU6mHREczJ5/IZxJUn026l6Jn1Jtrh+tlsOu4ECBI/0MfqKamlKgqtObAEIYQU4i2EaEH4aeZeYCuFsN/aUbKCtadMS9iMC/q7XzsTmS/FZFbm1o7XxxTZkwuIh9SBK/tbb9pK1bpQ/TeIOnflUA/Ceibq5/gdDcl0F8Cry/9xAzizo+xJZ864JoXkmYhOvKTgIjAQroetYHJ6A4iVfkgSLLBBcECNz8YUWBsW0vUvDWbPQd/GzggpizaexdUMIR4/bXBX1M2R6ioIEIPKIy2NiK4/6G2qhAGHA2nTnWt4tGLbzYz/7MQlj5a1piNoGKi6NQVq5Cuv9tYv+C0bi7A6RuooBotryQ9z+EgoIJqOKjrMUcdgTeWHnYMk3EuCo2ZCOYk7liz/8LnTxh1QArohG1zE5igPIT0tGRE4v23c9+XKdc8isuJJh5IBCMKOPhte5OoJWPGcK6P3Pt8aB6892Hudr0LKmz5xuv5YwYRCKREFSJVMKjYsD5VW5XPowLW6Hul1pwyEZoDQ6B8XvJoXFsWgqrVbxmHTF658vX1Z5x2ljCdzsRrpq24L1lP3Nv+KqhG46tKz3moCKigGirSepxRSeCNJUeexIacS0Kn9wRg/4XP6/swz18dTr+2X3RZqu94j2h70rsl/0b5XkTjpqdKZJGquOX11L/5MlDLhZqu1MhOUG3YkF/NdZEyh9Q5pNBBZDe8l2oAnI9j8l5E42E2mxyozzmfmQskrJaPQAdvTb0JIiJ6ddqKVQdhBevPPO0uEjoL/y0k352+4v7/WXfm6ccbIt5WK90Wq4Jq8K6dzqwE9EZOXwNKYJAIrF1y+FJivrq36VVQ9UYof/4uIt8mov9Oulp2tBA1vkPUuj0/Foio1LgZrtkDUev7RFvX5p+Zxvh9iMZ21cZnJ6i2bUuJlnwaMHeYMpVorGNW2tpC1NCQP9Gq8nKiSVVuvRRsKi9h5h/nE0JdS3cCvQkqJlozdcWqZEaDN72vp9+n81VBpa84JTB4BFRQDR5bnXkUE1i79Ag0OD4lGwQqqLKhlD/biMhMIlplN62uSK6qfSfR9nXDV1sFt7yKaUQlqeUkzTS3ryfasSl/oHWthImmHEpk+N3fZCeoUKe09o08PB8iqqxMCRd3NO8k2ryZku6EwzFgnlE1mai01D06cj1PZeYnh2M5eszsCaigyp6VbqkE8o2ACqp8uyK6noInsHbpEfcR0WnZnogKqmxJ5c92IoIQC6KPFxBRSXJliFQhYoXI1VAMmE1UTCcqHbfraC1biRo35FeKn5dF93Q//CU7QYUtN25Iuevl40AK4MRJRKivcseOHURbNqfMK4ZilJQQVVURjXHb+xEO/HMiWsrMm4diCXqMgRHoi6Dq6Uh7MqbQCNXAro/urQT2REAFVZ6+PtD/qa2trUj7J+XmAqEX1rhx4zoy9cnKzRFSs7yx7PArWXh5X+ZUQdUXWv3fNhQKzcfepmkm2xTkYojIDLvjQS0RfbVrPkSskG6Hn1yLK0ShSiuISsbtcu/DgfNdSLlwdvWfcn/zGWb+a6ZrISIp23R3FEJT3UzCCoIKUaudO1PpgLm0Wi8uIUJqH352RaQ67P5pt9lFdIuZOWcNswbj/ZOL92Ahz/HqnDmB8eNarb1/m2qXsuHMeWeL8O97Oidvap8KqtxfefT9tCyrKBqN4gHEHh0Tc390nbHQCaigGqQrONA3ZjAYvMMwjCOLiopOePjhh0fl08X58+f7mpqajsUlCgQCf+6lkW+PV/Lkk0+e1NnZ+UcR+aNpmhcP0iWntUsOqyY2Yn2dXwVVX4n1b/tQKOR+QS42TTOndvUish9uYInoC0SU9ANPjs42oZZtTK3bUqmBfR2IQkFEQUCVlLtW47tmKRQhhRW70SnYzyfaiPxj8NveG/tCkMD8ATVLcNRD5CffRyZhhTVDTDU37xJY7e19P5PSspSACgSE/H7vdzjqpHAzHmHmN/s+cc97hEIhvF+S/ZFM09T7hgHC3Xjm3H0T4ruSic53prre4MQtU+554K0NC067oqeeUl5BtWHBad3MJzLVVqUvs78Rqvnz5xc3NjZO9Pv9hmVZibFjxzakfx/j+3rnzp1VzNy2evXqPLEUze5ChcPhT4vI7UT0YbQERYqsaZpwdtWhBLImoB+MWaPKbsPjjz++vLS0FGkWcN8xmPlRv99/Wl8jTaFQ6C4iClmWNSsejz+X3dFH1lahUGgOEf0hdR8iF8ViMXDt86iurj7KMIxHU/cC5tl9niDDDmuXHn4rEx8tRB8d6HwqqAZKMLv9vTeFED+5FlXO6xTFNKidww9qrboKWZKrtDotsjoMSnQSSQL/n/qB1IOdOGzOu/5NNl/tPhLtqdTCtiaitsbUvoUw0BNr8keJDB/RtreIxk4igolGNoIKUZ3GxpTtN3pSvfVm4fR+8vmIxoxJpeHBvKKoaPerhfow/MCCHa+LzkTSoDHJCvvv+rHI59sl1lMzoVALn20PwtqfmRty/XIYivdNrtec7/OtX3Aa3Ba/lLbO26etWHXe5vnzp7UZ1juZzmG4TCmCweCvmfnL2XBl5teY+bj6+vp8LOLc7RSCwWANczIqiHxdRMRvCQQCD65cuXKIcrezoarbFAIBFVQ5vEpHHXWUv6qq6meOtfIzSScwoiMsy5oXj8cf6cuhHEF1jGVZR8fjcTRhHHVj9uzZH7csyySiiSJSF4vFeu0gnwmSK8yY+RfRaPTCgYJcu/SInKYCqKAa6BXJfv+hvDkUEXTUrUbPH0dgoZ9V34bVKdTWxEnxBBGVT/bn2Z4JGvhO+lBKQCENEjbuVR9xBdWeUv4+k+yZ5Kb6waYcoqQQUv96YoPIFQQWmuyOGSPk8/XnOxgZC/cT0cPM3KfvlWwvmbvdUL5f+rq2Qt0e0SlLfBkjiAYn9kOUav2C0/5hX+NDM5zj+8RcY1lWtcHs/T7s6ffdpuhvhOqkk06a1tnZ+XUiQj8GDLZNTk4QkWlE9C5s+EVku4j81efz/aS+vv7/CuH6zJ49e2/Lsh4nomki8pVYLIb3VU6/3wuBg64xNwT682GemyOPsFmqq6tnMHOQmX9qh43vDgQCFzQ2Nh7EzI8z88q+3MjPmTMn0N7eXk9EM4qKio5+5JFH1o8wXFmfzty5c8e3tbVNLS8vf72/9U+hUAhPAvFE8BrTNJdmffAMG7659IhrheiKgcyRvq8KqlzS7H2u4bpJFBE8Aa0kognODwQW/hu/g/hyRyMRvUxE+Cw5gN57Kfe1WL1jyt0WaDBcOp4o0UH03stEVodXUPWe8ucKKER39vlAKsqDtD+k/xXqgIHEB/bF6l8nIqQho7eQa9OI3+Pp+FYiQuoUGvDiX/xsZeYhceYYrvdJoV7SbNe9cf78gy3DeinT9pZlHDpj5cr/QzofmsBnO2e22/VXUKXPP1LuUYLB4DnMfDsz3xCNRvG9rmIq2xeTbrcbARVUOXpROBElpPltMAzjhPr6+n9XV1dPZuY1zPyeZVk18Xiq8LS3MVI+rHo7z6H6eygUWmhHC5fAec80TTyB6vdYu/TwV4kYedY5GyqocoYy64kK4WZRRB4johNp879T6X2FONDAF7VTSE1seHVXhG1XhKp3lz/0d/qP00QZER6IKtRTNTUSbcyZ58LQ0kUK4PTkw/7HmHnW0B6896MVwvuj97PIzy3WzZ9faRgWRPJuQ0qsSdPv/MOWwRBU2RhaZEvMvUcREWSPHB+Px/OsSVx2Z4JadWY+nYhqTNNck91eupUSyExABVUOXhlwkDMMYzURfc62UL7WNM2rMK37e1gsZ/rQcUwXYLt8pRNKR1HxcyKyiJmX2b9vsx2wQolEIuHMX2VZ1knxeLxbugAKRpuamm5FioDf7w+6JhbO7y9CQ0dnftjo/rq1tfXyNWvWJCu7g8HgV5n5LL/fvwD71dTUHJRIJFCc+XER+V0sFjsX282cOXNcUVERUgwgGve2oz1Y60LTNH+Q/lTHSQ+A8xkK9ItE5AuxWAx9e7oGjCI6OjpWMvNvo9Hobc5asU6wSKB2bMuWLS9WVVXd6aRNopasW+oj1uT3+78nIt9wnvRfbZrmdemXNBQKXW8/3f22iMyJxWJIIez3yHW6Hxaigqrfl2NAO+b7TaOIIK//bNq2lqgZwYoCGr4Sogn7EpUEUo2FIaY6mnedQH8FFWaAm92MGSmDDhg8bNpYODVVLoGKCqK9p+D/fsfM5+TTlc3390U+servWjYsmHe+EOM7u2sI0femr1h144b5848Sw/p7f+fuYb+3iPj6aSvuuyUX8zrf8ag3WldcXDzbWyOezXe7WxeOe6AdO3acKiIw9PkIET1ZXFx8SnrNuTMnUvPudr7jORwOny0iaFSNvhGZ7kWwDdIScS91hNPe4mX3Hsrz4BpR8gYRQVEnal4vNk0zyWnWrFlTfT4fXHs/b9dW4T6uhZmf8fl83129evUrLkvnvgnv5Uui0eiTTi097o2+gh7M9sOxY2KxWPLpj3Ovg/uUb9pf/3cGAoFveLJvsObzROQmImqwLGtBphr64bq3y8VrZyTPoYIqB1fXE4nCG+7EWCyG/Ofk6KkWyqm3QkoP7JZhc+s+4UF/G1SaoyL9GefDakc4HL5ORC5j5h+mh6ZDoRBC1fjQ6PowQqpca2srhBGK4/E0DE0dDySijxHRza7bXTgcvlxElovIGcy8AXn5qFmCA7jzwVI/e/bsT1mWBccbnN/7zPwUiqFF5JXNmzcvfu6557B+93yPcZqe4jzwWN00DOPmoqKi570fksFgcAoz/y8ien6//9SOjg6IHqTmteFGsqys7HtwE3JSHw8RkepYLPase5zZs2d/yLIsGFYc7OzzBDP/0ufzrUl3GHKuwez0Ofpz6QdTUL259IizLKKTOSVa9ziY6CVL5L4Drnkha7e6YDD4pJ2SOsm2De9mpBEKhX6LLwxmPigajXaFQhwhikLko0zTfMtzjb8vIlf5fL5Z9fX1XV/8oVAI4vvHzHxmNBqNutuHw+GwiNwjIt+MxWI4VnKgRi6RSDxqGMayaDR6g2d+5ELBiOU20zS/7/7eEfVIhXvCNM1uN6HBYPBlZn7XNM0TvOB6O2ciusMR8djtPNM08Z7Ji2GnCP538mEImgbveDcv1pTVIgJTiPADwQM3P9RMpdvH7xJU2af8eQ+OlDnUVCH9D0YVW7YQbSsg0TmhMtUziugGZu56jWfFdxA38qRH4yi46fuvXL7fRuJnTH8vRzfhxHLmtHvuX4G50ItqT3Om1U51bWqlRMlugw16q7OdYvvef3/Owrl7ElTZfLc/8MAD76M1TGNj40+Z2TXn+Kctqu4pKiq6s6ysbJPXRdBzvKdgLBUOhxfYzqp3OAIHXcKbLcv6fDwexxyuaIEoOs954Psv5ztlsmEYV9TX17/gEVS4Z0FdIu4vcB92j2maserq6v18Pl/Mvh/5oPMA+WkRsZj5U0SEB9Inm6b5NI7nMb6qF5GLmRmZMHjA3mhH8X5SUVFRt2PHju/CXIuZbxSRHzr3faUi8iX3e9H5rvyDc15oKPdgQ0PD2d57rOG6t+vv63w07aeCKgdXOxgMfpKZ40T090AgcLLXHca5Kf1a+s18KBTCmxg3na8kEom5jz76KMSM94kI3Oj+YJrmmfhACIfDB8D2G29suy7r2Gg0mnQB8vwezUVnmab5IgpGHQF2KTPfUl5efhnWFAwGK+E6iA8f96lSMBgMMTPE0v8QEYrAIV66ijPxodfU1PQAPhxswXV+eXn573uyLw+FQiiixfxIA7iuoqJiWUdHR0lrayvYIIp3ouv845kX6XN4yoQvb7Ojo+O8xx9/PJkO4fnA6yaoPIWkeKK1orOz88Jt27Y1V1VVwRnxOA+H5NUtGEG17IhVIjQv25ckM23Y7+rnURSc1QiFQnj9TDVNs1vKYigU+p0tuE8oLi7+iFf0hsPhG0QEX0gZBZWIzPQ+PQuHw/+FLw9baC/wRgKdL4l77aeAF0WjUUQc3evyCbvXUJyZl5umCUGdHPgiMwwDQq2boHJeD/hifMw0TdzodY1QKITf/8c0zW7pU72dc5qgOiOXPaqyuih72AgPUOzaqh9Q06ZUw+B8HhBPZeNTjYbh6IcBA4qtb6bcDNPHQAUV5kPa35QpRGOTboFEHR1EmzcT7dyREln5PCCmIKqI8BkN4ZwXw+k1da+zmGudh1w5e7+NxM+YgVw4twmvxXzCjHvu6zXlbNOC009KkOChZ7fBTBdOvWdVv1xw+7P+PQmqbL7bcY8SCoXwQBnZJf9Clkw0Gn3eqWm6zYn0/MRdWzAYPJCZ/yQijzrvF9xnvI17J5/PB+v5a7xW5+59jYg87fP5FmRyHNxTaYXzNzhn4gHdFhH5ovudFgqFcJ+Ea/CKex/leaiOexeIrO95771wHs7Dil8QEXol4AMdn+/oFwf34XPmzJlT7jxA3t8wDBiP4CEjHhx7jcmG5d6uP6+R0biPCqocXHX3qR5uDC3Lwo0jCowPQ2qciBxuP6041Akpb2fm7+DpvRMZgojY7am4xy58hdfmOxQKIfSMiFLXE41QKPRdu5j5Rq/hgkdkrSstLa3B0yCcZjgcrsIHkv1mb/IIquQHlVMQjfS8C2OxGAwcksOTzogGprNN08SN627DibhB0Mxj5tpoNIq1ivtBCEEF045oNNrVxNNNxXM+YF71+/0hb8+tngSVwwGpgbfD/APhco9YPNK5oXdvCgpGUL2x5HD0j+mLk+HD+y98Hg5yOvpBIN9Tm/A+T5qpNCP6ktO2Qv2g1cMuiETBcKIYD1OdgdS+xg0pQdXTGEjKX/qc6Mk0cRIRolbuQN3Vjp1EWzOWquTu/Ps7E9L9kPZHhKJ4PNDIm5Hv74u8AdWPhWyaP/8QyydnWCJzeHcXv/+H6IhlUGzG3avwYHS3seHMeeeIcNdDKRLawoZ8beo99yfbiwzV2JOgwhp6+253Hyij8XQikQi6ZQzOfpfamSf3ug+Tnflg0IGyCtRCo+ffAsuyZsfj8acy1Uh7nH2XlZeXL870ENi5Z7kP92rp5l8eQfYSM1+BiJWHLcQgMi1Och+Ue+YK434G91kVFRULvEZaoVAID0vd0odLAoHAz/GwGs3hURJCRJ80DAORrctN07zJYXG+975pOO7thuo1NRKOo4JqYFeRZ8+e/bFEIvFLJwzc22yNdsPFc6PR6AN7MkrwfKggX7irb5InEvZkQ0PD6TNmzBjrRH8qROQEN0fXk7ZxEXKBnYZ7h1iWhZxe9MbpqjXyfDB+AE+KvPO4J2OnUyEdEE9SkF/8D9sq9ZcIRbvHw3bBYPAwOBoS0QveKF0wGDyNmSFu0D+lm3j0MMAUl+BDxAvQI6g+6vbjctIJkg0NvWv1sEE+9Q3eVLHcRqgG15Ti9brDv2QYnKxb2/OQf/s7O66cEXmpgPKcejunoft7Idw0isgh9gOKF5PpcnD6y7dROo5oIrJh8Ga0UsYZOzfvWUi555CLCFU6j/IA0bhxKWt1d6x/h2hnVl5AQ0t33/2IYLBBdDAzd9ViDO0iej5aIbw/8oVVtutYf+a8OUR8M0mX9XgPu/IGsaxvT195P272u431C07/FlGybgityl4S5vOn3XMfUvCHdGQhqFwjKKwr/bsdggTRtPO8LWXSUvD+n4jMisViye835x7kbvs+os6OGH0LwsQ0Tdi4S6Z7KSctbqVzv4MI04OGYdxWXl7+tzSRg4fAu5UDOHMihTJjg98eRBzmQrp+R6ZWOR5BhdqoZHqic6/3FcMwwpZlQUh+Cnb00Wj0jWAw+E1mRpSuy0xrOO7thvSFVeAHU0E1gAvoiSRBLOBbG2Hg1XbR49+LioreRzfxxsbG/ZwI0N8ggtxcWDdClR5NSftQ+V9vwacTSscxDhYRpLYhuoR0PQiIpBEGRppQ8Z4h6mOuDQQCN7ofKt7IDjP/vCd7d6coFPVeSAFDLRYaUfyhpKTkq4iAed78XtHkfnCiDgdNjrv1gfJ8OHR9wHgXmykhfyapAAAgAElEQVQk70lR/FGaaEKkDiFy5Po8EQgE5rqpl46Tzym5qKFS2/QBvGHyZNdCulm0Uy7fttNC9qF3/5mfPajK90qtC82G+zIGQ1C5x2dOiSq/n2gbnMbzbEBIQVARvcnM++fZ6rqWU0jvk3xl6K5r45mnX2qJdKU1Z7Ve4Sum3XsfHoJ2jXfOmLeQmZcQ8xMJ6Tx/nxUPoNZ5yEcWgsptVbLbd7snPa4lTTS5D2URun3fWxPl3NNAcMAI41PeWnVHbKH+rJuLr/Mg+WjUNNn9sULIknFaEeAeBfdNbiStWxTIcw9V25ORVQ+CCtf3UtSWZzIh89zvPA2zMdQru2mAInIJMyMF8E9OfTCEYjKihQhZNBpNvg6G495uyF9cBXxAFVQDuHiO0woiPnhyssYrmNxpPSlzH/DWPnmEwW/cJy3Yxy6iP8ERSSgMeMu7j/N396nF9+zjohYGEaywaZoweEgO502HQuevM3OHiBShr00gEHg1vZdTmoDLqigf4qqzs3OhiOBJ0Q8g5jKFp92aKtR+MTNSBlFb5Y2kuSHwbk+j3PPIJKjcDyWvEPXUVKFyH6LxGO8HrsOjxw/Hvr4Ecm1MoS5/fb0C/d++0G4SRQR1Bhcla6hQSzVSRi5T/gqNSeVEokmTsOofIQU8n5dfaO+XfGT5zvx5NWz0rwGzWHLS9JX3I9UtORq+OG9Kaztd0Ci+Gz66cmXSqXc4RhaCqsfvdk8ZwJ89aX1uTRWcgZEBA8ffS92sFU/EaLcHpp7IT49tUSCuGhsbj2PmX9kGXn43CtRTppBH/OyWOePUfyHlb7abOeO570JK4kOZ7gU9x+rKPPLcBz5j11J9WkS+7BpUuFk3zHy3+6B7OO7thuP1VajHVEE1wCvneTMvNk0zozuPU/NzqTcM7ISkYdaAJ5RJtxjndzCAmMbMSK2DnWhXvRSW6ubQokmoba0Od5u/phthuG9SZr4p3RGwpqZm/87OzruY+Vk4/XlEy5F96cXguuww82/wZnfe6KhrSvZz8JzLUVi2Hbn7RHqtl4ddxg+gHgSV+0GdFH8ey3gYInxJRLYhD1lE7t68efNXERF0n2BBAMZiMdygDnisXXr4rUx8tBB1c8zrz8QqqPpDre/7FOLNofNkNUrtO4ka8i4zrO8Xwd1jNAsq9NGC9TvRLGZGr7G8HoX4vskXoHL88UUbJlf+iZhhZICBwkJYmE8mkqnedTIRnpi8ChMgIUITcOS1Pz31va3H8Zo1cP7Nm+HJbJmYXn/kiAv3e3q373aPGPuHKzzc+wlk+ViWdYlhGKj19hmGMbO+vv5tb2Qm/Xs8FAq59VXX93QPhjV57kkO9qTcZexR6d5n2dGhVm+Nl3NurilFt/IGzxq7lRy4F83z92tM01yK31dXV3/MMIwnbOdlWH5uROZRLBZDs2/KJFqH494ub150BbAQFVQDvEiuKEhP3fNO63H0uystGoX6IvSaQbogih5hZPERPLUUkecdF8D1zlMQtweTm0YHZxsrXXDhuB6HGqQFIo94NXos2Ln6C4joWLjWGIYxp76+/pmejB/c9QeDwSMdC1BYhj5pGMZhIvJJZ634ckiKQdfu0/6MQD43HGxw7BmuQUV1dfV050NykmEYIdhtewRVt1ox99g9CKqkk6CIbGDmF1DI6VinJw0q2traStrb2+HO81m3/5X7ocXMSDF4UEQ2bd68+XqvFekAXwbJ3dcuPQJW3rsKhrOcVAVVlqAGuFkoFBJnih4ffgzwEDnf3W5pgEIb5K2NoU3/IEp0dSjI+bGGdMLRKqhg877/AUDdQkR4KJbBAnFIr0RWB/OKKtM09b4hK2opC3SvzbmwnDf9nvuTrRlchz93KrGMI6avXPnC+vmnziLDwMPW1BCJTLv3/oyW6FkuI+ebeZz8jvCm5rkH2tN3u7MvzBfwEBfCCeHamcy81hUvnlYwv2loaLhw0qRJFzj1RLulEIbD4el2RsqfkY3j7h8MBn/NzJ9mZtQ1od4ax4KNOVrCdJlZ7amW3SPydjLzzXZrGbTmQLkFenviu6TLNh3HyCSYvOAzlXmkZQjFvaUKHsZIcUy2jRmOe7ucv3hG8IT6wTjAixsMBvFBANOFeT112kYUpbGxcQV6AKU1wYM4mms33UUYGh66sERfXl5ennx64TTrhT10t8JIT3+EDq8VufdU0JCuqKjoVhGZ7RhC4M9o7Hsv0vUee+yx/+AXHnc+uON1NZ9z50or7nR/jZuAPxqGcUl9ff3/4Zc4xx07diANELVcPohE9LeqqKi4wU0zdD6gbrMFzdcR1vY4/Sx1c4S959DD2sAMNVk/cnKiweyXLS0t33ebFXtsTX/h1JbBavQqEUFBK+rdfo0P6VwLKqx97dIjrycS5HpnPVRQZY1qQBuGQiE8hGjPp15T2ZyQiODm41Rq2kjUuD6bXfJ/m9EqqCZVEVUm7dLR1PyM/L9Qu1bopEEVm6YJ62cdWRDYsOD0O4Skq8WDj/jkvVfc9wh2Xb/gNFh3oudecliWMXHGypVbN86fX2UZltuXEvfu90xbcX+vvQmzWE5ONwmHw99CQ15E0b09InGQ3r7bnYecMN1wW3g85/P5znGb5XqiSWNKS0ur29vbJ1uWBTOqV9Izcpw2Mcnvd2a+CvcSHiOtLoca9ClE/6dAIPAzT3212zbmTNM08TnrHbhvmOU0D/a2GnmDmb/odSzGTq7lu1PLlazR8g6HyUMicnZaWxFwvDHdKt6Z8zzUnnvnHOp7u5y+aEb4ZCqoBn6B8aYLRKPRJuepRcYZITi2b9/uj8fju1lOOcWTVWPHjt3u7WHldBGvLC8v35pu+4mnF21tbUXpHcXTD47tWlpaKtEkFyYZmexDsU1zc3NpekNc71w1NTUT7KbCY/Y0D7bHE5S2trbyioqKLen1Wvg7asri8Xizw4pPPPHEysrKyqZM22L7ntbmnldZWRnY4Glvt3HyySfjg7jNe744B8uyiqLRKJr4udGKgb8C0mZYu+yIB0koaztzFVQ5vwQjakLUA6L3FokltOlFJiuvsn/6x3o0CiofolP7C9x87CfzRzsN0vvHT/cqCALvLDjtWU6lu7vjL0L8IyZBNsPJ3U9C7rHYuNUQuRX9hzx/e37ailWIsOTV2NP9CUROFt/tvp07d1Yxc1umew/nIS1Ho1E8CE7eW5SUlHRm+r7PdDznQfZEv99v2A9/G3u4V+p1nTi2e/+TSCTae7p/6IUHpunpXpGDweCEiooK3P+lR6x7/NtQ39vl1YsvTxejgipPL4wuq3AJvB45dLJR5EMK5+HZnIUKqmwoje5t0AAZNTe04z2i7cngcmGP0SioJu9FNH48rlvUrmFF5oCOEU5g/YLTdxCJx8e/XyfcPG3FqoHO0a8D605KQAlkT0AFVfasdEslkDWBtUuPQF8vFLzCan6PQwVVb4T07109qUSE3v0/pkR7YUMZbYIqVTuFqDh+YA/9z8K+gLr6bAik10lls0+mbaatWKX3av2Fp/spgSEioG/SIQKthxmdBNYuO/IMEoGwQpPWjEMF1eh8bfT1rOFcabuAnUnNm4m2vdXX3fNr+9EmqPaeQlSB9jr0O2ZGupeOUUBABdUouMh6ikrAIaCCSl8KSmCQCbx97SETOhNFC5jo8ygLSzvcmv0XPn/CIC9Bpx8BBEQE3WBfSxqrvPtPTjbULdQxmgRVqpEvIlMofkOj9xHiLFKoL76hW7dXUPU1yjSQfYfuDPVISkAJuARUUOlrQQkMIYE3I8eXkr/xc2LJdCGZccA1L2TsXTaES9JDFRCBrka/Hc2pvlQyaN4qg0tltAgq+E+g71RJCXjmfSPfwb3oo2/2gYiigew7+kjrGSuB4Seggmr4r4GuQAkoASWQFQGRZIH734joIGrZRrT1jaz2y7uNRougmjaNaGw58L+I3njMvJvLa95dG11QzggMRBQNZN+cnYBOpASUQNYEVFBljUo3VAJKQAkMPwERme6Iqr2paQNR44bhX1RfVzAaBNWkSUSV6CNKm4joCGbGvzpGEYH0XlP9OnWhd6bdu2pGv/bVnZSAEhgyAiqohgy1HigHBLLq+ZWD4+gUSiCvCdjNfg+1+2f+lYjKklEqRKsKaYx0QRWoIJoyBVcEESlEphCh0jHKCKw7Y17EYF40kNO2RBbPuPd+TQ0fCETdVwkMAQEVVEMAOZtDZNEULjlNerO7bOb2buMcZ2w0Gm3s677DvX0oFEKz3N+iz55pmv873OvR4yuB4SQgImgM+hCJRbT5X0TtBZRNtktQQWw8nYmjiHzG7gX+FLW0EK0roN5bZWVEM/ZxT6mGmeuH83Wixx5eAklRRfwVYkJkuS/jLUvkDhVTfUGm2yqB4SOggmr42Hc7cigUWk5EVxLRvyzLOj0ej+/Wp+Soo47yV1VV3cXMHykqKjrh4Ycf3tzX5ReyKAmFQvNs+/FVRHSaaZr39/XcdXslMNIIiMi3ieh/kue1dS1Ry9bCOMWRKqh2RaZwHS5i5lsK44LoKpWAElACSmAgBFRQDYReDvcNhUJ32WLqLGfKlw3DOLG+vr5bzn11dfVkZl7DzCUickwsFtvY1yUEg8EzmHlFIYqSUCiEfk5LCnHtfb1Our0SyJaAiHyDiG5Obt+0kagxz125y/ciGtdVEvIJZv57pnMVkU8Q0bOU6LRo82aDtm/PFsnwbLerZkrF1PBcAT2qElACSmDYCKigGjb03Q/sCKpTiAi5LR9h5h9Go9EriKjLF/mkk06a1tnZ+RciWldcXDz7oYceaurr8gtZlIRCIeSRf9dOEQpGo1HUj+hQAkoAHxIinyOiP9jW3BOo9f1UtAqpgPk02EdUuR9R6fik9COiBcwc3dMSRSRsOxriAVCAduwg2rSRyMq38zKIpk4lGgsDRkIx26nM/GQ+ode1KAEloASUwOASUEE1uHyznt0ROlcy87kiAiGFR7izTNPsKmaurq4+yjCMR4nINE3z7Kwn92wYCoWuJ6LzC1GUOKJzpmVZn8+UEtkfHrqPEhgpBERkXyKCQPkIdbQQbXmNKNGeH6fnLyOaeCCRL9mP6XkimsvMWRVGiQgKkh6x030PoY4Oog3ridra8uO8ioqIpk13+0y9SkRhZn4rPxanq1ACSkAJKIGhIqCCaqhI93Icb+RIRIqY+XdEdINpmle5uwaDwU8yc5yI6tMFFcwqmpqaLiKiS4iSxa+44/h1a2vr5WvWrNmBOZwarPuIaCYRPZfsZUM0iYi2GIYRsizrQOxj3+h8ORqN4qmwOzgUCl2OGi8RqY3FYj/2Rs6qq6v3MwwDNzxvBgKB+StXrmzBjrNmzZrq8/lQG/Z5IposIi3M/IzP5/vu6tWrX3Enr6mpOSiRSPyOmS+JRqNPHn/88eWlpaU/sCNxXyGi9UhvLCkp2dHe3l4vIhNF5Ph4PP4eDDYaGxvxlLuOiPa2b9ROMU3zccw7f/78sqampgvtc/sWEbkV4r8JBALfWLlyZZ7cZebJi0+XMWIIiAiaHiFSNZOshNCOTUw73h2+aJVRRFSBXkyThAhdbulnRPQdZu7Te1BEoMRQK/Z1hONo+/tMW7YQJRLDc+0Mg2hCJdGECUKGgfOC8QQ+i5KftTqUgBJQAkpgdBFQQZUn1zscDl8uItehPqi4uPhRiAe7LqJKRE5wa6V6ilDNnTt3fGtr6+0QFBBHRIR0E4ijj6G2wjTNi3GawWCwkpkR4ToS/y8i7zPzP9DTJpFI3OT3+8sty/qjfcPzvreGyyPkxtkpd9tFpDoWiz3roIPY+iludJi5NhqNQkAJRJbP54uJyAeJCHc9T9tizLJTfD5FRLjpONk0zaS7l+e8IJguZmYYTiCFqdEWUD+pqKio2759+3infuw9y7Jq2tvbubS09OdO3RnSIh/s6Oj4xuOPP/6uR+Ad7NgWo0ZjAwRdSUnJd/qTKpknLxNdhhLolYCI4HP9i7alOh5KTCGrU6hpI9PO9/Cm73X/nGxg+IgCU4jGThbipOBoth+4nMvMeKDT7yEiiMz/mohKk8Jq2zamrVuGLg0QmnD8BKLKSiGfj0lkIzFfRkS/Z+YhgttvfLqjElACSkAJDBIBFVSDBLav06Y72AWDwXOY+TYR+XIsFoNVOHlqqJ7yRKjQm+k6EbkUjlLl5eWXIULkEU/Nbr2VZ///GIZxTn19/dvp63TcBiHuzojFYnDUo3A4/DMR+SIz/xiCh4juMk3z645wco0y2pl5VjQabZgzZ06gvb39QVvYnQCBh31jsZiJuUKhEKyQH7af5r7irstjtgExCJH1Pe+5OGLwQGb+k4g8WlZW9u3W1tYHHNH1JDN/JRqNvuGei7Pe82FgEQgElmtEqq+vRt1+JBCwH9CU4r1EJFcR8RjqbKdkI+BmvM0G6d6fDSKYTgSmWMQI4yQj5bcS0XJmfjcXXEVkGhEhLRrv8WKyLIu2bjFo27bBE4wQUhXjiCZWEhX5cRrwqMfDoxuZuTUX56VzKAEloASUQOESUEGVJ9cuXVCFw+HpIvJnInojEAicDJHkEURvIUoTj8d3hsPhA+yCdESV1pWWltY88MAD7zsiCNEtRKOaXOGyp5RBF0MoFDqeiFYz853RaPRCr9gxDGO+nRaIVMQP2UXXJ0DEuNElOAdie0f8hJj5IRF5yb7ZuMI0zZgHMyJaEIgnuZEuTyoiCtDbse6KiooFXiHkrt0Rdagv+y87XfGngUDg++mCKRgM3sHMp+AHKYR5col1GUpgWAiISFXKHVO+RsQGWZ0Jam30Udt2otbtRFbnwNaF+qiSCucn4AopiAxEkK/LlZBKX6SIoHMuhNUFRFRCIhY1NxvUvJNoZzNR+wDrrHw+orHlKbOJMWMS5PP5ksdg/gURLWRmKFMdSkAJKAEloARIBVWevAhCodCXiOg3HktwCA/ckCDFJYxGtplc/jz7XWSa5i2oK9q5c+chlmUh3Qe1UlebpolUQqT89ViD5WLwCKhkap1hGLAuXm27h/0I9VzBYPCbzPwTIjrPNM3bg8FgUjzhaTH+H/M49WCL4XZlmib+1m1kchr02MZ3WJY1Lx6Poyara3gE5x0Ok3sDgcCXM0WfZs+e/SnLsnBc1Ie9DnFoGMbdq1evfnPwHs3nyQtJl6EEeiAgIqgzPA3vSyI6sWuzjmaitsaUgQXEVaIz9W/yv9uTGowMP5GviAg1Ue5/F40hKg2k/r/7QK0TIlINQ3ExHGGFHn6ol9w1OjuJmh1h1ZlInRdqrtwfuAUi2gThVORL/Zv87yKiMWNdowl3PtRmImK/ipnfG4rz0mMoASWgBJRA4RBQQZUn16oHkXEMXLtE5P7Nmzd/dcqUKZPTbdM9+6WfSaP91PbaQCBwoys6gsFgMm2OiNb05BLoiRYdYVnW0YZhnOs0HK4xTXNNdXX1xwzDeAKpeQ0NDadXVVV9wemBk/y7R1DVisgcN9UvTRzt1k/KcR+8VERecU0nvPs4Qu5Gx0zj08x8fjQa/WVPlw/GFiUlJfOZ+Zt2kf5h9hN6n23B/IwdNZsfj8fX5cll12UogWEhICITnJpLCKxZyQhP/wYMaJCmi2g6fp5i5qQpzVAPERlDREgpPtb5wX+X9XMdCG/BAAj1nA8yM+zQdSgBJaAElIASyEhABVWevDCcuh+ksXUJE8epDvVGH0d6nN/vX+8Iqn8FAoG5SAN0BNX3HVOIDjgEEtHLgUDg1fTojSf6BDOKUDQahejabTj9nr7PzKfbxhXfEZEZrsjxCK6j7ZTEEw3D+LqInCIix8VisdcdQeVG2y4xTfOmtAO4KX+zLcuaFY/H4TboRrXQtPchCLXnnnuuw7ufc56oE7tGRLDdFsuyTsnGPt0RVxcw8zLUbzU0NJydPn+evAx0GUpgyAk4zoCftSPkH3AcQpFSizoluGPCMRSmMrA4d39Qe4mHEm/AtXPIF9yHA4oITHAOcM4F54NzxL/4QY3XO8654F+cH7oi4/z+wsyok9KhBJSAElACSqBXAiqoekU0+BtUV1ePtVPrkFZ3cHqPpWAweIZjof4U0u5s9z7UMD3oRpjclDtmvim9EXBNTc3+nZ2ddzHzs3D6c8TQXdAvTvQItVe7DU8aHyJRH3f6Xp3jpss5hhm3M/Mv7OjZoXDcEpFZsVhsKyZz67pQrJ1IJILxeBypdsnhMaV4wa0NSxNUsIqHQOw2XEFlGEbQsiyYXSyFWyB6dlVUVNzhWrX3dLU8x33OFaODf2X1CEpACSgBJaAElIASUAIjnYAKqjy4wp5UvI1eYYKlOVEqpJ2EPEu9xjRNCAryOOodR0QrUe+EJ87MvMBJe0GPqTn19fXJJ8nhcDgsIuhTs1NEVqCwWkROQv+qWCyWFFgeows8qd6tpsk5JmzdkZKI8XvTNLsElzPHAhFBvdNOZr7Zdg18mZkPFhH0yoLFWJdtepqg6jo376VJq8t6OBQKzbWfnv+KiCodx637EonEVX6/33Ks398QETgL4un0kY5dO6FxclqPrTx4BegSlIASUAJKQAkoASWgBAqVgAqqPLhynrqke9yeUd5lVVdXzzAMAzbh6B+FguhZpmm+6G6DBrpFRUW3ishsJ40Ff0INwL2dnZ0LH3vsMaSyuAMpd192ol1jnV9utCyr2pM+5/aW+oZtTf7H4uLiU9J7N3kiPhBvp0aj0WgaSti5zxIRNAH+sOdvSBP6YjQa/at3e9cm3jHl2M3IwhGC6GFzlmt0MXPmzHF+v/97IvJt2764Ao6C5eXlNzU1Nd0C0wwPC8uuF3memS+LRqMQjYPkGZ0HLyZdghJQAkpACSgBJaAElMCQElBBNaS4ez4YmvP6/f7mnnomOe59VWPHjt3eU3obolktLS2VlmUlxo4d27By5UrUPmQc8+fPL25sbJzo9/uNsrKyrelzZnM8RKo6OjpKo9Ho5j2JlJqamgnMPMaOILX3tC2Ot2PHjsry8nKsJdO6ORgMTqioqMD5p/99t79hbZZlVXR0dFgVFRVbtBdVnrzQdRlKQAkoASWgBJSAEhhhBFRQjbALqqejBJSAElACSkAJKAEloASUwNARUEE1dKz1SEpACSgBJaAElIASUAJKQAmMMAIqqEbYBdXTUQJKQAkoASWgBJSAElACSmDoCKigGjrWeiQloASUgBJQAkpACSgBJaAERhgBFVQj7ILq6SgBJaAElIASUAJKQAkoASUwdARUUA0daz2SElACSkAJKAEloASUgBJQAiOMgAqqEXZB9XSUgBJQAkpACSgBJaAElIASGDoCKqiGjrUeSQkoASWgBJSAElACSkAJKIERRkAF1Qi7oHo6SkAJKAEloASUgBJQAkpACQwdARVUQ8daj6QElIASUAJKQAkoASWgBJTACCOggmqEXVA9HSWgBJSAElACSkAJKAEloASGjoAKqqFjrUdSAkpACSgBJaAElIASUAJKYIQRUEE1wi6ono4SUAJKQAkoASWgBJSAElACQ0dABdXQsdYjKQEloASUgBJQAkpACSgBJTDCCKigGmEXVE9HCSgBJaAElIASUAJKQAkogaEjoIJq6FjrkZSAElACSkAJKAEloASUgBIYYQRUUI2wC6qnowSUgBJQAkpACSgBJaAElMDQEVBBNXSs9UhKQAkoASWgBJSAElACSkAJjDACKqhG2AXV01ECSkAJKAEloASUgBJQAkpg6AiooBo61nokJaAElIASUAJKQAkoASWgBEYYARVUI+yC6ukoASWgBJSAElACSkAJKAElMHQEVFANHWs9khJQAkpACSgBJaAElIAS2COBSCSy/5QpU9ZdcMEFHblCFYlEKiORyNb0+SKRyPiOjo6xy5YtW9/bsSKRyGctyzqsuLj4kYULF67rbXv375FIZN/KysqNF198cZvnd5Pb29t5+fLl72Y7j3e7888/3z916tQZkUhkbYZzmhSJRDb3Z97+7qOCqr/kdD8loASUgBJQAkpACSiBUU8gEonMbG5ufuaHP/xhkxdGXV3d0a2trWuXL1++MVtIl112WWDMmDFXE9GNkUjkvWz329N2dXV1h1mWdVYkErni1ltv9W/cuLFLiEQikeMty/poXV3dzb0dKxKJHEdEs7GdYRgra2trn+ttH/x90aJFiw3DeH3RokW/dbdfvHjxAhHxRyKR32UzRybRRESXNjc3L/Nyj0QiexPRd9rb22/qr1jrz3pUUPWHmu6jBJSAElACSkAJKAEloARsApFI5DrLst6sq6u71QWCaA4RzTEMY0Vtbe3z2YJyBVVxcfF/X3XVVQ3Z7tfbdm6EasmSJfslEokLXCHSV0ElIp9l5gfKysrWt7a2fl5E3oxEIi/u6fgRexBRaSKReHDJkiVPY9uBCqrly5dPbG9v/366oMLckUhEI1S9vSD070pACSgBJaAElIASUAJKIF8IQFBhLZZl/bGuri4WiUSmE9E38TtXUCGNj5nPQlTGjhb9q7m5+aEbbrhhZyQSKSaikxAl8vl8nSKCVLqPuYIKUS4R+biIVBLRK0T0SCQS2eGe++LFi8/BfyP6Y6+jFHrC3v++SCTy90gkcjAR/VcikVjp8/lOFpHbmPkb7r6GYayyLGssER3DzCwiPsuynq+rq3swE9urrrpqr3HjxjW3tLQcS0QQjEXOdnE7evVET9cDgsqyrC2GYUzz+/03XX311e96BRXWbVnWApvVQZZlvW1Z1hNLly79V21tbdjn8x0sIkh9nGpZ1ruGYYDvy15BdcABB7Ru2rQJ51nJzCtwjsXFxde3trZ+1tl/DDN3JhKJZ3F9BuN1oxGqwaCqcyoBJaAElIASUAJKQAmMCgIQVIlEYrXP56sxDONuEQklEokXmfkIn88XtcXCK5Zlfd8WRo8sWbLk+cWLF59rp6W9v2jRogdra2u/wMwzIMZEpNHn853CzOMhqNrb22cQ0RlE9NOysjrDLAUAAAhESURBVLLtdlphmJn3iUQiN7hgI5HIoUR09pYtWxZNnDjxICI6E8erq6u7o7a29ixEhizL+mtRUdGCysrKa7du3fpRZ87flZWVvd3S0nIUEYWY+Ulm3mxZFs7hj7W1tU+mX7wlS5Z80LKss0WkzBGQ7/r9/vpEIoFUxzmWZbU5gmeDd18nQvUIeCQSiYpNmzb9eNq0afPclL9IJIJ9J0B8+nw+RNAWYB8IKnstn7Ms6x+GYfyDmfcTkWM7Ojp+Nnbs2B2IUDmc5luWVdLa2vorZjbKysqudAWVYRhH2+Ivnkgk2nw+H+Zb1ZeIYbYvYBVU2ZLS7ZSAElACSkAJKAEloASUQBoBJ0L1cxGZzsyINr1dV1f3s0WLFl0FQYUb+KuvvnqG3++HmNmfiPaxI0drKyoqftvY2LjI/v/bIpHIvzGtXVN0IBF91REKQWbeS0T+4RxyDCJD7e3tP3LrsiKRCKJEtYlE4g/MjIjUJMMwptjBsToiugK/F5FWCCqIlOXLl1e1t7d/Ly3l77C6urof4Ri1tbWn2vVbFRBk6RfaraGC8GPmeHNz87/GjBkTtKNmH3e2RSTp4Ugk8my6oDIM42HLsl4jokssy/o/n89X5Aoqp67raAhLItpXRMY6guiTzHzY4sWLkxFAh88X8W9xcXEUgkpEtjIzonfLI5FI4+WXXz4uTVBVRSKR27CPE81rhJDN9YtYBVWuiep8SkAJKAEloASUgBJQAqOGgCuoIpHIW4sWLTqjtbU19oMf/GC7K6ja29vfLyoquoCI/pRIJBp8Ph8iSaUlJSUr29raLkcEKhKJvANgy5Ytm9LR0fFtR1CdQkQQUS97YaYbYOCYzFwOMdLZ2Xl3UVERIjav2cYREHB1nZ2dB/QiqLpMKWpraxGhggi5PYOg+iTWs2XLlqerqqo+mUgkZjJzCbYTkf/HzI/14CQYgaCCiYUbUbMsq8kwjLdhSrF48eLvisj2RCLxms/nSyDa5Qoqn8934KJFi37irmXx4sWnQfD5/f6HIKiI6D3LsgI+n+/FRYsW/SGDoJpgp1ve6QiqBUTUuWjRolW5fnGqoMo1UZ1PCSgBJaAElIASUAJKYNQQ8Aoq70m7gkpExovIUUjVQ72QiHyHmbdGIpFf1NbWXmkYBqzDH9q+ffvO8ePHzxSRoyGoWltbj7QjQZ/t6Oj4OSJS11xzzSHMfHxdXV2XwMDxFi5c+OGioqLziKgdmXKRSOR0J2r0YiQSuWvhwoUHuYIK5hREdBnS5pYtWwZB083lb0+CCsdCXRYz14jIROdc13Z0dKz2+/1VthDchjkzCLEuQeUKGxE5goj+SUQP4BR8Pt+t11xzzZvO8Y91BRVS/ojItOvM/m4YxgfgVog6suLi4tcgqEpKSn6wc+fOyc7539nS0rI+LUKlgmrUvBP1RJWAElACSkAJKAEloAQKkkBvgsqyLBhNXIxMNecEkRq3DoJqyZIlByQSCdRUJf/GzA0iUgVBtXHjxsaJEyd+gYg+hL/BnMHn8z1ki46/ZRAttUgjRMTHNaOw0wvvhIGDV1A5ggYRob0coQIzjb5EqOY569zS2dlZX1JSsiORSJwkIn/uye0PqYZuhAr7/vjHPy7ZvHnzJYZhgAHW+2X3HIkIbPyuoLIF1+GGYfidSB12fyoSiTyU7vK3aNGiart+6zM+n++2zs7Oizw1VCqoCvJdpYtWAkpACSgBJaAElIASGDUE4OBHRBvsPk+t3pNetGjRPk4kasd11103rrW1daLP55NEIrEdKX+RSCRp3nDFFVdMKC0tnUBEmyKRSHN6Y98bb7yxrLGxcaKbFpgJ7FVXXTXFsqzW6667bhv+jjncpreRSARpg5ORkujui+0R9Upv7HvllVdOLCkpQX+oTRlE23G2cDqRiB4tKSl5pbW1NWSbPBxii6G79mSdjsa+zc3NW7z9oq699toJTU1NxW6vKIchlZSUbGtra5uwYcOGddOmTUO0bgpqoBznRET1mrGuTI19nTkakRKI/ffdd98KESmCq6DDZHJbW5tce+21ObOjdxlpyt+oebvriSoBJaAElIASUAJKQAkogf4RiEQiFahBckRf0igikUisgHNh/2bc816LFy8Ou4JqMObP5ZwqqHJJU+dSAkpACSgBJaAElIASUAIjnMDixYsvZOa/DoYFuYsO9V7t7e0lrqNhPiNVQZXPV0fXpgSUgBJQAkpACSgBJaAElEBeE1BBldeXRxenBJSAElACSkAJKAEloASUQD4TUEGVz1dH16YElIASUAJKQAkoASWgBJRAXhNQQZXXl0cXpwSUgBJQAkpACSgBJaAElEA+E1BBlc9XR9emBJSAElACSkAJKAEloASUQF4TUEGV15dHF6cElIASUAJKQAkoASWgBJRAPhNQQZXPV0fXpgSUgBJQAkpACSgBJaAElEBeE1BBldeXRxenBJSAElACSkAJKAEloASUQD4TUEGVz1dH16YElIASUAJKQAkoASWgBJRAXhNQQZXXl0cXpwSUgBJQAkpACSgBJaAElEA+E1BBlc9XR9emBJSAElACSkAJKAEloASUQF4TUEGV15dHF6cElIASUAJKQAkoASWgBJRAPhNQQZXPV0fXpgSUgBJQAkpACSgBJaAElEBeE1BBldeXRxenBJSAElACSkAJKAEloASUQD4TUEGVz1dH16YElIASUAJKQAkoASWgBJRAXhNQQZXXl0cXpwSUgBJQAkpACSgBJaAElEA+E1BBlc9XR9emBJSAElACSkAJKAEloASUQF4TUEGV15dHF6cElIASUAJKQAkoASWgBJRAPhP4/yoBEECGMg1YAAAAAElFTkSuQmCC"/>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Introduction to Neural Networks and Deep Learning - visual selection.png"/>
          <p:cNvPicPr>
            <a:picLocks noChangeAspect="1"/>
          </p:cNvPicPr>
          <p:nvPr/>
        </p:nvPicPr>
        <p:blipFill>
          <a:blip r:embed="rId3"/>
          <a:srcRect t="17813" b="7187"/>
          <a:stretch>
            <a:fillRect/>
          </a:stretch>
        </p:blipFill>
        <p:spPr>
          <a:xfrm>
            <a:off x="-171450" y="1103243"/>
            <a:ext cx="9636920" cy="4071938"/>
          </a:xfrm>
          <a:prstGeom prst="rect">
            <a:avLst/>
          </a:prstGeom>
        </p:spPr>
      </p:pic>
    </p:spTree>
  </p:cSld>
  <p:clrMapOvr>
    <a:masterClrMapping/>
  </p:clrMapOvr>
  <p:transition advTm="3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704244"/>
          </a:xfrm>
        </p:spPr>
        <p:txBody>
          <a:bodyPr/>
          <a:lstStyle/>
          <a:p>
            <a:r>
              <a:rPr dirty="0" err="1">
                <a:latin typeface="Times New Roman" pitchFamily="18" charset="0"/>
                <a:cs typeface="Times New Roman" pitchFamily="18" charset="0"/>
              </a:rPr>
              <a:t>Hyperparameters</a:t>
            </a:r>
            <a:r>
              <a:rPr dirty="0">
                <a:latin typeface="Times New Roman" pitchFamily="18" charset="0"/>
                <a:cs typeface="Times New Roman" pitchFamily="18" charset="0"/>
              </a:rPr>
              <a:t> in Deep Learning</a:t>
            </a:r>
          </a:p>
        </p:txBody>
      </p:sp>
      <p:pic>
        <p:nvPicPr>
          <p:cNvPr id="5" name="Picture 4" descr="Introduction to Neural Networks and Deep Learning - visual selection (2).png"/>
          <p:cNvPicPr>
            <a:picLocks noChangeAspect="1"/>
          </p:cNvPicPr>
          <p:nvPr/>
        </p:nvPicPr>
        <p:blipFill>
          <a:blip r:embed="rId3"/>
          <a:srcRect t="12856"/>
          <a:stretch>
            <a:fillRect/>
          </a:stretch>
        </p:blipFill>
        <p:spPr>
          <a:xfrm>
            <a:off x="1677650" y="704244"/>
            <a:ext cx="5960565" cy="6153755"/>
          </a:xfrm>
          <a:prstGeom prst="rect">
            <a:avLst/>
          </a:prstGeom>
        </p:spPr>
      </p:pic>
    </p:spTree>
  </p:cSld>
  <p:clrMapOvr>
    <a:masterClrMapping/>
  </p:clrMapOvr>
  <p:transition advTm="3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itchFamily="18" charset="0"/>
                <a:cs typeface="Times New Roman" pitchFamily="18" charset="0"/>
              </a:rPr>
              <a:t>Loss Functions</a:t>
            </a:r>
          </a:p>
        </p:txBody>
      </p:sp>
      <p:pic>
        <p:nvPicPr>
          <p:cNvPr id="4" name="Picture 3" descr="Introduction to Neural Networks and Deep Learning - visual selection (3).png"/>
          <p:cNvPicPr>
            <a:picLocks noChangeAspect="1"/>
          </p:cNvPicPr>
          <p:nvPr/>
        </p:nvPicPr>
        <p:blipFill>
          <a:blip r:embed="rId3"/>
          <a:srcRect t="21727" b="11917"/>
          <a:stretch>
            <a:fillRect/>
          </a:stretch>
        </p:blipFill>
        <p:spPr>
          <a:xfrm>
            <a:off x="0" y="1103243"/>
            <a:ext cx="9144000" cy="4211707"/>
          </a:xfrm>
          <a:prstGeom prst="rect">
            <a:avLst/>
          </a:prstGeom>
        </p:spPr>
      </p:pic>
    </p:spTree>
  </p:cSld>
  <p:clrMapOvr>
    <a:masterClrMapping/>
  </p:clrMapOvr>
  <p:transition advTm="3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itchFamily="18" charset="0"/>
                <a:cs typeface="Times New Roman" pitchFamily="18" charset="0"/>
              </a:rPr>
              <a:t>Data Augmentation</a:t>
            </a:r>
          </a:p>
        </p:txBody>
      </p:sp>
      <p:pic>
        <p:nvPicPr>
          <p:cNvPr id="5" name="Content Placeholder 4" descr="Introduction to Neural Networks and Deep Learning - visual selection (4).png"/>
          <p:cNvPicPr>
            <a:picLocks noGrp="1" noChangeAspect="1"/>
          </p:cNvPicPr>
          <p:nvPr>
            <p:ph idx="1"/>
          </p:nvPr>
        </p:nvPicPr>
        <p:blipFill>
          <a:blip r:embed="rId3"/>
          <a:srcRect t="17718" b="7620"/>
          <a:stretch>
            <a:fillRect/>
          </a:stretch>
        </p:blipFill>
        <p:spPr>
          <a:xfrm>
            <a:off x="200032" y="1103243"/>
            <a:ext cx="8672513" cy="5061512"/>
          </a:xfrm>
        </p:spPr>
      </p:pic>
    </p:spTree>
  </p:cSld>
  <p:clrMapOvr>
    <a:masterClrMapping/>
  </p:clrMapOvr>
  <p:transition advTm="3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itchFamily="18" charset="0"/>
                <a:cs typeface="Times New Roman" pitchFamily="18" charset="0"/>
              </a:rPr>
              <a:t>Activation Functions</a:t>
            </a:r>
          </a:p>
        </p:txBody>
      </p:sp>
      <p:pic>
        <p:nvPicPr>
          <p:cNvPr id="5" name="Content Placeholder 4" descr="Introduction to Neural Networks and Deep Learning - visual selection (5).png"/>
          <p:cNvPicPr>
            <a:picLocks noGrp="1" noChangeAspect="1"/>
          </p:cNvPicPr>
          <p:nvPr>
            <p:ph idx="1"/>
          </p:nvPr>
        </p:nvPicPr>
        <p:blipFill>
          <a:blip r:embed="rId3"/>
          <a:srcRect t="18400" b="8618"/>
          <a:stretch>
            <a:fillRect/>
          </a:stretch>
        </p:blipFill>
        <p:spPr>
          <a:xfrm>
            <a:off x="342900" y="972289"/>
            <a:ext cx="8058149" cy="5130219"/>
          </a:xfrm>
        </p:spPr>
      </p:pic>
    </p:spTree>
  </p:cSld>
  <p:clrMapOvr>
    <a:masterClrMapping/>
  </p:clrMapOvr>
  <p:transition advTm="3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7438196" cy="1103242"/>
          </a:xfrm>
        </p:spPr>
        <p:txBody>
          <a:bodyPr/>
          <a:lstStyle/>
          <a:p>
            <a:r>
              <a:rPr dirty="0">
                <a:latin typeface="Times New Roman" pitchFamily="18" charset="0"/>
                <a:cs typeface="Times New Roman" pitchFamily="18" charset="0"/>
              </a:rPr>
              <a:t>Biological Neuron </a:t>
            </a:r>
            <a:r>
              <a:rPr dirty="0" err="1">
                <a:latin typeface="Times New Roman" pitchFamily="18" charset="0"/>
                <a:cs typeface="Times New Roman" pitchFamily="18" charset="0"/>
              </a:rPr>
              <a:t>vs</a:t>
            </a:r>
            <a:r>
              <a:rPr dirty="0">
                <a:latin typeface="Times New Roman" pitchFamily="18" charset="0"/>
                <a:cs typeface="Times New Roman" pitchFamily="18" charset="0"/>
              </a:rPr>
              <a:t> Artificial Neuron</a:t>
            </a:r>
          </a:p>
        </p:txBody>
      </p:sp>
      <p:pic>
        <p:nvPicPr>
          <p:cNvPr id="14338" name="Picture 2" descr="The Evolution of Artificial Neurons | by LM Po | Medium"/>
          <p:cNvPicPr>
            <a:picLocks noChangeAspect="1" noChangeArrowheads="1"/>
          </p:cNvPicPr>
          <p:nvPr/>
        </p:nvPicPr>
        <p:blipFill>
          <a:blip r:embed="rId3"/>
          <a:srcRect/>
          <a:stretch>
            <a:fillRect/>
          </a:stretch>
        </p:blipFill>
        <p:spPr bwMode="auto">
          <a:xfrm>
            <a:off x="406848" y="1643677"/>
            <a:ext cx="8537127" cy="3985597"/>
          </a:xfrm>
          <a:prstGeom prst="rect">
            <a:avLst/>
          </a:prstGeom>
          <a:noFill/>
        </p:spPr>
      </p:pic>
    </p:spTree>
  </p:cSld>
  <p:clrMapOvr>
    <a:masterClrMapping/>
  </p:clrMapOvr>
  <p:transition advTm="3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8117"/>
          </a:xfrm>
        </p:spPr>
        <p:txBody>
          <a:bodyPr/>
          <a:lstStyle/>
          <a:p>
            <a:r>
              <a:rPr dirty="0"/>
              <a:t>McCulloch-Pitts Neuron Model</a:t>
            </a:r>
          </a:p>
        </p:txBody>
      </p:sp>
      <p:pic>
        <p:nvPicPr>
          <p:cNvPr id="47106" name="Picture 2" descr="1 COMP305. Part I. Artificial neural networks.. 2 The McCulloch-Pitts  Neuron (1943). McCulloch and Pitts demonstrated that “…because of the  all-or-none. - ppt download"/>
          <p:cNvPicPr>
            <a:picLocks noChangeAspect="1" noChangeArrowheads="1"/>
          </p:cNvPicPr>
          <p:nvPr/>
        </p:nvPicPr>
        <p:blipFill>
          <a:blip r:embed="rId3"/>
          <a:srcRect b="16308"/>
          <a:stretch>
            <a:fillRect/>
          </a:stretch>
        </p:blipFill>
        <p:spPr bwMode="auto">
          <a:xfrm>
            <a:off x="431465" y="1103243"/>
            <a:ext cx="8255335" cy="4611757"/>
          </a:xfrm>
          <a:prstGeom prst="rect">
            <a:avLst/>
          </a:prstGeom>
          <a:noFill/>
        </p:spPr>
      </p:pic>
    </p:spTree>
  </p:cSld>
  <p:clrMapOvr>
    <a:masterClrMapping/>
  </p:clrMapOvr>
  <p:transition advTm="3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itchFamily="18" charset="0"/>
                <a:cs typeface="Times New Roman" pitchFamily="18" charset="0"/>
              </a:rPr>
              <a:t>Linear </a:t>
            </a:r>
            <a:r>
              <a:rPr dirty="0" err="1">
                <a:latin typeface="Times New Roman" pitchFamily="18" charset="0"/>
                <a:cs typeface="Times New Roman" pitchFamily="18" charset="0"/>
              </a:rPr>
              <a:t>Separability</a:t>
            </a:r>
            <a:endParaRPr dirty="0">
              <a:latin typeface="Times New Roman" pitchFamily="18" charset="0"/>
              <a:cs typeface="Times New Roman" pitchFamily="18" charset="0"/>
            </a:endParaRPr>
          </a:p>
        </p:txBody>
      </p:sp>
      <p:sp>
        <p:nvSpPr>
          <p:cNvPr id="45058" name="AutoShape 2" descr="10: Linear separability of Boolean functions-the axes represent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8" name="Picture 12" descr="Radial Basis Functions Neural Networks — All we need to know | by Ramraj  Chandradevan | TDS Archive | Medium"/>
          <p:cNvPicPr>
            <a:picLocks noChangeAspect="1" noChangeArrowheads="1"/>
          </p:cNvPicPr>
          <p:nvPr/>
        </p:nvPicPr>
        <p:blipFill>
          <a:blip r:embed="rId3"/>
          <a:srcRect l="3333" t="32823" r="4514" b="13844"/>
          <a:stretch>
            <a:fillRect/>
          </a:stretch>
        </p:blipFill>
        <p:spPr bwMode="auto">
          <a:xfrm>
            <a:off x="0" y="1643061"/>
            <a:ext cx="9143999" cy="3969061"/>
          </a:xfrm>
          <a:prstGeom prst="rect">
            <a:avLst/>
          </a:prstGeom>
          <a:noFill/>
        </p:spPr>
      </p:pic>
    </p:spTree>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latin typeface="Times New Roman" pitchFamily="18" charset="0"/>
                <a:cs typeface="Times New Roman" pitchFamily="18" charset="0"/>
              </a:rPr>
              <a:t>Perceptron</a:t>
            </a:r>
            <a:r>
              <a:rPr dirty="0">
                <a:latin typeface="Times New Roman" pitchFamily="18" charset="0"/>
                <a:cs typeface="Times New Roman" pitchFamily="18" charset="0"/>
              </a:rPr>
              <a:t> Learning Rule</a:t>
            </a:r>
          </a:p>
        </p:txBody>
      </p:sp>
      <p:pic>
        <p:nvPicPr>
          <p:cNvPr id="43010" name="Picture 2" descr="Supervised Learning: Neural Networks"/>
          <p:cNvPicPr>
            <a:picLocks noChangeAspect="1" noChangeArrowheads="1"/>
          </p:cNvPicPr>
          <p:nvPr/>
        </p:nvPicPr>
        <p:blipFill>
          <a:blip r:embed="rId3"/>
          <a:srcRect l="5174" t="16087" r="20512" b="6667"/>
          <a:stretch>
            <a:fillRect/>
          </a:stretch>
        </p:blipFill>
        <p:spPr bwMode="auto">
          <a:xfrm>
            <a:off x="842963" y="1560443"/>
            <a:ext cx="6795253" cy="5297557"/>
          </a:xfrm>
          <a:prstGeom prst="rect">
            <a:avLst/>
          </a:prstGeom>
          <a:noFill/>
        </p:spPr>
      </p:pic>
    </p:spTree>
  </p:cSld>
  <p:clrMapOvr>
    <a:masterClrMapping/>
  </p:clrMapOvr>
  <p:transition advTm="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6709534" cy="1103242"/>
          </a:xfrm>
        </p:spPr>
        <p:txBody>
          <a:bodyPr/>
          <a:lstStyle/>
          <a:p>
            <a:r>
              <a:rPr dirty="0">
                <a:latin typeface="Times New Roman" pitchFamily="18" charset="0"/>
                <a:cs typeface="Times New Roman" pitchFamily="18" charset="0"/>
              </a:rPr>
              <a:t>Delta Rule (Gradient Descent Intro)</a:t>
            </a:r>
          </a:p>
        </p:txBody>
      </p:sp>
      <p:pic>
        <p:nvPicPr>
          <p:cNvPr id="40962" name="Picture 2" descr="Delta Rule in Perceptrons"/>
          <p:cNvPicPr>
            <a:picLocks noChangeAspect="1" noChangeArrowheads="1"/>
          </p:cNvPicPr>
          <p:nvPr/>
        </p:nvPicPr>
        <p:blipFill>
          <a:blip r:embed="rId3"/>
          <a:srcRect l="6583" t="6472" r="10451" b="20877"/>
          <a:stretch>
            <a:fillRect/>
          </a:stretch>
        </p:blipFill>
        <p:spPr bwMode="auto">
          <a:xfrm>
            <a:off x="271462" y="1443037"/>
            <a:ext cx="8658225" cy="4264774"/>
          </a:xfrm>
          <a:prstGeom prst="rect">
            <a:avLst/>
          </a:prstGeom>
          <a:noFill/>
        </p:spPr>
      </p:pic>
    </p:spTree>
  </p:cSld>
  <p:clrMapOvr>
    <a:masterClrMapping/>
  </p:clrMapOvr>
  <p:transition advTm="3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6709534" cy="1103242"/>
          </a:xfrm>
        </p:spPr>
        <p:txBody>
          <a:bodyPr/>
          <a:lstStyle/>
          <a:p>
            <a:r>
              <a:rPr dirty="0">
                <a:latin typeface="Times New Roman" pitchFamily="18" charset="0"/>
                <a:cs typeface="Times New Roman" pitchFamily="18" charset="0"/>
              </a:rPr>
              <a:t>Delta Rule (Gradient Descent Intro)</a:t>
            </a:r>
          </a:p>
        </p:txBody>
      </p:sp>
      <p:pic>
        <p:nvPicPr>
          <p:cNvPr id="40964" name="Picture 4" descr="Perceptron – Delta Rule Python Implementation – Hello World!"/>
          <p:cNvPicPr>
            <a:picLocks noChangeAspect="1" noChangeArrowheads="1"/>
          </p:cNvPicPr>
          <p:nvPr/>
        </p:nvPicPr>
        <p:blipFill>
          <a:blip r:embed="rId3"/>
          <a:srcRect/>
          <a:stretch>
            <a:fillRect/>
          </a:stretch>
        </p:blipFill>
        <p:spPr bwMode="auto">
          <a:xfrm>
            <a:off x="513990" y="1103243"/>
            <a:ext cx="8087085" cy="4883220"/>
          </a:xfrm>
          <a:prstGeom prst="rect">
            <a:avLst/>
          </a:prstGeom>
          <a:noFill/>
        </p:spPr>
      </p:pic>
    </p:spTree>
  </p:cSld>
  <p:clrMapOvr>
    <a:masterClrMapping/>
  </p:clrMapOvr>
  <p:transition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181100"/>
            <a:ext cx="8186737" cy="809625"/>
          </a:xfrm>
        </p:spPr>
        <p:txBody>
          <a:bodyPr>
            <a:normAutofit/>
          </a:bodyPr>
          <a:lstStyle/>
          <a:p>
            <a:r>
              <a:rPr b="1" dirty="0">
                <a:latin typeface="Times New Roman" pitchFamily="18" charset="0"/>
                <a:cs typeface="Times New Roman" pitchFamily="18" charset="0"/>
              </a:rPr>
              <a:t>Introduction to Deep </a:t>
            </a:r>
            <a:r>
              <a:rPr b="1" dirty="0" smtClean="0">
                <a:latin typeface="Times New Roman" pitchFamily="18" charset="0"/>
                <a:cs typeface="Times New Roman" pitchFamily="18" charset="0"/>
              </a:rPr>
              <a:t>Learning</a:t>
            </a:r>
            <a:endParaRPr b="1" dirty="0">
              <a:latin typeface="Times New Roman" pitchFamily="18" charset="0"/>
              <a:cs typeface="Times New Roman" pitchFamily="18" charset="0"/>
            </a:endParaRPr>
          </a:p>
        </p:txBody>
      </p:sp>
      <p:sp>
        <p:nvSpPr>
          <p:cNvPr id="3" name="Subtitle 2"/>
          <p:cNvSpPr>
            <a:spLocks noGrp="1"/>
          </p:cNvSpPr>
          <p:nvPr>
            <p:ph type="subTitle" idx="1"/>
          </p:nvPr>
        </p:nvSpPr>
        <p:spPr>
          <a:xfrm>
            <a:off x="5486400" y="1990725"/>
            <a:ext cx="3386138" cy="3267075"/>
          </a:xfrm>
        </p:spPr>
        <p:txBody>
          <a:bodyPr>
            <a:normAutofit fontScale="92500" lnSpcReduction="20000"/>
          </a:bodyPr>
          <a:lstStyle/>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ML </a:t>
            </a:r>
            <a:r>
              <a:rPr sz="2400" b="1" dirty="0" err="1" smtClean="0">
                <a:latin typeface="Times New Roman" pitchFamily="18" charset="0"/>
                <a:cs typeface="Times New Roman" pitchFamily="18" charset="0"/>
              </a:rPr>
              <a:t>vs</a:t>
            </a:r>
            <a:r>
              <a:rPr sz="2400" b="1" dirty="0" smtClean="0">
                <a:latin typeface="Times New Roman" pitchFamily="18" charset="0"/>
                <a:cs typeface="Times New Roman" pitchFamily="18" charset="0"/>
              </a:rPr>
              <a:t> DL</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DL Algorithms</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err="1" smtClean="0">
                <a:latin typeface="Times New Roman" pitchFamily="18" charset="0"/>
                <a:cs typeface="Times New Roman" pitchFamily="18" charset="0"/>
              </a:rPr>
              <a:t>Hyperparameters</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Loss Functions</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Data Augmentation </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Activation Functions</a:t>
            </a:r>
          </a:p>
        </p:txBody>
      </p:sp>
      <p:pic>
        <p:nvPicPr>
          <p:cNvPr id="51202" name="Picture 2" descr="Artificial Neural Networks: Learning by Doing | The Scientist"/>
          <p:cNvPicPr>
            <a:picLocks noChangeAspect="1" noChangeArrowheads="1"/>
          </p:cNvPicPr>
          <p:nvPr/>
        </p:nvPicPr>
        <p:blipFill>
          <a:blip r:embed="rId3"/>
          <a:srcRect/>
          <a:stretch>
            <a:fillRect/>
          </a:stretch>
        </p:blipFill>
        <p:spPr bwMode="auto">
          <a:xfrm>
            <a:off x="622754" y="1981827"/>
            <a:ext cx="4863646" cy="3404553"/>
          </a:xfrm>
          <a:prstGeom prst="rect">
            <a:avLst/>
          </a:prstGeom>
          <a:ln>
            <a:noFill/>
          </a:ln>
          <a:effectLst>
            <a:softEdge rad="112500"/>
          </a:effectLst>
        </p:spPr>
      </p:pic>
    </p:spTree>
  </p:cSld>
  <p:clrMapOvr>
    <a:masterClrMapping/>
  </p:clrMapOvr>
  <p:transition advTm="3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7281034" cy="1103242"/>
          </a:xfrm>
        </p:spPr>
        <p:txBody>
          <a:bodyPr/>
          <a:lstStyle/>
          <a:p>
            <a:r>
              <a:rPr dirty="0">
                <a:latin typeface="Times New Roman" pitchFamily="18" charset="0"/>
                <a:cs typeface="Times New Roman" pitchFamily="18" charset="0"/>
              </a:rPr>
              <a:t>Machine Learning </a:t>
            </a:r>
            <a:r>
              <a:rPr dirty="0" err="1">
                <a:latin typeface="Times New Roman" pitchFamily="18" charset="0"/>
                <a:cs typeface="Times New Roman" pitchFamily="18" charset="0"/>
              </a:rPr>
              <a:t>vs</a:t>
            </a:r>
            <a:r>
              <a:rPr dirty="0">
                <a:latin typeface="Times New Roman" pitchFamily="18" charset="0"/>
                <a:cs typeface="Times New Roman" pitchFamily="18" charset="0"/>
              </a:rPr>
              <a:t> Deep Learning</a:t>
            </a:r>
          </a:p>
        </p:txBody>
      </p:sp>
      <p:pic>
        <p:nvPicPr>
          <p:cNvPr id="50178" name="Picture 2" descr="What Is Machine Learning? Definition, Types, Trends for 2025"/>
          <p:cNvPicPr>
            <a:picLocks noChangeAspect="1" noChangeArrowheads="1"/>
          </p:cNvPicPr>
          <p:nvPr/>
        </p:nvPicPr>
        <p:blipFill>
          <a:blip r:embed="rId3"/>
          <a:srcRect/>
          <a:stretch>
            <a:fillRect/>
          </a:stretch>
        </p:blipFill>
        <p:spPr bwMode="auto">
          <a:xfrm>
            <a:off x="941388" y="1103243"/>
            <a:ext cx="7620000" cy="4943476"/>
          </a:xfrm>
          <a:prstGeom prst="rect">
            <a:avLst/>
          </a:prstGeom>
          <a:noFill/>
        </p:spPr>
      </p:pic>
    </p:spTree>
  </p:cSld>
  <p:clrMapOvr>
    <a:masterClrMapping/>
  </p:clrMapOvr>
  <p:transition advTm="3000"/>
</p:sld>
</file>

<file path=ppt/theme/theme1.xml><?xml version="1.0" encoding="utf-8"?>
<a:theme xmlns:a="http://schemas.openxmlformats.org/drawingml/2006/main" name="5. Day 3 FN (Module 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duTech_New" id="{5EA7E952-201F-4C6C-BD80-D9E92DDF27F0}" vid="{43D1F403-EE88-462E-B1D3-25424E85D2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00-Statistics_and_Probability_for_Data_Science</Template>
  <TotalTime>158</TotalTime>
  <Words>537</Words>
  <Application>Microsoft Office PowerPoint</Application>
  <PresentationFormat>On-screen Show (4:3)</PresentationFormat>
  <Paragraphs>140</Paragraphs>
  <Slides>14</Slides>
  <Notes>14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5. Day 3 FN (Module 5)</vt:lpstr>
      <vt:lpstr>Custom Design</vt:lpstr>
      <vt:lpstr>Introduction to Neural Networks</vt:lpstr>
      <vt:lpstr>Biological Neuron vs Artificial Neuron</vt:lpstr>
      <vt:lpstr>McCulloch-Pitts Neuron Model</vt:lpstr>
      <vt:lpstr>Linear Separability</vt:lpstr>
      <vt:lpstr>Perceptron Learning Rule</vt:lpstr>
      <vt:lpstr>Delta Rule (Gradient Descent Intro)</vt:lpstr>
      <vt:lpstr>Delta Rule (Gradient Descent Intro)</vt:lpstr>
      <vt:lpstr>Introduction to Deep Learning</vt:lpstr>
      <vt:lpstr>Machine Learning vs Deep Learning</vt:lpstr>
      <vt:lpstr>Types of Deep Learning Algorithms</vt:lpstr>
      <vt:lpstr>Hyperparameters in Deep Learning</vt:lpstr>
      <vt:lpstr>Loss Functions</vt:lpstr>
      <vt:lpstr>Data Augmentation</vt:lpstr>
      <vt:lpstr>Activation Functions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subject/>
  <dc:creator/>
  <cp:keywords/>
  <dc:description>generated using python-pptx</dc:description>
  <cp:lastModifiedBy>EduTech</cp:lastModifiedBy>
  <cp:revision>22</cp:revision>
  <dcterms:created xsi:type="dcterms:W3CDTF">2013-01-27T09:14:16Z</dcterms:created>
  <dcterms:modified xsi:type="dcterms:W3CDTF">2025-08-03T13:55:40Z</dcterms:modified>
  <cp:category/>
</cp:coreProperties>
</file>