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11711" r:id="rId5"/>
    <p:sldId id="11697" r:id="rId6"/>
    <p:sldId id="11622" r:id="rId7"/>
    <p:sldId id="11694" r:id="rId8"/>
    <p:sldId id="11723" r:id="rId9"/>
    <p:sldId id="11695" r:id="rId10"/>
    <p:sldId id="11728" r:id="rId11"/>
    <p:sldId id="11722" r:id="rId12"/>
    <p:sldId id="11721" r:id="rId13"/>
    <p:sldId id="11725" r:id="rId14"/>
    <p:sldId id="11700" r:id="rId15"/>
    <p:sldId id="11726" r:id="rId16"/>
    <p:sldId id="11724" r:id="rId17"/>
    <p:sldId id="11727" r:id="rId18"/>
    <p:sldId id="1164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 Kumar" initials="HK" lastIdx="2" clrIdx="0">
    <p:extLst>
      <p:ext uri="{19B8F6BF-5375-455C-9EA6-DF929625EA0E}">
        <p15:presenceInfo xmlns:p15="http://schemas.microsoft.com/office/powerpoint/2012/main" xmlns="" userId="S-1-5-21-1417001333-725345543-1177238915-309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9B96F"/>
    <a:srgbClr val="000000"/>
    <a:srgbClr val="37BCD2"/>
    <a:srgbClr val="22BDED"/>
    <a:srgbClr val="3EBBBC"/>
    <a:srgbClr val="49B974"/>
    <a:srgbClr val="20BDEE"/>
    <a:srgbClr val="00920E"/>
    <a:srgbClr val="CCF484"/>
    <a:srgbClr val="F3858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85069" autoAdjust="0"/>
  </p:normalViewPr>
  <p:slideViewPr>
    <p:cSldViewPr snapToGrid="0">
      <p:cViewPr varScale="1">
        <p:scale>
          <a:sx n="61" d="100"/>
          <a:sy n="61" d="100"/>
        </p:scale>
        <p:origin x="-67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46"/>
    </p:cViewPr>
  </p:sorterViewPr>
  <p:notesViewPr>
    <p:cSldViewPr snapToGrid="0">
      <p:cViewPr varScale="1">
        <p:scale>
          <a:sx n="62" d="100"/>
          <a:sy n="62" d="100"/>
        </p:scale>
        <p:origin x="3226" y="5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HA NANDHINI S" userId="15cdf0b0-2e93-4f62-97e7-b1410a443814" providerId="ADAL" clId="{BF1D05AD-C5AE-46BE-B1EB-0D479178D568}"/>
    <pc:docChg chg="modSld">
      <pc:chgData name="USHA NANDHINI S" userId="15cdf0b0-2e93-4f62-97e7-b1410a443814" providerId="ADAL" clId="{BF1D05AD-C5AE-46BE-B1EB-0D479178D568}" dt="2025-03-12T10:27:13.963" v="1" actId="20577"/>
      <pc:docMkLst>
        <pc:docMk/>
      </pc:docMkLst>
      <pc:sldChg chg="modNotesTx">
        <pc:chgData name="USHA NANDHINI S" userId="15cdf0b0-2e93-4f62-97e7-b1410a443814" providerId="ADAL" clId="{BF1D05AD-C5AE-46BE-B1EB-0D479178D568}" dt="2025-03-12T10:27:09.878" v="0" actId="20577"/>
        <pc:sldMkLst>
          <pc:docMk/>
          <pc:sldMk cId="3103948613" sldId="11700"/>
        </pc:sldMkLst>
      </pc:sldChg>
      <pc:sldChg chg="modNotesTx">
        <pc:chgData name="USHA NANDHINI S" userId="15cdf0b0-2e93-4f62-97e7-b1410a443814" providerId="ADAL" clId="{BF1D05AD-C5AE-46BE-B1EB-0D479178D568}" dt="2025-03-12T10:27:13.963" v="1" actId="20577"/>
        <pc:sldMkLst>
          <pc:docMk/>
          <pc:sldMk cId="4049384285" sldId="117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EA251-E139-41FE-A737-B31D057964B9}" type="datetimeFigureOut">
              <a:rPr lang="en-IN" smtClean="0"/>
              <a:pPr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4E652-197F-402B-982D-4D9D55D9F4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390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91929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89A9C59-85D4-CC6B-F86D-D4C7F5144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92BFC9B-F9E3-4AF0-9650-FFF59A468B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5A527F4A-B977-B5C0-0FF4-7BD87DAD1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67319F-BD28-E819-5527-90CDF38DE0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7727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3369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C55AE50-0A65-C7BC-6A31-47959798D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36FAB31-201A-C922-F94B-50B5011140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81A2EA30-B3EC-035F-906D-A0403A095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0AC769-239D-CB22-6C79-0A5E1EF6AD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0904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CC75C60-AD63-5744-7844-6D58DDA93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A61BA2F-C0E4-A50A-543D-9298E5B25E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2697C1D-FCF9-205C-1374-A12D0B73E7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98C852-3801-140F-0BA5-C5EBE419E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36270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6AE21CD-1529-8D16-045F-173A0046D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8BB36D2-E95D-CC3F-6FEB-E3BA867410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5708B30D-8028-38B1-855D-761AD6E77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79CC818-473D-5B33-0C41-B17BB082A4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4960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8081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7763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46486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B634331-2C45-9FEE-85CE-6F0358AD5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6211B53B-CBD3-15C0-32E9-A5D0569708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9459EB6-8C85-9FAE-4D9D-1F0B7CDD7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6507F6-D24A-7B18-0877-49CC1CDB38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2880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5610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422777D-D922-39AD-28C3-064195E73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5870531-6360-4F1C-E2F7-87738BF5FD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5B1AE685-932E-5674-2686-9808ED805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1D1C38-32DF-FD60-DC90-F4529C0F76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67200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7F2572C-8CF1-6023-3954-2F24FA727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606AF3E9-1303-F2DA-700C-A8C982E6A9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1CC5CF8-AB0A-A749-024D-641DA5C80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E9336B-0AD0-4E9D-609C-EDF66C9ABF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6049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AC20B3C-C6CF-CFCB-601B-FAB961C7F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E6218585-BF0F-D0A2-F24A-2880A93562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D4CEBFAA-F76C-7141-7951-2FD449ECA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74BA92-2277-B72A-4F72-DC74D3F60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281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C5028C-AC90-4464-B71F-8E5398A68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3FFA8F-483F-46BC-8DD3-7FDD4C4C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09D9E3-D659-464A-9B0A-579D8525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9413A2-8B34-416F-BAE5-0AB43149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9419E4-F2B5-4D50-AEC1-ED6AA8F0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1083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0CD5A0-CBF7-4F40-95D9-E35317AE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DC66128-371E-4E13-942F-EB1CC5EC6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C53E6B-2921-4DD7-8D72-2B13E6A6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79B821-6DF3-4554-BBDA-A121F00B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21F179-6217-4927-9403-7C5D391B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83535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66DFDE-5D1F-4601-A71B-F33833BDB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031AEE3-2AE6-49B9-B43B-89704E4A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0F08A4-8372-4DE1-B368-30C1C721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D519B3-DBB4-4BA1-8F12-5A308C1E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E1ABF7-D630-456A-832D-FF4214EE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92923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B9270A-2E5C-4EA1-84C8-8BFB6D1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FC3A53-7615-4723-988E-0EEEFA4C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FEF07A-B98C-4592-9CB0-25595C3C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DE40B5-F9F1-44B7-82DB-F7534DE0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89155D-312B-48C6-B59D-12CA7222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69590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CF236-5669-4240-B339-6D1CC107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809B8F-8573-4ED1-88EC-68E2A04D2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1ECA5F-E5C3-470D-821A-4052A2B2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D2AE9E-17FC-4715-AC9A-BCF26604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892779-6A7E-46B4-BFAA-1264E895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8709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F28841-EFCA-422F-9C56-9F89C4FF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67D6F8-5AE4-45BC-A3AA-2A724514A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489FCB-8420-4F88-BE10-6259F163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9E1CBC2-4D7D-404C-B4D1-6CB31F94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26CB0B0-BA7D-4697-AFED-880EEBD5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55FDB4-711B-4B22-B2AB-FA0B4FCA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22427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D7686F-DFC3-4609-9092-FA80DB77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B68D8F-1F8F-45FA-84B8-1604D6D4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68391FD-B914-4AF4-8B52-95A8DA9B3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718D8A7-E141-4500-BCF5-094BB83A9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D1094AC-C776-415A-B009-C184A388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DED41C2-7FB3-43C2-8419-6E04F0BA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483BA8C-7318-4F1F-B944-A518AFD2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A7A42C4-1CF2-425A-AB94-4CE2D80F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63612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086CB9-88C7-4847-8EF7-A64D3D93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BFA8DA4-D04D-4A94-9157-555E9F17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89F88EE-2ED0-4E11-B77D-EDBE4FD2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BDD8E36-5F83-4E02-88FB-17BD22E6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38162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29360A-E779-4891-A2E5-A5EA1D8B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632B3F-759B-455D-B3E2-F4431079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9ABC30-B684-4F62-B56F-FB560D16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89386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969605-9510-4890-97DE-EEFA97B2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4496B1-9D4D-49E9-A737-A8207922E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8199C5C-8FD4-4C6F-AF31-26DB7EA3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CAEC56C-C524-4716-85B3-07AB23B5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D60A0D-A906-4EA4-B34C-B69761FB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724C5E-198B-455B-A166-E64A2EB2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12970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9EA2C9-AFEA-4897-90F5-A16C3A5D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B6A252A-20D5-4A06-ADFE-59E32D91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91740F6-AFAB-4E38-A0E8-3BD11FE3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D8F9C9-5F84-407A-A1FA-438C9DA6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62BACC-F9A4-4367-A25F-31E289DF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7DE4F58-F0A1-4376-89B7-8A531B61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53665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40970B0-D5A7-4BE7-9AA3-200735BC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846BC0-71B7-4267-AE8F-FF78940E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81130B-3E3F-469E-857D-5ED76B523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C8AE-FD76-4085-A0F8-6EBDE65228C0}" type="datetimeFigureOut">
              <a:rPr lang="en-IN" smtClean="0"/>
              <a:pPr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C6A52-975F-4C79-A575-E790E87C7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5131C1-F108-4455-AF22-FE8703FEE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4747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EF0A633-32BF-6C8D-F012-763705F05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E998A30-DC6C-0B48-F220-33C8E2944E00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0066577-E441-13EB-D457-3CD5A8462177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B7648E76-71FC-9BC1-24FD-06EBECEBD86F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Ensemble Learning: The Core Idea</a:t>
              </a:r>
              <a:endParaRPr lang="en-US" sz="3500" b="1" kern="1200" dirty="0"/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BA824C2C-F807-9BEA-44BB-B5B0CB02A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543" y="1182569"/>
            <a:ext cx="10580914" cy="1295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What is Ensemble Learning?</a:t>
            </a:r>
          </a:p>
          <a:p>
            <a:pPr>
              <a:lnSpc>
                <a:spcPct val="150000"/>
              </a:lnSpc>
            </a:pPr>
            <a:r>
              <a:rPr lang="en-US" dirty="0"/>
              <a:t>A technique that combines multiple models to improve performance.</a:t>
            </a:r>
          </a:p>
          <a:p>
            <a:pPr>
              <a:lnSpc>
                <a:spcPct val="150000"/>
              </a:lnSpc>
            </a:pPr>
            <a:r>
              <a:rPr lang="en-US" dirty="0"/>
              <a:t>Works on the principle: </a:t>
            </a:r>
            <a:r>
              <a:rPr lang="en-US" i="1" dirty="0"/>
              <a:t>"The wisdom of the crowd."</a:t>
            </a:r>
            <a:endParaRPr lang="en-US" dirty="0"/>
          </a:p>
        </p:txBody>
      </p:sp>
      <p:pic>
        <p:nvPicPr>
          <p:cNvPr id="2050" name="Picture 2" descr="What is Ensemble Learning? | Encord">
            <a:extLst>
              <a:ext uri="{FF2B5EF4-FFF2-40B4-BE49-F238E27FC236}">
                <a16:creationId xmlns:a16="http://schemas.microsoft.com/office/drawing/2014/main" xmlns="" id="{680BDF4C-D5F4-0F6F-BC6A-7F08F1B1B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07821" y="2687229"/>
            <a:ext cx="6354536" cy="355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78508148"/>
      </p:ext>
    </p:extLst>
  </p:cSld>
  <p:clrMapOvr>
    <a:masterClrMapping/>
  </p:clrMapOvr>
  <p:transition advTm="3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52A741C-ED3B-8D78-0751-7131DD4E4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02E1A72-DDAB-C929-BC11-9E1E3D20D601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6B1E7D83-1845-BB75-1538-1CC02C0511AB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996F736E-9E34-4C9E-548B-950DE997D83E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Adaptive Boosting</a:t>
              </a:r>
              <a:endParaRPr lang="en-US" sz="3500" b="1" kern="1200" dirty="0"/>
            </a:p>
          </p:txBody>
        </p:sp>
      </p:grpSp>
      <p:pic>
        <p:nvPicPr>
          <p:cNvPr id="6146" name="Picture 2" descr="What is Boosting in Machine Learning – Data Science Duniya">
            <a:extLst>
              <a:ext uri="{FF2B5EF4-FFF2-40B4-BE49-F238E27FC236}">
                <a16:creationId xmlns:a16="http://schemas.microsoft.com/office/drawing/2014/main" xmlns="" id="{751508A1-D468-FA0B-D058-C2BA3CE82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9346"/>
          <a:stretch/>
        </p:blipFill>
        <p:spPr bwMode="auto">
          <a:xfrm>
            <a:off x="1290638" y="1345721"/>
            <a:ext cx="9610725" cy="462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59367122"/>
      </p:ext>
    </p:extLst>
  </p:cSld>
  <p:clrMapOvr>
    <a:masterClrMapping/>
  </p:clrMapOvr>
  <p:transition advTm="3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A5D11C4-2A4E-C8BE-DBAC-E75233EA7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E3B06F8-F410-5BF1-D606-A318FBC4BD33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4AD9AB58-5EEA-0DFB-2DE1-6398E68A50F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68C4CE3-BB67-0843-D720-6DE990AEE3F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Gradient Boosting</a:t>
              </a:r>
              <a:endParaRPr lang="en-US" sz="3500" b="1" kern="1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318973-7A32-81AE-12B6-04C44CB8E68C}"/>
              </a:ext>
            </a:extLst>
          </p:cNvPr>
          <p:cNvSpPr txBox="1"/>
          <p:nvPr/>
        </p:nvSpPr>
        <p:spPr>
          <a:xfrm>
            <a:off x="1682458" y="1182569"/>
            <a:ext cx="9200072" cy="4831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sz="2600" b="0" i="0" dirty="0">
                <a:solidFill>
                  <a:srgbClr val="242424"/>
                </a:solidFill>
                <a:effectLst/>
                <a:latin typeface="source-serif-pro"/>
              </a:rPr>
              <a:t>In gradient boosting, base learner-generated sequentially in such a way that the present base learner is always more effective than the previous one.</a:t>
            </a:r>
          </a:p>
          <a:p>
            <a:pPr algn="l">
              <a:lnSpc>
                <a:spcPct val="150000"/>
              </a:lnSpc>
              <a:buNone/>
            </a:pPr>
            <a:r>
              <a:rPr lang="en-US" sz="2600" b="0" i="0" dirty="0">
                <a:solidFill>
                  <a:srgbClr val="242424"/>
                </a:solidFill>
                <a:effectLst/>
                <a:latin typeface="source-serif-pro"/>
              </a:rPr>
              <a:t>In Gradient boosting having following three main components: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242424"/>
                </a:solidFill>
                <a:effectLst/>
                <a:latin typeface="source-serif-pro"/>
              </a:rPr>
              <a:t>The loss function needs to be optimized.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242424"/>
                </a:solidFill>
                <a:effectLst/>
                <a:latin typeface="source-serif-pro"/>
              </a:rPr>
              <a:t>Weak learners are used to computing predictions and forming a strong one.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242424"/>
                </a:solidFill>
                <a:effectLst/>
                <a:latin typeface="source-serif-pro"/>
              </a:rPr>
              <a:t>An additive model that will regularize the loss function.</a:t>
            </a:r>
          </a:p>
        </p:txBody>
      </p:sp>
    </p:spTree>
    <p:extLst>
      <p:ext uri="{BB962C8B-B14F-4D97-AF65-F5344CB8AC3E}">
        <p14:creationId xmlns:p14="http://schemas.microsoft.com/office/powerpoint/2010/main" xmlns="" val="3103948613"/>
      </p:ext>
    </p:extLst>
  </p:cSld>
  <p:clrMapOvr>
    <a:masterClrMapping/>
  </p:clrMapOvr>
  <p:transition advTm="3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1A0BCFD-1F2D-5411-5A41-E9FF649A6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6F3DB42-04C4-0BB5-6C4B-5BA99341731B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B4D8618C-39F0-7F59-D74A-EFE3FE7A708F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18B1FB67-3862-0F2F-3DD5-51674BB1BEE0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Gradient Boosting</a:t>
              </a:r>
              <a:endParaRPr lang="en-US" sz="3500" b="1" kern="1200" dirty="0"/>
            </a:p>
          </p:txBody>
        </p:sp>
      </p:grpSp>
      <p:pic>
        <p:nvPicPr>
          <p:cNvPr id="7170" name="Picture 2" descr="🚀 Mastering Gradient Boosting in Machine Learning: A Comprehensive Guide!  🤖💡">
            <a:extLst>
              <a:ext uri="{FF2B5EF4-FFF2-40B4-BE49-F238E27FC236}">
                <a16:creationId xmlns:a16="http://schemas.microsoft.com/office/drawing/2014/main" xmlns="" id="{549D8135-0FC8-1A63-7F0B-5B8B1D0EF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6955" y="1372259"/>
            <a:ext cx="8217290" cy="464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44690827"/>
      </p:ext>
    </p:extLst>
  </p:cSld>
  <p:clrMapOvr>
    <a:masterClrMapping/>
  </p:clrMapOvr>
  <p:transition advTm="3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A2F6C1B-97B7-1A38-5D6E-E7E296413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36B1B17-9ADC-BE23-7659-DB91C2C1F66C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37DFC3F2-4672-8EB4-A3B3-8F8C75D2891F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327C5DBC-C4A6-9288-5C47-44DABFC5D17F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 err="1">
                  <a:ea typeface="Tahoma" panose="020B0604030504040204" pitchFamily="34" charset="0"/>
                  <a:cs typeface="Times New Roman" panose="02020603050405020304" pitchFamily="18" charset="0"/>
                </a:rPr>
                <a:t>XgBoosting</a:t>
              </a:r>
              <a:endParaRPr lang="en-US" sz="3500" b="1" kern="12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1443F31-6D1E-97B3-7055-054B07800E5B}"/>
              </a:ext>
            </a:extLst>
          </p:cNvPr>
          <p:cNvSpPr txBox="1"/>
          <p:nvPr/>
        </p:nvSpPr>
        <p:spPr>
          <a:xfrm>
            <a:off x="1464794" y="1313292"/>
            <a:ext cx="9635399" cy="3631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b="0" i="0" dirty="0" err="1">
                <a:solidFill>
                  <a:srgbClr val="242424"/>
                </a:solidFill>
                <a:effectLst/>
                <a:latin typeface="source-serif-pro"/>
              </a:rPr>
              <a:t>XgBoost</a:t>
            </a:r>
            <a:r>
              <a:rPr lang="en-US" sz="2600" b="0" i="0" dirty="0">
                <a:solidFill>
                  <a:srgbClr val="242424"/>
                </a:solidFill>
                <a:effectLst/>
                <a:latin typeface="source-serif-pro"/>
              </a:rPr>
              <a:t> is more efficient and optimized in the above two.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b="0" i="0" dirty="0" err="1">
                <a:solidFill>
                  <a:srgbClr val="242424"/>
                </a:solidFill>
                <a:effectLst/>
                <a:latin typeface="source-serif-pro"/>
              </a:rPr>
              <a:t>XgBoosting</a:t>
            </a:r>
            <a:r>
              <a:rPr lang="en-US" sz="2600" b="0" i="0" dirty="0">
                <a:solidFill>
                  <a:srgbClr val="242424"/>
                </a:solidFill>
                <a:effectLst/>
                <a:latin typeface="source-serif-pro"/>
              </a:rPr>
              <a:t> is an advanced version of the gradient boosting method that is designed to focus on computational speed and model efficiency.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242424"/>
                </a:solidFill>
                <a:effectLst/>
                <a:latin typeface="source-serif-pro"/>
              </a:rPr>
              <a:t>The reason behind the speed is, </a:t>
            </a:r>
            <a:r>
              <a:rPr lang="en-US" sz="2600" b="0" i="0" dirty="0" err="1">
                <a:solidFill>
                  <a:srgbClr val="242424"/>
                </a:solidFill>
                <a:effectLst/>
                <a:latin typeface="source-serif-pro"/>
              </a:rPr>
              <a:t>XgBoost</a:t>
            </a:r>
            <a:r>
              <a:rPr lang="en-US" sz="2600" b="0" i="0" dirty="0">
                <a:solidFill>
                  <a:srgbClr val="242424"/>
                </a:solidFill>
                <a:effectLst/>
                <a:latin typeface="source-serif-pro"/>
              </a:rPr>
              <a:t> follows parallelization, distributed computing, and cache optimization.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4049384285"/>
      </p:ext>
    </p:extLst>
  </p:cSld>
  <p:clrMapOvr>
    <a:masterClrMapping/>
  </p:clrMapOvr>
  <p:transition advTm="3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8E1EBEE-B7A2-DC33-5356-093DDDC22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F4E97A6-7883-5DA5-A6F4-C17D731F0B1B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C48CF9DB-1397-3716-D1B4-1034C4E9C1C6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4B449BF-6DB9-59DE-0213-331AF4E81560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 err="1">
                  <a:ea typeface="Tahoma" panose="020B0604030504040204" pitchFamily="34" charset="0"/>
                  <a:cs typeface="Times New Roman" panose="02020603050405020304" pitchFamily="18" charset="0"/>
                </a:rPr>
                <a:t>XgBoosting</a:t>
              </a:r>
              <a:endParaRPr lang="en-US" sz="3500" b="1" kern="1200" dirty="0"/>
            </a:p>
          </p:txBody>
        </p:sp>
      </p:grpSp>
      <p:pic>
        <p:nvPicPr>
          <p:cNvPr id="8194" name="Picture 2" descr="XG-Boost Algorithm in Machine Learning">
            <a:extLst>
              <a:ext uri="{FF2B5EF4-FFF2-40B4-BE49-F238E27FC236}">
                <a16:creationId xmlns:a16="http://schemas.microsoft.com/office/drawing/2014/main" xmlns="" id="{56197DDA-0A63-991C-C8DA-E1C479539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06645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34209113"/>
      </p:ext>
    </p:extLst>
  </p:cSld>
  <p:clrMapOvr>
    <a:masterClrMapping/>
  </p:clrMapOvr>
  <p:transition advTm="3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08B552-3AE7-4E9B-B8F1-19EE4B03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3554243451"/>
      </p:ext>
    </p:extLst>
  </p:cSld>
  <p:clrMapOvr>
    <a:masterClrMapping/>
  </p:clrMapOvr>
  <p:transition advTm="3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F07D2B4-40A7-DAAA-742D-E46AA4427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5433549D-8998-1026-5356-E8B6D4973806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23E3541C-EA9E-13EE-C570-CE2082C22DBD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1AD1E8D-6F08-83A1-899C-4B833562DE5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Bagging (Bootstrap Aggregating) Concept</a:t>
              </a:r>
              <a:endParaRPr lang="en-US" sz="3500" b="1" kern="1200" dirty="0"/>
            </a:p>
          </p:txBody>
        </p:sp>
      </p:grpSp>
      <p:pic>
        <p:nvPicPr>
          <p:cNvPr id="3074" name="Picture 2" descr="Bagging, Boosting and Stacking: Ensemble Learning in ML Models">
            <a:extLst>
              <a:ext uri="{FF2B5EF4-FFF2-40B4-BE49-F238E27FC236}">
                <a16:creationId xmlns:a16="http://schemas.microsoft.com/office/drawing/2014/main" xmlns="" id="{B4128011-6C8F-66C0-79F1-555AFDEDA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1229" y="1352632"/>
            <a:ext cx="9949542" cy="492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32206525"/>
      </p:ext>
    </p:extLst>
  </p:cSld>
  <p:clrMapOvr>
    <a:masterClrMapping/>
  </p:clrMapOvr>
  <p:transition advTm="3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FD3C76F-8ABF-2AB7-3386-24748747077A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CF5FF6FA-4BE6-8D4E-12FC-1C67DB2AE44C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848ECBF3-94B7-3875-9304-14F218BB36F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Introduction to Boosting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D0D41AF1-3B31-5195-20AC-C0B2A9D222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2926" y="1171783"/>
            <a:ext cx="1110075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What is Boosting 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Boosting is a process that uses a set of machine learning algorithms to combine weak learners to form a strong learner in order to increase the accuracy of the model.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9" name="Picture 5" descr="Understanding Boosting in Machine Learning: A Comprehensive Guide | by  Brijesh Soni | Medium">
            <a:extLst>
              <a:ext uri="{FF2B5EF4-FFF2-40B4-BE49-F238E27FC236}">
                <a16:creationId xmlns:a16="http://schemas.microsoft.com/office/drawing/2014/main" xmlns="" id="{34C58526-9DB8-55D6-BE85-839152D3B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6456" y="2294001"/>
            <a:ext cx="8594947" cy="425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5428270"/>
      </p:ext>
    </p:extLst>
  </p:cSld>
  <p:clrMapOvr>
    <a:masterClrMapping/>
  </p:clrMapOvr>
  <p:transition advTm="3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299E0C8-9026-B8BE-7B9A-5F6ACA906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3CF6935-E613-AA3A-BCE2-E17578E33D94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6D5317D-8D33-5AD5-786E-A47180569D8D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2178BB46-BA54-FAFA-F3CA-3C7D47D9708D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How does boosting algorithm works?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E980E6-FCF7-605A-6668-496C2E6DAC47}"/>
              </a:ext>
            </a:extLst>
          </p:cNvPr>
          <p:cNvSpPr txBox="1"/>
          <p:nvPr/>
        </p:nvSpPr>
        <p:spPr>
          <a:xfrm>
            <a:off x="1190752" y="1393014"/>
            <a:ext cx="1018348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0" i="0" dirty="0">
                <a:solidFill>
                  <a:srgbClr val="242424"/>
                </a:solidFill>
                <a:effectLst/>
                <a:latin typeface="source-serif-pro"/>
              </a:rPr>
              <a:t>As I already mentioned, the basic principle of the boosting algorithm is to generate multiple weak learners and then combine their prediction to form a strong one.</a:t>
            </a:r>
            <a:endParaRPr lang="en-US" sz="2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E0925924-40DA-53E2-CC17-5FFA53D90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685676"/>
            <a:ext cx="66675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67308006"/>
      </p:ext>
    </p:extLst>
  </p:cSld>
  <p:clrMapOvr>
    <a:masterClrMapping/>
  </p:clrMapOvr>
  <p:transition advTm="3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EA658F5-D8E3-36C4-0EA3-C63314A29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120BB457-94A4-FED7-6B98-434C93DF2340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99B7B528-79A4-A814-E39C-3E9220B2E499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BD91687E-04D0-9D8F-4F4F-C49FC6E8D239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How does boosting algorithm works?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C6A02EE-9CCB-9DC3-107E-F43666013DA5}"/>
              </a:ext>
            </a:extLst>
          </p:cNvPr>
          <p:cNvSpPr txBox="1"/>
          <p:nvPr/>
        </p:nvSpPr>
        <p:spPr>
          <a:xfrm>
            <a:off x="842912" y="1190162"/>
            <a:ext cx="10276846" cy="62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600" b="0" i="1" dirty="0">
                <a:solidFill>
                  <a:srgbClr val="242424"/>
                </a:solidFill>
                <a:effectLst/>
                <a:latin typeface="source-serif-pro"/>
              </a:rPr>
              <a:t>All first three iteration is used to generate weak learner: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C4FA719-2FBE-C715-3C51-24497142DA77}"/>
              </a:ext>
            </a:extLst>
          </p:cNvPr>
          <p:cNvSpPr txBox="1"/>
          <p:nvPr/>
        </p:nvSpPr>
        <p:spPr>
          <a:xfrm>
            <a:off x="1173192" y="1868361"/>
            <a:ext cx="813039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600" b="0" i="1" dirty="0">
                <a:solidFill>
                  <a:srgbClr val="242424"/>
                </a:solidFill>
                <a:effectLst/>
                <a:latin typeface="source-serif-pro"/>
              </a:rPr>
              <a:t>In the first iteration, as you can see the decision stump separate two positive sign. still, we are not able to separate three positive signs.</a:t>
            </a:r>
            <a:endParaRPr lang="en-US" sz="26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600" b="0" i="1" dirty="0">
                <a:solidFill>
                  <a:srgbClr val="242424"/>
                </a:solidFill>
                <a:effectLst/>
                <a:latin typeface="source-serif-pro"/>
              </a:rPr>
              <a:t>In the second iteration, decision stump divide two negative sign, and as we can see again decision stumps are unable to classify negative signs</a:t>
            </a:r>
            <a:endParaRPr lang="en-US" sz="26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600" b="0" i="1" dirty="0">
                <a:solidFill>
                  <a:srgbClr val="242424"/>
                </a:solidFill>
                <a:effectLst/>
                <a:latin typeface="source-serif-pro"/>
              </a:rPr>
              <a:t>In the third iteration, decision stump separate three positive and one negative sign.</a:t>
            </a:r>
            <a:endParaRPr lang="en-US" sz="2600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18471ED-0C0E-F015-588C-DF1D6A5D08D7}"/>
              </a:ext>
            </a:extLst>
          </p:cNvPr>
          <p:cNvSpPr txBox="1"/>
          <p:nvPr/>
        </p:nvSpPr>
        <p:spPr>
          <a:xfrm>
            <a:off x="1446363" y="5327619"/>
            <a:ext cx="929927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0" i="0" dirty="0">
                <a:solidFill>
                  <a:srgbClr val="242424"/>
                </a:solidFill>
                <a:effectLst/>
                <a:latin typeface="source-serif-pro"/>
              </a:rPr>
              <a:t>The above weak learner is used to form a strong learner. And we are going to use that strong learner to build a model.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398739621"/>
      </p:ext>
    </p:extLst>
  </p:cSld>
  <p:clrMapOvr>
    <a:masterClrMapping/>
  </p:clrMapOvr>
  <p:transition advTm="3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18E667F-FD0E-30AB-1654-352999998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8DA5BD8-CB64-8241-C629-82CC3155A5FD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7260B012-935A-1A12-E0DA-89389B62411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BEB28A6-F474-5301-37AF-5DF716B74574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ALGORITHM:</a:t>
              </a:r>
              <a:endParaRPr lang="en-US" sz="3500" b="1" kern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114D6D8-BA67-4CD5-69DE-0BC0BD784412}"/>
              </a:ext>
            </a:extLst>
          </p:cNvPr>
          <p:cNvSpPr txBox="1"/>
          <p:nvPr/>
        </p:nvSpPr>
        <p:spPr>
          <a:xfrm>
            <a:off x="2043079" y="1441362"/>
            <a:ext cx="8251166" cy="3631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sz="2600" b="1" i="0" dirty="0">
                <a:solidFill>
                  <a:srgbClr val="242424"/>
                </a:solidFill>
                <a:effectLst/>
                <a:latin typeface="source-serif-pro"/>
              </a:rPr>
              <a:t>step 1</a:t>
            </a:r>
            <a:r>
              <a:rPr lang="en-US" sz="2600" b="0" i="0" dirty="0">
                <a:solidFill>
                  <a:srgbClr val="242424"/>
                </a:solidFill>
                <a:effectLst/>
                <a:latin typeface="source-serif-pro"/>
              </a:rPr>
              <a:t>: The base algorithm reads the data and assigns equal weights to each sample observation.</a:t>
            </a:r>
          </a:p>
          <a:p>
            <a:pPr algn="l">
              <a:lnSpc>
                <a:spcPct val="150000"/>
              </a:lnSpc>
              <a:buNone/>
            </a:pPr>
            <a:r>
              <a:rPr lang="en-US" sz="2600" b="1" i="0" dirty="0">
                <a:solidFill>
                  <a:srgbClr val="242424"/>
                </a:solidFill>
                <a:effectLst/>
                <a:latin typeface="source-serif-pro"/>
              </a:rPr>
              <a:t>step 2</a:t>
            </a:r>
            <a:r>
              <a:rPr lang="en-US" sz="2600" b="0" i="0" dirty="0">
                <a:solidFill>
                  <a:srgbClr val="242424"/>
                </a:solidFill>
                <a:effectLst/>
                <a:latin typeface="source-serif-pro"/>
              </a:rPr>
              <a:t>: False prediction is assigned to the next base learner with a higher weight on these incorrect predictions.</a:t>
            </a:r>
          </a:p>
          <a:p>
            <a:pPr algn="l">
              <a:lnSpc>
                <a:spcPct val="150000"/>
              </a:lnSpc>
            </a:pPr>
            <a:r>
              <a:rPr lang="en-US" sz="2600" b="1" i="0" dirty="0">
                <a:solidFill>
                  <a:srgbClr val="242424"/>
                </a:solidFill>
                <a:effectLst/>
                <a:latin typeface="source-serif-pro"/>
              </a:rPr>
              <a:t>step 3</a:t>
            </a:r>
            <a:r>
              <a:rPr lang="en-US" sz="2600" b="0" i="0" dirty="0">
                <a:solidFill>
                  <a:srgbClr val="242424"/>
                </a:solidFill>
                <a:effectLst/>
                <a:latin typeface="source-serif-pro"/>
              </a:rPr>
              <a:t>:Repeat step 2 until the algorithm can correctly classify the output.</a:t>
            </a:r>
          </a:p>
        </p:txBody>
      </p:sp>
    </p:spTree>
    <p:extLst>
      <p:ext uri="{BB962C8B-B14F-4D97-AF65-F5344CB8AC3E}">
        <p14:creationId xmlns:p14="http://schemas.microsoft.com/office/powerpoint/2010/main" xmlns="" val="438359408"/>
      </p:ext>
    </p:extLst>
  </p:cSld>
  <p:clrMapOvr>
    <a:masterClrMapping/>
  </p:clrMapOvr>
  <p:transition advTm="3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E77E031-A38A-B961-CB76-C596B043E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1EBEC1B9-F1E6-22B8-E486-3DAA263BC48A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2EDB9762-314D-4326-71A3-2797B16A48BD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6EEEFFC2-FBFB-6F2D-C91F-84869BB9D78C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ALGORITHM:</a:t>
              </a:r>
              <a:endParaRPr lang="en-US" sz="3500" b="1" kern="1200" dirty="0"/>
            </a:p>
          </p:txBody>
        </p:sp>
      </p:grpSp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xmlns="" id="{7986B1A5-27D3-296F-2664-370B875BC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08567" y="1275099"/>
            <a:ext cx="7374866" cy="491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33029423"/>
      </p:ext>
    </p:extLst>
  </p:cSld>
  <p:clrMapOvr>
    <a:masterClrMapping/>
  </p:clrMapOvr>
  <p:transition advTm="3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38374C3-5119-01EE-44C6-4F02AE316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C1B7129-EB5E-0753-740B-571F1EE02CC1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5E05CF90-408F-245C-C0A3-91E36783CBB2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500A127-D04B-7302-5707-03E1D7AAEF0C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kern="1200" dirty="0"/>
                <a:t>Types of Boosting algorithms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B490916-B862-680A-E863-CE0FCDB13FDB}"/>
              </a:ext>
            </a:extLst>
          </p:cNvPr>
          <p:cNvSpPr txBox="1"/>
          <p:nvPr/>
        </p:nvSpPr>
        <p:spPr>
          <a:xfrm>
            <a:off x="1582947" y="1251023"/>
            <a:ext cx="620239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242424"/>
                </a:solidFill>
                <a:effectLst/>
                <a:latin typeface="source-serif-pro"/>
              </a:rPr>
              <a:t>Adaptive boosting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242424"/>
                </a:solidFill>
                <a:effectLst/>
                <a:latin typeface="source-serif-pro"/>
              </a:rPr>
              <a:t>Gradient Boosting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600" b="0" i="0" dirty="0" err="1">
                <a:solidFill>
                  <a:srgbClr val="242424"/>
                </a:solidFill>
                <a:effectLst/>
                <a:latin typeface="source-serif-pro"/>
              </a:rPr>
              <a:t>Xgboosting</a:t>
            </a:r>
            <a:endParaRPr lang="en-US" sz="2600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pic>
        <p:nvPicPr>
          <p:cNvPr id="5122" name="Picture 2" descr="About Boosting and Gradient Boosting Algorithm…">
            <a:extLst>
              <a:ext uri="{FF2B5EF4-FFF2-40B4-BE49-F238E27FC236}">
                <a16:creationId xmlns:a16="http://schemas.microsoft.com/office/drawing/2014/main" xmlns="" id="{30C985E1-069C-9CB4-F172-0E71516F0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1524" y="2716536"/>
            <a:ext cx="8661939" cy="35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06433294"/>
      </p:ext>
    </p:extLst>
  </p:cSld>
  <p:clrMapOvr>
    <a:masterClrMapping/>
  </p:clrMapOvr>
  <p:transition advTm="3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0A627A9-0FCA-7B2B-2A13-A6A84A666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50842ED-6714-8BC0-B444-606A33FDE739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0E2DDDB9-D9E0-D632-D60F-437426D5CC8D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9C9E9DF8-941A-6BDD-748F-6D42928B5691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Adaptive Boosting</a:t>
              </a:r>
              <a:endParaRPr lang="en-US" sz="3500" b="1" kern="1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8F42E14-C65A-1A15-60DC-FDA2BFEC506E}"/>
              </a:ext>
            </a:extLst>
          </p:cNvPr>
          <p:cNvSpPr txBox="1"/>
          <p:nvPr/>
        </p:nvSpPr>
        <p:spPr>
          <a:xfrm>
            <a:off x="2084249" y="1613375"/>
            <a:ext cx="8023502" cy="3631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242424"/>
                </a:solidFill>
                <a:effectLst/>
                <a:latin typeface="source-serif-pro"/>
              </a:rPr>
              <a:t>The base algorithm reads the data and assigns equal weights to each sample observation.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242424"/>
                </a:solidFill>
                <a:effectLst/>
                <a:latin typeface="source-serif-pro"/>
              </a:rPr>
              <a:t>False prediction is assigned to the next base learner with a higher weight on these incorrect predictions.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242424"/>
                </a:solidFill>
                <a:effectLst/>
                <a:latin typeface="source-serif-pro"/>
              </a:rPr>
              <a:t>Repeat step 2 until the algorithm can correctly classify the output.</a:t>
            </a:r>
          </a:p>
        </p:txBody>
      </p:sp>
    </p:spTree>
    <p:extLst>
      <p:ext uri="{BB962C8B-B14F-4D97-AF65-F5344CB8AC3E}">
        <p14:creationId xmlns:p14="http://schemas.microsoft.com/office/powerpoint/2010/main" xmlns="" val="1899811697"/>
      </p:ext>
    </p:extLst>
  </p:cSld>
  <p:clrMapOvr>
    <a:masterClrMapping/>
  </p:clrMapOvr>
  <p:transition advTm="30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e6510d-4ecc-4cf3-a81e-2b626c7e9010">
      <Terms xmlns="http://schemas.microsoft.com/office/infopath/2007/PartnerControls"/>
    </lcf76f155ced4ddcb4097134ff3c332f>
    <TaxCatchAll xmlns="bb00f955-0ff1-43a7-8278-f67a2e627f2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F17876FF137A4AB43423C6D43110F3" ma:contentTypeVersion="14" ma:contentTypeDescription="Create a new document." ma:contentTypeScope="" ma:versionID="fe438734e2ff0f245183fb779d7dc392">
  <xsd:schema xmlns:xsd="http://www.w3.org/2001/XMLSchema" xmlns:xs="http://www.w3.org/2001/XMLSchema" xmlns:p="http://schemas.microsoft.com/office/2006/metadata/properties" xmlns:ns2="28e6510d-4ecc-4cf3-a81e-2b626c7e9010" xmlns:ns3="bb00f955-0ff1-43a7-8278-f67a2e627f2a" targetNamespace="http://schemas.microsoft.com/office/2006/metadata/properties" ma:root="true" ma:fieldsID="a73e38589a1efc953eb502e5fcba237b" ns2:_="" ns3:_="">
    <xsd:import namespace="28e6510d-4ecc-4cf3-a81e-2b626c7e9010"/>
    <xsd:import namespace="bb00f955-0ff1-43a7-8278-f67a2e627f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6510d-4ecc-4cf3-a81e-2b626c7e90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d7fa16a-1f0f-4a58-b2e6-0e1bbf6cfc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0f955-0ff1-43a7-8278-f67a2e627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5dad3b5-b2c8-4907-ab3c-6a47b24507d6}" ma:internalName="TaxCatchAll" ma:showField="CatchAllData" ma:web="bb00f955-0ff1-43a7-8278-f67a2e627f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97265E-FD28-4336-B568-516DCDC83EDB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bb00f955-0ff1-43a7-8278-f67a2e627f2a"/>
    <ds:schemaRef ds:uri="http://www.w3.org/XML/1998/namespace"/>
    <ds:schemaRef ds:uri="28e6510d-4ecc-4cf3-a81e-2b626c7e9010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89E1BDC-29E9-44BC-8E23-619B962E0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e6510d-4ecc-4cf3-a81e-2b626c7e9010"/>
    <ds:schemaRef ds:uri="bb00f955-0ff1-43a7-8278-f67a2e627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3BE297-B52A-4A73-9D13-96E027360C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9039</TotalTime>
  <Words>445</Words>
  <Application>Microsoft Office PowerPoint</Application>
  <PresentationFormat>Custom</PresentationFormat>
  <Paragraphs>59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Chandramouleswaran M</dc:creator>
  <cp:lastModifiedBy>EduTech</cp:lastModifiedBy>
  <cp:revision>644</cp:revision>
  <cp:lastPrinted>2022-10-29T03:23:37Z</cp:lastPrinted>
  <dcterms:created xsi:type="dcterms:W3CDTF">2022-10-17T03:42:06Z</dcterms:created>
  <dcterms:modified xsi:type="dcterms:W3CDTF">2025-08-02T14:48:53Z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iteId">
    <vt:lpwstr>264b9899-fe1b-430b-9509-2154878d5774</vt:lpwstr>
  </property>
  <property fmtid="{D5CDD505-2E9C-101B-9397-08002B2CF9AE}" pid="4" name="MSIP_Label_ac52bb50-aef2-4dc8-bb7f-e0da22648362_Owner">
    <vt:lpwstr>chandramouleswaran.m@lntecc.com</vt:lpwstr>
  </property>
  <property fmtid="{D5CDD505-2E9C-101B-9397-08002B2CF9AE}" pid="5" name="MSIP_Label_ac52bb50-aef2-4dc8-bb7f-e0da22648362_SetDate">
    <vt:lpwstr>2022-10-17T03:54:33.5260027Z</vt:lpwstr>
  </property>
  <property fmtid="{D5CDD505-2E9C-101B-9397-08002B2CF9AE}" pid="6" name="MSIP_Label_ac52bb50-aef2-4dc8-bb7f-e0da22648362_Name">
    <vt:lpwstr>LTC Internal Use</vt:lpwstr>
  </property>
  <property fmtid="{D5CDD505-2E9C-101B-9397-08002B2CF9AE}" pid="7" name="MSIP_Label_ac52bb50-aef2-4dc8-bb7f-e0da22648362_Application">
    <vt:lpwstr>Microsoft Azure Information Protection</vt:lpwstr>
  </property>
  <property fmtid="{D5CDD505-2E9C-101B-9397-08002B2CF9AE}" pid="8" name="MSIP_Label_ac52bb50-aef2-4dc8-bb7f-e0da22648362_ActionId">
    <vt:lpwstr>ab157963-cd87-44ff-ad96-29e0121165c1</vt:lpwstr>
  </property>
  <property fmtid="{D5CDD505-2E9C-101B-9397-08002B2CF9AE}" pid="9" name="MSIP_Label_ac52bb50-aef2-4dc8-bb7f-e0da22648362_Extended_MSFT_Method">
    <vt:lpwstr>Automatic</vt:lpwstr>
  </property>
  <property fmtid="{D5CDD505-2E9C-101B-9397-08002B2CF9AE}" pid="10" name="Sensitivity">
    <vt:lpwstr>LTC Internal Use</vt:lpwstr>
  </property>
  <property fmtid="{D5CDD505-2E9C-101B-9397-08002B2CF9AE}" pid="11" name="ContentTypeId">
    <vt:lpwstr>0x0101002CF17876FF137A4AB43423C6D43110F3</vt:lpwstr>
  </property>
</Properties>
</file>