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33dd16c8f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33dd16c8f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24f17fa43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424f17fa43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33dd16c8f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33dd16c8f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33dd16c8f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33dd16c8f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33dd16c8f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33dd16c8f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33dd16c8f_0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33dd16c8f_0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33dd16c8f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33dd16c8f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33dd16c8f_0_1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33dd16c8f_0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24f17fa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424f17fa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33dd16c8f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433dd16c8f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33dd16c8f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33dd16c8f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_QQdRy2_ny_4nea3UhHrI600mPOWr569/view"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2182625" y="1544350"/>
            <a:ext cx="4693500" cy="79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Fitness Assistant</a:t>
            </a:r>
            <a:endParaRPr/>
          </a:p>
        </p:txBody>
      </p:sp>
      <p:sp>
        <p:nvSpPr>
          <p:cNvPr id="67" name="Google Shape;67;p13"/>
          <p:cNvSpPr txBox="1"/>
          <p:nvPr>
            <p:ph idx="1" type="subTitle"/>
          </p:nvPr>
        </p:nvSpPr>
        <p:spPr>
          <a:xfrm>
            <a:off x="2251925" y="2644200"/>
            <a:ext cx="4624200" cy="12075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275"/>
              <a:buFont typeface="Arial"/>
              <a:buNone/>
            </a:pPr>
            <a:r>
              <a:rPr lang="en" sz="1700">
                <a:solidFill>
                  <a:srgbClr val="000000"/>
                </a:solidFill>
              </a:rPr>
              <a:t>Team: Aishwarya and Uddaraju Varma</a:t>
            </a:r>
            <a:endParaRPr sz="1700">
              <a:solidFill>
                <a:srgbClr val="000000"/>
              </a:solidFill>
            </a:endParaRPr>
          </a:p>
          <a:p>
            <a:pPr indent="0" lvl="0" marL="0" rtl="0" algn="ctr">
              <a:lnSpc>
                <a:spcPct val="90000"/>
              </a:lnSpc>
              <a:spcBef>
                <a:spcPts val="0"/>
              </a:spcBef>
              <a:spcAft>
                <a:spcPts val="0"/>
              </a:spcAft>
              <a:buClr>
                <a:schemeClr val="dk1"/>
              </a:buClr>
              <a:buSzPts val="275"/>
              <a:buFont typeface="Arial"/>
              <a:buNone/>
            </a:pPr>
            <a:r>
              <a:t/>
            </a:r>
            <a:endParaRPr sz="1700">
              <a:solidFill>
                <a:srgbClr val="000000"/>
              </a:solidFill>
            </a:endParaRPr>
          </a:p>
          <a:p>
            <a:pPr indent="0" lvl="0" marL="0" rtl="0" algn="ctr">
              <a:lnSpc>
                <a:spcPct val="90000"/>
              </a:lnSpc>
              <a:spcBef>
                <a:spcPts val="0"/>
              </a:spcBef>
              <a:spcAft>
                <a:spcPts val="0"/>
              </a:spcAft>
              <a:buClr>
                <a:schemeClr val="dk1"/>
              </a:buClr>
              <a:buSzPts val="275"/>
              <a:buFont typeface="Arial"/>
              <a:buNone/>
            </a:pPr>
            <a:r>
              <a:rPr lang="en" sz="1700">
                <a:solidFill>
                  <a:srgbClr val="000000"/>
                </a:solidFill>
              </a:rPr>
              <a:t>Team lead: Kishor Parida</a:t>
            </a:r>
            <a:endParaRPr sz="1700">
              <a:solidFill>
                <a:srgbClr val="000000"/>
              </a:solidFill>
            </a:endParaRPr>
          </a:p>
          <a:p>
            <a:pPr indent="0" lvl="0" marL="0" rtl="0" algn="ctr">
              <a:lnSpc>
                <a:spcPct val="90000"/>
              </a:lnSpc>
              <a:spcBef>
                <a:spcPts val="0"/>
              </a:spcBef>
              <a:spcAft>
                <a:spcPts val="0"/>
              </a:spcAft>
              <a:buClr>
                <a:schemeClr val="dk1"/>
              </a:buClr>
              <a:buSzPts val="275"/>
              <a:buFont typeface="Arial"/>
              <a:buNone/>
            </a:pPr>
            <a:r>
              <a:t/>
            </a:r>
            <a:endParaRPr sz="1700">
              <a:solidFill>
                <a:srgbClr val="000000"/>
              </a:solidFill>
            </a:endParaRPr>
          </a:p>
          <a:p>
            <a:pPr indent="0" lvl="0" marL="0" rtl="0" algn="ctr">
              <a:lnSpc>
                <a:spcPct val="90000"/>
              </a:lnSpc>
              <a:spcBef>
                <a:spcPts val="0"/>
              </a:spcBef>
              <a:spcAft>
                <a:spcPts val="0"/>
              </a:spcAft>
              <a:buClr>
                <a:schemeClr val="dk1"/>
              </a:buClr>
              <a:buSzPts val="275"/>
              <a:buFont typeface="Arial"/>
              <a:buNone/>
            </a:pPr>
            <a:r>
              <a:rPr lang="en" sz="1700">
                <a:solidFill>
                  <a:srgbClr val="000000"/>
                </a:solidFill>
              </a:rPr>
              <a:t>Manager: Vipin Yadav</a:t>
            </a:r>
            <a:endParaRPr sz="1700">
              <a:solidFill>
                <a:srgbClr val="000000"/>
              </a:solidFill>
            </a:endParaRPr>
          </a:p>
          <a:p>
            <a:pPr indent="0" lvl="0" marL="0" rtl="0" algn="ctr">
              <a:lnSpc>
                <a:spcPct val="90000"/>
              </a:lnSpc>
              <a:spcBef>
                <a:spcPts val="0"/>
              </a:spcBef>
              <a:spcAft>
                <a:spcPts val="0"/>
              </a:spcAft>
              <a:buClr>
                <a:schemeClr val="dk1"/>
              </a:buClr>
              <a:buSzPts val="275"/>
              <a:buFont typeface="Arial"/>
              <a:buNone/>
            </a:pPr>
            <a:r>
              <a:t/>
            </a:r>
            <a:endParaRPr sz="1700">
              <a:solidFill>
                <a:srgbClr val="000000"/>
              </a:solidFill>
            </a:endParaRPr>
          </a:p>
          <a:p>
            <a:pPr indent="0" lvl="0" marL="0" rtl="0" algn="ctr">
              <a:lnSpc>
                <a:spcPct val="90000"/>
              </a:lnSpc>
              <a:spcBef>
                <a:spcPts val="0"/>
              </a:spcBef>
              <a:spcAft>
                <a:spcPts val="0"/>
              </a:spcAft>
              <a:buSzPts val="275"/>
              <a:buNone/>
            </a:pPr>
            <a:r>
              <a:t/>
            </a:r>
            <a:endParaRPr sz="17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21501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Thank you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idx="1" type="body"/>
          </p:nvPr>
        </p:nvSpPr>
        <p:spPr>
          <a:xfrm>
            <a:off x="581200" y="1458425"/>
            <a:ext cx="7233000" cy="14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1200"/>
              </a:spcAft>
              <a:buNone/>
            </a:pPr>
            <a:r>
              <a:rPr lang="en" sz="2500">
                <a:solidFill>
                  <a:srgbClr val="FF0000"/>
                </a:solidFill>
              </a:rPr>
              <a:t>   		            Questions and Suggestions                                             </a:t>
            </a:r>
            <a:endParaRPr sz="25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64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Open Sans"/>
                <a:ea typeface="Open Sans"/>
                <a:cs typeface="Open Sans"/>
                <a:sym typeface="Open Sans"/>
              </a:rPr>
              <a:t>Data flow architecture:</a:t>
            </a:r>
            <a:endParaRPr sz="3000">
              <a:latin typeface="Open Sans"/>
              <a:ea typeface="Open Sans"/>
              <a:cs typeface="Open Sans"/>
              <a:sym typeface="Open Sans"/>
            </a:endParaRPr>
          </a:p>
        </p:txBody>
      </p:sp>
      <p:sp>
        <p:nvSpPr>
          <p:cNvPr id="141" name="Google Shape;141;p24"/>
          <p:cNvSpPr/>
          <p:nvPr/>
        </p:nvSpPr>
        <p:spPr>
          <a:xfrm>
            <a:off x="352125" y="1449400"/>
            <a:ext cx="1628100" cy="89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Front end </a:t>
            </a:r>
            <a:endParaRPr/>
          </a:p>
          <a:p>
            <a:pPr indent="0" lvl="0" marL="0" rtl="0" algn="l">
              <a:spcBef>
                <a:spcPts val="0"/>
              </a:spcBef>
              <a:spcAft>
                <a:spcPts val="0"/>
              </a:spcAft>
              <a:buNone/>
            </a:pPr>
            <a:r>
              <a:rPr lang="en"/>
              <a:t>(socketio triggers)</a:t>
            </a:r>
            <a:endParaRPr/>
          </a:p>
        </p:txBody>
      </p:sp>
      <p:sp>
        <p:nvSpPr>
          <p:cNvPr id="142" name="Google Shape;142;p24"/>
          <p:cNvSpPr txBox="1"/>
          <p:nvPr/>
        </p:nvSpPr>
        <p:spPr>
          <a:xfrm>
            <a:off x="1949475" y="1376425"/>
            <a:ext cx="118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socketio</a:t>
            </a:r>
            <a:endParaRPr>
              <a:latin typeface="Open Sans"/>
              <a:ea typeface="Open Sans"/>
              <a:cs typeface="Open Sans"/>
              <a:sym typeface="Open Sans"/>
            </a:endParaRPr>
          </a:p>
        </p:txBody>
      </p:sp>
      <p:sp>
        <p:nvSpPr>
          <p:cNvPr id="143" name="Google Shape;143;p24"/>
          <p:cNvSpPr txBox="1"/>
          <p:nvPr/>
        </p:nvSpPr>
        <p:spPr>
          <a:xfrm flipH="1" rot="-1549">
            <a:off x="5083925" y="1268723"/>
            <a:ext cx="66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ZMQ</a:t>
            </a:r>
            <a:endParaRPr>
              <a:latin typeface="Open Sans"/>
              <a:ea typeface="Open Sans"/>
              <a:cs typeface="Open Sans"/>
              <a:sym typeface="Open Sans"/>
            </a:endParaRPr>
          </a:p>
        </p:txBody>
      </p:sp>
      <p:sp>
        <p:nvSpPr>
          <p:cNvPr id="144" name="Google Shape;144;p24"/>
          <p:cNvSpPr txBox="1"/>
          <p:nvPr/>
        </p:nvSpPr>
        <p:spPr>
          <a:xfrm>
            <a:off x="2860300" y="2639775"/>
            <a:ext cx="2401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 Socketio event listens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2. Generates video frames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and sends to server</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3. Accepts detected frames and pushes them to front end part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45" name="Google Shape;145;p24"/>
          <p:cNvSpPr txBox="1"/>
          <p:nvPr/>
        </p:nvSpPr>
        <p:spPr>
          <a:xfrm>
            <a:off x="9681975" y="3135000"/>
            <a:ext cx="631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6" name="Google Shape;146;p24"/>
          <p:cNvSpPr txBox="1"/>
          <p:nvPr/>
        </p:nvSpPr>
        <p:spPr>
          <a:xfrm>
            <a:off x="5798600" y="2571750"/>
            <a:ext cx="2266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 </a:t>
            </a:r>
            <a:r>
              <a:rPr lang="en">
                <a:latin typeface="Open Sans"/>
                <a:ea typeface="Open Sans"/>
                <a:cs typeface="Open Sans"/>
                <a:sym typeface="Open Sans"/>
              </a:rPr>
              <a:t>Accepts the video frames from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client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2. Does detections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3. Sends back the detected frames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r>
              <a:rPr lang="en">
                <a:latin typeface="Open Sans"/>
                <a:ea typeface="Open Sans"/>
                <a:cs typeface="Open Sans"/>
                <a:sym typeface="Open Sans"/>
              </a:rPr>
              <a:t>to client.</a:t>
            </a:r>
            <a:endParaRPr>
              <a:latin typeface="Open Sans"/>
              <a:ea typeface="Open Sans"/>
              <a:cs typeface="Open Sans"/>
              <a:sym typeface="Open Sans"/>
            </a:endParaRPr>
          </a:p>
        </p:txBody>
      </p:sp>
      <p:sp>
        <p:nvSpPr>
          <p:cNvPr id="147" name="Google Shape;147;p24"/>
          <p:cNvSpPr/>
          <p:nvPr/>
        </p:nvSpPr>
        <p:spPr>
          <a:xfrm>
            <a:off x="4729900" y="1763350"/>
            <a:ext cx="1121700" cy="265500"/>
          </a:xfrm>
          <a:prstGeom prst="lef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3101800" y="1449400"/>
            <a:ext cx="1628100" cy="89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CLIENT</a:t>
            </a:r>
            <a:endParaRPr/>
          </a:p>
          <a:p>
            <a:pPr indent="0" lvl="0" marL="0" rtl="0" algn="l">
              <a:spcBef>
                <a:spcPts val="0"/>
              </a:spcBef>
              <a:spcAft>
                <a:spcPts val="0"/>
              </a:spcAft>
              <a:buNone/>
            </a:pPr>
            <a:r>
              <a:t/>
            </a:r>
            <a:endParaRPr/>
          </a:p>
        </p:txBody>
      </p:sp>
      <p:sp>
        <p:nvSpPr>
          <p:cNvPr id="149" name="Google Shape;149;p24"/>
          <p:cNvSpPr/>
          <p:nvPr/>
        </p:nvSpPr>
        <p:spPr>
          <a:xfrm>
            <a:off x="5851475" y="1449400"/>
            <a:ext cx="1628100" cy="89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SERVER</a:t>
            </a:r>
            <a:endParaRPr/>
          </a:p>
          <a:p>
            <a:pPr indent="0" lvl="0" marL="0" rtl="0" algn="l">
              <a:spcBef>
                <a:spcPts val="0"/>
              </a:spcBef>
              <a:spcAft>
                <a:spcPts val="0"/>
              </a:spcAft>
              <a:buNone/>
            </a:pPr>
            <a:r>
              <a:t/>
            </a:r>
            <a:endParaRPr/>
          </a:p>
        </p:txBody>
      </p:sp>
      <p:sp>
        <p:nvSpPr>
          <p:cNvPr id="150" name="Google Shape;150;p24"/>
          <p:cNvSpPr/>
          <p:nvPr/>
        </p:nvSpPr>
        <p:spPr>
          <a:xfrm>
            <a:off x="1980225" y="1763350"/>
            <a:ext cx="1121700" cy="265500"/>
          </a:xfrm>
          <a:prstGeom prst="lef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Open Sans"/>
                <a:ea typeface="Open Sans"/>
                <a:cs typeface="Open Sans"/>
                <a:sym typeface="Open Sans"/>
              </a:rPr>
              <a:t>INDEX</a:t>
            </a:r>
            <a:endParaRPr sz="3000">
              <a:latin typeface="Open Sans"/>
              <a:ea typeface="Open Sans"/>
              <a:cs typeface="Open Sans"/>
              <a:sym typeface="Open Sans"/>
            </a:endParaRPr>
          </a:p>
        </p:txBody>
      </p:sp>
      <p:sp>
        <p:nvSpPr>
          <p:cNvPr id="73" name="Google Shape;73;p14"/>
          <p:cNvSpPr txBox="1"/>
          <p:nvPr>
            <p:ph idx="1" type="body"/>
          </p:nvPr>
        </p:nvSpPr>
        <p:spPr>
          <a:xfrm>
            <a:off x="311700" y="1225225"/>
            <a:ext cx="8520600" cy="3676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What is Fitness Assistant?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How it is built?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Features of Fitness Assistant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Workflow</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Architecture of Fitness Assistant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Advantages of Fitness Assistant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Working/ Demo</a:t>
            </a:r>
            <a:endParaRPr>
              <a:solidFill>
                <a:srgbClr val="000000"/>
              </a:solidFill>
            </a:endParaRPr>
          </a:p>
          <a:p>
            <a:pPr indent="0" lvl="0" marL="0" rtl="0" algn="l">
              <a:spcBef>
                <a:spcPts val="120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Open Sans"/>
                <a:ea typeface="Open Sans"/>
                <a:cs typeface="Open Sans"/>
                <a:sym typeface="Open Sans"/>
              </a:rPr>
              <a:t>What is Fitness Assistant?</a:t>
            </a:r>
            <a:endParaRPr sz="3000">
              <a:latin typeface="Open Sans"/>
              <a:ea typeface="Open Sans"/>
              <a:cs typeface="Open Sans"/>
              <a:sym typeface="Open Sans"/>
            </a:endParaRPr>
          </a:p>
        </p:txBody>
      </p:sp>
      <p:sp>
        <p:nvSpPr>
          <p:cNvPr id="79" name="Google Shape;79;p15"/>
          <p:cNvSpPr txBox="1"/>
          <p:nvPr>
            <p:ph idx="1" type="body"/>
          </p:nvPr>
        </p:nvSpPr>
        <p:spPr>
          <a:xfrm>
            <a:off x="311700" y="1266325"/>
            <a:ext cx="81090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0"/>
              </a:spcAft>
              <a:buClr>
                <a:schemeClr val="dk1"/>
              </a:buClr>
              <a:buSzPts val="1100"/>
              <a:buFont typeface="Arial"/>
              <a:buNone/>
            </a:pPr>
            <a:r>
              <a:rPr lang="en">
                <a:solidFill>
                  <a:srgbClr val="000000"/>
                </a:solidFill>
              </a:rPr>
              <a:t>The main aim of this Fitness Assistant is to make its users active, fit, and healthy. For this, it offers personalized fitness training that can be done anywhere anytime. It turns your smartphone into a personal fitness trainer, that utilizes media pipe to track your fitness techniques.</a:t>
            </a:r>
            <a:endParaRPr>
              <a:solidFill>
                <a:srgbClr val="000000"/>
              </a:solidFill>
            </a:endParaRPr>
          </a:p>
          <a:p>
            <a:pPr indent="0" lvl="0" marL="0" rtl="0" algn="l">
              <a:spcBef>
                <a:spcPts val="120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Open Sans"/>
                <a:ea typeface="Open Sans"/>
                <a:cs typeface="Open Sans"/>
                <a:sym typeface="Open Sans"/>
              </a:rPr>
              <a:t>How it is built?</a:t>
            </a:r>
            <a:endParaRPr sz="3000">
              <a:latin typeface="Open Sans"/>
              <a:ea typeface="Open Sans"/>
              <a:cs typeface="Open Sans"/>
              <a:sym typeface="Open Sans"/>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We have used Flask web </a:t>
            </a:r>
            <a:r>
              <a:rPr lang="en">
                <a:solidFill>
                  <a:srgbClr val="000000"/>
                </a:solidFill>
              </a:rPr>
              <a:t>framework</a:t>
            </a:r>
            <a:r>
              <a:rPr lang="en">
                <a:solidFill>
                  <a:srgbClr val="000000"/>
                </a:solidFill>
              </a:rPr>
              <a:t> to build this web app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Face recognition module for face login.</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Socketio and zmq for communicating  between the processes.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Mediapipe to track the exercise .</a:t>
            </a:r>
            <a:endParaRPr>
              <a:solidFill>
                <a:srgbClr val="000000"/>
              </a:solidFill>
            </a:endParaRPr>
          </a:p>
          <a:p>
            <a:pPr indent="0" lvl="0" marL="0" rtl="0" algn="l">
              <a:spcBef>
                <a:spcPts val="120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Open Sans"/>
                <a:ea typeface="Open Sans"/>
                <a:cs typeface="Open Sans"/>
                <a:sym typeface="Open Sans"/>
              </a:rPr>
              <a:t>Features :</a:t>
            </a:r>
            <a:endParaRPr sz="3000">
              <a:latin typeface="Open Sans"/>
              <a:ea typeface="Open Sans"/>
              <a:cs typeface="Open Sans"/>
              <a:sym typeface="Open Sans"/>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Face login for the web app</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Food intake form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Demo of </a:t>
            </a:r>
            <a:r>
              <a:rPr lang="en">
                <a:solidFill>
                  <a:srgbClr val="000000"/>
                </a:solidFill>
              </a:rPr>
              <a:t>Exercise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Ip Webcam</a:t>
            </a:r>
            <a:r>
              <a:rPr lang="en">
                <a:solidFill>
                  <a:srgbClr val="000000"/>
                </a:solidFill>
              </a:rPr>
              <a:t> provision</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Tracking the exercise with proper posture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Automatic redirection from one exercise to other with a wait timer</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6399200" y="149525"/>
            <a:ext cx="2366400" cy="4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Open Sans"/>
                <a:ea typeface="Open Sans"/>
                <a:cs typeface="Open Sans"/>
                <a:sym typeface="Open Sans"/>
              </a:rPr>
              <a:t>Flowchart</a:t>
            </a:r>
            <a:endParaRPr sz="30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440550" y="1514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flow architecture:</a:t>
            </a:r>
            <a:endParaRPr/>
          </a:p>
        </p:txBody>
      </p:sp>
      <p:sp>
        <p:nvSpPr>
          <p:cNvPr id="102" name="Google Shape;102;p19"/>
          <p:cNvSpPr/>
          <p:nvPr/>
        </p:nvSpPr>
        <p:spPr>
          <a:xfrm>
            <a:off x="637700" y="874775"/>
            <a:ext cx="1728000" cy="9330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Source-IP webcam</a:t>
            </a:r>
            <a:endParaRPr/>
          </a:p>
          <a:p>
            <a:pPr indent="0" lvl="0" marL="0" rtl="0" algn="l">
              <a:spcBef>
                <a:spcPts val="0"/>
              </a:spcBef>
              <a:spcAft>
                <a:spcPts val="0"/>
              </a:spcAft>
              <a:buNone/>
            </a:pPr>
            <a:r>
              <a:rPr lang="en"/>
              <a:t>(video  feed )</a:t>
            </a:r>
            <a:endParaRPr/>
          </a:p>
        </p:txBody>
      </p:sp>
      <p:cxnSp>
        <p:nvCxnSpPr>
          <p:cNvPr id="103" name="Google Shape;103;p19"/>
          <p:cNvCxnSpPr>
            <a:stCxn id="102" idx="4"/>
            <a:endCxn id="104" idx="1"/>
          </p:cNvCxnSpPr>
          <p:nvPr/>
        </p:nvCxnSpPr>
        <p:spPr>
          <a:xfrm>
            <a:off x="2365700" y="1341275"/>
            <a:ext cx="1385100" cy="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19"/>
          <p:cNvSpPr txBox="1"/>
          <p:nvPr/>
        </p:nvSpPr>
        <p:spPr>
          <a:xfrm>
            <a:off x="2416425" y="1023450"/>
            <a:ext cx="998700" cy="40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pen Sans"/>
                <a:ea typeface="Open Sans"/>
                <a:cs typeface="Open Sans"/>
                <a:sym typeface="Open Sans"/>
              </a:rPr>
              <a:t>frames</a:t>
            </a:r>
            <a:endParaRPr>
              <a:latin typeface="Open Sans"/>
              <a:ea typeface="Open Sans"/>
              <a:cs typeface="Open Sans"/>
              <a:sym typeface="Open Sans"/>
            </a:endParaRPr>
          </a:p>
        </p:txBody>
      </p:sp>
      <p:sp>
        <p:nvSpPr>
          <p:cNvPr id="104" name="Google Shape;104;p19"/>
          <p:cNvSpPr/>
          <p:nvPr/>
        </p:nvSpPr>
        <p:spPr>
          <a:xfrm>
            <a:off x="3750675" y="1029863"/>
            <a:ext cx="1213500" cy="62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    client</a:t>
            </a:r>
            <a:endParaRPr sz="1800"/>
          </a:p>
        </p:txBody>
      </p:sp>
      <p:cxnSp>
        <p:nvCxnSpPr>
          <p:cNvPr id="106" name="Google Shape;106;p19"/>
          <p:cNvCxnSpPr/>
          <p:nvPr/>
        </p:nvCxnSpPr>
        <p:spPr>
          <a:xfrm>
            <a:off x="5056013" y="1185838"/>
            <a:ext cx="1274700" cy="600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p19"/>
          <p:cNvSpPr txBox="1"/>
          <p:nvPr/>
        </p:nvSpPr>
        <p:spPr>
          <a:xfrm>
            <a:off x="5251600" y="896750"/>
            <a:ext cx="8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base_64</a:t>
            </a:r>
            <a:endParaRPr>
              <a:latin typeface="Open Sans"/>
              <a:ea typeface="Open Sans"/>
              <a:cs typeface="Open Sans"/>
              <a:sym typeface="Open Sans"/>
            </a:endParaRPr>
          </a:p>
        </p:txBody>
      </p:sp>
      <p:sp>
        <p:nvSpPr>
          <p:cNvPr id="108" name="Google Shape;108;p19"/>
          <p:cNvSpPr/>
          <p:nvPr/>
        </p:nvSpPr>
        <p:spPr>
          <a:xfrm>
            <a:off x="6422550" y="1029875"/>
            <a:ext cx="1909500" cy="219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        Server</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(detections using media pipe)</a:t>
            </a:r>
            <a:endParaRPr/>
          </a:p>
        </p:txBody>
      </p:sp>
      <p:cxnSp>
        <p:nvCxnSpPr>
          <p:cNvPr id="109" name="Google Shape;109;p19"/>
          <p:cNvCxnSpPr/>
          <p:nvPr/>
        </p:nvCxnSpPr>
        <p:spPr>
          <a:xfrm flipH="1">
            <a:off x="4976175" y="1334825"/>
            <a:ext cx="1372200" cy="129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9"/>
          <p:cNvSpPr txBox="1"/>
          <p:nvPr/>
        </p:nvSpPr>
        <p:spPr>
          <a:xfrm>
            <a:off x="5299713" y="1033475"/>
            <a:ext cx="99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Base_64</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(zmq)</a:t>
            </a:r>
            <a:endParaRPr>
              <a:latin typeface="Open Sans"/>
              <a:ea typeface="Open Sans"/>
              <a:cs typeface="Open Sans"/>
              <a:sym typeface="Open Sans"/>
            </a:endParaRPr>
          </a:p>
        </p:txBody>
      </p:sp>
      <p:sp>
        <p:nvSpPr>
          <p:cNvPr id="111" name="Google Shape;111;p19"/>
          <p:cNvSpPr/>
          <p:nvPr/>
        </p:nvSpPr>
        <p:spPr>
          <a:xfrm>
            <a:off x="3659325" y="3129975"/>
            <a:ext cx="1396200" cy="80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UI page</a:t>
            </a:r>
            <a:endParaRPr/>
          </a:p>
        </p:txBody>
      </p:sp>
      <p:cxnSp>
        <p:nvCxnSpPr>
          <p:cNvPr id="112" name="Google Shape;112;p19"/>
          <p:cNvCxnSpPr>
            <a:stCxn id="104" idx="2"/>
            <a:endCxn id="111" idx="0"/>
          </p:cNvCxnSpPr>
          <p:nvPr/>
        </p:nvCxnSpPr>
        <p:spPr>
          <a:xfrm>
            <a:off x="4357425" y="1652663"/>
            <a:ext cx="0" cy="147720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19"/>
          <p:cNvSpPr txBox="1"/>
          <p:nvPr/>
        </p:nvSpPr>
        <p:spPr>
          <a:xfrm>
            <a:off x="3478400" y="2035513"/>
            <a:ext cx="127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Base_64</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(socketio)</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Open Sans"/>
                <a:ea typeface="Open Sans"/>
                <a:cs typeface="Open Sans"/>
                <a:sym typeface="Open Sans"/>
              </a:rPr>
              <a:t>Advantages of Fitness Assistant:</a:t>
            </a:r>
            <a:endParaRPr sz="3000">
              <a:latin typeface="Open Sans"/>
              <a:ea typeface="Open Sans"/>
              <a:cs typeface="Open Sans"/>
              <a:sym typeface="Open Sans"/>
            </a:endParaRPr>
          </a:p>
        </p:txBody>
      </p:sp>
      <p:sp>
        <p:nvSpPr>
          <p:cNvPr id="119" name="Google Shape;119;p20"/>
          <p:cNvSpPr txBox="1"/>
          <p:nvPr>
            <p:ph idx="1" type="body"/>
          </p:nvPr>
        </p:nvSpPr>
        <p:spPr>
          <a:xfrm>
            <a:off x="311700" y="1225225"/>
            <a:ext cx="8520600" cy="358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Personalized exercise recommendation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Workout anytime anywhere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It's often far more accessible than a personal trainer, which simply makes it easier to get the information you need without having to rely on another human being or keep up with the sometimes extortionate payments.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sad and annoying truth is that highly qualified personal trainers are often quite expensive. For those who want to achieve their fitness objectives, fitness-based applications powered by artificial intelligence can offer the perfect alternative.</a:t>
            </a:r>
            <a:endParaRPr>
              <a:solidFill>
                <a:srgbClr val="000000"/>
              </a:solidFill>
            </a:endParaRPr>
          </a:p>
          <a:p>
            <a:pPr indent="0" lvl="0" marL="0" rtl="0" algn="l">
              <a:spcBef>
                <a:spcPts val="120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215100" y="227700"/>
            <a:ext cx="1970400" cy="71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Open Sans"/>
                <a:ea typeface="Open Sans"/>
                <a:cs typeface="Open Sans"/>
                <a:sym typeface="Open Sans"/>
              </a:rPr>
              <a:t>Demo:</a:t>
            </a:r>
            <a:endParaRPr sz="3400">
              <a:latin typeface="Open Sans"/>
              <a:ea typeface="Open Sans"/>
              <a:cs typeface="Open Sans"/>
              <a:sym typeface="Open Sans"/>
            </a:endParaRPr>
          </a:p>
        </p:txBody>
      </p:sp>
      <p:pic>
        <p:nvPicPr>
          <p:cNvPr id="125" name="Google Shape;125;p21" title="screen-recording-2022-08-05-12_46 (online-video-cutter.com).mp4">
            <a:hlinkClick r:id="rId3"/>
          </p:cNvPr>
          <p:cNvPicPr preferRelativeResize="0"/>
          <p:nvPr/>
        </p:nvPicPr>
        <p:blipFill>
          <a:blip r:embed="rId4">
            <a:alphaModFix/>
          </a:blip>
          <a:stretch>
            <a:fillRect/>
          </a:stretch>
        </p:blipFill>
        <p:spPr>
          <a:xfrm>
            <a:off x="0" y="846150"/>
            <a:ext cx="9144001" cy="4144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