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Architecture overview</a:t>
            </a:r>
          </a:p>
        </p:txBody>
      </p:sp>
      <p:sp>
        <p:nvSpPr>
          <p:cNvPr id="55" name="Shape 55"/>
          <p:cNvSpPr/>
          <p:nvPr/>
        </p:nvSpPr>
        <p:spPr>
          <a:xfrm>
            <a:off x="200350" y="1951325"/>
            <a:ext cx="600300" cy="2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Text</a:t>
            </a:r>
          </a:p>
        </p:txBody>
      </p:sp>
      <p:sp>
        <p:nvSpPr>
          <p:cNvPr id="56" name="Shape 56"/>
          <p:cNvSpPr/>
          <p:nvPr/>
        </p:nvSpPr>
        <p:spPr>
          <a:xfrm>
            <a:off x="460150" y="2541725"/>
            <a:ext cx="3405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z₁</a:t>
            </a:r>
          </a:p>
        </p:txBody>
      </p:sp>
      <p:sp>
        <p:nvSpPr>
          <p:cNvPr id="57" name="Shape 57"/>
          <p:cNvSpPr/>
          <p:nvPr/>
        </p:nvSpPr>
        <p:spPr>
          <a:xfrm>
            <a:off x="1427038" y="2031375"/>
            <a:ext cx="1210800" cy="760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Pen stroke generator</a:t>
            </a:r>
          </a:p>
        </p:txBody>
      </p:sp>
      <p:sp>
        <p:nvSpPr>
          <p:cNvPr id="58" name="Shape 58"/>
          <p:cNvSpPr/>
          <p:nvPr/>
        </p:nvSpPr>
        <p:spPr>
          <a:xfrm>
            <a:off x="4578525" y="1190813"/>
            <a:ext cx="1210800" cy="760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Pen stroke discriminator</a:t>
            </a:r>
          </a:p>
        </p:txBody>
      </p:sp>
      <p:sp>
        <p:nvSpPr>
          <p:cNvPr id="59" name="Shape 59"/>
          <p:cNvSpPr/>
          <p:nvPr/>
        </p:nvSpPr>
        <p:spPr>
          <a:xfrm>
            <a:off x="4578525" y="2892113"/>
            <a:ext cx="1210800" cy="760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Text image generator</a:t>
            </a:r>
          </a:p>
        </p:txBody>
      </p:sp>
      <p:sp>
        <p:nvSpPr>
          <p:cNvPr id="60" name="Shape 60"/>
          <p:cNvSpPr/>
          <p:nvPr/>
        </p:nvSpPr>
        <p:spPr>
          <a:xfrm>
            <a:off x="7681425" y="2461713"/>
            <a:ext cx="1210800" cy="760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Text image discriminator</a:t>
            </a:r>
          </a:p>
        </p:txBody>
      </p:sp>
      <p:sp>
        <p:nvSpPr>
          <p:cNvPr id="61" name="Shape 61"/>
          <p:cNvSpPr/>
          <p:nvPr/>
        </p:nvSpPr>
        <p:spPr>
          <a:xfrm>
            <a:off x="3042500" y="2178975"/>
            <a:ext cx="1091400" cy="4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Generated strokes</a:t>
            </a:r>
          </a:p>
        </p:txBody>
      </p:sp>
      <p:sp>
        <p:nvSpPr>
          <p:cNvPr id="62" name="Shape 62"/>
          <p:cNvSpPr/>
          <p:nvPr/>
        </p:nvSpPr>
        <p:spPr>
          <a:xfrm>
            <a:off x="6189688" y="2178975"/>
            <a:ext cx="1091400" cy="4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Generated strokes</a:t>
            </a:r>
          </a:p>
        </p:txBody>
      </p:sp>
      <p:sp>
        <p:nvSpPr>
          <p:cNvPr id="63" name="Shape 63"/>
          <p:cNvSpPr/>
          <p:nvPr/>
        </p:nvSpPr>
        <p:spPr>
          <a:xfrm>
            <a:off x="6172287" y="3039725"/>
            <a:ext cx="1126200" cy="4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Generated image</a:t>
            </a:r>
          </a:p>
        </p:txBody>
      </p:sp>
      <p:cxnSp>
        <p:nvCxnSpPr>
          <p:cNvPr id="64" name="Shape 64"/>
          <p:cNvCxnSpPr>
            <a:stCxn id="57" idx="3"/>
            <a:endCxn id="61" idx="1"/>
          </p:cNvCxnSpPr>
          <p:nvPr/>
        </p:nvCxnSpPr>
        <p:spPr>
          <a:xfrm>
            <a:off x="2637838" y="241162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61" idx="3"/>
            <a:endCxn id="59" idx="1"/>
          </p:cNvCxnSpPr>
          <p:nvPr/>
        </p:nvCxnSpPr>
        <p:spPr>
          <a:xfrm>
            <a:off x="4133900" y="2411625"/>
            <a:ext cx="444600" cy="860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61" idx="3"/>
            <a:endCxn id="58" idx="1"/>
          </p:cNvCxnSpPr>
          <p:nvPr/>
        </p:nvCxnSpPr>
        <p:spPr>
          <a:xfrm flipH="1" rot="10800000">
            <a:off x="4133900" y="1571025"/>
            <a:ext cx="444600" cy="840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55" idx="3"/>
            <a:endCxn id="57" idx="1"/>
          </p:cNvCxnSpPr>
          <p:nvPr/>
        </p:nvCxnSpPr>
        <p:spPr>
          <a:xfrm>
            <a:off x="800650" y="2066375"/>
            <a:ext cx="626400" cy="345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>
            <a:stCxn id="56" idx="3"/>
            <a:endCxn id="57" idx="1"/>
          </p:cNvCxnSpPr>
          <p:nvPr/>
        </p:nvCxnSpPr>
        <p:spPr>
          <a:xfrm flipH="1" rot="10800000">
            <a:off x="800650" y="2411525"/>
            <a:ext cx="626400" cy="305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62" idx="3"/>
            <a:endCxn id="60" idx="1"/>
          </p:cNvCxnSpPr>
          <p:nvPr/>
        </p:nvCxnSpPr>
        <p:spPr>
          <a:xfrm>
            <a:off x="7281088" y="2411625"/>
            <a:ext cx="400200" cy="430200"/>
          </a:xfrm>
          <a:prstGeom prst="bentConnector3">
            <a:avLst>
              <a:gd fmla="val 52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63" idx="3"/>
            <a:endCxn id="60" idx="1"/>
          </p:cNvCxnSpPr>
          <p:nvPr/>
        </p:nvCxnSpPr>
        <p:spPr>
          <a:xfrm flipH="1" rot="10800000">
            <a:off x="7298487" y="2841875"/>
            <a:ext cx="382800" cy="4305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59" idx="3"/>
            <a:endCxn id="63" idx="1"/>
          </p:cNvCxnSpPr>
          <p:nvPr/>
        </p:nvCxnSpPr>
        <p:spPr>
          <a:xfrm>
            <a:off x="5789325" y="3272363"/>
            <a:ext cx="383100" cy="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/>
          <p:nvPr/>
        </p:nvSpPr>
        <p:spPr>
          <a:xfrm>
            <a:off x="3382850" y="3505025"/>
            <a:ext cx="3405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z₂</a:t>
            </a:r>
          </a:p>
        </p:txBody>
      </p:sp>
      <p:cxnSp>
        <p:nvCxnSpPr>
          <p:cNvPr id="73" name="Shape 73"/>
          <p:cNvCxnSpPr>
            <a:stCxn id="72" idx="3"/>
            <a:endCxn id="59" idx="1"/>
          </p:cNvCxnSpPr>
          <p:nvPr/>
        </p:nvCxnSpPr>
        <p:spPr>
          <a:xfrm flipH="1" rot="10800000">
            <a:off x="3723350" y="3272225"/>
            <a:ext cx="855300" cy="408000"/>
          </a:xfrm>
          <a:prstGeom prst="bentConnector3">
            <a:avLst>
              <a:gd fmla="val 73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257175" y="2108125"/>
            <a:ext cx="4419600" cy="15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Pen stroke GAN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95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Input: </a:t>
            </a:r>
            <a:r>
              <a:rPr lang="ru"/>
              <a:t>T</a:t>
            </a:r>
            <a:r>
              <a:rPr lang="ru"/>
              <a:t>ext, 100-d noise vector z₁(i), i=1..n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Output: a set of </a:t>
            </a:r>
            <a:r>
              <a:rPr i="1" lang="ru"/>
              <a:t>n</a:t>
            </a:r>
            <a:r>
              <a:rPr lang="ru"/>
              <a:t> pen points representing a stroke</a:t>
            </a:r>
          </a:p>
        </p:txBody>
      </p:sp>
      <p:sp>
        <p:nvSpPr>
          <p:cNvPr id="81" name="Shape 81"/>
          <p:cNvSpPr/>
          <p:nvPr/>
        </p:nvSpPr>
        <p:spPr>
          <a:xfrm>
            <a:off x="399975" y="2633675"/>
            <a:ext cx="5049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z₁(i)</a:t>
            </a:r>
          </a:p>
        </p:txBody>
      </p:sp>
      <p:sp>
        <p:nvSpPr>
          <p:cNvPr id="82" name="Shape 82"/>
          <p:cNvSpPr/>
          <p:nvPr/>
        </p:nvSpPr>
        <p:spPr>
          <a:xfrm>
            <a:off x="311700" y="3095725"/>
            <a:ext cx="7980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one-hot</a:t>
            </a:r>
          </a:p>
        </p:txBody>
      </p:sp>
      <p:sp>
        <p:nvSpPr>
          <p:cNvPr id="83" name="Shape 83"/>
          <p:cNvSpPr/>
          <p:nvPr/>
        </p:nvSpPr>
        <p:spPr>
          <a:xfrm>
            <a:off x="1538325" y="2638425"/>
            <a:ext cx="6762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LSTM</a:t>
            </a:r>
          </a:p>
        </p:txBody>
      </p:sp>
      <p:sp>
        <p:nvSpPr>
          <p:cNvPr id="84" name="Shape 84"/>
          <p:cNvSpPr/>
          <p:nvPr/>
        </p:nvSpPr>
        <p:spPr>
          <a:xfrm>
            <a:off x="2719425" y="2614575"/>
            <a:ext cx="1547700" cy="3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Fully-connected</a:t>
            </a:r>
          </a:p>
        </p:txBody>
      </p:sp>
      <p:sp>
        <p:nvSpPr>
          <p:cNvPr id="85" name="Shape 85"/>
          <p:cNvSpPr/>
          <p:nvPr/>
        </p:nvSpPr>
        <p:spPr>
          <a:xfrm>
            <a:off x="5310225" y="2638425"/>
            <a:ext cx="6762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LSTM</a:t>
            </a:r>
          </a:p>
        </p:txBody>
      </p:sp>
      <p:sp>
        <p:nvSpPr>
          <p:cNvPr id="86" name="Shape 86"/>
          <p:cNvSpPr/>
          <p:nvPr/>
        </p:nvSpPr>
        <p:spPr>
          <a:xfrm>
            <a:off x="6834225" y="2614575"/>
            <a:ext cx="1547700" cy="3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Fully-connected</a:t>
            </a:r>
          </a:p>
        </p:txBody>
      </p:sp>
      <p:cxnSp>
        <p:nvCxnSpPr>
          <p:cNvPr id="87" name="Shape 87"/>
          <p:cNvCxnSpPr>
            <a:stCxn id="81" idx="3"/>
            <a:endCxn id="83" idx="1"/>
          </p:cNvCxnSpPr>
          <p:nvPr/>
        </p:nvCxnSpPr>
        <p:spPr>
          <a:xfrm>
            <a:off x="904875" y="2805125"/>
            <a:ext cx="633600" cy="48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82" idx="3"/>
            <a:endCxn id="83" idx="1"/>
          </p:cNvCxnSpPr>
          <p:nvPr/>
        </p:nvCxnSpPr>
        <p:spPr>
          <a:xfrm flipH="1" rot="10800000">
            <a:off x="1109700" y="2809975"/>
            <a:ext cx="428700" cy="457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83" idx="3"/>
            <a:endCxn id="84" idx="1"/>
          </p:cNvCxnSpPr>
          <p:nvPr/>
        </p:nvCxnSpPr>
        <p:spPr>
          <a:xfrm>
            <a:off x="2214525" y="2809875"/>
            <a:ext cx="5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>
            <a:stCxn id="84" idx="3"/>
            <a:endCxn id="85" idx="1"/>
          </p:cNvCxnSpPr>
          <p:nvPr/>
        </p:nvCxnSpPr>
        <p:spPr>
          <a:xfrm>
            <a:off x="4267125" y="2809875"/>
            <a:ext cx="1043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5133975" y="2108125"/>
            <a:ext cx="3438600" cy="15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>
            <a:stCxn id="85" idx="3"/>
            <a:endCxn id="86" idx="1"/>
          </p:cNvCxnSpPr>
          <p:nvPr/>
        </p:nvCxnSpPr>
        <p:spPr>
          <a:xfrm>
            <a:off x="5986425" y="2809875"/>
            <a:ext cx="847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1647825" y="3762375"/>
            <a:ext cx="1043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Generator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038850" y="3762375"/>
            <a:ext cx="138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Discriminator</a:t>
            </a:r>
          </a:p>
        </p:txBody>
      </p:sp>
      <p:cxnSp>
        <p:nvCxnSpPr>
          <p:cNvPr id="95" name="Shape 95"/>
          <p:cNvCxnSpPr>
            <a:stCxn id="83" idx="2"/>
          </p:cNvCxnSpPr>
          <p:nvPr/>
        </p:nvCxnSpPr>
        <p:spPr>
          <a:xfrm>
            <a:off x="1876425" y="2981325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>
            <a:endCxn id="83" idx="0"/>
          </p:cNvCxnSpPr>
          <p:nvPr/>
        </p:nvCxnSpPr>
        <p:spPr>
          <a:xfrm>
            <a:off x="1876425" y="2225025"/>
            <a:ext cx="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>
            <a:off x="5429250" y="2152650"/>
            <a:ext cx="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 rot="10800000">
            <a:off x="5791200" y="2152500"/>
            <a:ext cx="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5429250" y="2990850"/>
            <a:ext cx="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/>
          <p:nvPr/>
        </p:nvCxnSpPr>
        <p:spPr>
          <a:xfrm rot="10800000">
            <a:off x="5791200" y="29718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/>
          <p:nvPr/>
        </p:nvSpPr>
        <p:spPr>
          <a:xfrm>
            <a:off x="311700" y="2222625"/>
            <a:ext cx="1043100" cy="2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prev. point</a:t>
            </a:r>
          </a:p>
        </p:txBody>
      </p:sp>
      <p:cxnSp>
        <p:nvCxnSpPr>
          <p:cNvPr id="102" name="Shape 102"/>
          <p:cNvCxnSpPr>
            <a:stCxn id="101" idx="3"/>
            <a:endCxn id="83" idx="1"/>
          </p:cNvCxnSpPr>
          <p:nvPr/>
        </p:nvCxnSpPr>
        <p:spPr>
          <a:xfrm>
            <a:off x="1354800" y="2370975"/>
            <a:ext cx="183600" cy="4389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Text image GAN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Input: </a:t>
            </a:r>
            <a:r>
              <a:rPr lang="ru"/>
              <a:t>Generated strokes image </a:t>
            </a:r>
            <a:r>
              <a:rPr lang="ru"/>
              <a:t>Gs(z₁) (128x128x3 image), 100-d noise vector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Output: 128x128x3 image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00" y="2043425"/>
            <a:ext cx="7272201" cy="30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55250" y="2868900"/>
            <a:ext cx="1063500" cy="6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Gs(z₁)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/>
              <a:t>128x128x3</a:t>
            </a:r>
          </a:p>
        </p:txBody>
      </p:sp>
      <p:sp>
        <p:nvSpPr>
          <p:cNvPr id="111" name="Shape 111"/>
          <p:cNvSpPr/>
          <p:nvPr/>
        </p:nvSpPr>
        <p:spPr>
          <a:xfrm>
            <a:off x="7941000" y="3291850"/>
            <a:ext cx="1158600" cy="6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Generated image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/>
              <a:t>128x128x3</a:t>
            </a:r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1167275" y="3198450"/>
            <a:ext cx="149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