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9"/>
  </p:notesMasterIdLst>
  <p:sldIdLst>
    <p:sldId id="256" r:id="rId2"/>
    <p:sldId id="273" r:id="rId3"/>
    <p:sldId id="257" r:id="rId4"/>
    <p:sldId id="274" r:id="rId5"/>
    <p:sldId id="260" r:id="rId6"/>
    <p:sldId id="267" r:id="rId7"/>
    <p:sldId id="268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B80315C-5B41-4A7F-B4AE-0D9BDDDD3479}">
          <p14:sldIdLst>
            <p14:sldId id="256"/>
            <p14:sldId id="273"/>
            <p14:sldId id="257"/>
            <p14:sldId id="274"/>
            <p14:sldId id="260"/>
            <p14:sldId id="267"/>
            <p14:sldId id="268"/>
          </p14:sldIdLst>
        </p14:section>
        <p14:section name="Раздел без заголовка" id="{F7B13D37-C46B-4FA8-BA5E-477C30341BC4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85507" autoAdjust="0"/>
  </p:normalViewPr>
  <p:slideViewPr>
    <p:cSldViewPr>
      <p:cViewPr varScale="1">
        <p:scale>
          <a:sx n="62" d="100"/>
          <a:sy n="62" d="100"/>
        </p:scale>
        <p:origin x="-15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696F3-3FDC-4E21-AC97-6E868E0BC607}" type="datetimeFigureOut">
              <a:rPr lang="ru-RU" smtClean="0"/>
              <a:pPr/>
              <a:t>19.06.2016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6ABB3-7BE8-4FDF-A7A4-5D960BB710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88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6ABB3-7BE8-4FDF-A7A4-5D960BB7100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71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D145-EB70-4616-A719-5C64DDC73D2C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13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EED-D250-476E-81A7-187CCED6EB9D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01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E155-0824-4619-9AB2-E9ABBA382C04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47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606D-6FB0-4B4D-BF88-DF9DA97A60A5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59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CDBD-7B44-4CD6-8936-775886B9333E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39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86AA-5667-4EE4-BCC2-4BFAFBFCF067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47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DB14-86B5-4F5D-9215-ACD89DC86D24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38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C529-56BC-479E-B858-91DF1A701744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75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A11B-45A9-4EC3-B31B-337B15AA5408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13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F5F-63B9-49AC-B179-B32EA2388AD3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44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6FA-83FE-4566-B8C4-0DE7204E4498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84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D0DC-D516-49DD-B6C0-5E388AD99406}" type="datetime1">
              <a:rPr lang="ru-RU" smtClean="0"/>
              <a:pPr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63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772400" cy="128588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Нижегородский </a:t>
            </a:r>
            <a:r>
              <a:rPr lang="ru-RU" sz="3200" dirty="0"/>
              <a:t>государственный университет им. Н.И. </a:t>
            </a:r>
            <a:r>
              <a:rPr lang="ru-RU" sz="3200" dirty="0" smtClean="0"/>
              <a:t>Лобачевского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1785926"/>
            <a:ext cx="7715304" cy="4429156"/>
          </a:xfrm>
        </p:spPr>
        <p:txBody>
          <a:bodyPr>
            <a:normAutofit fontScale="25000" lnSpcReduction="20000"/>
          </a:bodyPr>
          <a:lstStyle/>
          <a:p>
            <a:endParaRPr lang="ru-RU" sz="14400" b="1" dirty="0" smtClean="0">
              <a:solidFill>
                <a:schemeClr val="tx1"/>
              </a:solidFill>
            </a:endParaRPr>
          </a:p>
          <a:p>
            <a:r>
              <a:rPr lang="ru-RU" sz="14400" b="1" dirty="0" smtClean="0">
                <a:solidFill>
                  <a:schemeClr val="tx1"/>
                </a:solidFill>
              </a:rPr>
              <a:t>Применение </a:t>
            </a:r>
            <a:r>
              <a:rPr lang="ru-RU" sz="14400" b="1" dirty="0">
                <a:solidFill>
                  <a:schemeClr val="tx1"/>
                </a:solidFill>
              </a:rPr>
              <a:t>технологии </a:t>
            </a:r>
            <a:r>
              <a:rPr lang="en-US" sz="14400" b="1" dirty="0">
                <a:solidFill>
                  <a:schemeClr val="tx1"/>
                </a:solidFill>
              </a:rPr>
              <a:t>OpenCL </a:t>
            </a:r>
            <a:r>
              <a:rPr lang="ru-RU" sz="14400" b="1" dirty="0">
                <a:solidFill>
                  <a:schemeClr val="tx1"/>
                </a:solidFill>
              </a:rPr>
              <a:t>для реализации гетерогенной вычислительной </a:t>
            </a:r>
            <a:r>
              <a:rPr lang="ru-RU" sz="14400" b="1" dirty="0" smtClean="0">
                <a:solidFill>
                  <a:schemeClr val="tx1"/>
                </a:solidFill>
              </a:rPr>
              <a:t>системы</a:t>
            </a:r>
            <a:endParaRPr lang="ru-RU" sz="55200" b="1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pPr algn="r"/>
            <a:r>
              <a:rPr lang="ru-RU" sz="8000" dirty="0" smtClean="0">
                <a:solidFill>
                  <a:schemeClr val="tx1"/>
                </a:solidFill>
              </a:rPr>
              <a:t>Выполнил</a:t>
            </a:r>
            <a:r>
              <a:rPr lang="ru-RU" sz="8000" dirty="0">
                <a:solidFill>
                  <a:schemeClr val="tx1"/>
                </a:solidFill>
              </a:rPr>
              <a:t>: студент </a:t>
            </a:r>
            <a:r>
              <a:rPr lang="en-US" sz="8000" dirty="0" smtClean="0">
                <a:solidFill>
                  <a:schemeClr val="tx1"/>
                </a:solidFill>
              </a:rPr>
              <a:t>4</a:t>
            </a:r>
            <a:r>
              <a:rPr lang="ru-RU" sz="8000" dirty="0" smtClean="0">
                <a:solidFill>
                  <a:schemeClr val="tx1"/>
                </a:solidFill>
              </a:rPr>
              <a:t> </a:t>
            </a:r>
            <a:r>
              <a:rPr lang="ru-RU" sz="8000" dirty="0">
                <a:solidFill>
                  <a:schemeClr val="tx1"/>
                </a:solidFill>
              </a:rPr>
              <a:t>курса </a:t>
            </a:r>
            <a:endParaRPr lang="en-US" sz="8000" dirty="0" smtClean="0">
              <a:solidFill>
                <a:schemeClr val="tx1"/>
              </a:solidFill>
            </a:endParaRPr>
          </a:p>
          <a:p>
            <a:pPr algn="r"/>
            <a:r>
              <a:rPr lang="ru-RU" sz="8000" b="1" dirty="0" smtClean="0">
                <a:solidFill>
                  <a:schemeClr val="tx1"/>
                </a:solidFill>
              </a:rPr>
              <a:t>Уставщиков Д.А.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b="1" dirty="0">
                <a:solidFill>
                  <a:schemeClr val="tx1"/>
                </a:solidFill>
              </a:rPr>
              <a:t> 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dirty="0">
                <a:solidFill>
                  <a:schemeClr val="tx1"/>
                </a:solidFill>
              </a:rPr>
              <a:t>Научный руководитель:</a:t>
            </a:r>
          </a:p>
          <a:p>
            <a:pPr algn="r"/>
            <a:r>
              <a:rPr lang="ru-RU" sz="8000" dirty="0" smtClean="0">
                <a:solidFill>
                  <a:schemeClr val="tx1"/>
                </a:solidFill>
              </a:rPr>
              <a:t>Старший преподаватель </a:t>
            </a:r>
            <a:r>
              <a:rPr lang="ru-RU" sz="8000" dirty="0">
                <a:solidFill>
                  <a:schemeClr val="tx1"/>
                </a:solidFill>
              </a:rPr>
              <a:t>кафедры </a:t>
            </a:r>
            <a:r>
              <a:rPr lang="ru-RU" sz="8000" dirty="0" smtClean="0">
                <a:solidFill>
                  <a:schemeClr val="tx1"/>
                </a:solidFill>
              </a:rPr>
              <a:t>ИТФИ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b="1" dirty="0">
                <a:solidFill>
                  <a:schemeClr val="tx1"/>
                </a:solidFill>
              </a:rPr>
              <a:t>Угольников А.Ю.</a:t>
            </a:r>
            <a:endParaRPr lang="ru-RU" sz="48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Актуальность </a:t>
            </a:r>
            <a:r>
              <a:rPr lang="ru-RU" sz="4000" dirty="0"/>
              <a:t>темы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Актуальность </a:t>
            </a:r>
            <a:r>
              <a:rPr lang="ru-RU" sz="2800" dirty="0" smtClean="0"/>
              <a:t>темы </a:t>
            </a:r>
            <a:r>
              <a:rPr lang="ru-RU" sz="2800" dirty="0"/>
              <a:t>обусловлена повышением сложности и объемов вычислений решаемых с использованием вычислительных систем задач. С помощью гетерогенных вычислительных систем могут быть решены многие задачи физики, решение которых без использования ГВС заняло бы очень много времени, либо вообще было бы невозможно.</a:t>
            </a:r>
          </a:p>
          <a:p>
            <a:endParaRPr lang="ru-RU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81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/>
              <a:t>Постановка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 smtClean="0"/>
          </a:p>
          <a:p>
            <a:pPr lvl="0"/>
            <a:r>
              <a:rPr lang="ru-RU" sz="2800" dirty="0"/>
              <a:t>Использовать технологию </a:t>
            </a:r>
            <a:r>
              <a:rPr lang="ru-RU" sz="2800" dirty="0" err="1"/>
              <a:t>OpenCL</a:t>
            </a:r>
            <a:r>
              <a:rPr lang="ru-RU" sz="2800" dirty="0"/>
              <a:t> для реализации гетерогенной вычислительной системы CPU+GPU</a:t>
            </a:r>
            <a:r>
              <a:rPr lang="ru-RU" sz="2800" dirty="0" smtClean="0"/>
              <a:t>.</a:t>
            </a:r>
          </a:p>
          <a:p>
            <a:pPr lvl="0"/>
            <a:r>
              <a:rPr lang="ru-RU" sz="2800" dirty="0"/>
              <a:t>Применить построенную ГВС в алгоритме фильтрации изображений.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OpenCL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OpenCL </a:t>
            </a:r>
            <a:r>
              <a:rPr lang="ru-RU" sz="2800" dirty="0"/>
              <a:t>одна из технологий, позволяющая создать гетерогенную вычислительную систему, состоящую из различных процессоров, например </a:t>
            </a:r>
            <a:r>
              <a:rPr lang="en-US" sz="2800" dirty="0"/>
              <a:t>CPU</a:t>
            </a:r>
            <a:r>
              <a:rPr lang="ru-RU" sz="2800" dirty="0"/>
              <a:t>+</a:t>
            </a:r>
            <a:r>
              <a:rPr lang="en-US" sz="2800" dirty="0"/>
              <a:t>GPU</a:t>
            </a:r>
            <a:r>
              <a:rPr lang="ru-RU" sz="2800" dirty="0"/>
              <a:t>. Эта технология была использована в работе, для разработки ГВС и решения трудоемкой задачи.</a:t>
            </a:r>
          </a:p>
          <a:p>
            <a:pPr marL="0" indent="0">
              <a:buNone/>
            </a:pPr>
            <a:endParaRPr lang="ru-RU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5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3100" dirty="0" smtClean="0"/>
              <a:t>Алгоритмы обработки изображений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endParaRPr lang="ru-RU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5778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Обработка изображений может осуществляться как для получения изображения на выходе. </a:t>
            </a:r>
          </a:p>
          <a:p>
            <a:r>
              <a:rPr lang="ru-RU" sz="2000" dirty="0" smtClean="0"/>
              <a:t>Кроме статичных двухмерных изображений, обрабатывать требуется также изображения, изменяющиеся со временем, например, видео. </a:t>
            </a:r>
          </a:p>
          <a:p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	</a:t>
            </a:r>
            <a:r>
              <a:rPr lang="ru-RU" sz="2400" dirty="0" smtClean="0"/>
              <a:t>Выбранные алгоритмы обработки:</a:t>
            </a:r>
          </a:p>
          <a:p>
            <a:pPr lvl="1"/>
            <a:r>
              <a:rPr lang="ru-RU" sz="1800" dirty="0" smtClean="0"/>
              <a:t>Преобразование изображение в оттенки серого</a:t>
            </a:r>
          </a:p>
          <a:p>
            <a:pPr lvl="1"/>
            <a:r>
              <a:rPr lang="ru-RU" sz="1800" dirty="0" smtClean="0"/>
              <a:t>Градиентное изменение ЧБ изображение, негатив</a:t>
            </a:r>
          </a:p>
          <a:p>
            <a:pPr lvl="1"/>
            <a:r>
              <a:rPr lang="ru-RU" sz="1800" dirty="0" smtClean="0"/>
              <a:t>Свертка изображения с маской</a:t>
            </a:r>
          </a:p>
          <a:p>
            <a:pPr lvl="1"/>
            <a:r>
              <a:rPr lang="ru-RU" sz="1800" dirty="0" smtClean="0"/>
              <a:t>Поворот </a:t>
            </a:r>
          </a:p>
          <a:p>
            <a:pPr lvl="1"/>
            <a:r>
              <a:rPr lang="ru-RU" sz="1800" dirty="0" smtClean="0"/>
              <a:t>Линейная фильтрация</a:t>
            </a:r>
          </a:p>
          <a:p>
            <a:pPr lvl="1"/>
            <a:r>
              <a:rPr lang="ru-RU" sz="1800" dirty="0" smtClean="0"/>
              <a:t>Медианная фильтрация</a:t>
            </a:r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Выводы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401080" cy="5357850"/>
          </a:xfrm>
        </p:spPr>
        <p:txBody>
          <a:bodyPr>
            <a:normAutofit/>
          </a:bodyPr>
          <a:lstStyle/>
          <a:p>
            <a:pPr lvl="0"/>
            <a:r>
              <a:rPr lang="ru-RU" sz="2000" dirty="0" smtClean="0"/>
              <a:t>Разработана библиотека функций обработки изображений на графическом процессоре с применением технологии </a:t>
            </a:r>
            <a:r>
              <a:rPr lang="en-US" sz="2000" dirty="0" smtClean="0"/>
              <a:t>C</a:t>
            </a:r>
            <a:r>
              <a:rPr lang="ru-RU" sz="2000" dirty="0" smtClean="0"/>
              <a:t>++ </a:t>
            </a:r>
            <a:r>
              <a:rPr lang="en-US" sz="2000" dirty="0" smtClean="0"/>
              <a:t>AMP</a:t>
            </a:r>
            <a:r>
              <a:rPr lang="ru-RU" sz="2000" dirty="0" smtClean="0"/>
              <a:t>. </a:t>
            </a:r>
          </a:p>
          <a:p>
            <a:pPr lvl="0"/>
            <a:endParaRPr lang="ru-RU" sz="2000" dirty="0" smtClean="0"/>
          </a:p>
          <a:p>
            <a:pPr lvl="0"/>
            <a:r>
              <a:rPr lang="ru-RU" sz="2000" dirty="0" smtClean="0"/>
              <a:t>Разработано приложение с графическим интерфейсом пользователя для демонстрации работоспособности функций библиотеки, с возможностью исполнения разработанных алгоритмов, как на графическом, так и на центральном процессоре. </a:t>
            </a:r>
          </a:p>
          <a:p>
            <a:pPr lvl="0"/>
            <a:endParaRPr lang="ru-RU" sz="2000" dirty="0" smtClean="0"/>
          </a:p>
          <a:p>
            <a:pPr lvl="0"/>
            <a:r>
              <a:rPr lang="ru-RU" sz="2000" dirty="0" smtClean="0"/>
              <a:t>Изучены возможности и потенциал технологии </a:t>
            </a:r>
            <a:r>
              <a:rPr lang="en-US" sz="2000" dirty="0" smtClean="0"/>
              <a:t>GPGPU </a:t>
            </a:r>
            <a:r>
              <a:rPr lang="ru-RU" sz="2000" dirty="0" smtClean="0"/>
              <a:t>— </a:t>
            </a:r>
            <a:r>
              <a:rPr lang="en-US" sz="2000" dirty="0" smtClean="0"/>
              <a:t>C</a:t>
            </a:r>
            <a:r>
              <a:rPr lang="ru-RU" sz="2000" dirty="0" smtClean="0"/>
              <a:t>++ </a:t>
            </a:r>
            <a:r>
              <a:rPr lang="en-US" sz="2000" dirty="0" smtClean="0"/>
              <a:t>AMP</a:t>
            </a:r>
            <a:r>
              <a:rPr lang="ru-RU" sz="2000" dirty="0" smtClean="0"/>
              <a:t>. Возможности этой технологии испытаны в демонстрационной программе, и результаты тестирования позволяют сделать заключения о целесообразности применения подобных технологий, в частности </a:t>
            </a:r>
            <a:r>
              <a:rPr lang="en-US" sz="2000" dirty="0" smtClean="0"/>
              <a:t>C</a:t>
            </a:r>
            <a:r>
              <a:rPr lang="ru-RU" sz="2000" dirty="0" smtClean="0"/>
              <a:t>++ </a:t>
            </a:r>
            <a:r>
              <a:rPr lang="en-US" sz="2000" dirty="0" smtClean="0"/>
              <a:t>AMP</a:t>
            </a:r>
            <a:r>
              <a:rPr lang="ru-RU" sz="2000" dirty="0" smtClean="0"/>
              <a:t>, для наиболее эффективного использования всех возможностей современных процессоров и технологий.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928802"/>
            <a:ext cx="8229600" cy="30003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</TotalTime>
  <Words>250</Words>
  <Application>Microsoft Office PowerPoint</Application>
  <PresentationFormat>Экран (4:3)</PresentationFormat>
  <Paragraphs>43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 Нижегородский государственный университет им. Н.И. Лобачевского </vt:lpstr>
      <vt:lpstr>Актуальность темы</vt:lpstr>
      <vt:lpstr>Постановка задачи</vt:lpstr>
      <vt:lpstr>OpenCL</vt:lpstr>
      <vt:lpstr> Алгоритмы обработки изображений 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Стас</dc:creator>
  <cp:lastModifiedBy>Denis Ustavschikov</cp:lastModifiedBy>
  <cp:revision>68</cp:revision>
  <dcterms:created xsi:type="dcterms:W3CDTF">2013-12-22T11:10:11Z</dcterms:created>
  <dcterms:modified xsi:type="dcterms:W3CDTF">2016-06-19T20:40:26Z</dcterms:modified>
</cp:coreProperties>
</file>