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7"/>
  </p:notesMasterIdLst>
  <p:sldIdLst>
    <p:sldId id="256" r:id="rId2"/>
    <p:sldId id="277" r:id="rId3"/>
    <p:sldId id="273" r:id="rId4"/>
    <p:sldId id="257" r:id="rId5"/>
    <p:sldId id="274" r:id="rId6"/>
    <p:sldId id="275" r:id="rId7"/>
    <p:sldId id="276" r:id="rId8"/>
    <p:sldId id="285" r:id="rId9"/>
    <p:sldId id="260" r:id="rId10"/>
    <p:sldId id="278" r:id="rId11"/>
    <p:sldId id="279" r:id="rId12"/>
    <p:sldId id="280" r:id="rId13"/>
    <p:sldId id="283" r:id="rId14"/>
    <p:sldId id="267" r:id="rId15"/>
    <p:sldId id="26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B80315C-5B41-4A7F-B4AE-0D9BDDDD3479}">
          <p14:sldIdLst>
            <p14:sldId id="256"/>
            <p14:sldId id="277"/>
            <p14:sldId id="273"/>
            <p14:sldId id="257"/>
            <p14:sldId id="274"/>
            <p14:sldId id="275"/>
            <p14:sldId id="276"/>
            <p14:sldId id="285"/>
            <p14:sldId id="260"/>
            <p14:sldId id="278"/>
            <p14:sldId id="279"/>
            <p14:sldId id="280"/>
            <p14:sldId id="283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85507" autoAdjust="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15%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146.899</c:v>
                </c:pt>
                <c:pt idx="1">
                  <c:v>273.904</c:v>
                </c:pt>
                <c:pt idx="2">
                  <c:v>162.92099999999999</c:v>
                </c:pt>
                <c:pt idx="3">
                  <c:v>766.34299999999996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88-48BE-8F94-B6F6D8DF2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933888"/>
        <c:axId val="130935424"/>
      </c:barChart>
      <c:catAx>
        <c:axId val="130933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0935424"/>
        <c:crosses val="autoZero"/>
        <c:auto val="1"/>
        <c:lblAlgn val="ctr"/>
        <c:lblOffset val="100"/>
        <c:noMultiLvlLbl val="0"/>
      </c:catAx>
      <c:valAx>
        <c:axId val="130935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933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50%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1186.6020000000001</c:v>
                </c:pt>
                <c:pt idx="1">
                  <c:v>3544.0970000000002</c:v>
                </c:pt>
                <c:pt idx="2">
                  <c:v>1773.1410000000001</c:v>
                </c:pt>
                <c:pt idx="3">
                  <c:v>5128.2839999999997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9C8-4A96-B0CC-354DB2856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049280"/>
        <c:axId val="18059264"/>
      </c:barChart>
      <c:catAx>
        <c:axId val="18049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059264"/>
        <c:crosses val="autoZero"/>
        <c:auto val="1"/>
        <c:lblAlgn val="ctr"/>
        <c:lblOffset val="100"/>
        <c:noMultiLvlLbl val="0"/>
      </c:catAx>
      <c:valAx>
        <c:axId val="18059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0492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15%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639.55399999999997</c:v>
                </c:pt>
                <c:pt idx="1">
                  <c:v>932.50400000000002</c:v>
                </c:pt>
                <c:pt idx="2">
                  <c:v>492.24700000000001</c:v>
                </c:pt>
                <c:pt idx="3">
                  <c:v>3052.0369999999998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87-487D-8426-68906CE09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753280"/>
        <c:axId val="130754816"/>
      </c:barChart>
      <c:catAx>
        <c:axId val="130753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0754816"/>
        <c:crosses val="autoZero"/>
        <c:auto val="1"/>
        <c:lblAlgn val="ctr"/>
        <c:lblOffset val="100"/>
        <c:noMultiLvlLbl val="0"/>
      </c:catAx>
      <c:valAx>
        <c:axId val="130754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7532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50%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8412.2080000000005</c:v>
                </c:pt>
                <c:pt idx="1">
                  <c:v>14822.143</c:v>
                </c:pt>
                <c:pt idx="2">
                  <c:v>7448.2629999999999</c:v>
                </c:pt>
                <c:pt idx="3">
                  <c:v>30735.625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9C-41B2-9CA0-8F3874F43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147840"/>
        <c:axId val="128661376"/>
      </c:barChart>
      <c:catAx>
        <c:axId val="46147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8661376"/>
        <c:crosses val="autoZero"/>
        <c:auto val="1"/>
        <c:lblAlgn val="ctr"/>
        <c:lblOffset val="100"/>
        <c:noMultiLvlLbl val="0"/>
      </c:catAx>
      <c:valAx>
        <c:axId val="128661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147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696F3-3FDC-4E21-AC97-6E868E0BC607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6ABB3-7BE8-4FDF-A7A4-5D960BB710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88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6ABB3-7BE8-4FDF-A7A4-5D960BB7100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1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408D145-EB70-4616-A719-5C64DDC73D2C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EED-D250-476E-81A7-187CCED6EB9D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636E155-0824-4619-9AB2-E9ABBA382C04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606D-6FB0-4B4D-BF88-DF9DA97A60A5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CDBD-7B44-4CD6-8936-775886B9333E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E9386AA-5667-4EE4-BCC2-4BFAFBFCF067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2DDB14-86B5-4F5D-9215-ACD89DC86D24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C529-56BC-479E-B858-91DF1A701744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A11B-45A9-4EC3-B31B-337B15AA5408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F5F-63B9-49AC-B179-B32EA2388AD3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E6D66FA-83FE-4566-B8C4-0DE7204E4498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B9D0DC-D516-49DD-B6C0-5E388AD99406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28588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Нижегородский </a:t>
            </a:r>
            <a:r>
              <a:rPr lang="ru-RU" sz="3200" dirty="0"/>
              <a:t>государственный университет им. Н.И. </a:t>
            </a:r>
            <a:r>
              <a:rPr lang="ru-RU" sz="3200" dirty="0" smtClean="0"/>
              <a:t>Лобачевского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785926"/>
            <a:ext cx="7715304" cy="4429156"/>
          </a:xfrm>
        </p:spPr>
        <p:txBody>
          <a:bodyPr>
            <a:normAutofit fontScale="25000" lnSpcReduction="20000"/>
          </a:bodyPr>
          <a:lstStyle/>
          <a:p>
            <a:endParaRPr lang="ru-RU" sz="14400" b="1" dirty="0" smtClean="0">
              <a:solidFill>
                <a:schemeClr val="tx1"/>
              </a:solidFill>
            </a:endParaRPr>
          </a:p>
          <a:p>
            <a:r>
              <a:rPr lang="ru-RU" sz="14400" b="1" dirty="0" smtClean="0">
                <a:solidFill>
                  <a:schemeClr val="tx1"/>
                </a:solidFill>
              </a:rPr>
              <a:t>Применение </a:t>
            </a:r>
            <a:r>
              <a:rPr lang="ru-RU" sz="14400" b="1" dirty="0">
                <a:solidFill>
                  <a:schemeClr val="tx1"/>
                </a:solidFill>
              </a:rPr>
              <a:t>технологии </a:t>
            </a:r>
            <a:r>
              <a:rPr lang="en-US" sz="14400" b="1" dirty="0">
                <a:solidFill>
                  <a:schemeClr val="tx1"/>
                </a:solidFill>
              </a:rPr>
              <a:t>OpenCL </a:t>
            </a:r>
            <a:r>
              <a:rPr lang="ru-RU" sz="14400" b="1" dirty="0">
                <a:solidFill>
                  <a:schemeClr val="tx1"/>
                </a:solidFill>
              </a:rPr>
              <a:t>для реализации гетерогенной вычислительной </a:t>
            </a:r>
            <a:r>
              <a:rPr lang="ru-RU" sz="14400" b="1" dirty="0" smtClean="0">
                <a:solidFill>
                  <a:schemeClr val="tx1"/>
                </a:solidFill>
              </a:rPr>
              <a:t>системы</a:t>
            </a:r>
            <a:endParaRPr lang="ru-RU" sz="55200" b="1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Выполнил</a:t>
            </a:r>
            <a:r>
              <a:rPr lang="ru-RU" sz="8000" dirty="0">
                <a:solidFill>
                  <a:schemeClr val="tx1"/>
                </a:solidFill>
              </a:rPr>
              <a:t>: студент </a:t>
            </a:r>
            <a:r>
              <a:rPr lang="en-US" sz="8000" dirty="0" smtClean="0">
                <a:solidFill>
                  <a:schemeClr val="tx1"/>
                </a:solidFill>
              </a:rPr>
              <a:t>4</a:t>
            </a:r>
            <a:r>
              <a:rPr lang="ru-RU" sz="8000" dirty="0" smtClean="0">
                <a:solidFill>
                  <a:schemeClr val="tx1"/>
                </a:solidFill>
              </a:rPr>
              <a:t> </a:t>
            </a:r>
            <a:r>
              <a:rPr lang="ru-RU" sz="8000" dirty="0">
                <a:solidFill>
                  <a:schemeClr val="tx1"/>
                </a:solidFill>
              </a:rPr>
              <a:t>курса </a:t>
            </a:r>
            <a:endParaRPr lang="en-US" sz="8000" dirty="0" smtClean="0">
              <a:solidFill>
                <a:schemeClr val="tx1"/>
              </a:solidFill>
            </a:endParaRPr>
          </a:p>
          <a:p>
            <a:pPr algn="r"/>
            <a:r>
              <a:rPr lang="ru-RU" sz="8000" b="1" dirty="0" smtClean="0">
                <a:solidFill>
                  <a:schemeClr val="tx1"/>
                </a:solidFill>
              </a:rPr>
              <a:t>Уставщиков Д.А.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b="1" dirty="0">
                <a:solidFill>
                  <a:schemeClr val="tx1"/>
                </a:solidFill>
              </a:rPr>
              <a:t> 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dirty="0">
                <a:solidFill>
                  <a:schemeClr val="tx1"/>
                </a:solidFill>
              </a:rPr>
              <a:t>Научный руководитель:</a:t>
            </a: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Старший преподаватель </a:t>
            </a:r>
            <a:r>
              <a:rPr lang="ru-RU" sz="8000" dirty="0">
                <a:solidFill>
                  <a:schemeClr val="tx1"/>
                </a:solidFill>
              </a:rPr>
              <a:t>кафедры </a:t>
            </a:r>
            <a:r>
              <a:rPr lang="ru-RU" sz="8000" dirty="0" smtClean="0">
                <a:solidFill>
                  <a:schemeClr val="tx1"/>
                </a:solidFill>
              </a:rPr>
              <a:t>ИТФИ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b="1" dirty="0">
                <a:solidFill>
                  <a:schemeClr val="tx1"/>
                </a:solidFill>
              </a:rPr>
              <a:t>Угольников А.Ю.</a:t>
            </a:r>
            <a:endParaRPr lang="ru-RU" sz="48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Программа</a:t>
            </a:r>
            <a:r>
              <a:rPr lang="en-US" sz="3100" dirty="0" smtClean="0"/>
              <a:t>,</a:t>
            </a:r>
            <a:r>
              <a:rPr lang="ru-RU" sz="3100" dirty="0" smtClean="0"/>
              <a:t> реализующая ГВС </a:t>
            </a:r>
            <a:r>
              <a:rPr lang="en-US" sz="3100" dirty="0" smtClean="0"/>
              <a:t>CPU+GPU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5122" name="Picture 2" descr="Безымян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8" y="2060848"/>
            <a:ext cx="824650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8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401080" cy="5086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демонстрации целесообразности использования </a:t>
            </a:r>
            <a:r>
              <a:rPr lang="ru-RU" dirty="0" smtClean="0"/>
              <a:t>ГВС сравним </a:t>
            </a:r>
            <a:r>
              <a:rPr lang="ru-RU" dirty="0"/>
              <a:t>скорость выполнения одного и того же алгоритма с использованием OpenCL на разных платформах/устройствах и с использованием стандартных средств C++. </a:t>
            </a:r>
          </a:p>
          <a:p>
            <a:pPr marL="0" indent="0">
              <a:buNone/>
            </a:pPr>
            <a:r>
              <a:rPr lang="ru-RU" dirty="0"/>
              <a:t>Конфигурация компьютера, на котором выполнялось сравнение: </a:t>
            </a:r>
          </a:p>
          <a:p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CPU Intel Core i5-2450M </a:t>
            </a:r>
          </a:p>
          <a:p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GPU AMD Radeon HD 7400M 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ОЗУ 6Гб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31151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311921180"/>
              </p:ext>
            </p:extLst>
          </p:nvPr>
        </p:nvGraphicFramePr>
        <p:xfrm>
          <a:off x="467544" y="1556791"/>
          <a:ext cx="3816424" cy="4080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23528" y="5926861"/>
            <a:ext cx="3960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Результаты </a:t>
            </a:r>
            <a:r>
              <a:rPr lang="ru-RU" dirty="0"/>
              <a:t>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ru-RU" dirty="0"/>
              <a:t> при зашумленности 15%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499992" y="5926861"/>
            <a:ext cx="4536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Результаты </a:t>
            </a:r>
            <a:r>
              <a:rPr lang="ru-RU" dirty="0"/>
              <a:t>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ru-RU" dirty="0"/>
              <a:t> при зашумленности 50%</a:t>
            </a: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998813940"/>
              </p:ext>
            </p:extLst>
          </p:nvPr>
        </p:nvGraphicFramePr>
        <p:xfrm>
          <a:off x="4680012" y="1556793"/>
          <a:ext cx="3816424" cy="4080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51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5805264"/>
            <a:ext cx="3960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Результаты </a:t>
            </a:r>
            <a:r>
              <a:rPr lang="ru-RU" dirty="0"/>
              <a:t>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ru-RU" dirty="0"/>
              <a:t> при зашумленности 15%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656616477"/>
              </p:ext>
            </p:extLst>
          </p:nvPr>
        </p:nvGraphicFramePr>
        <p:xfrm>
          <a:off x="467544" y="1556792"/>
          <a:ext cx="4032448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644324" y="5805264"/>
            <a:ext cx="41041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Результаты </a:t>
            </a:r>
            <a:r>
              <a:rPr lang="ru-RU" dirty="0"/>
              <a:t>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ru-RU" dirty="0"/>
              <a:t> при зашумленности 50%</a:t>
            </a: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1020592123"/>
              </p:ext>
            </p:extLst>
          </p:nvPr>
        </p:nvGraphicFramePr>
        <p:xfrm>
          <a:off x="4608004" y="1556792"/>
          <a:ext cx="4068452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960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Выводы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401080" cy="501491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Была рассмотрена и изучена технология гетерогенных вычислений OpenCL. Данная технология является кроссплатформенной, а значит не зависит от производителя процессора, который используется для вычислений. Технология достаточно гибкая, и позволяет программисту управлять выполнением ядра на выбранном процессоре.</a:t>
            </a:r>
          </a:p>
          <a:p>
            <a:pPr lvl="0"/>
            <a:r>
              <a:rPr lang="ru-RU" dirty="0"/>
              <a:t>Была написана программа, использующая технологию OpenCL для реализации гетерогенной вычислительной системы CPU+GPU.</a:t>
            </a:r>
          </a:p>
          <a:p>
            <a:pPr lvl="0"/>
            <a:r>
              <a:rPr lang="ru-RU" dirty="0"/>
              <a:t>Данная гетерогенная вычислительная система была применена для фильтрации изображения с помощью медианного алгоритма. </a:t>
            </a:r>
          </a:p>
          <a:p>
            <a:pPr lvl="0"/>
            <a:r>
              <a:rPr lang="ru-RU" dirty="0"/>
              <a:t>Результаты работы программы были проанализированы для различных уровней зашумленности изображения, а также для изображений различных размеров. Исходя из полученный результатов, следует, что построенная гетерогенная система выполняет работу по фильтрации изображения до 6 раз быстрее, чем если бы мы использовали стандартные средства С++, что подтверждает целесообразность использования ГВС.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928802"/>
            <a:ext cx="8229600" cy="30003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000" dirty="0" smtClean="0"/>
              <a:t>Гетерогенная вычислительная система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29600" cy="146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Гетерогенные вычислительные системы - электронные системы, использующие различные типы вычислительных блоков.</a:t>
            </a:r>
            <a:endParaRPr lang="ru-RU" sz="2800" dirty="0" smtClean="0"/>
          </a:p>
        </p:txBody>
      </p:sp>
      <p:pic>
        <p:nvPicPr>
          <p:cNvPr id="1026" name="Picture 2" descr="C:\Users\ustad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56992"/>
            <a:ext cx="47625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5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Актуальность </a:t>
            </a:r>
            <a:r>
              <a:rPr lang="ru-RU" sz="4000" dirty="0"/>
              <a:t>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Актуальность </a:t>
            </a:r>
            <a:r>
              <a:rPr lang="ru-RU" sz="2800" dirty="0" smtClean="0"/>
              <a:t>темы </a:t>
            </a:r>
            <a:r>
              <a:rPr lang="ru-RU" sz="2800" dirty="0"/>
              <a:t>обусловлена повышением сложности и объемов вычислений решаемых с использованием вычислительных систем задач. С помощью гетерогенных вычислительных систем могут быть решены многие задачи физики, решение которых без использования ГВС заняло бы очень много времени, либо вообще было бы невозможно.</a:t>
            </a:r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4948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/>
              <a:t>Постановка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ru-RU" sz="2800" dirty="0" smtClean="0"/>
          </a:p>
          <a:p>
            <a:pPr marL="0" indent="0">
              <a:buNone/>
            </a:pPr>
            <a:r>
              <a:rPr lang="ru-RU" sz="2400" dirty="0"/>
              <a:t>Для того, чтобы показать целесообразность использования гетерогенных вычислительных систем, были поставлены следующие задачи:</a:t>
            </a:r>
          </a:p>
          <a:p>
            <a:pPr lvl="0"/>
            <a:r>
              <a:rPr lang="ru-RU" sz="2400" dirty="0"/>
              <a:t>Рассмотреть и изучить технологию OpenCL.</a:t>
            </a:r>
          </a:p>
          <a:p>
            <a:pPr lvl="0"/>
            <a:r>
              <a:rPr lang="ru-RU" sz="2400" dirty="0"/>
              <a:t>Использовать технологию OpenCL для реализации гетерогенной вычислительной системы CPU+GPU.</a:t>
            </a:r>
          </a:p>
          <a:p>
            <a:pPr lvl="0"/>
            <a:r>
              <a:rPr lang="ru-RU" sz="2400" dirty="0"/>
              <a:t>Применить построенную ГВС в алгоритме фильтрации изображений.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реализации гетерогенной системы, и решения поставленных задач была выбрана технология </a:t>
            </a:r>
            <a:r>
              <a:rPr lang="ru-RU" sz="2800" dirty="0" err="1"/>
              <a:t>OpenCL</a:t>
            </a:r>
            <a:r>
              <a:rPr lang="ru-RU" sz="2800" dirty="0"/>
              <a:t>, которая позволяет один и тот же код выполнять на всех, имеющихся в архитектуре компьютера процессорах (единовременно, либо по очереди). </a:t>
            </a:r>
          </a:p>
          <a:p>
            <a:pPr marL="0" indent="0">
              <a:buNone/>
            </a:pPr>
            <a:endParaRPr lang="ru-RU" sz="2800" dirty="0" smtClean="0"/>
          </a:p>
        </p:txBody>
      </p:sp>
      <p:pic>
        <p:nvPicPr>
          <p:cNvPr id="3074" name="Picture 2" descr="C:\Users\ustad\Desktop\AMD_openc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65808"/>
            <a:ext cx="302433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5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описания основной идеи </a:t>
            </a:r>
            <a:r>
              <a:rPr lang="ru-RU" sz="2800" dirty="0" err="1"/>
              <a:t>OpenCL</a:t>
            </a:r>
            <a:r>
              <a:rPr lang="ru-RU" sz="2800" dirty="0"/>
              <a:t> используется иерархия из 4х моделей:</a:t>
            </a:r>
          </a:p>
          <a:p>
            <a:pPr lvl="0"/>
            <a:r>
              <a:rPr lang="ru-RU" sz="2800" dirty="0"/>
              <a:t>Модель платформы (</a:t>
            </a:r>
            <a:r>
              <a:rPr lang="ru-RU" sz="2800" dirty="0" err="1"/>
              <a:t>Platform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pPr lvl="0"/>
            <a:r>
              <a:rPr lang="ru-RU" sz="2800" dirty="0"/>
              <a:t>Модель памяти (</a:t>
            </a:r>
            <a:r>
              <a:rPr lang="ru-RU" sz="2800" dirty="0" err="1"/>
              <a:t>Memory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pPr lvl="0"/>
            <a:r>
              <a:rPr lang="ru-RU" sz="2800" dirty="0"/>
              <a:t>Модель исполнения (</a:t>
            </a:r>
            <a:r>
              <a:rPr lang="ru-RU" sz="2800" dirty="0" err="1"/>
              <a:t>Execution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r>
              <a:rPr lang="ru-RU" sz="2800" dirty="0"/>
              <a:t>Программная модель (</a:t>
            </a:r>
            <a:r>
              <a:rPr lang="ru-RU" sz="2800" dirty="0" err="1"/>
              <a:t>Programming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0729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2050" name="Picture 2" descr="D:\lenovo\Универ\Диплом\programs\21430-9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4624388" cy="354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lenovo\Универ\Диплом\programs\openclm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420888"/>
            <a:ext cx="3365933" cy="3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6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Медианная фильтрация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Медианный фильтр</a:t>
            </a:r>
            <a:r>
              <a:rPr lang="ru-RU" sz="2800" dirty="0" smtClean="0"/>
              <a:t> </a:t>
            </a:r>
            <a:r>
              <a:rPr lang="ru-RU" sz="2800" dirty="0"/>
              <a:t>— один из видов цифровых фильтров, широко используемый в цифровой обработке сигналов и изображений для уменьшения уровня шума.</a:t>
            </a:r>
            <a:endParaRPr lang="ru-RU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91802"/>
            <a:ext cx="3960440" cy="263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0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Алгоритм обработки изображения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4098" name="Picture 2" descr="D:\lenovo\Универ\Диплом\programs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840760" cy="471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3184</TotalTime>
  <Words>471</Words>
  <Application>Microsoft Office PowerPoint</Application>
  <PresentationFormat>Экран (4:3)</PresentationFormat>
  <Paragraphs>70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Обычная</vt:lpstr>
      <vt:lpstr>    Нижегородский государственный университет им. Н.И. Лобачевского</vt:lpstr>
      <vt:lpstr>Гетерогенная вычислительная система</vt:lpstr>
      <vt:lpstr>Актуальность темы</vt:lpstr>
      <vt:lpstr>Постановка задачи</vt:lpstr>
      <vt:lpstr>OpenCL</vt:lpstr>
      <vt:lpstr>OpenCL</vt:lpstr>
      <vt:lpstr>OpenCL</vt:lpstr>
      <vt:lpstr>Медианная фильтрация</vt:lpstr>
      <vt:lpstr> Алгоритм обработки изображения </vt:lpstr>
      <vt:lpstr> Программа, реализующая ГВС CPU+GPU </vt:lpstr>
      <vt:lpstr>Результаты работы программы</vt:lpstr>
      <vt:lpstr>Результаты работы программы</vt:lpstr>
      <vt:lpstr>Результаты работы программы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Стас</dc:creator>
  <cp:lastModifiedBy>Denis Ustavschikov</cp:lastModifiedBy>
  <cp:revision>84</cp:revision>
  <dcterms:created xsi:type="dcterms:W3CDTF">2013-12-22T11:10:11Z</dcterms:created>
  <dcterms:modified xsi:type="dcterms:W3CDTF">2016-06-23T19:34:25Z</dcterms:modified>
</cp:coreProperties>
</file>