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7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85" r:id="rId9"/>
    <p:sldId id="260" r:id="rId10"/>
    <p:sldId id="278" r:id="rId11"/>
    <p:sldId id="279" r:id="rId12"/>
    <p:sldId id="280" r:id="rId13"/>
    <p:sldId id="283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85"/>
            <p14:sldId id="260"/>
            <p14:sldId id="278"/>
            <p14:sldId id="279"/>
            <p14:sldId id="280"/>
            <p14:sldId id="28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33888"/>
        <c:axId val="130935424"/>
      </c:barChart>
      <c:catAx>
        <c:axId val="13093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935424"/>
        <c:crosses val="autoZero"/>
        <c:auto val="1"/>
        <c:lblAlgn val="ctr"/>
        <c:lblOffset val="100"/>
        <c:noMultiLvlLbl val="0"/>
      </c:catAx>
      <c:valAx>
        <c:axId val="130935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933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49280"/>
        <c:axId val="18059264"/>
      </c:barChart>
      <c:catAx>
        <c:axId val="1804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059264"/>
        <c:crosses val="autoZero"/>
        <c:auto val="1"/>
        <c:lblAlgn val="ctr"/>
        <c:lblOffset val="100"/>
        <c:noMultiLvlLbl val="0"/>
      </c:catAx>
      <c:valAx>
        <c:axId val="18059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49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53280"/>
        <c:axId val="130754816"/>
      </c:barChart>
      <c:catAx>
        <c:axId val="13075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0754816"/>
        <c:crosses val="autoZero"/>
        <c:auto val="1"/>
        <c:lblAlgn val="ctr"/>
        <c:lblOffset val="100"/>
        <c:noMultiLvlLbl val="0"/>
      </c:catAx>
      <c:valAx>
        <c:axId val="130754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753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147840"/>
        <c:axId val="128661376"/>
      </c:barChart>
      <c:catAx>
        <c:axId val="46147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8661376"/>
        <c:crosses val="autoZero"/>
        <c:auto val="1"/>
        <c:lblAlgn val="ctr"/>
        <c:lblOffset val="100"/>
        <c:noMultiLvlLbl val="0"/>
      </c:catAx>
      <c:valAx>
        <c:axId val="128661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14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5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CPU Intel Core i5-2450M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GPU AMD Radeon HD 7400M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ОЗУ 6Гб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999242879"/>
              </p:ext>
            </p:extLst>
          </p:nvPr>
        </p:nvGraphicFramePr>
        <p:xfrm>
          <a:off x="467544" y="1484784"/>
          <a:ext cx="4104456" cy="454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259632" y="6026120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 smtClean="0"/>
              <a:t>px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27765504"/>
              </p:ext>
            </p:extLst>
          </p:nvPr>
        </p:nvGraphicFramePr>
        <p:xfrm>
          <a:off x="4680012" y="1556792"/>
          <a:ext cx="4140460" cy="4469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42120" y="598993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 smtClean="0"/>
              <a:t>px</a:t>
            </a:r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611742296"/>
              </p:ext>
            </p:extLst>
          </p:nvPr>
        </p:nvGraphicFramePr>
        <p:xfrm>
          <a:off x="467544" y="1556792"/>
          <a:ext cx="4176464" cy="443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3306284"/>
              </p:ext>
            </p:extLst>
          </p:nvPr>
        </p:nvGraphicFramePr>
        <p:xfrm>
          <a:off x="4608004" y="1556792"/>
          <a:ext cx="4212468" cy="443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Была рассмотрена и изучена технология гетерогенных вычислений OpenCL. Данная технология является кроссплатформенной, а значит не зависит от производителя процессора, который используется для вычислений. Технология достаточно гибкая, и позволяет программисту управлять выполнением ядра на выбранном процессоре.</a:t>
            </a:r>
          </a:p>
          <a:p>
            <a:pPr lvl="0"/>
            <a:r>
              <a:rPr lang="ru-RU" dirty="0"/>
              <a:t>Была написана программа, использующая технологию OpenCL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marL="0" indent="0">
              <a:buNone/>
            </a:pPr>
            <a:r>
              <a:rPr lang="ru-RU" sz="2400" dirty="0"/>
              <a:t>Для того, чтобы показать целесообразность использования гетерогенных вычислительных систем, были поставлены следующие задачи:</a:t>
            </a:r>
          </a:p>
          <a:p>
            <a:pPr lvl="0"/>
            <a:r>
              <a:rPr lang="ru-RU" sz="2400" dirty="0"/>
              <a:t>Рассмотреть и изучить технологию OpenCL.</a:t>
            </a:r>
          </a:p>
          <a:p>
            <a:pPr lvl="0"/>
            <a:r>
              <a:rPr lang="ru-RU" sz="2400" dirty="0"/>
              <a:t>Использовать технологию OpenCL для реализации гетерогенной вычислительной системы CPU+GPU.</a:t>
            </a:r>
          </a:p>
          <a:p>
            <a:pPr lvl="0"/>
            <a:r>
              <a:rPr lang="ru-RU" sz="24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гетерогенной системы, и решения поставленных задач была выбрана технология </a:t>
            </a:r>
            <a:r>
              <a:rPr lang="ru-RU" sz="2800" dirty="0" err="1"/>
              <a:t>OpenCL</a:t>
            </a:r>
            <a:r>
              <a:rPr lang="ru-RU" sz="2800" dirty="0"/>
              <a:t>, которая позволяет один и тот же код выполнять на всех, имеющихся в архитектуре компьютера процессорах (единовременно, либо по очереди). 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Медианная фильтрация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Медианный фильтр</a:t>
            </a:r>
            <a:r>
              <a:rPr lang="ru-RU" sz="2800" dirty="0" smtClean="0"/>
              <a:t> </a:t>
            </a:r>
            <a:r>
              <a:rPr lang="ru-RU" sz="2800" dirty="0"/>
              <a:t>— один из видов цифровых фильтров, широко используемый в цифровой обработке сигналов и изображений для уменьшения уровня шума.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91802"/>
            <a:ext cx="3960440" cy="26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3218</TotalTime>
  <Words>440</Words>
  <Application>Microsoft Office PowerPoint</Application>
  <PresentationFormat>Экран (4:3)</PresentationFormat>
  <Paragraphs>69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Медианная фильтрация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Denis Ustavschikov</cp:lastModifiedBy>
  <cp:revision>86</cp:revision>
  <dcterms:created xsi:type="dcterms:W3CDTF">2013-12-22T11:10:11Z</dcterms:created>
  <dcterms:modified xsi:type="dcterms:W3CDTF">2016-06-23T20:08:58Z</dcterms:modified>
</cp:coreProperties>
</file>