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9"/>
  </p:notesMasterIdLst>
  <p:sldIdLst>
    <p:sldId id="256" r:id="rId2"/>
    <p:sldId id="277" r:id="rId3"/>
    <p:sldId id="273" r:id="rId4"/>
    <p:sldId id="257" r:id="rId5"/>
    <p:sldId id="274" r:id="rId6"/>
    <p:sldId id="275" r:id="rId7"/>
    <p:sldId id="276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7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7"/>
            <p14:sldId id="273"/>
            <p14:sldId id="257"/>
            <p14:sldId id="274"/>
            <p14:sldId id="275"/>
            <p14:sldId id="276"/>
            <p14:sldId id="260"/>
            <p14:sldId id="278"/>
            <p14:sldId id="279"/>
            <p14:sldId id="280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5507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768960"/>
        <c:axId val="55770496"/>
      </c:barChart>
      <c:catAx>
        <c:axId val="55768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5770496"/>
        <c:crosses val="autoZero"/>
        <c:auto val="1"/>
        <c:lblAlgn val="ctr"/>
        <c:lblOffset val="100"/>
        <c:noMultiLvlLbl val="0"/>
      </c:catAx>
      <c:valAx>
        <c:axId val="55770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768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118976"/>
        <c:axId val="133120768"/>
      </c:barChart>
      <c:catAx>
        <c:axId val="133118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3120768"/>
        <c:crosses val="autoZero"/>
        <c:auto val="1"/>
        <c:lblAlgn val="ctr"/>
        <c:lblOffset val="100"/>
        <c:noMultiLvlLbl val="0"/>
      </c:catAx>
      <c:valAx>
        <c:axId val="133120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118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154688"/>
        <c:axId val="133156224"/>
      </c:barChart>
      <c:catAx>
        <c:axId val="13315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3156224"/>
        <c:crosses val="autoZero"/>
        <c:auto val="1"/>
        <c:lblAlgn val="ctr"/>
        <c:lblOffset val="100"/>
        <c:noMultiLvlLbl val="0"/>
      </c:catAx>
      <c:valAx>
        <c:axId val="13315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154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83808"/>
        <c:axId val="136119040"/>
      </c:barChart>
      <c:catAx>
        <c:axId val="132983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6119040"/>
        <c:crosses val="autoZero"/>
        <c:auto val="1"/>
        <c:lblAlgn val="ctr"/>
        <c:lblOffset val="100"/>
        <c:noMultiLvlLbl val="0"/>
      </c:catAx>
      <c:valAx>
        <c:axId val="13611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983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08D145-EB70-4616-A719-5C64DDC73D2C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36E155-0824-4619-9AB2-E9ABBA382C0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9386AA-5667-4EE4-BCC2-4BFAFBFCF067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2DDB14-86B5-4F5D-9215-ACD89DC86D2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6D66FA-83FE-4566-B8C4-0DE7204E4498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401080" cy="50869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демонстрации целесообразности использования </a:t>
            </a:r>
            <a:r>
              <a:rPr lang="ru-RU" dirty="0" smtClean="0"/>
              <a:t>ГВС сравним </a:t>
            </a:r>
            <a:r>
              <a:rPr lang="ru-RU" dirty="0"/>
              <a:t>скорость выполнения одного и того же алгоритма с использованием OpenCL на разных платформах/устройствах и с использованием стандартных средств C++. </a:t>
            </a:r>
          </a:p>
          <a:p>
            <a:pPr marL="0" indent="0">
              <a:buNone/>
            </a:pPr>
            <a:r>
              <a:rPr lang="ru-RU" dirty="0"/>
              <a:t>Конфигурация компьютера, на котором выполнялось сравнение: </a:t>
            </a:r>
          </a:p>
          <a:p>
            <a:r>
              <a:rPr lang="en-CA" dirty="0"/>
              <a:t>CPU Intel Core i5-2450M </a:t>
            </a:r>
          </a:p>
          <a:p>
            <a:r>
              <a:rPr lang="en-CA" dirty="0"/>
              <a:t>GPU AMD Radeon HD 7400M </a:t>
            </a:r>
          </a:p>
          <a:p>
            <a:r>
              <a:rPr lang="ru-RU" dirty="0"/>
              <a:t>ОЗУ 6Гб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1,2.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1151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07260354"/>
              </p:ext>
            </p:extLst>
          </p:nvPr>
        </p:nvGraphicFramePr>
        <p:xfrm>
          <a:off x="467544" y="1556791"/>
          <a:ext cx="8208912" cy="40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1560" y="5637301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1.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93623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2.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952460011"/>
              </p:ext>
            </p:extLst>
          </p:nvPr>
        </p:nvGraphicFramePr>
        <p:xfrm>
          <a:off x="467544" y="1556792"/>
          <a:ext cx="8208912" cy="437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3,4.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8052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3.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20587109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4.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866729226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8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smtClean="0"/>
              <a:t>Для </a:t>
            </a:r>
            <a:r>
              <a:rPr lang="ru-RU" dirty="0"/>
              <a:t>решения поставленных задач была выбрана технология </a:t>
            </a:r>
            <a:r>
              <a:rPr lang="ru-RU" dirty="0" err="1"/>
              <a:t>OpenCL</a:t>
            </a:r>
            <a:r>
              <a:rPr lang="ru-RU" dirty="0"/>
              <a:t>. Данная технология является кроссплатформенной, а значит не зависит от производителя процессора, в отличии от </a:t>
            </a:r>
            <a:r>
              <a:rPr lang="ru-RU" dirty="0" err="1"/>
              <a:t>Nvidia</a:t>
            </a:r>
            <a:r>
              <a:rPr lang="ru-RU" dirty="0"/>
              <a:t> CUDA или AMD </a:t>
            </a:r>
            <a:r>
              <a:rPr lang="ru-RU" dirty="0" err="1"/>
              <a:t>Stream</a:t>
            </a:r>
            <a:r>
              <a:rPr lang="ru-RU" dirty="0"/>
              <a:t>. Технология достаточно гибкая, и позволяет программисту управлять выполнением ядра на выбранном процессоре, в то время как C++ AMP не дает таких возможностей.</a:t>
            </a:r>
          </a:p>
          <a:p>
            <a:pPr lvl="0"/>
            <a:r>
              <a:rPr lang="ru-RU" dirty="0"/>
              <a:t>В данной работе была написана программа, использующая технологию </a:t>
            </a:r>
            <a:r>
              <a:rPr lang="ru-RU" dirty="0" err="1"/>
              <a:t>OpenCL</a:t>
            </a:r>
            <a:r>
              <a:rPr lang="ru-RU" dirty="0"/>
              <a:t> для реализации гетерогенной вычислительной системы CPU+GPU.</a:t>
            </a:r>
          </a:p>
          <a:p>
            <a:pPr lvl="0"/>
            <a:r>
              <a:rPr lang="ru-RU" dirty="0"/>
              <a:t>Данная гетерогенная вычислительная система была применена для фильтрации изображения с помощью медианного алгоритма. </a:t>
            </a:r>
          </a:p>
          <a:p>
            <a:pPr lvl="0"/>
            <a:r>
              <a:rPr lang="ru-RU" dirty="0"/>
              <a:t>Результаты работы программы были проанализированы для различных уровней зашумленности изображения, а также для изображений различных размеров. Исходя 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С++, что подтверждает целесообразность использования ГВС.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  <p:pic>
        <p:nvPicPr>
          <p:cNvPr id="1026" name="Picture 2" descr="C:\Users\ustad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ru-RU" sz="2800" dirty="0" smtClean="0"/>
          </a:p>
          <a:p>
            <a:pPr lvl="0"/>
            <a:r>
              <a:rPr lang="ru-RU" sz="2800" dirty="0"/>
              <a:t>Рассмотреть существующие технологии гетерогенных вычислений на персональном компьютере.</a:t>
            </a:r>
          </a:p>
          <a:p>
            <a:pPr lvl="0"/>
            <a:r>
              <a:rPr lang="ru-RU" sz="2800" dirty="0" smtClean="0"/>
              <a:t>Изучить </a:t>
            </a:r>
            <a:r>
              <a:rPr lang="ru-RU" sz="2800" dirty="0"/>
              <a:t>возможность применения технологии </a:t>
            </a:r>
            <a:r>
              <a:rPr lang="ru-RU" sz="2800" dirty="0" err="1"/>
              <a:t>OpenCL</a:t>
            </a:r>
            <a:r>
              <a:rPr lang="ru-RU" sz="2800" dirty="0"/>
              <a:t> для параллельных вычислений общего назначения.</a:t>
            </a:r>
          </a:p>
          <a:p>
            <a:pPr lvl="0"/>
            <a:r>
              <a:rPr lang="ru-RU" sz="2800" dirty="0"/>
              <a:t>Использовать технологию </a:t>
            </a:r>
            <a:r>
              <a:rPr lang="ru-RU" sz="2800" dirty="0" err="1"/>
              <a:t>OpenCL</a:t>
            </a:r>
            <a:r>
              <a:rPr lang="ru-RU" sz="2800" dirty="0"/>
              <a:t> для реализации гетерогенной вычислительной системы CPU+GPU.</a:t>
            </a:r>
          </a:p>
          <a:p>
            <a:pPr lvl="0"/>
            <a:r>
              <a:rPr lang="ru-RU" sz="2800" dirty="0"/>
              <a:t>Применить построенную ГВС в алгоритме фильтрации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OpenCL </a:t>
            </a:r>
            <a:r>
              <a:rPr lang="ru-RU" sz="2800" dirty="0"/>
              <a:t>одна из технологий, позволяющая создать гетерогенную вычислительную систему, состоящую из различных процессоров, например </a:t>
            </a:r>
            <a:r>
              <a:rPr lang="en-US" sz="2800" dirty="0"/>
              <a:t>CPU</a:t>
            </a:r>
            <a:r>
              <a:rPr lang="ru-RU" sz="2800" dirty="0"/>
              <a:t>+</a:t>
            </a:r>
            <a:r>
              <a:rPr lang="en-US" sz="2800" dirty="0"/>
              <a:t>GPU</a:t>
            </a:r>
            <a:r>
              <a:rPr lang="ru-RU" sz="2800" dirty="0"/>
              <a:t>. Эта технология была использована в работе, для разработки ГВС и решения трудоемкой задачи.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обработки 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7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3027</TotalTime>
  <Words>520</Words>
  <Application>Microsoft Office PowerPoint</Application>
  <PresentationFormat>Экран (4:3)</PresentationFormat>
  <Paragraphs>76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Обычная</vt:lpstr>
      <vt:lpstr>    Нижегородский государственный университет им. Н.И. Лобачевского</vt:lpstr>
      <vt:lpstr>Гетерогенная вычислительная система</vt:lpstr>
      <vt:lpstr>Актуальность темы</vt:lpstr>
      <vt:lpstr>Постановка задачи</vt:lpstr>
      <vt:lpstr>OpenCL</vt:lpstr>
      <vt:lpstr>OpenCL</vt:lpstr>
      <vt:lpstr>OpenCL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Denis Ustavschikov</cp:lastModifiedBy>
  <cp:revision>79</cp:revision>
  <dcterms:created xsi:type="dcterms:W3CDTF">2013-12-22T11:10:11Z</dcterms:created>
  <dcterms:modified xsi:type="dcterms:W3CDTF">2016-06-22T17:39:50Z</dcterms:modified>
</cp:coreProperties>
</file>