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</p:sldMasterIdLst>
  <p:notesMasterIdLst>
    <p:notesMasterId r:id="rId19"/>
  </p:notesMasterIdLst>
  <p:sldIdLst>
    <p:sldId id="256" r:id="rId2"/>
    <p:sldId id="277" r:id="rId3"/>
    <p:sldId id="273" r:id="rId4"/>
    <p:sldId id="257" r:id="rId5"/>
    <p:sldId id="274" r:id="rId6"/>
    <p:sldId id="275" r:id="rId7"/>
    <p:sldId id="276" r:id="rId8"/>
    <p:sldId id="260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67" r:id="rId17"/>
    <p:sldId id="268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B80315C-5B41-4A7F-B4AE-0D9BDDDD3479}">
          <p14:sldIdLst>
            <p14:sldId id="256"/>
            <p14:sldId id="277"/>
            <p14:sldId id="273"/>
            <p14:sldId id="257"/>
            <p14:sldId id="274"/>
            <p14:sldId id="275"/>
            <p14:sldId id="276"/>
            <p14:sldId id="260"/>
            <p14:sldId id="278"/>
            <p14:sldId id="279"/>
            <p14:sldId id="280"/>
            <p14:sldId id="281"/>
            <p14:sldId id="282"/>
            <p14:sldId id="283"/>
            <p14:sldId id="284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5" autoAdjust="0"/>
    <p:restoredTop sz="85507" autoAdjust="0"/>
  </p:normalViewPr>
  <p:slideViewPr>
    <p:cSldViewPr>
      <p:cViewPr varScale="1">
        <p:scale>
          <a:sx n="104" d="100"/>
          <a:sy n="104" d="100"/>
        </p:scale>
        <p:origin x="184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15%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</c:dPt>
          <c:cat>
            <c:strRef>
              <c:f>Лист1!$A$2:$A$5</c:f>
              <c:strCache>
                <c:ptCount val="4"/>
                <c:pt idx="0">
                  <c:v>CPU</c:v>
                </c:pt>
                <c:pt idx="1">
                  <c:v>GPU</c:v>
                </c:pt>
                <c:pt idx="2">
                  <c:v>CPU &amp; GPU</c:v>
                </c:pt>
                <c:pt idx="3">
                  <c:v>Линейный алгоритм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146.899</c:v>
                </c:pt>
                <c:pt idx="1">
                  <c:v>273.904</c:v>
                </c:pt>
                <c:pt idx="2">
                  <c:v>162.92099999999999</c:v>
                </c:pt>
                <c:pt idx="3">
                  <c:v>766.34299999999996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A88-48BE-8F94-B6F6D8DF2E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9598104"/>
        <c:axId val="269598496"/>
      </c:barChart>
      <c:catAx>
        <c:axId val="2695981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69598496"/>
        <c:crosses val="autoZero"/>
        <c:auto val="1"/>
        <c:lblAlgn val="ctr"/>
        <c:lblOffset val="100"/>
        <c:noMultiLvlLbl val="0"/>
      </c:catAx>
      <c:valAx>
        <c:axId val="2695984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6959810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50%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</c:dPt>
          <c:cat>
            <c:strRef>
              <c:f>Лист1!$A$2:$A$5</c:f>
              <c:strCache>
                <c:ptCount val="4"/>
                <c:pt idx="0">
                  <c:v>CPU</c:v>
                </c:pt>
                <c:pt idx="1">
                  <c:v>GPU</c:v>
                </c:pt>
                <c:pt idx="2">
                  <c:v>CPU &amp; GPU</c:v>
                </c:pt>
                <c:pt idx="3">
                  <c:v>Линейный алгоритм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1186.6020000000001</c:v>
                </c:pt>
                <c:pt idx="1">
                  <c:v>3544.0970000000002</c:v>
                </c:pt>
                <c:pt idx="2">
                  <c:v>1773.1410000000001</c:v>
                </c:pt>
                <c:pt idx="3">
                  <c:v>5128.2839999999997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9C8-4A96-B0CC-354DB2856E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9600848"/>
        <c:axId val="269259904"/>
      </c:barChart>
      <c:catAx>
        <c:axId val="2696008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69259904"/>
        <c:crosses val="autoZero"/>
        <c:auto val="1"/>
        <c:lblAlgn val="ctr"/>
        <c:lblOffset val="100"/>
        <c:noMultiLvlLbl val="0"/>
      </c:catAx>
      <c:valAx>
        <c:axId val="2692599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6960084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15%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</c:dPt>
          <c:cat>
            <c:strRef>
              <c:f>Лист1!$A$2:$A$5</c:f>
              <c:strCache>
                <c:ptCount val="4"/>
                <c:pt idx="0">
                  <c:v>CPU</c:v>
                </c:pt>
                <c:pt idx="1">
                  <c:v>GPU</c:v>
                </c:pt>
                <c:pt idx="2">
                  <c:v>CPU &amp; GPU</c:v>
                </c:pt>
                <c:pt idx="3">
                  <c:v>Линейный алгоритм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639.55399999999997</c:v>
                </c:pt>
                <c:pt idx="1">
                  <c:v>932.50400000000002</c:v>
                </c:pt>
                <c:pt idx="2">
                  <c:v>492.24700000000001</c:v>
                </c:pt>
                <c:pt idx="3">
                  <c:v>3052.0369999999998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B87-487D-8426-68906CE099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9260688"/>
        <c:axId val="269261080"/>
      </c:barChart>
      <c:catAx>
        <c:axId val="2692606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69261080"/>
        <c:crosses val="autoZero"/>
        <c:auto val="1"/>
        <c:lblAlgn val="ctr"/>
        <c:lblOffset val="100"/>
        <c:noMultiLvlLbl val="0"/>
      </c:catAx>
      <c:valAx>
        <c:axId val="2692610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6926068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50%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</c:dPt>
          <c:cat>
            <c:strRef>
              <c:f>Лист1!$A$2:$A$5</c:f>
              <c:strCache>
                <c:ptCount val="4"/>
                <c:pt idx="0">
                  <c:v>CPU</c:v>
                </c:pt>
                <c:pt idx="1">
                  <c:v>GPU</c:v>
                </c:pt>
                <c:pt idx="2">
                  <c:v>CPU &amp; GPU</c:v>
                </c:pt>
                <c:pt idx="3">
                  <c:v>Линейный алгоритм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8412.2080000000005</c:v>
                </c:pt>
                <c:pt idx="1">
                  <c:v>14822.143</c:v>
                </c:pt>
                <c:pt idx="2">
                  <c:v>7448.2629999999999</c:v>
                </c:pt>
                <c:pt idx="3">
                  <c:v>30735.625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C9C-41B2-9CA0-8F3874F435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9261864"/>
        <c:axId val="269262256"/>
      </c:barChart>
      <c:catAx>
        <c:axId val="2692618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69262256"/>
        <c:crosses val="autoZero"/>
        <c:auto val="1"/>
        <c:lblAlgn val="ctr"/>
        <c:lblOffset val="100"/>
        <c:noMultiLvlLbl val="0"/>
      </c:catAx>
      <c:valAx>
        <c:axId val="2692622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6926186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696F3-3FDC-4E21-AC97-6E868E0BC607}" type="datetimeFigureOut">
              <a:rPr lang="ru-RU" smtClean="0"/>
              <a:pPr/>
              <a:t>21.06.2016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6ABB3-7BE8-4FDF-A7A4-5D960BB710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882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6ABB3-7BE8-4FDF-A7A4-5D960BB71004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71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408D145-EB70-4616-A719-5C64DDC73D2C}" type="datetime1">
              <a:rPr lang="ru-RU" smtClean="0"/>
              <a:pPr/>
              <a:t>21.06.2016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EED-D250-476E-81A7-187CCED6EB9D}" type="datetime1">
              <a:rPr lang="ru-RU" smtClean="0"/>
              <a:pPr/>
              <a:t>21.06.2016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636E155-0824-4619-9AB2-E9ABBA382C04}" type="datetime1">
              <a:rPr lang="ru-RU" smtClean="0"/>
              <a:pPr/>
              <a:t>21.06.2016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606D-6FB0-4B4D-BF88-DF9DA97A60A5}" type="datetime1">
              <a:rPr lang="ru-RU" smtClean="0"/>
              <a:pPr/>
              <a:t>21.06.2016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CDBD-7B44-4CD6-8936-775886B9333E}" type="datetime1">
              <a:rPr lang="ru-RU" smtClean="0"/>
              <a:pPr/>
              <a:t>21.06.2016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E9386AA-5667-4EE4-BCC2-4BFAFBFCF067}" type="datetime1">
              <a:rPr lang="ru-RU" smtClean="0"/>
              <a:pPr/>
              <a:t>21.06.2016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42DDB14-86B5-4F5D-9215-ACD89DC86D24}" type="datetime1">
              <a:rPr lang="ru-RU" smtClean="0"/>
              <a:pPr/>
              <a:t>21.06.2016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C529-56BC-479E-B858-91DF1A701744}" type="datetime1">
              <a:rPr lang="ru-RU" smtClean="0"/>
              <a:pPr/>
              <a:t>21.06.2016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A11B-45A9-4EC3-B31B-337B15AA5408}" type="datetime1">
              <a:rPr lang="ru-RU" smtClean="0"/>
              <a:pPr/>
              <a:t>21.06.2016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5F5F-63B9-49AC-B179-B32EA2388AD3}" type="datetime1">
              <a:rPr lang="ru-RU" smtClean="0"/>
              <a:pPr/>
              <a:t>21.06.2016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E6D66FA-83FE-4566-B8C4-0DE7204E4498}" type="datetime1">
              <a:rPr lang="ru-RU" smtClean="0"/>
              <a:pPr/>
              <a:t>21.06.2016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B9D0DC-D516-49DD-B6C0-5E388AD99406}" type="datetime1">
              <a:rPr lang="ru-RU" smtClean="0"/>
              <a:pPr/>
              <a:t>21.06.2016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285728"/>
            <a:ext cx="7772400" cy="128588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Нижегородский </a:t>
            </a:r>
            <a:r>
              <a:rPr lang="ru-RU" sz="3200" dirty="0"/>
              <a:t>государственный университет им. Н.И. </a:t>
            </a:r>
            <a:r>
              <a:rPr lang="ru-RU" sz="3200" dirty="0" smtClean="0"/>
              <a:t>Лобачевского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4348" y="1785926"/>
            <a:ext cx="7715304" cy="4429156"/>
          </a:xfrm>
        </p:spPr>
        <p:txBody>
          <a:bodyPr>
            <a:normAutofit fontScale="25000" lnSpcReduction="20000"/>
          </a:bodyPr>
          <a:lstStyle/>
          <a:p>
            <a:endParaRPr lang="ru-RU" sz="14400" b="1" dirty="0" smtClean="0">
              <a:solidFill>
                <a:schemeClr val="tx1"/>
              </a:solidFill>
            </a:endParaRPr>
          </a:p>
          <a:p>
            <a:r>
              <a:rPr lang="ru-RU" sz="14400" b="1" dirty="0" smtClean="0">
                <a:solidFill>
                  <a:schemeClr val="tx1"/>
                </a:solidFill>
              </a:rPr>
              <a:t>Применение </a:t>
            </a:r>
            <a:r>
              <a:rPr lang="ru-RU" sz="14400" b="1" dirty="0">
                <a:solidFill>
                  <a:schemeClr val="tx1"/>
                </a:solidFill>
              </a:rPr>
              <a:t>технологии </a:t>
            </a:r>
            <a:r>
              <a:rPr lang="en-US" sz="14400" b="1" dirty="0">
                <a:solidFill>
                  <a:schemeClr val="tx1"/>
                </a:solidFill>
              </a:rPr>
              <a:t>OpenCL </a:t>
            </a:r>
            <a:r>
              <a:rPr lang="ru-RU" sz="14400" b="1" dirty="0">
                <a:solidFill>
                  <a:schemeClr val="tx1"/>
                </a:solidFill>
              </a:rPr>
              <a:t>для реализации гетерогенной вычислительной </a:t>
            </a:r>
            <a:r>
              <a:rPr lang="ru-RU" sz="14400" b="1" dirty="0" smtClean="0">
                <a:solidFill>
                  <a:schemeClr val="tx1"/>
                </a:solidFill>
              </a:rPr>
              <a:t>системы</a:t>
            </a:r>
            <a:endParaRPr lang="ru-RU" sz="55200" b="1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pPr algn="r"/>
            <a:r>
              <a:rPr lang="ru-RU" sz="8000" dirty="0" smtClean="0">
                <a:solidFill>
                  <a:schemeClr val="tx1"/>
                </a:solidFill>
              </a:rPr>
              <a:t>Выполнил</a:t>
            </a:r>
            <a:r>
              <a:rPr lang="ru-RU" sz="8000" dirty="0">
                <a:solidFill>
                  <a:schemeClr val="tx1"/>
                </a:solidFill>
              </a:rPr>
              <a:t>: студент </a:t>
            </a:r>
            <a:r>
              <a:rPr lang="en-US" sz="8000" dirty="0" smtClean="0">
                <a:solidFill>
                  <a:schemeClr val="tx1"/>
                </a:solidFill>
              </a:rPr>
              <a:t>4</a:t>
            </a:r>
            <a:r>
              <a:rPr lang="ru-RU" sz="8000" dirty="0" smtClean="0">
                <a:solidFill>
                  <a:schemeClr val="tx1"/>
                </a:solidFill>
              </a:rPr>
              <a:t> </a:t>
            </a:r>
            <a:r>
              <a:rPr lang="ru-RU" sz="8000" dirty="0">
                <a:solidFill>
                  <a:schemeClr val="tx1"/>
                </a:solidFill>
              </a:rPr>
              <a:t>курса </a:t>
            </a:r>
            <a:endParaRPr lang="en-US" sz="8000" dirty="0" smtClean="0">
              <a:solidFill>
                <a:schemeClr val="tx1"/>
              </a:solidFill>
            </a:endParaRPr>
          </a:p>
          <a:p>
            <a:pPr algn="r"/>
            <a:r>
              <a:rPr lang="ru-RU" sz="8000" b="1" dirty="0" smtClean="0">
                <a:solidFill>
                  <a:schemeClr val="tx1"/>
                </a:solidFill>
              </a:rPr>
              <a:t>Уставщиков Д.А.</a:t>
            </a:r>
            <a:endParaRPr lang="ru-RU" sz="8000" dirty="0">
              <a:solidFill>
                <a:schemeClr val="tx1"/>
              </a:solidFill>
            </a:endParaRPr>
          </a:p>
          <a:p>
            <a:pPr algn="r"/>
            <a:r>
              <a:rPr lang="ru-RU" sz="8000" b="1" dirty="0">
                <a:solidFill>
                  <a:schemeClr val="tx1"/>
                </a:solidFill>
              </a:rPr>
              <a:t> </a:t>
            </a:r>
            <a:endParaRPr lang="ru-RU" sz="8000" dirty="0">
              <a:solidFill>
                <a:schemeClr val="tx1"/>
              </a:solidFill>
            </a:endParaRPr>
          </a:p>
          <a:p>
            <a:pPr algn="r"/>
            <a:r>
              <a:rPr lang="ru-RU" sz="8000" dirty="0">
                <a:solidFill>
                  <a:schemeClr val="tx1"/>
                </a:solidFill>
              </a:rPr>
              <a:t>Научный руководитель:</a:t>
            </a:r>
          </a:p>
          <a:p>
            <a:pPr algn="r"/>
            <a:r>
              <a:rPr lang="ru-RU" sz="8000" dirty="0" smtClean="0">
                <a:solidFill>
                  <a:schemeClr val="tx1"/>
                </a:solidFill>
              </a:rPr>
              <a:t>Старший преподаватель </a:t>
            </a:r>
            <a:r>
              <a:rPr lang="ru-RU" sz="8000" dirty="0">
                <a:solidFill>
                  <a:schemeClr val="tx1"/>
                </a:solidFill>
              </a:rPr>
              <a:t>кафедры </a:t>
            </a:r>
            <a:r>
              <a:rPr lang="ru-RU" sz="8000" dirty="0" smtClean="0">
                <a:solidFill>
                  <a:schemeClr val="tx1"/>
                </a:solidFill>
              </a:rPr>
              <a:t>ИТФИ</a:t>
            </a:r>
            <a:endParaRPr lang="ru-RU" sz="8000" dirty="0">
              <a:solidFill>
                <a:schemeClr val="tx1"/>
              </a:solidFill>
            </a:endParaRPr>
          </a:p>
          <a:p>
            <a:pPr algn="r"/>
            <a:r>
              <a:rPr lang="ru-RU" sz="8000" b="1" dirty="0">
                <a:solidFill>
                  <a:schemeClr val="tx1"/>
                </a:solidFill>
              </a:rPr>
              <a:t>Угольников А.Ю.</a:t>
            </a:r>
            <a:endParaRPr lang="ru-RU" sz="4800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Результаты работы программы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8401080" cy="508691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Для демонстрации целесообразности использования данной технологии сравним скорость выполнения одного и того же алгоритма с использованием OpenCL на разных платформах/устройствах и с использованием стандартных средств C++. </a:t>
            </a:r>
          </a:p>
          <a:p>
            <a:pPr marL="0" indent="0">
              <a:buNone/>
            </a:pPr>
            <a:r>
              <a:rPr lang="ru-RU" dirty="0"/>
              <a:t>Конфигурация компьютера, на котором выполнялось сравнение: </a:t>
            </a:r>
          </a:p>
          <a:p>
            <a:r>
              <a:rPr lang="en-CA" dirty="0"/>
              <a:t>CPU Intel Core i5-2450M </a:t>
            </a:r>
          </a:p>
          <a:p>
            <a:r>
              <a:rPr lang="en-CA" dirty="0"/>
              <a:t>GPU AMD Radeon HD 7400M </a:t>
            </a:r>
          </a:p>
          <a:p>
            <a:r>
              <a:rPr lang="ru-RU" dirty="0"/>
              <a:t>ОЗУ 6Гб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Результаты </a:t>
            </a:r>
            <a:r>
              <a:rPr lang="ru-RU" dirty="0"/>
              <a:t>фильтрации изображения размером 584</a:t>
            </a:r>
            <a:r>
              <a:rPr lang="en-US" dirty="0"/>
              <a:t>x</a:t>
            </a:r>
            <a:r>
              <a:rPr lang="ru-RU" dirty="0"/>
              <a:t>329 </a:t>
            </a:r>
            <a:r>
              <a:rPr lang="en-US" dirty="0" err="1"/>
              <a:t>px</a:t>
            </a:r>
            <a:r>
              <a:rPr lang="en-US" dirty="0"/>
              <a:t> </a:t>
            </a:r>
            <a:r>
              <a:rPr lang="ru-RU" dirty="0"/>
              <a:t>с разным уровнем зашумленности представлены в </a:t>
            </a:r>
            <a:r>
              <a:rPr lang="ru-RU" dirty="0" smtClean="0"/>
              <a:t>диаграммах </a:t>
            </a:r>
            <a:r>
              <a:rPr lang="ru-RU" dirty="0"/>
              <a:t>1,2.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00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Результаты работы программы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311510"/>
            <a:ext cx="8401080" cy="53578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907260354"/>
              </p:ext>
            </p:extLst>
          </p:nvPr>
        </p:nvGraphicFramePr>
        <p:xfrm>
          <a:off x="467544" y="1556791"/>
          <a:ext cx="8208912" cy="4080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611560" y="5637301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Диаграмма 1. Результаты фильтрации изображения размером 584</a:t>
            </a:r>
            <a:r>
              <a:rPr lang="en-US" dirty="0"/>
              <a:t>x</a:t>
            </a:r>
            <a:r>
              <a:rPr lang="ru-RU" dirty="0"/>
              <a:t>329 </a:t>
            </a:r>
            <a:r>
              <a:rPr lang="en-US" dirty="0" err="1"/>
              <a:t>px</a:t>
            </a:r>
            <a:r>
              <a:rPr lang="ru-RU" dirty="0"/>
              <a:t> при зашумленности 15%</a:t>
            </a:r>
          </a:p>
        </p:txBody>
      </p:sp>
    </p:spTree>
    <p:extLst>
      <p:ext uri="{BB962C8B-B14F-4D97-AF65-F5344CB8AC3E}">
        <p14:creationId xmlns:p14="http://schemas.microsoft.com/office/powerpoint/2010/main" val="150511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Результаты работы программы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85860"/>
            <a:ext cx="8401080" cy="53578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5936238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Диаграмма 2. Результаты фильтрации изображения размером 584</a:t>
            </a:r>
            <a:r>
              <a:rPr lang="en-US" dirty="0"/>
              <a:t>x</a:t>
            </a:r>
            <a:r>
              <a:rPr lang="ru-RU" dirty="0"/>
              <a:t>329 </a:t>
            </a:r>
            <a:r>
              <a:rPr lang="en-US" dirty="0" err="1"/>
              <a:t>px</a:t>
            </a:r>
            <a:r>
              <a:rPr lang="ru-RU" dirty="0"/>
              <a:t> при зашумленности 50%</a:t>
            </a:r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3952460011"/>
              </p:ext>
            </p:extLst>
          </p:nvPr>
        </p:nvGraphicFramePr>
        <p:xfrm>
          <a:off x="467544" y="1556792"/>
          <a:ext cx="8208912" cy="43794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494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Результаты работы программы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401080" cy="5014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Результаты фильтрации изображения размером 1280</a:t>
            </a:r>
            <a:r>
              <a:rPr lang="en-US" dirty="0"/>
              <a:t>x</a:t>
            </a:r>
            <a:r>
              <a:rPr lang="ru-RU" dirty="0"/>
              <a:t>697 </a:t>
            </a:r>
            <a:r>
              <a:rPr lang="en-US" dirty="0" err="1"/>
              <a:t>px</a:t>
            </a:r>
            <a:r>
              <a:rPr lang="en-US" dirty="0"/>
              <a:t> </a:t>
            </a:r>
            <a:r>
              <a:rPr lang="ru-RU" dirty="0"/>
              <a:t>с разным уровнем зашумленности представлены в </a:t>
            </a:r>
            <a:r>
              <a:rPr lang="ru-RU" dirty="0" smtClean="0"/>
              <a:t>диаграммах </a:t>
            </a:r>
            <a:r>
              <a:rPr lang="ru-RU" dirty="0"/>
              <a:t>3,4.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989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Результаты работы программы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85860"/>
            <a:ext cx="8401080" cy="53578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5805264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Диаграмма 3. Результаты фильтрации изображения размером 1280</a:t>
            </a:r>
            <a:r>
              <a:rPr lang="en-US" dirty="0"/>
              <a:t>x</a:t>
            </a:r>
            <a:r>
              <a:rPr lang="ru-RU" dirty="0"/>
              <a:t>697 </a:t>
            </a:r>
            <a:r>
              <a:rPr lang="en-US" dirty="0" err="1"/>
              <a:t>px</a:t>
            </a:r>
            <a:r>
              <a:rPr lang="ru-RU" dirty="0"/>
              <a:t> при зашумленности 15%</a:t>
            </a:r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320587109"/>
              </p:ext>
            </p:extLst>
          </p:nvPr>
        </p:nvGraphicFramePr>
        <p:xfrm>
          <a:off x="467544" y="1556792"/>
          <a:ext cx="8208912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605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Результаты работы программы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85860"/>
            <a:ext cx="8401080" cy="53578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5805264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Диаграмма 4. Результаты фильтрации изображения размером 1280</a:t>
            </a:r>
            <a:r>
              <a:rPr lang="en-US" dirty="0"/>
              <a:t>x</a:t>
            </a:r>
            <a:r>
              <a:rPr lang="ru-RU" dirty="0"/>
              <a:t>697 </a:t>
            </a:r>
            <a:r>
              <a:rPr lang="en-US" dirty="0" err="1"/>
              <a:t>px</a:t>
            </a:r>
            <a:r>
              <a:rPr lang="ru-RU" dirty="0"/>
              <a:t> при зашумленности 50%</a:t>
            </a:r>
          </a:p>
        </p:txBody>
      </p:sp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1866729226"/>
              </p:ext>
            </p:extLst>
          </p:nvPr>
        </p:nvGraphicFramePr>
        <p:xfrm>
          <a:off x="467544" y="1556792"/>
          <a:ext cx="8208912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684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Выводы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401080" cy="501491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В данной работе была написана программа, использующая технологию </a:t>
            </a:r>
            <a:r>
              <a:rPr lang="ru-RU" dirty="0" err="1"/>
              <a:t>OpenCL</a:t>
            </a:r>
            <a:r>
              <a:rPr lang="ru-RU" dirty="0"/>
              <a:t> для реализации гетерогенной вычислительной системы CPU+GPU. </a:t>
            </a:r>
            <a:endParaRPr lang="ru-RU" dirty="0" smtClean="0"/>
          </a:p>
          <a:p>
            <a:r>
              <a:rPr lang="ru-RU" dirty="0" smtClean="0"/>
              <a:t>Данная </a:t>
            </a:r>
            <a:r>
              <a:rPr lang="ru-RU" dirty="0"/>
              <a:t>гетерогенная вычислительная система была применена для фильтрации изображения с помощью медианного алгоритма. </a:t>
            </a:r>
            <a:endParaRPr lang="ru-RU" dirty="0" smtClean="0"/>
          </a:p>
          <a:p>
            <a:r>
              <a:rPr lang="ru-RU" dirty="0" smtClean="0"/>
              <a:t>Результаты </a:t>
            </a:r>
            <a:r>
              <a:rPr lang="ru-RU" dirty="0"/>
              <a:t>работы программы были проанализированы для различных уровней зашумленности изображения, а также для изображений различных размеров. </a:t>
            </a:r>
            <a:endParaRPr lang="ru-RU" dirty="0" smtClean="0"/>
          </a:p>
          <a:p>
            <a:r>
              <a:rPr lang="ru-RU" dirty="0" smtClean="0"/>
              <a:t>Исходя </a:t>
            </a:r>
            <a:r>
              <a:rPr lang="ru-RU" dirty="0"/>
              <a:t>из полученный результатов, следует, что построенная гетерогенная система выполняет работу по фильтрации изображения до 6 раз быстрее, чем если бы мы использовали стандартные средства С++.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928802"/>
            <a:ext cx="8229600" cy="300039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4000" dirty="0" smtClean="0"/>
              <a:t>Гетерогенная вычислительная система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67544" y="1556792"/>
            <a:ext cx="8229600" cy="1468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Гетерогенные вычислительные системы - электронные системы, использующие различные типы вычислительных блоков.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66655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Актуальность </a:t>
            </a:r>
            <a:r>
              <a:rPr lang="ru-RU" sz="4000" dirty="0"/>
              <a:t>темы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Актуальность </a:t>
            </a:r>
            <a:r>
              <a:rPr lang="ru-RU" sz="2800" dirty="0" smtClean="0"/>
              <a:t>темы </a:t>
            </a:r>
            <a:r>
              <a:rPr lang="ru-RU" sz="2800" dirty="0"/>
              <a:t>обусловлена повышением сложности и объемов вычислений решаемых с использованием вычислительных систем задач. С помощью гетерогенных вычислительных систем могут быть решены многие задачи физики, решение которых без использования ГВС заняло бы очень много времени, либо вообще было бы невозможно.</a:t>
            </a:r>
          </a:p>
          <a:p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49481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/>
              <a:t>Постановка задачи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ru-RU" sz="2800" dirty="0" smtClean="0"/>
          </a:p>
          <a:p>
            <a:pPr lvl="0"/>
            <a:r>
              <a:rPr lang="ru-RU" sz="2800" dirty="0"/>
              <a:t>Использовать технологию </a:t>
            </a:r>
            <a:r>
              <a:rPr lang="ru-RU" sz="2800" dirty="0" err="1"/>
              <a:t>OpenCL</a:t>
            </a:r>
            <a:r>
              <a:rPr lang="ru-RU" sz="2800" dirty="0"/>
              <a:t> для реализации гетерогенной вычислительной системы CPU+GPU</a:t>
            </a:r>
            <a:r>
              <a:rPr lang="ru-RU" sz="2800" dirty="0" smtClean="0"/>
              <a:t>.</a:t>
            </a:r>
          </a:p>
          <a:p>
            <a:pPr lvl="0"/>
            <a:r>
              <a:rPr lang="ru-RU" sz="2800" dirty="0"/>
              <a:t>Применить построенную ГВС в алгоритме фильтрации изображений.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dirty="0" smtClean="0"/>
              <a:t>OpenCL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OpenCL </a:t>
            </a:r>
            <a:r>
              <a:rPr lang="ru-RU" sz="2800" dirty="0"/>
              <a:t>одна из технологий, позволяющая создать гетерогенную вычислительную систему, состоящую из различных процессоров, например </a:t>
            </a:r>
            <a:r>
              <a:rPr lang="en-US" sz="2800" dirty="0"/>
              <a:t>CPU</a:t>
            </a:r>
            <a:r>
              <a:rPr lang="ru-RU" sz="2800" dirty="0"/>
              <a:t>+</a:t>
            </a:r>
            <a:r>
              <a:rPr lang="en-US" sz="2800" dirty="0"/>
              <a:t>GPU</a:t>
            </a:r>
            <a:r>
              <a:rPr lang="ru-RU" sz="2800" dirty="0"/>
              <a:t>. Эта технология была использована в работе, для разработки ГВС и решения трудоемкой задачи.</a:t>
            </a:r>
          </a:p>
          <a:p>
            <a:pPr marL="0" indent="0">
              <a:buNone/>
            </a:pPr>
            <a:endParaRPr lang="ru-RU" sz="2800" dirty="0" smtClean="0"/>
          </a:p>
        </p:txBody>
      </p:sp>
      <p:pic>
        <p:nvPicPr>
          <p:cNvPr id="3074" name="Picture 2" descr="C:\Users\ustad\Desktop\AMD_openc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165808"/>
            <a:ext cx="3024336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57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dirty="0" smtClean="0"/>
              <a:t>OpenCL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Для описания основной идеи </a:t>
            </a:r>
            <a:r>
              <a:rPr lang="ru-RU" sz="2800" dirty="0" err="1"/>
              <a:t>OpenCL</a:t>
            </a:r>
            <a:r>
              <a:rPr lang="ru-RU" sz="2800" dirty="0"/>
              <a:t> используется иерархия из 4х моделей:</a:t>
            </a:r>
          </a:p>
          <a:p>
            <a:pPr lvl="0"/>
            <a:r>
              <a:rPr lang="ru-RU" sz="2800" dirty="0"/>
              <a:t>Модель платформы (</a:t>
            </a:r>
            <a:r>
              <a:rPr lang="ru-RU" sz="2800" dirty="0" err="1"/>
              <a:t>Platform</a:t>
            </a:r>
            <a:r>
              <a:rPr lang="ru-RU" sz="2800" dirty="0"/>
              <a:t> </a:t>
            </a:r>
            <a:r>
              <a:rPr lang="ru-RU" sz="2800" dirty="0" err="1"/>
              <a:t>Model</a:t>
            </a:r>
            <a:r>
              <a:rPr lang="ru-RU" sz="2800" dirty="0"/>
              <a:t>);</a:t>
            </a:r>
          </a:p>
          <a:p>
            <a:pPr lvl="0"/>
            <a:r>
              <a:rPr lang="ru-RU" sz="2800" dirty="0"/>
              <a:t>Модель памяти (</a:t>
            </a:r>
            <a:r>
              <a:rPr lang="ru-RU" sz="2800" dirty="0" err="1"/>
              <a:t>Memory</a:t>
            </a:r>
            <a:r>
              <a:rPr lang="ru-RU" sz="2800" dirty="0"/>
              <a:t> </a:t>
            </a:r>
            <a:r>
              <a:rPr lang="ru-RU" sz="2800" dirty="0" err="1"/>
              <a:t>Model</a:t>
            </a:r>
            <a:r>
              <a:rPr lang="ru-RU" sz="2800" dirty="0"/>
              <a:t>);</a:t>
            </a:r>
          </a:p>
          <a:p>
            <a:pPr lvl="0"/>
            <a:r>
              <a:rPr lang="ru-RU" sz="2800" dirty="0"/>
              <a:t>Модель исполнения (</a:t>
            </a:r>
            <a:r>
              <a:rPr lang="ru-RU" sz="2800" dirty="0" err="1"/>
              <a:t>Execution</a:t>
            </a:r>
            <a:r>
              <a:rPr lang="ru-RU" sz="2800" dirty="0"/>
              <a:t> </a:t>
            </a:r>
            <a:r>
              <a:rPr lang="ru-RU" sz="2800" dirty="0" err="1"/>
              <a:t>Model</a:t>
            </a:r>
            <a:r>
              <a:rPr lang="ru-RU" sz="2800" dirty="0"/>
              <a:t>);</a:t>
            </a:r>
          </a:p>
          <a:p>
            <a:r>
              <a:rPr lang="ru-RU" sz="2800" dirty="0"/>
              <a:t>Программная модель (</a:t>
            </a:r>
            <a:r>
              <a:rPr lang="ru-RU" sz="2800" dirty="0" err="1"/>
              <a:t>Programming</a:t>
            </a:r>
            <a:r>
              <a:rPr lang="ru-RU" sz="2800" dirty="0"/>
              <a:t> </a:t>
            </a:r>
            <a:r>
              <a:rPr lang="ru-RU" sz="2800" dirty="0" err="1"/>
              <a:t>Model</a:t>
            </a:r>
            <a:r>
              <a:rPr lang="ru-RU" sz="2800" dirty="0"/>
              <a:t>) 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07292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dirty="0" smtClean="0"/>
              <a:t>OpenCL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2050" name="Picture 2" descr="D:\lenovo\Универ\Диплом\programs\21430-9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4624388" cy="354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lenovo\Универ\Диплом\programs\openclme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7" y="2420888"/>
            <a:ext cx="3365933" cy="332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67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3100" dirty="0" smtClean="0"/>
              <a:t/>
            </a:r>
            <a:br>
              <a:rPr lang="ru-RU" sz="3100" dirty="0" smtClean="0"/>
            </a:br>
            <a:r>
              <a:rPr lang="ru-RU" sz="3100" dirty="0" smtClean="0"/>
              <a:t>Алгоритм обработки изображения</a:t>
            </a:r>
            <a:r>
              <a:rPr lang="ru-RU" sz="3200" b="1" dirty="0" smtClean="0"/>
              <a:t/>
            </a:r>
            <a:br>
              <a:rPr lang="ru-RU" sz="3200" b="1" dirty="0" smtClean="0"/>
            </a:br>
            <a:endParaRPr lang="ru-RU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4098" name="Picture 2" descr="D:\lenovo\Универ\Диплом\programs\Untitled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28800"/>
            <a:ext cx="6840760" cy="471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3100" dirty="0" smtClean="0"/>
              <a:t/>
            </a:r>
            <a:br>
              <a:rPr lang="ru-RU" sz="3100" dirty="0" smtClean="0"/>
            </a:br>
            <a:r>
              <a:rPr lang="ru-RU" sz="3100" dirty="0" smtClean="0"/>
              <a:t>Программа</a:t>
            </a:r>
            <a:r>
              <a:rPr lang="en-US" sz="3100" dirty="0" smtClean="0"/>
              <a:t>,</a:t>
            </a:r>
            <a:r>
              <a:rPr lang="ru-RU" sz="3100" dirty="0" smtClean="0"/>
              <a:t> реализующая ГВС </a:t>
            </a:r>
            <a:r>
              <a:rPr lang="en-US" sz="3100" dirty="0" smtClean="0"/>
              <a:t>CPU+GPU</a:t>
            </a:r>
            <a:r>
              <a:rPr lang="ru-RU" sz="3200" b="1" dirty="0" smtClean="0"/>
              <a:t/>
            </a:r>
            <a:br>
              <a:rPr lang="ru-RU" sz="3200" b="1" dirty="0" smtClean="0"/>
            </a:br>
            <a:endParaRPr lang="ru-RU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5122" name="Picture 2" descr="Безымянны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28" y="2060848"/>
            <a:ext cx="8246504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680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3020</TotalTime>
  <Words>438</Words>
  <Application>Microsoft Office PowerPoint</Application>
  <PresentationFormat>On-screen Show (4:3)</PresentationFormat>
  <Paragraphs>74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Courier New</vt:lpstr>
      <vt:lpstr>Tw Cen MT</vt:lpstr>
      <vt:lpstr>Wingdings</vt:lpstr>
      <vt:lpstr>Wingdings 2</vt:lpstr>
      <vt:lpstr>Обычная</vt:lpstr>
      <vt:lpstr>    Нижегородский государственный университет им. Н.И. Лобачевского</vt:lpstr>
      <vt:lpstr>Гетерогенная вычислительная система</vt:lpstr>
      <vt:lpstr>Актуальность темы</vt:lpstr>
      <vt:lpstr>Постановка задачи</vt:lpstr>
      <vt:lpstr>OpenCL</vt:lpstr>
      <vt:lpstr>OpenCL</vt:lpstr>
      <vt:lpstr>OpenCL</vt:lpstr>
      <vt:lpstr> Алгоритм обработки изображения </vt:lpstr>
      <vt:lpstr> Программа, реализующая ГВС CPU+GPU </vt:lpstr>
      <vt:lpstr>Результаты работы программы</vt:lpstr>
      <vt:lpstr>Результаты работы программы</vt:lpstr>
      <vt:lpstr>Результаты работы программы</vt:lpstr>
      <vt:lpstr>Результаты работы программы</vt:lpstr>
      <vt:lpstr>Результаты работы программы</vt:lpstr>
      <vt:lpstr>Результаты работы программы</vt:lpstr>
      <vt:lpstr>Выводы</vt:lpstr>
      <vt:lpstr>Спасибо за внимание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Стас</dc:creator>
  <cp:lastModifiedBy>Ustavschikov, Denis</cp:lastModifiedBy>
  <cp:revision>78</cp:revision>
  <dcterms:created xsi:type="dcterms:W3CDTF">2013-12-22T11:10:11Z</dcterms:created>
  <dcterms:modified xsi:type="dcterms:W3CDTF">2016-06-21T10:00:45Z</dcterms:modified>
</cp:coreProperties>
</file>