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12" r:id="rId1"/>
  </p:sldMasterIdLst>
  <p:notesMasterIdLst>
    <p:notesMasterId r:id="rId19"/>
  </p:notesMasterIdLst>
  <p:sldIdLst>
    <p:sldId id="256" r:id="rId2"/>
    <p:sldId id="277" r:id="rId3"/>
    <p:sldId id="273" r:id="rId4"/>
    <p:sldId id="257" r:id="rId5"/>
    <p:sldId id="274" r:id="rId6"/>
    <p:sldId id="275" r:id="rId7"/>
    <p:sldId id="276" r:id="rId8"/>
    <p:sldId id="260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267" r:id="rId17"/>
    <p:sldId id="268" r:id="rId1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2B80315C-5B41-4A7F-B4AE-0D9BDDDD3479}">
          <p14:sldIdLst>
            <p14:sldId id="256"/>
            <p14:sldId id="277"/>
            <p14:sldId id="273"/>
            <p14:sldId id="257"/>
            <p14:sldId id="274"/>
            <p14:sldId id="275"/>
            <p14:sldId id="276"/>
            <p14:sldId id="260"/>
            <p14:sldId id="278"/>
            <p14:sldId id="279"/>
            <p14:sldId id="280"/>
            <p14:sldId id="281"/>
            <p14:sldId id="282"/>
            <p14:sldId id="283"/>
            <p14:sldId id="284"/>
            <p14:sldId id="267"/>
            <p14:sldId id="268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65" autoAdjust="0"/>
    <p:restoredTop sz="85507" autoAdjust="0"/>
  </p:normalViewPr>
  <p:slideViewPr>
    <p:cSldViewPr>
      <p:cViewPr varScale="1">
        <p:scale>
          <a:sx n="62" d="100"/>
          <a:sy n="62" d="100"/>
        </p:scale>
        <p:origin x="-159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-2856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15%</c:v>
                </c:pt>
              </c:strCache>
            </c:strRef>
          </c:tx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</c:spPr>
          </c:dPt>
          <c:dPt>
            <c:idx val="2"/>
            <c:invertIfNegative val="0"/>
            <c:bubble3D val="0"/>
            <c:spPr>
              <a:solidFill>
                <a:srgbClr val="FF0000"/>
              </a:solidFill>
            </c:spPr>
          </c:dPt>
          <c:dPt>
            <c:idx val="3"/>
            <c:invertIfNegative val="0"/>
            <c:bubble3D val="0"/>
            <c:spPr>
              <a:solidFill>
                <a:schemeClr val="accent6">
                  <a:lumMod val="75000"/>
                </a:schemeClr>
              </a:solidFill>
            </c:spPr>
          </c:dPt>
          <c:cat>
            <c:strRef>
              <c:f>Лист1!$A$2:$A$5</c:f>
              <c:strCache>
                <c:ptCount val="4"/>
                <c:pt idx="0">
                  <c:v>CPU</c:v>
                </c:pt>
                <c:pt idx="1">
                  <c:v>GPU</c:v>
                </c:pt>
                <c:pt idx="2">
                  <c:v>CPU &amp; GPU</c:v>
                </c:pt>
                <c:pt idx="3">
                  <c:v>Линейный алгоритм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146.899</c:v>
                </c:pt>
                <c:pt idx="1">
                  <c:v>273.904</c:v>
                </c:pt>
                <c:pt idx="2">
                  <c:v>162.92099999999999</c:v>
                </c:pt>
                <c:pt idx="3">
                  <c:v>766.34299999999996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8A88-48BE-8F94-B6F6D8DF2E2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5768960"/>
        <c:axId val="55770496"/>
      </c:barChart>
      <c:catAx>
        <c:axId val="5576896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55770496"/>
        <c:crosses val="autoZero"/>
        <c:auto val="1"/>
        <c:lblAlgn val="ctr"/>
        <c:lblOffset val="100"/>
        <c:noMultiLvlLbl val="0"/>
      </c:catAx>
      <c:valAx>
        <c:axId val="5577049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5576896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50%</c:v>
                </c:pt>
              </c:strCache>
            </c:strRef>
          </c:tx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</c:spPr>
          </c:dPt>
          <c:dPt>
            <c:idx val="2"/>
            <c:invertIfNegative val="0"/>
            <c:bubble3D val="0"/>
            <c:spPr>
              <a:solidFill>
                <a:srgbClr val="FF0000"/>
              </a:solidFill>
            </c:spPr>
          </c:dPt>
          <c:dPt>
            <c:idx val="3"/>
            <c:invertIfNegative val="0"/>
            <c:bubble3D val="0"/>
            <c:spPr>
              <a:solidFill>
                <a:schemeClr val="accent6">
                  <a:lumMod val="75000"/>
                </a:schemeClr>
              </a:solidFill>
            </c:spPr>
          </c:dPt>
          <c:cat>
            <c:strRef>
              <c:f>Лист1!$A$2:$A$5</c:f>
              <c:strCache>
                <c:ptCount val="4"/>
                <c:pt idx="0">
                  <c:v>CPU</c:v>
                </c:pt>
                <c:pt idx="1">
                  <c:v>GPU</c:v>
                </c:pt>
                <c:pt idx="2">
                  <c:v>CPU &amp; GPU</c:v>
                </c:pt>
                <c:pt idx="3">
                  <c:v>Линейный алгоритм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1186.6020000000001</c:v>
                </c:pt>
                <c:pt idx="1">
                  <c:v>3544.0970000000002</c:v>
                </c:pt>
                <c:pt idx="2">
                  <c:v>1773.1410000000001</c:v>
                </c:pt>
                <c:pt idx="3">
                  <c:v>5128.2839999999997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29C8-4A96-B0CC-354DB2856E7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3118976"/>
        <c:axId val="133120768"/>
      </c:barChart>
      <c:catAx>
        <c:axId val="13311897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133120768"/>
        <c:crosses val="autoZero"/>
        <c:auto val="1"/>
        <c:lblAlgn val="ctr"/>
        <c:lblOffset val="100"/>
        <c:noMultiLvlLbl val="0"/>
      </c:catAx>
      <c:valAx>
        <c:axId val="13312076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3311897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15%</c:v>
                </c:pt>
              </c:strCache>
            </c:strRef>
          </c:tx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</c:spPr>
          </c:dPt>
          <c:dPt>
            <c:idx val="2"/>
            <c:invertIfNegative val="0"/>
            <c:bubble3D val="0"/>
            <c:spPr>
              <a:solidFill>
                <a:srgbClr val="FF0000"/>
              </a:solidFill>
            </c:spPr>
          </c:dPt>
          <c:dPt>
            <c:idx val="3"/>
            <c:invertIfNegative val="0"/>
            <c:bubble3D val="0"/>
            <c:spPr>
              <a:solidFill>
                <a:schemeClr val="accent6">
                  <a:lumMod val="75000"/>
                </a:schemeClr>
              </a:solidFill>
            </c:spPr>
          </c:dPt>
          <c:cat>
            <c:strRef>
              <c:f>Лист1!$A$2:$A$5</c:f>
              <c:strCache>
                <c:ptCount val="4"/>
                <c:pt idx="0">
                  <c:v>CPU</c:v>
                </c:pt>
                <c:pt idx="1">
                  <c:v>GPU</c:v>
                </c:pt>
                <c:pt idx="2">
                  <c:v>CPU &amp; GPU</c:v>
                </c:pt>
                <c:pt idx="3">
                  <c:v>Линейный алгоритм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639.55399999999997</c:v>
                </c:pt>
                <c:pt idx="1">
                  <c:v>932.50400000000002</c:v>
                </c:pt>
                <c:pt idx="2">
                  <c:v>492.24700000000001</c:v>
                </c:pt>
                <c:pt idx="3">
                  <c:v>3052.0369999999998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1B87-487D-8426-68906CE099A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3154688"/>
        <c:axId val="133156224"/>
      </c:barChart>
      <c:catAx>
        <c:axId val="13315468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133156224"/>
        <c:crosses val="autoZero"/>
        <c:auto val="1"/>
        <c:lblAlgn val="ctr"/>
        <c:lblOffset val="100"/>
        <c:noMultiLvlLbl val="0"/>
      </c:catAx>
      <c:valAx>
        <c:axId val="13315622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3315468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50%</c:v>
                </c:pt>
              </c:strCache>
            </c:strRef>
          </c:tx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</c:spPr>
          </c:dPt>
          <c:dPt>
            <c:idx val="2"/>
            <c:invertIfNegative val="0"/>
            <c:bubble3D val="0"/>
            <c:spPr>
              <a:solidFill>
                <a:srgbClr val="FF0000"/>
              </a:solidFill>
            </c:spPr>
          </c:dPt>
          <c:dPt>
            <c:idx val="3"/>
            <c:invertIfNegative val="0"/>
            <c:bubble3D val="0"/>
            <c:spPr>
              <a:solidFill>
                <a:schemeClr val="accent6">
                  <a:lumMod val="75000"/>
                </a:schemeClr>
              </a:solidFill>
            </c:spPr>
          </c:dPt>
          <c:cat>
            <c:strRef>
              <c:f>Лист1!$A$2:$A$5</c:f>
              <c:strCache>
                <c:ptCount val="4"/>
                <c:pt idx="0">
                  <c:v>CPU</c:v>
                </c:pt>
                <c:pt idx="1">
                  <c:v>GPU</c:v>
                </c:pt>
                <c:pt idx="2">
                  <c:v>CPU &amp; GPU</c:v>
                </c:pt>
                <c:pt idx="3">
                  <c:v>Линейный алгоритм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8412.2080000000005</c:v>
                </c:pt>
                <c:pt idx="1">
                  <c:v>14822.143</c:v>
                </c:pt>
                <c:pt idx="2">
                  <c:v>7448.2629999999999</c:v>
                </c:pt>
                <c:pt idx="3">
                  <c:v>30735.625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CC9C-41B2-9CA0-8F3874F435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2983808"/>
        <c:axId val="136119040"/>
      </c:barChart>
      <c:catAx>
        <c:axId val="13298380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136119040"/>
        <c:crosses val="autoZero"/>
        <c:auto val="1"/>
        <c:lblAlgn val="ctr"/>
        <c:lblOffset val="100"/>
        <c:noMultiLvlLbl val="0"/>
      </c:catAx>
      <c:valAx>
        <c:axId val="13611904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3298380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9696F3-3FDC-4E21-AC97-6E868E0BC607}" type="datetimeFigureOut">
              <a:rPr lang="ru-RU" smtClean="0"/>
              <a:pPr/>
              <a:t>22.06.2016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76ABB3-7BE8-4FDF-A7A4-5D960BB7100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5882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76ABB3-7BE8-4FDF-A7A4-5D960BB71004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67148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5408D145-EB70-4616-A719-5C64DDC73D2C}" type="datetime1">
              <a:rPr lang="ru-RU" smtClean="0"/>
              <a:pPr/>
              <a:t>22.06.2016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39EED-D250-476E-81A7-187CCED6EB9D}" type="datetime1">
              <a:rPr lang="ru-RU" smtClean="0"/>
              <a:pPr/>
              <a:t>22.06.2016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8636E155-0824-4619-9AB2-E9ABBA382C04}" type="datetime1">
              <a:rPr lang="ru-RU" smtClean="0"/>
              <a:pPr/>
              <a:t>22.06.2016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Прямоугольник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7606D-6FB0-4B4D-BF88-DF9DA97A60A5}" type="datetime1">
              <a:rPr lang="ru-RU" smtClean="0"/>
              <a:pPr/>
              <a:t>22.06.2016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Объект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7" name="Прямоугольник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2" name="Дата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1CDBD-7B44-4CD6-8936-775886B9333E}" type="datetime1">
              <a:rPr lang="ru-RU" smtClean="0"/>
              <a:pPr/>
              <a:t>22.06.2016</a:t>
            </a:fld>
            <a:endParaRPr lang="ru-RU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4" name="Нижний колонтитул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Объект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Объект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8" name="Дата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5E9386AA-5667-4EE4-BCC2-4BFAFBFCF067}" type="datetime1">
              <a:rPr lang="ru-RU" smtClean="0"/>
              <a:pPr/>
              <a:t>22.06.2016</a:t>
            </a:fld>
            <a:endParaRPr lang="ru-RU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1" name="Объект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Объект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42DDB14-86B5-4F5D-9215-ACD89DC86D24}" type="datetime1">
              <a:rPr lang="ru-RU" smtClean="0"/>
              <a:pPr/>
              <a:t>22.06.2016</a:t>
            </a:fld>
            <a:endParaRPr lang="ru-RU"/>
          </a:p>
        </p:txBody>
      </p:sp>
      <p:sp>
        <p:nvSpPr>
          <p:cNvPr id="12" name="Номер слайда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4" name="Нижний колонтитул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ru-RU"/>
          </a:p>
        </p:txBody>
      </p:sp>
      <p:sp>
        <p:nvSpPr>
          <p:cNvPr id="16" name="Текст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5" name="Текст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1C529-56BC-479E-B858-91DF1A701744}" type="datetime1">
              <a:rPr lang="ru-RU" smtClean="0"/>
              <a:pPr/>
              <a:t>22.06.2016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3A11B-45A9-4EC3-B31B-337B15AA5408}" type="datetime1">
              <a:rPr lang="ru-RU" smtClean="0"/>
              <a:pPr/>
              <a:t>22.06.2016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65F5F-63B9-49AC-B179-B32EA2388AD3}" type="datetime1">
              <a:rPr lang="ru-RU" smtClean="0"/>
              <a:pPr/>
              <a:t>22.06.2016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9" name="Объект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Прямоугольник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Дата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5E6D66FA-83FE-4566-B8C4-0DE7204E4498}" type="datetime1">
              <a:rPr lang="ru-RU" smtClean="0"/>
              <a:pPr/>
              <a:t>22.06.2016</a:t>
            </a:fld>
            <a:endParaRPr lang="ru-RU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4" name="Нижний колонтитул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61B9D0DC-D516-49DD-B6C0-5E388AD99406}" type="datetime1">
              <a:rPr lang="ru-RU" smtClean="0"/>
              <a:pPr/>
              <a:t>22.06.2016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Прямоугольник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14348" y="285728"/>
            <a:ext cx="7772400" cy="1285883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ru-RU" sz="3200" dirty="0" smtClean="0"/>
              <a:t/>
            </a:r>
            <a:br>
              <a:rPr lang="ru-RU" sz="3200" dirty="0" smtClean="0"/>
            </a:br>
            <a:r>
              <a:rPr lang="ru-RU" sz="3200" dirty="0" smtClean="0"/>
              <a:t/>
            </a:r>
            <a:br>
              <a:rPr lang="ru-RU" sz="3200" dirty="0" smtClean="0"/>
            </a:br>
            <a:r>
              <a:rPr lang="ru-RU" sz="3200" dirty="0"/>
              <a:t/>
            </a:r>
            <a:br>
              <a:rPr lang="ru-RU" sz="3200" dirty="0"/>
            </a:br>
            <a:r>
              <a:rPr lang="ru-RU" sz="3200" dirty="0" smtClean="0"/>
              <a:t/>
            </a:r>
            <a:br>
              <a:rPr lang="ru-RU" sz="3200" dirty="0" smtClean="0"/>
            </a:br>
            <a:r>
              <a:rPr lang="ru-RU" sz="3200" dirty="0" smtClean="0"/>
              <a:t>Нижегородский </a:t>
            </a:r>
            <a:r>
              <a:rPr lang="ru-RU" sz="3200" dirty="0"/>
              <a:t>государственный университет им. Н.И. </a:t>
            </a:r>
            <a:r>
              <a:rPr lang="ru-RU" sz="3200" dirty="0" smtClean="0"/>
              <a:t>Лобачевского</a:t>
            </a:r>
            <a:endParaRPr lang="ru-RU" sz="32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14348" y="1785926"/>
            <a:ext cx="7715304" cy="4429156"/>
          </a:xfrm>
        </p:spPr>
        <p:txBody>
          <a:bodyPr>
            <a:normAutofit fontScale="25000" lnSpcReduction="20000"/>
          </a:bodyPr>
          <a:lstStyle/>
          <a:p>
            <a:endParaRPr lang="ru-RU" sz="14400" b="1" dirty="0" smtClean="0">
              <a:solidFill>
                <a:schemeClr val="tx1"/>
              </a:solidFill>
            </a:endParaRPr>
          </a:p>
          <a:p>
            <a:r>
              <a:rPr lang="ru-RU" sz="14400" b="1" dirty="0" smtClean="0">
                <a:solidFill>
                  <a:schemeClr val="tx1"/>
                </a:solidFill>
              </a:rPr>
              <a:t>Применение </a:t>
            </a:r>
            <a:r>
              <a:rPr lang="ru-RU" sz="14400" b="1" dirty="0">
                <a:solidFill>
                  <a:schemeClr val="tx1"/>
                </a:solidFill>
              </a:rPr>
              <a:t>технологии </a:t>
            </a:r>
            <a:r>
              <a:rPr lang="en-US" sz="14400" b="1" dirty="0">
                <a:solidFill>
                  <a:schemeClr val="tx1"/>
                </a:solidFill>
              </a:rPr>
              <a:t>OpenCL </a:t>
            </a:r>
            <a:r>
              <a:rPr lang="ru-RU" sz="14400" b="1" dirty="0">
                <a:solidFill>
                  <a:schemeClr val="tx1"/>
                </a:solidFill>
              </a:rPr>
              <a:t>для реализации гетерогенной вычислительной </a:t>
            </a:r>
            <a:r>
              <a:rPr lang="ru-RU" sz="14400" b="1" dirty="0" smtClean="0">
                <a:solidFill>
                  <a:schemeClr val="tx1"/>
                </a:solidFill>
              </a:rPr>
              <a:t>системы</a:t>
            </a:r>
            <a:endParaRPr lang="ru-RU" sz="55200" b="1" dirty="0" smtClean="0">
              <a:solidFill>
                <a:schemeClr val="tx1"/>
              </a:solidFill>
            </a:endParaRPr>
          </a:p>
          <a:p>
            <a:endParaRPr lang="ru-RU" dirty="0" smtClean="0">
              <a:solidFill>
                <a:schemeClr val="tx1"/>
              </a:solidFill>
            </a:endParaRPr>
          </a:p>
          <a:p>
            <a:pPr algn="r"/>
            <a:r>
              <a:rPr lang="ru-RU" sz="8000" dirty="0" smtClean="0">
                <a:solidFill>
                  <a:schemeClr val="tx1"/>
                </a:solidFill>
              </a:rPr>
              <a:t>Выполнил</a:t>
            </a:r>
            <a:r>
              <a:rPr lang="ru-RU" sz="8000" dirty="0">
                <a:solidFill>
                  <a:schemeClr val="tx1"/>
                </a:solidFill>
              </a:rPr>
              <a:t>: студент </a:t>
            </a:r>
            <a:r>
              <a:rPr lang="en-US" sz="8000" dirty="0" smtClean="0">
                <a:solidFill>
                  <a:schemeClr val="tx1"/>
                </a:solidFill>
              </a:rPr>
              <a:t>4</a:t>
            </a:r>
            <a:r>
              <a:rPr lang="ru-RU" sz="8000" dirty="0" smtClean="0">
                <a:solidFill>
                  <a:schemeClr val="tx1"/>
                </a:solidFill>
              </a:rPr>
              <a:t> </a:t>
            </a:r>
            <a:r>
              <a:rPr lang="ru-RU" sz="8000" dirty="0">
                <a:solidFill>
                  <a:schemeClr val="tx1"/>
                </a:solidFill>
              </a:rPr>
              <a:t>курса </a:t>
            </a:r>
            <a:endParaRPr lang="en-US" sz="8000" dirty="0" smtClean="0">
              <a:solidFill>
                <a:schemeClr val="tx1"/>
              </a:solidFill>
            </a:endParaRPr>
          </a:p>
          <a:p>
            <a:pPr algn="r"/>
            <a:r>
              <a:rPr lang="ru-RU" sz="8000" b="1" dirty="0" smtClean="0">
                <a:solidFill>
                  <a:schemeClr val="tx1"/>
                </a:solidFill>
              </a:rPr>
              <a:t>Уставщиков Д.А.</a:t>
            </a:r>
            <a:endParaRPr lang="ru-RU" sz="8000" dirty="0">
              <a:solidFill>
                <a:schemeClr val="tx1"/>
              </a:solidFill>
            </a:endParaRPr>
          </a:p>
          <a:p>
            <a:pPr algn="r"/>
            <a:r>
              <a:rPr lang="ru-RU" sz="8000" b="1" dirty="0">
                <a:solidFill>
                  <a:schemeClr val="tx1"/>
                </a:solidFill>
              </a:rPr>
              <a:t> </a:t>
            </a:r>
            <a:endParaRPr lang="ru-RU" sz="8000" dirty="0">
              <a:solidFill>
                <a:schemeClr val="tx1"/>
              </a:solidFill>
            </a:endParaRPr>
          </a:p>
          <a:p>
            <a:pPr algn="r"/>
            <a:r>
              <a:rPr lang="ru-RU" sz="8000" dirty="0">
                <a:solidFill>
                  <a:schemeClr val="tx1"/>
                </a:solidFill>
              </a:rPr>
              <a:t>Научный руководитель:</a:t>
            </a:r>
          </a:p>
          <a:p>
            <a:pPr algn="r"/>
            <a:r>
              <a:rPr lang="ru-RU" sz="8000" dirty="0" smtClean="0">
                <a:solidFill>
                  <a:schemeClr val="tx1"/>
                </a:solidFill>
              </a:rPr>
              <a:t>Старший преподаватель </a:t>
            </a:r>
            <a:r>
              <a:rPr lang="ru-RU" sz="8000" dirty="0">
                <a:solidFill>
                  <a:schemeClr val="tx1"/>
                </a:solidFill>
              </a:rPr>
              <a:t>кафедры </a:t>
            </a:r>
            <a:r>
              <a:rPr lang="ru-RU" sz="8000" dirty="0" smtClean="0">
                <a:solidFill>
                  <a:schemeClr val="tx1"/>
                </a:solidFill>
              </a:rPr>
              <a:t>ИТФИ</a:t>
            </a:r>
            <a:endParaRPr lang="ru-RU" sz="8000" dirty="0">
              <a:solidFill>
                <a:schemeClr val="tx1"/>
              </a:solidFill>
            </a:endParaRPr>
          </a:p>
          <a:p>
            <a:pPr algn="r"/>
            <a:r>
              <a:rPr lang="ru-RU" sz="8000" b="1" dirty="0">
                <a:solidFill>
                  <a:schemeClr val="tx1"/>
                </a:solidFill>
              </a:rPr>
              <a:t>Угольников А.Ю.</a:t>
            </a:r>
            <a:endParaRPr lang="ru-RU" sz="4800" dirty="0">
              <a:solidFill>
                <a:schemeClr val="tx1"/>
              </a:solidFill>
            </a:endParaRPr>
          </a:p>
          <a:p>
            <a:endParaRPr lang="ru-RU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ru-RU" sz="4000" dirty="0" smtClean="0"/>
              <a:t>Результаты работы программы</a:t>
            </a:r>
            <a:endParaRPr lang="ru-RU" sz="4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25C68B6-61C2-468F-89AB-4B9F7531AA68}" type="slidenum">
              <a:rPr lang="ru-RU" smtClean="0"/>
              <a:pPr/>
              <a:t>10</a:t>
            </a:fld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1556792"/>
            <a:ext cx="8401080" cy="5086918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ru-RU" dirty="0"/>
              <a:t>Для демонстрации целесообразности использования </a:t>
            </a:r>
            <a:r>
              <a:rPr lang="ru-RU" dirty="0" smtClean="0"/>
              <a:t>ГВС сравним </a:t>
            </a:r>
            <a:r>
              <a:rPr lang="ru-RU" dirty="0"/>
              <a:t>скорость выполнения одного и того же алгоритма с использованием OpenCL на разных платформах/устройствах и с использованием стандартных средств C++. </a:t>
            </a:r>
          </a:p>
          <a:p>
            <a:pPr marL="0" indent="0">
              <a:buNone/>
            </a:pPr>
            <a:r>
              <a:rPr lang="ru-RU" dirty="0"/>
              <a:t>Конфигурация компьютера, на котором выполнялось сравнение: </a:t>
            </a:r>
          </a:p>
          <a:p>
            <a:r>
              <a:rPr lang="en-CA" dirty="0"/>
              <a:t>CPU Intel Core i5-2450M </a:t>
            </a:r>
          </a:p>
          <a:p>
            <a:r>
              <a:rPr lang="en-CA" dirty="0"/>
              <a:t>GPU AMD Radeon HD 7400M </a:t>
            </a:r>
          </a:p>
          <a:p>
            <a:r>
              <a:rPr lang="ru-RU" dirty="0"/>
              <a:t>ОЗУ 6Гб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 smtClean="0"/>
              <a:t>Результаты </a:t>
            </a:r>
            <a:r>
              <a:rPr lang="ru-RU" dirty="0"/>
              <a:t>фильтрации изображения размером 584</a:t>
            </a:r>
            <a:r>
              <a:rPr lang="en-US" dirty="0"/>
              <a:t>x</a:t>
            </a:r>
            <a:r>
              <a:rPr lang="ru-RU" dirty="0"/>
              <a:t>329 </a:t>
            </a:r>
            <a:r>
              <a:rPr lang="en-US" dirty="0" err="1"/>
              <a:t>px</a:t>
            </a:r>
            <a:r>
              <a:rPr lang="en-US" dirty="0"/>
              <a:t> </a:t>
            </a:r>
            <a:r>
              <a:rPr lang="ru-RU" dirty="0"/>
              <a:t>с разным уровнем зашумленности представлены в </a:t>
            </a:r>
            <a:r>
              <a:rPr lang="ru-RU" dirty="0" smtClean="0"/>
              <a:t>диаграммах </a:t>
            </a:r>
            <a:r>
              <a:rPr lang="ru-RU" dirty="0"/>
              <a:t>1,2.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3003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ru-RU" sz="4000" dirty="0" smtClean="0"/>
              <a:t>Результаты работы программы</a:t>
            </a:r>
            <a:endParaRPr lang="ru-RU" sz="4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25C68B6-61C2-468F-89AB-4B9F7531AA68}" type="slidenum">
              <a:rPr lang="ru-RU" smtClean="0"/>
              <a:pPr/>
              <a:t>11</a:t>
            </a:fld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1311510"/>
            <a:ext cx="8401080" cy="535785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  <p:graphicFrame>
        <p:nvGraphicFramePr>
          <p:cNvPr id="5" name="Диаграмма 4"/>
          <p:cNvGraphicFramePr/>
          <p:nvPr>
            <p:extLst>
              <p:ext uri="{D42A27DB-BD31-4B8C-83A1-F6EECF244321}">
                <p14:modId xmlns:p14="http://schemas.microsoft.com/office/powerpoint/2010/main" val="907260354"/>
              </p:ext>
            </p:extLst>
          </p:nvPr>
        </p:nvGraphicFramePr>
        <p:xfrm>
          <a:off x="467544" y="1556791"/>
          <a:ext cx="8208912" cy="40805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Прямоугольник 5"/>
          <p:cNvSpPr/>
          <p:nvPr/>
        </p:nvSpPr>
        <p:spPr>
          <a:xfrm>
            <a:off x="611560" y="5637301"/>
            <a:ext cx="81369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Диаграмма 1. Результаты фильтрации изображения размером 584</a:t>
            </a:r>
            <a:r>
              <a:rPr lang="en-US" dirty="0"/>
              <a:t>x</a:t>
            </a:r>
            <a:r>
              <a:rPr lang="ru-RU" dirty="0"/>
              <a:t>329 </a:t>
            </a:r>
            <a:r>
              <a:rPr lang="en-US" dirty="0" err="1"/>
              <a:t>px</a:t>
            </a:r>
            <a:r>
              <a:rPr lang="ru-RU" dirty="0"/>
              <a:t> при зашумленности 15%</a:t>
            </a:r>
          </a:p>
        </p:txBody>
      </p:sp>
    </p:spTree>
    <p:extLst>
      <p:ext uri="{BB962C8B-B14F-4D97-AF65-F5344CB8AC3E}">
        <p14:creationId xmlns:p14="http://schemas.microsoft.com/office/powerpoint/2010/main" val="1505119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ru-RU" sz="4000" dirty="0" smtClean="0"/>
              <a:t>Результаты работы программы</a:t>
            </a:r>
            <a:endParaRPr lang="ru-RU" sz="4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25C68B6-61C2-468F-89AB-4B9F7531AA68}" type="slidenum">
              <a:rPr lang="ru-RU" smtClean="0"/>
              <a:pPr/>
              <a:t>12</a:t>
            </a:fld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1285860"/>
            <a:ext cx="8401080" cy="535785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467544" y="5936238"/>
            <a:ext cx="82089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Диаграмма 2. Результаты фильтрации изображения размером 584</a:t>
            </a:r>
            <a:r>
              <a:rPr lang="en-US" dirty="0"/>
              <a:t>x</a:t>
            </a:r>
            <a:r>
              <a:rPr lang="ru-RU" dirty="0"/>
              <a:t>329 </a:t>
            </a:r>
            <a:r>
              <a:rPr lang="en-US" dirty="0" err="1"/>
              <a:t>px</a:t>
            </a:r>
            <a:r>
              <a:rPr lang="ru-RU" dirty="0"/>
              <a:t> при зашумленности 50%</a:t>
            </a:r>
          </a:p>
        </p:txBody>
      </p:sp>
      <p:graphicFrame>
        <p:nvGraphicFramePr>
          <p:cNvPr id="7" name="Диаграмма 6"/>
          <p:cNvGraphicFramePr/>
          <p:nvPr>
            <p:extLst>
              <p:ext uri="{D42A27DB-BD31-4B8C-83A1-F6EECF244321}">
                <p14:modId xmlns:p14="http://schemas.microsoft.com/office/powerpoint/2010/main" val="3952460011"/>
              </p:ext>
            </p:extLst>
          </p:nvPr>
        </p:nvGraphicFramePr>
        <p:xfrm>
          <a:off x="467544" y="1556792"/>
          <a:ext cx="8208912" cy="43794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24940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ru-RU" sz="4000" dirty="0" smtClean="0"/>
              <a:t>Результаты работы программы</a:t>
            </a:r>
            <a:endParaRPr lang="ru-RU" sz="4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25C68B6-61C2-468F-89AB-4B9F7531AA68}" type="slidenum">
              <a:rPr lang="ru-RU" smtClean="0"/>
              <a:pPr/>
              <a:t>13</a:t>
            </a:fld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401080" cy="50149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Результаты фильтрации изображения размером 1280</a:t>
            </a:r>
            <a:r>
              <a:rPr lang="en-US" dirty="0"/>
              <a:t>x</a:t>
            </a:r>
            <a:r>
              <a:rPr lang="ru-RU" dirty="0"/>
              <a:t>697 </a:t>
            </a:r>
            <a:r>
              <a:rPr lang="en-US" dirty="0" err="1"/>
              <a:t>px</a:t>
            </a:r>
            <a:r>
              <a:rPr lang="en-US" dirty="0"/>
              <a:t> </a:t>
            </a:r>
            <a:r>
              <a:rPr lang="ru-RU" dirty="0"/>
              <a:t>с разным уровнем зашумленности представлены в </a:t>
            </a:r>
            <a:r>
              <a:rPr lang="ru-RU" dirty="0" smtClean="0"/>
              <a:t>диаграммах </a:t>
            </a:r>
            <a:r>
              <a:rPr lang="ru-RU" dirty="0"/>
              <a:t>3,4.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69893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ru-RU" sz="4000" dirty="0" smtClean="0"/>
              <a:t>Результаты работы программы</a:t>
            </a:r>
            <a:endParaRPr lang="ru-RU" sz="4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25C68B6-61C2-468F-89AB-4B9F7531AA68}" type="slidenum">
              <a:rPr lang="ru-RU" smtClean="0"/>
              <a:pPr/>
              <a:t>14</a:t>
            </a:fld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1285860"/>
            <a:ext cx="8401080" cy="535785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395536" y="5805264"/>
            <a:ext cx="82089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Диаграмма 3. Результаты фильтрации изображения размером 1280</a:t>
            </a:r>
            <a:r>
              <a:rPr lang="en-US" dirty="0"/>
              <a:t>x</a:t>
            </a:r>
            <a:r>
              <a:rPr lang="ru-RU" dirty="0"/>
              <a:t>697 </a:t>
            </a:r>
            <a:r>
              <a:rPr lang="en-US" dirty="0" err="1"/>
              <a:t>px</a:t>
            </a:r>
            <a:r>
              <a:rPr lang="ru-RU" dirty="0"/>
              <a:t> при зашумленности 15%</a:t>
            </a:r>
          </a:p>
        </p:txBody>
      </p:sp>
      <p:graphicFrame>
        <p:nvGraphicFramePr>
          <p:cNvPr id="7" name="Диаграмма 6"/>
          <p:cNvGraphicFramePr/>
          <p:nvPr>
            <p:extLst>
              <p:ext uri="{D42A27DB-BD31-4B8C-83A1-F6EECF244321}">
                <p14:modId xmlns:p14="http://schemas.microsoft.com/office/powerpoint/2010/main" val="320587109"/>
              </p:ext>
            </p:extLst>
          </p:nvPr>
        </p:nvGraphicFramePr>
        <p:xfrm>
          <a:off x="467544" y="1556792"/>
          <a:ext cx="8208912" cy="42484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96057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ru-RU" sz="4000" dirty="0" smtClean="0"/>
              <a:t>Результаты работы программы</a:t>
            </a:r>
            <a:endParaRPr lang="ru-RU" sz="4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25C68B6-61C2-468F-89AB-4B9F7531AA68}" type="slidenum">
              <a:rPr lang="ru-RU" smtClean="0"/>
              <a:pPr/>
              <a:t>15</a:t>
            </a:fld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1285860"/>
            <a:ext cx="8401080" cy="535785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467544" y="5805264"/>
            <a:ext cx="82809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Диаграмма 4. Результаты фильтрации изображения размером 1280</a:t>
            </a:r>
            <a:r>
              <a:rPr lang="en-US" dirty="0"/>
              <a:t>x</a:t>
            </a:r>
            <a:r>
              <a:rPr lang="ru-RU" dirty="0"/>
              <a:t>697 </a:t>
            </a:r>
            <a:r>
              <a:rPr lang="en-US" dirty="0" err="1"/>
              <a:t>px</a:t>
            </a:r>
            <a:r>
              <a:rPr lang="ru-RU" dirty="0"/>
              <a:t> при зашумленности 50%</a:t>
            </a:r>
          </a:p>
        </p:txBody>
      </p:sp>
      <p:graphicFrame>
        <p:nvGraphicFramePr>
          <p:cNvPr id="8" name="Диаграмма 7"/>
          <p:cNvGraphicFramePr/>
          <p:nvPr>
            <p:extLst>
              <p:ext uri="{D42A27DB-BD31-4B8C-83A1-F6EECF244321}">
                <p14:modId xmlns:p14="http://schemas.microsoft.com/office/powerpoint/2010/main" val="1866729226"/>
              </p:ext>
            </p:extLst>
          </p:nvPr>
        </p:nvGraphicFramePr>
        <p:xfrm>
          <a:off x="467544" y="1556792"/>
          <a:ext cx="8208912" cy="42484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26842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ru-RU" sz="4000" dirty="0" smtClean="0"/>
              <a:t>Выводы</a:t>
            </a:r>
            <a:endParaRPr lang="ru-RU" sz="4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25C68B6-61C2-468F-89AB-4B9F7531AA68}" type="slidenum">
              <a:rPr lang="ru-RU" smtClean="0"/>
              <a:pPr/>
              <a:t>16</a:t>
            </a:fld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401080" cy="5014910"/>
          </a:xfrm>
        </p:spPr>
        <p:txBody>
          <a:bodyPr>
            <a:normAutofit fontScale="70000" lnSpcReduction="20000"/>
          </a:bodyPr>
          <a:lstStyle/>
          <a:p>
            <a:pPr lvl="0"/>
            <a:r>
              <a:rPr lang="ru-RU" dirty="0" smtClean="0"/>
              <a:t>Для </a:t>
            </a:r>
            <a:r>
              <a:rPr lang="ru-RU" dirty="0"/>
              <a:t>решения поставленных задач была выбрана технология </a:t>
            </a:r>
            <a:r>
              <a:rPr lang="ru-RU" dirty="0" err="1"/>
              <a:t>OpenCL</a:t>
            </a:r>
            <a:r>
              <a:rPr lang="ru-RU" dirty="0"/>
              <a:t>. Данная технология является кроссплатформенной, а значит не зависит от производителя процессора, в отличии от </a:t>
            </a:r>
            <a:r>
              <a:rPr lang="ru-RU" dirty="0" err="1"/>
              <a:t>Nvidia</a:t>
            </a:r>
            <a:r>
              <a:rPr lang="ru-RU" dirty="0"/>
              <a:t> CUDA или AMD </a:t>
            </a:r>
            <a:r>
              <a:rPr lang="ru-RU" dirty="0" err="1"/>
              <a:t>Stream</a:t>
            </a:r>
            <a:r>
              <a:rPr lang="ru-RU" dirty="0"/>
              <a:t>. Технология достаточно гибкая, и позволяет программисту управлять выполнением ядра на выбранном процессоре, в то время как C++ AMP не дает таких возможностей.</a:t>
            </a:r>
          </a:p>
          <a:p>
            <a:pPr lvl="0"/>
            <a:r>
              <a:rPr lang="ru-RU" dirty="0"/>
              <a:t>В данной работе была написана программа, использующая технологию </a:t>
            </a:r>
            <a:r>
              <a:rPr lang="ru-RU" dirty="0" err="1"/>
              <a:t>OpenCL</a:t>
            </a:r>
            <a:r>
              <a:rPr lang="ru-RU" dirty="0"/>
              <a:t> для реализации гетерогенной вычислительной системы CPU+GPU.</a:t>
            </a:r>
          </a:p>
          <a:p>
            <a:pPr lvl="0"/>
            <a:r>
              <a:rPr lang="ru-RU" dirty="0"/>
              <a:t>Данная гетерогенная вычислительная система была применена для фильтрации изображения с помощью медианного алгоритма. </a:t>
            </a:r>
          </a:p>
          <a:p>
            <a:pPr lvl="0"/>
            <a:r>
              <a:rPr lang="ru-RU" dirty="0"/>
              <a:t>Результаты работы программы были проанализированы для различных уровней зашумленности изображения, а также для изображений различных размеров. Исходя из полученный результатов, следует, что построенная гетерогенная система выполняет работу по фильтрации изображения до 6 раз быстрее, чем если бы мы использовали стандартные средства С++, что подтверждает целесообразность использования ГВС.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1928802"/>
            <a:ext cx="8229600" cy="3000396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ru-RU" dirty="0" smtClean="0"/>
              <a:t>Спасибо за внимание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25C68B6-61C2-468F-89AB-4B9F7531AA68}" type="slidenum">
              <a:rPr lang="ru-RU" smtClean="0"/>
              <a:pPr/>
              <a:t>17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82660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ru-RU" sz="4000" dirty="0" smtClean="0"/>
              <a:t>Гетерогенная вычислительная система</a:t>
            </a:r>
            <a:endParaRPr lang="ru-RU" sz="4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25C68B6-61C2-468F-89AB-4B9F7531AA68}" type="slidenum">
              <a:rPr lang="ru-RU" smtClean="0"/>
              <a:pPr/>
              <a:t>2</a:t>
            </a:fld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67544" y="1556792"/>
            <a:ext cx="8229600" cy="14687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/>
              <a:t>Гетерогенные вычислительные системы - электронные системы, использующие различные типы вычислительных блоков.</a:t>
            </a:r>
            <a:endParaRPr lang="ru-RU" sz="2800" dirty="0" smtClean="0"/>
          </a:p>
        </p:txBody>
      </p:sp>
      <p:pic>
        <p:nvPicPr>
          <p:cNvPr id="1026" name="Picture 2" descr="C:\Users\ustad\Desktop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3356992"/>
            <a:ext cx="4762500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6553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82660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ru-RU" sz="4000" dirty="0" smtClean="0"/>
              <a:t>Актуальность </a:t>
            </a:r>
            <a:r>
              <a:rPr lang="ru-RU" sz="4000" dirty="0"/>
              <a:t>темы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25C68B6-61C2-468F-89AB-4B9F7531AA68}" type="slidenum">
              <a:rPr lang="ru-RU" smtClean="0"/>
              <a:pPr/>
              <a:t>3</a:t>
            </a:fld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/>
              <a:t>Актуальность </a:t>
            </a:r>
            <a:r>
              <a:rPr lang="ru-RU" sz="2800" dirty="0" smtClean="0"/>
              <a:t>темы </a:t>
            </a:r>
            <a:r>
              <a:rPr lang="ru-RU" sz="2800" dirty="0"/>
              <a:t>обусловлена повышением сложности и объемов вычислений решаемых с использованием вычислительных систем задач. С помощью гетерогенных вычислительных систем могут быть решены многие задачи физики, решение которых без использования ГВС заняло бы очень много времени, либо вообще было бы невозможно.</a:t>
            </a:r>
          </a:p>
          <a:p>
            <a:endParaRPr lang="ru-RU" sz="2800" dirty="0" smtClean="0"/>
          </a:p>
        </p:txBody>
      </p:sp>
    </p:spTree>
    <p:extLst>
      <p:ext uri="{BB962C8B-B14F-4D97-AF65-F5344CB8AC3E}">
        <p14:creationId xmlns:p14="http://schemas.microsoft.com/office/powerpoint/2010/main" val="1494819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82660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ru-RU" sz="4000" dirty="0"/>
              <a:t>Постановка задачи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25C68B6-61C2-468F-89AB-4B9F7531AA68}" type="slidenum">
              <a:rPr lang="ru-RU" smtClean="0"/>
              <a:pPr/>
              <a:t>4</a:t>
            </a:fld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endParaRPr lang="ru-RU" sz="2800" dirty="0" smtClean="0"/>
          </a:p>
          <a:p>
            <a:pPr lvl="0"/>
            <a:r>
              <a:rPr lang="ru-RU" sz="2800" dirty="0"/>
              <a:t>Рассмотреть существующие технологии гетерогенных вычислений на персональном компьютере.</a:t>
            </a:r>
          </a:p>
          <a:p>
            <a:pPr lvl="0"/>
            <a:r>
              <a:rPr lang="ru-RU" sz="2800" dirty="0" smtClean="0"/>
              <a:t>Изучить </a:t>
            </a:r>
            <a:r>
              <a:rPr lang="ru-RU" sz="2800" dirty="0"/>
              <a:t>возможность применения технологии </a:t>
            </a:r>
            <a:r>
              <a:rPr lang="ru-RU" sz="2800" dirty="0" err="1"/>
              <a:t>OpenCL</a:t>
            </a:r>
            <a:r>
              <a:rPr lang="ru-RU" sz="2800" dirty="0"/>
              <a:t> для параллельных вычислений общего назначения.</a:t>
            </a:r>
          </a:p>
          <a:p>
            <a:pPr lvl="0"/>
            <a:r>
              <a:rPr lang="ru-RU" sz="2800" dirty="0"/>
              <a:t>Использовать технологию </a:t>
            </a:r>
            <a:r>
              <a:rPr lang="ru-RU" sz="2800" dirty="0" err="1"/>
              <a:t>OpenCL</a:t>
            </a:r>
            <a:r>
              <a:rPr lang="ru-RU" sz="2800" dirty="0"/>
              <a:t> для реализации гетерогенной вычислительной системы CPU+GPU.</a:t>
            </a:r>
          </a:p>
          <a:p>
            <a:pPr lvl="0"/>
            <a:r>
              <a:rPr lang="ru-RU" sz="2800" dirty="0"/>
              <a:t>Применить построенную ГВС в алгоритме фильтрации изображений.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82660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4000" dirty="0" smtClean="0"/>
              <a:t>OpenCL</a:t>
            </a:r>
            <a:endParaRPr lang="ru-RU" sz="4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25C68B6-61C2-468F-89AB-4B9F7531AA68}" type="slidenum">
              <a:rPr lang="ru-RU" smtClean="0"/>
              <a:pPr/>
              <a:t>5</a:t>
            </a:fld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OpenCL </a:t>
            </a:r>
            <a:r>
              <a:rPr lang="ru-RU" sz="2800" dirty="0"/>
              <a:t>одна из технологий, позволяющая создать гетерогенную вычислительную систему, состоящую из различных процессоров, например </a:t>
            </a:r>
            <a:r>
              <a:rPr lang="en-US" sz="2800" dirty="0"/>
              <a:t>CPU</a:t>
            </a:r>
            <a:r>
              <a:rPr lang="ru-RU" sz="2800" dirty="0"/>
              <a:t>+</a:t>
            </a:r>
            <a:r>
              <a:rPr lang="en-US" sz="2800" dirty="0"/>
              <a:t>GPU</a:t>
            </a:r>
            <a:r>
              <a:rPr lang="ru-RU" sz="2800" dirty="0"/>
              <a:t>. Эта технология была использована в работе, для разработки ГВС и решения трудоемкой задачи.</a:t>
            </a:r>
          </a:p>
          <a:p>
            <a:pPr marL="0" indent="0">
              <a:buNone/>
            </a:pPr>
            <a:endParaRPr lang="ru-RU" sz="2800" dirty="0" smtClean="0"/>
          </a:p>
        </p:txBody>
      </p:sp>
      <p:pic>
        <p:nvPicPr>
          <p:cNvPr id="3074" name="Picture 2" descr="C:\Users\ustad\Desktop\AMD_openc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4165808"/>
            <a:ext cx="3024336" cy="216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5571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82660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4000" dirty="0" smtClean="0"/>
              <a:t>OpenCL</a:t>
            </a:r>
            <a:endParaRPr lang="ru-RU" sz="4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25C68B6-61C2-468F-89AB-4B9F7531AA68}" type="slidenum">
              <a:rPr lang="ru-RU" smtClean="0"/>
              <a:pPr/>
              <a:t>6</a:t>
            </a:fld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/>
              <a:t>Для описания основной идеи </a:t>
            </a:r>
            <a:r>
              <a:rPr lang="ru-RU" sz="2800" dirty="0" err="1"/>
              <a:t>OpenCL</a:t>
            </a:r>
            <a:r>
              <a:rPr lang="ru-RU" sz="2800" dirty="0"/>
              <a:t> используется иерархия из 4х моделей:</a:t>
            </a:r>
          </a:p>
          <a:p>
            <a:pPr lvl="0"/>
            <a:r>
              <a:rPr lang="ru-RU" sz="2800" dirty="0"/>
              <a:t>Модель платформы (</a:t>
            </a:r>
            <a:r>
              <a:rPr lang="ru-RU" sz="2800" dirty="0" err="1"/>
              <a:t>Platform</a:t>
            </a:r>
            <a:r>
              <a:rPr lang="ru-RU" sz="2800" dirty="0"/>
              <a:t> </a:t>
            </a:r>
            <a:r>
              <a:rPr lang="ru-RU" sz="2800" dirty="0" err="1"/>
              <a:t>Model</a:t>
            </a:r>
            <a:r>
              <a:rPr lang="ru-RU" sz="2800" dirty="0"/>
              <a:t>);</a:t>
            </a:r>
          </a:p>
          <a:p>
            <a:pPr lvl="0"/>
            <a:r>
              <a:rPr lang="ru-RU" sz="2800" dirty="0"/>
              <a:t>Модель памяти (</a:t>
            </a:r>
            <a:r>
              <a:rPr lang="ru-RU" sz="2800" dirty="0" err="1"/>
              <a:t>Memory</a:t>
            </a:r>
            <a:r>
              <a:rPr lang="ru-RU" sz="2800" dirty="0"/>
              <a:t> </a:t>
            </a:r>
            <a:r>
              <a:rPr lang="ru-RU" sz="2800" dirty="0" err="1"/>
              <a:t>Model</a:t>
            </a:r>
            <a:r>
              <a:rPr lang="ru-RU" sz="2800" dirty="0"/>
              <a:t>);</a:t>
            </a:r>
          </a:p>
          <a:p>
            <a:pPr lvl="0"/>
            <a:r>
              <a:rPr lang="ru-RU" sz="2800" dirty="0"/>
              <a:t>Модель исполнения (</a:t>
            </a:r>
            <a:r>
              <a:rPr lang="ru-RU" sz="2800" dirty="0" err="1"/>
              <a:t>Execution</a:t>
            </a:r>
            <a:r>
              <a:rPr lang="ru-RU" sz="2800" dirty="0"/>
              <a:t> </a:t>
            </a:r>
            <a:r>
              <a:rPr lang="ru-RU" sz="2800" dirty="0" err="1"/>
              <a:t>Model</a:t>
            </a:r>
            <a:r>
              <a:rPr lang="ru-RU" sz="2800" dirty="0"/>
              <a:t>);</a:t>
            </a:r>
          </a:p>
          <a:p>
            <a:r>
              <a:rPr lang="ru-RU" sz="2800" dirty="0"/>
              <a:t>Программная модель (</a:t>
            </a:r>
            <a:r>
              <a:rPr lang="ru-RU" sz="2800" dirty="0" err="1"/>
              <a:t>Programming</a:t>
            </a:r>
            <a:r>
              <a:rPr lang="ru-RU" sz="2800" dirty="0"/>
              <a:t> </a:t>
            </a:r>
            <a:r>
              <a:rPr lang="ru-RU" sz="2800" dirty="0" err="1"/>
              <a:t>Model</a:t>
            </a:r>
            <a:r>
              <a:rPr lang="ru-RU" sz="2800" dirty="0"/>
              <a:t>) </a:t>
            </a:r>
            <a:endParaRPr lang="ru-RU" sz="2800" dirty="0" smtClean="0"/>
          </a:p>
        </p:txBody>
      </p:sp>
    </p:spTree>
    <p:extLst>
      <p:ext uri="{BB962C8B-B14F-4D97-AF65-F5344CB8AC3E}">
        <p14:creationId xmlns:p14="http://schemas.microsoft.com/office/powerpoint/2010/main" val="1072920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82660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4000" dirty="0" smtClean="0"/>
              <a:t>OpenCL</a:t>
            </a:r>
            <a:endParaRPr lang="ru-RU" sz="4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25C68B6-61C2-468F-89AB-4B9F7531AA68}" type="slidenum">
              <a:rPr lang="ru-RU" smtClean="0"/>
              <a:pPr/>
              <a:t>7</a:t>
            </a:fld>
            <a:endParaRPr lang="ru-RU"/>
          </a:p>
        </p:txBody>
      </p:sp>
      <p:pic>
        <p:nvPicPr>
          <p:cNvPr id="2050" name="Picture 2" descr="D:\lenovo\Универ\Диплом\programs\21430-9_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420888"/>
            <a:ext cx="4624388" cy="3544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D:\lenovo\Универ\Диплом\programs\openclme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7" y="2420888"/>
            <a:ext cx="3365933" cy="3328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7678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11222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ru-RU" sz="3100" dirty="0" smtClean="0"/>
              <a:t/>
            </a:r>
            <a:br>
              <a:rPr lang="ru-RU" sz="3100" dirty="0" smtClean="0"/>
            </a:br>
            <a:r>
              <a:rPr lang="ru-RU" sz="3100" dirty="0" smtClean="0"/>
              <a:t>Алгоритм обработки изображения</a:t>
            </a:r>
            <a:r>
              <a:rPr lang="ru-RU" sz="3200" b="1" dirty="0" smtClean="0"/>
              <a:t/>
            </a:r>
            <a:br>
              <a:rPr lang="ru-RU" sz="3200" b="1" dirty="0" smtClean="0"/>
            </a:br>
            <a:endParaRPr lang="ru-RU" sz="32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25C68B6-61C2-468F-89AB-4B9F7531AA68}" type="slidenum">
              <a:rPr lang="ru-RU" smtClean="0"/>
              <a:pPr/>
              <a:t>8</a:t>
            </a:fld>
            <a:endParaRPr lang="ru-RU"/>
          </a:p>
        </p:txBody>
      </p:sp>
      <p:pic>
        <p:nvPicPr>
          <p:cNvPr id="4098" name="Picture 2" descr="D:\lenovo\Универ\Диплом\programs\Untitled Diagr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628800"/>
            <a:ext cx="6840760" cy="4718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11222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ru-RU" sz="3100" dirty="0" smtClean="0"/>
              <a:t/>
            </a:r>
            <a:br>
              <a:rPr lang="ru-RU" sz="3100" dirty="0" smtClean="0"/>
            </a:br>
            <a:r>
              <a:rPr lang="ru-RU" sz="3100" dirty="0" smtClean="0"/>
              <a:t>Программа</a:t>
            </a:r>
            <a:r>
              <a:rPr lang="en-US" sz="3100" dirty="0" smtClean="0"/>
              <a:t>,</a:t>
            </a:r>
            <a:r>
              <a:rPr lang="ru-RU" sz="3100" dirty="0" smtClean="0"/>
              <a:t> реализующая ГВС </a:t>
            </a:r>
            <a:r>
              <a:rPr lang="en-US" sz="3100" dirty="0" smtClean="0"/>
              <a:t>CPU+GPU</a:t>
            </a:r>
            <a:r>
              <a:rPr lang="ru-RU" sz="3200" b="1" dirty="0" smtClean="0"/>
              <a:t/>
            </a:r>
            <a:br>
              <a:rPr lang="ru-RU" sz="3200" b="1" dirty="0" smtClean="0"/>
            </a:br>
            <a:endParaRPr lang="ru-RU" sz="32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25C68B6-61C2-468F-89AB-4B9F7531AA68}" type="slidenum">
              <a:rPr lang="ru-RU" smtClean="0"/>
              <a:pPr/>
              <a:t>9</a:t>
            </a:fld>
            <a:endParaRPr lang="ru-RU"/>
          </a:p>
        </p:txBody>
      </p:sp>
      <p:pic>
        <p:nvPicPr>
          <p:cNvPr id="5122" name="Picture 2" descr="Безымянный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128" y="2060848"/>
            <a:ext cx="8246504" cy="36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6809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бычная">
  <a:themeElements>
    <a:clrScheme name="Обычная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Обычная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Обычная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3030</TotalTime>
  <Words>520</Words>
  <Application>Microsoft Office PowerPoint</Application>
  <PresentationFormat>Экран (4:3)</PresentationFormat>
  <Paragraphs>76</Paragraphs>
  <Slides>17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18" baseType="lpstr">
      <vt:lpstr>Обычная</vt:lpstr>
      <vt:lpstr>    Нижегородский государственный университет им. Н.И. Лобачевского</vt:lpstr>
      <vt:lpstr>Гетерогенная вычислительная система</vt:lpstr>
      <vt:lpstr>Актуальность темы</vt:lpstr>
      <vt:lpstr>Постановка задачи</vt:lpstr>
      <vt:lpstr>OpenCL</vt:lpstr>
      <vt:lpstr>OpenCL</vt:lpstr>
      <vt:lpstr>OpenCL</vt:lpstr>
      <vt:lpstr> Алгоритм обработки изображения </vt:lpstr>
      <vt:lpstr> Программа, реализующая ГВС CPU+GPU </vt:lpstr>
      <vt:lpstr>Результаты работы программы</vt:lpstr>
      <vt:lpstr>Результаты работы программы</vt:lpstr>
      <vt:lpstr>Результаты работы программы</vt:lpstr>
      <vt:lpstr>Результаты работы программы</vt:lpstr>
      <vt:lpstr>Результаты работы программы</vt:lpstr>
      <vt:lpstr>Результаты работы программы</vt:lpstr>
      <vt:lpstr>Выводы</vt:lpstr>
      <vt:lpstr>Спасибо за внимание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Стас</dc:creator>
  <cp:lastModifiedBy>Denis Ustavschikov</cp:lastModifiedBy>
  <cp:revision>79</cp:revision>
  <dcterms:created xsi:type="dcterms:W3CDTF">2013-12-22T11:10:11Z</dcterms:created>
  <dcterms:modified xsi:type="dcterms:W3CDTF">2016-06-22T17:43:09Z</dcterms:modified>
</cp:coreProperties>
</file>