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48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E4F9D-9D18-4FED-B742-41234F4966B6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383D-8E4D-4EE2-AA62-6D9F8D2AF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133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E4F9D-9D18-4FED-B742-41234F4966B6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383D-8E4D-4EE2-AA62-6D9F8D2AF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11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E4F9D-9D18-4FED-B742-41234F4966B6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383D-8E4D-4EE2-AA62-6D9F8D2AF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483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E4F9D-9D18-4FED-B742-41234F4966B6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383D-8E4D-4EE2-AA62-6D9F8D2AF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370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E4F9D-9D18-4FED-B742-41234F4966B6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383D-8E4D-4EE2-AA62-6D9F8D2AF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245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E4F9D-9D18-4FED-B742-41234F4966B6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383D-8E4D-4EE2-AA62-6D9F8D2AF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000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E4F9D-9D18-4FED-B742-41234F4966B6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383D-8E4D-4EE2-AA62-6D9F8D2AF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280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E4F9D-9D18-4FED-B742-41234F4966B6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383D-8E4D-4EE2-AA62-6D9F8D2AF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644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E4F9D-9D18-4FED-B742-41234F4966B6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383D-8E4D-4EE2-AA62-6D9F8D2AF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815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E4F9D-9D18-4FED-B742-41234F4966B6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383D-8E4D-4EE2-AA62-6D9F8D2AF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194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E4F9D-9D18-4FED-B742-41234F4966B6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383D-8E4D-4EE2-AA62-6D9F8D2AF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916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E4F9D-9D18-4FED-B742-41234F4966B6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8383D-8E4D-4EE2-AA62-6D9F8D2AF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56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109369" y="270455"/>
            <a:ext cx="1409947" cy="64527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1665708" y="292249"/>
            <a:ext cx="7003229" cy="64527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623944" y="1613647"/>
            <a:ext cx="828338" cy="828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623944" y="3186056"/>
            <a:ext cx="828338" cy="828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623944" y="4551380"/>
            <a:ext cx="828338" cy="828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1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623944" y="292249"/>
            <a:ext cx="828338" cy="828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X=1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623944" y="5916705"/>
            <a:ext cx="828338" cy="828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3982122" y="2777266"/>
            <a:ext cx="828338" cy="82833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3982122" y="4349675"/>
            <a:ext cx="828338" cy="82833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0.5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4033422" y="1463040"/>
            <a:ext cx="828338" cy="82833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0.5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endCxn id="11" idx="2"/>
          </p:cNvCxnSpPr>
          <p:nvPr/>
        </p:nvCxnSpPr>
        <p:spPr>
          <a:xfrm>
            <a:off x="1503582" y="889299"/>
            <a:ext cx="2529840" cy="987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6"/>
            <a:endCxn id="11" idx="2"/>
          </p:cNvCxnSpPr>
          <p:nvPr/>
        </p:nvCxnSpPr>
        <p:spPr>
          <a:xfrm flipV="1">
            <a:off x="1452282" y="1877209"/>
            <a:ext cx="2581140" cy="150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11" idx="2"/>
          </p:cNvCxnSpPr>
          <p:nvPr/>
        </p:nvCxnSpPr>
        <p:spPr>
          <a:xfrm flipV="1">
            <a:off x="1503582" y="1877209"/>
            <a:ext cx="2529840" cy="1808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6" idx="6"/>
          </p:cNvCxnSpPr>
          <p:nvPr/>
        </p:nvCxnSpPr>
        <p:spPr>
          <a:xfrm flipV="1">
            <a:off x="1452282" y="2089673"/>
            <a:ext cx="2529840" cy="287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8" idx="6"/>
            <a:endCxn id="11" idx="3"/>
          </p:cNvCxnSpPr>
          <p:nvPr/>
        </p:nvCxnSpPr>
        <p:spPr>
          <a:xfrm flipV="1">
            <a:off x="1452282" y="2170071"/>
            <a:ext cx="2702447" cy="4160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2280620" y="935637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W[0,0]=0.1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1917751" y="1658484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W[1,0]=0.1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1548031" y="2630712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W[2,0]=0.1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1665708" y="3751444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W[3,0]=0.1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1917751" y="4887115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W[4,0]=0.1</a:t>
            </a:r>
            <a:endParaRPr lang="zh-CN" altLang="en-US" dirty="0"/>
          </a:p>
        </p:txBody>
      </p:sp>
      <p:sp>
        <p:nvSpPr>
          <p:cNvPr id="32" name="椭圆 31"/>
          <p:cNvSpPr/>
          <p:nvPr/>
        </p:nvSpPr>
        <p:spPr>
          <a:xfrm>
            <a:off x="5804931" y="2793117"/>
            <a:ext cx="828338" cy="82833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1.1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5794173" y="4365526"/>
            <a:ext cx="828338" cy="82833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0.7</a:t>
            </a:r>
            <a:endParaRPr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5856231" y="1478891"/>
            <a:ext cx="828338" cy="82833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0.8</a:t>
            </a:r>
            <a:endParaRPr lang="zh-CN" altLang="en-US" dirty="0"/>
          </a:p>
        </p:txBody>
      </p:sp>
      <p:cxnSp>
        <p:nvCxnSpPr>
          <p:cNvPr id="35" name="直接箭头连接符 34"/>
          <p:cNvCxnSpPr>
            <a:endCxn id="34" idx="2"/>
          </p:cNvCxnSpPr>
          <p:nvPr/>
        </p:nvCxnSpPr>
        <p:spPr>
          <a:xfrm>
            <a:off x="4810460" y="1827468"/>
            <a:ext cx="1045771" cy="65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4759160" y="3120464"/>
            <a:ext cx="1045771" cy="65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4846016" y="4748330"/>
            <a:ext cx="1045771" cy="65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4759160" y="1432856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B[0]=0.3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4846016" y="2637131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B[1]=0.1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4759159" y="4359664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B[2]=0.2</a:t>
            </a:r>
            <a:endParaRPr lang="zh-CN" altLang="en-US" dirty="0"/>
          </a:p>
        </p:txBody>
      </p:sp>
      <p:sp>
        <p:nvSpPr>
          <p:cNvPr id="45" name="椭圆 44"/>
          <p:cNvSpPr/>
          <p:nvPr/>
        </p:nvSpPr>
        <p:spPr>
          <a:xfrm>
            <a:off x="8315661" y="1613647"/>
            <a:ext cx="1161826" cy="8283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6" name="椭圆 45"/>
          <p:cNvSpPr/>
          <p:nvPr/>
        </p:nvSpPr>
        <p:spPr>
          <a:xfrm>
            <a:off x="8234416" y="2857052"/>
            <a:ext cx="1161826" cy="8283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7" name="椭圆 46"/>
          <p:cNvSpPr/>
          <p:nvPr/>
        </p:nvSpPr>
        <p:spPr>
          <a:xfrm>
            <a:off x="8378820" y="4428109"/>
            <a:ext cx="1161826" cy="8283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48" name="直接箭头连接符 47"/>
          <p:cNvCxnSpPr/>
          <p:nvPr/>
        </p:nvCxnSpPr>
        <p:spPr>
          <a:xfrm>
            <a:off x="6984225" y="1952512"/>
            <a:ext cx="1045771" cy="65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7069624" y="155090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(1-0.8)^2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6984225" y="2983907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(1-0)^2</a:t>
            </a:r>
            <a:endParaRPr lang="zh-CN" altLang="en-US" dirty="0"/>
          </a:p>
        </p:txBody>
      </p:sp>
      <p:cxnSp>
        <p:nvCxnSpPr>
          <p:cNvPr id="51" name="直接箭头连接符 50"/>
          <p:cNvCxnSpPr/>
          <p:nvPr/>
        </p:nvCxnSpPr>
        <p:spPr>
          <a:xfrm>
            <a:off x="6975917" y="3320443"/>
            <a:ext cx="1045771" cy="65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7011519" y="4602042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(0.7-0)^2</a:t>
            </a:r>
            <a:endParaRPr lang="zh-CN" altLang="en-US" dirty="0"/>
          </a:p>
        </p:txBody>
      </p:sp>
      <p:cxnSp>
        <p:nvCxnSpPr>
          <p:cNvPr id="53" name="直接箭头连接符 52"/>
          <p:cNvCxnSpPr/>
          <p:nvPr/>
        </p:nvCxnSpPr>
        <p:spPr>
          <a:xfrm>
            <a:off x="6975575" y="5032743"/>
            <a:ext cx="1045771" cy="65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9663408" y="2225786"/>
            <a:ext cx="1008178" cy="758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V="1">
            <a:off x="9540646" y="3136307"/>
            <a:ext cx="1283340" cy="249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V="1">
            <a:off x="9702011" y="3380080"/>
            <a:ext cx="1121975" cy="1341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10891448" y="2672386"/>
            <a:ext cx="11528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Loss=</a:t>
            </a:r>
          </a:p>
          <a:p>
            <a:r>
              <a:rPr lang="en-US" altLang="zh-CN" dirty="0"/>
              <a:t>(1-0.8)^2</a:t>
            </a:r>
          </a:p>
          <a:p>
            <a:r>
              <a:rPr lang="en-US" altLang="zh-CN" dirty="0"/>
              <a:t>+(1-0)^2</a:t>
            </a:r>
            <a:endParaRPr lang="zh-CN" altLang="en-US" dirty="0"/>
          </a:p>
          <a:p>
            <a:r>
              <a:rPr lang="en-US" altLang="zh-CN" dirty="0"/>
              <a:t>+(0.7-0)^2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1035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1490018" y="1933673"/>
            <a:ext cx="758283" cy="758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endCxn id="5" idx="1"/>
          </p:cNvCxnSpPr>
          <p:nvPr/>
        </p:nvCxnSpPr>
        <p:spPr>
          <a:xfrm>
            <a:off x="263382" y="1242299"/>
            <a:ext cx="1337684" cy="8024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20582" y="1242299"/>
            <a:ext cx="4802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6"/>
                </a:solidFill>
              </a:rPr>
              <a:t>W=0.35-0.0001*(</a:t>
            </a:r>
            <a:r>
              <a:rPr lang="en-US" altLang="zh-CN" dirty="0"/>
              <a:t>1*2*4.06*1*1*-5</a:t>
            </a:r>
            <a:r>
              <a:rPr lang="en-US" altLang="zh-CN" dirty="0">
                <a:solidFill>
                  <a:schemeClr val="accent6"/>
                </a:solidFill>
              </a:rPr>
              <a:t>),    &amp;Loss/&amp;W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263382" y="2487053"/>
            <a:ext cx="1311665" cy="8168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12834" y="248705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X=-5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2248301" y="2312814"/>
            <a:ext cx="2252544" cy="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248301" y="1894103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W*X=0.35*-5=-1.75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4534303" y="1933673"/>
            <a:ext cx="758283" cy="758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+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2809581" y="2487053"/>
            <a:ext cx="1724722" cy="12638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3849915" y="2941814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6"/>
                </a:solidFill>
              </a:rPr>
              <a:t>b=0.81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cxnSp>
        <p:nvCxnSpPr>
          <p:cNvPr id="21" name="直接箭头连接符 20"/>
          <p:cNvCxnSpPr>
            <a:stCxn id="17" idx="6"/>
          </p:cNvCxnSpPr>
          <p:nvPr/>
        </p:nvCxnSpPr>
        <p:spPr>
          <a:xfrm flipV="1">
            <a:off x="5292586" y="2312814"/>
            <a:ext cx="2464415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5326044" y="1908067"/>
            <a:ext cx="2310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W*</a:t>
            </a:r>
            <a:r>
              <a:rPr lang="en-US" altLang="zh-CN" sz="1600" dirty="0" err="1"/>
              <a:t>X+b</a:t>
            </a:r>
            <a:r>
              <a:rPr lang="en-US" altLang="zh-CN" sz="1600" dirty="0"/>
              <a:t>=-1.75+0.81=-0.94</a:t>
            </a:r>
            <a:endParaRPr lang="zh-CN" altLang="en-US" sz="1600" dirty="0"/>
          </a:p>
        </p:txBody>
      </p:sp>
      <p:sp>
        <p:nvSpPr>
          <p:cNvPr id="30" name="矩形 29"/>
          <p:cNvSpPr/>
          <p:nvPr/>
        </p:nvSpPr>
        <p:spPr>
          <a:xfrm>
            <a:off x="7441579" y="3381528"/>
            <a:ext cx="1205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Label_y</a:t>
            </a:r>
            <a:r>
              <a:rPr lang="en-US" altLang="zh-CN" dirty="0"/>
              <a:t>=</a:t>
            </a:r>
            <a:r>
              <a:rPr lang="zh-CN" altLang="en-US" dirty="0"/>
              <a:t>-5</a:t>
            </a:r>
          </a:p>
        </p:txBody>
      </p:sp>
      <p:sp>
        <p:nvSpPr>
          <p:cNvPr id="31" name="椭圆 30"/>
          <p:cNvSpPr/>
          <p:nvPr/>
        </p:nvSpPr>
        <p:spPr>
          <a:xfrm>
            <a:off x="7790459" y="1877425"/>
            <a:ext cx="758283" cy="758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-</a:t>
            </a:r>
            <a:endParaRPr lang="zh-CN" altLang="en-US" dirty="0"/>
          </a:p>
        </p:txBody>
      </p:sp>
      <p:cxnSp>
        <p:nvCxnSpPr>
          <p:cNvPr id="32" name="直接箭头连接符 31"/>
          <p:cNvCxnSpPr/>
          <p:nvPr/>
        </p:nvCxnSpPr>
        <p:spPr>
          <a:xfrm flipV="1">
            <a:off x="6820305" y="2625762"/>
            <a:ext cx="1059364" cy="13539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8606446" y="2312816"/>
            <a:ext cx="1481948" cy="912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9228596" y="2415456"/>
            <a:ext cx="29017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(W*</a:t>
            </a:r>
            <a:r>
              <a:rPr lang="en-US" altLang="zh-CN" sz="1600" dirty="0" err="1"/>
              <a:t>x+b</a:t>
            </a:r>
            <a:r>
              <a:rPr lang="en-US" altLang="zh-CN" sz="1600" dirty="0"/>
              <a:t>)-</a:t>
            </a:r>
            <a:r>
              <a:rPr lang="en-US" altLang="zh-CN" sz="1600" dirty="0" err="1"/>
              <a:t>label_y</a:t>
            </a:r>
            <a:r>
              <a:rPr lang="en-US" altLang="zh-CN" sz="1600" dirty="0"/>
              <a:t>=-0.94-(-5)=4.06</a:t>
            </a:r>
            <a:endParaRPr lang="zh-CN" altLang="en-US" sz="1600" dirty="0"/>
          </a:p>
        </p:txBody>
      </p:sp>
      <p:sp>
        <p:nvSpPr>
          <p:cNvPr id="40" name="椭圆 39"/>
          <p:cNvSpPr/>
          <p:nvPr/>
        </p:nvSpPr>
        <p:spPr>
          <a:xfrm>
            <a:off x="9902274" y="3140113"/>
            <a:ext cx="758283" cy="758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^2</a:t>
            </a:r>
            <a:endParaRPr lang="zh-CN" altLang="en-US" dirty="0"/>
          </a:p>
        </p:txBody>
      </p:sp>
      <p:cxnSp>
        <p:nvCxnSpPr>
          <p:cNvPr id="41" name="直接箭头连接符 40"/>
          <p:cNvCxnSpPr/>
          <p:nvPr/>
        </p:nvCxnSpPr>
        <p:spPr>
          <a:xfrm flipH="1">
            <a:off x="10165671" y="3852183"/>
            <a:ext cx="77278" cy="19516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8299781" y="4607949"/>
            <a:ext cx="3809056" cy="14157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/>
              <a:t>Loss</a:t>
            </a:r>
            <a:r>
              <a:rPr lang="en-US" altLang="zh-CN" dirty="0"/>
              <a:t>=((W*</a:t>
            </a:r>
            <a:r>
              <a:rPr lang="en-US" altLang="zh-CN" dirty="0" err="1"/>
              <a:t>x+b</a:t>
            </a:r>
            <a:r>
              <a:rPr lang="en-US" altLang="zh-CN" dirty="0"/>
              <a:t>)-</a:t>
            </a:r>
            <a:r>
              <a:rPr lang="en-US" altLang="zh-CN" dirty="0" err="1"/>
              <a:t>label_y</a:t>
            </a:r>
            <a:r>
              <a:rPr lang="en-US" altLang="zh-CN" dirty="0"/>
              <a:t>)^2=4.06^2=</a:t>
            </a:r>
          </a:p>
          <a:p>
            <a:r>
              <a:rPr lang="en-US" altLang="zh-CN" dirty="0">
                <a:solidFill>
                  <a:schemeClr val="accent6"/>
                </a:solidFill>
              </a:rPr>
              <a:t>16.4836</a:t>
            </a:r>
          </a:p>
          <a:p>
            <a:endParaRPr lang="en-US" altLang="zh-CN" dirty="0">
              <a:solidFill>
                <a:schemeClr val="accent6"/>
              </a:solidFill>
            </a:endParaRPr>
          </a:p>
          <a:p>
            <a:r>
              <a:rPr lang="en-US" altLang="zh-CN" dirty="0">
                <a:solidFill>
                  <a:schemeClr val="accent6"/>
                </a:solidFill>
              </a:rPr>
              <a:t>&amp;LOSS/&amp;c=&amp;LOSS/&amp;c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121326" y="6232114"/>
            <a:ext cx="9005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6"/>
                </a:solidFill>
              </a:rPr>
              <a:t>B=0.81</a:t>
            </a:r>
            <a:r>
              <a:rPr lang="zh-CN" altLang="en-US" dirty="0">
                <a:solidFill>
                  <a:schemeClr val="accent6"/>
                </a:solidFill>
              </a:rPr>
              <a:t>，我尝试调参， </a:t>
            </a:r>
            <a:r>
              <a:rPr lang="en-US" altLang="zh-CN" dirty="0">
                <a:solidFill>
                  <a:schemeClr val="accent6"/>
                </a:solidFill>
              </a:rPr>
              <a:t>B=0.82</a:t>
            </a:r>
            <a:r>
              <a:rPr lang="zh-CN" altLang="en-US" dirty="0">
                <a:solidFill>
                  <a:schemeClr val="accent6"/>
                </a:solidFill>
              </a:rPr>
              <a:t>，发现</a:t>
            </a:r>
            <a:r>
              <a:rPr lang="en-US" altLang="zh-CN" dirty="0">
                <a:solidFill>
                  <a:schemeClr val="accent6"/>
                </a:solidFill>
              </a:rPr>
              <a:t>loss</a:t>
            </a:r>
            <a:r>
              <a:rPr lang="zh-CN" altLang="en-US" dirty="0">
                <a:solidFill>
                  <a:schemeClr val="accent6"/>
                </a:solidFill>
              </a:rPr>
              <a:t>变成</a:t>
            </a:r>
            <a:r>
              <a:rPr lang="en-US" altLang="zh-CN" dirty="0">
                <a:solidFill>
                  <a:schemeClr val="accent6"/>
                </a:solidFill>
              </a:rPr>
              <a:t>15.03</a:t>
            </a:r>
            <a:r>
              <a:rPr lang="zh-CN" altLang="en-US" dirty="0">
                <a:solidFill>
                  <a:schemeClr val="accent6"/>
                </a:solidFill>
              </a:rPr>
              <a:t>，深度学习</a:t>
            </a:r>
            <a:r>
              <a:rPr lang="en-US" altLang="zh-CN" dirty="0">
                <a:solidFill>
                  <a:schemeClr val="accent6"/>
                </a:solidFill>
              </a:rPr>
              <a:t>B</a:t>
            </a:r>
            <a:r>
              <a:rPr lang="zh-CN" altLang="en-US" dirty="0">
                <a:solidFill>
                  <a:schemeClr val="accent6"/>
                </a:solidFill>
              </a:rPr>
              <a:t>参数：</a:t>
            </a:r>
            <a:r>
              <a:rPr lang="en-US" altLang="zh-CN" dirty="0">
                <a:solidFill>
                  <a:schemeClr val="accent6"/>
                </a:solidFill>
              </a:rPr>
              <a:t>B-&amp;Loss / &amp;b</a:t>
            </a:r>
            <a:r>
              <a:rPr lang="zh-CN" altLang="en-US" dirty="0">
                <a:solidFill>
                  <a:schemeClr val="accent6"/>
                </a:solidFill>
              </a:rPr>
              <a:t>偏导数</a:t>
            </a:r>
          </a:p>
        </p:txBody>
      </p:sp>
      <p:sp>
        <p:nvSpPr>
          <p:cNvPr id="47" name="任意多边形 46"/>
          <p:cNvSpPr/>
          <p:nvPr/>
        </p:nvSpPr>
        <p:spPr>
          <a:xfrm>
            <a:off x="3807424" y="3659983"/>
            <a:ext cx="2993572" cy="2336018"/>
          </a:xfrm>
          <a:custGeom>
            <a:avLst/>
            <a:gdLst>
              <a:gd name="connsiteX0" fmla="*/ 0 w 2993572"/>
              <a:gd name="connsiteY0" fmla="*/ 0 h 2336018"/>
              <a:gd name="connsiteX1" fmla="*/ 1817914 w 2993572"/>
              <a:gd name="connsiteY1" fmla="*/ 2209800 h 2336018"/>
              <a:gd name="connsiteX2" fmla="*/ 2993572 w 2993572"/>
              <a:gd name="connsiteY2" fmla="*/ 2035629 h 2336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3572" h="2336018">
                <a:moveTo>
                  <a:pt x="0" y="0"/>
                </a:moveTo>
                <a:cubicBezTo>
                  <a:pt x="659492" y="935264"/>
                  <a:pt x="1318985" y="1870529"/>
                  <a:pt x="1817914" y="2209800"/>
                </a:cubicBezTo>
                <a:cubicBezTo>
                  <a:pt x="2316843" y="2549072"/>
                  <a:pt x="2745015" y="2104572"/>
                  <a:pt x="2993572" y="203562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9" name="直接箭头连接符 48"/>
          <p:cNvCxnSpPr/>
          <p:nvPr/>
        </p:nvCxnSpPr>
        <p:spPr>
          <a:xfrm flipV="1">
            <a:off x="3713038" y="5976257"/>
            <a:ext cx="3694401" cy="32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H="1" flipV="1">
            <a:off x="3762980" y="3178658"/>
            <a:ext cx="36803" cy="2858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7187201" y="588774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3255019" y="3740431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loss</a:t>
            </a:r>
            <a:endParaRPr lang="zh-CN" altLang="en-US" dirty="0"/>
          </a:p>
        </p:txBody>
      </p:sp>
      <p:cxnSp>
        <p:nvCxnSpPr>
          <p:cNvPr id="55" name="直接连接符 54"/>
          <p:cNvCxnSpPr/>
          <p:nvPr/>
        </p:nvCxnSpPr>
        <p:spPr>
          <a:xfrm>
            <a:off x="4722333" y="4944365"/>
            <a:ext cx="12953" cy="1064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4359758" y="5938639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B=0.81</a:t>
            </a:r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4435388" y="4625067"/>
            <a:ext cx="1516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LOSS=16.4836</a:t>
            </a:r>
            <a:endParaRPr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5058086" y="5938639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B=0.82</a:t>
            </a:r>
            <a:endParaRPr lang="zh-CN" altLang="en-US" dirty="0"/>
          </a:p>
        </p:txBody>
      </p:sp>
      <p:cxnSp>
        <p:nvCxnSpPr>
          <p:cNvPr id="60" name="直接连接符 59"/>
          <p:cNvCxnSpPr/>
          <p:nvPr/>
        </p:nvCxnSpPr>
        <p:spPr>
          <a:xfrm>
            <a:off x="5304210" y="5645164"/>
            <a:ext cx="17608" cy="363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5092079" y="5237298"/>
            <a:ext cx="1282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LOSS=15.03</a:t>
            </a:r>
            <a:endParaRPr lang="zh-CN" altLang="en-US" dirty="0"/>
          </a:p>
        </p:txBody>
      </p:sp>
      <p:cxnSp>
        <p:nvCxnSpPr>
          <p:cNvPr id="65" name="直接连接符 64"/>
          <p:cNvCxnSpPr/>
          <p:nvPr/>
        </p:nvCxnSpPr>
        <p:spPr>
          <a:xfrm>
            <a:off x="4064691" y="4232810"/>
            <a:ext cx="1749499" cy="181083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727775" y="185181"/>
            <a:ext cx="112437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&amp;LOSS/&amp;b=((W*</a:t>
            </a:r>
            <a:r>
              <a:rPr lang="en-US" altLang="zh-CN" dirty="0" err="1"/>
              <a:t>x+b</a:t>
            </a:r>
            <a:r>
              <a:rPr lang="en-US" altLang="zh-CN" dirty="0"/>
              <a:t>)-</a:t>
            </a:r>
            <a:r>
              <a:rPr lang="en-US" altLang="zh-CN" dirty="0" err="1"/>
              <a:t>label_y</a:t>
            </a:r>
            <a:r>
              <a:rPr lang="en-US" altLang="zh-CN" dirty="0"/>
              <a:t>)^2=(w*</a:t>
            </a:r>
            <a:r>
              <a:rPr lang="en-US" altLang="zh-CN" dirty="0" err="1"/>
              <a:t>x+b</a:t>
            </a:r>
            <a:r>
              <a:rPr lang="en-US" altLang="zh-CN" dirty="0"/>
              <a:t>)^2-2*(</a:t>
            </a:r>
            <a:r>
              <a:rPr lang="en-US" altLang="zh-CN" dirty="0" err="1"/>
              <a:t>wx+b</a:t>
            </a:r>
            <a:r>
              <a:rPr lang="en-US" altLang="zh-CN" dirty="0"/>
              <a:t>)*label_y+label_y^2=</a:t>
            </a:r>
          </a:p>
          <a:p>
            <a:r>
              <a:rPr lang="en-US" altLang="zh-CN" dirty="0"/>
              <a:t>		w^2*x^2+2w*x*b+b^2-2w*x*label_y-2b*label_y+label_y^2=</a:t>
            </a:r>
            <a:r>
              <a:rPr lang="en-US" altLang="zh-CN" dirty="0">
                <a:solidFill>
                  <a:srgbClr val="FF0000"/>
                </a:solidFill>
              </a:rPr>
              <a:t>2wx+2b-2*</a:t>
            </a:r>
            <a:r>
              <a:rPr lang="en-US" altLang="zh-CN" dirty="0" err="1">
                <a:solidFill>
                  <a:srgbClr val="FF0000"/>
                </a:solidFill>
              </a:rPr>
              <a:t>label_y</a:t>
            </a:r>
            <a:r>
              <a:rPr lang="en-US" altLang="zh-CN">
                <a:solidFill>
                  <a:srgbClr val="FF0000"/>
                </a:solidFill>
              </a:rPr>
              <a:t>=2*0.81+2*5=8.12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68" name="直接箭头连接符 67"/>
          <p:cNvCxnSpPr/>
          <p:nvPr/>
        </p:nvCxnSpPr>
        <p:spPr>
          <a:xfrm flipH="1" flipV="1">
            <a:off x="10443786" y="3852183"/>
            <a:ext cx="352298" cy="182156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10619935" y="41097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1" name="文本框 70"/>
          <p:cNvSpPr txBox="1"/>
          <p:nvPr/>
        </p:nvSpPr>
        <p:spPr>
          <a:xfrm>
            <a:off x="8511472" y="3022142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1*2*</a:t>
            </a:r>
            <a:r>
              <a:rPr lang="en-US" altLang="zh-CN" i="1" dirty="0"/>
              <a:t>4.0</a:t>
            </a:r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72" name="直接箭头连接符 71"/>
          <p:cNvCxnSpPr/>
          <p:nvPr/>
        </p:nvCxnSpPr>
        <p:spPr>
          <a:xfrm flipH="1" flipV="1">
            <a:off x="8526913" y="2539475"/>
            <a:ext cx="1359920" cy="86167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5670518" y="2485793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1*2*4.06*1</a:t>
            </a:r>
            <a:endParaRPr lang="zh-CN" altLang="en-US" dirty="0"/>
          </a:p>
        </p:txBody>
      </p:sp>
      <p:cxnSp>
        <p:nvCxnSpPr>
          <p:cNvPr id="75" name="直接箭头连接符 74"/>
          <p:cNvCxnSpPr/>
          <p:nvPr/>
        </p:nvCxnSpPr>
        <p:spPr>
          <a:xfrm flipH="1" flipV="1">
            <a:off x="5179947" y="2458232"/>
            <a:ext cx="2313748" cy="2929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2112658" y="3075867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1*2*4.06*1*1</a:t>
            </a:r>
            <a:endParaRPr lang="zh-CN" altLang="en-US" dirty="0"/>
          </a:p>
        </p:txBody>
      </p:sp>
      <p:cxnSp>
        <p:nvCxnSpPr>
          <p:cNvPr id="81" name="直接箭头连接符 80"/>
          <p:cNvCxnSpPr/>
          <p:nvPr/>
        </p:nvCxnSpPr>
        <p:spPr>
          <a:xfrm flipH="1">
            <a:off x="2893945" y="2470021"/>
            <a:ext cx="1396559" cy="100058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705354" y="3608906"/>
            <a:ext cx="17876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6"/>
                </a:solidFill>
              </a:rPr>
              <a:t>B=0.81</a:t>
            </a:r>
          </a:p>
          <a:p>
            <a:r>
              <a:rPr lang="zh-CN" altLang="en-US" dirty="0">
                <a:solidFill>
                  <a:schemeClr val="accent6"/>
                </a:solidFill>
              </a:rPr>
              <a:t>梯度下降</a:t>
            </a:r>
            <a:endParaRPr lang="en-US" altLang="zh-CN" dirty="0">
              <a:solidFill>
                <a:schemeClr val="accent6"/>
              </a:solidFill>
            </a:endParaRPr>
          </a:p>
          <a:p>
            <a:r>
              <a:rPr lang="en-US" altLang="zh-CN" dirty="0">
                <a:solidFill>
                  <a:schemeClr val="accent6"/>
                </a:solidFill>
              </a:rPr>
              <a:t>B=B-0.0001*8.12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cxnSp>
        <p:nvCxnSpPr>
          <p:cNvPr id="85" name="直接箭头连接符 84"/>
          <p:cNvCxnSpPr/>
          <p:nvPr/>
        </p:nvCxnSpPr>
        <p:spPr>
          <a:xfrm flipH="1">
            <a:off x="2303874" y="2417703"/>
            <a:ext cx="1769047" cy="1759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2173984" y="2437672"/>
            <a:ext cx="1523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1*2*4.06*1*1</a:t>
            </a:r>
            <a:endParaRPr lang="zh-CN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-610679" y="1957793"/>
            <a:ext cx="1826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1*2*4.06*1*1*-5</a:t>
            </a:r>
            <a:endParaRPr lang="zh-CN" altLang="en-US" dirty="0"/>
          </a:p>
        </p:txBody>
      </p:sp>
      <p:cxnSp>
        <p:nvCxnSpPr>
          <p:cNvPr id="91" name="直接箭头连接符 90"/>
          <p:cNvCxnSpPr/>
          <p:nvPr/>
        </p:nvCxnSpPr>
        <p:spPr>
          <a:xfrm flipH="1" flipV="1">
            <a:off x="280759" y="1459515"/>
            <a:ext cx="1071981" cy="71721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515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309</Words>
  <Application>Microsoft Office PowerPoint</Application>
  <PresentationFormat>宽屏</PresentationFormat>
  <Paragraphs>62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liangdong</dc:creator>
  <cp:lastModifiedBy>林 跃</cp:lastModifiedBy>
  <cp:revision>85</cp:revision>
  <dcterms:created xsi:type="dcterms:W3CDTF">2023-04-17T12:13:03Z</dcterms:created>
  <dcterms:modified xsi:type="dcterms:W3CDTF">2023-04-23T08:13:24Z</dcterms:modified>
</cp:coreProperties>
</file>