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15" r:id="rId2"/>
    <p:sldId id="616" r:id="rId3"/>
    <p:sldId id="617" r:id="rId4"/>
    <p:sldId id="618" r:id="rId5"/>
    <p:sldId id="622" r:id="rId6"/>
    <p:sldId id="61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12" d="100"/>
          <a:sy n="112" d="100"/>
        </p:scale>
        <p:origin x="106"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9B05C-CC84-82F0-E6CC-11BB3BC92A8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DE29138-EB2D-BC35-8073-01B72F5915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6D06DA-7A9F-2346-40A8-A3D3E4884482}"/>
              </a:ext>
            </a:extLst>
          </p:cNvPr>
          <p:cNvSpPr>
            <a:spLocks noGrp="1"/>
          </p:cNvSpPr>
          <p:nvPr>
            <p:ph type="dt" sz="half" idx="10"/>
          </p:nvPr>
        </p:nvSpPr>
        <p:spPr/>
        <p:txBody>
          <a:bodyPr/>
          <a:lstStyle/>
          <a:p>
            <a:fld id="{A7C42A0B-51F4-405C-BA68-B2943A001100}" type="datetimeFigureOut">
              <a:rPr lang="zh-CN" altLang="en-US" smtClean="0"/>
              <a:t>2025/10/28</a:t>
            </a:fld>
            <a:endParaRPr lang="zh-CN" altLang="en-US"/>
          </a:p>
        </p:txBody>
      </p:sp>
      <p:sp>
        <p:nvSpPr>
          <p:cNvPr id="5" name="页脚占位符 4">
            <a:extLst>
              <a:ext uri="{FF2B5EF4-FFF2-40B4-BE49-F238E27FC236}">
                <a16:creationId xmlns:a16="http://schemas.microsoft.com/office/drawing/2014/main" id="{5A1A8428-F3D7-E006-3735-26667187DE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32DA47-9BCE-4A1F-F72C-178D329A8BFD}"/>
              </a:ext>
            </a:extLst>
          </p:cNvPr>
          <p:cNvSpPr>
            <a:spLocks noGrp="1"/>
          </p:cNvSpPr>
          <p:nvPr>
            <p:ph type="sldNum" sz="quarter" idx="12"/>
          </p:nvPr>
        </p:nvSpPr>
        <p:spPr/>
        <p:txBody>
          <a:bodyPr/>
          <a:lstStyle/>
          <a:p>
            <a:fld id="{326EF789-4030-475D-AE28-135A30BDFFCA}" type="slidenum">
              <a:rPr lang="zh-CN" altLang="en-US" smtClean="0"/>
              <a:t>‹#›</a:t>
            </a:fld>
            <a:endParaRPr lang="zh-CN" altLang="en-US"/>
          </a:p>
        </p:txBody>
      </p:sp>
    </p:spTree>
    <p:extLst>
      <p:ext uri="{BB962C8B-B14F-4D97-AF65-F5344CB8AC3E}">
        <p14:creationId xmlns:p14="http://schemas.microsoft.com/office/powerpoint/2010/main" val="276754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53500-AD66-8ECC-6C60-E9B6950482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1A57F5D-F19E-BC26-A9D9-6749916625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26FED5-CE2D-4BDF-F8DF-EDA323002529}"/>
              </a:ext>
            </a:extLst>
          </p:cNvPr>
          <p:cNvSpPr>
            <a:spLocks noGrp="1"/>
          </p:cNvSpPr>
          <p:nvPr>
            <p:ph type="dt" sz="half" idx="10"/>
          </p:nvPr>
        </p:nvSpPr>
        <p:spPr/>
        <p:txBody>
          <a:bodyPr/>
          <a:lstStyle/>
          <a:p>
            <a:fld id="{A7C42A0B-51F4-405C-BA68-B2943A001100}" type="datetimeFigureOut">
              <a:rPr lang="zh-CN" altLang="en-US" smtClean="0"/>
              <a:t>2025/10/28</a:t>
            </a:fld>
            <a:endParaRPr lang="zh-CN" altLang="en-US"/>
          </a:p>
        </p:txBody>
      </p:sp>
      <p:sp>
        <p:nvSpPr>
          <p:cNvPr id="5" name="页脚占位符 4">
            <a:extLst>
              <a:ext uri="{FF2B5EF4-FFF2-40B4-BE49-F238E27FC236}">
                <a16:creationId xmlns:a16="http://schemas.microsoft.com/office/drawing/2014/main" id="{F77D040C-2D86-B200-1730-9184AA000B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11E9AD-C7CB-BB7F-883D-AB16382577AD}"/>
              </a:ext>
            </a:extLst>
          </p:cNvPr>
          <p:cNvSpPr>
            <a:spLocks noGrp="1"/>
          </p:cNvSpPr>
          <p:nvPr>
            <p:ph type="sldNum" sz="quarter" idx="12"/>
          </p:nvPr>
        </p:nvSpPr>
        <p:spPr/>
        <p:txBody>
          <a:bodyPr/>
          <a:lstStyle/>
          <a:p>
            <a:fld id="{326EF789-4030-475D-AE28-135A30BDFFCA}" type="slidenum">
              <a:rPr lang="zh-CN" altLang="en-US" smtClean="0"/>
              <a:t>‹#›</a:t>
            </a:fld>
            <a:endParaRPr lang="zh-CN" altLang="en-US"/>
          </a:p>
        </p:txBody>
      </p:sp>
    </p:spTree>
    <p:extLst>
      <p:ext uri="{BB962C8B-B14F-4D97-AF65-F5344CB8AC3E}">
        <p14:creationId xmlns:p14="http://schemas.microsoft.com/office/powerpoint/2010/main" val="425117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EA109B-1506-7C98-39F0-FEDBDE0830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956130A-AE15-3387-16CC-1EABB2F945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53CCFA-A20E-353A-ACDB-3F0033424F69}"/>
              </a:ext>
            </a:extLst>
          </p:cNvPr>
          <p:cNvSpPr>
            <a:spLocks noGrp="1"/>
          </p:cNvSpPr>
          <p:nvPr>
            <p:ph type="dt" sz="half" idx="10"/>
          </p:nvPr>
        </p:nvSpPr>
        <p:spPr/>
        <p:txBody>
          <a:bodyPr/>
          <a:lstStyle/>
          <a:p>
            <a:fld id="{A7C42A0B-51F4-405C-BA68-B2943A001100}" type="datetimeFigureOut">
              <a:rPr lang="zh-CN" altLang="en-US" smtClean="0"/>
              <a:t>2025/10/28</a:t>
            </a:fld>
            <a:endParaRPr lang="zh-CN" altLang="en-US"/>
          </a:p>
        </p:txBody>
      </p:sp>
      <p:sp>
        <p:nvSpPr>
          <p:cNvPr id="5" name="页脚占位符 4">
            <a:extLst>
              <a:ext uri="{FF2B5EF4-FFF2-40B4-BE49-F238E27FC236}">
                <a16:creationId xmlns:a16="http://schemas.microsoft.com/office/drawing/2014/main" id="{8765AC86-11D7-8C56-5697-0332C9ED92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4FCBC6-675C-705F-4DE1-295AFD0F01E6}"/>
              </a:ext>
            </a:extLst>
          </p:cNvPr>
          <p:cNvSpPr>
            <a:spLocks noGrp="1"/>
          </p:cNvSpPr>
          <p:nvPr>
            <p:ph type="sldNum" sz="quarter" idx="12"/>
          </p:nvPr>
        </p:nvSpPr>
        <p:spPr/>
        <p:txBody>
          <a:bodyPr/>
          <a:lstStyle/>
          <a:p>
            <a:fld id="{326EF789-4030-475D-AE28-135A30BDFFCA}" type="slidenum">
              <a:rPr lang="zh-CN" altLang="en-US" smtClean="0"/>
              <a:t>‹#›</a:t>
            </a:fld>
            <a:endParaRPr lang="zh-CN" altLang="en-US"/>
          </a:p>
        </p:txBody>
      </p:sp>
    </p:spTree>
    <p:extLst>
      <p:ext uri="{BB962C8B-B14F-4D97-AF65-F5344CB8AC3E}">
        <p14:creationId xmlns:p14="http://schemas.microsoft.com/office/powerpoint/2010/main" val="376165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935FB-6B6C-7DC3-66BD-846D0E4CAC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AB6F773-1CE4-1512-39FE-3159BFA49EF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74E04E-5C65-8DE1-41E2-8ED888F3089F}"/>
              </a:ext>
            </a:extLst>
          </p:cNvPr>
          <p:cNvSpPr>
            <a:spLocks noGrp="1"/>
          </p:cNvSpPr>
          <p:nvPr>
            <p:ph type="dt" sz="half" idx="10"/>
          </p:nvPr>
        </p:nvSpPr>
        <p:spPr/>
        <p:txBody>
          <a:bodyPr/>
          <a:lstStyle/>
          <a:p>
            <a:fld id="{A7C42A0B-51F4-405C-BA68-B2943A001100}" type="datetimeFigureOut">
              <a:rPr lang="zh-CN" altLang="en-US" smtClean="0"/>
              <a:t>2025/10/28</a:t>
            </a:fld>
            <a:endParaRPr lang="zh-CN" altLang="en-US"/>
          </a:p>
        </p:txBody>
      </p:sp>
      <p:sp>
        <p:nvSpPr>
          <p:cNvPr id="5" name="页脚占位符 4">
            <a:extLst>
              <a:ext uri="{FF2B5EF4-FFF2-40B4-BE49-F238E27FC236}">
                <a16:creationId xmlns:a16="http://schemas.microsoft.com/office/drawing/2014/main" id="{65F6BA26-5C1C-8E35-1DEE-57DFE1052B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D1FF89-71F5-1477-AFF1-D823A5EE05D5}"/>
              </a:ext>
            </a:extLst>
          </p:cNvPr>
          <p:cNvSpPr>
            <a:spLocks noGrp="1"/>
          </p:cNvSpPr>
          <p:nvPr>
            <p:ph type="sldNum" sz="quarter" idx="12"/>
          </p:nvPr>
        </p:nvSpPr>
        <p:spPr/>
        <p:txBody>
          <a:bodyPr/>
          <a:lstStyle/>
          <a:p>
            <a:fld id="{326EF789-4030-475D-AE28-135A30BDFFCA}" type="slidenum">
              <a:rPr lang="zh-CN" altLang="en-US" smtClean="0"/>
              <a:t>‹#›</a:t>
            </a:fld>
            <a:endParaRPr lang="zh-CN" altLang="en-US"/>
          </a:p>
        </p:txBody>
      </p:sp>
    </p:spTree>
    <p:extLst>
      <p:ext uri="{BB962C8B-B14F-4D97-AF65-F5344CB8AC3E}">
        <p14:creationId xmlns:p14="http://schemas.microsoft.com/office/powerpoint/2010/main" val="317519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92B0A-FCA8-DA90-5F93-2A04B166B3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D960D5B-32E7-9CF3-0E90-710546059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80AF0A5-0431-2AA1-D3DB-9E069D6846D4}"/>
              </a:ext>
            </a:extLst>
          </p:cNvPr>
          <p:cNvSpPr>
            <a:spLocks noGrp="1"/>
          </p:cNvSpPr>
          <p:nvPr>
            <p:ph type="dt" sz="half" idx="10"/>
          </p:nvPr>
        </p:nvSpPr>
        <p:spPr/>
        <p:txBody>
          <a:bodyPr/>
          <a:lstStyle/>
          <a:p>
            <a:fld id="{A7C42A0B-51F4-405C-BA68-B2943A001100}" type="datetimeFigureOut">
              <a:rPr lang="zh-CN" altLang="en-US" smtClean="0"/>
              <a:t>2025/10/28</a:t>
            </a:fld>
            <a:endParaRPr lang="zh-CN" altLang="en-US"/>
          </a:p>
        </p:txBody>
      </p:sp>
      <p:sp>
        <p:nvSpPr>
          <p:cNvPr id="5" name="页脚占位符 4">
            <a:extLst>
              <a:ext uri="{FF2B5EF4-FFF2-40B4-BE49-F238E27FC236}">
                <a16:creationId xmlns:a16="http://schemas.microsoft.com/office/drawing/2014/main" id="{A06329F8-7C78-15E6-FCC1-626216D03F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AA3C34-9DDE-FD59-91B7-13173C658C9C}"/>
              </a:ext>
            </a:extLst>
          </p:cNvPr>
          <p:cNvSpPr>
            <a:spLocks noGrp="1"/>
          </p:cNvSpPr>
          <p:nvPr>
            <p:ph type="sldNum" sz="quarter" idx="12"/>
          </p:nvPr>
        </p:nvSpPr>
        <p:spPr/>
        <p:txBody>
          <a:bodyPr/>
          <a:lstStyle/>
          <a:p>
            <a:fld id="{326EF789-4030-475D-AE28-135A30BDFFCA}" type="slidenum">
              <a:rPr lang="zh-CN" altLang="en-US" smtClean="0"/>
              <a:t>‹#›</a:t>
            </a:fld>
            <a:endParaRPr lang="zh-CN" altLang="en-US"/>
          </a:p>
        </p:txBody>
      </p:sp>
    </p:spTree>
    <p:extLst>
      <p:ext uri="{BB962C8B-B14F-4D97-AF65-F5344CB8AC3E}">
        <p14:creationId xmlns:p14="http://schemas.microsoft.com/office/powerpoint/2010/main" val="1551350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83537-9433-F8C1-A8F7-934C2940136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D3D6B36-0E9C-419A-F3A0-F039DDCF404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2409BB5-4708-2E67-6EF6-B875DBA856C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898124D-D4D0-0B2D-D4F5-76CFFD0AE6D1}"/>
              </a:ext>
            </a:extLst>
          </p:cNvPr>
          <p:cNvSpPr>
            <a:spLocks noGrp="1"/>
          </p:cNvSpPr>
          <p:nvPr>
            <p:ph type="dt" sz="half" idx="10"/>
          </p:nvPr>
        </p:nvSpPr>
        <p:spPr/>
        <p:txBody>
          <a:bodyPr/>
          <a:lstStyle/>
          <a:p>
            <a:fld id="{A7C42A0B-51F4-405C-BA68-B2943A001100}" type="datetimeFigureOut">
              <a:rPr lang="zh-CN" altLang="en-US" smtClean="0"/>
              <a:t>2025/10/28</a:t>
            </a:fld>
            <a:endParaRPr lang="zh-CN" altLang="en-US"/>
          </a:p>
        </p:txBody>
      </p:sp>
      <p:sp>
        <p:nvSpPr>
          <p:cNvPr id="6" name="页脚占位符 5">
            <a:extLst>
              <a:ext uri="{FF2B5EF4-FFF2-40B4-BE49-F238E27FC236}">
                <a16:creationId xmlns:a16="http://schemas.microsoft.com/office/drawing/2014/main" id="{113ECA42-8C15-E23D-63A5-72DD2F0301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AE08FA-96C5-5F34-ADB8-D38E43094187}"/>
              </a:ext>
            </a:extLst>
          </p:cNvPr>
          <p:cNvSpPr>
            <a:spLocks noGrp="1"/>
          </p:cNvSpPr>
          <p:nvPr>
            <p:ph type="sldNum" sz="quarter" idx="12"/>
          </p:nvPr>
        </p:nvSpPr>
        <p:spPr/>
        <p:txBody>
          <a:bodyPr/>
          <a:lstStyle/>
          <a:p>
            <a:fld id="{326EF789-4030-475D-AE28-135A30BDFFCA}" type="slidenum">
              <a:rPr lang="zh-CN" altLang="en-US" smtClean="0"/>
              <a:t>‹#›</a:t>
            </a:fld>
            <a:endParaRPr lang="zh-CN" altLang="en-US"/>
          </a:p>
        </p:txBody>
      </p:sp>
    </p:spTree>
    <p:extLst>
      <p:ext uri="{BB962C8B-B14F-4D97-AF65-F5344CB8AC3E}">
        <p14:creationId xmlns:p14="http://schemas.microsoft.com/office/powerpoint/2010/main" val="1611797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DD76E-6DBB-0819-5C8D-2DFFAA90BA7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08162D5-243D-552E-91F0-8AA1FFA91D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C4307BE-0DA5-3A52-E61E-788574F116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051526-86F7-0E05-6F84-FEB432E59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7BDD974-98BC-21B3-2599-C30C3512BE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6A46173-5E54-E925-4840-B185F9F67EDE}"/>
              </a:ext>
            </a:extLst>
          </p:cNvPr>
          <p:cNvSpPr>
            <a:spLocks noGrp="1"/>
          </p:cNvSpPr>
          <p:nvPr>
            <p:ph type="dt" sz="half" idx="10"/>
          </p:nvPr>
        </p:nvSpPr>
        <p:spPr/>
        <p:txBody>
          <a:bodyPr/>
          <a:lstStyle/>
          <a:p>
            <a:fld id="{A7C42A0B-51F4-405C-BA68-B2943A001100}" type="datetimeFigureOut">
              <a:rPr lang="zh-CN" altLang="en-US" smtClean="0"/>
              <a:t>2025/10/28</a:t>
            </a:fld>
            <a:endParaRPr lang="zh-CN" altLang="en-US"/>
          </a:p>
        </p:txBody>
      </p:sp>
      <p:sp>
        <p:nvSpPr>
          <p:cNvPr id="8" name="页脚占位符 7">
            <a:extLst>
              <a:ext uri="{FF2B5EF4-FFF2-40B4-BE49-F238E27FC236}">
                <a16:creationId xmlns:a16="http://schemas.microsoft.com/office/drawing/2014/main" id="{4665745E-9D1D-8741-CA07-4D44233C66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4DA9A4-4B1C-F7BE-5440-3A6B3FD367F2}"/>
              </a:ext>
            </a:extLst>
          </p:cNvPr>
          <p:cNvSpPr>
            <a:spLocks noGrp="1"/>
          </p:cNvSpPr>
          <p:nvPr>
            <p:ph type="sldNum" sz="quarter" idx="12"/>
          </p:nvPr>
        </p:nvSpPr>
        <p:spPr/>
        <p:txBody>
          <a:bodyPr/>
          <a:lstStyle/>
          <a:p>
            <a:fld id="{326EF789-4030-475D-AE28-135A30BDFFCA}" type="slidenum">
              <a:rPr lang="zh-CN" altLang="en-US" smtClean="0"/>
              <a:t>‹#›</a:t>
            </a:fld>
            <a:endParaRPr lang="zh-CN" altLang="en-US"/>
          </a:p>
        </p:txBody>
      </p:sp>
    </p:spTree>
    <p:extLst>
      <p:ext uri="{BB962C8B-B14F-4D97-AF65-F5344CB8AC3E}">
        <p14:creationId xmlns:p14="http://schemas.microsoft.com/office/powerpoint/2010/main" val="1665232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C70AA-48C3-4314-5C07-BBFA00D6B3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DC25E2-4295-B49A-F924-AFE4478839C8}"/>
              </a:ext>
            </a:extLst>
          </p:cNvPr>
          <p:cNvSpPr>
            <a:spLocks noGrp="1"/>
          </p:cNvSpPr>
          <p:nvPr>
            <p:ph type="dt" sz="half" idx="10"/>
          </p:nvPr>
        </p:nvSpPr>
        <p:spPr/>
        <p:txBody>
          <a:bodyPr/>
          <a:lstStyle/>
          <a:p>
            <a:fld id="{A7C42A0B-51F4-405C-BA68-B2943A001100}" type="datetimeFigureOut">
              <a:rPr lang="zh-CN" altLang="en-US" smtClean="0"/>
              <a:t>2025/10/28</a:t>
            </a:fld>
            <a:endParaRPr lang="zh-CN" altLang="en-US"/>
          </a:p>
        </p:txBody>
      </p:sp>
      <p:sp>
        <p:nvSpPr>
          <p:cNvPr id="4" name="页脚占位符 3">
            <a:extLst>
              <a:ext uri="{FF2B5EF4-FFF2-40B4-BE49-F238E27FC236}">
                <a16:creationId xmlns:a16="http://schemas.microsoft.com/office/drawing/2014/main" id="{D063A3CF-A879-1A15-1D72-90DBE27070C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B4B19F-5E7E-0A1C-FA6A-C4CE025ED7AB}"/>
              </a:ext>
            </a:extLst>
          </p:cNvPr>
          <p:cNvSpPr>
            <a:spLocks noGrp="1"/>
          </p:cNvSpPr>
          <p:nvPr>
            <p:ph type="sldNum" sz="quarter" idx="12"/>
          </p:nvPr>
        </p:nvSpPr>
        <p:spPr/>
        <p:txBody>
          <a:bodyPr/>
          <a:lstStyle/>
          <a:p>
            <a:fld id="{326EF789-4030-475D-AE28-135A30BDFFCA}" type="slidenum">
              <a:rPr lang="zh-CN" altLang="en-US" smtClean="0"/>
              <a:t>‹#›</a:t>
            </a:fld>
            <a:endParaRPr lang="zh-CN" altLang="en-US"/>
          </a:p>
        </p:txBody>
      </p:sp>
    </p:spTree>
    <p:extLst>
      <p:ext uri="{BB962C8B-B14F-4D97-AF65-F5344CB8AC3E}">
        <p14:creationId xmlns:p14="http://schemas.microsoft.com/office/powerpoint/2010/main" val="197030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1BCBB8-D49D-CF84-C110-52624547F65D}"/>
              </a:ext>
            </a:extLst>
          </p:cNvPr>
          <p:cNvSpPr>
            <a:spLocks noGrp="1"/>
          </p:cNvSpPr>
          <p:nvPr>
            <p:ph type="dt" sz="half" idx="10"/>
          </p:nvPr>
        </p:nvSpPr>
        <p:spPr/>
        <p:txBody>
          <a:bodyPr/>
          <a:lstStyle/>
          <a:p>
            <a:fld id="{A7C42A0B-51F4-405C-BA68-B2943A001100}" type="datetimeFigureOut">
              <a:rPr lang="zh-CN" altLang="en-US" smtClean="0"/>
              <a:t>2025/10/28</a:t>
            </a:fld>
            <a:endParaRPr lang="zh-CN" altLang="en-US"/>
          </a:p>
        </p:txBody>
      </p:sp>
      <p:sp>
        <p:nvSpPr>
          <p:cNvPr id="3" name="页脚占位符 2">
            <a:extLst>
              <a:ext uri="{FF2B5EF4-FFF2-40B4-BE49-F238E27FC236}">
                <a16:creationId xmlns:a16="http://schemas.microsoft.com/office/drawing/2014/main" id="{D1464B0F-52C2-9D85-44B7-9DDC50D961B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EF8E948-710A-0A73-5305-A651BF984AB2}"/>
              </a:ext>
            </a:extLst>
          </p:cNvPr>
          <p:cNvSpPr>
            <a:spLocks noGrp="1"/>
          </p:cNvSpPr>
          <p:nvPr>
            <p:ph type="sldNum" sz="quarter" idx="12"/>
          </p:nvPr>
        </p:nvSpPr>
        <p:spPr/>
        <p:txBody>
          <a:bodyPr/>
          <a:lstStyle/>
          <a:p>
            <a:fld id="{326EF789-4030-475D-AE28-135A30BDFFCA}" type="slidenum">
              <a:rPr lang="zh-CN" altLang="en-US" smtClean="0"/>
              <a:t>‹#›</a:t>
            </a:fld>
            <a:endParaRPr lang="zh-CN" altLang="en-US"/>
          </a:p>
        </p:txBody>
      </p:sp>
    </p:spTree>
    <p:extLst>
      <p:ext uri="{BB962C8B-B14F-4D97-AF65-F5344CB8AC3E}">
        <p14:creationId xmlns:p14="http://schemas.microsoft.com/office/powerpoint/2010/main" val="33525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C8CCD-699D-BF1D-F96D-05356D9737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46CCE4-4DCB-EB2E-C039-65053E7CCE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8A81135-F010-8838-182A-12329F583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0EA98E-8EC4-9A1A-45FB-1C1E19B2C47D}"/>
              </a:ext>
            </a:extLst>
          </p:cNvPr>
          <p:cNvSpPr>
            <a:spLocks noGrp="1"/>
          </p:cNvSpPr>
          <p:nvPr>
            <p:ph type="dt" sz="half" idx="10"/>
          </p:nvPr>
        </p:nvSpPr>
        <p:spPr/>
        <p:txBody>
          <a:bodyPr/>
          <a:lstStyle/>
          <a:p>
            <a:fld id="{A7C42A0B-51F4-405C-BA68-B2943A001100}" type="datetimeFigureOut">
              <a:rPr lang="zh-CN" altLang="en-US" smtClean="0"/>
              <a:t>2025/10/28</a:t>
            </a:fld>
            <a:endParaRPr lang="zh-CN" altLang="en-US"/>
          </a:p>
        </p:txBody>
      </p:sp>
      <p:sp>
        <p:nvSpPr>
          <p:cNvPr id="6" name="页脚占位符 5">
            <a:extLst>
              <a:ext uri="{FF2B5EF4-FFF2-40B4-BE49-F238E27FC236}">
                <a16:creationId xmlns:a16="http://schemas.microsoft.com/office/drawing/2014/main" id="{9547EF44-6580-8039-D490-4AF0FBF09B4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431C7A-F922-AED0-DA2B-82C80AE6C5AA}"/>
              </a:ext>
            </a:extLst>
          </p:cNvPr>
          <p:cNvSpPr>
            <a:spLocks noGrp="1"/>
          </p:cNvSpPr>
          <p:nvPr>
            <p:ph type="sldNum" sz="quarter" idx="12"/>
          </p:nvPr>
        </p:nvSpPr>
        <p:spPr/>
        <p:txBody>
          <a:bodyPr/>
          <a:lstStyle/>
          <a:p>
            <a:fld id="{326EF789-4030-475D-AE28-135A30BDFFCA}" type="slidenum">
              <a:rPr lang="zh-CN" altLang="en-US" smtClean="0"/>
              <a:t>‹#›</a:t>
            </a:fld>
            <a:endParaRPr lang="zh-CN" altLang="en-US"/>
          </a:p>
        </p:txBody>
      </p:sp>
    </p:spTree>
    <p:extLst>
      <p:ext uri="{BB962C8B-B14F-4D97-AF65-F5344CB8AC3E}">
        <p14:creationId xmlns:p14="http://schemas.microsoft.com/office/powerpoint/2010/main" val="159692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F638F-CE3C-4DB8-02F4-ED1A38FDB2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57F1CA8-E039-46D7-2451-4640C1F14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0FF6F73-00C1-60B6-EB66-5D23568F5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4C2E7F-1434-D3D4-4BAB-03C43B209863}"/>
              </a:ext>
            </a:extLst>
          </p:cNvPr>
          <p:cNvSpPr>
            <a:spLocks noGrp="1"/>
          </p:cNvSpPr>
          <p:nvPr>
            <p:ph type="dt" sz="half" idx="10"/>
          </p:nvPr>
        </p:nvSpPr>
        <p:spPr/>
        <p:txBody>
          <a:bodyPr/>
          <a:lstStyle/>
          <a:p>
            <a:fld id="{A7C42A0B-51F4-405C-BA68-B2943A001100}" type="datetimeFigureOut">
              <a:rPr lang="zh-CN" altLang="en-US" smtClean="0"/>
              <a:t>2025/10/28</a:t>
            </a:fld>
            <a:endParaRPr lang="zh-CN" altLang="en-US"/>
          </a:p>
        </p:txBody>
      </p:sp>
      <p:sp>
        <p:nvSpPr>
          <p:cNvPr id="6" name="页脚占位符 5">
            <a:extLst>
              <a:ext uri="{FF2B5EF4-FFF2-40B4-BE49-F238E27FC236}">
                <a16:creationId xmlns:a16="http://schemas.microsoft.com/office/drawing/2014/main" id="{F0F91990-0BF9-58FC-13CF-2C7F27789F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C8FAFF2-3E9A-C3E8-6EFF-605441C11BB7}"/>
              </a:ext>
            </a:extLst>
          </p:cNvPr>
          <p:cNvSpPr>
            <a:spLocks noGrp="1"/>
          </p:cNvSpPr>
          <p:nvPr>
            <p:ph type="sldNum" sz="quarter" idx="12"/>
          </p:nvPr>
        </p:nvSpPr>
        <p:spPr/>
        <p:txBody>
          <a:bodyPr/>
          <a:lstStyle/>
          <a:p>
            <a:fld id="{326EF789-4030-475D-AE28-135A30BDFFCA}" type="slidenum">
              <a:rPr lang="zh-CN" altLang="en-US" smtClean="0"/>
              <a:t>‹#›</a:t>
            </a:fld>
            <a:endParaRPr lang="zh-CN" altLang="en-US"/>
          </a:p>
        </p:txBody>
      </p:sp>
    </p:spTree>
    <p:extLst>
      <p:ext uri="{BB962C8B-B14F-4D97-AF65-F5344CB8AC3E}">
        <p14:creationId xmlns:p14="http://schemas.microsoft.com/office/powerpoint/2010/main" val="172436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DE3B63-2E5B-016B-9432-E41A96F51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35FBED-4EFE-AFD9-D5C0-D88E6F4F1F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A6C103-EDB0-23A2-7123-770734F06C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42A0B-51F4-405C-BA68-B2943A001100}" type="datetimeFigureOut">
              <a:rPr lang="zh-CN" altLang="en-US" smtClean="0"/>
              <a:t>2025/10/28</a:t>
            </a:fld>
            <a:endParaRPr lang="zh-CN" altLang="en-US"/>
          </a:p>
        </p:txBody>
      </p:sp>
      <p:sp>
        <p:nvSpPr>
          <p:cNvPr id="5" name="页脚占位符 4">
            <a:extLst>
              <a:ext uri="{FF2B5EF4-FFF2-40B4-BE49-F238E27FC236}">
                <a16:creationId xmlns:a16="http://schemas.microsoft.com/office/drawing/2014/main" id="{1EC98B40-2298-D98B-2620-36BBACA9F4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E725211-B03C-9A8F-478A-C5128BBAF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EF789-4030-475D-AE28-135A30BDFFCA}" type="slidenum">
              <a:rPr lang="zh-CN" altLang="en-US" smtClean="0"/>
              <a:t>‹#›</a:t>
            </a:fld>
            <a:endParaRPr lang="zh-CN" altLang="en-US"/>
          </a:p>
        </p:txBody>
      </p:sp>
    </p:spTree>
    <p:extLst>
      <p:ext uri="{BB962C8B-B14F-4D97-AF65-F5344CB8AC3E}">
        <p14:creationId xmlns:p14="http://schemas.microsoft.com/office/powerpoint/2010/main" val="4253152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3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6B31FAC-FD48-781D-9A39-044B7B5E7716}"/>
              </a:ext>
            </a:extLst>
          </p:cNvPr>
          <p:cNvSpPr txBox="1"/>
          <p:nvPr/>
        </p:nvSpPr>
        <p:spPr>
          <a:xfrm>
            <a:off x="415636" y="302821"/>
            <a:ext cx="7849590" cy="369332"/>
          </a:xfrm>
          <a:prstGeom prst="rect">
            <a:avLst/>
          </a:prstGeom>
          <a:noFill/>
        </p:spPr>
        <p:txBody>
          <a:bodyPr wrap="square" rtlCol="0">
            <a:spAutoFit/>
          </a:bodyPr>
          <a:lstStyle/>
          <a:p>
            <a:r>
              <a:rPr lang="en-US" altLang="zh-CN" dirty="0" err="1"/>
              <a:t>NoMaD</a:t>
            </a:r>
            <a:r>
              <a:rPr lang="en-US" altLang="zh-CN" dirty="0"/>
              <a:t>: Goal Masked Diffusion Policies for Navigation and Exploration</a:t>
            </a:r>
            <a:endParaRPr lang="zh-CN" altLang="en-US" dirty="0"/>
          </a:p>
        </p:txBody>
      </p:sp>
      <p:sp>
        <p:nvSpPr>
          <p:cNvPr id="3" name="文本框 2">
            <a:extLst>
              <a:ext uri="{FF2B5EF4-FFF2-40B4-BE49-F238E27FC236}">
                <a16:creationId xmlns:a16="http://schemas.microsoft.com/office/drawing/2014/main" id="{ABFC83D0-CEC3-2143-31C7-E2FCA6CA6155}"/>
              </a:ext>
            </a:extLst>
          </p:cNvPr>
          <p:cNvSpPr txBox="1"/>
          <p:nvPr/>
        </p:nvSpPr>
        <p:spPr>
          <a:xfrm>
            <a:off x="314694" y="897162"/>
            <a:ext cx="10569039" cy="646331"/>
          </a:xfrm>
          <a:prstGeom prst="rect">
            <a:avLst/>
          </a:prstGeom>
          <a:noFill/>
        </p:spPr>
        <p:txBody>
          <a:bodyPr wrap="square" rtlCol="0">
            <a:spAutoFit/>
          </a:bodyPr>
          <a:lstStyle/>
          <a:p>
            <a:r>
              <a:rPr lang="zh-CN" altLang="en-US" b="0" i="0" dirty="0">
                <a:effectLst/>
                <a:latin typeface="-apple-system"/>
              </a:rPr>
              <a:t>本文描述了</a:t>
            </a:r>
            <a:r>
              <a:rPr lang="zh-CN" altLang="en-US" b="1" i="0" dirty="0">
                <a:effectLst/>
                <a:latin typeface="-apple-system"/>
              </a:rPr>
              <a:t>如何训练一个统一的扩散策略</a:t>
            </a:r>
            <a:r>
              <a:rPr lang="en-US" altLang="zh-CN" b="1" i="0" dirty="0">
                <a:effectLst/>
                <a:latin typeface="-apple-system"/>
              </a:rPr>
              <a:t>diffusion</a:t>
            </a:r>
            <a:r>
              <a:rPr lang="zh-CN" altLang="en-US" b="1" i="0" dirty="0">
                <a:effectLst/>
                <a:latin typeface="-apple-system"/>
              </a:rPr>
              <a:t>，</a:t>
            </a:r>
            <a:r>
              <a:rPr lang="zh-CN" altLang="en-US" b="0" i="0" dirty="0">
                <a:effectLst/>
                <a:latin typeface="Inter"/>
              </a:rPr>
              <a:t>这是一种目标条件扩散策略，可同时用于目标到达和无向探索。</a:t>
            </a:r>
            <a:endParaRPr lang="zh-CN" altLang="en-US" dirty="0"/>
          </a:p>
        </p:txBody>
      </p:sp>
      <p:sp>
        <p:nvSpPr>
          <p:cNvPr id="4" name="文本框 3">
            <a:extLst>
              <a:ext uri="{FF2B5EF4-FFF2-40B4-BE49-F238E27FC236}">
                <a16:creationId xmlns:a16="http://schemas.microsoft.com/office/drawing/2014/main" id="{DF51C769-4CA6-2F18-1A21-5F763D89EE34}"/>
              </a:ext>
            </a:extLst>
          </p:cNvPr>
          <p:cNvSpPr txBox="1"/>
          <p:nvPr/>
        </p:nvSpPr>
        <p:spPr>
          <a:xfrm>
            <a:off x="344383" y="3936348"/>
            <a:ext cx="9322130" cy="1477328"/>
          </a:xfrm>
          <a:prstGeom prst="rect">
            <a:avLst/>
          </a:prstGeom>
          <a:noFill/>
        </p:spPr>
        <p:txBody>
          <a:bodyPr wrap="square" rtlCol="0">
            <a:spAutoFit/>
          </a:bodyPr>
          <a:lstStyle/>
          <a:p>
            <a:pPr algn="just"/>
            <a:r>
              <a:rPr lang="zh-CN" altLang="en-US" b="0" i="0" dirty="0">
                <a:effectLst/>
                <a:latin typeface="-apple-system"/>
              </a:rPr>
              <a:t>在本文中，我们提出了一种针对这种策略的设计，将用于编码高维视觉观察信息流的 </a:t>
            </a:r>
            <a:r>
              <a:rPr lang="en-US" altLang="zh-CN" b="1" i="0" dirty="0">
                <a:solidFill>
                  <a:srgbClr val="FF0000"/>
                </a:solidFill>
                <a:effectLst/>
                <a:latin typeface="-apple-system"/>
              </a:rPr>
              <a:t>Transformer  backbone</a:t>
            </a:r>
            <a:r>
              <a:rPr lang="zh-CN" altLang="en-US" b="1" i="0" dirty="0">
                <a:solidFill>
                  <a:srgbClr val="FF0000"/>
                </a:solidFill>
                <a:effectLst/>
                <a:latin typeface="-apple-system"/>
              </a:rPr>
              <a:t> </a:t>
            </a:r>
            <a:r>
              <a:rPr lang="zh-CN" altLang="en-US" b="0" i="0" dirty="0">
                <a:effectLst/>
                <a:latin typeface="-apple-system"/>
              </a:rPr>
              <a:t>与用于建模未来动作序列的</a:t>
            </a:r>
            <a:r>
              <a:rPr lang="en-US" altLang="zh-CN" b="1" i="0" dirty="0">
                <a:solidFill>
                  <a:srgbClr val="FF0000"/>
                </a:solidFill>
                <a:effectLst/>
                <a:latin typeface="-apple-system"/>
              </a:rPr>
              <a:t>diffusion</a:t>
            </a:r>
            <a:r>
              <a:rPr lang="zh-CN" altLang="en-US" b="1" i="0" dirty="0">
                <a:solidFill>
                  <a:srgbClr val="FF0000"/>
                </a:solidFill>
                <a:effectLst/>
                <a:latin typeface="-apple-system"/>
              </a:rPr>
              <a:t>模型</a:t>
            </a:r>
            <a:r>
              <a:rPr lang="zh-CN" altLang="en-US" b="0" i="0" dirty="0">
                <a:effectLst/>
                <a:latin typeface="-apple-system"/>
              </a:rPr>
              <a:t>相结合，并针对新环境中的视觉探索和目标寻求这一特定问题对其进行实例化。</a:t>
            </a:r>
            <a:endParaRPr lang="en-US" altLang="zh-CN" b="0" i="0" dirty="0">
              <a:effectLst/>
              <a:latin typeface="-apple-system"/>
            </a:endParaRPr>
          </a:p>
          <a:p>
            <a:pPr algn="just"/>
            <a:r>
              <a:rPr lang="zh-CN" altLang="en-US" b="0" i="0" dirty="0">
                <a:solidFill>
                  <a:srgbClr val="FF0000"/>
                </a:solidFill>
                <a:effectLst/>
                <a:latin typeface="-apple-system"/>
              </a:rPr>
              <a:t>这种架构</a:t>
            </a:r>
            <a:r>
              <a:rPr lang="zh-CN" altLang="en-US" b="0" i="0" dirty="0">
                <a:effectLst/>
                <a:latin typeface="-apple-system"/>
              </a:rPr>
              <a:t>非常适合建模特定任务和任务无关的路径，</a:t>
            </a:r>
            <a:r>
              <a:rPr lang="zh-CN" altLang="en-US" b="0" i="0" dirty="0">
                <a:effectLst/>
                <a:latin typeface="Inter"/>
              </a:rPr>
              <a:t>因为它具备强大的能力（无论是在感知建模还是控制方面），并且能够表示复杂的多模态分布。</a:t>
            </a:r>
            <a:endParaRPr lang="zh-CN" altLang="en-US" dirty="0"/>
          </a:p>
        </p:txBody>
      </p:sp>
      <p:sp>
        <p:nvSpPr>
          <p:cNvPr id="5" name="文本框 4">
            <a:extLst>
              <a:ext uri="{FF2B5EF4-FFF2-40B4-BE49-F238E27FC236}">
                <a16:creationId xmlns:a16="http://schemas.microsoft.com/office/drawing/2014/main" id="{E988F026-6A2F-F70C-7D16-A540830216D8}"/>
              </a:ext>
            </a:extLst>
          </p:cNvPr>
          <p:cNvSpPr txBox="1"/>
          <p:nvPr/>
        </p:nvSpPr>
        <p:spPr>
          <a:xfrm>
            <a:off x="314694" y="5550196"/>
            <a:ext cx="9328068" cy="923330"/>
          </a:xfrm>
          <a:prstGeom prst="rect">
            <a:avLst/>
          </a:prstGeom>
          <a:noFill/>
        </p:spPr>
        <p:txBody>
          <a:bodyPr wrap="square" rtlCol="0">
            <a:spAutoFit/>
          </a:bodyPr>
          <a:lstStyle/>
          <a:p>
            <a:r>
              <a:rPr lang="zh-CN" altLang="en-US" b="1" i="0" dirty="0">
                <a:effectLst/>
                <a:latin typeface="Inter"/>
              </a:rPr>
              <a:t>“目标掩码扩散导航”（</a:t>
            </a:r>
            <a:r>
              <a:rPr lang="en-US" altLang="zh-CN" b="1" i="0" dirty="0">
                <a:effectLst/>
                <a:latin typeface="Inter"/>
              </a:rPr>
              <a:t>Navigation with Goal Masked Diffusion</a:t>
            </a:r>
            <a:r>
              <a:rPr lang="zh-CN" altLang="en-US" b="1" i="0" dirty="0">
                <a:effectLst/>
                <a:latin typeface="Inter"/>
              </a:rPr>
              <a:t>，简称 </a:t>
            </a:r>
            <a:r>
              <a:rPr lang="en-US" altLang="zh-CN" b="1" i="0" dirty="0" err="1">
                <a:effectLst/>
                <a:latin typeface="Inter"/>
              </a:rPr>
              <a:t>NoMaD</a:t>
            </a:r>
            <a:r>
              <a:rPr lang="zh-CN" altLang="en-US" b="1" i="0" dirty="0">
                <a:effectLst/>
                <a:latin typeface="Inter"/>
              </a:rPr>
              <a:t>）</a:t>
            </a:r>
            <a:r>
              <a:rPr lang="zh-CN" altLang="en-US" b="0" i="0" dirty="0">
                <a:effectLst/>
                <a:latin typeface="Inter"/>
              </a:rPr>
              <a:t>：</a:t>
            </a:r>
            <a:r>
              <a:rPr lang="en-US" altLang="zh-CN" b="0" i="0" dirty="0" err="1">
                <a:effectLst/>
                <a:latin typeface="-apple-system"/>
              </a:rPr>
              <a:t>NoMaD</a:t>
            </a:r>
            <a:r>
              <a:rPr lang="zh-CN" altLang="en-US" b="0" i="0" dirty="0">
                <a:effectLst/>
                <a:latin typeface="-apple-system"/>
              </a:rPr>
              <a:t>是目标条件动作扩散模型的第一个成功实例，也是部署在物理机器人上的任务无关和任务导向行为的统一模型。</a:t>
            </a:r>
            <a:endParaRPr lang="zh-CN" altLang="en-US" dirty="0"/>
          </a:p>
        </p:txBody>
      </p:sp>
      <p:sp>
        <p:nvSpPr>
          <p:cNvPr id="6" name="文本框 5">
            <a:extLst>
              <a:ext uri="{FF2B5EF4-FFF2-40B4-BE49-F238E27FC236}">
                <a16:creationId xmlns:a16="http://schemas.microsoft.com/office/drawing/2014/main" id="{B4A94468-B226-2007-FE3D-0B56BD2C1516}"/>
              </a:ext>
            </a:extLst>
          </p:cNvPr>
          <p:cNvSpPr txBox="1"/>
          <p:nvPr/>
        </p:nvSpPr>
        <p:spPr>
          <a:xfrm>
            <a:off x="314694" y="1768503"/>
            <a:ext cx="9381507" cy="2031325"/>
          </a:xfrm>
          <a:prstGeom prst="rect">
            <a:avLst/>
          </a:prstGeom>
          <a:noFill/>
        </p:spPr>
        <p:txBody>
          <a:bodyPr wrap="square" rtlCol="0">
            <a:spAutoFit/>
          </a:bodyPr>
          <a:lstStyle/>
          <a:p>
            <a:pPr algn="just"/>
            <a:r>
              <a:rPr lang="zh-CN" altLang="en-US" b="1" dirty="0">
                <a:solidFill>
                  <a:srgbClr val="FF0000"/>
                </a:solidFill>
              </a:rPr>
              <a:t>问题：</a:t>
            </a:r>
            <a:r>
              <a:rPr lang="zh-CN" altLang="en-US" b="0" i="0" dirty="0">
                <a:effectLst/>
                <a:latin typeface="Inter"/>
              </a:rPr>
              <a:t>在实际应用场景中，我们可能会遇到</a:t>
            </a:r>
            <a:r>
              <a:rPr lang="zh-CN" altLang="en-US" b="0" i="0" dirty="0">
                <a:solidFill>
                  <a:srgbClr val="FF0000"/>
                </a:solidFill>
                <a:effectLst/>
                <a:latin typeface="Inter"/>
              </a:rPr>
              <a:t>机器人不知道该执行什么任务</a:t>
            </a:r>
            <a:r>
              <a:rPr lang="zh-CN" altLang="en-US" b="0" i="0" dirty="0">
                <a:effectLst/>
                <a:latin typeface="Inter"/>
              </a:rPr>
              <a:t>的情况，这可能是由于环境陌生、任务需要探索，或者用户提供的指令不完整。</a:t>
            </a:r>
            <a:endParaRPr lang="en-US" altLang="zh-CN" b="0" i="0" dirty="0">
              <a:effectLst/>
              <a:latin typeface="Inter"/>
            </a:endParaRPr>
          </a:p>
          <a:p>
            <a:pPr algn="just"/>
            <a:endParaRPr lang="en-US" altLang="zh-CN" b="0" i="0" dirty="0">
              <a:effectLst/>
              <a:latin typeface="Inter"/>
            </a:endParaRPr>
          </a:p>
          <a:p>
            <a:pPr algn="just"/>
            <a:r>
              <a:rPr lang="zh-CN" altLang="en-US" b="1" i="0" dirty="0">
                <a:solidFill>
                  <a:srgbClr val="FF0000"/>
                </a:solidFill>
                <a:effectLst/>
                <a:latin typeface="Inter"/>
              </a:rPr>
              <a:t>问题实例：</a:t>
            </a:r>
            <a:r>
              <a:rPr lang="zh-CN" altLang="en-US" b="0" i="0" dirty="0">
                <a:effectLst/>
                <a:latin typeface="Inter"/>
              </a:rPr>
              <a:t>用户可能通过视觉（即通过图片）指定目的地，而机器人必须在其所处环境中搜索以定位该目的地。在这种情况下，仅靠训练来执行用户指定任务的标准多任务策略是不够的：我们还需要让机器人具备探索能力，可能需要尝试不同的任务（例如，搜索环境中不同的潜在目的地），才能找到执行所需任务的方法（即找到感兴趣的目标物体）。</a:t>
            </a:r>
            <a:endParaRPr lang="zh-CN" altLang="en-US" dirty="0"/>
          </a:p>
        </p:txBody>
      </p:sp>
      <p:sp>
        <p:nvSpPr>
          <p:cNvPr id="7" name="文本框 6">
            <a:extLst>
              <a:ext uri="{FF2B5EF4-FFF2-40B4-BE49-F238E27FC236}">
                <a16:creationId xmlns:a16="http://schemas.microsoft.com/office/drawing/2014/main" id="{771AE429-6689-B348-02A8-165C0A533F17}"/>
              </a:ext>
            </a:extLst>
          </p:cNvPr>
          <p:cNvSpPr txBox="1"/>
          <p:nvPr/>
        </p:nvSpPr>
        <p:spPr>
          <a:xfrm>
            <a:off x="8721012" y="367004"/>
            <a:ext cx="3055352" cy="369332"/>
          </a:xfrm>
          <a:prstGeom prst="rect">
            <a:avLst/>
          </a:prstGeom>
          <a:noFill/>
        </p:spPr>
        <p:txBody>
          <a:bodyPr wrap="square" rtlCol="0">
            <a:spAutoFit/>
          </a:bodyPr>
          <a:lstStyle/>
          <a:p>
            <a:r>
              <a:rPr lang="en-US" altLang="zh-CN" dirty="0"/>
              <a:t>2025-3-9</a:t>
            </a:r>
            <a:endParaRPr lang="zh-CN" altLang="en-US" dirty="0"/>
          </a:p>
        </p:txBody>
      </p:sp>
    </p:spTree>
    <p:extLst>
      <p:ext uri="{BB962C8B-B14F-4D97-AF65-F5344CB8AC3E}">
        <p14:creationId xmlns:p14="http://schemas.microsoft.com/office/powerpoint/2010/main" val="1714881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C441D0-56D2-73DB-9C0C-957704D47B44}"/>
              </a:ext>
            </a:extLst>
          </p:cNvPr>
          <p:cNvSpPr txBox="1"/>
          <p:nvPr/>
        </p:nvSpPr>
        <p:spPr>
          <a:xfrm>
            <a:off x="416768" y="466531"/>
            <a:ext cx="6985518" cy="369332"/>
          </a:xfrm>
          <a:prstGeom prst="rect">
            <a:avLst/>
          </a:prstGeom>
          <a:noFill/>
        </p:spPr>
        <p:txBody>
          <a:bodyPr wrap="square" rtlCol="0">
            <a:spAutoFit/>
          </a:bodyPr>
          <a:lstStyle/>
          <a:p>
            <a:r>
              <a:rPr lang="zh-CN" altLang="en-US" b="0" i="0" dirty="0">
                <a:effectLst/>
                <a:latin typeface="Inter"/>
              </a:rPr>
              <a:t>基于机器人的观测，用扩散模型对动作进行建模。</a:t>
            </a:r>
            <a:endParaRPr lang="zh-CN" altLang="en-US" dirty="0"/>
          </a:p>
        </p:txBody>
      </p:sp>
      <p:sp>
        <p:nvSpPr>
          <p:cNvPr id="3" name="文本框 2">
            <a:extLst>
              <a:ext uri="{FF2B5EF4-FFF2-40B4-BE49-F238E27FC236}">
                <a16:creationId xmlns:a16="http://schemas.microsoft.com/office/drawing/2014/main" id="{6B2DAA1C-EBA3-0DA7-E709-72103735F015}"/>
              </a:ext>
            </a:extLst>
          </p:cNvPr>
          <p:cNvSpPr txBox="1"/>
          <p:nvPr/>
        </p:nvSpPr>
        <p:spPr>
          <a:xfrm>
            <a:off x="373225" y="1007707"/>
            <a:ext cx="11321142" cy="923330"/>
          </a:xfrm>
          <a:prstGeom prst="rect">
            <a:avLst/>
          </a:prstGeom>
          <a:noFill/>
        </p:spPr>
        <p:txBody>
          <a:bodyPr wrap="square" rtlCol="0">
            <a:spAutoFit/>
          </a:bodyPr>
          <a:lstStyle/>
          <a:p>
            <a:r>
              <a:rPr lang="en-US" altLang="zh-CN" b="1" dirty="0"/>
              <a:t>Visual goal-conditioned policies:   </a:t>
            </a:r>
            <a:r>
              <a:rPr lang="en-US" altLang="zh-CN" dirty="0"/>
              <a:t>Visual Navigation Transformer (</a:t>
            </a:r>
            <a:r>
              <a:rPr lang="en-US" altLang="zh-CN" dirty="0" err="1"/>
              <a:t>ViNT</a:t>
            </a:r>
            <a:r>
              <a:rPr lang="en-US" altLang="zh-CN" dirty="0"/>
              <a:t>)</a:t>
            </a:r>
            <a:r>
              <a:rPr lang="zh-CN" altLang="en-US" dirty="0"/>
              <a:t>本文采用的视觉编码器 </a:t>
            </a:r>
            <a:r>
              <a:rPr lang="en-US" altLang="zh-CN" dirty="0" err="1"/>
              <a:t>backone</a:t>
            </a:r>
            <a:endParaRPr lang="en-US" altLang="zh-CN" dirty="0"/>
          </a:p>
          <a:p>
            <a:endParaRPr lang="en-US" altLang="zh-CN" dirty="0"/>
          </a:p>
          <a:p>
            <a:r>
              <a:rPr lang="en-US" altLang="zh-CN" b="1" dirty="0"/>
              <a:t>Exploration with topological maps: </a:t>
            </a:r>
            <a:r>
              <a:rPr lang="zh-CN" altLang="en-US" dirty="0"/>
              <a:t>利用拓扑地图进行探索，</a:t>
            </a:r>
          </a:p>
        </p:txBody>
      </p:sp>
      <p:sp>
        <p:nvSpPr>
          <p:cNvPr id="4" name="文本框 3">
            <a:extLst>
              <a:ext uri="{FF2B5EF4-FFF2-40B4-BE49-F238E27FC236}">
                <a16:creationId xmlns:a16="http://schemas.microsoft.com/office/drawing/2014/main" id="{ED8BC784-08F0-1D86-5F03-8D3EC37E2DE0}"/>
              </a:ext>
            </a:extLst>
          </p:cNvPr>
          <p:cNvSpPr txBox="1"/>
          <p:nvPr/>
        </p:nvSpPr>
        <p:spPr>
          <a:xfrm>
            <a:off x="373225" y="2152261"/>
            <a:ext cx="8926286" cy="923330"/>
          </a:xfrm>
          <a:prstGeom prst="rect">
            <a:avLst/>
          </a:prstGeom>
          <a:noFill/>
        </p:spPr>
        <p:txBody>
          <a:bodyPr wrap="square" rtlCol="0">
            <a:spAutoFit/>
          </a:bodyPr>
          <a:lstStyle/>
          <a:p>
            <a:r>
              <a:rPr lang="en-US" altLang="zh-CN" b="0" i="0" dirty="0" err="1">
                <a:effectLst/>
                <a:latin typeface="Inter"/>
              </a:rPr>
              <a:t>NoMaD</a:t>
            </a:r>
            <a:r>
              <a:rPr lang="en-US" altLang="zh-CN" b="0" i="0" dirty="0">
                <a:effectLst/>
                <a:latin typeface="Inter"/>
              </a:rPr>
              <a:t> </a:t>
            </a:r>
            <a:r>
              <a:rPr lang="zh-CN" altLang="en-US" b="0" i="0" dirty="0">
                <a:effectLst/>
                <a:latin typeface="Inter"/>
              </a:rPr>
              <a:t>架构有两个关键组件：（</a:t>
            </a:r>
            <a:r>
              <a:rPr lang="en-US" altLang="zh-CN" b="0" i="0" dirty="0" err="1">
                <a:effectLst/>
                <a:latin typeface="Inter"/>
              </a:rPr>
              <a:t>i</a:t>
            </a:r>
            <a:r>
              <a:rPr lang="zh-CN" altLang="en-US" b="0" i="0" dirty="0">
                <a:effectLst/>
                <a:latin typeface="Inter"/>
              </a:rPr>
              <a:t>）</a:t>
            </a:r>
            <a:r>
              <a:rPr lang="zh-CN" altLang="en-US" b="1" i="0" dirty="0">
                <a:solidFill>
                  <a:srgbClr val="FF0000"/>
                </a:solidFill>
                <a:effectLst/>
                <a:latin typeface="Inter"/>
              </a:rPr>
              <a:t>基于注意力机制的目标掩码</a:t>
            </a:r>
            <a:r>
              <a:rPr lang="zh-CN" altLang="en-US" b="0" i="0" dirty="0">
                <a:effectLst/>
                <a:latin typeface="Inter"/>
              </a:rPr>
              <a:t>，它提供了一种灵活的机制 ，可根据（或屏蔽）可选的目标图像</a:t>
            </a:r>
            <a:r>
              <a:rPr lang="en-US" altLang="zh-CN" b="0" i="0" dirty="0">
                <a:effectLst/>
                <a:latin typeface="Inter"/>
              </a:rPr>
              <a:t>Og</a:t>
            </a:r>
            <a:r>
              <a:rPr lang="zh-CN" altLang="en-US" b="0" i="0" dirty="0">
                <a:effectLst/>
                <a:latin typeface="Inter"/>
              </a:rPr>
              <a:t>对策略进行条件设定 ，（</a:t>
            </a:r>
            <a:r>
              <a:rPr lang="en-US" altLang="zh-CN" b="0" i="0" dirty="0">
                <a:effectLst/>
                <a:latin typeface="Inter"/>
              </a:rPr>
              <a:t>ii</a:t>
            </a:r>
            <a:r>
              <a:rPr lang="zh-CN" altLang="en-US" b="0" i="0" dirty="0">
                <a:effectLst/>
                <a:latin typeface="Inter"/>
              </a:rPr>
              <a:t>）</a:t>
            </a:r>
            <a:r>
              <a:rPr lang="zh-CN" altLang="en-US" b="1" i="0" dirty="0">
                <a:solidFill>
                  <a:srgbClr val="FF0000"/>
                </a:solidFill>
                <a:effectLst/>
                <a:latin typeface="Inter"/>
              </a:rPr>
              <a:t>扩散策略</a:t>
            </a:r>
            <a:r>
              <a:rPr lang="zh-CN" altLang="en-US" b="0" i="0" dirty="0">
                <a:effectLst/>
                <a:latin typeface="Inter"/>
              </a:rPr>
              <a:t>，它为机器人可采取的无碰撞动作提供了一个富有表现力的先验分布。</a:t>
            </a:r>
            <a:endParaRPr lang="zh-CN" altLang="en-US" dirty="0"/>
          </a:p>
        </p:txBody>
      </p:sp>
      <p:pic>
        <p:nvPicPr>
          <p:cNvPr id="8" name="图片 7">
            <a:extLst>
              <a:ext uri="{FF2B5EF4-FFF2-40B4-BE49-F238E27FC236}">
                <a16:creationId xmlns:a16="http://schemas.microsoft.com/office/drawing/2014/main" id="{487921A7-F966-B826-02AD-F66E78BB0696}"/>
              </a:ext>
            </a:extLst>
          </p:cNvPr>
          <p:cNvPicPr>
            <a:picLocks noChangeAspect="1"/>
          </p:cNvPicPr>
          <p:nvPr/>
        </p:nvPicPr>
        <p:blipFill>
          <a:blip r:embed="rId2"/>
          <a:stretch>
            <a:fillRect/>
          </a:stretch>
        </p:blipFill>
        <p:spPr>
          <a:xfrm>
            <a:off x="593162" y="3025828"/>
            <a:ext cx="9925549" cy="3559552"/>
          </a:xfrm>
          <a:prstGeom prst="rect">
            <a:avLst/>
          </a:prstGeom>
        </p:spPr>
      </p:pic>
    </p:spTree>
    <p:extLst>
      <p:ext uri="{BB962C8B-B14F-4D97-AF65-F5344CB8AC3E}">
        <p14:creationId xmlns:p14="http://schemas.microsoft.com/office/powerpoint/2010/main" val="1484701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C9E8910-3FAE-6582-B0A4-1586F32F74F7}"/>
              </a:ext>
            </a:extLst>
          </p:cNvPr>
          <p:cNvSpPr txBox="1"/>
          <p:nvPr/>
        </p:nvSpPr>
        <p:spPr>
          <a:xfrm>
            <a:off x="429207" y="385665"/>
            <a:ext cx="11047445" cy="3139321"/>
          </a:xfrm>
          <a:prstGeom prst="rect">
            <a:avLst/>
          </a:prstGeom>
          <a:noFill/>
        </p:spPr>
        <p:txBody>
          <a:bodyPr wrap="square" rtlCol="0">
            <a:spAutoFit/>
          </a:bodyPr>
          <a:lstStyle/>
          <a:p>
            <a:r>
              <a:rPr lang="en-US" altLang="zh-CN" b="1" dirty="0">
                <a:solidFill>
                  <a:srgbClr val="FF0000"/>
                </a:solidFill>
              </a:rPr>
              <a:t>Goal Masking</a:t>
            </a:r>
            <a:r>
              <a:rPr lang="zh-CN" altLang="en-US" dirty="0"/>
              <a:t>：</a:t>
            </a:r>
            <a:endParaRPr lang="en-US" altLang="zh-CN" dirty="0"/>
          </a:p>
          <a:p>
            <a:endParaRPr lang="en-US" altLang="zh-CN" dirty="0"/>
          </a:p>
          <a:p>
            <a:endParaRPr lang="en-US" altLang="zh-CN" dirty="0"/>
          </a:p>
          <a:p>
            <a:r>
              <a:rPr lang="en-US" altLang="zh-CN" dirty="0"/>
              <a:t>m</a:t>
            </a:r>
            <a:r>
              <a:rPr lang="zh-CN" altLang="en-US" dirty="0"/>
              <a:t>目标掩码</a:t>
            </a:r>
            <a:r>
              <a:rPr lang="en-US" altLang="zh-CN" dirty="0"/>
              <a:t>0</a:t>
            </a:r>
            <a:r>
              <a:rPr lang="zh-CN" altLang="en-US" dirty="0"/>
              <a:t>和</a:t>
            </a:r>
            <a:r>
              <a:rPr lang="en-US" altLang="zh-CN" dirty="0"/>
              <a:t>1</a:t>
            </a:r>
            <a:r>
              <a:rPr lang="zh-CN" altLang="en-US" dirty="0"/>
              <a:t>，可用于屏蔽目标令牌</a:t>
            </a:r>
            <a:endParaRPr lang="en-US" altLang="zh-CN" dirty="0"/>
          </a:p>
          <a:p>
            <a:endParaRPr lang="en-US" altLang="zh-CN" dirty="0"/>
          </a:p>
          <a:p>
            <a:r>
              <a:rPr lang="zh-CN" altLang="en-US" dirty="0"/>
              <a:t>将</a:t>
            </a:r>
            <a:r>
              <a:rPr lang="en-US" altLang="zh-CN" dirty="0"/>
              <a:t>m</a:t>
            </a:r>
            <a:r>
              <a:rPr lang="zh-CN" altLang="en-US" dirty="0"/>
              <a:t>设置为</a:t>
            </a:r>
            <a:r>
              <a:rPr lang="en-US" altLang="zh-CN" dirty="0"/>
              <a:t>1</a:t>
            </a:r>
            <a:r>
              <a:rPr lang="zh-CN" altLang="en-US" dirty="0"/>
              <a:t>，实现掩码注意力机制，这样在计算</a:t>
            </a:r>
            <a:r>
              <a:rPr lang="en-US" altLang="zh-CN" dirty="0"/>
              <a:t>Ct</a:t>
            </a:r>
            <a:r>
              <a:rPr lang="zh-CN" altLang="en-US" dirty="0"/>
              <a:t>上下文的下游过程中就不会关注目标令牌</a:t>
            </a:r>
            <a:endParaRPr lang="en-US" altLang="zh-CN" dirty="0"/>
          </a:p>
          <a:p>
            <a:r>
              <a:rPr lang="zh-CN" altLang="en-US" dirty="0"/>
              <a:t>将</a:t>
            </a:r>
            <a:r>
              <a:rPr lang="en-US" altLang="zh-CN" dirty="0"/>
              <a:t>m</a:t>
            </a:r>
            <a:r>
              <a:rPr lang="zh-CN" altLang="en-US" dirty="0"/>
              <a:t>设置为</a:t>
            </a:r>
            <a:r>
              <a:rPr lang="en-US" altLang="zh-CN" dirty="0"/>
              <a:t>0</a:t>
            </a:r>
            <a:r>
              <a:rPr lang="zh-CN" altLang="en-US" dirty="0"/>
              <a:t>，实现无掩码注意力机制，即目标令牌和观察令牌会一起用于</a:t>
            </a:r>
            <a:r>
              <a:rPr lang="en-US" altLang="zh-CN" dirty="0"/>
              <a:t>Ct</a:t>
            </a:r>
            <a:r>
              <a:rPr lang="zh-CN" altLang="en-US" dirty="0"/>
              <a:t>的下游计算</a:t>
            </a:r>
            <a:endParaRPr lang="en-US" altLang="zh-CN" dirty="0"/>
          </a:p>
          <a:p>
            <a:endParaRPr lang="en-US" altLang="zh-CN" dirty="0"/>
          </a:p>
          <a:p>
            <a:r>
              <a:rPr lang="zh-CN" altLang="en-US" dirty="0"/>
              <a:t>目标掩码</a:t>
            </a:r>
            <a:r>
              <a:rPr lang="en-US" altLang="zh-CN" dirty="0"/>
              <a:t>m</a:t>
            </a:r>
            <a:r>
              <a:rPr lang="zh-CN" altLang="en-US" dirty="0"/>
              <a:t>来源：从伯努利分布中以</a:t>
            </a:r>
            <a:r>
              <a:rPr lang="en-US" altLang="zh-CN" dirty="0"/>
              <a:t>Pm</a:t>
            </a:r>
            <a:r>
              <a:rPr lang="zh-CN" altLang="en-US" dirty="0"/>
              <a:t>概率采样得到，训练的时候设置</a:t>
            </a:r>
            <a:r>
              <a:rPr lang="en-US" altLang="zh-CN" dirty="0"/>
              <a:t>Pm=0.5,</a:t>
            </a:r>
            <a:r>
              <a:rPr lang="zh-CN" altLang="en-US" b="0" i="0" dirty="0">
                <a:effectLst/>
                <a:latin typeface="Inter"/>
              </a:rPr>
              <a:t>这意味着目标到达和无向探索的训练样本数量相等</a:t>
            </a:r>
            <a:r>
              <a:rPr lang="en-US" altLang="zh-CN" b="0" i="0" dirty="0">
                <a:effectLst/>
                <a:latin typeface="Inter"/>
              </a:rPr>
              <a:t>.</a:t>
            </a:r>
            <a:endParaRPr lang="en-US" altLang="zh-CN" dirty="0"/>
          </a:p>
          <a:p>
            <a:endParaRPr lang="zh-CN" altLang="en-US" dirty="0"/>
          </a:p>
        </p:txBody>
      </p:sp>
      <p:pic>
        <p:nvPicPr>
          <p:cNvPr id="6" name="图片 5">
            <a:extLst>
              <a:ext uri="{FF2B5EF4-FFF2-40B4-BE49-F238E27FC236}">
                <a16:creationId xmlns:a16="http://schemas.microsoft.com/office/drawing/2014/main" id="{B1D0661E-15AA-29A9-6DE2-CF80483F5783}"/>
              </a:ext>
            </a:extLst>
          </p:cNvPr>
          <p:cNvPicPr>
            <a:picLocks noChangeAspect="1"/>
          </p:cNvPicPr>
          <p:nvPr/>
        </p:nvPicPr>
        <p:blipFill>
          <a:blip r:embed="rId2"/>
          <a:stretch>
            <a:fillRect/>
          </a:stretch>
        </p:blipFill>
        <p:spPr>
          <a:xfrm>
            <a:off x="2553453" y="286136"/>
            <a:ext cx="4911882" cy="628264"/>
          </a:xfrm>
          <a:prstGeom prst="rect">
            <a:avLst/>
          </a:prstGeom>
        </p:spPr>
      </p:pic>
      <p:pic>
        <p:nvPicPr>
          <p:cNvPr id="7" name="图片 6">
            <a:extLst>
              <a:ext uri="{FF2B5EF4-FFF2-40B4-BE49-F238E27FC236}">
                <a16:creationId xmlns:a16="http://schemas.microsoft.com/office/drawing/2014/main" id="{2E4C511D-8A94-E84B-B792-8FF283A34E14}"/>
              </a:ext>
            </a:extLst>
          </p:cNvPr>
          <p:cNvPicPr>
            <a:picLocks noChangeAspect="1"/>
          </p:cNvPicPr>
          <p:nvPr/>
        </p:nvPicPr>
        <p:blipFill>
          <a:blip r:embed="rId3"/>
          <a:stretch>
            <a:fillRect/>
          </a:stretch>
        </p:blipFill>
        <p:spPr>
          <a:xfrm>
            <a:off x="429208" y="3409453"/>
            <a:ext cx="8540621" cy="3062882"/>
          </a:xfrm>
          <a:prstGeom prst="rect">
            <a:avLst/>
          </a:prstGeom>
        </p:spPr>
      </p:pic>
      <p:pic>
        <p:nvPicPr>
          <p:cNvPr id="9" name="图片 8">
            <a:extLst>
              <a:ext uri="{FF2B5EF4-FFF2-40B4-BE49-F238E27FC236}">
                <a16:creationId xmlns:a16="http://schemas.microsoft.com/office/drawing/2014/main" id="{85047A97-158F-0826-9B70-38ECF6D07EAD}"/>
              </a:ext>
            </a:extLst>
          </p:cNvPr>
          <p:cNvPicPr>
            <a:picLocks noChangeAspect="1"/>
          </p:cNvPicPr>
          <p:nvPr/>
        </p:nvPicPr>
        <p:blipFill>
          <a:blip r:embed="rId4"/>
          <a:stretch>
            <a:fillRect/>
          </a:stretch>
        </p:blipFill>
        <p:spPr>
          <a:xfrm>
            <a:off x="4462763" y="1222554"/>
            <a:ext cx="992535" cy="401475"/>
          </a:xfrm>
          <a:prstGeom prst="rect">
            <a:avLst/>
          </a:prstGeom>
        </p:spPr>
      </p:pic>
      <p:sp>
        <p:nvSpPr>
          <p:cNvPr id="12" name="矩形 11">
            <a:extLst>
              <a:ext uri="{FF2B5EF4-FFF2-40B4-BE49-F238E27FC236}">
                <a16:creationId xmlns:a16="http://schemas.microsoft.com/office/drawing/2014/main" id="{499A5B57-3A23-A75A-E3CC-5FF3AE940A20}"/>
              </a:ext>
            </a:extLst>
          </p:cNvPr>
          <p:cNvSpPr/>
          <p:nvPr/>
        </p:nvSpPr>
        <p:spPr>
          <a:xfrm>
            <a:off x="566057" y="3429000"/>
            <a:ext cx="5337110" cy="241196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7631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3D0327B-0711-AC89-ED3E-E87E6F6890D6}"/>
              </a:ext>
            </a:extLst>
          </p:cNvPr>
          <p:cNvSpPr txBox="1"/>
          <p:nvPr/>
        </p:nvSpPr>
        <p:spPr>
          <a:xfrm>
            <a:off x="472750" y="491412"/>
            <a:ext cx="11507755" cy="369332"/>
          </a:xfrm>
          <a:prstGeom prst="rect">
            <a:avLst/>
          </a:prstGeom>
          <a:noFill/>
        </p:spPr>
        <p:txBody>
          <a:bodyPr wrap="square" rtlCol="0">
            <a:spAutoFit/>
          </a:bodyPr>
          <a:lstStyle/>
          <a:p>
            <a:r>
              <a:rPr lang="en-US" altLang="zh-CN" b="1" dirty="0">
                <a:solidFill>
                  <a:srgbClr val="FF0000"/>
                </a:solidFill>
              </a:rPr>
              <a:t> Diffusion Policy</a:t>
            </a:r>
            <a:r>
              <a:rPr lang="zh-CN" altLang="en-US" b="1" dirty="0">
                <a:solidFill>
                  <a:srgbClr val="FF0000"/>
                </a:solidFill>
              </a:rPr>
              <a:t>：</a:t>
            </a:r>
            <a:r>
              <a:rPr lang="zh-CN" altLang="en-US" b="0" i="0" dirty="0">
                <a:effectLst/>
                <a:latin typeface="Inter"/>
              </a:rPr>
              <a:t>有效对复杂动作分布进行建模，使用扩散模型来近似条件分布</a:t>
            </a:r>
            <a:endParaRPr lang="zh-CN" altLang="en-US" b="1" dirty="0">
              <a:solidFill>
                <a:srgbClr val="FF0000"/>
              </a:solidFill>
            </a:endParaRPr>
          </a:p>
        </p:txBody>
      </p:sp>
      <p:pic>
        <p:nvPicPr>
          <p:cNvPr id="6" name="图片 5">
            <a:extLst>
              <a:ext uri="{FF2B5EF4-FFF2-40B4-BE49-F238E27FC236}">
                <a16:creationId xmlns:a16="http://schemas.microsoft.com/office/drawing/2014/main" id="{D3B82D51-0AAD-ECFC-E7D0-05C98ACE81CB}"/>
              </a:ext>
            </a:extLst>
          </p:cNvPr>
          <p:cNvPicPr>
            <a:picLocks noChangeAspect="1"/>
          </p:cNvPicPr>
          <p:nvPr/>
        </p:nvPicPr>
        <p:blipFill>
          <a:blip r:embed="rId2"/>
          <a:stretch>
            <a:fillRect/>
          </a:stretch>
        </p:blipFill>
        <p:spPr>
          <a:xfrm>
            <a:off x="435427" y="4027766"/>
            <a:ext cx="7458271" cy="2674724"/>
          </a:xfrm>
          <a:prstGeom prst="rect">
            <a:avLst/>
          </a:prstGeom>
        </p:spPr>
      </p:pic>
      <p:pic>
        <p:nvPicPr>
          <p:cNvPr id="8" name="图片 7">
            <a:extLst>
              <a:ext uri="{FF2B5EF4-FFF2-40B4-BE49-F238E27FC236}">
                <a16:creationId xmlns:a16="http://schemas.microsoft.com/office/drawing/2014/main" id="{CDB137D8-E5C2-4121-CA4F-BC6C84FC6D05}"/>
              </a:ext>
            </a:extLst>
          </p:cNvPr>
          <p:cNvPicPr>
            <a:picLocks noChangeAspect="1"/>
          </p:cNvPicPr>
          <p:nvPr/>
        </p:nvPicPr>
        <p:blipFill>
          <a:blip r:embed="rId3"/>
          <a:srcRect r="2093" b="17789"/>
          <a:stretch/>
        </p:blipFill>
        <p:spPr>
          <a:xfrm>
            <a:off x="8690677" y="491412"/>
            <a:ext cx="1454809" cy="441649"/>
          </a:xfrm>
          <a:prstGeom prst="rect">
            <a:avLst/>
          </a:prstGeom>
        </p:spPr>
      </p:pic>
      <p:sp>
        <p:nvSpPr>
          <p:cNvPr id="9" name="文本框 8">
            <a:extLst>
              <a:ext uri="{FF2B5EF4-FFF2-40B4-BE49-F238E27FC236}">
                <a16:creationId xmlns:a16="http://schemas.microsoft.com/office/drawing/2014/main" id="{A032B6AB-8C0B-67EE-6B17-A70CF093B583}"/>
              </a:ext>
            </a:extLst>
          </p:cNvPr>
          <p:cNvSpPr txBox="1"/>
          <p:nvPr/>
        </p:nvSpPr>
        <p:spPr>
          <a:xfrm>
            <a:off x="590938" y="933061"/>
            <a:ext cx="5088295" cy="369332"/>
          </a:xfrm>
          <a:prstGeom prst="rect">
            <a:avLst/>
          </a:prstGeom>
          <a:noFill/>
        </p:spPr>
        <p:txBody>
          <a:bodyPr wrap="square" rtlCol="0">
            <a:spAutoFit/>
          </a:bodyPr>
          <a:lstStyle/>
          <a:p>
            <a:r>
              <a:rPr lang="en-US" altLang="zh-CN" dirty="0" err="1">
                <a:latin typeface="Inter"/>
              </a:rPr>
              <a:t>c</a:t>
            </a:r>
            <a:r>
              <a:rPr lang="en-US" altLang="zh-CN" b="0" i="0" dirty="0" err="1">
                <a:effectLst/>
                <a:latin typeface="Inter"/>
              </a:rPr>
              <a:t>t</a:t>
            </a:r>
            <a:r>
              <a:rPr lang="zh-CN" altLang="en-US" b="0" i="0" dirty="0">
                <a:effectLst/>
                <a:latin typeface="Inter"/>
              </a:rPr>
              <a:t>是经过目标掩码处理后得到的观测上下文。</a:t>
            </a:r>
            <a:endParaRPr lang="zh-CN" altLang="en-US" dirty="0"/>
          </a:p>
        </p:txBody>
      </p:sp>
      <p:sp>
        <p:nvSpPr>
          <p:cNvPr id="11" name="矩形 10">
            <a:extLst>
              <a:ext uri="{FF2B5EF4-FFF2-40B4-BE49-F238E27FC236}">
                <a16:creationId xmlns:a16="http://schemas.microsoft.com/office/drawing/2014/main" id="{77896B98-72E0-2D27-D68A-53D44674AE46}"/>
              </a:ext>
            </a:extLst>
          </p:cNvPr>
          <p:cNvSpPr/>
          <p:nvPr/>
        </p:nvSpPr>
        <p:spPr>
          <a:xfrm>
            <a:off x="5192814" y="4164563"/>
            <a:ext cx="2078843" cy="19812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6E9ED36-8232-875F-0636-08726D46CC5B}"/>
                  </a:ext>
                </a:extLst>
              </p:cNvPr>
              <p:cNvSpPr txBox="1"/>
              <p:nvPr/>
            </p:nvSpPr>
            <p:spPr>
              <a:xfrm>
                <a:off x="528734" y="1464050"/>
                <a:ext cx="8745894" cy="1202252"/>
              </a:xfrm>
              <a:prstGeom prst="rect">
                <a:avLst/>
              </a:prstGeom>
              <a:noFill/>
            </p:spPr>
            <p:txBody>
              <a:bodyPr wrap="square" rtlCol="0">
                <a:spAutoFit/>
              </a:bodyPr>
              <a:lstStyle/>
              <a:p>
                <a:r>
                  <a:rPr lang="zh-CN" altLang="en-US" b="0" i="0" dirty="0">
                    <a:effectLst/>
                    <a:latin typeface="Inter"/>
                  </a:rPr>
                  <a:t>从高斯分布中采样出未来动作序列</a:t>
                </a:r>
                <a14:m>
                  <m:oMath xmlns:m="http://schemas.openxmlformats.org/officeDocument/2006/math">
                    <m:sSubSup>
                      <m:sSubSupPr>
                        <m:ctrlPr>
                          <a:rPr lang="en-US" altLang="zh-CN" b="0" i="1" smtClean="0">
                            <a:effectLst/>
                            <a:latin typeface="Cambria Math" panose="02040503050406030204" pitchFamily="18" charset="0"/>
                          </a:rPr>
                        </m:ctrlPr>
                      </m:sSubSupPr>
                      <m:e>
                        <m:r>
                          <a:rPr lang="en-US" altLang="zh-CN" b="0" i="1" smtClean="0">
                            <a:effectLst/>
                            <a:latin typeface="Cambria Math" panose="02040503050406030204" pitchFamily="18" charset="0"/>
                          </a:rPr>
                          <m:t>𝑎</m:t>
                        </m:r>
                      </m:e>
                      <m:sub>
                        <m:r>
                          <a:rPr lang="en-US" altLang="zh-CN" b="0" i="1" smtClean="0">
                            <a:effectLst/>
                            <a:latin typeface="Cambria Math" panose="02040503050406030204" pitchFamily="18" charset="0"/>
                          </a:rPr>
                          <m:t>𝑡</m:t>
                        </m:r>
                      </m:sub>
                      <m:sup>
                        <m:r>
                          <a:rPr lang="en-US" altLang="zh-CN" b="0" i="1" smtClean="0">
                            <a:effectLst/>
                            <a:latin typeface="Cambria Math" panose="02040503050406030204" pitchFamily="18" charset="0"/>
                          </a:rPr>
                          <m:t>𝐾</m:t>
                        </m:r>
                      </m:sup>
                    </m:sSubSup>
                  </m:oMath>
                </a14:m>
                <a:r>
                  <a:rPr lang="zh-CN" altLang="en-US" b="0" i="0" dirty="0">
                    <a:effectLst/>
                    <a:latin typeface="Inter"/>
                  </a:rPr>
                  <a:t>，作为初始动作序列（包含大量噪声）</a:t>
                </a:r>
                <a:endParaRPr lang="en-US" altLang="zh-CN" b="0" i="0" dirty="0">
                  <a:effectLst/>
                  <a:latin typeface="Inter"/>
                </a:endParaRPr>
              </a:p>
              <a:p>
                <a:r>
                  <a:rPr lang="zh-CN" altLang="en-US" b="0" i="0" dirty="0">
                    <a:effectLst/>
                    <a:latin typeface="Inter"/>
                  </a:rPr>
                  <a:t>噪声预测</a:t>
                </a:r>
                <a:r>
                  <a:rPr lang="zh-CN" altLang="en-US" dirty="0">
                    <a:latin typeface="Inter"/>
                  </a:rPr>
                  <a:t>网络：</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𝜖</m:t>
                        </m:r>
                      </m:e>
                      <m:sub>
                        <m:r>
                          <a:rPr lang="zh-CN" altLang="en-US" i="1" smtClean="0">
                            <a:latin typeface="Cambria Math" panose="02040503050406030204" pitchFamily="18" charset="0"/>
                          </a:rPr>
                          <m:t>𝜃</m:t>
                        </m:r>
                      </m:sub>
                    </m:sSub>
                  </m:oMath>
                </a14:m>
                <a:endParaRPr lang="en-US" altLang="zh-CN" dirty="0"/>
              </a:p>
              <a:p>
                <a:endParaRPr lang="en-US" altLang="zh-CN" dirty="0"/>
              </a:p>
              <a:p>
                <a:endParaRPr lang="zh-CN" altLang="en-US" dirty="0"/>
              </a:p>
            </p:txBody>
          </p:sp>
        </mc:Choice>
        <mc:Fallback xmlns="">
          <p:sp>
            <p:nvSpPr>
              <p:cNvPr id="12" name="文本框 11">
                <a:extLst>
                  <a:ext uri="{FF2B5EF4-FFF2-40B4-BE49-F238E27FC236}">
                    <a16:creationId xmlns:a16="http://schemas.microsoft.com/office/drawing/2014/main" id="{A6E9ED36-8232-875F-0636-08726D46CC5B}"/>
                  </a:ext>
                </a:extLst>
              </p:cNvPr>
              <p:cNvSpPr txBox="1">
                <a:spLocks noRot="1" noChangeAspect="1" noMove="1" noResize="1" noEditPoints="1" noAdjustHandles="1" noChangeArrowheads="1" noChangeShapeType="1" noTextEdit="1"/>
              </p:cNvSpPr>
              <p:nvPr/>
            </p:nvSpPr>
            <p:spPr>
              <a:xfrm>
                <a:off x="528734" y="1464050"/>
                <a:ext cx="8745894" cy="1202252"/>
              </a:xfrm>
              <a:prstGeom prst="rect">
                <a:avLst/>
              </a:prstGeom>
              <a:blipFill>
                <a:blip r:embed="rId4"/>
                <a:stretch>
                  <a:fillRect l="-628" t="-2030"/>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EB5FF883-267A-3324-7124-002F740ECF2C}"/>
              </a:ext>
            </a:extLst>
          </p:cNvPr>
          <p:cNvPicPr>
            <a:picLocks noChangeAspect="1"/>
          </p:cNvPicPr>
          <p:nvPr/>
        </p:nvPicPr>
        <p:blipFill>
          <a:blip r:embed="rId5"/>
          <a:stretch>
            <a:fillRect/>
          </a:stretch>
        </p:blipFill>
        <p:spPr>
          <a:xfrm>
            <a:off x="472750" y="2210170"/>
            <a:ext cx="4387058" cy="1355307"/>
          </a:xfrm>
          <a:prstGeom prst="rect">
            <a:avLst/>
          </a:prstGeom>
        </p:spPr>
      </p:pic>
      <p:pic>
        <p:nvPicPr>
          <p:cNvPr id="17" name="图片 16">
            <a:extLst>
              <a:ext uri="{FF2B5EF4-FFF2-40B4-BE49-F238E27FC236}">
                <a16:creationId xmlns:a16="http://schemas.microsoft.com/office/drawing/2014/main" id="{FF516633-A4E5-05BD-EC9D-9CAC6397A586}"/>
              </a:ext>
            </a:extLst>
          </p:cNvPr>
          <p:cNvPicPr>
            <a:picLocks noChangeAspect="1"/>
          </p:cNvPicPr>
          <p:nvPr/>
        </p:nvPicPr>
        <p:blipFill>
          <a:blip r:embed="rId6"/>
          <a:stretch>
            <a:fillRect/>
          </a:stretch>
        </p:blipFill>
        <p:spPr>
          <a:xfrm>
            <a:off x="5192814" y="1857255"/>
            <a:ext cx="4555791" cy="2041125"/>
          </a:xfrm>
          <a:prstGeom prst="rect">
            <a:avLst/>
          </a:prstGeom>
        </p:spPr>
      </p:pic>
    </p:spTree>
    <p:extLst>
      <p:ext uri="{BB962C8B-B14F-4D97-AF65-F5344CB8AC3E}">
        <p14:creationId xmlns:p14="http://schemas.microsoft.com/office/powerpoint/2010/main" val="123696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0DD0FA8-93DE-6137-EED7-BBDA4E8DC63D}"/>
              </a:ext>
            </a:extLst>
          </p:cNvPr>
          <p:cNvPicPr>
            <a:picLocks noChangeAspect="1"/>
          </p:cNvPicPr>
          <p:nvPr/>
        </p:nvPicPr>
        <p:blipFill>
          <a:blip r:embed="rId2"/>
          <a:stretch>
            <a:fillRect/>
          </a:stretch>
        </p:blipFill>
        <p:spPr>
          <a:xfrm>
            <a:off x="422489" y="3231080"/>
            <a:ext cx="10802026" cy="3101295"/>
          </a:xfrm>
          <a:prstGeom prst="rect">
            <a:avLst/>
          </a:prstGeom>
        </p:spPr>
      </p:pic>
      <p:pic>
        <p:nvPicPr>
          <p:cNvPr id="7" name="图片 6">
            <a:extLst>
              <a:ext uri="{FF2B5EF4-FFF2-40B4-BE49-F238E27FC236}">
                <a16:creationId xmlns:a16="http://schemas.microsoft.com/office/drawing/2014/main" id="{9A0A4A6D-762F-8D7E-EF53-94E30B8D4139}"/>
              </a:ext>
            </a:extLst>
          </p:cNvPr>
          <p:cNvPicPr>
            <a:picLocks noChangeAspect="1"/>
          </p:cNvPicPr>
          <p:nvPr/>
        </p:nvPicPr>
        <p:blipFill>
          <a:blip r:embed="rId3"/>
          <a:stretch>
            <a:fillRect/>
          </a:stretch>
        </p:blipFill>
        <p:spPr>
          <a:xfrm>
            <a:off x="475806" y="918656"/>
            <a:ext cx="5533107" cy="2134411"/>
          </a:xfrm>
          <a:prstGeom prst="rect">
            <a:avLst/>
          </a:prstGeom>
        </p:spPr>
      </p:pic>
      <p:sp>
        <p:nvSpPr>
          <p:cNvPr id="8" name="文本框 7">
            <a:extLst>
              <a:ext uri="{FF2B5EF4-FFF2-40B4-BE49-F238E27FC236}">
                <a16:creationId xmlns:a16="http://schemas.microsoft.com/office/drawing/2014/main" id="{EDE41B6E-CBE3-6A05-63C1-E64A1654B02E}"/>
              </a:ext>
            </a:extLst>
          </p:cNvPr>
          <p:cNvSpPr txBox="1"/>
          <p:nvPr/>
        </p:nvSpPr>
        <p:spPr>
          <a:xfrm>
            <a:off x="740229" y="329682"/>
            <a:ext cx="8876522" cy="369332"/>
          </a:xfrm>
          <a:prstGeom prst="rect">
            <a:avLst/>
          </a:prstGeom>
          <a:noFill/>
        </p:spPr>
        <p:txBody>
          <a:bodyPr wrap="square" rtlCol="0">
            <a:spAutoFit/>
          </a:bodyPr>
          <a:lstStyle/>
          <a:p>
            <a:r>
              <a:rPr lang="zh-CN" altLang="en-US" b="1" dirty="0"/>
              <a:t>基线模型实验比较</a:t>
            </a:r>
          </a:p>
        </p:txBody>
      </p:sp>
    </p:spTree>
    <p:extLst>
      <p:ext uri="{BB962C8B-B14F-4D97-AF65-F5344CB8AC3E}">
        <p14:creationId xmlns:p14="http://schemas.microsoft.com/office/powerpoint/2010/main" val="3503611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508DF99-AEF7-93F2-0ACD-E1BF44FCAB1A}"/>
              </a:ext>
            </a:extLst>
          </p:cNvPr>
          <p:cNvSpPr txBox="1"/>
          <p:nvPr/>
        </p:nvSpPr>
        <p:spPr>
          <a:xfrm>
            <a:off x="416767" y="404327"/>
            <a:ext cx="7551576" cy="646331"/>
          </a:xfrm>
          <a:prstGeom prst="rect">
            <a:avLst/>
          </a:prstGeom>
          <a:noFill/>
        </p:spPr>
        <p:txBody>
          <a:bodyPr wrap="square" rtlCol="0">
            <a:spAutoFit/>
          </a:bodyPr>
          <a:lstStyle/>
          <a:p>
            <a:endParaRPr lang="en-US" altLang="zh-CN" dirty="0"/>
          </a:p>
          <a:p>
            <a:endParaRPr lang="zh-CN" altLang="en-US" dirty="0"/>
          </a:p>
        </p:txBody>
      </p:sp>
      <p:sp>
        <p:nvSpPr>
          <p:cNvPr id="6" name="文本框 5">
            <a:extLst>
              <a:ext uri="{FF2B5EF4-FFF2-40B4-BE49-F238E27FC236}">
                <a16:creationId xmlns:a16="http://schemas.microsoft.com/office/drawing/2014/main" id="{08518792-92AD-FC19-446B-A11A2A73CD86}"/>
              </a:ext>
            </a:extLst>
          </p:cNvPr>
          <p:cNvSpPr txBox="1"/>
          <p:nvPr/>
        </p:nvSpPr>
        <p:spPr>
          <a:xfrm>
            <a:off x="416767" y="887365"/>
            <a:ext cx="11153193" cy="2862322"/>
          </a:xfrm>
          <a:prstGeom prst="rect">
            <a:avLst/>
          </a:prstGeom>
          <a:noFill/>
        </p:spPr>
        <p:txBody>
          <a:bodyPr wrap="square" rtlCol="0">
            <a:spAutoFit/>
          </a:bodyPr>
          <a:lstStyle/>
          <a:p>
            <a:pPr marL="342900" indent="-342900">
              <a:buAutoNum type="arabicPeriod"/>
            </a:pPr>
            <a:r>
              <a:rPr lang="zh-CN" altLang="en-US" b="0" i="0" dirty="0">
                <a:effectLst/>
                <a:latin typeface="Inter"/>
              </a:rPr>
              <a:t>联合的统一策略与单独的行为策略相比有何不同？</a:t>
            </a:r>
            <a:endParaRPr lang="en-US" altLang="zh-CN" b="0" i="0" dirty="0">
              <a:effectLst/>
              <a:latin typeface="Inter"/>
            </a:endParaRPr>
          </a:p>
          <a:p>
            <a:pPr marL="342900" indent="-342900">
              <a:buAutoNum type="arabicPeriod"/>
            </a:pPr>
            <a:endParaRPr lang="en-US" altLang="zh-CN" dirty="0">
              <a:latin typeface="Inter"/>
            </a:endParaRPr>
          </a:p>
          <a:p>
            <a:r>
              <a:rPr lang="zh-CN" altLang="en-US" b="1" dirty="0">
                <a:latin typeface="Inter"/>
              </a:rPr>
              <a:t>联合的通用策略通过使用目标掩码，</a:t>
            </a:r>
            <a:endParaRPr lang="en-US" altLang="zh-CN" b="1" dirty="0">
              <a:latin typeface="Inter"/>
            </a:endParaRPr>
          </a:p>
          <a:p>
            <a:r>
              <a:rPr lang="zh-CN" altLang="en-US" b="1" i="0" dirty="0">
                <a:effectLst/>
                <a:latin typeface="-apple-system"/>
              </a:rPr>
              <a:t>可以同时擅长任务无关和任务导向的行为。</a:t>
            </a:r>
            <a:endParaRPr lang="en-US" altLang="zh-CN" b="1" dirty="0">
              <a:latin typeface="Inter"/>
            </a:endParaRPr>
          </a:p>
          <a:p>
            <a:endParaRPr lang="en-US" altLang="zh-CN" dirty="0">
              <a:latin typeface="Inter"/>
            </a:endParaRPr>
          </a:p>
          <a:p>
            <a:endParaRPr lang="en-US" altLang="zh-CN" dirty="0">
              <a:latin typeface="Inter"/>
            </a:endParaRPr>
          </a:p>
          <a:p>
            <a:r>
              <a:rPr lang="en-US" altLang="zh-CN" b="0" i="0" dirty="0">
                <a:effectLst/>
                <a:latin typeface="Inter"/>
              </a:rPr>
              <a:t>2. </a:t>
            </a:r>
            <a:r>
              <a:rPr lang="zh-CN" altLang="en-US" b="0" i="0" dirty="0">
                <a:effectLst/>
                <a:latin typeface="Inter"/>
              </a:rPr>
              <a:t>视觉编码器和目标掩码的选择对 </a:t>
            </a:r>
            <a:r>
              <a:rPr lang="en-US" altLang="zh-CN" b="0" i="0" dirty="0" err="1">
                <a:effectLst/>
                <a:latin typeface="Inter"/>
              </a:rPr>
              <a:t>NoMaD</a:t>
            </a:r>
            <a:r>
              <a:rPr lang="en-US" altLang="zh-CN" b="0" i="0" dirty="0">
                <a:effectLst/>
                <a:latin typeface="Inter"/>
              </a:rPr>
              <a:t> </a:t>
            </a:r>
            <a:r>
              <a:rPr lang="zh-CN" altLang="en-US" b="0" i="0" dirty="0">
                <a:effectLst/>
                <a:latin typeface="Inter"/>
              </a:rPr>
              <a:t>的性能有多重要？</a:t>
            </a:r>
            <a:endParaRPr lang="en-US" altLang="zh-CN" b="0" i="0" dirty="0">
              <a:effectLst/>
              <a:latin typeface="Inter"/>
            </a:endParaRPr>
          </a:p>
          <a:p>
            <a:endParaRPr lang="en-US" altLang="zh-CN" dirty="0">
              <a:latin typeface="Inter"/>
            </a:endParaRPr>
          </a:p>
          <a:p>
            <a:r>
              <a:rPr lang="zh-CN" altLang="en-US" b="0" i="0" dirty="0">
                <a:effectLst/>
                <a:latin typeface="-apple-system"/>
              </a:rPr>
              <a:t>我们考虑了基于</a:t>
            </a:r>
            <a:r>
              <a:rPr lang="en-US" altLang="zh-CN" b="0" i="0" dirty="0">
                <a:effectLst/>
                <a:latin typeface="-apple-system"/>
              </a:rPr>
              <a:t>CNN</a:t>
            </a:r>
            <a:r>
              <a:rPr lang="zh-CN" altLang="en-US" b="0" i="0" dirty="0">
                <a:effectLst/>
                <a:latin typeface="-apple-system"/>
              </a:rPr>
              <a:t>和</a:t>
            </a:r>
            <a:r>
              <a:rPr lang="en-US" altLang="zh-CN" b="0" i="0" dirty="0" err="1">
                <a:effectLst/>
                <a:latin typeface="-apple-system"/>
              </a:rPr>
              <a:t>ViT</a:t>
            </a:r>
            <a:r>
              <a:rPr lang="zh-CN" altLang="en-US" dirty="0">
                <a:latin typeface="-apple-system"/>
              </a:rPr>
              <a:t> </a:t>
            </a:r>
            <a:r>
              <a:rPr lang="en-US" altLang="zh-CN" dirty="0">
                <a:latin typeface="-apple-system"/>
              </a:rPr>
              <a:t>(Vision Transformer) </a:t>
            </a:r>
            <a:r>
              <a:rPr lang="zh-CN" altLang="en-US" b="0" i="0" dirty="0">
                <a:effectLst/>
                <a:latin typeface="-apple-system"/>
              </a:rPr>
              <a:t>的两种替代视觉编码器设计</a:t>
            </a:r>
            <a:endParaRPr lang="en-US" altLang="zh-CN" dirty="0">
              <a:latin typeface="Inter"/>
            </a:endParaRPr>
          </a:p>
          <a:p>
            <a:endParaRPr lang="zh-CN" altLang="en-US" dirty="0"/>
          </a:p>
        </p:txBody>
      </p:sp>
      <p:pic>
        <p:nvPicPr>
          <p:cNvPr id="8" name="图片 7">
            <a:extLst>
              <a:ext uri="{FF2B5EF4-FFF2-40B4-BE49-F238E27FC236}">
                <a16:creationId xmlns:a16="http://schemas.microsoft.com/office/drawing/2014/main" id="{7E596BB5-2A5E-13BC-F4FB-089CFC66408F}"/>
              </a:ext>
            </a:extLst>
          </p:cNvPr>
          <p:cNvPicPr>
            <a:picLocks noChangeAspect="1"/>
          </p:cNvPicPr>
          <p:nvPr/>
        </p:nvPicPr>
        <p:blipFill>
          <a:blip r:embed="rId2"/>
          <a:stretch>
            <a:fillRect/>
          </a:stretch>
        </p:blipFill>
        <p:spPr>
          <a:xfrm>
            <a:off x="6442369" y="597119"/>
            <a:ext cx="5127591" cy="1873154"/>
          </a:xfrm>
          <a:prstGeom prst="rect">
            <a:avLst/>
          </a:prstGeom>
        </p:spPr>
      </p:pic>
      <p:pic>
        <p:nvPicPr>
          <p:cNvPr id="10" name="图片 9">
            <a:extLst>
              <a:ext uri="{FF2B5EF4-FFF2-40B4-BE49-F238E27FC236}">
                <a16:creationId xmlns:a16="http://schemas.microsoft.com/office/drawing/2014/main" id="{C47D50BC-3809-95FE-A0A4-4F4C923C967A}"/>
              </a:ext>
            </a:extLst>
          </p:cNvPr>
          <p:cNvPicPr>
            <a:picLocks noChangeAspect="1"/>
          </p:cNvPicPr>
          <p:nvPr/>
        </p:nvPicPr>
        <p:blipFill>
          <a:blip r:embed="rId3"/>
          <a:stretch>
            <a:fillRect/>
          </a:stretch>
        </p:blipFill>
        <p:spPr>
          <a:xfrm>
            <a:off x="416767" y="3749687"/>
            <a:ext cx="5254360" cy="2203226"/>
          </a:xfrm>
          <a:prstGeom prst="rect">
            <a:avLst/>
          </a:prstGeom>
        </p:spPr>
      </p:pic>
      <p:sp>
        <p:nvSpPr>
          <p:cNvPr id="11" name="文本框 10">
            <a:extLst>
              <a:ext uri="{FF2B5EF4-FFF2-40B4-BE49-F238E27FC236}">
                <a16:creationId xmlns:a16="http://schemas.microsoft.com/office/drawing/2014/main" id="{AF114DDF-2472-369F-CC84-5A8799B2B63F}"/>
              </a:ext>
            </a:extLst>
          </p:cNvPr>
          <p:cNvSpPr txBox="1"/>
          <p:nvPr/>
        </p:nvSpPr>
        <p:spPr>
          <a:xfrm>
            <a:off x="5088294" y="4781149"/>
            <a:ext cx="4951445" cy="369332"/>
          </a:xfrm>
          <a:prstGeom prst="rect">
            <a:avLst/>
          </a:prstGeom>
          <a:noFill/>
        </p:spPr>
        <p:txBody>
          <a:bodyPr wrap="square" rtlCol="0">
            <a:spAutoFit/>
          </a:bodyPr>
          <a:lstStyle/>
          <a:p>
            <a:r>
              <a:rPr lang="zh-CN" altLang="en-US" b="1" dirty="0"/>
              <a:t>本文采用</a:t>
            </a:r>
            <a:r>
              <a:rPr lang="en-US" altLang="zh-CN" b="1" dirty="0"/>
              <a:t>VINT</a:t>
            </a:r>
            <a:r>
              <a:rPr lang="zh-CN" altLang="en-US" b="1" dirty="0"/>
              <a:t>视觉编码器和目标掩码</a:t>
            </a:r>
          </a:p>
        </p:txBody>
      </p:sp>
    </p:spTree>
    <p:extLst>
      <p:ext uri="{BB962C8B-B14F-4D97-AF65-F5344CB8AC3E}">
        <p14:creationId xmlns:p14="http://schemas.microsoft.com/office/powerpoint/2010/main" val="17045702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Words>
  <Application>Microsoft Office PowerPoint</Application>
  <PresentationFormat>宽屏</PresentationFormat>
  <Paragraphs>38</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-apple-system</vt:lpstr>
      <vt:lpstr>Inter</vt: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奇奇 佩</dc:creator>
  <cp:lastModifiedBy>奇奇 佩</cp:lastModifiedBy>
  <cp:revision>1</cp:revision>
  <dcterms:created xsi:type="dcterms:W3CDTF">2025-10-28T11:33:42Z</dcterms:created>
  <dcterms:modified xsi:type="dcterms:W3CDTF">2025-10-28T11:34:04Z</dcterms:modified>
</cp:coreProperties>
</file>