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64" r:id="rId5"/>
    <p:sldId id="263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AEBD8F-43F4-4EAE-AD3A-832A2839E62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03038F-C75C-4526-ADA5-973EEE22019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4DD897-866E-424B-A2C4-32EE66856B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416050"/>
            <a:ext cx="39862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62850" y="800100"/>
            <a:ext cx="2819400" cy="301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90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8</a:t>
            </a:r>
            <a:endParaRPr lang="zh-CN" altLang="en-US" sz="19000" dirty="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Freeform 123"/>
          <p:cNvSpPr/>
          <p:nvPr/>
        </p:nvSpPr>
        <p:spPr bwMode="auto">
          <a:xfrm rot="21447982">
            <a:off x="8477250" y="-1720850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84537"/>
            <a:ext cx="9144000" cy="1006475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83088"/>
            <a:ext cx="9144000" cy="63976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EA979-5968-4516-8545-132BB37CF2D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46D78-D812-4F5C-95A4-F49427E96D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097280"/>
            <a:ext cx="10515600" cy="4979670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8084E-07C9-4872-93B1-9165218CB69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D7A2-13B0-4ACC-852C-C7D1EFE822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F848-5A7E-437A-894A-88EF2324E3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5AF-4FA0-4D4B-A2D8-F14F00B88F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/>
          <p:nvPr/>
        </p:nvGrpSpPr>
        <p:grpSpPr bwMode="auto">
          <a:xfrm>
            <a:off x="2241550" y="2309813"/>
            <a:ext cx="2654300" cy="2289175"/>
            <a:chOff x="0" y="0"/>
            <a:chExt cx="1897234" cy="1635546"/>
          </a:xfrm>
        </p:grpSpPr>
        <p:sp>
          <p:nvSpPr>
            <p:cNvPr id="5" name="六边形 21"/>
            <p:cNvSpPr>
              <a:spLocks noChangeArrowheads="1"/>
            </p:cNvSpPr>
            <p:nvPr/>
          </p:nvSpPr>
          <p:spPr bwMode="auto">
            <a:xfrm rot="556867">
              <a:off x="341548" y="294897"/>
              <a:ext cx="1214139" cy="1045751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grpSp>
          <p:nvGrpSpPr>
            <p:cNvPr id="6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7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415527 w 1661770"/>
                  <a:gd name="T1" fmla="*/ 2048032 h 1432560"/>
                  <a:gd name="T2" fmla="*/ 1086801 w 1661770"/>
                  <a:gd name="T3" fmla="*/ 2433955 h 1432560"/>
                  <a:gd name="T4" fmla="*/ 608489 w 1661770"/>
                  <a:gd name="T5" fmla="*/ 2433955 h 1432560"/>
                  <a:gd name="T6" fmla="*/ 415527 w 1661770"/>
                  <a:gd name="T7" fmla="*/ 2048032 h 1432560"/>
                  <a:gd name="T8" fmla="*/ 166248 w 1661770"/>
                  <a:gd name="T9" fmla="*/ 884483 h 1432560"/>
                  <a:gd name="T10" fmla="*/ 131587 w 1661770"/>
                  <a:gd name="T11" fmla="*/ 1480152 h 1432560"/>
                  <a:gd name="T12" fmla="*/ 0 w 1661770"/>
                  <a:gd name="T13" fmla="*/ 1216978 h 1432560"/>
                  <a:gd name="T14" fmla="*/ 166248 w 1661770"/>
                  <a:gd name="T15" fmla="*/ 884483 h 1432560"/>
                  <a:gd name="T16" fmla="*/ 2390299 w 1661770"/>
                  <a:gd name="T17" fmla="*/ 2083158 h 1432560"/>
                  <a:gd name="T18" fmla="*/ 2214900 w 1661770"/>
                  <a:gd name="T19" fmla="*/ 2433955 h 1432560"/>
                  <a:gd name="T20" fmla="*/ 1861101 w 1661770"/>
                  <a:gd name="T21" fmla="*/ 2433955 h 1432560"/>
                  <a:gd name="T22" fmla="*/ 2390299 w 1661770"/>
                  <a:gd name="T23" fmla="*/ 2083158 h 1432560"/>
                  <a:gd name="T24" fmla="*/ 962287 w 1661770"/>
                  <a:gd name="T25" fmla="*/ 0 h 1432560"/>
                  <a:gd name="T26" fmla="*/ 433092 w 1661770"/>
                  <a:gd name="T27" fmla="*/ 350798 h 1432560"/>
                  <a:gd name="T28" fmla="*/ 608489 w 1661770"/>
                  <a:gd name="T29" fmla="*/ 0 h 1432560"/>
                  <a:gd name="T30" fmla="*/ 962287 w 1661770"/>
                  <a:gd name="T31" fmla="*/ 0 h 1432560"/>
                  <a:gd name="T32" fmla="*/ 2691802 w 1661770"/>
                  <a:gd name="T33" fmla="*/ 953802 h 1432560"/>
                  <a:gd name="T34" fmla="*/ 2823390 w 1661770"/>
                  <a:gd name="T35" fmla="*/ 1216978 h 1432560"/>
                  <a:gd name="T36" fmla="*/ 2657141 w 1661770"/>
                  <a:gd name="T37" fmla="*/ 1549473 h 1432560"/>
                  <a:gd name="T38" fmla="*/ 2691802 w 1661770"/>
                  <a:gd name="T39" fmla="*/ 953802 h 1432560"/>
                  <a:gd name="T40" fmla="*/ 2214900 w 1661770"/>
                  <a:gd name="T41" fmla="*/ 0 h 1432560"/>
                  <a:gd name="T42" fmla="*/ 2407863 w 1661770"/>
                  <a:gd name="T43" fmla="*/ 385924 h 1432560"/>
                  <a:gd name="T44" fmla="*/ 1736592 w 1661770"/>
                  <a:gd name="T45" fmla="*/ 0 h 1432560"/>
                  <a:gd name="T46" fmla="*/ 2214900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六边形 15"/>
              <p:cNvSpPr>
                <a:spLocks noChangeArrowheads="1"/>
              </p:cNvSpPr>
              <p:nvPr/>
            </p:nvSpPr>
            <p:spPr bwMode="auto">
              <a:xfrm rot="160600">
                <a:off x="133896" y="115690"/>
                <a:ext cx="1629443" cy="1404165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/>
              </a:p>
            </p:txBody>
          </p:sp>
        </p:grpSp>
      </p:grpSp>
      <p:sp>
        <p:nvSpPr>
          <p:cNvPr id="9" name="Freeform 123"/>
          <p:cNvSpPr/>
          <p:nvPr/>
        </p:nvSpPr>
        <p:spPr bwMode="auto">
          <a:xfrm rot="21447982">
            <a:off x="10371138" y="4859338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33"/>
          <p:cNvGrpSpPr/>
          <p:nvPr/>
        </p:nvGrpSpPr>
        <p:grpSpPr bwMode="auto">
          <a:xfrm>
            <a:off x="7262813" y="177800"/>
            <a:ext cx="4694237" cy="1679575"/>
            <a:chOff x="0" y="0"/>
            <a:chExt cx="5657712" cy="2026080"/>
          </a:xfrm>
        </p:grpSpPr>
        <p:grpSp>
          <p:nvGrpSpPr>
            <p:cNvPr id="11" name="组合 34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3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12" y="3454167"/>
            <a:ext cx="5969000" cy="798855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49311" y="4386558"/>
            <a:ext cx="6019629" cy="8701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E433-C514-4232-BC77-99AC47F38674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36F1-2FCF-4971-A027-200935BA4C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97C6-9C50-4203-BE70-7598829247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5D58-B5FE-4662-BDDC-503956CEFB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95953"/>
            <a:ext cx="5157787" cy="33937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95953"/>
            <a:ext cx="5183188" cy="33937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6634F-CDDC-417F-B4B8-EC8C147CB7B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761A-AD34-41EB-9E35-45197E2901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2"/>
          <p:cNvGrpSpPr/>
          <p:nvPr/>
        </p:nvGrpSpPr>
        <p:grpSpPr bwMode="auto">
          <a:xfrm>
            <a:off x="2241550" y="2309813"/>
            <a:ext cx="2654300" cy="2289175"/>
            <a:chOff x="0" y="0"/>
            <a:chExt cx="1897234" cy="1635546"/>
          </a:xfrm>
        </p:grpSpPr>
        <p:sp>
          <p:nvSpPr>
            <p:cNvPr id="6" name="六边形 21"/>
            <p:cNvSpPr>
              <a:spLocks noChangeArrowheads="1"/>
            </p:cNvSpPr>
            <p:nvPr/>
          </p:nvSpPr>
          <p:spPr bwMode="auto">
            <a:xfrm rot="556867">
              <a:off x="341548" y="294897"/>
              <a:ext cx="1214139" cy="1045751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grpSp>
          <p:nvGrpSpPr>
            <p:cNvPr id="7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8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415527 w 1661770"/>
                  <a:gd name="T1" fmla="*/ 2048032 h 1432560"/>
                  <a:gd name="T2" fmla="*/ 1086801 w 1661770"/>
                  <a:gd name="T3" fmla="*/ 2433955 h 1432560"/>
                  <a:gd name="T4" fmla="*/ 608489 w 1661770"/>
                  <a:gd name="T5" fmla="*/ 2433955 h 1432560"/>
                  <a:gd name="T6" fmla="*/ 415527 w 1661770"/>
                  <a:gd name="T7" fmla="*/ 2048032 h 1432560"/>
                  <a:gd name="T8" fmla="*/ 166248 w 1661770"/>
                  <a:gd name="T9" fmla="*/ 884483 h 1432560"/>
                  <a:gd name="T10" fmla="*/ 131587 w 1661770"/>
                  <a:gd name="T11" fmla="*/ 1480152 h 1432560"/>
                  <a:gd name="T12" fmla="*/ 0 w 1661770"/>
                  <a:gd name="T13" fmla="*/ 1216978 h 1432560"/>
                  <a:gd name="T14" fmla="*/ 166248 w 1661770"/>
                  <a:gd name="T15" fmla="*/ 884483 h 1432560"/>
                  <a:gd name="T16" fmla="*/ 2390299 w 1661770"/>
                  <a:gd name="T17" fmla="*/ 2083158 h 1432560"/>
                  <a:gd name="T18" fmla="*/ 2214900 w 1661770"/>
                  <a:gd name="T19" fmla="*/ 2433955 h 1432560"/>
                  <a:gd name="T20" fmla="*/ 1861101 w 1661770"/>
                  <a:gd name="T21" fmla="*/ 2433955 h 1432560"/>
                  <a:gd name="T22" fmla="*/ 2390299 w 1661770"/>
                  <a:gd name="T23" fmla="*/ 2083158 h 1432560"/>
                  <a:gd name="T24" fmla="*/ 962287 w 1661770"/>
                  <a:gd name="T25" fmla="*/ 0 h 1432560"/>
                  <a:gd name="T26" fmla="*/ 433092 w 1661770"/>
                  <a:gd name="T27" fmla="*/ 350798 h 1432560"/>
                  <a:gd name="T28" fmla="*/ 608489 w 1661770"/>
                  <a:gd name="T29" fmla="*/ 0 h 1432560"/>
                  <a:gd name="T30" fmla="*/ 962287 w 1661770"/>
                  <a:gd name="T31" fmla="*/ 0 h 1432560"/>
                  <a:gd name="T32" fmla="*/ 2691802 w 1661770"/>
                  <a:gd name="T33" fmla="*/ 953802 h 1432560"/>
                  <a:gd name="T34" fmla="*/ 2823390 w 1661770"/>
                  <a:gd name="T35" fmla="*/ 1216978 h 1432560"/>
                  <a:gd name="T36" fmla="*/ 2657141 w 1661770"/>
                  <a:gd name="T37" fmla="*/ 1549473 h 1432560"/>
                  <a:gd name="T38" fmla="*/ 2691802 w 1661770"/>
                  <a:gd name="T39" fmla="*/ 953802 h 1432560"/>
                  <a:gd name="T40" fmla="*/ 2214900 w 1661770"/>
                  <a:gd name="T41" fmla="*/ 0 h 1432560"/>
                  <a:gd name="T42" fmla="*/ 2407863 w 1661770"/>
                  <a:gd name="T43" fmla="*/ 385924 h 1432560"/>
                  <a:gd name="T44" fmla="*/ 1736592 w 1661770"/>
                  <a:gd name="T45" fmla="*/ 0 h 1432560"/>
                  <a:gd name="T46" fmla="*/ 2214900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六边形 15"/>
              <p:cNvSpPr>
                <a:spLocks noChangeArrowheads="1"/>
              </p:cNvSpPr>
              <p:nvPr/>
            </p:nvSpPr>
            <p:spPr bwMode="auto">
              <a:xfrm rot="160600">
                <a:off x="133896" y="115690"/>
                <a:ext cx="1629443" cy="1404165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/>
              </a:p>
            </p:txBody>
          </p:sp>
        </p:grpSp>
      </p:grpSp>
      <p:sp>
        <p:nvSpPr>
          <p:cNvPr id="10" name="文本框 19"/>
          <p:cNvSpPr txBox="1">
            <a:spLocks noChangeArrowheads="1"/>
          </p:cNvSpPr>
          <p:nvPr/>
        </p:nvSpPr>
        <p:spPr bwMode="auto">
          <a:xfrm>
            <a:off x="2811463" y="2871788"/>
            <a:ext cx="17132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6000" smtClean="0">
                <a:solidFill>
                  <a:schemeClr val="bg1"/>
                </a:solidFill>
                <a:latin typeface="Bireun"/>
              </a:rPr>
              <a:t>End</a:t>
            </a:r>
            <a:endParaRPr lang="zh-CN" altLang="en-US" sz="6000" smtClean="0">
              <a:solidFill>
                <a:schemeClr val="bg1"/>
              </a:solidFill>
              <a:latin typeface="Bireun"/>
            </a:endParaRPr>
          </a:p>
        </p:txBody>
      </p:sp>
      <p:sp>
        <p:nvSpPr>
          <p:cNvPr id="11" name="Freeform 123"/>
          <p:cNvSpPr/>
          <p:nvPr/>
        </p:nvSpPr>
        <p:spPr bwMode="auto">
          <a:xfrm rot="21447982">
            <a:off x="10371138" y="4859338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33"/>
          <p:cNvGrpSpPr/>
          <p:nvPr/>
        </p:nvGrpSpPr>
        <p:grpSpPr bwMode="auto">
          <a:xfrm>
            <a:off x="7262813" y="177800"/>
            <a:ext cx="4694237" cy="1679575"/>
            <a:chOff x="0" y="0"/>
            <a:chExt cx="5657712" cy="2026080"/>
          </a:xfrm>
        </p:grpSpPr>
        <p:grpSp>
          <p:nvGrpSpPr>
            <p:cNvPr id="13" name="组合 34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5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94464" y="2030596"/>
            <a:ext cx="6309598" cy="1477741"/>
          </a:xfrm>
        </p:spPr>
        <p:txBody>
          <a:bodyPr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/>
          </p:nvPr>
        </p:nvSpPr>
        <p:spPr>
          <a:xfrm>
            <a:off x="5334001" y="4291308"/>
            <a:ext cx="6170062" cy="8701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1" name="副标题 2"/>
          <p:cNvSpPr>
            <a:spLocks noGrp="1"/>
          </p:cNvSpPr>
          <p:nvPr>
            <p:ph type="subTitle" idx="13"/>
          </p:nvPr>
        </p:nvSpPr>
        <p:spPr>
          <a:xfrm>
            <a:off x="5194464" y="3591055"/>
            <a:ext cx="6309598" cy="639761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37C85-2307-4BBE-A352-71EF91C54BF3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D408-DE5B-4BC6-9994-87EF51BB3F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F78E-29BB-4951-B58D-1C4ABF225EF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DD805-667A-4022-98AC-8605FB6C3E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F7E-A3B5-4BD2-A19A-35C1CCA5796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E1941-CA83-4DE6-8B11-4875C8EEFC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9E40-C934-4EB6-A603-1214DD60A3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1797B-649B-4EED-9777-5398D2D579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ED044A-4ED6-4B39-857B-1DA3725A5F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9C370E-004D-4F29-9E19-8C6AB6407C5F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ctrTitle"/>
          </p:nvPr>
        </p:nvSpPr>
        <p:spPr>
          <a:xfrm>
            <a:off x="1191895" y="2924810"/>
            <a:ext cx="9144000" cy="100838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latin typeface="Adobe Gothic Std B" panose="020B0800000000000000" pitchFamily="34" charset="-128"/>
              </a:rPr>
              <a:t>编译原理期末报告</a:t>
            </a:r>
            <a:r>
              <a:rPr lang="en-US" altLang="zh-CN" b="1" dirty="0" smtClean="0">
                <a:latin typeface="Adobe Gothic Std B" panose="020B0800000000000000" pitchFamily="34" charset="-128"/>
              </a:rPr>
              <a:t>——</a:t>
            </a:r>
            <a:endParaRPr lang="zh-CN" altLang="en-US" sz="3600" b="1" dirty="0" smtClean="0">
              <a:latin typeface="Adobe Gothic Std B" panose="020B0800000000000000" pitchFamily="34" charset="-128"/>
            </a:endParaRPr>
          </a:p>
        </p:txBody>
      </p:sp>
      <p:sp>
        <p:nvSpPr>
          <p:cNvPr id="6147" name="副标题 3"/>
          <p:cNvSpPr>
            <a:spLocks noGrp="1"/>
          </p:cNvSpPr>
          <p:nvPr>
            <p:ph type="subTitle" idx="1"/>
          </p:nvPr>
        </p:nvSpPr>
        <p:spPr>
          <a:xfrm>
            <a:off x="6499225" y="3773170"/>
            <a:ext cx="4842510" cy="85661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副标题 3"/>
          <p:cNvSpPr>
            <a:spLocks noGrp="1"/>
          </p:cNvSpPr>
          <p:nvPr/>
        </p:nvSpPr>
        <p:spPr>
          <a:xfrm>
            <a:off x="4191000" y="4883785"/>
            <a:ext cx="9144000" cy="16656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				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小组成员：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余浩 PB15000372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李强 PB15111612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周祺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PB15050988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基础算法的拓展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2980055"/>
          </a:xfrm>
        </p:spPr>
        <p:txBody>
          <a:bodyPr/>
          <a:lstStyle/>
          <a:p>
            <a:r>
              <a:rPr lang="zh-CN" altLang="en-US" sz="2000" dirty="0"/>
              <a:t>为了实现模式匹配中，对重复变量的支持，</a:t>
            </a:r>
            <a:r>
              <a:rPr lang="en-US" altLang="zh-CN" sz="2000" dirty="0"/>
              <a:t>macrofication</a:t>
            </a:r>
            <a:r>
              <a:rPr lang="zh-CN" altLang="en-US" sz="2000" dirty="0"/>
              <a:t>对模版的语法构成进行了扩充，并相应地修改了</a:t>
            </a:r>
            <a:r>
              <a:rPr lang="en-US" altLang="zh-CN" sz="2000" dirty="0"/>
              <a:t>match</a:t>
            </a:r>
            <a:r>
              <a:rPr lang="zh-CN" altLang="en-US" sz="2000" dirty="0"/>
              <a:t>和transcribe函数。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该拓展不仅仅为</a:t>
            </a:r>
            <a:r>
              <a:rPr lang="en-US" altLang="zh-CN" sz="2000" dirty="0"/>
              <a:t>macrofication</a:t>
            </a:r>
            <a:r>
              <a:rPr lang="zh-CN" altLang="en-US" sz="2000" dirty="0"/>
              <a:t>处理普通的</a:t>
            </a:r>
            <a:r>
              <a:rPr lang="zh-CN" altLang="en-US" sz="2000" dirty="0">
                <a:sym typeface="+mn-ea"/>
              </a:rPr>
              <a:t>有限重复变量</a:t>
            </a:r>
            <a:r>
              <a:rPr lang="zh-CN" altLang="en-US" sz="2000" dirty="0"/>
              <a:t>提供了支持，还使其具有了处理不限长序列的能力。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1.6.1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新定义的模版格式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1743710"/>
            <a:ext cx="5843270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025" y="1776095"/>
            <a:ext cx="448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拓展后的模式模版定义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0325" y="38093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320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1057910" y="2985770"/>
            <a:ext cx="9255125" cy="2628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其中，</a:t>
            </a:r>
            <a:r>
              <a:rPr lang="en-US" altLang="zh-CN" sz="2800" dirty="0"/>
              <a:t>x</a:t>
            </a:r>
            <a:r>
              <a:rPr lang="zh-CN" altLang="en-US" sz="2800" dirty="0"/>
              <a:t>的角标</a:t>
            </a:r>
            <a:r>
              <a:rPr lang="en-US" altLang="zh-CN" sz="2800" dirty="0"/>
              <a:t>i</a:t>
            </a:r>
            <a:r>
              <a:rPr lang="zh-CN" altLang="en-US" sz="2800" dirty="0"/>
              <a:t>，限制了递归匹配的层次。</a:t>
            </a:r>
            <a:endParaRPr lang="zh-CN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而</a:t>
            </a:r>
            <a:r>
              <a:rPr lang="en-US" altLang="zh-CN" sz="2800" dirty="0" smtClean="0"/>
              <a:t>()...</a:t>
            </a:r>
            <a:r>
              <a:rPr lang="zh-CN" altLang="en-US" sz="2800" dirty="0" smtClean="0"/>
              <a:t>表示一个不像长的重复匹配序列。</a:t>
            </a:r>
            <a:endParaRPr lang="zh-CN" altLang="en-US" sz="2800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</a:t>
            </a:r>
            <a:r>
              <a:rPr lang="zh-CN" altLang="en-US" dirty="0"/>
              <a:t>新定义的</a:t>
            </a:r>
            <a:r>
              <a:rPr lang="zh-CN" altLang="en-US" dirty="0">
                <a:sym typeface="+mn-ea"/>
              </a:rPr>
              <a:t>transcribe函数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示例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/>
              <a:t>实例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2321560"/>
            <a:ext cx="6191250" cy="874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3797300"/>
            <a:ext cx="5946140" cy="2115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1.6.3 </a:t>
            </a:r>
            <a:r>
              <a:rPr lang="zh-CN" altLang="en-US" dirty="0">
                <a:sym typeface="+mn-ea"/>
              </a:rPr>
              <a:t>新定义的</a:t>
            </a:r>
            <a:r>
              <a:rPr lang="en-US" altLang="zh-CN" dirty="0">
                <a:sym typeface="+mn-ea"/>
              </a:rPr>
              <a:t>match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示例：</a:t>
            </a:r>
            <a:endParaRPr lang="zh-CN" dirty="0"/>
          </a:p>
          <a:p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2490470"/>
            <a:ext cx="8604885" cy="2888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重复变量的处理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每次匹配后，对环境进行检测，如果之前已经产生过一次匹配，且与本次不同，则失配。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层次</a:t>
            </a:r>
            <a:r>
              <a:rPr lang="en-US" altLang="zh-CN" sz="2000" dirty="0"/>
              <a:t>i = 0</a:t>
            </a:r>
            <a:r>
              <a:rPr lang="zh-CN" altLang="en-US" sz="2000" dirty="0"/>
              <a:t>时，如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0</a:t>
            </a:r>
            <a:r>
              <a:rPr lang="zh-CN" altLang="en-US" sz="2000" dirty="0"/>
              <a:t>，表示</a:t>
            </a:r>
            <a:r>
              <a:rPr lang="en-US" altLang="zh-CN" sz="2000" dirty="0"/>
              <a:t>x</a:t>
            </a:r>
            <a:r>
              <a:rPr lang="zh-CN" altLang="en-US" sz="2000" dirty="0"/>
              <a:t>进对应一个记号，可以表示为</a:t>
            </a:r>
            <a:r>
              <a:rPr lang="en-US" altLang="zh-CN" sz="2000" dirty="0"/>
              <a:t>”a”</a:t>
            </a:r>
            <a:r>
              <a:rPr lang="zh-CN" altLang="en-US" sz="2000" dirty="0"/>
              <a:t>。如果</a:t>
            </a:r>
            <a:r>
              <a:rPr lang="en-US" altLang="zh-CN" sz="2000" dirty="0"/>
              <a:t>i = 1</a:t>
            </a:r>
            <a:r>
              <a:rPr lang="zh-CN" altLang="en-US" sz="2000" dirty="0"/>
              <a:t>时，</a:t>
            </a:r>
            <a:r>
              <a:rPr lang="zh-CN" altLang="en-US" sz="2000" dirty="0">
                <a:sym typeface="+mn-ea"/>
              </a:rPr>
              <a:t>如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，表示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可以看成一系列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的有序序列，可以表示为</a:t>
            </a:r>
            <a:r>
              <a:rPr lang="en-US" altLang="zh-CN" sz="2000" dirty="0">
                <a:sym typeface="+mn-ea"/>
              </a:rPr>
              <a:t>”[a,b,c]”</a:t>
            </a:r>
            <a:r>
              <a:rPr lang="zh-CN" altLang="en-US" sz="2000" dirty="0">
                <a:sym typeface="+mn-ea"/>
              </a:rPr>
              <a:t>。如果</a:t>
            </a:r>
            <a:r>
              <a:rPr lang="en-US" altLang="zh-CN" sz="2000" dirty="0">
                <a:sym typeface="+mn-ea"/>
              </a:rPr>
              <a:t>i = 2</a:t>
            </a:r>
            <a:r>
              <a:rPr lang="zh-CN" altLang="en-US" sz="2000" dirty="0">
                <a:sym typeface="+mn-ea"/>
              </a:rPr>
              <a:t>时，</a:t>
            </a:r>
            <a:r>
              <a:rPr lang="zh-CN" altLang="en-US" sz="2000" dirty="0">
                <a:sym typeface="+mn-ea"/>
              </a:rPr>
              <a:t>如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，表示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可以看成一系列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的有序序列，可以表示为</a:t>
            </a:r>
            <a:r>
              <a:rPr lang="en-US" altLang="zh-CN" sz="2000" dirty="0">
                <a:sym typeface="+mn-ea"/>
              </a:rPr>
              <a:t>”[[a],[b,c],[d]]”</a:t>
            </a:r>
            <a:r>
              <a:rPr lang="zh-CN" altLang="en-US" sz="2000" dirty="0">
                <a:sym typeface="+mn-ea"/>
              </a:rPr>
              <a:t>。以此类推。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示例：</a:t>
            </a:r>
            <a:endParaRPr lang="zh-CN" altLang="en-US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4501515"/>
            <a:ext cx="4258945" cy="1762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4585335"/>
            <a:ext cx="5328920" cy="1594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9570" y="255270"/>
            <a:ext cx="11386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1.7 </a:t>
            </a:r>
            <a:r>
              <a:rPr lang="zh-CN" altLang="en-US" sz="4000"/>
              <a:t>拓展后的详细算法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1155700"/>
            <a:ext cx="5502275" cy="5067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0" y="1424940"/>
            <a:ext cx="5851525" cy="4008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\Users\nike\Desktop\u=720255880,1998118060&amp;fm=200&amp;gp=0.jpgu=720255880,1998118060&amp;fm=200&amp;gp=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863" y="1975644"/>
            <a:ext cx="521176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496560" y="1992949"/>
            <a:ext cx="6581499" cy="2408554"/>
            <a:chOff x="5477753" y="2004319"/>
            <a:chExt cx="6582003" cy="2408164"/>
          </a:xfrm>
        </p:grpSpPr>
        <p:grpSp>
          <p:nvGrpSpPr>
            <p:cNvPr id="19464" name="组合 20"/>
            <p:cNvGrpSpPr/>
            <p:nvPr/>
          </p:nvGrpSpPr>
          <p:grpSpPr bwMode="auto">
            <a:xfrm>
              <a:off x="5477753" y="2004319"/>
              <a:ext cx="6582003" cy="2408164"/>
              <a:chOff x="10724569" y="4758564"/>
              <a:chExt cx="11929358" cy="4364606"/>
            </a:xfrm>
          </p:grpSpPr>
          <p:grpSp>
            <p:nvGrpSpPr>
              <p:cNvPr id="19468" name="Group 1"/>
              <p:cNvGrpSpPr/>
              <p:nvPr/>
            </p:nvGrpSpPr>
            <p:grpSpPr bwMode="auto">
              <a:xfrm>
                <a:off x="10724569" y="4758564"/>
                <a:ext cx="5963779" cy="4364606"/>
                <a:chOff x="10724569" y="4758564"/>
                <a:chExt cx="5963779" cy="4364606"/>
              </a:xfrm>
            </p:grpSpPr>
            <p:cxnSp>
              <p:nvCxnSpPr>
                <p:cNvPr id="5" name="Straight Connector 81"/>
                <p:cNvCxnSpPr/>
                <p:nvPr/>
              </p:nvCxnSpPr>
              <p:spPr>
                <a:xfrm>
                  <a:off x="16688348" y="5558875"/>
                  <a:ext cx="0" cy="3564295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87"/>
                <p:cNvSpPr/>
                <p:nvPr/>
              </p:nvSpPr>
              <p:spPr>
                <a:xfrm>
                  <a:off x="10724569" y="6903469"/>
                  <a:ext cx="5774443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387D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74"/>
                <p:cNvSpPr>
                  <a:spLocks noChangeArrowheads="1"/>
                </p:cNvSpPr>
                <p:nvPr/>
              </p:nvSpPr>
              <p:spPr bwMode="auto">
                <a:xfrm>
                  <a:off x="13035153" y="4758564"/>
                  <a:ext cx="1153852" cy="1021246"/>
                </a:xfrm>
                <a:custGeom>
                  <a:avLst/>
                  <a:gdLst>
                    <a:gd name="T0" fmla="*/ 451 w 461"/>
                    <a:gd name="T1" fmla="*/ 213 h 409"/>
                    <a:gd name="T2" fmla="*/ 451 w 461"/>
                    <a:gd name="T3" fmla="*/ 213 h 409"/>
                    <a:gd name="T4" fmla="*/ 247 w 461"/>
                    <a:gd name="T5" fmla="*/ 17 h 409"/>
                    <a:gd name="T6" fmla="*/ 212 w 461"/>
                    <a:gd name="T7" fmla="*/ 17 h 409"/>
                    <a:gd name="T8" fmla="*/ 9 w 461"/>
                    <a:gd name="T9" fmla="*/ 213 h 409"/>
                    <a:gd name="T10" fmla="*/ 18 w 461"/>
                    <a:gd name="T11" fmla="*/ 230 h 409"/>
                    <a:gd name="T12" fmla="*/ 62 w 461"/>
                    <a:gd name="T13" fmla="*/ 230 h 409"/>
                    <a:gd name="T14" fmla="*/ 62 w 461"/>
                    <a:gd name="T15" fmla="*/ 390 h 409"/>
                    <a:gd name="T16" fmla="*/ 79 w 461"/>
                    <a:gd name="T17" fmla="*/ 408 h 409"/>
                    <a:gd name="T18" fmla="*/ 177 w 461"/>
                    <a:gd name="T19" fmla="*/ 408 h 409"/>
                    <a:gd name="T20" fmla="*/ 177 w 461"/>
                    <a:gd name="T21" fmla="*/ 248 h 409"/>
                    <a:gd name="T22" fmla="*/ 283 w 461"/>
                    <a:gd name="T23" fmla="*/ 248 h 409"/>
                    <a:gd name="T24" fmla="*/ 283 w 461"/>
                    <a:gd name="T25" fmla="*/ 408 h 409"/>
                    <a:gd name="T26" fmla="*/ 381 w 461"/>
                    <a:gd name="T27" fmla="*/ 408 h 409"/>
                    <a:gd name="T28" fmla="*/ 398 w 461"/>
                    <a:gd name="T29" fmla="*/ 390 h 409"/>
                    <a:gd name="T30" fmla="*/ 398 w 461"/>
                    <a:gd name="T31" fmla="*/ 230 h 409"/>
                    <a:gd name="T32" fmla="*/ 443 w 461"/>
                    <a:gd name="T33" fmla="*/ 230 h 409"/>
                    <a:gd name="T34" fmla="*/ 451 w 461"/>
                    <a:gd name="T35" fmla="*/ 213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1" h="409">
                      <a:moveTo>
                        <a:pt x="451" y="213"/>
                      </a:moveTo>
                      <a:lnTo>
                        <a:pt x="451" y="213"/>
                      </a:lnTo>
                      <a:cubicBezTo>
                        <a:pt x="247" y="17"/>
                        <a:pt x="247" y="17"/>
                        <a:pt x="247" y="17"/>
                      </a:cubicBezTo>
                      <a:cubicBezTo>
                        <a:pt x="238" y="0"/>
                        <a:pt x="221" y="0"/>
                        <a:pt x="212" y="17"/>
                      </a:cubicBezTo>
                      <a:cubicBezTo>
                        <a:pt x="9" y="213"/>
                        <a:pt x="9" y="213"/>
                        <a:pt x="9" y="213"/>
                      </a:cubicBezTo>
                      <a:cubicBezTo>
                        <a:pt x="0" y="221"/>
                        <a:pt x="9" y="230"/>
                        <a:pt x="18" y="230"/>
                      </a:cubicBezTo>
                      <a:cubicBezTo>
                        <a:pt x="62" y="230"/>
                        <a:pt x="62" y="230"/>
                        <a:pt x="62" y="230"/>
                      </a:cubicBezTo>
                      <a:cubicBezTo>
                        <a:pt x="62" y="390"/>
                        <a:pt x="62" y="390"/>
                        <a:pt x="62" y="390"/>
                      </a:cubicBezTo>
                      <a:cubicBezTo>
                        <a:pt x="62" y="399"/>
                        <a:pt x="62" y="408"/>
                        <a:pt x="79" y="408"/>
                      </a:cubicBezTo>
                      <a:cubicBezTo>
                        <a:pt x="177" y="408"/>
                        <a:pt x="177" y="408"/>
                        <a:pt x="177" y="408"/>
                      </a:cubicBezTo>
                      <a:cubicBezTo>
                        <a:pt x="177" y="248"/>
                        <a:pt x="177" y="248"/>
                        <a:pt x="177" y="248"/>
                      </a:cubicBezTo>
                      <a:cubicBezTo>
                        <a:pt x="283" y="248"/>
                        <a:pt x="283" y="248"/>
                        <a:pt x="283" y="248"/>
                      </a:cubicBezTo>
                      <a:cubicBezTo>
                        <a:pt x="283" y="408"/>
                        <a:pt x="283" y="408"/>
                        <a:pt x="283" y="408"/>
                      </a:cubicBezTo>
                      <a:cubicBezTo>
                        <a:pt x="381" y="408"/>
                        <a:pt x="381" y="408"/>
                        <a:pt x="381" y="408"/>
                      </a:cubicBezTo>
                      <a:cubicBezTo>
                        <a:pt x="398" y="408"/>
                        <a:pt x="398" y="399"/>
                        <a:pt x="398" y="390"/>
                      </a:cubicBezTo>
                      <a:cubicBezTo>
                        <a:pt x="398" y="230"/>
                        <a:pt x="398" y="230"/>
                        <a:pt x="398" y="230"/>
                      </a:cubicBezTo>
                      <a:cubicBezTo>
                        <a:pt x="443" y="230"/>
                        <a:pt x="443" y="230"/>
                        <a:pt x="443" y="230"/>
                      </a:cubicBezTo>
                      <a:cubicBezTo>
                        <a:pt x="451" y="230"/>
                        <a:pt x="460" y="221"/>
                        <a:pt x="451" y="213"/>
                      </a:cubicBezTo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470" name="Group 4"/>
              <p:cNvGrpSpPr/>
              <p:nvPr/>
            </p:nvGrpSpPr>
            <p:grpSpPr bwMode="auto">
              <a:xfrm>
                <a:off x="16907107" y="4759138"/>
                <a:ext cx="5746820" cy="2282955"/>
                <a:chOff x="16907107" y="4759138"/>
                <a:chExt cx="5746820" cy="2282955"/>
              </a:xfrm>
            </p:grpSpPr>
            <p:sp>
              <p:nvSpPr>
                <p:cNvPr id="19" name="Rounded Rectangle 91"/>
                <p:cNvSpPr/>
                <p:nvPr/>
              </p:nvSpPr>
              <p:spPr>
                <a:xfrm>
                  <a:off x="16907107" y="6904009"/>
                  <a:ext cx="5746820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1C6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" name="Freeform 102"/>
                <p:cNvSpPr>
                  <a:spLocks noChangeArrowheads="1"/>
                </p:cNvSpPr>
                <p:nvPr/>
              </p:nvSpPr>
              <p:spPr bwMode="auto">
                <a:xfrm>
                  <a:off x="19211861" y="4759138"/>
                  <a:ext cx="1139465" cy="10212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5725422" y="2763318"/>
              <a:ext cx="2690066" cy="67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宏拓展冲突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 Conﬂicts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36984" y="2763021"/>
              <a:ext cx="1930548" cy="706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卫生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(Hygiene)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59425" y="3336925"/>
            <a:ext cx="311213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当宏存在展开时，可能出现冲突导致错误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63025" y="3336925"/>
            <a:ext cx="31146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过程中，可能需要对变量进行重命名，但可能因此出现歧义。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663575" y="561975"/>
            <a:ext cx="88900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1.8 macrofication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仍存在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的问题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" y="321730"/>
            <a:ext cx="4333786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51" y="321094"/>
            <a:ext cx="7097740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1490" y="9220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宏拓展冲突：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0150" y="92202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卫生：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2157730"/>
            <a:ext cx="3312160" cy="974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" y="3926205"/>
            <a:ext cx="4023995" cy="1532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725" y="1505585"/>
            <a:ext cx="4645660" cy="19824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690" y="3752215"/>
            <a:ext cx="4443095" cy="24460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5"/>
          <p:cNvSpPr/>
          <p:nvPr/>
        </p:nvSpPr>
        <p:spPr bwMode="auto">
          <a:xfrm>
            <a:off x="7523480" y="2663825"/>
            <a:ext cx="15875" cy="15875"/>
          </a:xfrm>
          <a:custGeom>
            <a:avLst/>
            <a:gdLst>
              <a:gd name="T0" fmla="*/ 1127171182 w 44"/>
              <a:gd name="T1" fmla="*/ 1624473933 h 45"/>
              <a:gd name="T2" fmla="*/ 2066502148 w 44"/>
              <a:gd name="T3" fmla="*/ 0 h 45"/>
              <a:gd name="T4" fmla="*/ 0 w 44"/>
              <a:gd name="T5" fmla="*/ 1975677969 h 45"/>
              <a:gd name="T6" fmla="*/ 1127171182 w 44"/>
              <a:gd name="T7" fmla="*/ 1624473933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5">
                <a:moveTo>
                  <a:pt x="24" y="37"/>
                </a:moveTo>
                <a:cubicBezTo>
                  <a:pt x="30" y="27"/>
                  <a:pt x="37" y="15"/>
                  <a:pt x="44" y="0"/>
                </a:cubicBezTo>
                <a:cubicBezTo>
                  <a:pt x="30" y="15"/>
                  <a:pt x="15" y="30"/>
                  <a:pt x="0" y="45"/>
                </a:cubicBezTo>
                <a:lnTo>
                  <a:pt x="24" y="37"/>
                </a:lnTo>
                <a:close/>
              </a:path>
            </a:pathLst>
          </a:custGeom>
          <a:solidFill>
            <a:srgbClr val="040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979035" y="1233805"/>
            <a:ext cx="5920740" cy="5601970"/>
          </a:xfrm>
          <a:custGeom>
            <a:avLst/>
            <a:gdLst>
              <a:gd name="T0" fmla="*/ 4706 w 14515"/>
              <a:gd name="T1" fmla="*/ 2719 h 12465"/>
              <a:gd name="T2" fmla="*/ 5603 w 14515"/>
              <a:gd name="T3" fmla="*/ 4655 h 12465"/>
              <a:gd name="T4" fmla="*/ 5833 w 14515"/>
              <a:gd name="T5" fmla="*/ 6392 h 12465"/>
              <a:gd name="T6" fmla="*/ 4385 w 14515"/>
              <a:gd name="T7" fmla="*/ 5263 h 12465"/>
              <a:gd name="T8" fmla="*/ 5046 w 14515"/>
              <a:gd name="T9" fmla="*/ 6142 h 12465"/>
              <a:gd name="T10" fmla="*/ 4740 w 14515"/>
              <a:gd name="T11" fmla="*/ 6400 h 12465"/>
              <a:gd name="T12" fmla="*/ 3663 w 14515"/>
              <a:gd name="T13" fmla="*/ 6229 h 12465"/>
              <a:gd name="T14" fmla="*/ 2954 w 14515"/>
              <a:gd name="T15" fmla="*/ 6016 h 12465"/>
              <a:gd name="T16" fmla="*/ 2722 w 14515"/>
              <a:gd name="T17" fmla="*/ 2970 h 12465"/>
              <a:gd name="T18" fmla="*/ 2309 w 14515"/>
              <a:gd name="T19" fmla="*/ 4381 h 12465"/>
              <a:gd name="T20" fmla="*/ 2101 w 14515"/>
              <a:gd name="T21" fmla="*/ 4481 h 12465"/>
              <a:gd name="T22" fmla="*/ 2230 w 14515"/>
              <a:gd name="T23" fmla="*/ 4538 h 12465"/>
              <a:gd name="T24" fmla="*/ 847 w 14515"/>
              <a:gd name="T25" fmla="*/ 4719 h 12465"/>
              <a:gd name="T26" fmla="*/ 492 w 14515"/>
              <a:gd name="T27" fmla="*/ 4180 h 12465"/>
              <a:gd name="T28" fmla="*/ 0 w 14515"/>
              <a:gd name="T29" fmla="*/ 3525 h 12465"/>
              <a:gd name="T30" fmla="*/ 2422 w 14515"/>
              <a:gd name="T31" fmla="*/ 6284 h 12465"/>
              <a:gd name="T32" fmla="*/ 3599 w 14515"/>
              <a:gd name="T33" fmla="*/ 6841 h 12465"/>
              <a:gd name="T34" fmla="*/ 3934 w 14515"/>
              <a:gd name="T35" fmla="*/ 7002 h 12465"/>
              <a:gd name="T36" fmla="*/ 5555 w 14515"/>
              <a:gd name="T37" fmla="*/ 8392 h 12465"/>
              <a:gd name="T38" fmla="*/ 5071 w 14515"/>
              <a:gd name="T39" fmla="*/ 12465 h 12465"/>
              <a:gd name="T40" fmla="*/ 6487 w 14515"/>
              <a:gd name="T41" fmla="*/ 9780 h 12465"/>
              <a:gd name="T42" fmla="*/ 7349 w 14515"/>
              <a:gd name="T43" fmla="*/ 7628 h 12465"/>
              <a:gd name="T44" fmla="*/ 9723 w 14515"/>
              <a:gd name="T45" fmla="*/ 7132 h 12465"/>
              <a:gd name="T46" fmla="*/ 9397 w 14515"/>
              <a:gd name="T47" fmla="*/ 6927 h 12465"/>
              <a:gd name="T48" fmla="*/ 10423 w 14515"/>
              <a:gd name="T49" fmla="*/ 5287 h 12465"/>
              <a:gd name="T50" fmla="*/ 14515 w 14515"/>
              <a:gd name="T51" fmla="*/ 5044 h 12465"/>
              <a:gd name="T52" fmla="*/ 10814 w 14515"/>
              <a:gd name="T53" fmla="*/ 4851 h 12465"/>
              <a:gd name="T54" fmla="*/ 10322 w 14515"/>
              <a:gd name="T55" fmla="*/ 5179 h 12465"/>
              <a:gd name="T56" fmla="*/ 11163 w 14515"/>
              <a:gd name="T57" fmla="*/ 4003 h 12465"/>
              <a:gd name="T58" fmla="*/ 11275 w 14515"/>
              <a:gd name="T59" fmla="*/ 3897 h 12465"/>
              <a:gd name="T60" fmla="*/ 10259 w 14515"/>
              <a:gd name="T61" fmla="*/ 3673 h 12465"/>
              <a:gd name="T62" fmla="*/ 10240 w 14515"/>
              <a:gd name="T63" fmla="*/ 3633 h 12465"/>
              <a:gd name="T64" fmla="*/ 10506 w 14515"/>
              <a:gd name="T65" fmla="*/ 4431 h 12465"/>
              <a:gd name="T66" fmla="*/ 9261 w 14515"/>
              <a:gd name="T67" fmla="*/ 6663 h 12465"/>
              <a:gd name="T68" fmla="*/ 8105 w 14515"/>
              <a:gd name="T69" fmla="*/ 5372 h 12465"/>
              <a:gd name="T70" fmla="*/ 8198 w 14515"/>
              <a:gd name="T71" fmla="*/ 4980 h 12465"/>
              <a:gd name="T72" fmla="*/ 8198 w 14515"/>
              <a:gd name="T73" fmla="*/ 7022 h 12465"/>
              <a:gd name="T74" fmla="*/ 6223 w 14515"/>
              <a:gd name="T75" fmla="*/ 7221 h 12465"/>
              <a:gd name="T76" fmla="*/ 6222 w 14515"/>
              <a:gd name="T77" fmla="*/ 5247 h 12465"/>
              <a:gd name="T78" fmla="*/ 6794 w 14515"/>
              <a:gd name="T79" fmla="*/ 3323 h 12465"/>
              <a:gd name="T80" fmla="*/ 5997 w 14515"/>
              <a:gd name="T81" fmla="*/ 2360 h 12465"/>
              <a:gd name="T82" fmla="*/ 5501 w 14515"/>
              <a:gd name="T83" fmla="*/ 3820 h 12465"/>
              <a:gd name="T84" fmla="*/ 4920 w 14515"/>
              <a:gd name="T85" fmla="*/ 1311 h 12465"/>
              <a:gd name="T86" fmla="*/ 5083 w 14515"/>
              <a:gd name="T87" fmla="*/ 521 h 12465"/>
              <a:gd name="T88" fmla="*/ 4776 w 14515"/>
              <a:gd name="T89" fmla="*/ 1425 h 12465"/>
              <a:gd name="T90" fmla="*/ 4039 w 14515"/>
              <a:gd name="T91" fmla="*/ 2366 h 12465"/>
              <a:gd name="T92" fmla="*/ 4073 w 14515"/>
              <a:gd name="T93" fmla="*/ 2502 h 1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515" h="12465">
                <a:moveTo>
                  <a:pt x="4073" y="2502"/>
                </a:moveTo>
                <a:cubicBezTo>
                  <a:pt x="4303" y="2569"/>
                  <a:pt x="4426" y="2682"/>
                  <a:pt x="4706" y="2719"/>
                </a:cubicBezTo>
                <a:cubicBezTo>
                  <a:pt x="4770" y="3315"/>
                  <a:pt x="4976" y="3757"/>
                  <a:pt x="5307" y="4021"/>
                </a:cubicBezTo>
                <a:cubicBezTo>
                  <a:pt x="5619" y="4269"/>
                  <a:pt x="5480" y="4259"/>
                  <a:pt x="5603" y="4655"/>
                </a:cubicBezTo>
                <a:cubicBezTo>
                  <a:pt x="5679" y="4899"/>
                  <a:pt x="5815" y="5132"/>
                  <a:pt x="5869" y="5368"/>
                </a:cubicBezTo>
                <a:cubicBezTo>
                  <a:pt x="5997" y="5848"/>
                  <a:pt x="5869" y="5929"/>
                  <a:pt x="5833" y="6392"/>
                </a:cubicBezTo>
                <a:cubicBezTo>
                  <a:pt x="5539" y="6319"/>
                  <a:pt x="4632" y="5780"/>
                  <a:pt x="4441" y="5328"/>
                </a:cubicBezTo>
                <a:cubicBezTo>
                  <a:pt x="4414" y="5316"/>
                  <a:pt x="4393" y="5292"/>
                  <a:pt x="4385" y="5263"/>
                </a:cubicBezTo>
                <a:cubicBezTo>
                  <a:pt x="4227" y="5039"/>
                  <a:pt x="4089" y="3981"/>
                  <a:pt x="4007" y="3666"/>
                </a:cubicBezTo>
                <a:cubicBezTo>
                  <a:pt x="4121" y="5362"/>
                  <a:pt x="4236" y="5468"/>
                  <a:pt x="5046" y="6142"/>
                </a:cubicBezTo>
                <a:cubicBezTo>
                  <a:pt x="5448" y="6477"/>
                  <a:pt x="5673" y="6501"/>
                  <a:pt x="5703" y="6647"/>
                </a:cubicBezTo>
                <a:cubicBezTo>
                  <a:pt x="5400" y="6577"/>
                  <a:pt x="5518" y="6500"/>
                  <a:pt x="4740" y="6400"/>
                </a:cubicBezTo>
                <a:cubicBezTo>
                  <a:pt x="4364" y="6352"/>
                  <a:pt x="4026" y="6284"/>
                  <a:pt x="3662" y="6231"/>
                </a:cubicBezTo>
                <a:lnTo>
                  <a:pt x="3663" y="6229"/>
                </a:lnTo>
                <a:cubicBezTo>
                  <a:pt x="3652" y="6227"/>
                  <a:pt x="3641" y="6222"/>
                  <a:pt x="3632" y="6216"/>
                </a:cubicBezTo>
                <a:cubicBezTo>
                  <a:pt x="3414" y="6173"/>
                  <a:pt x="3146" y="6079"/>
                  <a:pt x="2954" y="6016"/>
                </a:cubicBezTo>
                <a:cubicBezTo>
                  <a:pt x="2651" y="5915"/>
                  <a:pt x="2571" y="5964"/>
                  <a:pt x="2495" y="5591"/>
                </a:cubicBezTo>
                <a:cubicBezTo>
                  <a:pt x="2290" y="4585"/>
                  <a:pt x="2723" y="3947"/>
                  <a:pt x="2722" y="2970"/>
                </a:cubicBezTo>
                <a:lnTo>
                  <a:pt x="2647" y="3164"/>
                </a:lnTo>
                <a:cubicBezTo>
                  <a:pt x="2454" y="4182"/>
                  <a:pt x="2489" y="3709"/>
                  <a:pt x="2309" y="4381"/>
                </a:cubicBezTo>
                <a:cubicBezTo>
                  <a:pt x="1484" y="4236"/>
                  <a:pt x="1297" y="3919"/>
                  <a:pt x="1035" y="3220"/>
                </a:cubicBezTo>
                <a:cubicBezTo>
                  <a:pt x="1030" y="3874"/>
                  <a:pt x="1570" y="4285"/>
                  <a:pt x="2101" y="4481"/>
                </a:cubicBezTo>
                <a:cubicBezTo>
                  <a:pt x="2253" y="4537"/>
                  <a:pt x="1994" y="4434"/>
                  <a:pt x="2167" y="4508"/>
                </a:cubicBezTo>
                <a:lnTo>
                  <a:pt x="2230" y="4538"/>
                </a:lnTo>
                <a:cubicBezTo>
                  <a:pt x="2111" y="4997"/>
                  <a:pt x="2146" y="5278"/>
                  <a:pt x="2175" y="5756"/>
                </a:cubicBezTo>
                <a:cubicBezTo>
                  <a:pt x="1457" y="5550"/>
                  <a:pt x="1179" y="5272"/>
                  <a:pt x="847" y="4719"/>
                </a:cubicBezTo>
                <a:cubicBezTo>
                  <a:pt x="750" y="4558"/>
                  <a:pt x="629" y="4420"/>
                  <a:pt x="544" y="4250"/>
                </a:cubicBezTo>
                <a:cubicBezTo>
                  <a:pt x="517" y="4236"/>
                  <a:pt x="498" y="4210"/>
                  <a:pt x="492" y="4180"/>
                </a:cubicBezTo>
                <a:lnTo>
                  <a:pt x="479" y="4183"/>
                </a:lnTo>
                <a:cubicBezTo>
                  <a:pt x="353" y="3980"/>
                  <a:pt x="181" y="3698"/>
                  <a:pt x="0" y="3525"/>
                </a:cubicBezTo>
                <a:cubicBezTo>
                  <a:pt x="102" y="3796"/>
                  <a:pt x="476" y="4308"/>
                  <a:pt x="652" y="4601"/>
                </a:cubicBezTo>
                <a:cubicBezTo>
                  <a:pt x="1199" y="5507"/>
                  <a:pt x="1060" y="5664"/>
                  <a:pt x="2422" y="6284"/>
                </a:cubicBezTo>
                <a:cubicBezTo>
                  <a:pt x="2625" y="6377"/>
                  <a:pt x="2773" y="6458"/>
                  <a:pt x="2985" y="6562"/>
                </a:cubicBezTo>
                <a:cubicBezTo>
                  <a:pt x="3181" y="6657"/>
                  <a:pt x="3443" y="6734"/>
                  <a:pt x="3599" y="6841"/>
                </a:cubicBezTo>
                <a:cubicBezTo>
                  <a:pt x="2864" y="7321"/>
                  <a:pt x="1428" y="7363"/>
                  <a:pt x="1532" y="7397"/>
                </a:cubicBezTo>
                <a:cubicBezTo>
                  <a:pt x="2606" y="7756"/>
                  <a:pt x="3297" y="7136"/>
                  <a:pt x="3934" y="7002"/>
                </a:cubicBezTo>
                <a:cubicBezTo>
                  <a:pt x="4117" y="6963"/>
                  <a:pt x="4947" y="7216"/>
                  <a:pt x="5117" y="7312"/>
                </a:cubicBezTo>
                <a:cubicBezTo>
                  <a:pt x="5348" y="7441"/>
                  <a:pt x="5582" y="7961"/>
                  <a:pt x="5555" y="8392"/>
                </a:cubicBezTo>
                <a:cubicBezTo>
                  <a:pt x="5530" y="8783"/>
                  <a:pt x="5326" y="9254"/>
                  <a:pt x="5221" y="9620"/>
                </a:cubicBezTo>
                <a:cubicBezTo>
                  <a:pt x="4959" y="10527"/>
                  <a:pt x="5150" y="11481"/>
                  <a:pt x="5071" y="12465"/>
                </a:cubicBezTo>
                <a:lnTo>
                  <a:pt x="6732" y="12462"/>
                </a:lnTo>
                <a:cubicBezTo>
                  <a:pt x="6743" y="11530"/>
                  <a:pt x="6342" y="10695"/>
                  <a:pt x="6487" y="9780"/>
                </a:cubicBezTo>
                <a:cubicBezTo>
                  <a:pt x="6621" y="8930"/>
                  <a:pt x="6570" y="9189"/>
                  <a:pt x="6643" y="8434"/>
                </a:cubicBezTo>
                <a:cubicBezTo>
                  <a:pt x="6673" y="8127"/>
                  <a:pt x="7105" y="7754"/>
                  <a:pt x="7349" y="7628"/>
                </a:cubicBezTo>
                <a:cubicBezTo>
                  <a:pt x="7704" y="7445"/>
                  <a:pt x="8116" y="7398"/>
                  <a:pt x="8528" y="7302"/>
                </a:cubicBezTo>
                <a:cubicBezTo>
                  <a:pt x="9030" y="7184"/>
                  <a:pt x="9145" y="6941"/>
                  <a:pt x="9723" y="7132"/>
                </a:cubicBezTo>
                <a:cubicBezTo>
                  <a:pt x="10491" y="7384"/>
                  <a:pt x="11256" y="7749"/>
                  <a:pt x="12166" y="7519"/>
                </a:cubicBezTo>
                <a:cubicBezTo>
                  <a:pt x="10714" y="7658"/>
                  <a:pt x="10146" y="7076"/>
                  <a:pt x="9397" y="6927"/>
                </a:cubicBezTo>
                <a:cubicBezTo>
                  <a:pt x="9593" y="6720"/>
                  <a:pt x="9774" y="6514"/>
                  <a:pt x="9944" y="6190"/>
                </a:cubicBezTo>
                <a:cubicBezTo>
                  <a:pt x="10178" y="5741"/>
                  <a:pt x="10031" y="5745"/>
                  <a:pt x="10423" y="5287"/>
                </a:cubicBezTo>
                <a:cubicBezTo>
                  <a:pt x="10831" y="4704"/>
                  <a:pt x="11484" y="4956"/>
                  <a:pt x="12201" y="5045"/>
                </a:cubicBezTo>
                <a:cubicBezTo>
                  <a:pt x="12834" y="5124"/>
                  <a:pt x="13858" y="5075"/>
                  <a:pt x="14515" y="5044"/>
                </a:cubicBezTo>
                <a:cubicBezTo>
                  <a:pt x="13975" y="5068"/>
                  <a:pt x="13132" y="5047"/>
                  <a:pt x="12583" y="5013"/>
                </a:cubicBezTo>
                <a:cubicBezTo>
                  <a:pt x="11934" y="4973"/>
                  <a:pt x="11431" y="4707"/>
                  <a:pt x="10814" y="4851"/>
                </a:cubicBezTo>
                <a:lnTo>
                  <a:pt x="10411" y="5118"/>
                </a:lnTo>
                <a:cubicBezTo>
                  <a:pt x="10345" y="5166"/>
                  <a:pt x="10413" y="5127"/>
                  <a:pt x="10322" y="5179"/>
                </a:cubicBezTo>
                <a:cubicBezTo>
                  <a:pt x="10395" y="4893"/>
                  <a:pt x="10513" y="4671"/>
                  <a:pt x="10674" y="4445"/>
                </a:cubicBezTo>
                <a:cubicBezTo>
                  <a:pt x="10911" y="4112"/>
                  <a:pt x="10936" y="4182"/>
                  <a:pt x="11163" y="4003"/>
                </a:cubicBezTo>
                <a:lnTo>
                  <a:pt x="11247" y="3926"/>
                </a:lnTo>
                <a:cubicBezTo>
                  <a:pt x="11255" y="3920"/>
                  <a:pt x="11266" y="3907"/>
                  <a:pt x="11275" y="3897"/>
                </a:cubicBezTo>
                <a:cubicBezTo>
                  <a:pt x="10908" y="4012"/>
                  <a:pt x="10754" y="4205"/>
                  <a:pt x="10558" y="4395"/>
                </a:cubicBezTo>
                <a:cubicBezTo>
                  <a:pt x="10427" y="4187"/>
                  <a:pt x="10311" y="3981"/>
                  <a:pt x="10259" y="3673"/>
                </a:cubicBezTo>
                <a:cubicBezTo>
                  <a:pt x="10250" y="3661"/>
                  <a:pt x="10244" y="3646"/>
                  <a:pt x="10242" y="3631"/>
                </a:cubicBezTo>
                <a:lnTo>
                  <a:pt x="10240" y="3633"/>
                </a:lnTo>
                <a:cubicBezTo>
                  <a:pt x="10230" y="3234"/>
                  <a:pt x="10266" y="3219"/>
                  <a:pt x="10322" y="2908"/>
                </a:cubicBezTo>
                <a:cubicBezTo>
                  <a:pt x="10087" y="3311"/>
                  <a:pt x="10163" y="4130"/>
                  <a:pt x="10506" y="4431"/>
                </a:cubicBezTo>
                <a:cubicBezTo>
                  <a:pt x="10422" y="4668"/>
                  <a:pt x="10239" y="4937"/>
                  <a:pt x="10119" y="5218"/>
                </a:cubicBezTo>
                <a:cubicBezTo>
                  <a:pt x="9880" y="5780"/>
                  <a:pt x="9731" y="6280"/>
                  <a:pt x="9261" y="6663"/>
                </a:cubicBezTo>
                <a:cubicBezTo>
                  <a:pt x="9066" y="6822"/>
                  <a:pt x="8744" y="6960"/>
                  <a:pt x="8421" y="6967"/>
                </a:cubicBezTo>
                <a:cubicBezTo>
                  <a:pt x="8235" y="6602"/>
                  <a:pt x="8017" y="5788"/>
                  <a:pt x="8105" y="5372"/>
                </a:cubicBezTo>
                <a:cubicBezTo>
                  <a:pt x="8159" y="5115"/>
                  <a:pt x="8228" y="5096"/>
                  <a:pt x="8303" y="4873"/>
                </a:cubicBezTo>
                <a:cubicBezTo>
                  <a:pt x="8267" y="4908"/>
                  <a:pt x="8229" y="4941"/>
                  <a:pt x="8198" y="4980"/>
                </a:cubicBezTo>
                <a:lnTo>
                  <a:pt x="8005" y="5291"/>
                </a:lnTo>
                <a:cubicBezTo>
                  <a:pt x="7857" y="6054"/>
                  <a:pt x="8114" y="6356"/>
                  <a:pt x="8198" y="7022"/>
                </a:cubicBezTo>
                <a:cubicBezTo>
                  <a:pt x="7262" y="7171"/>
                  <a:pt x="7056" y="7246"/>
                  <a:pt x="6517" y="7725"/>
                </a:cubicBezTo>
                <a:cubicBezTo>
                  <a:pt x="6417" y="7600"/>
                  <a:pt x="6315" y="7349"/>
                  <a:pt x="6223" y="7221"/>
                </a:cubicBezTo>
                <a:cubicBezTo>
                  <a:pt x="6019" y="6937"/>
                  <a:pt x="6126" y="6982"/>
                  <a:pt x="6216" y="6632"/>
                </a:cubicBezTo>
                <a:cubicBezTo>
                  <a:pt x="6343" y="6135"/>
                  <a:pt x="6354" y="5714"/>
                  <a:pt x="6222" y="5247"/>
                </a:cubicBezTo>
                <a:cubicBezTo>
                  <a:pt x="6032" y="5069"/>
                  <a:pt x="6110" y="4917"/>
                  <a:pt x="6216" y="4725"/>
                </a:cubicBezTo>
                <a:cubicBezTo>
                  <a:pt x="6492" y="4220"/>
                  <a:pt x="6592" y="3697"/>
                  <a:pt x="6794" y="3323"/>
                </a:cubicBezTo>
                <a:cubicBezTo>
                  <a:pt x="8577" y="0"/>
                  <a:pt x="7658" y="1663"/>
                  <a:pt x="5890" y="4572"/>
                </a:cubicBezTo>
                <a:cubicBezTo>
                  <a:pt x="5442" y="3988"/>
                  <a:pt x="5888" y="2934"/>
                  <a:pt x="5997" y="2360"/>
                </a:cubicBezTo>
                <a:cubicBezTo>
                  <a:pt x="5905" y="2450"/>
                  <a:pt x="5869" y="2565"/>
                  <a:pt x="5817" y="2689"/>
                </a:cubicBezTo>
                <a:cubicBezTo>
                  <a:pt x="5621" y="3151"/>
                  <a:pt x="5590" y="3309"/>
                  <a:pt x="5501" y="3820"/>
                </a:cubicBezTo>
                <a:cubicBezTo>
                  <a:pt x="5196" y="3660"/>
                  <a:pt x="4985" y="3286"/>
                  <a:pt x="4896" y="2794"/>
                </a:cubicBezTo>
                <a:cubicBezTo>
                  <a:pt x="4818" y="2362"/>
                  <a:pt x="4737" y="1690"/>
                  <a:pt x="4920" y="1311"/>
                </a:cubicBezTo>
                <a:lnTo>
                  <a:pt x="5118" y="491"/>
                </a:lnTo>
                <a:cubicBezTo>
                  <a:pt x="5092" y="497"/>
                  <a:pt x="5085" y="502"/>
                  <a:pt x="5083" y="521"/>
                </a:cubicBezTo>
                <a:lnTo>
                  <a:pt x="4933" y="962"/>
                </a:lnTo>
                <a:cubicBezTo>
                  <a:pt x="4878" y="1115"/>
                  <a:pt x="4821" y="1260"/>
                  <a:pt x="4776" y="1425"/>
                </a:cubicBezTo>
                <a:cubicBezTo>
                  <a:pt x="4658" y="1863"/>
                  <a:pt x="4734" y="2191"/>
                  <a:pt x="4681" y="2615"/>
                </a:cubicBezTo>
                <a:cubicBezTo>
                  <a:pt x="4429" y="2530"/>
                  <a:pt x="4275" y="2487"/>
                  <a:pt x="4039" y="2366"/>
                </a:cubicBezTo>
                <a:cubicBezTo>
                  <a:pt x="3712" y="2199"/>
                  <a:pt x="3817" y="2048"/>
                  <a:pt x="3815" y="1655"/>
                </a:cubicBezTo>
                <a:cubicBezTo>
                  <a:pt x="3536" y="2228"/>
                  <a:pt x="4042" y="2471"/>
                  <a:pt x="4073" y="25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0" name="Oval 12"/>
          <p:cNvSpPr>
            <a:spLocks noChangeArrowheads="1"/>
          </p:cNvSpPr>
          <p:nvPr/>
        </p:nvSpPr>
        <p:spPr bwMode="auto">
          <a:xfrm>
            <a:off x="7985125" y="1504633"/>
            <a:ext cx="534988" cy="534987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1" name="Oval 24"/>
          <p:cNvSpPr>
            <a:spLocks noChangeArrowheads="1"/>
          </p:cNvSpPr>
          <p:nvPr/>
        </p:nvSpPr>
        <p:spPr bwMode="auto">
          <a:xfrm>
            <a:off x="5080318" y="4262120"/>
            <a:ext cx="646112" cy="649288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3" name="Oval 15"/>
          <p:cNvSpPr>
            <a:spLocks noChangeArrowheads="1"/>
          </p:cNvSpPr>
          <p:nvPr/>
        </p:nvSpPr>
        <p:spPr bwMode="auto">
          <a:xfrm>
            <a:off x="10596880" y="3131503"/>
            <a:ext cx="839788" cy="839787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3106420" y="1233805"/>
            <a:ext cx="2304415" cy="2360295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5317490" y="167640"/>
            <a:ext cx="2205990" cy="2142490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9109075" y="4338320"/>
            <a:ext cx="2468245" cy="2292350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8628380" y="1817370"/>
            <a:ext cx="885825" cy="862330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3576955" y="1640840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模式匹配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5821045" y="474663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代码重构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10159683" y="4622800"/>
            <a:ext cx="43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宏</a:t>
            </a:r>
            <a:endParaRPr lang="zh-CN" alt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3320416" y="2164715"/>
            <a:ext cx="1711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模式匹配应用于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字符串匹配的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系列操作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5439093" y="962978"/>
            <a:ext cx="2011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sweet.js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的实现实际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类似于自动重构工具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9357519" y="5259705"/>
            <a:ext cx="21094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论文中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endParaRPr lang="zh-CN" altLang="en-US" sz="1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宏的定义方式类似于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rust</a:t>
            </a:r>
            <a:endParaRPr lang="en-US" altLang="zh-CN" sz="1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36" name="组合 63"/>
          <p:cNvGrpSpPr/>
          <p:nvPr/>
        </p:nvGrpSpPr>
        <p:grpSpPr bwMode="auto">
          <a:xfrm>
            <a:off x="5194618" y="4338638"/>
            <a:ext cx="414337" cy="414337"/>
            <a:chOff x="749300" y="1427163"/>
            <a:chExt cx="414338" cy="414337"/>
          </a:xfrm>
        </p:grpSpPr>
        <p:sp>
          <p:nvSpPr>
            <p:cNvPr id="65" name="Freeform 48"/>
            <p:cNvSpPr/>
            <p:nvPr/>
          </p:nvSpPr>
          <p:spPr bwMode="auto">
            <a:xfrm>
              <a:off x="749300" y="1427163"/>
              <a:ext cx="269876" cy="271462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835025" y="1512888"/>
              <a:ext cx="98425" cy="100012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965201" y="1644650"/>
              <a:ext cx="198437" cy="196850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8" name="Freeform 51"/>
            <p:cNvSpPr/>
            <p:nvPr/>
          </p:nvSpPr>
          <p:spPr bwMode="auto">
            <a:xfrm>
              <a:off x="1035051" y="1711325"/>
              <a:ext cx="60325" cy="60325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9241" name="文本框 3"/>
          <p:cNvSpPr txBox="1">
            <a:spLocks noChangeArrowheads="1"/>
          </p:cNvSpPr>
          <p:nvPr/>
        </p:nvSpPr>
        <p:spPr bwMode="auto">
          <a:xfrm>
            <a:off x="663575" y="561975"/>
            <a:ext cx="31419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相关工作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6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6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40" grpId="0" bldLvl="0" animBg="1"/>
      <p:bldP spid="44" grpId="0" bldLvl="0" animBg="1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941513"/>
            <a:ext cx="5211762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476250" y="395605"/>
            <a:ext cx="86353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与重构相关的类似工作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3405" y="2429510"/>
            <a:ext cx="5944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/>
              <a:t>我们在文章的相关文献里，选取了两篇重构相关的文章，简单了解了其工作和实现。以便于对自动重构有一个粗略的了解。</a:t>
            </a:r>
            <a:endParaRPr lang="zh-CN" sz="2000"/>
          </a:p>
          <a:p>
            <a:endParaRPr lang="zh-CN" sz="2400"/>
          </a:p>
          <a:p>
            <a:r>
              <a:rPr lang="zh-CN" altLang="en-US" sz="2000"/>
              <a:t>其中一篇概述</a:t>
            </a:r>
            <a:r>
              <a:rPr lang="en-US" altLang="zh-CN" sz="2000"/>
              <a:t>C</a:t>
            </a:r>
            <a:r>
              <a:rPr lang="zh-CN" altLang="en-US" sz="2000"/>
              <a:t>语言预处理内容的重构。</a:t>
            </a:r>
            <a:endParaRPr lang="zh-CN" altLang="en-US" sz="2000"/>
          </a:p>
          <a:p>
            <a:r>
              <a:rPr lang="zh-CN" altLang="en-US" sz="2000"/>
              <a:t>另一篇试图消除</a:t>
            </a:r>
            <a:r>
              <a:rPr lang="en-US" altLang="zh-CN" sz="2000"/>
              <a:t>c++</a:t>
            </a:r>
            <a:r>
              <a:rPr lang="zh-CN" altLang="en-US" sz="2000"/>
              <a:t>中的宏，用新的语言特性代替。</a:t>
            </a:r>
            <a:endParaRPr lang="zh-CN" altLang="en-US" sz="2000"/>
          </a:p>
          <a:p>
            <a:r>
              <a:rPr lang="zh-CN" altLang="en-US" sz="2000"/>
              <a:t>时间关系，只做最基本的介绍。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53"/>
            <a:ext cx="12192000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1851343" y="1740853"/>
            <a:ext cx="54181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1.macrofication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介绍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3386773" y="3275013"/>
            <a:ext cx="54181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2.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相关工作介绍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5525135" y="4903470"/>
            <a:ext cx="57778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3.</a:t>
            </a: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  <a:sym typeface="+mn-ea"/>
              </a:rPr>
              <a:t>macrofication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  <a:sym typeface="+mn-ea"/>
              </a:rPr>
              <a:t>应用演示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10"/>
          <p:cNvSpPr/>
          <p:nvPr/>
        </p:nvSpPr>
        <p:spPr>
          <a:xfrm>
            <a:off x="3751263" y="1027113"/>
            <a:ext cx="4913312" cy="491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2" name="Oval 78"/>
          <p:cNvSpPr/>
          <p:nvPr/>
        </p:nvSpPr>
        <p:spPr>
          <a:xfrm>
            <a:off x="3879850" y="1165225"/>
            <a:ext cx="4654550" cy="4654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4" name="Freeform 6"/>
          <p:cNvSpPr/>
          <p:nvPr/>
        </p:nvSpPr>
        <p:spPr bwMode="auto">
          <a:xfrm>
            <a:off x="4792663" y="3492500"/>
            <a:ext cx="2871787" cy="2227263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0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0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2147483646 w 950"/>
              <a:gd name="T19" fmla="*/ 2147483646 h 737"/>
              <a:gd name="T20" fmla="*/ 2147483646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rgbClr val="5D6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0"/>
          <p:cNvSpPr/>
          <p:nvPr/>
        </p:nvSpPr>
        <p:spPr bwMode="auto">
          <a:xfrm>
            <a:off x="6229350" y="2057400"/>
            <a:ext cx="2227263" cy="2870200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2147483646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0 h 950"/>
              <a:gd name="T18" fmla="*/ 2147483646 w 737"/>
              <a:gd name="T19" fmla="*/ 0 h 950"/>
              <a:gd name="T20" fmla="*/ 0 w 737"/>
              <a:gd name="T21" fmla="*/ 2147483646 h 950"/>
              <a:gd name="T22" fmla="*/ 2147483646 w 737"/>
              <a:gd name="T23" fmla="*/ 2147483646 h 9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rgbClr val="1C6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5"/>
          <p:cNvSpPr/>
          <p:nvPr/>
        </p:nvSpPr>
        <p:spPr bwMode="auto">
          <a:xfrm>
            <a:off x="4792663" y="1265238"/>
            <a:ext cx="2871787" cy="2227262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2147483646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2147483646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0 w 950"/>
              <a:gd name="T19" fmla="*/ 2147483646 h 737"/>
              <a:gd name="T20" fmla="*/ 0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rgbClr val="5D6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29"/>
          <p:cNvSpPr/>
          <p:nvPr/>
        </p:nvSpPr>
        <p:spPr bwMode="auto">
          <a:xfrm>
            <a:off x="4002088" y="2057400"/>
            <a:ext cx="2227262" cy="2870200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0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2147483646 h 950"/>
              <a:gd name="T18" fmla="*/ 2147483646 w 737"/>
              <a:gd name="T19" fmla="*/ 2147483646 h 950"/>
              <a:gd name="T20" fmla="*/ 2147483646 w 737"/>
              <a:gd name="T21" fmla="*/ 2147483646 h 950"/>
              <a:gd name="T22" fmla="*/ 2147483646 w 737"/>
              <a:gd name="T23" fmla="*/ 2147483646 h 950"/>
              <a:gd name="T24" fmla="*/ 2147483646 w 737"/>
              <a:gd name="T25" fmla="*/ 2147483646 h 950"/>
              <a:gd name="T26" fmla="*/ 2147483646 w 737"/>
              <a:gd name="T27" fmla="*/ 2147483646 h 950"/>
              <a:gd name="T28" fmla="*/ 2147483646 w 737"/>
              <a:gd name="T29" fmla="*/ 2147483646 h 950"/>
              <a:gd name="T30" fmla="*/ 2147483646 w 737"/>
              <a:gd name="T31" fmla="*/ 2147483646 h 950"/>
              <a:gd name="T32" fmla="*/ 2147483646 w 737"/>
              <a:gd name="T33" fmla="*/ 2147483646 h 950"/>
              <a:gd name="T34" fmla="*/ 2147483646 w 737"/>
              <a:gd name="T35" fmla="*/ 2147483646 h 950"/>
              <a:gd name="T36" fmla="*/ 2147483646 w 737"/>
              <a:gd name="T37" fmla="*/ 2147483646 h 9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</a:path>
            </a:pathLst>
          </a:custGeom>
          <a:solidFill>
            <a:srgbClr val="1C6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37"/>
          <p:cNvSpPr>
            <a:spLocks noEditPoints="1"/>
          </p:cNvSpPr>
          <p:nvPr/>
        </p:nvSpPr>
        <p:spPr bwMode="auto">
          <a:xfrm>
            <a:off x="7370763" y="3349625"/>
            <a:ext cx="392112" cy="376238"/>
          </a:xfrm>
          <a:custGeom>
            <a:avLst/>
            <a:gdLst>
              <a:gd name="T0" fmla="*/ 2147483646 w 201"/>
              <a:gd name="T1" fmla="*/ 2147483646 h 192"/>
              <a:gd name="T2" fmla="*/ 2147483646 w 201"/>
              <a:gd name="T3" fmla="*/ 2147483646 h 192"/>
              <a:gd name="T4" fmla="*/ 2147483646 w 201"/>
              <a:gd name="T5" fmla="*/ 2147483646 h 192"/>
              <a:gd name="T6" fmla="*/ 2147483646 w 201"/>
              <a:gd name="T7" fmla="*/ 2147483646 h 192"/>
              <a:gd name="T8" fmla="*/ 2147483646 w 201"/>
              <a:gd name="T9" fmla="*/ 2147483646 h 192"/>
              <a:gd name="T10" fmla="*/ 2147483646 w 201"/>
              <a:gd name="T11" fmla="*/ 2147483646 h 192"/>
              <a:gd name="T12" fmla="*/ 2147483646 w 201"/>
              <a:gd name="T13" fmla="*/ 2147483646 h 192"/>
              <a:gd name="T14" fmla="*/ 2147483646 w 201"/>
              <a:gd name="T15" fmla="*/ 2147483646 h 192"/>
              <a:gd name="T16" fmla="*/ 2147483646 w 201"/>
              <a:gd name="T17" fmla="*/ 2147483646 h 192"/>
              <a:gd name="T18" fmla="*/ 2147483646 w 201"/>
              <a:gd name="T19" fmla="*/ 2147483646 h 192"/>
              <a:gd name="T20" fmla="*/ 2147483646 w 201"/>
              <a:gd name="T21" fmla="*/ 2147483646 h 192"/>
              <a:gd name="T22" fmla="*/ 2147483646 w 201"/>
              <a:gd name="T23" fmla="*/ 2147483646 h 192"/>
              <a:gd name="T24" fmla="*/ 2147483646 w 201"/>
              <a:gd name="T25" fmla="*/ 0 h 192"/>
              <a:gd name="T26" fmla="*/ 0 w 201"/>
              <a:gd name="T27" fmla="*/ 2147483646 h 192"/>
              <a:gd name="T28" fmla="*/ 2147483646 w 201"/>
              <a:gd name="T29" fmla="*/ 2147483646 h 192"/>
              <a:gd name="T30" fmla="*/ 2147483646 w 201"/>
              <a:gd name="T31" fmla="*/ 2147483646 h 192"/>
              <a:gd name="T32" fmla="*/ 2147483646 w 201"/>
              <a:gd name="T33" fmla="*/ 2147483646 h 192"/>
              <a:gd name="T34" fmla="*/ 2147483646 w 201"/>
              <a:gd name="T35" fmla="*/ 2147483646 h 192"/>
              <a:gd name="T36" fmla="*/ 2147483646 w 201"/>
              <a:gd name="T37" fmla="*/ 2147483646 h 192"/>
              <a:gd name="T38" fmla="*/ 2147483646 w 201"/>
              <a:gd name="T39" fmla="*/ 0 h 1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1" h="192">
                <a:moveTo>
                  <a:pt x="100" y="16"/>
                </a:moveTo>
                <a:cubicBezTo>
                  <a:pt x="147" y="16"/>
                  <a:pt x="185" y="42"/>
                  <a:pt x="185" y="75"/>
                </a:cubicBezTo>
                <a:cubicBezTo>
                  <a:pt x="185" y="95"/>
                  <a:pt x="170" y="114"/>
                  <a:pt x="146" y="125"/>
                </a:cubicBezTo>
                <a:cubicBezTo>
                  <a:pt x="136" y="129"/>
                  <a:pt x="136" y="129"/>
                  <a:pt x="136" y="129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37" y="143"/>
                  <a:pt x="136" y="146"/>
                  <a:pt x="135" y="150"/>
                </a:cubicBezTo>
                <a:cubicBezTo>
                  <a:pt x="135" y="148"/>
                  <a:pt x="134" y="145"/>
                  <a:pt x="133" y="142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1" y="134"/>
                  <a:pt x="105" y="134"/>
                  <a:pt x="100" y="134"/>
                </a:cubicBezTo>
                <a:cubicBezTo>
                  <a:pt x="53" y="134"/>
                  <a:pt x="15" y="108"/>
                  <a:pt x="15" y="75"/>
                </a:cubicBezTo>
                <a:cubicBezTo>
                  <a:pt x="15" y="42"/>
                  <a:pt x="53" y="16"/>
                  <a:pt x="100" y="16"/>
                </a:cubicBezTo>
                <a:moveTo>
                  <a:pt x="100" y="0"/>
                </a:moveTo>
                <a:cubicBezTo>
                  <a:pt x="45" y="0"/>
                  <a:pt x="0" y="34"/>
                  <a:pt x="0" y="75"/>
                </a:cubicBezTo>
                <a:cubicBezTo>
                  <a:pt x="0" y="116"/>
                  <a:pt x="45" y="150"/>
                  <a:pt x="100" y="150"/>
                </a:cubicBezTo>
                <a:cubicBezTo>
                  <a:pt x="106" y="150"/>
                  <a:pt x="113" y="149"/>
                  <a:pt x="118" y="149"/>
                </a:cubicBezTo>
                <a:cubicBezTo>
                  <a:pt x="127" y="168"/>
                  <a:pt x="112" y="192"/>
                  <a:pt x="112" y="192"/>
                </a:cubicBezTo>
                <a:cubicBezTo>
                  <a:pt x="149" y="180"/>
                  <a:pt x="152" y="152"/>
                  <a:pt x="152" y="139"/>
                </a:cubicBezTo>
                <a:cubicBezTo>
                  <a:pt x="181" y="126"/>
                  <a:pt x="201" y="102"/>
                  <a:pt x="201" y="75"/>
                </a:cubicBezTo>
                <a:cubicBezTo>
                  <a:pt x="201" y="34"/>
                  <a:pt x="156" y="0"/>
                  <a:pt x="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Oval 38"/>
          <p:cNvSpPr>
            <a:spLocks noChangeArrowheads="1"/>
          </p:cNvSpPr>
          <p:nvPr/>
        </p:nvSpPr>
        <p:spPr bwMode="auto">
          <a:xfrm>
            <a:off x="7370763" y="3462338"/>
            <a:ext cx="61912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0" name="Oval 39"/>
          <p:cNvSpPr>
            <a:spLocks noChangeArrowheads="1"/>
          </p:cNvSpPr>
          <p:nvPr/>
        </p:nvSpPr>
        <p:spPr bwMode="auto">
          <a:xfrm>
            <a:off x="7500938" y="3462338"/>
            <a:ext cx="61912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1" name="Oval 40"/>
          <p:cNvSpPr>
            <a:spLocks noChangeArrowheads="1"/>
          </p:cNvSpPr>
          <p:nvPr/>
        </p:nvSpPr>
        <p:spPr bwMode="auto">
          <a:xfrm>
            <a:off x="7631113" y="3462338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2" name="Freeform 41"/>
          <p:cNvSpPr>
            <a:spLocks noEditPoints="1"/>
          </p:cNvSpPr>
          <p:nvPr/>
        </p:nvSpPr>
        <p:spPr bwMode="auto">
          <a:xfrm rot="-712993">
            <a:off x="7073900" y="3417888"/>
            <a:ext cx="341313" cy="325437"/>
          </a:xfrm>
          <a:custGeom>
            <a:avLst/>
            <a:gdLst>
              <a:gd name="T0" fmla="*/ 2147483646 w 175"/>
              <a:gd name="T1" fmla="*/ 0 h 167"/>
              <a:gd name="T2" fmla="*/ 0 w 175"/>
              <a:gd name="T3" fmla="*/ 2147483646 h 167"/>
              <a:gd name="T4" fmla="*/ 2147483646 w 175"/>
              <a:gd name="T5" fmla="*/ 2147483646 h 167"/>
              <a:gd name="T6" fmla="*/ 2147483646 w 175"/>
              <a:gd name="T7" fmla="*/ 2147483646 h 167"/>
              <a:gd name="T8" fmla="*/ 2147483646 w 175"/>
              <a:gd name="T9" fmla="*/ 2147483646 h 167"/>
              <a:gd name="T10" fmla="*/ 2147483646 w 175"/>
              <a:gd name="T11" fmla="*/ 2147483646 h 167"/>
              <a:gd name="T12" fmla="*/ 2147483646 w 175"/>
              <a:gd name="T13" fmla="*/ 2147483646 h 167"/>
              <a:gd name="T14" fmla="*/ 2147483646 w 175"/>
              <a:gd name="T15" fmla="*/ 0 h 167"/>
              <a:gd name="T16" fmla="*/ 2147483646 w 175"/>
              <a:gd name="T17" fmla="*/ 2147483646 h 167"/>
              <a:gd name="T18" fmla="*/ 2147483646 w 175"/>
              <a:gd name="T19" fmla="*/ 2147483646 h 167"/>
              <a:gd name="T20" fmla="*/ 2147483646 w 175"/>
              <a:gd name="T21" fmla="*/ 2147483646 h 167"/>
              <a:gd name="T22" fmla="*/ 2147483646 w 175"/>
              <a:gd name="T23" fmla="*/ 2147483646 h 167"/>
              <a:gd name="T24" fmla="*/ 2147483646 w 175"/>
              <a:gd name="T25" fmla="*/ 2147483646 h 167"/>
              <a:gd name="T26" fmla="*/ 2147483646 w 175"/>
              <a:gd name="T27" fmla="*/ 2147483646 h 167"/>
              <a:gd name="T28" fmla="*/ 2147483646 w 175"/>
              <a:gd name="T29" fmla="*/ 2147483646 h 167"/>
              <a:gd name="T30" fmla="*/ 2147483646 w 175"/>
              <a:gd name="T31" fmla="*/ 2147483646 h 167"/>
              <a:gd name="T32" fmla="*/ 2147483646 w 175"/>
              <a:gd name="T33" fmla="*/ 2147483646 h 167"/>
              <a:gd name="T34" fmla="*/ 2147483646 w 175"/>
              <a:gd name="T35" fmla="*/ 2147483646 h 167"/>
              <a:gd name="T36" fmla="*/ 2147483646 w 175"/>
              <a:gd name="T37" fmla="*/ 2147483646 h 167"/>
              <a:gd name="T38" fmla="*/ 2147483646 w 175"/>
              <a:gd name="T39" fmla="*/ 2147483646 h 167"/>
              <a:gd name="T40" fmla="*/ 2147483646 w 175"/>
              <a:gd name="T41" fmla="*/ 2147483646 h 167"/>
              <a:gd name="T42" fmla="*/ 2147483646 w 175"/>
              <a:gd name="T43" fmla="*/ 2147483646 h 167"/>
              <a:gd name="T44" fmla="*/ 2147483646 w 175"/>
              <a:gd name="T45" fmla="*/ 2147483646 h 1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5" h="167">
                <a:moveTo>
                  <a:pt x="87" y="0"/>
                </a:moveTo>
                <a:cubicBezTo>
                  <a:pt x="39" y="0"/>
                  <a:pt x="0" y="29"/>
                  <a:pt x="0" y="65"/>
                </a:cubicBezTo>
                <a:cubicBezTo>
                  <a:pt x="0" y="89"/>
                  <a:pt x="17" y="110"/>
                  <a:pt x="42" y="121"/>
                </a:cubicBezTo>
                <a:cubicBezTo>
                  <a:pt x="42" y="132"/>
                  <a:pt x="45" y="157"/>
                  <a:pt x="77" y="167"/>
                </a:cubicBezTo>
                <a:cubicBezTo>
                  <a:pt x="77" y="167"/>
                  <a:pt x="64" y="146"/>
                  <a:pt x="71" y="130"/>
                </a:cubicBezTo>
                <a:cubicBezTo>
                  <a:pt x="77" y="130"/>
                  <a:pt x="82" y="131"/>
                  <a:pt x="87" y="131"/>
                </a:cubicBezTo>
                <a:cubicBezTo>
                  <a:pt x="136" y="131"/>
                  <a:pt x="175" y="102"/>
                  <a:pt x="175" y="65"/>
                </a:cubicBezTo>
                <a:cubicBezTo>
                  <a:pt x="175" y="29"/>
                  <a:pt x="136" y="0"/>
                  <a:pt x="87" y="0"/>
                </a:cubicBezTo>
                <a:close/>
                <a:moveTo>
                  <a:pt x="44" y="92"/>
                </a:moveTo>
                <a:cubicBezTo>
                  <a:pt x="38" y="92"/>
                  <a:pt x="34" y="88"/>
                  <a:pt x="34" y="82"/>
                </a:cubicBezTo>
                <a:cubicBezTo>
                  <a:pt x="34" y="76"/>
                  <a:pt x="38" y="72"/>
                  <a:pt x="44" y="72"/>
                </a:cubicBezTo>
                <a:cubicBezTo>
                  <a:pt x="50" y="72"/>
                  <a:pt x="54" y="76"/>
                  <a:pt x="54" y="82"/>
                </a:cubicBezTo>
                <a:cubicBezTo>
                  <a:pt x="54" y="88"/>
                  <a:pt x="50" y="92"/>
                  <a:pt x="44" y="92"/>
                </a:cubicBezTo>
                <a:close/>
                <a:moveTo>
                  <a:pt x="87" y="92"/>
                </a:moveTo>
                <a:cubicBezTo>
                  <a:pt x="82" y="92"/>
                  <a:pt x="77" y="88"/>
                  <a:pt x="77" y="82"/>
                </a:cubicBezTo>
                <a:cubicBezTo>
                  <a:pt x="77" y="76"/>
                  <a:pt x="82" y="72"/>
                  <a:pt x="87" y="72"/>
                </a:cubicBezTo>
                <a:cubicBezTo>
                  <a:pt x="93" y="72"/>
                  <a:pt x="98" y="76"/>
                  <a:pt x="98" y="82"/>
                </a:cubicBezTo>
                <a:cubicBezTo>
                  <a:pt x="98" y="88"/>
                  <a:pt x="93" y="92"/>
                  <a:pt x="87" y="92"/>
                </a:cubicBezTo>
                <a:close/>
                <a:moveTo>
                  <a:pt x="131" y="92"/>
                </a:moveTo>
                <a:cubicBezTo>
                  <a:pt x="125" y="92"/>
                  <a:pt x="120" y="88"/>
                  <a:pt x="120" y="82"/>
                </a:cubicBezTo>
                <a:cubicBezTo>
                  <a:pt x="120" y="76"/>
                  <a:pt x="125" y="72"/>
                  <a:pt x="131" y="72"/>
                </a:cubicBezTo>
                <a:cubicBezTo>
                  <a:pt x="136" y="72"/>
                  <a:pt x="141" y="76"/>
                  <a:pt x="141" y="82"/>
                </a:cubicBezTo>
                <a:cubicBezTo>
                  <a:pt x="141" y="88"/>
                  <a:pt x="136" y="92"/>
                  <a:pt x="131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47"/>
          <p:cNvSpPr>
            <a:spLocks noEditPoints="1"/>
          </p:cNvSpPr>
          <p:nvPr/>
        </p:nvSpPr>
        <p:spPr bwMode="auto">
          <a:xfrm>
            <a:off x="6003925" y="4421188"/>
            <a:ext cx="450850" cy="447675"/>
          </a:xfrm>
          <a:custGeom>
            <a:avLst/>
            <a:gdLst>
              <a:gd name="T0" fmla="*/ 2147483646 w 238"/>
              <a:gd name="T1" fmla="*/ 2147483646 h 238"/>
              <a:gd name="T2" fmla="*/ 2147483646 w 238"/>
              <a:gd name="T3" fmla="*/ 2147483646 h 238"/>
              <a:gd name="T4" fmla="*/ 2147483646 w 238"/>
              <a:gd name="T5" fmla="*/ 2147483646 h 238"/>
              <a:gd name="T6" fmla="*/ 2147483646 w 238"/>
              <a:gd name="T7" fmla="*/ 2147483646 h 238"/>
              <a:gd name="T8" fmla="*/ 2147483646 w 238"/>
              <a:gd name="T9" fmla="*/ 2147483646 h 238"/>
              <a:gd name="T10" fmla="*/ 2147483646 w 238"/>
              <a:gd name="T11" fmla="*/ 0 h 238"/>
              <a:gd name="T12" fmla="*/ 0 w 238"/>
              <a:gd name="T13" fmla="*/ 2147483646 h 238"/>
              <a:gd name="T14" fmla="*/ 2147483646 w 238"/>
              <a:gd name="T15" fmla="*/ 2147483646 h 238"/>
              <a:gd name="T16" fmla="*/ 2147483646 w 238"/>
              <a:gd name="T17" fmla="*/ 2147483646 h 238"/>
              <a:gd name="T18" fmla="*/ 2147483646 w 238"/>
              <a:gd name="T19" fmla="*/ 0 h 2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8" h="238">
                <a:moveTo>
                  <a:pt x="119" y="24"/>
                </a:moveTo>
                <a:cubicBezTo>
                  <a:pt x="172" y="24"/>
                  <a:pt x="215" y="67"/>
                  <a:pt x="215" y="119"/>
                </a:cubicBezTo>
                <a:cubicBezTo>
                  <a:pt x="215" y="172"/>
                  <a:pt x="172" y="215"/>
                  <a:pt x="119" y="215"/>
                </a:cubicBezTo>
                <a:cubicBezTo>
                  <a:pt x="67" y="215"/>
                  <a:pt x="24" y="172"/>
                  <a:pt x="24" y="119"/>
                </a:cubicBezTo>
                <a:cubicBezTo>
                  <a:pt x="24" y="67"/>
                  <a:pt x="67" y="24"/>
                  <a:pt x="119" y="24"/>
                </a:cubicBezTo>
                <a:moveTo>
                  <a:pt x="119" y="0"/>
                </a:move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4"/>
                  <a:pt x="185" y="0"/>
                  <a:pt x="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48"/>
          <p:cNvSpPr/>
          <p:nvPr/>
        </p:nvSpPr>
        <p:spPr bwMode="auto">
          <a:xfrm>
            <a:off x="6205538" y="4441825"/>
            <a:ext cx="93662" cy="247650"/>
          </a:xfrm>
          <a:custGeom>
            <a:avLst/>
            <a:gdLst>
              <a:gd name="T0" fmla="*/ 2147483646 w 55"/>
              <a:gd name="T1" fmla="*/ 2147483646 h 143"/>
              <a:gd name="T2" fmla="*/ 2147483646 w 55"/>
              <a:gd name="T3" fmla="*/ 2147483646 h 143"/>
              <a:gd name="T4" fmla="*/ 0 w 55"/>
              <a:gd name="T5" fmla="*/ 2147483646 h 143"/>
              <a:gd name="T6" fmla="*/ 0 w 55"/>
              <a:gd name="T7" fmla="*/ 2147483646 h 143"/>
              <a:gd name="T8" fmla="*/ 2147483646 w 55"/>
              <a:gd name="T9" fmla="*/ 0 h 143"/>
              <a:gd name="T10" fmla="*/ 2147483646 w 55"/>
              <a:gd name="T11" fmla="*/ 2147483646 h 143"/>
              <a:gd name="T12" fmla="*/ 2147483646 w 55"/>
              <a:gd name="T13" fmla="*/ 2147483646 h 143"/>
              <a:gd name="T14" fmla="*/ 2147483646 w 55"/>
              <a:gd name="T15" fmla="*/ 2147483646 h 143"/>
              <a:gd name="T16" fmla="*/ 2147483646 w 55"/>
              <a:gd name="T17" fmla="*/ 2147483646 h 143"/>
              <a:gd name="T18" fmla="*/ 2147483646 w 55"/>
              <a:gd name="T19" fmla="*/ 2147483646 h 1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143">
                <a:moveTo>
                  <a:pt x="42" y="143"/>
                </a:moveTo>
                <a:cubicBezTo>
                  <a:pt x="39" y="143"/>
                  <a:pt x="36" y="142"/>
                  <a:pt x="34" y="14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95"/>
                  <a:pt x="23" y="95"/>
                  <a:pt x="23" y="9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5" y="127"/>
                  <a:pt x="55" y="135"/>
                  <a:pt x="51" y="140"/>
                </a:cubicBezTo>
                <a:cubicBezTo>
                  <a:pt x="48" y="142"/>
                  <a:pt x="45" y="143"/>
                  <a:pt x="42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51"/>
          <p:cNvSpPr>
            <a:spLocks noEditPoints="1"/>
          </p:cNvSpPr>
          <p:nvPr/>
        </p:nvSpPr>
        <p:spPr bwMode="auto">
          <a:xfrm>
            <a:off x="6118225" y="1985963"/>
            <a:ext cx="444500" cy="354012"/>
          </a:xfrm>
          <a:custGeom>
            <a:avLst/>
            <a:gdLst>
              <a:gd name="T0" fmla="*/ 2147483646 w 252"/>
              <a:gd name="T1" fmla="*/ 2147483646 h 202"/>
              <a:gd name="T2" fmla="*/ 2147483646 w 252"/>
              <a:gd name="T3" fmla="*/ 2147483646 h 202"/>
              <a:gd name="T4" fmla="*/ 2147483646 w 252"/>
              <a:gd name="T5" fmla="*/ 2147483646 h 202"/>
              <a:gd name="T6" fmla="*/ 2147483646 w 252"/>
              <a:gd name="T7" fmla="*/ 0 h 202"/>
              <a:gd name="T8" fmla="*/ 2147483646 w 252"/>
              <a:gd name="T9" fmla="*/ 0 h 202"/>
              <a:gd name="T10" fmla="*/ 2147483646 w 252"/>
              <a:gd name="T11" fmla="*/ 2147483646 h 202"/>
              <a:gd name="T12" fmla="*/ 2147483646 w 252"/>
              <a:gd name="T13" fmla="*/ 2147483646 h 202"/>
              <a:gd name="T14" fmla="*/ 2147483646 w 252"/>
              <a:gd name="T15" fmla="*/ 2147483646 h 202"/>
              <a:gd name="T16" fmla="*/ 0 w 252"/>
              <a:gd name="T17" fmla="*/ 2147483646 h 202"/>
              <a:gd name="T18" fmla="*/ 0 w 252"/>
              <a:gd name="T19" fmla="*/ 2147483646 h 202"/>
              <a:gd name="T20" fmla="*/ 2147483646 w 252"/>
              <a:gd name="T21" fmla="*/ 2147483646 h 202"/>
              <a:gd name="T22" fmla="*/ 2147483646 w 252"/>
              <a:gd name="T23" fmla="*/ 2147483646 h 202"/>
              <a:gd name="T24" fmla="*/ 2147483646 w 252"/>
              <a:gd name="T25" fmla="*/ 2147483646 h 202"/>
              <a:gd name="T26" fmla="*/ 2147483646 w 252"/>
              <a:gd name="T27" fmla="*/ 2147483646 h 202"/>
              <a:gd name="T28" fmla="*/ 2147483646 w 252"/>
              <a:gd name="T29" fmla="*/ 2147483646 h 202"/>
              <a:gd name="T30" fmla="*/ 2147483646 w 252"/>
              <a:gd name="T31" fmla="*/ 2147483646 h 202"/>
              <a:gd name="T32" fmla="*/ 2147483646 w 252"/>
              <a:gd name="T33" fmla="*/ 2147483646 h 202"/>
              <a:gd name="T34" fmla="*/ 2147483646 w 252"/>
              <a:gd name="T35" fmla="*/ 2147483646 h 202"/>
              <a:gd name="T36" fmla="*/ 2147483646 w 252"/>
              <a:gd name="T37" fmla="*/ 2147483646 h 202"/>
              <a:gd name="T38" fmla="*/ 2147483646 w 252"/>
              <a:gd name="T39" fmla="*/ 2147483646 h 202"/>
              <a:gd name="T40" fmla="*/ 2147483646 w 252"/>
              <a:gd name="T41" fmla="*/ 2147483646 h 202"/>
              <a:gd name="T42" fmla="*/ 2147483646 w 252"/>
              <a:gd name="T43" fmla="*/ 2147483646 h 2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2" h="202">
                <a:moveTo>
                  <a:pt x="235" y="31"/>
                </a:moveTo>
                <a:cubicBezTo>
                  <a:pt x="175" y="31"/>
                  <a:pt x="175" y="31"/>
                  <a:pt x="175" y="31"/>
                </a:cubicBezTo>
                <a:cubicBezTo>
                  <a:pt x="175" y="24"/>
                  <a:pt x="175" y="24"/>
                  <a:pt x="175" y="24"/>
                </a:cubicBezTo>
                <a:cubicBezTo>
                  <a:pt x="175" y="11"/>
                  <a:pt x="164" y="0"/>
                  <a:pt x="152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8" y="0"/>
                  <a:pt x="77" y="11"/>
                  <a:pt x="77" y="24"/>
                </a:cubicBezTo>
                <a:cubicBezTo>
                  <a:pt x="77" y="31"/>
                  <a:pt x="77" y="31"/>
                  <a:pt x="7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8" y="31"/>
                  <a:pt x="0" y="38"/>
                  <a:pt x="0" y="4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5"/>
                  <a:pt x="8" y="202"/>
                  <a:pt x="17" y="202"/>
                </a:cubicBezTo>
                <a:cubicBezTo>
                  <a:pt x="235" y="202"/>
                  <a:pt x="235" y="202"/>
                  <a:pt x="235" y="202"/>
                </a:cubicBezTo>
                <a:cubicBezTo>
                  <a:pt x="244" y="202"/>
                  <a:pt x="252" y="195"/>
                  <a:pt x="252" y="185"/>
                </a:cubicBezTo>
                <a:cubicBezTo>
                  <a:pt x="252" y="48"/>
                  <a:pt x="252" y="48"/>
                  <a:pt x="252" y="48"/>
                </a:cubicBezTo>
                <a:cubicBezTo>
                  <a:pt x="252" y="38"/>
                  <a:pt x="244" y="31"/>
                  <a:pt x="235" y="31"/>
                </a:cubicBezTo>
                <a:close/>
                <a:moveTo>
                  <a:pt x="90" y="24"/>
                </a:moveTo>
                <a:cubicBezTo>
                  <a:pt x="90" y="18"/>
                  <a:pt x="95" y="14"/>
                  <a:pt x="100" y="14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7" y="14"/>
                  <a:pt x="162" y="18"/>
                  <a:pt x="162" y="24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90" y="31"/>
                  <a:pt x="90" y="31"/>
                  <a:pt x="90" y="31"/>
                </a:cubicBezTo>
                <a:lnTo>
                  <a:pt x="9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55"/>
          <p:cNvSpPr>
            <a:spLocks noEditPoints="1"/>
          </p:cNvSpPr>
          <p:nvPr/>
        </p:nvSpPr>
        <p:spPr bwMode="auto">
          <a:xfrm>
            <a:off x="4694238" y="3136900"/>
            <a:ext cx="558800" cy="512763"/>
          </a:xfrm>
          <a:custGeom>
            <a:avLst/>
            <a:gdLst>
              <a:gd name="T0" fmla="*/ 2147483646 w 260"/>
              <a:gd name="T1" fmla="*/ 0 h 239"/>
              <a:gd name="T2" fmla="*/ 2147483646 w 260"/>
              <a:gd name="T3" fmla="*/ 0 h 239"/>
              <a:gd name="T4" fmla="*/ 0 w 260"/>
              <a:gd name="T5" fmla="*/ 2147483646 h 239"/>
              <a:gd name="T6" fmla="*/ 0 w 260"/>
              <a:gd name="T7" fmla="*/ 2147483646 h 239"/>
              <a:gd name="T8" fmla="*/ 2147483646 w 260"/>
              <a:gd name="T9" fmla="*/ 2147483646 h 239"/>
              <a:gd name="T10" fmla="*/ 2147483646 w 260"/>
              <a:gd name="T11" fmla="*/ 2147483646 h 239"/>
              <a:gd name="T12" fmla="*/ 2147483646 w 260"/>
              <a:gd name="T13" fmla="*/ 2147483646 h 239"/>
              <a:gd name="T14" fmla="*/ 2147483646 w 260"/>
              <a:gd name="T15" fmla="*/ 2147483646 h 239"/>
              <a:gd name="T16" fmla="*/ 2147483646 w 260"/>
              <a:gd name="T17" fmla="*/ 2147483646 h 239"/>
              <a:gd name="T18" fmla="*/ 2147483646 w 260"/>
              <a:gd name="T19" fmla="*/ 2147483646 h 239"/>
              <a:gd name="T20" fmla="*/ 2147483646 w 260"/>
              <a:gd name="T21" fmla="*/ 2147483646 h 239"/>
              <a:gd name="T22" fmla="*/ 2147483646 w 260"/>
              <a:gd name="T23" fmla="*/ 2147483646 h 239"/>
              <a:gd name="T24" fmla="*/ 2147483646 w 260"/>
              <a:gd name="T25" fmla="*/ 0 h 239"/>
              <a:gd name="T26" fmla="*/ 2147483646 w 260"/>
              <a:gd name="T27" fmla="*/ 2147483646 h 239"/>
              <a:gd name="T28" fmla="*/ 2147483646 w 260"/>
              <a:gd name="T29" fmla="*/ 2147483646 h 239"/>
              <a:gd name="T30" fmla="*/ 2147483646 w 260"/>
              <a:gd name="T31" fmla="*/ 2147483646 h 239"/>
              <a:gd name="T32" fmla="*/ 2147483646 w 260"/>
              <a:gd name="T33" fmla="*/ 2147483646 h 239"/>
              <a:gd name="T34" fmla="*/ 2147483646 w 260"/>
              <a:gd name="T35" fmla="*/ 2147483646 h 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239">
                <a:moveTo>
                  <a:pt x="235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64"/>
                  <a:pt x="11" y="175"/>
                  <a:pt x="25" y="175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206" y="239"/>
                  <a:pt x="206" y="239"/>
                  <a:pt x="206" y="239"/>
                </a:cubicBezTo>
                <a:cubicBezTo>
                  <a:pt x="168" y="175"/>
                  <a:pt x="168" y="175"/>
                  <a:pt x="168" y="175"/>
                </a:cubicBezTo>
                <a:cubicBezTo>
                  <a:pt x="235" y="175"/>
                  <a:pt x="235" y="175"/>
                  <a:pt x="235" y="175"/>
                </a:cubicBezTo>
                <a:cubicBezTo>
                  <a:pt x="248" y="175"/>
                  <a:pt x="260" y="164"/>
                  <a:pt x="260" y="150"/>
                </a:cubicBezTo>
                <a:cubicBezTo>
                  <a:pt x="260" y="25"/>
                  <a:pt x="260" y="25"/>
                  <a:pt x="260" y="25"/>
                </a:cubicBezTo>
                <a:cubicBezTo>
                  <a:pt x="260" y="11"/>
                  <a:pt x="248" y="0"/>
                  <a:pt x="235" y="0"/>
                </a:cubicBezTo>
                <a:close/>
                <a:moveTo>
                  <a:pt x="240" y="156"/>
                </a:moveTo>
                <a:cubicBezTo>
                  <a:pt x="19" y="156"/>
                  <a:pt x="19" y="156"/>
                  <a:pt x="19" y="156"/>
                </a:cubicBezTo>
                <a:cubicBezTo>
                  <a:pt x="19" y="18"/>
                  <a:pt x="19" y="18"/>
                  <a:pt x="19" y="18"/>
                </a:cubicBezTo>
                <a:cubicBezTo>
                  <a:pt x="240" y="18"/>
                  <a:pt x="240" y="18"/>
                  <a:pt x="240" y="18"/>
                </a:cubicBezTo>
                <a:lnTo>
                  <a:pt x="24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56"/>
          <p:cNvSpPr>
            <a:spLocks noEditPoints="1"/>
          </p:cNvSpPr>
          <p:nvPr/>
        </p:nvSpPr>
        <p:spPr bwMode="auto">
          <a:xfrm>
            <a:off x="5026025" y="3198813"/>
            <a:ext cx="138113" cy="138112"/>
          </a:xfrm>
          <a:custGeom>
            <a:avLst/>
            <a:gdLst>
              <a:gd name="T0" fmla="*/ 2147483646 w 46"/>
              <a:gd name="T1" fmla="*/ 2147483646 h 46"/>
              <a:gd name="T2" fmla="*/ 2147483646 w 46"/>
              <a:gd name="T3" fmla="*/ 2147483646 h 46"/>
              <a:gd name="T4" fmla="*/ 2147483646 w 46"/>
              <a:gd name="T5" fmla="*/ 2147483646 h 46"/>
              <a:gd name="T6" fmla="*/ 2147483646 w 46"/>
              <a:gd name="T7" fmla="*/ 2147483646 h 46"/>
              <a:gd name="T8" fmla="*/ 2147483646 w 46"/>
              <a:gd name="T9" fmla="*/ 2147483646 h 46"/>
              <a:gd name="T10" fmla="*/ 2147483646 w 46"/>
              <a:gd name="T11" fmla="*/ 2147483646 h 46"/>
              <a:gd name="T12" fmla="*/ 2147483646 w 46"/>
              <a:gd name="T13" fmla="*/ 2147483646 h 46"/>
              <a:gd name="T14" fmla="*/ 2147483646 w 46"/>
              <a:gd name="T15" fmla="*/ 2147483646 h 46"/>
              <a:gd name="T16" fmla="*/ 2147483646 w 46"/>
              <a:gd name="T17" fmla="*/ 2147483646 h 46"/>
              <a:gd name="T18" fmla="*/ 2147483646 w 46"/>
              <a:gd name="T19" fmla="*/ 2147483646 h 46"/>
              <a:gd name="T20" fmla="*/ 2147483646 w 46"/>
              <a:gd name="T21" fmla="*/ 2147483646 h 46"/>
              <a:gd name="T22" fmla="*/ 2147483646 w 46"/>
              <a:gd name="T23" fmla="*/ 2147483646 h 46"/>
              <a:gd name="T24" fmla="*/ 2147483646 w 46"/>
              <a:gd name="T25" fmla="*/ 2147483646 h 46"/>
              <a:gd name="T26" fmla="*/ 2147483646 w 46"/>
              <a:gd name="T27" fmla="*/ 2147483646 h 46"/>
              <a:gd name="T28" fmla="*/ 2147483646 w 46"/>
              <a:gd name="T29" fmla="*/ 2147483646 h 46"/>
              <a:gd name="T30" fmla="*/ 2147483646 w 46"/>
              <a:gd name="T31" fmla="*/ 2147483646 h 46"/>
              <a:gd name="T32" fmla="*/ 2147483646 w 46"/>
              <a:gd name="T33" fmla="*/ 2147483646 h 46"/>
              <a:gd name="T34" fmla="*/ 2147483646 w 46"/>
              <a:gd name="T35" fmla="*/ 2147483646 h 46"/>
              <a:gd name="T36" fmla="*/ 2147483646 w 46"/>
              <a:gd name="T37" fmla="*/ 2147483646 h 46"/>
              <a:gd name="T38" fmla="*/ 2147483646 w 46"/>
              <a:gd name="T39" fmla="*/ 2147483646 h 46"/>
              <a:gd name="T40" fmla="*/ 2147483646 w 46"/>
              <a:gd name="T41" fmla="*/ 2147483646 h 46"/>
              <a:gd name="T42" fmla="*/ 2147483646 w 46"/>
              <a:gd name="T43" fmla="*/ 2147483646 h 46"/>
              <a:gd name="T44" fmla="*/ 2147483646 w 46"/>
              <a:gd name="T45" fmla="*/ 2147483646 h 46"/>
              <a:gd name="T46" fmla="*/ 0 w 46"/>
              <a:gd name="T47" fmla="*/ 2147483646 h 46"/>
              <a:gd name="T48" fmla="*/ 2147483646 w 46"/>
              <a:gd name="T49" fmla="*/ 2147483646 h 46"/>
              <a:gd name="T50" fmla="*/ 2147483646 w 46"/>
              <a:gd name="T51" fmla="*/ 2147483646 h 46"/>
              <a:gd name="T52" fmla="*/ 2147483646 w 46"/>
              <a:gd name="T53" fmla="*/ 2147483646 h 46"/>
              <a:gd name="T54" fmla="*/ 2147483646 w 46"/>
              <a:gd name="T55" fmla="*/ 2147483646 h 46"/>
              <a:gd name="T56" fmla="*/ 2147483646 w 46"/>
              <a:gd name="T57" fmla="*/ 2147483646 h 46"/>
              <a:gd name="T58" fmla="*/ 2147483646 w 46"/>
              <a:gd name="T59" fmla="*/ 2147483646 h 46"/>
              <a:gd name="T60" fmla="*/ 2147483646 w 46"/>
              <a:gd name="T61" fmla="*/ 2147483646 h 46"/>
              <a:gd name="T62" fmla="*/ 2147483646 w 46"/>
              <a:gd name="T63" fmla="*/ 2147483646 h 46"/>
              <a:gd name="T64" fmla="*/ 2147483646 w 46"/>
              <a:gd name="T65" fmla="*/ 2147483646 h 46"/>
              <a:gd name="T66" fmla="*/ 2147483646 w 46"/>
              <a:gd name="T67" fmla="*/ 2147483646 h 46"/>
              <a:gd name="T68" fmla="*/ 2147483646 w 46"/>
              <a:gd name="T69" fmla="*/ 2147483646 h 46"/>
              <a:gd name="T70" fmla="*/ 2147483646 w 46"/>
              <a:gd name="T71" fmla="*/ 2147483646 h 46"/>
              <a:gd name="T72" fmla="*/ 2147483646 w 46"/>
              <a:gd name="T73" fmla="*/ 2147483646 h 46"/>
              <a:gd name="T74" fmla="*/ 2147483646 w 46"/>
              <a:gd name="T75" fmla="*/ 2147483646 h 46"/>
              <a:gd name="T76" fmla="*/ 2147483646 w 46"/>
              <a:gd name="T77" fmla="*/ 2147483646 h 46"/>
              <a:gd name="T78" fmla="*/ 2147483646 w 46"/>
              <a:gd name="T79" fmla="*/ 2147483646 h 46"/>
              <a:gd name="T80" fmla="*/ 2147483646 w 46"/>
              <a:gd name="T81" fmla="*/ 2147483646 h 46"/>
              <a:gd name="T82" fmla="*/ 2147483646 w 46"/>
              <a:gd name="T83" fmla="*/ 2147483646 h 46"/>
              <a:gd name="T84" fmla="*/ 2147483646 w 46"/>
              <a:gd name="T85" fmla="*/ 2147483646 h 46"/>
              <a:gd name="T86" fmla="*/ 2147483646 w 46"/>
              <a:gd name="T87" fmla="*/ 2147483646 h 46"/>
              <a:gd name="T88" fmla="*/ 2147483646 w 46"/>
              <a:gd name="T89" fmla="*/ 2147483646 h 46"/>
              <a:gd name="T90" fmla="*/ 2147483646 w 46"/>
              <a:gd name="T91" fmla="*/ 2147483646 h 46"/>
              <a:gd name="T92" fmla="*/ 2147483646 w 46"/>
              <a:gd name="T93" fmla="*/ 2147483646 h 46"/>
              <a:gd name="T94" fmla="*/ 2147483646 w 46"/>
              <a:gd name="T95" fmla="*/ 2147483646 h 46"/>
              <a:gd name="T96" fmla="*/ 2147483646 w 46"/>
              <a:gd name="T97" fmla="*/ 2147483646 h 46"/>
              <a:gd name="T98" fmla="*/ 2147483646 w 46"/>
              <a:gd name="T99" fmla="*/ 2147483646 h 46"/>
              <a:gd name="T100" fmla="*/ 2147483646 w 46"/>
              <a:gd name="T101" fmla="*/ 2147483646 h 46"/>
              <a:gd name="T102" fmla="*/ 2147483646 w 46"/>
              <a:gd name="T103" fmla="*/ 2147483646 h 46"/>
              <a:gd name="T104" fmla="*/ 2147483646 w 46"/>
              <a:gd name="T105" fmla="*/ 2147483646 h 46"/>
              <a:gd name="T106" fmla="*/ 2147483646 w 46"/>
              <a:gd name="T107" fmla="*/ 2147483646 h 46"/>
              <a:gd name="T108" fmla="*/ 2147483646 w 46"/>
              <a:gd name="T109" fmla="*/ 2147483646 h 46"/>
              <a:gd name="T110" fmla="*/ 2147483646 w 46"/>
              <a:gd name="T111" fmla="*/ 2147483646 h 46"/>
              <a:gd name="T112" fmla="*/ 2147483646 w 46"/>
              <a:gd name="T113" fmla="*/ 2147483646 h 46"/>
              <a:gd name="T114" fmla="*/ 2147483646 w 46"/>
              <a:gd name="T115" fmla="*/ 2147483646 h 46"/>
              <a:gd name="T116" fmla="*/ 2147483646 w 46"/>
              <a:gd name="T117" fmla="*/ 2147483646 h 46"/>
              <a:gd name="T118" fmla="*/ 2147483646 w 46"/>
              <a:gd name="T119" fmla="*/ 2147483646 h 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6" h="46">
                <a:moveTo>
                  <a:pt x="43" y="26"/>
                </a:moveTo>
                <a:cubicBezTo>
                  <a:pt x="41" y="25"/>
                  <a:pt x="41" y="25"/>
                  <a:pt x="41" y="25"/>
                </a:cubicBezTo>
                <a:cubicBezTo>
                  <a:pt x="41" y="23"/>
                  <a:pt x="41" y="21"/>
                  <a:pt x="41" y="20"/>
                </a:cubicBezTo>
                <a:cubicBezTo>
                  <a:pt x="43" y="19"/>
                  <a:pt x="43" y="19"/>
                  <a:pt x="43" y="19"/>
                </a:cubicBezTo>
                <a:cubicBezTo>
                  <a:pt x="45" y="18"/>
                  <a:pt x="45" y="16"/>
                  <a:pt x="44" y="15"/>
                </a:cubicBezTo>
                <a:cubicBezTo>
                  <a:pt x="43" y="12"/>
                  <a:pt x="43" y="12"/>
                  <a:pt x="43" y="12"/>
                </a:cubicBezTo>
                <a:cubicBezTo>
                  <a:pt x="42" y="10"/>
                  <a:pt x="41" y="10"/>
                  <a:pt x="39" y="10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0"/>
                  <a:pt x="35" y="9"/>
                  <a:pt x="33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4"/>
                  <a:pt x="34" y="2"/>
                  <a:pt x="32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8" y="0"/>
                  <a:pt x="26" y="1"/>
                  <a:pt x="26" y="2"/>
                </a:cubicBezTo>
                <a:cubicBezTo>
                  <a:pt x="25" y="5"/>
                  <a:pt x="25" y="5"/>
                  <a:pt x="25" y="5"/>
                </a:cubicBezTo>
                <a:cubicBezTo>
                  <a:pt x="23" y="5"/>
                  <a:pt x="21" y="5"/>
                  <a:pt x="19" y="5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16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3"/>
                  <a:pt x="10" y="5"/>
                  <a:pt x="10" y="6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0"/>
                  <a:pt x="9" y="11"/>
                  <a:pt x="8" y="13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1"/>
                  <a:pt x="2" y="12"/>
                  <a:pt x="2" y="1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8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3"/>
                  <a:pt x="4" y="25"/>
                  <a:pt x="5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8"/>
                  <a:pt x="0" y="30"/>
                  <a:pt x="1" y="31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6"/>
                  <a:pt x="5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10" y="36"/>
                  <a:pt x="11" y="37"/>
                  <a:pt x="12" y="38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1" y="42"/>
                  <a:pt x="12" y="43"/>
                </a:cubicBezTo>
                <a:cubicBezTo>
                  <a:pt x="12" y="43"/>
                  <a:pt x="12" y="44"/>
                  <a:pt x="13" y="44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6"/>
                  <a:pt x="18" y="45"/>
                  <a:pt x="18" y="45"/>
                </a:cubicBezTo>
                <a:cubicBezTo>
                  <a:pt x="19" y="45"/>
                  <a:pt x="20" y="44"/>
                  <a:pt x="20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1"/>
                  <a:pt x="24" y="41"/>
                  <a:pt x="26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5"/>
                  <a:pt x="30" y="45"/>
                  <a:pt x="31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1"/>
                  <a:pt x="35" y="40"/>
                </a:cubicBezTo>
                <a:cubicBezTo>
                  <a:pt x="34" y="37"/>
                  <a:pt x="34" y="37"/>
                  <a:pt x="34" y="37"/>
                </a:cubicBezTo>
                <a:cubicBezTo>
                  <a:pt x="36" y="36"/>
                  <a:pt x="37" y="35"/>
                  <a:pt x="38" y="33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2" y="34"/>
                  <a:pt x="42" y="34"/>
                </a:cubicBezTo>
                <a:cubicBezTo>
                  <a:pt x="43" y="34"/>
                  <a:pt x="44" y="33"/>
                  <a:pt x="44" y="32"/>
                </a:cubicBezTo>
                <a:cubicBezTo>
                  <a:pt x="45" y="29"/>
                  <a:pt x="45" y="29"/>
                  <a:pt x="45" y="29"/>
                </a:cubicBezTo>
                <a:cubicBezTo>
                  <a:pt x="46" y="28"/>
                  <a:pt x="45" y="26"/>
                  <a:pt x="43" y="26"/>
                </a:cubicBezTo>
                <a:close/>
                <a:moveTo>
                  <a:pt x="28" y="33"/>
                </a:moveTo>
                <a:cubicBezTo>
                  <a:pt x="26" y="34"/>
                  <a:pt x="24" y="34"/>
                  <a:pt x="23" y="34"/>
                </a:cubicBezTo>
                <a:cubicBezTo>
                  <a:pt x="18" y="34"/>
                  <a:pt x="14" y="32"/>
                  <a:pt x="12" y="28"/>
                </a:cubicBezTo>
                <a:cubicBezTo>
                  <a:pt x="10" y="22"/>
                  <a:pt x="12" y="15"/>
                  <a:pt x="18" y="13"/>
                </a:cubicBezTo>
                <a:cubicBezTo>
                  <a:pt x="19" y="12"/>
                  <a:pt x="21" y="12"/>
                  <a:pt x="23" y="12"/>
                </a:cubicBezTo>
                <a:cubicBezTo>
                  <a:pt x="27" y="12"/>
                  <a:pt x="31" y="14"/>
                  <a:pt x="33" y="18"/>
                </a:cubicBezTo>
                <a:cubicBezTo>
                  <a:pt x="36" y="24"/>
                  <a:pt x="33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57"/>
          <p:cNvSpPr>
            <a:spLocks noEditPoints="1"/>
          </p:cNvSpPr>
          <p:nvPr/>
        </p:nvSpPr>
        <p:spPr bwMode="auto">
          <a:xfrm>
            <a:off x="4784725" y="3251200"/>
            <a:ext cx="233363" cy="233363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2147483646 w 77"/>
              <a:gd name="T7" fmla="*/ 2147483646 h 77"/>
              <a:gd name="T8" fmla="*/ 2147483646 w 77"/>
              <a:gd name="T9" fmla="*/ 2147483646 h 77"/>
              <a:gd name="T10" fmla="*/ 2147483646 w 77"/>
              <a:gd name="T11" fmla="*/ 2147483646 h 77"/>
              <a:gd name="T12" fmla="*/ 2147483646 w 77"/>
              <a:gd name="T13" fmla="*/ 2147483646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2147483646 w 77"/>
              <a:gd name="T19" fmla="*/ 2147483646 h 77"/>
              <a:gd name="T20" fmla="*/ 2147483646 w 77"/>
              <a:gd name="T21" fmla="*/ 2147483646 h 77"/>
              <a:gd name="T22" fmla="*/ 2147483646 w 77"/>
              <a:gd name="T23" fmla="*/ 2147483646 h 77"/>
              <a:gd name="T24" fmla="*/ 2147483646 w 77"/>
              <a:gd name="T25" fmla="*/ 2147483646 h 77"/>
              <a:gd name="T26" fmla="*/ 2147483646 w 77"/>
              <a:gd name="T27" fmla="*/ 2147483646 h 77"/>
              <a:gd name="T28" fmla="*/ 2147483646 w 77"/>
              <a:gd name="T29" fmla="*/ 2147483646 h 77"/>
              <a:gd name="T30" fmla="*/ 2147483646 w 77"/>
              <a:gd name="T31" fmla="*/ 2147483646 h 77"/>
              <a:gd name="T32" fmla="*/ 2147483646 w 77"/>
              <a:gd name="T33" fmla="*/ 2147483646 h 77"/>
              <a:gd name="T34" fmla="*/ 2147483646 w 77"/>
              <a:gd name="T35" fmla="*/ 2147483646 h 77"/>
              <a:gd name="T36" fmla="*/ 2147483646 w 77"/>
              <a:gd name="T37" fmla="*/ 2147483646 h 77"/>
              <a:gd name="T38" fmla="*/ 2147483646 w 77"/>
              <a:gd name="T39" fmla="*/ 2147483646 h 77"/>
              <a:gd name="T40" fmla="*/ 2147483646 w 77"/>
              <a:gd name="T41" fmla="*/ 2147483646 h 77"/>
              <a:gd name="T42" fmla="*/ 2147483646 w 77"/>
              <a:gd name="T43" fmla="*/ 2147483646 h 77"/>
              <a:gd name="T44" fmla="*/ 2147483646 w 77"/>
              <a:gd name="T45" fmla="*/ 2147483646 h 77"/>
              <a:gd name="T46" fmla="*/ 2147483646 w 77"/>
              <a:gd name="T47" fmla="*/ 2147483646 h 77"/>
              <a:gd name="T48" fmla="*/ 2147483646 w 77"/>
              <a:gd name="T49" fmla="*/ 2147483646 h 77"/>
              <a:gd name="T50" fmla="*/ 2147483646 w 77"/>
              <a:gd name="T51" fmla="*/ 2147483646 h 77"/>
              <a:gd name="T52" fmla="*/ 2147483646 w 77"/>
              <a:gd name="T53" fmla="*/ 2147483646 h 77"/>
              <a:gd name="T54" fmla="*/ 2147483646 w 77"/>
              <a:gd name="T55" fmla="*/ 2147483646 h 77"/>
              <a:gd name="T56" fmla="*/ 2147483646 w 77"/>
              <a:gd name="T57" fmla="*/ 2147483646 h 77"/>
              <a:gd name="T58" fmla="*/ 2147483646 w 77"/>
              <a:gd name="T59" fmla="*/ 2147483646 h 77"/>
              <a:gd name="T60" fmla="*/ 2147483646 w 77"/>
              <a:gd name="T61" fmla="*/ 2147483646 h 77"/>
              <a:gd name="T62" fmla="*/ 2147483646 w 77"/>
              <a:gd name="T63" fmla="*/ 2147483646 h 77"/>
              <a:gd name="T64" fmla="*/ 2147483646 w 77"/>
              <a:gd name="T65" fmla="*/ 2147483646 h 77"/>
              <a:gd name="T66" fmla="*/ 2147483646 w 77"/>
              <a:gd name="T67" fmla="*/ 2147483646 h 77"/>
              <a:gd name="T68" fmla="*/ 2147483646 w 77"/>
              <a:gd name="T69" fmla="*/ 2147483646 h 77"/>
              <a:gd name="T70" fmla="*/ 2147483646 w 77"/>
              <a:gd name="T71" fmla="*/ 2147483646 h 77"/>
              <a:gd name="T72" fmla="*/ 2147483646 w 77"/>
              <a:gd name="T73" fmla="*/ 2147483646 h 77"/>
              <a:gd name="T74" fmla="*/ 2147483646 w 77"/>
              <a:gd name="T75" fmla="*/ 2147483646 h 77"/>
              <a:gd name="T76" fmla="*/ 2147483646 w 77"/>
              <a:gd name="T77" fmla="*/ 2147483646 h 77"/>
              <a:gd name="T78" fmla="*/ 2147483646 w 77"/>
              <a:gd name="T79" fmla="*/ 2147483646 h 77"/>
              <a:gd name="T80" fmla="*/ 2147483646 w 77"/>
              <a:gd name="T81" fmla="*/ 2147483646 h 77"/>
              <a:gd name="T82" fmla="*/ 2147483646 w 77"/>
              <a:gd name="T83" fmla="*/ 2147483646 h 77"/>
              <a:gd name="T84" fmla="*/ 2147483646 w 77"/>
              <a:gd name="T85" fmla="*/ 2147483646 h 77"/>
              <a:gd name="T86" fmla="*/ 2147483646 w 77"/>
              <a:gd name="T87" fmla="*/ 2147483646 h 77"/>
              <a:gd name="T88" fmla="*/ 2147483646 w 77"/>
              <a:gd name="T89" fmla="*/ 2147483646 h 77"/>
              <a:gd name="T90" fmla="*/ 2147483646 w 77"/>
              <a:gd name="T91" fmla="*/ 2147483646 h 77"/>
              <a:gd name="T92" fmla="*/ 2147483646 w 77"/>
              <a:gd name="T93" fmla="*/ 2147483646 h 77"/>
              <a:gd name="T94" fmla="*/ 2147483646 w 77"/>
              <a:gd name="T95" fmla="*/ 2147483646 h 77"/>
              <a:gd name="T96" fmla="*/ 2147483646 w 77"/>
              <a:gd name="T97" fmla="*/ 2147483646 h 77"/>
              <a:gd name="T98" fmla="*/ 2147483646 w 77"/>
              <a:gd name="T99" fmla="*/ 2147483646 h 77"/>
              <a:gd name="T100" fmla="*/ 2147483646 w 77"/>
              <a:gd name="T101" fmla="*/ 2147483646 h 77"/>
              <a:gd name="T102" fmla="*/ 2147483646 w 77"/>
              <a:gd name="T103" fmla="*/ 2147483646 h 77"/>
              <a:gd name="T104" fmla="*/ 2147483646 w 77"/>
              <a:gd name="T105" fmla="*/ 2147483646 h 77"/>
              <a:gd name="T106" fmla="*/ 2147483646 w 77"/>
              <a:gd name="T107" fmla="*/ 2147483646 h 77"/>
              <a:gd name="T108" fmla="*/ 2147483646 w 77"/>
              <a:gd name="T109" fmla="*/ 2147483646 h 77"/>
              <a:gd name="T110" fmla="*/ 2147483646 w 77"/>
              <a:gd name="T111" fmla="*/ 2147483646 h 77"/>
              <a:gd name="T112" fmla="*/ 2147483646 w 77"/>
              <a:gd name="T113" fmla="*/ 2147483646 h 77"/>
              <a:gd name="T114" fmla="*/ 2147483646 w 77"/>
              <a:gd name="T115" fmla="*/ 2147483646 h 77"/>
              <a:gd name="T116" fmla="*/ 2147483646 w 77"/>
              <a:gd name="T117" fmla="*/ 2147483646 h 77"/>
              <a:gd name="T118" fmla="*/ 2147483646 w 77"/>
              <a:gd name="T119" fmla="*/ 2147483646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" h="77">
                <a:moveTo>
                  <a:pt x="73" y="43"/>
                </a:moveTo>
                <a:cubicBezTo>
                  <a:pt x="69" y="42"/>
                  <a:pt x="69" y="42"/>
                  <a:pt x="69" y="42"/>
                </a:cubicBezTo>
                <a:cubicBezTo>
                  <a:pt x="69" y="39"/>
                  <a:pt x="69" y="36"/>
                  <a:pt x="69" y="33"/>
                </a:cubicBezTo>
                <a:cubicBezTo>
                  <a:pt x="73" y="31"/>
                  <a:pt x="73" y="31"/>
                  <a:pt x="73" y="31"/>
                </a:cubicBezTo>
                <a:cubicBezTo>
                  <a:pt x="75" y="30"/>
                  <a:pt x="76" y="27"/>
                  <a:pt x="75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72" y="17"/>
                  <a:pt x="69" y="16"/>
                  <a:pt x="66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60" y="17"/>
                  <a:pt x="58" y="15"/>
                  <a:pt x="56" y="13"/>
                </a:cubicBezTo>
                <a:cubicBezTo>
                  <a:pt x="57" y="9"/>
                  <a:pt x="57" y="9"/>
                  <a:pt x="57" y="9"/>
                </a:cubicBezTo>
                <a:cubicBezTo>
                  <a:pt x="58" y="7"/>
                  <a:pt x="57" y="4"/>
                  <a:pt x="54" y="3"/>
                </a:cubicBezTo>
                <a:cubicBezTo>
                  <a:pt x="49" y="1"/>
                  <a:pt x="49" y="1"/>
                  <a:pt x="49" y="1"/>
                </a:cubicBezTo>
                <a:cubicBezTo>
                  <a:pt x="47" y="0"/>
                  <a:pt x="44" y="2"/>
                  <a:pt x="43" y="4"/>
                </a:cubicBezTo>
                <a:cubicBezTo>
                  <a:pt x="42" y="8"/>
                  <a:pt x="42" y="8"/>
                  <a:pt x="42" y="8"/>
                </a:cubicBezTo>
                <a:cubicBezTo>
                  <a:pt x="39" y="8"/>
                  <a:pt x="36" y="8"/>
                  <a:pt x="33" y="8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2"/>
                  <a:pt x="27" y="1"/>
                  <a:pt x="25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7" y="5"/>
                  <a:pt x="16" y="8"/>
                  <a:pt x="17" y="11"/>
                </a:cubicBezTo>
                <a:cubicBezTo>
                  <a:pt x="19" y="15"/>
                  <a:pt x="19" y="15"/>
                  <a:pt x="19" y="15"/>
                </a:cubicBezTo>
                <a:cubicBezTo>
                  <a:pt x="17" y="17"/>
                  <a:pt x="15" y="19"/>
                  <a:pt x="13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19"/>
                  <a:pt x="4" y="20"/>
                  <a:pt x="3" y="23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9"/>
                  <a:pt x="0" y="30"/>
                  <a:pt x="1" y="31"/>
                </a:cubicBezTo>
                <a:cubicBezTo>
                  <a:pt x="2" y="33"/>
                  <a:pt x="3" y="33"/>
                  <a:pt x="4" y="34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8"/>
                  <a:pt x="8" y="41"/>
                  <a:pt x="8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2" y="47"/>
                  <a:pt x="1" y="50"/>
                  <a:pt x="2" y="52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60"/>
                  <a:pt x="8" y="61"/>
                  <a:pt x="11" y="60"/>
                </a:cubicBezTo>
                <a:cubicBezTo>
                  <a:pt x="14" y="58"/>
                  <a:pt x="14" y="58"/>
                  <a:pt x="14" y="58"/>
                </a:cubicBezTo>
                <a:cubicBezTo>
                  <a:pt x="16" y="60"/>
                  <a:pt x="19" y="62"/>
                  <a:pt x="21" y="64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71"/>
                  <a:pt x="20" y="72"/>
                </a:cubicBezTo>
                <a:cubicBezTo>
                  <a:pt x="20" y="73"/>
                  <a:pt x="21" y="74"/>
                  <a:pt x="22" y="74"/>
                </a:cubicBezTo>
                <a:cubicBezTo>
                  <a:pt x="27" y="76"/>
                  <a:pt x="27" y="76"/>
                  <a:pt x="27" y="76"/>
                </a:cubicBezTo>
                <a:cubicBezTo>
                  <a:pt x="29" y="77"/>
                  <a:pt x="30" y="76"/>
                  <a:pt x="31" y="76"/>
                </a:cubicBezTo>
                <a:cubicBezTo>
                  <a:pt x="32" y="75"/>
                  <a:pt x="33" y="74"/>
                  <a:pt x="34" y="73"/>
                </a:cubicBezTo>
                <a:cubicBezTo>
                  <a:pt x="35" y="69"/>
                  <a:pt x="35" y="69"/>
                  <a:pt x="35" y="69"/>
                </a:cubicBezTo>
                <a:cubicBezTo>
                  <a:pt x="38" y="70"/>
                  <a:pt x="41" y="69"/>
                  <a:pt x="44" y="69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5"/>
                  <a:pt x="50" y="76"/>
                  <a:pt x="52" y="75"/>
                </a:cubicBezTo>
                <a:cubicBezTo>
                  <a:pt x="57" y="73"/>
                  <a:pt x="57" y="73"/>
                  <a:pt x="57" y="73"/>
                </a:cubicBezTo>
                <a:cubicBezTo>
                  <a:pt x="60" y="72"/>
                  <a:pt x="61" y="69"/>
                  <a:pt x="60" y="66"/>
                </a:cubicBezTo>
                <a:cubicBezTo>
                  <a:pt x="58" y="63"/>
                  <a:pt x="58" y="63"/>
                  <a:pt x="58" y="63"/>
                </a:cubicBezTo>
                <a:cubicBezTo>
                  <a:pt x="60" y="61"/>
                  <a:pt x="62" y="58"/>
                  <a:pt x="64" y="56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70" y="58"/>
                  <a:pt x="71" y="57"/>
                </a:cubicBezTo>
                <a:cubicBezTo>
                  <a:pt x="73" y="57"/>
                  <a:pt x="74" y="56"/>
                  <a:pt x="74" y="55"/>
                </a:cubicBezTo>
                <a:cubicBezTo>
                  <a:pt x="76" y="50"/>
                  <a:pt x="76" y="50"/>
                  <a:pt x="76" y="50"/>
                </a:cubicBezTo>
                <a:cubicBezTo>
                  <a:pt x="77" y="47"/>
                  <a:pt x="76" y="44"/>
                  <a:pt x="73" y="43"/>
                </a:cubicBezTo>
                <a:close/>
                <a:moveTo>
                  <a:pt x="46" y="56"/>
                </a:moveTo>
                <a:cubicBezTo>
                  <a:pt x="44" y="57"/>
                  <a:pt x="41" y="58"/>
                  <a:pt x="38" y="58"/>
                </a:cubicBezTo>
                <a:cubicBezTo>
                  <a:pt x="31" y="58"/>
                  <a:pt x="24" y="53"/>
                  <a:pt x="21" y="47"/>
                </a:cubicBezTo>
                <a:cubicBezTo>
                  <a:pt x="17" y="37"/>
                  <a:pt x="21" y="26"/>
                  <a:pt x="30" y="21"/>
                </a:cubicBezTo>
                <a:cubicBezTo>
                  <a:pt x="33" y="20"/>
                  <a:pt x="36" y="19"/>
                  <a:pt x="38" y="19"/>
                </a:cubicBezTo>
                <a:cubicBezTo>
                  <a:pt x="46" y="19"/>
                  <a:pt x="53" y="24"/>
                  <a:pt x="56" y="31"/>
                </a:cubicBezTo>
                <a:cubicBezTo>
                  <a:pt x="60" y="40"/>
                  <a:pt x="56" y="52"/>
                  <a:pt x="46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9021763" y="20907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条件编译指令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982075" y="2479675"/>
            <a:ext cx="26670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需要在合理的分支内完成重构或者消除分支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930400" y="2085975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宏的定义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042988" y="2459038"/>
            <a:ext cx="2668587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包括宏重命名、宏参数重命名、宏参数添加或删除等。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021763" y="3975100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进一步实现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982075" y="4364038"/>
            <a:ext cx="2667000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可能会用到程序依赖图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930400" y="39703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宏的调用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042988" y="4343400"/>
            <a:ext cx="266858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需要注意宏的作用域。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87" name="文本框 27"/>
          <p:cNvSpPr txBox="1">
            <a:spLocks noChangeArrowheads="1"/>
          </p:cNvSpPr>
          <p:nvPr/>
        </p:nvSpPr>
        <p:spPr bwMode="auto">
          <a:xfrm>
            <a:off x="663575" y="561975"/>
            <a:ext cx="45891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2.2 重构C程序 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  <p:bldP spid="105" grpId="0" bldLvl="0" animBg="1"/>
      <p:bldP spid="123" grpId="0" bldLvl="0" animBg="1"/>
      <p:bldP spid="124" grpId="0" bldLvl="0" animBg="1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295" y="554990"/>
            <a:ext cx="4925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2.3 c++</a:t>
            </a:r>
            <a:r>
              <a:rPr lang="zh-CN" altLang="en-US" sz="4000"/>
              <a:t>宏去除的重构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709295" y="1621155"/>
            <a:ext cx="104870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概述：</a:t>
            </a:r>
            <a:endParaRPr lang="zh-CN" altLang="en-US"/>
          </a:p>
          <a:p>
            <a:r>
              <a:rPr lang="zh-CN" altLang="en-US"/>
              <a:t>为了将原始c++语言中的宏，替换为c++11中的新语言特性，Kumar等，提出了一种宏去除(demacrofying)的自动重构工具。类似于macrofication，其同样是基于宏的相关特性，将原始代码替换为新的代码。但相反的是demacrofying的通过删除替换掉原始的宏，提高代码质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对宏的划分：</a:t>
            </a:r>
            <a:endParaRPr lang="zh-CN" altLang="en-US"/>
          </a:p>
          <a:p>
            <a:r>
              <a:rPr lang="zh-CN" altLang="en-US"/>
              <a:t>是否为对象和函数；是否完整；是否存在依赖；是否是构型的</a:t>
            </a:r>
            <a:r>
              <a:rPr lang="en-US" altLang="zh-CN"/>
              <a:t>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等价转换：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4389755"/>
            <a:ext cx="2279650" cy="1226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4358005"/>
            <a:ext cx="1830705" cy="1289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0" y="4077970"/>
            <a:ext cx="3352800" cy="1569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模式匹配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8200" y="1435100"/>
            <a:ext cx="10515600" cy="4979670"/>
          </a:xfrm>
        </p:spPr>
        <p:txBody>
          <a:bodyPr anchor="ctr"/>
          <a:lstStyle/>
          <a:p>
            <a:r>
              <a:rPr lang="zh-CN" sz="2000" dirty="0"/>
              <a:t>在计算机科学中，模式匹配就是检查特定序列的标记是否存在于文本。与模式识别相比，匹配通常必须是精确的。模式通常具有序列或树结构的形式。</a:t>
            </a:r>
            <a:endParaRPr lang="zh-CN" sz="2000" dirty="0"/>
          </a:p>
          <a:p>
            <a:endParaRPr lang="zh-CN" sz="2000" dirty="0"/>
          </a:p>
          <a:p>
            <a:r>
              <a:rPr lang="zh-CN" altLang="en-US" sz="2000" dirty="0"/>
              <a:t>原始模式：模式匹配中主要包含显式值或变量的匹配。</a:t>
            </a:r>
            <a:endParaRPr lang="zh-CN" altLang="en-US" sz="2000" dirty="0"/>
          </a:p>
          <a:p>
            <a:r>
              <a:rPr lang="zh-CN" sz="2000" dirty="0"/>
              <a:t>树模式：比如，一个XML文档可以看作是一棵有根、有序、节点带标记的树。树模式的匹配可以看作在这棵树上进行的操作。</a:t>
            </a:r>
            <a:endParaRPr lang="zh-CN" sz="2000" dirty="0"/>
          </a:p>
          <a:p>
            <a:r>
              <a:rPr lang="zh-CN" sz="2000" dirty="0"/>
              <a:t>算法：</a:t>
            </a:r>
            <a:endParaRPr lang="zh-CN" sz="2000" dirty="0"/>
          </a:p>
          <a:p>
            <a:pPr lvl="1"/>
            <a:r>
              <a:rPr lang="zh-CN" sz="1665" dirty="0"/>
              <a:t>朴素的模式匹配算法</a:t>
            </a:r>
            <a:endParaRPr lang="zh-CN" sz="1665" dirty="0"/>
          </a:p>
          <a:p>
            <a:pPr lvl="1"/>
            <a:r>
              <a:rPr lang="zh-CN" dirty="0"/>
              <a:t>KMP匹配算法</a:t>
            </a:r>
            <a:endParaRPr lang="zh-CN" dirty="0"/>
          </a:p>
          <a:p>
            <a:pPr lvl="1"/>
            <a:r>
              <a:rPr lang="zh-CN" sz="2000" dirty="0"/>
              <a:t>BM匹配算法</a:t>
            </a:r>
            <a:endParaRPr lang="zh-CN" sz="2000" dirty="0"/>
          </a:p>
          <a:p>
            <a:pPr lvl="1"/>
            <a:r>
              <a:rPr lang="en-US" altLang="zh-CN" sz="2000" dirty="0"/>
              <a:t>.....</a:t>
            </a:r>
            <a:endParaRPr 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9"/>
          <p:cNvSpPr txBox="1">
            <a:spLocks noChangeArrowheads="1"/>
          </p:cNvSpPr>
          <p:nvPr/>
        </p:nvSpPr>
        <p:spPr bwMode="auto">
          <a:xfrm>
            <a:off x="2974975" y="2524125"/>
            <a:ext cx="124714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b="1">
                <a:solidFill>
                  <a:schemeClr val="bg1"/>
                </a:solidFill>
                <a:latin typeface="Bireun"/>
                <a:ea typeface="宋体" panose="02010600030101010101" pitchFamily="2" charset="-122"/>
              </a:rPr>
              <a:t>3</a:t>
            </a:r>
            <a:endParaRPr lang="zh-CN" altLang="en-US" sz="11500" b="1">
              <a:solidFill>
                <a:schemeClr val="bg1"/>
              </a:solidFill>
              <a:latin typeface="Bireun"/>
              <a:ea typeface="宋体" panose="02010600030101010101" pitchFamily="2" charset="-122"/>
            </a:endParaRPr>
          </a:p>
        </p:txBody>
      </p:sp>
      <p:sp>
        <p:nvSpPr>
          <p:cNvPr id="8195" name="文本框 20"/>
          <p:cNvSpPr txBox="1">
            <a:spLocks noChangeArrowheads="1"/>
          </p:cNvSpPr>
          <p:nvPr/>
        </p:nvSpPr>
        <p:spPr bwMode="auto">
          <a:xfrm>
            <a:off x="5367020" y="2701290"/>
            <a:ext cx="4856480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2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运行演示</a:t>
            </a:r>
            <a:endParaRPr lang="zh-CN" altLang="en-US" sz="920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背景引入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483391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最新版本的JavaScript (ECMAScript 2015/ES6[23])将类定义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添加到语言中，使我们能够简化代码。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204595"/>
            <a:ext cx="5275580" cy="2769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1204595"/>
            <a:ext cx="5207000" cy="2769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1204595"/>
            <a:ext cx="8603615" cy="2090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9786" y="483391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除了类定义之外，ES2015/ES6还为匿名函数定义添加了更简洁的箭头语法(=&gt;)，允许我们以更紧凑的方式重写以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示例: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840105" y="1330960"/>
            <a:ext cx="3931920" cy="16929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重构：重构是在开发时执行的代码转换，其提高了代码的质量，同时保留了代码可观察的行为。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7376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概念简介</a:t>
            </a:r>
            <a:endParaRPr lang="zh-CN" altLang="en-US" dirty="0"/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840105" y="2942590"/>
            <a:ext cx="3931920" cy="1692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宏：宏扩展也是一种代码转换，其在编译预处理时执行。它在合适的位置用实例去代替相应的宏。</a:t>
            </a:r>
            <a:endParaRPr lang="zh-CN" altLang="en-US" dirty="0" smtClean="0"/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840105" y="4635500"/>
            <a:ext cx="3931920" cy="1692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macrofication</a:t>
            </a:r>
            <a:r>
              <a:rPr lang="zh-CN" altLang="en-US" dirty="0"/>
              <a:t>：</a:t>
            </a:r>
            <a:r>
              <a:rPr lang="en-US" altLang="zh-CN" dirty="0"/>
              <a:t>macrofication</a:t>
            </a:r>
            <a:r>
              <a:rPr lang="zh-CN" altLang="en-US" dirty="0"/>
              <a:t>结合了两者的思想。提出了一种类似宏的自动代码重构方法。</a:t>
            </a: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4" grpId="0" build="p"/>
      <p:bldP spid="4" grpId="1" build="p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>
          <a:xfrm>
            <a:off x="3662045" y="2197735"/>
            <a:ext cx="8391525" cy="3836670"/>
          </a:xfrm>
          <a:prstGeom prst="rect">
            <a:avLst/>
          </a:prstGeom>
          <a:solidFill>
            <a:srgbClr val="1D64B0"/>
          </a:solidFill>
          <a:ln w="28575">
            <a:solidFill>
              <a:srgbClr val="1D6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5D67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" y="2197735"/>
            <a:ext cx="3149600" cy="383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文本框 5"/>
          <p:cNvSpPr txBox="1">
            <a:spLocks noChangeArrowheads="1"/>
          </p:cNvSpPr>
          <p:nvPr/>
        </p:nvSpPr>
        <p:spPr bwMode="auto">
          <a:xfrm>
            <a:off x="4032250" y="2377440"/>
            <a:ext cx="3851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模式模板宏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 Pattern-template macros):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5" name="文本框 6"/>
          <p:cNvSpPr txBox="1">
            <a:spLocks noChangeArrowheads="1"/>
          </p:cNvSpPr>
          <p:nvPr/>
        </p:nvSpPr>
        <p:spPr bwMode="auto">
          <a:xfrm>
            <a:off x="4032250" y="3136900"/>
            <a:ext cx="36369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#define Double(x) x+x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Double(x); =&gt;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x+x;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8" name="文本框 9"/>
          <p:cNvSpPr txBox="1">
            <a:spLocks noChangeArrowheads="1"/>
          </p:cNvSpPr>
          <p:nvPr/>
        </p:nvSpPr>
        <p:spPr bwMode="auto">
          <a:xfrm>
            <a:off x="4031933" y="4060190"/>
            <a:ext cx="28686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macrofication: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9" name="文本框 10"/>
          <p:cNvSpPr txBox="1">
            <a:spLocks noChangeArrowheads="1"/>
          </p:cNvSpPr>
          <p:nvPr/>
        </p:nvSpPr>
        <p:spPr bwMode="auto">
          <a:xfrm>
            <a:off x="4138930" y="4705668"/>
            <a:ext cx="3636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#define Double(x,x) x+x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Double(x,x); =&gt; ???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94" name="文本框 15"/>
          <p:cNvSpPr txBox="1">
            <a:spLocks noChangeArrowheads="1"/>
          </p:cNvSpPr>
          <p:nvPr/>
        </p:nvSpPr>
        <p:spPr bwMode="auto">
          <a:xfrm>
            <a:off x="8462010" y="2377440"/>
            <a:ext cx="28686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c++:(gcc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446405" y="926465"/>
            <a:ext cx="115011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的不同：虽然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借鉴了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的思想，但是在实现上，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更类似于宏展开的逆过程。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10" y="2907030"/>
            <a:ext cx="2987675" cy="1229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870" y="4598670"/>
            <a:ext cx="3839210" cy="667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941513"/>
            <a:ext cx="5211762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476250" y="395605"/>
            <a:ext cx="51847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1.3 macro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实现简介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5980" y="1461770"/>
            <a:ext cx="59448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a)	</a:t>
            </a:r>
            <a:r>
              <a:rPr lang="zh-CN" altLang="en-US" sz="2000"/>
              <a:t>将对代码进行词法</a:t>
            </a:r>
            <a:r>
              <a:rPr lang="en-US" altLang="zh-CN" sz="2000"/>
              <a:t>/</a:t>
            </a:r>
            <a:r>
              <a:rPr lang="zh-CN" altLang="en-US" sz="2000"/>
              <a:t>语法分析，得到一个符号树</a:t>
            </a:r>
            <a:r>
              <a:rPr lang="en-US" altLang="zh-CN" sz="2000"/>
              <a:t>(tokens tree) 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000"/>
              <a:t>b)	</a:t>
            </a:r>
            <a:r>
              <a:rPr lang="zh-CN" altLang="en-US" sz="2000"/>
              <a:t>检测符号树的匹配情况，将匹配项加入宏的绑定环境Θ。并进行合适的替换。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3319780"/>
            <a:ext cx="4481830" cy="718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4374515"/>
            <a:ext cx="4928870" cy="1687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\Users\nike\Desktop\u=720255880,1998118060&amp;fm=200&amp;gp=0.jpgu=720255880,1998118060&amp;fm=200&amp;gp=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863" y="1975644"/>
            <a:ext cx="521176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496560" y="1992949"/>
            <a:ext cx="6581499" cy="2408554"/>
            <a:chOff x="5477753" y="2004319"/>
            <a:chExt cx="6582003" cy="2408164"/>
          </a:xfrm>
        </p:grpSpPr>
        <p:grpSp>
          <p:nvGrpSpPr>
            <p:cNvPr id="19464" name="组合 20"/>
            <p:cNvGrpSpPr/>
            <p:nvPr/>
          </p:nvGrpSpPr>
          <p:grpSpPr bwMode="auto">
            <a:xfrm>
              <a:off x="5477753" y="2004319"/>
              <a:ext cx="6582003" cy="2408164"/>
              <a:chOff x="10724569" y="4758564"/>
              <a:chExt cx="11929358" cy="4364606"/>
            </a:xfrm>
          </p:grpSpPr>
          <p:grpSp>
            <p:nvGrpSpPr>
              <p:cNvPr id="19468" name="Group 1"/>
              <p:cNvGrpSpPr/>
              <p:nvPr/>
            </p:nvGrpSpPr>
            <p:grpSpPr bwMode="auto">
              <a:xfrm>
                <a:off x="10724569" y="4758564"/>
                <a:ext cx="5963779" cy="4364606"/>
                <a:chOff x="10724569" y="4758564"/>
                <a:chExt cx="5963779" cy="4364606"/>
              </a:xfrm>
            </p:grpSpPr>
            <p:cxnSp>
              <p:nvCxnSpPr>
                <p:cNvPr id="5" name="Straight Connector 81"/>
                <p:cNvCxnSpPr/>
                <p:nvPr/>
              </p:nvCxnSpPr>
              <p:spPr>
                <a:xfrm>
                  <a:off x="16688348" y="5558875"/>
                  <a:ext cx="0" cy="3564295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87"/>
                <p:cNvSpPr/>
                <p:nvPr/>
              </p:nvSpPr>
              <p:spPr>
                <a:xfrm>
                  <a:off x="10724569" y="6903469"/>
                  <a:ext cx="5774443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387D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74"/>
                <p:cNvSpPr>
                  <a:spLocks noChangeArrowheads="1"/>
                </p:cNvSpPr>
                <p:nvPr/>
              </p:nvSpPr>
              <p:spPr bwMode="auto">
                <a:xfrm>
                  <a:off x="13035153" y="4758564"/>
                  <a:ext cx="1153852" cy="1021246"/>
                </a:xfrm>
                <a:custGeom>
                  <a:avLst/>
                  <a:gdLst>
                    <a:gd name="T0" fmla="*/ 451 w 461"/>
                    <a:gd name="T1" fmla="*/ 213 h 409"/>
                    <a:gd name="T2" fmla="*/ 451 w 461"/>
                    <a:gd name="T3" fmla="*/ 213 h 409"/>
                    <a:gd name="T4" fmla="*/ 247 w 461"/>
                    <a:gd name="T5" fmla="*/ 17 h 409"/>
                    <a:gd name="T6" fmla="*/ 212 w 461"/>
                    <a:gd name="T7" fmla="*/ 17 h 409"/>
                    <a:gd name="T8" fmla="*/ 9 w 461"/>
                    <a:gd name="T9" fmla="*/ 213 h 409"/>
                    <a:gd name="T10" fmla="*/ 18 w 461"/>
                    <a:gd name="T11" fmla="*/ 230 h 409"/>
                    <a:gd name="T12" fmla="*/ 62 w 461"/>
                    <a:gd name="T13" fmla="*/ 230 h 409"/>
                    <a:gd name="T14" fmla="*/ 62 w 461"/>
                    <a:gd name="T15" fmla="*/ 390 h 409"/>
                    <a:gd name="T16" fmla="*/ 79 w 461"/>
                    <a:gd name="T17" fmla="*/ 408 h 409"/>
                    <a:gd name="T18" fmla="*/ 177 w 461"/>
                    <a:gd name="T19" fmla="*/ 408 h 409"/>
                    <a:gd name="T20" fmla="*/ 177 w 461"/>
                    <a:gd name="T21" fmla="*/ 248 h 409"/>
                    <a:gd name="T22" fmla="*/ 283 w 461"/>
                    <a:gd name="T23" fmla="*/ 248 h 409"/>
                    <a:gd name="T24" fmla="*/ 283 w 461"/>
                    <a:gd name="T25" fmla="*/ 408 h 409"/>
                    <a:gd name="T26" fmla="*/ 381 w 461"/>
                    <a:gd name="T27" fmla="*/ 408 h 409"/>
                    <a:gd name="T28" fmla="*/ 398 w 461"/>
                    <a:gd name="T29" fmla="*/ 390 h 409"/>
                    <a:gd name="T30" fmla="*/ 398 w 461"/>
                    <a:gd name="T31" fmla="*/ 230 h 409"/>
                    <a:gd name="T32" fmla="*/ 443 w 461"/>
                    <a:gd name="T33" fmla="*/ 230 h 409"/>
                    <a:gd name="T34" fmla="*/ 451 w 461"/>
                    <a:gd name="T35" fmla="*/ 213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1" h="409">
                      <a:moveTo>
                        <a:pt x="451" y="213"/>
                      </a:moveTo>
                      <a:lnTo>
                        <a:pt x="451" y="213"/>
                      </a:lnTo>
                      <a:cubicBezTo>
                        <a:pt x="247" y="17"/>
                        <a:pt x="247" y="17"/>
                        <a:pt x="247" y="17"/>
                      </a:cubicBezTo>
                      <a:cubicBezTo>
                        <a:pt x="238" y="0"/>
                        <a:pt x="221" y="0"/>
                        <a:pt x="212" y="17"/>
                      </a:cubicBezTo>
                      <a:cubicBezTo>
                        <a:pt x="9" y="213"/>
                        <a:pt x="9" y="213"/>
                        <a:pt x="9" y="213"/>
                      </a:cubicBezTo>
                      <a:cubicBezTo>
                        <a:pt x="0" y="221"/>
                        <a:pt x="9" y="230"/>
                        <a:pt x="18" y="230"/>
                      </a:cubicBezTo>
                      <a:cubicBezTo>
                        <a:pt x="62" y="230"/>
                        <a:pt x="62" y="230"/>
                        <a:pt x="62" y="230"/>
                      </a:cubicBezTo>
                      <a:cubicBezTo>
                        <a:pt x="62" y="390"/>
                        <a:pt x="62" y="390"/>
                        <a:pt x="62" y="390"/>
                      </a:cubicBezTo>
                      <a:cubicBezTo>
                        <a:pt x="62" y="399"/>
                        <a:pt x="62" y="408"/>
                        <a:pt x="79" y="408"/>
                      </a:cubicBezTo>
                      <a:cubicBezTo>
                        <a:pt x="177" y="408"/>
                        <a:pt x="177" y="408"/>
                        <a:pt x="177" y="408"/>
                      </a:cubicBezTo>
                      <a:cubicBezTo>
                        <a:pt x="177" y="248"/>
                        <a:pt x="177" y="248"/>
                        <a:pt x="177" y="248"/>
                      </a:cubicBezTo>
                      <a:cubicBezTo>
                        <a:pt x="283" y="248"/>
                        <a:pt x="283" y="248"/>
                        <a:pt x="283" y="248"/>
                      </a:cubicBezTo>
                      <a:cubicBezTo>
                        <a:pt x="283" y="408"/>
                        <a:pt x="283" y="408"/>
                        <a:pt x="283" y="408"/>
                      </a:cubicBezTo>
                      <a:cubicBezTo>
                        <a:pt x="381" y="408"/>
                        <a:pt x="381" y="408"/>
                        <a:pt x="381" y="408"/>
                      </a:cubicBezTo>
                      <a:cubicBezTo>
                        <a:pt x="398" y="408"/>
                        <a:pt x="398" y="399"/>
                        <a:pt x="398" y="390"/>
                      </a:cubicBezTo>
                      <a:cubicBezTo>
                        <a:pt x="398" y="230"/>
                        <a:pt x="398" y="230"/>
                        <a:pt x="398" y="230"/>
                      </a:cubicBezTo>
                      <a:cubicBezTo>
                        <a:pt x="443" y="230"/>
                        <a:pt x="443" y="230"/>
                        <a:pt x="443" y="230"/>
                      </a:cubicBezTo>
                      <a:cubicBezTo>
                        <a:pt x="451" y="230"/>
                        <a:pt x="460" y="221"/>
                        <a:pt x="451" y="213"/>
                      </a:cubicBezTo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470" name="Group 4"/>
              <p:cNvGrpSpPr/>
              <p:nvPr/>
            </p:nvGrpSpPr>
            <p:grpSpPr bwMode="auto">
              <a:xfrm>
                <a:off x="16907107" y="4759138"/>
                <a:ext cx="5746820" cy="2282955"/>
                <a:chOff x="16907107" y="4759138"/>
                <a:chExt cx="5746820" cy="2282955"/>
              </a:xfrm>
            </p:grpSpPr>
            <p:sp>
              <p:nvSpPr>
                <p:cNvPr id="19" name="Rounded Rectangle 91"/>
                <p:cNvSpPr/>
                <p:nvPr/>
              </p:nvSpPr>
              <p:spPr>
                <a:xfrm>
                  <a:off x="16907107" y="6904009"/>
                  <a:ext cx="5746820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1C6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" name="Freeform 102"/>
                <p:cNvSpPr>
                  <a:spLocks noChangeArrowheads="1"/>
                </p:cNvSpPr>
                <p:nvPr/>
              </p:nvSpPr>
              <p:spPr bwMode="auto">
                <a:xfrm>
                  <a:off x="19211861" y="4759138"/>
                  <a:ext cx="1139465" cy="10212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5725422" y="2763318"/>
              <a:ext cx="2690066" cy="706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迭代匹配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 recursion 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43848" y="2824606"/>
              <a:ext cx="3062204" cy="645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重复变量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(Repeated variables)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59425" y="3336925"/>
            <a:ext cx="311213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当一次替换完成时，其可能作为更大匹配的一部分。而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的匹配，只需要自顶向下根据宏名进行迭代。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63025" y="3336925"/>
            <a:ext cx="31146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需要解决如同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Double(x,x)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一类的问题。我们把这里的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称为重复变量。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663575" y="561975"/>
            <a:ext cx="88900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1.4 macrofication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需要解决的问题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" y="321730"/>
            <a:ext cx="4333786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51" y="321094"/>
            <a:ext cx="7097740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1490" y="12160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迭代匹配：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" y="2533015"/>
            <a:ext cx="4189730" cy="179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8560" y="12160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重复变量：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60" y="2723515"/>
            <a:ext cx="6390005" cy="1409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9570" y="255270"/>
            <a:ext cx="11386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1.5 </a:t>
            </a:r>
            <a:r>
              <a:rPr lang="zh-CN" altLang="en-US" sz="4000"/>
              <a:t>基本算法描述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457960"/>
            <a:ext cx="5855970" cy="4541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2258060"/>
            <a:ext cx="5537200" cy="2743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5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1"/>
  <p:tag name="KSO_WM_SLIDE_INDEX" val="31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5"/>
  <p:tag name="KSO_WM_SLIDE_INDEX" val="5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57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1"/>
  <p:tag name="KSO_WM_SLIDE_INDEX" val="31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8"/>
  <p:tag name="KSO_WM_SLIDE_INDEX" val="8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1"/>
  <p:tag name="KSO_WM_SLIDE_INDEX" val="11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3"/>
  <p:tag name="KSO_WM_SLIDE_INDEX" val="3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7"/>
  <p:tag name="KSO_WM_SLIDE_INDEX" val="7"/>
  <p:tag name="KSO_WM_SLIDE_ITEM_CNT" val="0"/>
  <p:tag name="KSO_WM_SLIDE_TYPE" val="sectionTitl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TEMPLATE_THUMBS_INDEX" val="1、4、8、11、15、16、17、18、21、23、24、27、28、29、34、35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"/>
  <p:tag name="KSO_WM_SLIDE_INDEX" val="1"/>
  <p:tag name="KSO_WM_SLIDE_ITEM_CNT" val="0"/>
  <p:tag name="KSO_WM_SLIDE_TYPE" val="title"/>
  <p:tag name="KSO_WM_TEMPLATE_THUMBS_INDEX" val="1、4、8、11、15、16、17、18、21、23、24、27、28、29、34、35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5"/>
  <p:tag name="KSO_WM_SLIDE_INDEX" val="5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9"/>
  <p:tag name="KSO_WM_SLIDE_INDEX" val="29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宽屏</PresentationFormat>
  <Paragraphs>200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华文琥珀</vt:lpstr>
      <vt:lpstr>Bireun</vt:lpstr>
      <vt:lpstr>Adobe Gothic Std B</vt:lpstr>
      <vt:lpstr>Yu Gothic UI Semibold</vt:lpstr>
      <vt:lpstr>Segoe Print</vt:lpstr>
      <vt:lpstr>方正兰亭黑简体</vt:lpstr>
      <vt:lpstr>Impact</vt:lpstr>
      <vt:lpstr>Aharoni</vt:lpstr>
      <vt:lpstr>Arial</vt:lpstr>
      <vt:lpstr>MS PGothic</vt:lpstr>
      <vt:lpstr>Gill Sans</vt:lpstr>
      <vt:lpstr>方正兰亭粗黑_GBK</vt:lpstr>
      <vt:lpstr>Calibri</vt:lpstr>
      <vt:lpstr>1_Office 主题</vt:lpstr>
      <vt:lpstr>雪花风格商务通用</vt:lpstr>
      <vt:lpstr>PowerPoint 演示文稿</vt:lpstr>
      <vt:lpstr>PowerPoint 演示文稿</vt:lpstr>
      <vt:lpstr>在这里输入你的标题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在这里输入你的标题</vt:lpstr>
      <vt:lpstr>PowerPoint 演示文稿</vt:lpstr>
      <vt:lpstr>在这里输入你的标题</vt:lpstr>
      <vt:lpstr>在这里输入你的标题</vt:lpstr>
      <vt:lpstr>在这里输入你的标题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在这里输入你的小标题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nike</dc:creator>
  <cp:lastModifiedBy>___黑暗中漫舞</cp:lastModifiedBy>
  <cp:revision>1</cp:revision>
  <dcterms:created xsi:type="dcterms:W3CDTF">2018-01-12T04:31:06Z</dcterms:created>
  <dcterms:modified xsi:type="dcterms:W3CDTF">2018-01-13T11:10:40Z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